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56" r:id="rId2"/>
    <p:sldId id="500" r:id="rId3"/>
    <p:sldId id="501" r:id="rId4"/>
    <p:sldId id="448" r:id="rId5"/>
    <p:sldId id="450" r:id="rId6"/>
    <p:sldId id="449" r:id="rId7"/>
    <p:sldId id="503" r:id="rId8"/>
    <p:sldId id="504" r:id="rId9"/>
    <p:sldId id="505" r:id="rId10"/>
    <p:sldId id="506" r:id="rId11"/>
    <p:sldId id="451" r:id="rId12"/>
    <p:sldId id="452" r:id="rId13"/>
    <p:sldId id="453" r:id="rId14"/>
    <p:sldId id="525" r:id="rId15"/>
    <p:sldId id="460" r:id="rId16"/>
    <p:sldId id="461" r:id="rId17"/>
    <p:sldId id="463" r:id="rId18"/>
    <p:sldId id="508" r:id="rId19"/>
    <p:sldId id="509" r:id="rId20"/>
    <p:sldId id="510" r:id="rId21"/>
    <p:sldId id="511" r:id="rId22"/>
    <p:sldId id="512" r:id="rId23"/>
    <p:sldId id="513" r:id="rId24"/>
    <p:sldId id="464" r:id="rId25"/>
    <p:sldId id="516" r:id="rId26"/>
    <p:sldId id="517" r:id="rId27"/>
    <p:sldId id="518" r:id="rId28"/>
    <p:sldId id="519" r:id="rId29"/>
    <p:sldId id="520" r:id="rId30"/>
    <p:sldId id="521" r:id="rId31"/>
    <p:sldId id="522" r:id="rId32"/>
    <p:sldId id="523" r:id="rId33"/>
    <p:sldId id="524" r:id="rId34"/>
    <p:sldId id="33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2B82"/>
    <a:srgbClr val="009900"/>
    <a:srgbClr val="28A010"/>
    <a:srgbClr val="339933"/>
    <a:srgbClr val="E4580A"/>
    <a:srgbClr val="91E509"/>
    <a:srgbClr val="72E509"/>
    <a:srgbClr val="00CC00"/>
    <a:srgbClr val="FFA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44" autoAdjust="0"/>
    <p:restoredTop sz="76173" autoAdjust="0"/>
  </p:normalViewPr>
  <p:slideViewPr>
    <p:cSldViewPr>
      <p:cViewPr varScale="1">
        <p:scale>
          <a:sx n="75" d="100"/>
          <a:sy n="75" d="100"/>
        </p:scale>
        <p:origin x="1398" y="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3/9/2021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dirty="0"/>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E361FC-2EB6-454F-8181-E465DAFFF5B7}" type="datetime5">
              <a:rPr lang="en-US" smtClean="0"/>
              <a:t>9-Mar-21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95C5F1-82C9-4CA8-B661-B11162FE4115}" type="datetime5">
              <a:rPr lang="en-US" smtClean="0"/>
              <a:t>9-Mar-21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F3C589-47BF-467D-91B8-6FC5E0E6B034}" type="datetime5">
              <a:rPr lang="en-US" smtClean="0"/>
              <a:t>9-Mar-21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0482CF-388D-49AD-A2C0-1062AA3273C6}" type="datetime5">
              <a:rPr lang="en-US" smtClean="0"/>
              <a:t>9-Mar-21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560DDA-1E5E-4820-BAB2-18BB71DB7E1F}" type="datetime5">
              <a:rPr lang="en-US" smtClean="0"/>
              <a:t>9-Mar-21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97AA15-1ACE-4A0A-89C9-4E7ED9FA8718}" type="datetime5">
              <a:rPr lang="en-US" smtClean="0"/>
              <a:t>9-Mar-21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ED8220-6BEA-4DD8-BF2B-AAF5CB1852B4}" type="datetime5">
              <a:rPr lang="en-US" smtClean="0"/>
              <a:t>9-Mar-21</a:t>
            </a:fld>
            <a:endParaRPr lang="en-US" dirty="0"/>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C62AABD3-9378-4F3A-8B07-9C49E082F9E0}" type="datetime5">
              <a:rPr lang="en-US" smtClean="0"/>
              <a:t>9-Mar-21</a:t>
            </a:fld>
            <a:endParaRPr lang="en-US" dirty="0"/>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1F896E-AC5B-44CF-9FA8-AAE0F7003556}" type="datetime5">
              <a:rPr lang="en-US" smtClean="0"/>
              <a:t>9-Mar-21</a:t>
            </a:fld>
            <a:endParaRPr lang="en-US" dirty="0"/>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EBC91391-E66C-4C41-8A45-5CF10496CDB6}" type="datetime5">
              <a:rPr lang="en-US" smtClean="0"/>
              <a:t>9-Mar-21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49E32FA-4D94-4911-8ABD-429CE9415A19}" type="datetime5">
              <a:rPr lang="en-US" smtClean="0"/>
              <a:t>9-Mar-21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B5A51D9B-8464-45DB-A5CC-153CEFAC0678}" type="datetime5">
              <a:rPr lang="en-US" smtClean="0"/>
              <a:t>9-Mar-21</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8F94A964-8AED-4D48-8E75-FB60E93C80C2}" type="slidenum">
              <a:rPr lang="en-US" smtClean="0"/>
              <a:pPr/>
              <a:t>‹#›</a:t>
            </a:fld>
            <a:endParaRPr lang="en-US" dirty="0"/>
          </a:p>
        </p:txBody>
      </p:sp>
      <p:sp>
        <p:nvSpPr>
          <p:cNvPr id="7" name="TextBox 6"/>
          <p:cNvSpPr txBox="1"/>
          <p:nvPr userDrawn="1"/>
        </p:nvSpPr>
        <p:spPr>
          <a:xfrm>
            <a:off x="3879342" y="6659357"/>
            <a:ext cx="1289135" cy="261610"/>
          </a:xfrm>
          <a:prstGeom prst="rect">
            <a:avLst/>
          </a:prstGeom>
          <a:noFill/>
        </p:spPr>
        <p:txBody>
          <a:bodyPr wrap="none" rtlCol="0">
            <a:spAutoFit/>
          </a:bodyPr>
          <a:lstStyle/>
          <a:p>
            <a:r>
              <a:rPr lang="en-US" sz="900" b="0" baseline="0" dirty="0" smtClean="0">
                <a:solidFill>
                  <a:srgbClr val="002060"/>
                </a:solidFill>
                <a:latin typeface="Lucida Bright" panose="02040602050505020304" pitchFamily="18" charset="0"/>
                <a:cs typeface="Aharoni" panose="02010803020104030203" pitchFamily="2" charset="-79"/>
              </a:rPr>
              <a:t>  Fall</a:t>
            </a:r>
            <a:r>
              <a:rPr lang="en-US" sz="900" b="0" dirty="0" smtClean="0">
                <a:solidFill>
                  <a:srgbClr val="002060"/>
                </a:solidFill>
                <a:latin typeface="Lucida Bright" panose="02040602050505020304" pitchFamily="18" charset="0"/>
                <a:cs typeface="Aharoni" panose="02010803020104030203" pitchFamily="2" charset="-79"/>
              </a:rPr>
              <a:t>_2020</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81000" y="1492634"/>
            <a:ext cx="8428911" cy="1692771"/>
          </a:xfrm>
          <a:prstGeom prst="rect">
            <a:avLst/>
          </a:prstGeom>
          <a:noFill/>
        </p:spPr>
        <p:txBody>
          <a:bodyPr wrap="none" rtlCol="0">
            <a:spAutoFit/>
          </a:bodyPr>
          <a:lstStyle/>
          <a:p>
            <a:pPr algn="ctr"/>
            <a:r>
              <a:rPr lang="en-US" sz="5000" dirty="0">
                <a:solidFill>
                  <a:srgbClr val="0070C0"/>
                </a:solidFill>
                <a:latin typeface="Lucida Calligraphy" panose="03010101010101010101" pitchFamily="66" charset="0"/>
                <a:ea typeface="+mj-ea"/>
                <a:cs typeface="+mj-cs"/>
              </a:rPr>
              <a:t>CSE- </a:t>
            </a:r>
            <a:r>
              <a:rPr lang="en-US" sz="5000" dirty="0" smtClean="0">
                <a:solidFill>
                  <a:srgbClr val="0070C0"/>
                </a:solidFill>
                <a:latin typeface="Lucida Calligraphy" panose="03010101010101010101" pitchFamily="66" charset="0"/>
                <a:ea typeface="+mj-ea"/>
                <a:cs typeface="+mj-cs"/>
              </a:rPr>
              <a:t>321</a:t>
            </a:r>
          </a:p>
          <a:p>
            <a:pPr algn="ctr"/>
            <a:r>
              <a:rPr lang="en-US" sz="5400" dirty="0">
                <a:solidFill>
                  <a:srgbClr val="00B0F0"/>
                </a:solidFill>
                <a:latin typeface="Lucida Calligraphy" panose="03010101010101010101" pitchFamily="66" charset="0"/>
                <a:ea typeface="+mj-ea"/>
                <a:cs typeface="+mj-cs"/>
              </a:rPr>
              <a:t>Software  Engineering</a:t>
            </a:r>
          </a:p>
        </p:txBody>
      </p:sp>
      <p:sp>
        <p:nvSpPr>
          <p:cNvPr id="12" name="Rectangle 2"/>
          <p:cNvSpPr txBox="1">
            <a:spLocks noChangeArrowheads="1"/>
          </p:cNvSpPr>
          <p:nvPr/>
        </p:nvSpPr>
        <p:spPr>
          <a:xfrm>
            <a:off x="1633239" y="3335873"/>
            <a:ext cx="5877522" cy="1447801"/>
          </a:xfrm>
          <a:prstGeom prst="rect">
            <a:avLst/>
          </a:prstGeom>
        </p:spPr>
        <p:txBody>
          <a:bodyPr vert="horz" lIns="91440" tIns="45720" rIns="91440" bIns="45720" rtlCol="0" anchor="ctr">
            <a:normAutofit/>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US" sz="4000" dirty="0" smtClean="0">
                <a:solidFill>
                  <a:schemeClr val="tx1"/>
                </a:solidFill>
              </a:rPr>
              <a:t>Lecture : 12</a:t>
            </a:r>
            <a:r>
              <a:rPr lang="en-US" sz="4000" dirty="0">
                <a:solidFill>
                  <a:schemeClr val="tx1"/>
                </a:solidFill>
              </a:rPr>
              <a:t/>
            </a:r>
            <a:br>
              <a:rPr lang="en-US" sz="4000" dirty="0">
                <a:solidFill>
                  <a:schemeClr val="tx1"/>
                </a:solidFill>
              </a:rPr>
            </a:br>
            <a:r>
              <a:rPr lang="en-US" sz="4000" dirty="0">
                <a:solidFill>
                  <a:srgbClr val="FF0000"/>
                </a:solidFill>
                <a:latin typeface="Cambria" panose="02040503050406030204" pitchFamily="18" charset="0"/>
              </a:rPr>
              <a:t>Software design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61" y="233938"/>
            <a:ext cx="1249388" cy="1211907"/>
          </a:xfrm>
          <a:prstGeom prst="rect">
            <a:avLst/>
          </a:prstGeom>
        </p:spPr>
      </p:pic>
      <p:sp>
        <p:nvSpPr>
          <p:cNvPr id="3" name="Slide Number Placeholder 2"/>
          <p:cNvSpPr>
            <a:spLocks noGrp="1"/>
          </p:cNvSpPr>
          <p:nvPr>
            <p:ph type="sldNum" sz="quarter" idx="12"/>
          </p:nvPr>
        </p:nvSpPr>
        <p:spPr/>
        <p:txBody>
          <a:bodyPr/>
          <a:lstStyle/>
          <a:p>
            <a:fld id="{BC490F8C-3D0D-4DB1-B2BD-1525EA5CE111}" type="slidenum">
              <a:rPr lang="en-US" smtClean="0"/>
              <a:pPr/>
              <a:t>1</a:t>
            </a:fld>
            <a:endParaRPr lang="en-US" dirty="0"/>
          </a:p>
        </p:txBody>
      </p:sp>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a:solidFill>
                  <a:schemeClr val="bg1"/>
                </a:solidFill>
                <a:latin typeface="Times New Roman" panose="02020603050405020304" pitchFamily="18" charset="0"/>
                <a:cs typeface="Times New Roman" panose="02020603050405020304" pitchFamily="18" charset="0"/>
              </a:rPr>
              <a:t>Case-Study: </a:t>
            </a:r>
            <a:r>
              <a:rPr lang="en-GB" sz="2000" b="1" dirty="0">
                <a:solidFill>
                  <a:schemeClr val="bg1"/>
                </a:solidFill>
                <a:latin typeface="Times New Roman" panose="02020603050405020304" pitchFamily="18" charset="0"/>
                <a:cs typeface="Times New Roman" panose="02020603050405020304" pitchFamily="18" charset="0"/>
              </a:rPr>
              <a:t>Solving a Business Problem With Layered Architecture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12741" y="739186"/>
            <a:ext cx="9269458" cy="2031325"/>
          </a:xfrm>
          <a:prstGeom prst="rect">
            <a:avLst/>
          </a:prstGeom>
        </p:spPr>
        <p:txBody>
          <a:bodyPr wrap="square">
            <a:spAutoFit/>
          </a:bodyPr>
          <a:lstStyle/>
          <a:p>
            <a:r>
              <a:rPr lang="en-GB" dirty="0">
                <a:latin typeface="Montserrat"/>
              </a:rPr>
              <a:t>In our case, the </a:t>
            </a:r>
            <a:r>
              <a:rPr lang="en-GB" b="1" dirty="0">
                <a:latin typeface="Montserrat"/>
              </a:rPr>
              <a:t>Amaze basic rules layer</a:t>
            </a:r>
            <a:r>
              <a:rPr lang="en-GB" dirty="0">
                <a:latin typeface="Montserrat"/>
              </a:rPr>
              <a:t> is </a:t>
            </a:r>
            <a:r>
              <a:rPr lang="en-GB" dirty="0">
                <a:solidFill>
                  <a:schemeClr val="accent6">
                    <a:lumMod val="75000"/>
                  </a:schemeClr>
                </a:solidFill>
                <a:latin typeface="Montserrat"/>
              </a:rPr>
              <a:t>critical</a:t>
            </a:r>
            <a:r>
              <a:rPr lang="en-GB" dirty="0">
                <a:latin typeface="Montserrat"/>
              </a:rPr>
              <a:t>. This layer contains rules that determine the </a:t>
            </a:r>
            <a:r>
              <a:rPr lang="en-GB" dirty="0" smtClean="0">
                <a:solidFill>
                  <a:schemeClr val="accent6">
                    <a:lumMod val="75000"/>
                  </a:schemeClr>
                </a:solidFill>
                <a:latin typeface="Montserrat"/>
              </a:rPr>
              <a:t>behaviour </a:t>
            </a:r>
            <a:r>
              <a:rPr lang="en-GB" dirty="0">
                <a:solidFill>
                  <a:schemeClr val="accent6">
                    <a:lumMod val="75000"/>
                  </a:schemeClr>
                </a:solidFill>
                <a:latin typeface="Montserrat"/>
              </a:rPr>
              <a:t>of the whole application</a:t>
            </a:r>
            <a:r>
              <a:rPr lang="en-GB" dirty="0">
                <a:latin typeface="Montserrat"/>
              </a:rPr>
              <a:t>, such as, "You can create a project schedule only if the project scope is defined." </a:t>
            </a:r>
            <a:endParaRPr lang="en-GB" dirty="0" smtClean="0">
              <a:latin typeface="Montserrat"/>
            </a:endParaRPr>
          </a:p>
          <a:p>
            <a:endParaRPr lang="en-GB" dirty="0">
              <a:latin typeface="Montserrat"/>
            </a:endParaRPr>
          </a:p>
          <a:p>
            <a:r>
              <a:rPr lang="en-GB" dirty="0" smtClean="0">
                <a:latin typeface="Montserrat"/>
              </a:rPr>
              <a:t>The </a:t>
            </a:r>
            <a:r>
              <a:rPr lang="en-GB" dirty="0">
                <a:latin typeface="Montserrat"/>
              </a:rPr>
              <a:t>product's intelligence is in this layer: all special features that come from decades of experience in projects are developed there. The </a:t>
            </a:r>
            <a:r>
              <a:rPr lang="en-GB" b="1" dirty="0">
                <a:latin typeface="Montserrat"/>
              </a:rPr>
              <a:t>application core layer </a:t>
            </a:r>
            <a:r>
              <a:rPr lang="en-GB" dirty="0">
                <a:latin typeface="Montserrat"/>
              </a:rPr>
              <a:t>will be the most significant part of the application code.  </a:t>
            </a:r>
            <a:endParaRPr lang="en-GB" dirty="0"/>
          </a:p>
        </p:txBody>
      </p:sp>
      <p:pic>
        <p:nvPicPr>
          <p:cNvPr id="9" name="Picture 2" descr="Amaze user layer, amaze functionality layer, amaze basic rules, application core layer, database lay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896124"/>
            <a:ext cx="5460722" cy="3765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641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smtClean="0">
                <a:solidFill>
                  <a:schemeClr val="bg1"/>
                </a:solidFill>
                <a:latin typeface="Times New Roman" panose="02020603050405020304" pitchFamily="18" charset="0"/>
                <a:cs typeface="Times New Roman" panose="02020603050405020304" pitchFamily="18" charset="0"/>
              </a:rPr>
              <a:t>The architecture </a:t>
            </a:r>
            <a:r>
              <a:rPr lang="en-GB" sz="3000" b="1" dirty="0">
                <a:solidFill>
                  <a:schemeClr val="bg1"/>
                </a:solidFill>
                <a:latin typeface="Times New Roman" panose="02020603050405020304" pitchFamily="18" charset="0"/>
                <a:cs typeface="Times New Roman" panose="02020603050405020304" pitchFamily="18" charset="0"/>
              </a:rPr>
              <a:t>of </a:t>
            </a:r>
            <a:r>
              <a:rPr lang="en-GB" sz="3000" b="1" dirty="0" smtClean="0">
                <a:solidFill>
                  <a:schemeClr val="bg1"/>
                </a:solidFill>
                <a:latin typeface="Times New Roman" panose="02020603050405020304" pitchFamily="18" charset="0"/>
                <a:cs typeface="Times New Roman" panose="02020603050405020304" pitchFamily="18" charset="0"/>
              </a:rPr>
              <a:t>the </a:t>
            </a:r>
            <a:r>
              <a:rPr lang="en-GB" sz="3000" b="1" dirty="0" err="1" smtClean="0">
                <a:solidFill>
                  <a:schemeClr val="bg1"/>
                </a:solidFill>
                <a:latin typeface="Times New Roman" panose="02020603050405020304" pitchFamily="18" charset="0"/>
                <a:cs typeface="Times New Roman" panose="02020603050405020304" pitchFamily="18" charset="0"/>
              </a:rPr>
              <a:t>Mentcare</a:t>
            </a:r>
            <a:r>
              <a:rPr lang="en-GB" sz="3000" b="1" dirty="0" smtClean="0">
                <a:solidFill>
                  <a:schemeClr val="bg1"/>
                </a:solidFill>
                <a:latin typeface="Times New Roman" panose="02020603050405020304" pitchFamily="18" charset="0"/>
                <a:cs typeface="Times New Roman" panose="02020603050405020304" pitchFamily="18" charset="0"/>
              </a:rPr>
              <a:t> </a:t>
            </a:r>
            <a:r>
              <a:rPr lang="en-GB" sz="3000" b="1" dirty="0">
                <a:solidFill>
                  <a:schemeClr val="bg1"/>
                </a:solidFill>
                <a:latin typeface="Times New Roman" panose="02020603050405020304" pitchFamily="18" charset="0"/>
                <a:cs typeface="Times New Roman" panose="02020603050405020304" pitchFamily="18" charset="0"/>
              </a:rPr>
              <a:t>system</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600200" y="1804987"/>
            <a:ext cx="6351358" cy="4687907"/>
          </a:xfrm>
          <a:prstGeom prst="rect">
            <a:avLst/>
          </a:prstGeom>
        </p:spPr>
      </p:pic>
      <p:sp>
        <p:nvSpPr>
          <p:cNvPr id="5" name="Rectangle 4"/>
          <p:cNvSpPr/>
          <p:nvPr/>
        </p:nvSpPr>
        <p:spPr>
          <a:xfrm>
            <a:off x="229278" y="795108"/>
            <a:ext cx="8533721" cy="646331"/>
          </a:xfrm>
          <a:prstGeom prst="rect">
            <a:avLst/>
          </a:prstGeom>
        </p:spPr>
        <p:txBody>
          <a:bodyPr wrap="square">
            <a:spAutoFit/>
          </a:bodyPr>
          <a:lstStyle/>
          <a:p>
            <a:r>
              <a:rPr lang="en-GB" dirty="0" smtClean="0"/>
              <a:t>This </a:t>
            </a:r>
            <a:r>
              <a:rPr lang="en-GB" dirty="0"/>
              <a:t>system maintains and </a:t>
            </a:r>
            <a:r>
              <a:rPr lang="en-GB" dirty="0" smtClean="0"/>
              <a:t>manages details </a:t>
            </a:r>
            <a:r>
              <a:rPr lang="en-GB" dirty="0"/>
              <a:t>of patients who are consulting specialist doctors about mental health problems.</a:t>
            </a:r>
          </a:p>
        </p:txBody>
      </p:sp>
    </p:spTree>
    <p:extLst>
      <p:ext uri="{BB962C8B-B14F-4D97-AF65-F5344CB8AC3E}">
        <p14:creationId xmlns:p14="http://schemas.microsoft.com/office/powerpoint/2010/main" val="3900627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smtClean="0">
                <a:solidFill>
                  <a:schemeClr val="bg1"/>
                </a:solidFill>
                <a:latin typeface="Times New Roman" panose="02020603050405020304" pitchFamily="18" charset="0"/>
                <a:cs typeface="Times New Roman" panose="02020603050405020304" pitchFamily="18" charset="0"/>
              </a:rPr>
              <a:t>The architecture </a:t>
            </a:r>
            <a:r>
              <a:rPr lang="en-GB" sz="3000" b="1" dirty="0">
                <a:solidFill>
                  <a:schemeClr val="bg1"/>
                </a:solidFill>
                <a:latin typeface="Times New Roman" panose="02020603050405020304" pitchFamily="18" charset="0"/>
                <a:cs typeface="Times New Roman" panose="02020603050405020304" pitchFamily="18" charset="0"/>
              </a:rPr>
              <a:t>of </a:t>
            </a:r>
            <a:r>
              <a:rPr lang="en-GB" sz="3000" b="1" dirty="0" smtClean="0">
                <a:solidFill>
                  <a:schemeClr val="bg1"/>
                </a:solidFill>
                <a:latin typeface="Times New Roman" panose="02020603050405020304" pitchFamily="18" charset="0"/>
                <a:cs typeface="Times New Roman" panose="02020603050405020304" pitchFamily="18" charset="0"/>
              </a:rPr>
              <a:t>the </a:t>
            </a:r>
            <a:r>
              <a:rPr lang="en-GB" sz="3000" b="1" dirty="0" err="1" smtClean="0">
                <a:solidFill>
                  <a:schemeClr val="bg1"/>
                </a:solidFill>
                <a:latin typeface="Times New Roman" panose="02020603050405020304" pitchFamily="18" charset="0"/>
                <a:cs typeface="Times New Roman" panose="02020603050405020304" pitchFamily="18" charset="0"/>
              </a:rPr>
              <a:t>Mentcare</a:t>
            </a:r>
            <a:r>
              <a:rPr lang="en-GB" sz="3000" b="1" dirty="0" smtClean="0">
                <a:solidFill>
                  <a:schemeClr val="bg1"/>
                </a:solidFill>
                <a:latin typeface="Times New Roman" panose="02020603050405020304" pitchFamily="18" charset="0"/>
                <a:cs typeface="Times New Roman" panose="02020603050405020304" pitchFamily="18" charset="0"/>
              </a:rPr>
              <a:t> </a:t>
            </a:r>
            <a:r>
              <a:rPr lang="en-GB" sz="3000" b="1" dirty="0">
                <a:solidFill>
                  <a:schemeClr val="bg1"/>
                </a:solidFill>
                <a:latin typeface="Times New Roman" panose="02020603050405020304" pitchFamily="18" charset="0"/>
                <a:cs typeface="Times New Roman" panose="02020603050405020304" pitchFamily="18" charset="0"/>
              </a:rPr>
              <a:t>system</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2741" y="645139"/>
            <a:ext cx="8763000" cy="5847755"/>
          </a:xfrm>
          <a:prstGeom prst="rect">
            <a:avLst/>
          </a:prstGeom>
        </p:spPr>
        <p:txBody>
          <a:bodyPr wrap="square">
            <a:spAutoFit/>
          </a:bodyPr>
          <a:lstStyle/>
          <a:p>
            <a:pPr marL="342900" indent="-342900" algn="just">
              <a:buAutoNum type="arabicPeriod"/>
            </a:pPr>
            <a:r>
              <a:rPr lang="en-GB" sz="2200" dirty="0" smtClean="0"/>
              <a:t>The </a:t>
            </a:r>
            <a:r>
              <a:rPr lang="en-GB" sz="2200" dirty="0"/>
              <a:t>top layer is a </a:t>
            </a:r>
            <a:r>
              <a:rPr lang="en-GB" sz="2200" dirty="0">
                <a:solidFill>
                  <a:schemeClr val="accent6">
                    <a:lumMod val="75000"/>
                  </a:schemeClr>
                </a:solidFill>
              </a:rPr>
              <a:t>browser-based user interface</a:t>
            </a:r>
            <a:r>
              <a:rPr lang="en-GB" sz="2200" dirty="0" smtClean="0"/>
              <a:t>.</a:t>
            </a:r>
          </a:p>
          <a:p>
            <a:pPr marL="342900" indent="-342900" algn="just">
              <a:buAutoNum type="arabicPeriod"/>
            </a:pPr>
            <a:endParaRPr lang="en-GB" sz="2200" dirty="0"/>
          </a:p>
          <a:p>
            <a:pPr algn="just"/>
            <a:r>
              <a:rPr lang="en-GB" sz="2200" dirty="0"/>
              <a:t>2. The second layer provides the </a:t>
            </a:r>
            <a:r>
              <a:rPr lang="en-GB" sz="2200" b="1" dirty="0">
                <a:solidFill>
                  <a:schemeClr val="accent6">
                    <a:lumMod val="75000"/>
                  </a:schemeClr>
                </a:solidFill>
              </a:rPr>
              <a:t>user interface functionality </a:t>
            </a:r>
            <a:r>
              <a:rPr lang="en-GB" sz="2200" dirty="0"/>
              <a:t>that is delivered through the web browser. It includes components to allow users to</a:t>
            </a:r>
            <a:r>
              <a:rPr lang="en-GB" sz="2200" b="1" dirty="0"/>
              <a:t> </a:t>
            </a:r>
            <a:r>
              <a:rPr lang="en-GB" sz="2200" b="1" dirty="0" smtClean="0"/>
              <a:t>log-in </a:t>
            </a:r>
            <a:r>
              <a:rPr lang="en-GB" sz="2200" dirty="0"/>
              <a:t>to the system and checking components that ensure that the operations they use are allowed by their role. This layer includes form and menu management components that present information to users, and data validation components that check information consistency</a:t>
            </a:r>
            <a:r>
              <a:rPr lang="en-GB" sz="2200" dirty="0" smtClean="0"/>
              <a:t>.</a:t>
            </a:r>
          </a:p>
          <a:p>
            <a:pPr algn="just"/>
            <a:endParaRPr lang="en-GB" sz="2200" dirty="0"/>
          </a:p>
          <a:p>
            <a:pPr algn="just"/>
            <a:r>
              <a:rPr lang="en-GB" sz="2200" dirty="0"/>
              <a:t>3. The third layer implements the functionality of the system and provides components that implement </a:t>
            </a:r>
            <a:r>
              <a:rPr lang="en-GB" sz="2200" b="1" dirty="0">
                <a:solidFill>
                  <a:schemeClr val="accent6">
                    <a:lumMod val="75000"/>
                  </a:schemeClr>
                </a:solidFill>
              </a:rPr>
              <a:t>system security</a:t>
            </a:r>
            <a:r>
              <a:rPr lang="en-GB" sz="2200" dirty="0">
                <a:solidFill>
                  <a:schemeClr val="accent6">
                    <a:lumMod val="75000"/>
                  </a:schemeClr>
                </a:solidFill>
              </a:rPr>
              <a:t>, </a:t>
            </a:r>
            <a:r>
              <a:rPr lang="en-GB" sz="2200" dirty="0"/>
              <a:t>patient information creation and updating, import and export of patient data from other databases, and report generators that create management reports</a:t>
            </a:r>
            <a:r>
              <a:rPr lang="en-GB" sz="2200" dirty="0" smtClean="0"/>
              <a:t>.</a:t>
            </a:r>
          </a:p>
          <a:p>
            <a:pPr algn="just"/>
            <a:endParaRPr lang="en-GB" sz="2200" dirty="0"/>
          </a:p>
          <a:p>
            <a:pPr algn="just"/>
            <a:r>
              <a:rPr lang="en-GB" sz="2200" dirty="0"/>
              <a:t>4. Finally, the lowest layer, which is built using a </a:t>
            </a:r>
            <a:r>
              <a:rPr lang="en-GB" sz="2200" b="1" dirty="0">
                <a:solidFill>
                  <a:schemeClr val="accent6">
                    <a:lumMod val="75000"/>
                  </a:schemeClr>
                </a:solidFill>
              </a:rPr>
              <a:t>commercial database management system</a:t>
            </a:r>
            <a:r>
              <a:rPr lang="en-GB" sz="2200" dirty="0">
                <a:solidFill>
                  <a:schemeClr val="accent6">
                    <a:lumMod val="75000"/>
                  </a:schemeClr>
                </a:solidFill>
              </a:rPr>
              <a:t>,</a:t>
            </a:r>
            <a:r>
              <a:rPr lang="en-GB" sz="2200" dirty="0"/>
              <a:t> provides transaction management and persistent data storage</a:t>
            </a:r>
            <a:r>
              <a:rPr lang="en-GB" sz="2200" dirty="0" smtClean="0"/>
              <a:t>.</a:t>
            </a:r>
            <a:endParaRPr lang="en-GB" sz="2200" dirty="0"/>
          </a:p>
        </p:txBody>
      </p:sp>
    </p:spTree>
    <p:extLst>
      <p:ext uri="{BB962C8B-B14F-4D97-AF65-F5344CB8AC3E}">
        <p14:creationId xmlns:p14="http://schemas.microsoft.com/office/powerpoint/2010/main" val="1026295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smtClean="0">
                <a:solidFill>
                  <a:schemeClr val="bg1"/>
                </a:solidFill>
                <a:latin typeface="Times New Roman" panose="02020603050405020304" pitchFamily="18" charset="0"/>
                <a:cs typeface="Times New Roman" panose="02020603050405020304" pitchFamily="18" charset="0"/>
              </a:rPr>
              <a:t>The architecture </a:t>
            </a:r>
            <a:r>
              <a:rPr lang="en-GB" sz="3000" b="1" dirty="0">
                <a:solidFill>
                  <a:schemeClr val="bg1"/>
                </a:solidFill>
                <a:latin typeface="Times New Roman" panose="02020603050405020304" pitchFamily="18" charset="0"/>
                <a:cs typeface="Times New Roman" panose="02020603050405020304" pitchFamily="18" charset="0"/>
              </a:rPr>
              <a:t>of </a:t>
            </a:r>
            <a:r>
              <a:rPr lang="en-GB" sz="3000" b="1" dirty="0" smtClean="0">
                <a:solidFill>
                  <a:schemeClr val="bg1"/>
                </a:solidFill>
                <a:latin typeface="Times New Roman" panose="02020603050405020304" pitchFamily="18" charset="0"/>
                <a:cs typeface="Times New Roman" panose="02020603050405020304" pitchFamily="18" charset="0"/>
              </a:rPr>
              <a:t>the </a:t>
            </a:r>
            <a:r>
              <a:rPr lang="en-GB" sz="3000" b="1" dirty="0" err="1" smtClean="0">
                <a:solidFill>
                  <a:schemeClr val="bg1"/>
                </a:solidFill>
                <a:latin typeface="Times New Roman" panose="02020603050405020304" pitchFamily="18" charset="0"/>
                <a:cs typeface="Times New Roman" panose="02020603050405020304" pitchFamily="18" charset="0"/>
              </a:rPr>
              <a:t>iLearn</a:t>
            </a:r>
            <a:r>
              <a:rPr lang="en-GB" sz="3000" b="1" dirty="0" smtClean="0">
                <a:solidFill>
                  <a:schemeClr val="bg1"/>
                </a:solidFill>
                <a:latin typeface="Times New Roman" panose="02020603050405020304" pitchFamily="18" charset="0"/>
                <a:cs typeface="Times New Roman" panose="02020603050405020304" pitchFamily="18" charset="0"/>
              </a:rPr>
              <a:t> </a:t>
            </a:r>
            <a:r>
              <a:rPr lang="en-GB" sz="3000" b="1" dirty="0">
                <a:solidFill>
                  <a:schemeClr val="bg1"/>
                </a:solidFill>
                <a:latin typeface="Times New Roman" panose="02020603050405020304" pitchFamily="18" charset="0"/>
                <a:cs typeface="Times New Roman" panose="02020603050405020304" pitchFamily="18" charset="0"/>
              </a:rPr>
              <a:t>system</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454483" y="852098"/>
            <a:ext cx="6336738" cy="5640795"/>
          </a:xfrm>
          <a:prstGeom prst="rect">
            <a:avLst/>
          </a:prstGeom>
        </p:spPr>
      </p:pic>
    </p:spTree>
    <p:extLst>
      <p:ext uri="{BB962C8B-B14F-4D97-AF65-F5344CB8AC3E}">
        <p14:creationId xmlns:p14="http://schemas.microsoft.com/office/powerpoint/2010/main" val="38021757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Layered </a:t>
            </a:r>
            <a:r>
              <a:rPr lang="en-US" sz="3000" b="1" dirty="0">
                <a:solidFill>
                  <a:schemeClr val="bg1"/>
                </a:solidFill>
                <a:latin typeface="Times New Roman" panose="02020603050405020304" pitchFamily="18" charset="0"/>
                <a:cs typeface="Times New Roman" panose="02020603050405020304" pitchFamily="18" charset="0"/>
              </a:rPr>
              <a:t>architecture</a:t>
            </a: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50841" y="963785"/>
            <a:ext cx="8686800" cy="4585871"/>
          </a:xfrm>
          <a:prstGeom prst="rect">
            <a:avLst/>
          </a:prstGeom>
        </p:spPr>
        <p:txBody>
          <a:bodyPr wrap="square">
            <a:spAutoFit/>
          </a:bodyPr>
          <a:lstStyle/>
          <a:p>
            <a:pPr algn="just"/>
            <a:r>
              <a:rPr lang="en-GB" sz="2000" dirty="0">
                <a:latin typeface="Montserrat"/>
              </a:rPr>
              <a:t>There are several </a:t>
            </a:r>
            <a:r>
              <a:rPr lang="en-GB" sz="2000" b="1" dirty="0">
                <a:latin typeface="Montserrat"/>
              </a:rPr>
              <a:t>advantages</a:t>
            </a:r>
            <a:r>
              <a:rPr lang="en-GB" sz="2000" dirty="0">
                <a:latin typeface="Montserrat"/>
              </a:rPr>
              <a:t> to using layered architecture</a:t>
            </a:r>
            <a:r>
              <a:rPr lang="en-GB" sz="2000" dirty="0" smtClean="0">
                <a:latin typeface="Montserrat"/>
              </a:rPr>
              <a:t>:</a:t>
            </a:r>
          </a:p>
          <a:p>
            <a:pPr algn="just"/>
            <a:endParaRPr lang="en-GB" sz="2000" dirty="0">
              <a:latin typeface="Montserrat"/>
            </a:endParaRPr>
          </a:p>
          <a:p>
            <a:pPr marL="285750" indent="-285750" algn="just">
              <a:buFont typeface="Arial" panose="020B0604020202020204" pitchFamily="34" charset="0"/>
              <a:buChar char="•"/>
            </a:pPr>
            <a:r>
              <a:rPr lang="en-GB" dirty="0">
                <a:solidFill>
                  <a:schemeClr val="accent6">
                    <a:lumMod val="75000"/>
                  </a:schemeClr>
                </a:solidFill>
                <a:latin typeface="Montserrat"/>
              </a:rPr>
              <a:t>Layers are autonomous</a:t>
            </a:r>
            <a:r>
              <a:rPr lang="en-GB" dirty="0">
                <a:solidFill>
                  <a:srgbClr val="000000"/>
                </a:solidFill>
                <a:latin typeface="Montserrat"/>
              </a:rPr>
              <a:t>: A group of changes in one layer does not affect the others. This is good because we can increase the functionality of a layer, for example, making an application that works only on PCs to work on phones and tablets, without having to rewrite  the whole application</a:t>
            </a:r>
            <a:r>
              <a:rPr lang="en-GB" dirty="0" smtClean="0">
                <a:solidFill>
                  <a:srgbClr val="000000"/>
                </a:solidFill>
                <a:latin typeface="Montserrat"/>
              </a:rPr>
              <a:t>.</a:t>
            </a:r>
          </a:p>
          <a:p>
            <a:pPr marL="285750" indent="-285750" algn="just">
              <a:buFont typeface="Arial" panose="020B0604020202020204" pitchFamily="34" charset="0"/>
              <a:buChar char="•"/>
            </a:pPr>
            <a:endParaRPr lang="en-GB" dirty="0">
              <a:solidFill>
                <a:srgbClr val="000000"/>
              </a:solidFill>
              <a:latin typeface="Montserrat"/>
            </a:endParaRPr>
          </a:p>
          <a:p>
            <a:pPr marL="285750" indent="-285750" algn="just">
              <a:buFont typeface="Arial" panose="020B0604020202020204" pitchFamily="34" charset="0"/>
              <a:buChar char="•"/>
            </a:pPr>
            <a:r>
              <a:rPr lang="en-GB" dirty="0" smtClean="0">
                <a:solidFill>
                  <a:srgbClr val="000000"/>
                </a:solidFill>
                <a:latin typeface="Montserrat"/>
              </a:rPr>
              <a:t>Layers </a:t>
            </a:r>
            <a:r>
              <a:rPr lang="en-GB" dirty="0">
                <a:solidFill>
                  <a:srgbClr val="000000"/>
                </a:solidFill>
                <a:latin typeface="Montserrat"/>
              </a:rPr>
              <a:t>allow </a:t>
            </a:r>
            <a:r>
              <a:rPr lang="en-GB" dirty="0">
                <a:solidFill>
                  <a:schemeClr val="accent6">
                    <a:lumMod val="75000"/>
                  </a:schemeClr>
                </a:solidFill>
                <a:latin typeface="Montserrat"/>
              </a:rPr>
              <a:t>better system customization</a:t>
            </a:r>
            <a:r>
              <a:rPr lang="en-GB" dirty="0" smtClean="0">
                <a:solidFill>
                  <a:schemeClr val="accent6">
                    <a:lumMod val="75000"/>
                  </a:schemeClr>
                </a:solidFill>
                <a:latin typeface="Montserrat"/>
              </a:rPr>
              <a:t>.</a:t>
            </a:r>
          </a:p>
          <a:p>
            <a:pPr algn="just">
              <a:buFont typeface="Arial" panose="020B0604020202020204" pitchFamily="34" charset="0"/>
              <a:buChar char="•"/>
            </a:pPr>
            <a:endParaRPr lang="en-GB" dirty="0" smtClean="0">
              <a:solidFill>
                <a:schemeClr val="accent6">
                  <a:lumMod val="75000"/>
                </a:schemeClr>
              </a:solidFill>
              <a:latin typeface="Montserrat"/>
            </a:endParaRPr>
          </a:p>
          <a:p>
            <a:pPr algn="just">
              <a:buFont typeface="Arial" panose="020B0604020202020204" pitchFamily="34" charset="0"/>
              <a:buChar char="•"/>
            </a:pPr>
            <a:endParaRPr lang="en-GB" dirty="0">
              <a:solidFill>
                <a:srgbClr val="000000"/>
              </a:solidFill>
              <a:latin typeface="Montserrat"/>
            </a:endParaRPr>
          </a:p>
          <a:p>
            <a:pPr algn="just"/>
            <a:r>
              <a:rPr lang="en-GB" dirty="0">
                <a:latin typeface="Montserrat"/>
              </a:rPr>
              <a:t>There are also a few key </a:t>
            </a:r>
            <a:r>
              <a:rPr lang="en-GB" b="1" dirty="0">
                <a:latin typeface="Montserrat"/>
              </a:rPr>
              <a:t>disadvantages:</a:t>
            </a:r>
            <a:endParaRPr lang="en-GB" dirty="0">
              <a:latin typeface="Montserrat"/>
            </a:endParaRPr>
          </a:p>
          <a:p>
            <a:pPr marL="285750" indent="-285750" algn="just">
              <a:buFont typeface="Arial" panose="020B0604020202020204" pitchFamily="34" charset="0"/>
              <a:buChar char="•"/>
            </a:pPr>
            <a:r>
              <a:rPr lang="en-GB" dirty="0">
                <a:solidFill>
                  <a:srgbClr val="000000"/>
                </a:solidFill>
                <a:latin typeface="Montserrat"/>
              </a:rPr>
              <a:t>Layers make an application more difficult to maintain</a:t>
            </a:r>
            <a:r>
              <a:rPr lang="en-GB" dirty="0">
                <a:solidFill>
                  <a:schemeClr val="accent6">
                    <a:lumMod val="75000"/>
                  </a:schemeClr>
                </a:solidFill>
                <a:latin typeface="Montserrat"/>
              </a:rPr>
              <a:t>. Each change requires analysis.</a:t>
            </a:r>
          </a:p>
          <a:p>
            <a:pPr marL="285750" indent="-285750" algn="just">
              <a:buFont typeface="Arial" panose="020B0604020202020204" pitchFamily="34" charset="0"/>
              <a:buChar char="•"/>
            </a:pPr>
            <a:r>
              <a:rPr lang="en-GB" dirty="0">
                <a:solidFill>
                  <a:srgbClr val="000000"/>
                </a:solidFill>
                <a:latin typeface="Montserrat"/>
              </a:rPr>
              <a:t>Layers may affect application performance because they create overhead in execution: each layer in the upper levels must connect to those in the lower levels for each operation in the system.</a:t>
            </a:r>
            <a:endParaRPr lang="en-GB" b="0" i="0" dirty="0">
              <a:solidFill>
                <a:srgbClr val="000000"/>
              </a:solidFill>
              <a:effectLst/>
              <a:latin typeface="Montserrat"/>
            </a:endParaRPr>
          </a:p>
        </p:txBody>
      </p:sp>
    </p:spTree>
    <p:extLst>
      <p:ext uri="{BB962C8B-B14F-4D97-AF65-F5344CB8AC3E}">
        <p14:creationId xmlns:p14="http://schemas.microsoft.com/office/powerpoint/2010/main" val="6986785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533400" y="1066800"/>
            <a:ext cx="8229600" cy="4525963"/>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lnSpc>
                <a:spcPct val="90000"/>
              </a:lnSpc>
            </a:pPr>
            <a:r>
              <a:rPr lang="en-GB" altLang="zh-TW" dirty="0"/>
              <a:t>Are concerned with the control flow between sub-systems. Distinct from the system decomposition model</a:t>
            </a:r>
            <a:r>
              <a:rPr lang="en-GB" altLang="zh-TW" dirty="0" smtClean="0"/>
              <a:t>.</a:t>
            </a:r>
          </a:p>
          <a:p>
            <a:pPr>
              <a:lnSpc>
                <a:spcPct val="90000"/>
              </a:lnSpc>
            </a:pPr>
            <a:endParaRPr lang="en-GB" altLang="zh-TW" dirty="0"/>
          </a:p>
          <a:p>
            <a:pPr>
              <a:lnSpc>
                <a:spcPct val="90000"/>
              </a:lnSpc>
            </a:pPr>
            <a:r>
              <a:rPr lang="en-GB" altLang="zh-TW" dirty="0">
                <a:solidFill>
                  <a:srgbClr val="FF3300"/>
                </a:solidFill>
              </a:rPr>
              <a:t>Centralised</a:t>
            </a:r>
            <a:r>
              <a:rPr lang="en-GB" altLang="zh-TW" dirty="0"/>
              <a:t> control</a:t>
            </a:r>
          </a:p>
          <a:p>
            <a:pPr lvl="1">
              <a:lnSpc>
                <a:spcPct val="90000"/>
              </a:lnSpc>
            </a:pPr>
            <a:r>
              <a:rPr lang="en-GB" altLang="zh-TW" dirty="0">
                <a:solidFill>
                  <a:schemeClr val="accent6">
                    <a:lumMod val="75000"/>
                  </a:schemeClr>
                </a:solidFill>
              </a:rPr>
              <a:t>One sub-system has overall responsibility </a:t>
            </a:r>
            <a:r>
              <a:rPr lang="en-GB" altLang="zh-TW" dirty="0"/>
              <a:t>for control and starts and stops other sub-systems</a:t>
            </a:r>
            <a:r>
              <a:rPr lang="en-GB" altLang="zh-TW" dirty="0" smtClean="0"/>
              <a:t>.</a:t>
            </a:r>
          </a:p>
          <a:p>
            <a:pPr lvl="1">
              <a:lnSpc>
                <a:spcPct val="90000"/>
              </a:lnSpc>
            </a:pPr>
            <a:endParaRPr lang="en-GB" altLang="zh-TW" dirty="0"/>
          </a:p>
          <a:p>
            <a:pPr>
              <a:lnSpc>
                <a:spcPct val="90000"/>
              </a:lnSpc>
            </a:pPr>
            <a:r>
              <a:rPr lang="en-GB" altLang="zh-TW" dirty="0">
                <a:solidFill>
                  <a:srgbClr val="FF3300"/>
                </a:solidFill>
              </a:rPr>
              <a:t>Event-based</a:t>
            </a:r>
            <a:r>
              <a:rPr lang="en-GB" altLang="zh-TW" dirty="0"/>
              <a:t> control</a:t>
            </a:r>
          </a:p>
          <a:p>
            <a:pPr lvl="1">
              <a:lnSpc>
                <a:spcPct val="90000"/>
              </a:lnSpc>
            </a:pPr>
            <a:r>
              <a:rPr lang="en-GB" altLang="zh-TW" dirty="0">
                <a:solidFill>
                  <a:schemeClr val="accent6">
                    <a:lumMod val="75000"/>
                  </a:schemeClr>
                </a:solidFill>
              </a:rPr>
              <a:t>Each sub-system can respond to externally generated events </a:t>
            </a:r>
            <a:r>
              <a:rPr lang="en-GB" altLang="zh-TW" dirty="0"/>
              <a:t>from other sub-systems or the system’s environment.</a:t>
            </a:r>
          </a:p>
        </p:txBody>
      </p:sp>
      <p:sp>
        <p:nvSpPr>
          <p:cNvPr id="6" name="TextBox 5"/>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Control styles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C490F8C-3D0D-4DB1-B2BD-1525EA5CE111}" type="slidenum">
              <a:rPr lang="en-US" smtClean="0"/>
              <a:pPr/>
              <a:t>15</a:t>
            </a:fld>
            <a:endParaRPr lang="en-US" dirty="0"/>
          </a:p>
        </p:txBody>
      </p:sp>
    </p:spTree>
    <p:extLst>
      <p:ext uri="{BB962C8B-B14F-4D97-AF65-F5344CB8AC3E}">
        <p14:creationId xmlns:p14="http://schemas.microsoft.com/office/powerpoint/2010/main" val="383367730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458808" y="1066800"/>
            <a:ext cx="8229600" cy="4525963"/>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r>
              <a:rPr lang="en-GB" altLang="zh-TW" sz="2600" dirty="0"/>
              <a:t>A control sub-system takes responsibility for managing the execution of other sub-systems.</a:t>
            </a:r>
          </a:p>
          <a:p>
            <a:r>
              <a:rPr lang="en-GB" altLang="zh-TW" sz="2600" dirty="0">
                <a:solidFill>
                  <a:srgbClr val="FF3300"/>
                </a:solidFill>
              </a:rPr>
              <a:t>Call-return model</a:t>
            </a:r>
          </a:p>
          <a:p>
            <a:pPr lvl="1"/>
            <a:r>
              <a:rPr lang="en-GB" altLang="zh-TW" sz="2200" dirty="0">
                <a:solidFill>
                  <a:schemeClr val="accent6">
                    <a:lumMod val="75000"/>
                  </a:schemeClr>
                </a:solidFill>
              </a:rPr>
              <a:t>Top-down subroutine model </a:t>
            </a:r>
            <a:r>
              <a:rPr lang="en-GB" altLang="zh-TW" sz="2200" dirty="0"/>
              <a:t>where control starts at the top of a subroutine hierarchy and moves downwards. Applicable to sequential systems.</a:t>
            </a:r>
          </a:p>
          <a:p>
            <a:r>
              <a:rPr lang="en-GB" altLang="zh-TW" sz="2600" dirty="0">
                <a:solidFill>
                  <a:srgbClr val="FF3300"/>
                </a:solidFill>
              </a:rPr>
              <a:t>Manager model</a:t>
            </a:r>
          </a:p>
          <a:p>
            <a:pPr lvl="1"/>
            <a:r>
              <a:rPr lang="en-GB" altLang="zh-TW" sz="2200" dirty="0"/>
              <a:t>Applicable to </a:t>
            </a:r>
            <a:r>
              <a:rPr lang="en-GB" altLang="zh-TW" sz="2200" dirty="0">
                <a:solidFill>
                  <a:schemeClr val="accent6">
                    <a:lumMod val="75000"/>
                  </a:schemeClr>
                </a:solidFill>
              </a:rPr>
              <a:t>concurrent systems</a:t>
            </a:r>
            <a:r>
              <a:rPr lang="en-GB" altLang="zh-TW" sz="2200" dirty="0"/>
              <a:t>. One system component controls the stopping, starting and coordination of other system processes. Can be implemented in sequential systems as a case statement.</a:t>
            </a:r>
          </a:p>
        </p:txBody>
      </p:sp>
      <p:sp>
        <p:nvSpPr>
          <p:cNvPr id="5" name="TextBox 4"/>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Centralized </a:t>
            </a:r>
            <a:r>
              <a:rPr lang="en-US" sz="3000" b="1" dirty="0">
                <a:solidFill>
                  <a:schemeClr val="bg1"/>
                </a:solidFill>
                <a:latin typeface="Times New Roman" panose="02020603050405020304" pitchFamily="18" charset="0"/>
                <a:cs typeface="Times New Roman" panose="02020603050405020304" pitchFamily="18" charset="0"/>
              </a:rPr>
              <a:t>control</a:t>
            </a:r>
          </a:p>
        </p:txBody>
      </p:sp>
      <p:sp>
        <p:nvSpPr>
          <p:cNvPr id="3" name="Slide Number Placeholder 2"/>
          <p:cNvSpPr>
            <a:spLocks noGrp="1"/>
          </p:cNvSpPr>
          <p:nvPr>
            <p:ph type="sldNum" sz="quarter" idx="12"/>
          </p:nvPr>
        </p:nvSpPr>
        <p:spPr/>
        <p:txBody>
          <a:bodyPr/>
          <a:lstStyle/>
          <a:p>
            <a:fld id="{BC490F8C-3D0D-4DB1-B2BD-1525EA5CE111}" type="slidenum">
              <a:rPr lang="en-US" smtClean="0"/>
              <a:pPr/>
              <a:t>16</a:t>
            </a:fld>
            <a:endParaRPr lang="en-US" dirty="0"/>
          </a:p>
        </p:txBody>
      </p:sp>
    </p:spTree>
    <p:extLst>
      <p:ext uri="{BB962C8B-B14F-4D97-AF65-F5344CB8AC3E}">
        <p14:creationId xmlns:p14="http://schemas.microsoft.com/office/powerpoint/2010/main" val="249088776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709749"/>
            <a:ext cx="8229600"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rmAutofit/>
          </a:bodyPr>
          <a:lstStyle/>
          <a:p>
            <a:r>
              <a:rPr lang="en-US" altLang="zh-TW" sz="2400" dirty="0" smtClean="0"/>
              <a:t>A centralized control model </a:t>
            </a:r>
            <a:r>
              <a:rPr lang="en-US" altLang="zh-TW" sz="2400" dirty="0"/>
              <a:t>for a </a:t>
            </a:r>
            <a:r>
              <a:rPr lang="en-US" altLang="zh-TW" sz="2400" dirty="0" smtClean="0"/>
              <a:t>real-time system</a:t>
            </a:r>
            <a:endParaRPr lang="en-GB" altLang="zh-TW" sz="2400" dirty="0"/>
          </a:p>
        </p:txBody>
      </p:sp>
      <p:pic>
        <p:nvPicPr>
          <p:cNvPr id="2" name="Picture 1"/>
          <p:cNvPicPr>
            <a:picLocks noChangeAspect="1"/>
          </p:cNvPicPr>
          <p:nvPr/>
        </p:nvPicPr>
        <p:blipFill>
          <a:blip r:embed="rId2"/>
          <a:stretch>
            <a:fillRect/>
          </a:stretch>
        </p:blipFill>
        <p:spPr>
          <a:xfrm>
            <a:off x="1447800" y="1828800"/>
            <a:ext cx="6818119" cy="4310063"/>
          </a:xfrm>
          <a:prstGeom prst="rect">
            <a:avLst/>
          </a:prstGeom>
        </p:spPr>
      </p:pic>
      <p:sp>
        <p:nvSpPr>
          <p:cNvPr id="4" name="TextBox 3"/>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Centralised control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BC490F8C-3D0D-4DB1-B2BD-1525EA5CE111}" type="slidenum">
              <a:rPr lang="en-US" smtClean="0"/>
              <a:pPr/>
              <a:t>17</a:t>
            </a:fld>
            <a:endParaRPr lang="en-US" dirty="0"/>
          </a:p>
        </p:txBody>
      </p:sp>
    </p:spTree>
    <p:extLst>
      <p:ext uri="{BB962C8B-B14F-4D97-AF65-F5344CB8AC3E}">
        <p14:creationId xmlns:p14="http://schemas.microsoft.com/office/powerpoint/2010/main" val="329552335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The repository model</a:t>
            </a: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685800" y="1022095"/>
            <a:ext cx="7924800" cy="3416320"/>
          </a:xfrm>
          <a:prstGeom prst="rect">
            <a:avLst/>
          </a:prstGeom>
        </p:spPr>
        <p:txBody>
          <a:bodyPr wrap="square">
            <a:spAutoFit/>
          </a:bodyPr>
          <a:lstStyle/>
          <a:p>
            <a:pPr>
              <a:lnSpc>
                <a:spcPct val="90000"/>
              </a:lnSpc>
            </a:pPr>
            <a:r>
              <a:rPr lang="en-GB" altLang="zh-TW" sz="2400" dirty="0"/>
              <a:t>Sub-systems must </a:t>
            </a:r>
            <a:r>
              <a:rPr lang="en-GB" altLang="zh-TW" sz="2400" dirty="0">
                <a:solidFill>
                  <a:srgbClr val="FF3300"/>
                </a:solidFill>
              </a:rPr>
              <a:t>exchange data</a:t>
            </a:r>
            <a:r>
              <a:rPr lang="en-GB" altLang="zh-TW" sz="2400" dirty="0"/>
              <a:t>. This may be done in two ways:</a:t>
            </a:r>
          </a:p>
          <a:p>
            <a:pPr marL="800100" lvl="1" indent="-342900">
              <a:lnSpc>
                <a:spcPct val="90000"/>
              </a:lnSpc>
              <a:buFont typeface="Wingdings" panose="05000000000000000000" pitchFamily="2" charset="2"/>
              <a:buChar char="§"/>
            </a:pPr>
            <a:r>
              <a:rPr lang="en-GB" altLang="zh-TW" sz="2400" dirty="0"/>
              <a:t>Shared data is held in a </a:t>
            </a:r>
            <a:r>
              <a:rPr lang="en-GB" altLang="zh-TW" sz="2400" dirty="0">
                <a:solidFill>
                  <a:srgbClr val="FF3300"/>
                </a:solidFill>
              </a:rPr>
              <a:t>central database</a:t>
            </a:r>
            <a:r>
              <a:rPr lang="en-GB" altLang="zh-TW" sz="2400" dirty="0"/>
              <a:t> or repository and may be accessed by all sub-systems</a:t>
            </a:r>
            <a:r>
              <a:rPr lang="en-GB" altLang="zh-TW" sz="2400" dirty="0" smtClean="0"/>
              <a:t>;</a:t>
            </a:r>
          </a:p>
          <a:p>
            <a:pPr marL="800100" lvl="1" indent="-342900">
              <a:lnSpc>
                <a:spcPct val="90000"/>
              </a:lnSpc>
              <a:buFont typeface="Wingdings" panose="05000000000000000000" pitchFamily="2" charset="2"/>
              <a:buChar char="§"/>
            </a:pPr>
            <a:endParaRPr lang="en-GB" altLang="zh-TW" sz="2400" dirty="0"/>
          </a:p>
          <a:p>
            <a:pPr marL="800100" lvl="1" indent="-342900">
              <a:lnSpc>
                <a:spcPct val="90000"/>
              </a:lnSpc>
              <a:buFont typeface="Wingdings" panose="05000000000000000000" pitchFamily="2" charset="2"/>
              <a:buChar char="§"/>
            </a:pPr>
            <a:r>
              <a:rPr lang="en-GB" altLang="zh-TW" sz="2400" dirty="0"/>
              <a:t>Each sub-system maintains its </a:t>
            </a:r>
            <a:r>
              <a:rPr lang="en-GB" altLang="zh-TW" sz="2400" dirty="0">
                <a:solidFill>
                  <a:srgbClr val="FF3300"/>
                </a:solidFill>
              </a:rPr>
              <a:t>own database</a:t>
            </a:r>
            <a:r>
              <a:rPr lang="en-GB" altLang="zh-TW" sz="2400" dirty="0"/>
              <a:t> and passes data explicitly to other sub-systems</a:t>
            </a:r>
            <a:r>
              <a:rPr lang="en-GB" altLang="zh-TW" sz="2400" dirty="0" smtClean="0"/>
              <a:t>.</a:t>
            </a:r>
          </a:p>
          <a:p>
            <a:pPr marL="800100" lvl="1" indent="-342900">
              <a:lnSpc>
                <a:spcPct val="90000"/>
              </a:lnSpc>
              <a:buFont typeface="Wingdings" panose="05000000000000000000" pitchFamily="2" charset="2"/>
              <a:buChar char="§"/>
            </a:pPr>
            <a:endParaRPr lang="en-GB" altLang="zh-TW" sz="2400" dirty="0"/>
          </a:p>
          <a:p>
            <a:pPr>
              <a:lnSpc>
                <a:spcPct val="90000"/>
              </a:lnSpc>
            </a:pPr>
            <a:r>
              <a:rPr lang="en-GB" altLang="zh-TW" sz="2400" dirty="0"/>
              <a:t>When large amounts of data are to be shared, the repository model of sharing is most commonly used.</a:t>
            </a:r>
          </a:p>
        </p:txBody>
      </p:sp>
    </p:spTree>
    <p:extLst>
      <p:ext uri="{BB962C8B-B14F-4D97-AF65-F5344CB8AC3E}">
        <p14:creationId xmlns:p14="http://schemas.microsoft.com/office/powerpoint/2010/main" val="7684730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The repository model</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81000" y="1229465"/>
            <a:ext cx="8534400" cy="4053417"/>
          </a:xfrm>
          <a:prstGeom prst="rect">
            <a:avLst/>
          </a:prstGeom>
        </p:spPr>
        <p:txBody>
          <a:bodyPr wrap="square">
            <a:spAutoFit/>
          </a:bodyPr>
          <a:lstStyle/>
          <a:p>
            <a:pPr>
              <a:lnSpc>
                <a:spcPct val="90000"/>
              </a:lnSpc>
            </a:pPr>
            <a:r>
              <a:rPr lang="en-GB" altLang="zh-TW" sz="2200" b="1" dirty="0"/>
              <a:t>Advantages</a:t>
            </a:r>
          </a:p>
          <a:p>
            <a:pPr marL="800100" lvl="1" indent="-342900">
              <a:lnSpc>
                <a:spcPct val="90000"/>
              </a:lnSpc>
              <a:buFont typeface="Wingdings" panose="05000000000000000000" pitchFamily="2" charset="2"/>
              <a:buChar char="§"/>
            </a:pPr>
            <a:r>
              <a:rPr lang="en-GB" altLang="zh-TW" sz="2200" dirty="0"/>
              <a:t>Efficient way to share </a:t>
            </a:r>
            <a:r>
              <a:rPr lang="en-GB" altLang="zh-TW" sz="2200" dirty="0">
                <a:solidFill>
                  <a:srgbClr val="FF3300"/>
                </a:solidFill>
              </a:rPr>
              <a:t>large amounts</a:t>
            </a:r>
            <a:r>
              <a:rPr lang="en-GB" altLang="zh-TW" sz="2200" dirty="0"/>
              <a:t> of data;</a:t>
            </a:r>
          </a:p>
          <a:p>
            <a:pPr marL="800100" lvl="1" indent="-342900">
              <a:lnSpc>
                <a:spcPct val="90000"/>
              </a:lnSpc>
              <a:buFont typeface="Wingdings" panose="05000000000000000000" pitchFamily="2" charset="2"/>
              <a:buChar char="§"/>
            </a:pPr>
            <a:r>
              <a:rPr lang="en-GB" altLang="zh-TW" sz="2200" dirty="0"/>
              <a:t>Sub-systems need not be concerned with how data is </a:t>
            </a:r>
            <a:r>
              <a:rPr lang="en-GB" altLang="zh-TW" sz="2200" dirty="0">
                <a:solidFill>
                  <a:srgbClr val="FF3300"/>
                </a:solidFill>
              </a:rPr>
              <a:t>produced</a:t>
            </a:r>
            <a:r>
              <a:rPr lang="en-GB" altLang="zh-TW" sz="2200" dirty="0"/>
              <a:t> </a:t>
            </a:r>
          </a:p>
          <a:p>
            <a:pPr marL="800100" lvl="1" indent="-342900">
              <a:lnSpc>
                <a:spcPct val="90000"/>
              </a:lnSpc>
              <a:buFont typeface="Wingdings" panose="05000000000000000000" pitchFamily="2" charset="2"/>
              <a:buChar char="§"/>
            </a:pPr>
            <a:r>
              <a:rPr lang="en-GB" altLang="zh-TW" sz="2200" dirty="0">
                <a:solidFill>
                  <a:srgbClr val="FF3300"/>
                </a:solidFill>
              </a:rPr>
              <a:t>Centralised</a:t>
            </a:r>
            <a:r>
              <a:rPr lang="en-GB" altLang="zh-TW" sz="2200" dirty="0"/>
              <a:t> management e.g. backup, security, etc.</a:t>
            </a:r>
          </a:p>
          <a:p>
            <a:pPr marL="800100" lvl="1" indent="-342900">
              <a:lnSpc>
                <a:spcPct val="90000"/>
              </a:lnSpc>
              <a:buFont typeface="Wingdings" panose="05000000000000000000" pitchFamily="2" charset="2"/>
              <a:buChar char="§"/>
            </a:pPr>
            <a:r>
              <a:rPr lang="en-GB" altLang="zh-TW" sz="2200" dirty="0">
                <a:solidFill>
                  <a:srgbClr val="FF3300"/>
                </a:solidFill>
              </a:rPr>
              <a:t>Sharing</a:t>
            </a:r>
            <a:r>
              <a:rPr lang="en-GB" altLang="zh-TW" sz="2200" dirty="0"/>
              <a:t> model is published as the repository schema</a:t>
            </a:r>
            <a:r>
              <a:rPr lang="en-GB" altLang="zh-TW" sz="2200" dirty="0" smtClean="0"/>
              <a:t>.</a:t>
            </a:r>
          </a:p>
          <a:p>
            <a:pPr lvl="1">
              <a:lnSpc>
                <a:spcPct val="90000"/>
              </a:lnSpc>
            </a:pPr>
            <a:endParaRPr lang="en-GB" altLang="zh-TW" sz="2200" dirty="0" smtClean="0"/>
          </a:p>
          <a:p>
            <a:pPr lvl="1">
              <a:lnSpc>
                <a:spcPct val="90000"/>
              </a:lnSpc>
            </a:pPr>
            <a:endParaRPr lang="en-GB" altLang="zh-TW" sz="2200" dirty="0"/>
          </a:p>
          <a:p>
            <a:pPr>
              <a:lnSpc>
                <a:spcPct val="90000"/>
              </a:lnSpc>
            </a:pPr>
            <a:r>
              <a:rPr lang="en-GB" altLang="zh-TW" sz="2200" b="1" dirty="0"/>
              <a:t>Disadvantages</a:t>
            </a:r>
          </a:p>
          <a:p>
            <a:pPr marL="800100" lvl="1" indent="-342900">
              <a:lnSpc>
                <a:spcPct val="90000"/>
              </a:lnSpc>
              <a:buFont typeface="Arial" panose="020B0604020202020204" pitchFamily="34" charset="0"/>
              <a:buChar char="•"/>
            </a:pPr>
            <a:r>
              <a:rPr lang="en-GB" altLang="zh-TW" sz="2200" dirty="0"/>
              <a:t>Sub-systems must agree on a repository data model. Inevitably a </a:t>
            </a:r>
            <a:r>
              <a:rPr lang="en-GB" altLang="zh-TW" sz="2200" dirty="0">
                <a:solidFill>
                  <a:srgbClr val="FF3300"/>
                </a:solidFill>
              </a:rPr>
              <a:t>compromise</a:t>
            </a:r>
            <a:r>
              <a:rPr lang="en-GB" altLang="zh-TW" sz="2200" dirty="0"/>
              <a:t>;</a:t>
            </a:r>
          </a:p>
          <a:p>
            <a:pPr marL="800100" lvl="1" indent="-342900">
              <a:lnSpc>
                <a:spcPct val="90000"/>
              </a:lnSpc>
              <a:buFont typeface="Arial" panose="020B0604020202020204" pitchFamily="34" charset="0"/>
              <a:buChar char="•"/>
            </a:pPr>
            <a:r>
              <a:rPr lang="en-GB" altLang="zh-TW" sz="2200" dirty="0">
                <a:solidFill>
                  <a:srgbClr val="FF3300"/>
                </a:solidFill>
              </a:rPr>
              <a:t>Data evolution</a:t>
            </a:r>
            <a:r>
              <a:rPr lang="en-GB" altLang="zh-TW" sz="2200" dirty="0"/>
              <a:t> is difficult and expensive;</a:t>
            </a:r>
          </a:p>
          <a:p>
            <a:pPr marL="800100" lvl="1" indent="-342900">
              <a:lnSpc>
                <a:spcPct val="90000"/>
              </a:lnSpc>
              <a:buFont typeface="Arial" panose="020B0604020202020204" pitchFamily="34" charset="0"/>
              <a:buChar char="•"/>
            </a:pPr>
            <a:r>
              <a:rPr lang="en-GB" altLang="zh-TW" sz="2200" dirty="0"/>
              <a:t>No scope for </a:t>
            </a:r>
            <a:r>
              <a:rPr lang="en-GB" altLang="zh-TW" sz="2200" dirty="0">
                <a:solidFill>
                  <a:srgbClr val="FF3300"/>
                </a:solidFill>
              </a:rPr>
              <a:t>specific</a:t>
            </a:r>
            <a:r>
              <a:rPr lang="en-GB" altLang="zh-TW" sz="2200" dirty="0"/>
              <a:t> management policies;</a:t>
            </a:r>
          </a:p>
          <a:p>
            <a:pPr marL="800100" lvl="1" indent="-342900">
              <a:lnSpc>
                <a:spcPct val="90000"/>
              </a:lnSpc>
              <a:buFont typeface="Arial" panose="020B0604020202020204" pitchFamily="34" charset="0"/>
              <a:buChar char="•"/>
            </a:pPr>
            <a:r>
              <a:rPr lang="en-GB" altLang="zh-TW" sz="2200" dirty="0"/>
              <a:t>Difficult to </a:t>
            </a:r>
            <a:r>
              <a:rPr lang="en-GB" altLang="zh-TW" sz="2200" dirty="0">
                <a:solidFill>
                  <a:srgbClr val="FF3300"/>
                </a:solidFill>
              </a:rPr>
              <a:t>distribute</a:t>
            </a:r>
            <a:r>
              <a:rPr lang="en-GB" altLang="zh-TW" sz="2200" dirty="0"/>
              <a:t> efficiently.</a:t>
            </a:r>
          </a:p>
        </p:txBody>
      </p:sp>
    </p:spTree>
    <p:extLst>
      <p:ext uri="{BB962C8B-B14F-4D97-AF65-F5344CB8AC3E}">
        <p14:creationId xmlns:p14="http://schemas.microsoft.com/office/powerpoint/2010/main" val="1421043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Layered architecture</a:t>
            </a: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304800" y="864799"/>
            <a:ext cx="8534400" cy="3785652"/>
          </a:xfrm>
          <a:prstGeom prst="rect">
            <a:avLst/>
          </a:prstGeom>
        </p:spPr>
        <p:txBody>
          <a:bodyPr wrap="square">
            <a:spAutoFit/>
          </a:bodyPr>
          <a:lstStyle/>
          <a:p>
            <a:pPr algn="just"/>
            <a:r>
              <a:rPr lang="en-GB" sz="2400" dirty="0"/>
              <a:t>Have you ever wondered how Google makes </a:t>
            </a:r>
            <a:r>
              <a:rPr lang="en-GB" sz="2400" dirty="0">
                <a:solidFill>
                  <a:schemeClr val="accent6">
                    <a:lumMod val="75000"/>
                  </a:schemeClr>
                </a:solidFill>
              </a:rPr>
              <a:t>Gmail wor</a:t>
            </a:r>
            <a:r>
              <a:rPr lang="en-GB" sz="2400" dirty="0"/>
              <a:t>k in different languages all over the world? Users can use Gmail every day in English, Spanish, French, Russian, and many more languages</a:t>
            </a:r>
            <a:r>
              <a:rPr lang="en-GB" sz="2400" dirty="0" smtClean="0"/>
              <a:t>.</a:t>
            </a:r>
          </a:p>
          <a:p>
            <a:endParaRPr lang="en-GB" sz="2400" dirty="0"/>
          </a:p>
          <a:p>
            <a:r>
              <a:rPr lang="en-GB" sz="2400" dirty="0">
                <a:solidFill>
                  <a:schemeClr val="accent6">
                    <a:lumMod val="75000"/>
                  </a:schemeClr>
                </a:solidFill>
              </a:rPr>
              <a:t>Did Google develop different Gmail applications for each country? </a:t>
            </a:r>
            <a:r>
              <a:rPr lang="en-GB" sz="2400" dirty="0"/>
              <a:t>Of course not. </a:t>
            </a:r>
            <a:endParaRPr lang="en-GB" sz="2400" dirty="0" smtClean="0"/>
          </a:p>
          <a:p>
            <a:endParaRPr lang="en-GB" sz="2400" dirty="0"/>
          </a:p>
          <a:p>
            <a:pPr algn="just"/>
            <a:r>
              <a:rPr lang="en-GB" sz="2400" dirty="0" smtClean="0"/>
              <a:t>They </a:t>
            </a:r>
            <a:r>
              <a:rPr lang="en-GB" sz="2400" dirty="0"/>
              <a:t>developed </a:t>
            </a:r>
            <a:r>
              <a:rPr lang="en-GB" sz="2400" dirty="0">
                <a:solidFill>
                  <a:schemeClr val="accent6">
                    <a:lumMod val="75000"/>
                  </a:schemeClr>
                </a:solidFill>
              </a:rPr>
              <a:t>an internal version </a:t>
            </a:r>
            <a:r>
              <a:rPr lang="en-GB" sz="2400" dirty="0"/>
              <a:t>that does all the message processing, and then developed different external user interfaces that work in many languages.</a:t>
            </a:r>
          </a:p>
        </p:txBody>
      </p:sp>
    </p:spTree>
    <p:extLst>
      <p:ext uri="{BB962C8B-B14F-4D97-AF65-F5344CB8AC3E}">
        <p14:creationId xmlns:p14="http://schemas.microsoft.com/office/powerpoint/2010/main" val="9874098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a:solidFill>
                  <a:schemeClr val="bg1"/>
                </a:solidFill>
                <a:latin typeface="Times New Roman" panose="02020603050405020304" pitchFamily="18" charset="0"/>
                <a:cs typeface="Times New Roman" panose="02020603050405020304" pitchFamily="18" charset="0"/>
              </a:rPr>
              <a:t>A repository architecture for an IDE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576" y="1371600"/>
            <a:ext cx="8538963" cy="4001350"/>
          </a:xfrm>
          <a:prstGeom prst="rect">
            <a:avLst/>
          </a:prstGeom>
        </p:spPr>
      </p:pic>
    </p:spTree>
    <p:extLst>
      <p:ext uri="{BB962C8B-B14F-4D97-AF65-F5344CB8AC3E}">
        <p14:creationId xmlns:p14="http://schemas.microsoft.com/office/powerpoint/2010/main" val="8694760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a:solidFill>
                  <a:schemeClr val="bg1"/>
                </a:solidFill>
                <a:latin typeface="Times New Roman" panose="02020603050405020304" pitchFamily="18" charset="0"/>
                <a:cs typeface="Times New Roman" panose="02020603050405020304" pitchFamily="18" charset="0"/>
              </a:rPr>
              <a:t>A repository </a:t>
            </a:r>
            <a:r>
              <a:rPr lang="en-GB" sz="3000" b="1" dirty="0" smtClean="0">
                <a:solidFill>
                  <a:schemeClr val="bg1"/>
                </a:solidFill>
                <a:latin typeface="Times New Roman" panose="02020603050405020304" pitchFamily="18" charset="0"/>
                <a:cs typeface="Times New Roman" panose="02020603050405020304" pitchFamily="18" charset="0"/>
              </a:rPr>
              <a:t>architecture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81000" y="778686"/>
            <a:ext cx="8382000" cy="2677656"/>
          </a:xfrm>
          <a:prstGeom prst="rect">
            <a:avLst/>
          </a:prstGeom>
        </p:spPr>
        <p:txBody>
          <a:bodyPr wrap="square">
            <a:spAutoFit/>
          </a:bodyPr>
          <a:lstStyle/>
          <a:p>
            <a:r>
              <a:rPr lang="en-GB" sz="2400" b="1" dirty="0" smtClean="0">
                <a:solidFill>
                  <a:srgbClr val="000000"/>
                </a:solidFill>
                <a:latin typeface="Times New Roman" panose="02020603050405020304" pitchFamily="18" charset="0"/>
              </a:rPr>
              <a:t>Given reasons for your answer, suggest an appropriate structural model for the following systems:</a:t>
            </a:r>
          </a:p>
          <a:p>
            <a:endParaRPr lang="en-GB" sz="240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GB" sz="2400" dirty="0"/>
              <a:t>A </a:t>
            </a:r>
            <a:r>
              <a:rPr lang="en-GB" sz="2400" dirty="0">
                <a:solidFill>
                  <a:schemeClr val="accent6">
                    <a:lumMod val="75000"/>
                  </a:schemeClr>
                </a:solidFill>
              </a:rPr>
              <a:t>robot </a:t>
            </a:r>
            <a:r>
              <a:rPr lang="en-GB" sz="2400" dirty="0" smtClean="0">
                <a:solidFill>
                  <a:schemeClr val="accent6">
                    <a:lumMod val="75000"/>
                  </a:schemeClr>
                </a:solidFill>
              </a:rPr>
              <a:t>floor-cleaner </a:t>
            </a:r>
            <a:r>
              <a:rPr lang="en-GB" sz="2400" dirty="0" smtClean="0"/>
              <a:t>(standalone system) </a:t>
            </a:r>
            <a:r>
              <a:rPr lang="en-GB" sz="2400" dirty="0"/>
              <a:t>that is intended to clean relatively clear spaces such as corridors. The </a:t>
            </a:r>
            <a:r>
              <a:rPr lang="en-GB" sz="2400" dirty="0" smtClean="0"/>
              <a:t>cleaner </a:t>
            </a:r>
            <a:r>
              <a:rPr lang="en-GB" sz="2400" dirty="0"/>
              <a:t>must be able to sense walls and other obstructions.</a:t>
            </a:r>
          </a:p>
          <a:p>
            <a:endParaRPr lang="en-GB" sz="2400" dirty="0"/>
          </a:p>
        </p:txBody>
      </p:sp>
    </p:spTree>
    <p:extLst>
      <p:ext uri="{BB962C8B-B14F-4D97-AF65-F5344CB8AC3E}">
        <p14:creationId xmlns:p14="http://schemas.microsoft.com/office/powerpoint/2010/main" val="2711118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a:solidFill>
                  <a:schemeClr val="bg1"/>
                </a:solidFill>
                <a:latin typeface="Times New Roman" panose="02020603050405020304" pitchFamily="18" charset="0"/>
                <a:cs typeface="Times New Roman" panose="02020603050405020304" pitchFamily="18" charset="0"/>
              </a:rPr>
              <a:t>A repository </a:t>
            </a:r>
            <a:r>
              <a:rPr lang="en-GB" sz="3000" b="1" dirty="0" smtClean="0">
                <a:solidFill>
                  <a:schemeClr val="bg1"/>
                </a:solidFill>
                <a:latin typeface="Times New Roman" panose="02020603050405020304" pitchFamily="18" charset="0"/>
                <a:cs typeface="Times New Roman" panose="02020603050405020304" pitchFamily="18" charset="0"/>
              </a:rPr>
              <a:t>architecture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81000" y="778686"/>
            <a:ext cx="8382000" cy="1569660"/>
          </a:xfrm>
          <a:prstGeom prst="rect">
            <a:avLst/>
          </a:prstGeom>
        </p:spPr>
        <p:txBody>
          <a:bodyPr wrap="square">
            <a:spAutoFit/>
          </a:bodyPr>
          <a:lstStyle/>
          <a:p>
            <a:pPr marL="285750" indent="-285750">
              <a:buFont typeface="Arial" panose="020B0604020202020204" pitchFamily="34" charset="0"/>
              <a:buChar char="•"/>
            </a:pPr>
            <a:r>
              <a:rPr lang="en-GB" sz="2400" dirty="0" smtClean="0"/>
              <a:t>A </a:t>
            </a:r>
            <a:r>
              <a:rPr lang="en-GB" sz="2400" dirty="0"/>
              <a:t>robot floor-cleaner that is intended to clean relatively clear spaces such as corridors. The </a:t>
            </a:r>
            <a:r>
              <a:rPr lang="en-GB" sz="2400" dirty="0" smtClean="0"/>
              <a:t>cleaner </a:t>
            </a:r>
            <a:r>
              <a:rPr lang="en-GB" sz="2400" dirty="0"/>
              <a:t>must be able to sense walls and other obstructions.</a:t>
            </a:r>
          </a:p>
          <a:p>
            <a:endParaRPr lang="en-GB"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523" y="2209800"/>
            <a:ext cx="6436954" cy="4144548"/>
          </a:xfrm>
          <a:prstGeom prst="rect">
            <a:avLst/>
          </a:prstGeom>
        </p:spPr>
      </p:pic>
    </p:spTree>
    <p:extLst>
      <p:ext uri="{BB962C8B-B14F-4D97-AF65-F5344CB8AC3E}">
        <p14:creationId xmlns:p14="http://schemas.microsoft.com/office/powerpoint/2010/main" val="19418504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a:solidFill>
                  <a:schemeClr val="bg1"/>
                </a:solidFill>
                <a:latin typeface="Times New Roman" panose="02020603050405020304" pitchFamily="18" charset="0"/>
                <a:cs typeface="Times New Roman" panose="02020603050405020304" pitchFamily="18" charset="0"/>
              </a:rPr>
              <a:t>A repository </a:t>
            </a:r>
            <a:r>
              <a:rPr lang="en-GB" sz="3000" b="1" dirty="0" smtClean="0">
                <a:solidFill>
                  <a:schemeClr val="bg1"/>
                </a:solidFill>
                <a:latin typeface="Times New Roman" panose="02020603050405020304" pitchFamily="18" charset="0"/>
                <a:cs typeface="Times New Roman" panose="02020603050405020304" pitchFamily="18" charset="0"/>
              </a:rPr>
              <a:t>architecture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81000" y="778686"/>
            <a:ext cx="8382000" cy="4462760"/>
          </a:xfrm>
          <a:prstGeom prst="rect">
            <a:avLst/>
          </a:prstGeom>
        </p:spPr>
        <p:txBody>
          <a:bodyPr wrap="square">
            <a:spAutoFit/>
          </a:bodyPr>
          <a:lstStyle/>
          <a:p>
            <a:pPr marL="285750" indent="-285750">
              <a:buFont typeface="Arial" panose="020B0604020202020204" pitchFamily="34" charset="0"/>
              <a:buChar char="•"/>
            </a:pPr>
            <a:r>
              <a:rPr lang="en-GB" sz="2400" dirty="0" smtClean="0"/>
              <a:t>A </a:t>
            </a:r>
            <a:r>
              <a:rPr lang="en-GB" sz="2400" dirty="0"/>
              <a:t>robot floor-cleaner that is intended to clean relatively clear spaces such as corridors. The </a:t>
            </a:r>
            <a:r>
              <a:rPr lang="en-GB" sz="2400" dirty="0" smtClean="0"/>
              <a:t>cleaner </a:t>
            </a:r>
            <a:r>
              <a:rPr lang="en-GB" sz="2400" dirty="0"/>
              <a:t>must be able to sense walls and other obstructions</a:t>
            </a:r>
            <a:r>
              <a:rPr lang="en-GB" sz="2400" dirty="0" smtClean="0"/>
              <a:t>.</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endParaRPr lang="en-GB" sz="2400" dirty="0" smtClean="0"/>
          </a:p>
          <a:p>
            <a:pPr marL="285750" indent="-285750" algn="just">
              <a:buFont typeface="Arial" panose="020B0604020202020204" pitchFamily="34" charset="0"/>
              <a:buChar char="•"/>
            </a:pPr>
            <a:r>
              <a:rPr lang="en-GB" sz="2000" dirty="0"/>
              <a:t>The most appropriate model is a </a:t>
            </a:r>
            <a:r>
              <a:rPr lang="en-GB" sz="2000" b="1" dirty="0">
                <a:solidFill>
                  <a:schemeClr val="accent6">
                    <a:lumMod val="75000"/>
                  </a:schemeClr>
                </a:solidFill>
              </a:rPr>
              <a:t>repository model, </a:t>
            </a:r>
            <a:r>
              <a:rPr lang="en-GB" sz="2000" dirty="0"/>
              <a:t>with each of the subsystems (</a:t>
            </a:r>
            <a:r>
              <a:rPr lang="en-GB" sz="2000" dirty="0" smtClean="0"/>
              <a:t>wall and </a:t>
            </a:r>
            <a:r>
              <a:rPr lang="en-GB" sz="2000" dirty="0"/>
              <a:t>obstacle sensors, path planning, vision (perhaps), etc.) placing information in </a:t>
            </a:r>
            <a:r>
              <a:rPr lang="en-GB" sz="2000" dirty="0" smtClean="0"/>
              <a:t>the repository</a:t>
            </a:r>
            <a:r>
              <a:rPr lang="en-GB" sz="2000" dirty="0"/>
              <a:t> for other </a:t>
            </a:r>
            <a:r>
              <a:rPr lang="en-GB" sz="2000" dirty="0" smtClean="0"/>
              <a:t>subsystems</a:t>
            </a:r>
            <a:r>
              <a:rPr lang="en-GB" sz="2000" dirty="0"/>
              <a:t> to use. </a:t>
            </a:r>
            <a:endParaRPr lang="en-GB" sz="2000" dirty="0" smtClean="0"/>
          </a:p>
          <a:p>
            <a:pPr marL="285750" indent="-285750" algn="just">
              <a:buFont typeface="Arial" panose="020B0604020202020204" pitchFamily="34" charset="0"/>
              <a:buChar char="•"/>
            </a:pPr>
            <a:endParaRPr lang="en-GB" sz="2000" dirty="0" smtClean="0"/>
          </a:p>
          <a:p>
            <a:pPr marL="285750" indent="-285750" algn="just">
              <a:buFont typeface="Arial" panose="020B0604020202020204" pitchFamily="34" charset="0"/>
              <a:buChar char="•"/>
            </a:pPr>
            <a:r>
              <a:rPr lang="en-GB" sz="2000" dirty="0" smtClean="0"/>
              <a:t>Robotic</a:t>
            </a:r>
            <a:r>
              <a:rPr lang="en-GB" sz="2000" dirty="0"/>
              <a:t> applications are in the realm of </a:t>
            </a:r>
            <a:r>
              <a:rPr lang="en-GB" sz="2000" dirty="0" smtClean="0"/>
              <a:t>Artificial intelligence</a:t>
            </a:r>
            <a:r>
              <a:rPr lang="en-GB" sz="2000" dirty="0"/>
              <a:t>, and for </a:t>
            </a:r>
            <a:r>
              <a:rPr lang="en-GB" sz="2000" dirty="0" smtClean="0"/>
              <a:t>the AI </a:t>
            </a:r>
            <a:r>
              <a:rPr lang="en-GB" sz="2000" dirty="0"/>
              <a:t>systems such as this, a special </a:t>
            </a:r>
            <a:r>
              <a:rPr lang="en-GB" sz="2000" dirty="0" smtClean="0"/>
              <a:t>kind </a:t>
            </a:r>
            <a:r>
              <a:rPr lang="en-GB" sz="2000" dirty="0"/>
              <a:t>of repository </a:t>
            </a:r>
            <a:r>
              <a:rPr lang="en-GB" sz="2000" dirty="0" smtClean="0"/>
              <a:t>called a </a:t>
            </a:r>
            <a:r>
              <a:rPr lang="en-GB" sz="2000" b="1" dirty="0" smtClean="0"/>
              <a:t>blackboard</a:t>
            </a:r>
            <a:r>
              <a:rPr lang="en-GB" sz="2000" dirty="0" smtClean="0"/>
              <a:t> </a:t>
            </a:r>
            <a:r>
              <a:rPr lang="en-GB" sz="2000" dirty="0"/>
              <a:t>(where the presence of data activates particular subsystems) is </a:t>
            </a:r>
            <a:r>
              <a:rPr lang="en-GB" sz="2000" dirty="0" smtClean="0"/>
              <a:t>normally used</a:t>
            </a:r>
            <a:endParaRPr lang="en-GB" sz="2800" dirty="0"/>
          </a:p>
          <a:p>
            <a:endParaRPr lang="en-GB" sz="2400" dirty="0"/>
          </a:p>
        </p:txBody>
      </p:sp>
    </p:spTree>
    <p:extLst>
      <p:ext uri="{BB962C8B-B14F-4D97-AF65-F5344CB8AC3E}">
        <p14:creationId xmlns:p14="http://schemas.microsoft.com/office/powerpoint/2010/main" val="31198987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Plug-In Architecture</a:t>
            </a:r>
            <a:endParaRPr lang="en-US" sz="30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04799" y="1447800"/>
            <a:ext cx="8420141" cy="3724096"/>
          </a:xfrm>
          <a:prstGeom prst="rect">
            <a:avLst/>
          </a:prstGeom>
        </p:spPr>
        <p:txBody>
          <a:bodyPr wrap="square">
            <a:spAutoFit/>
          </a:bodyPr>
          <a:lstStyle/>
          <a:p>
            <a:pPr marL="342900" indent="-342900" algn="just" defTabSz="457200" fontAlgn="base">
              <a:spcBef>
                <a:spcPts val="600"/>
              </a:spcBef>
              <a:spcAft>
                <a:spcPts val="600"/>
              </a:spcAft>
              <a:buFont typeface="Wingdings" charset="2"/>
              <a:buChar char="²"/>
            </a:pPr>
            <a:r>
              <a:rPr lang="en-GB" sz="2400" dirty="0"/>
              <a:t>Many people are worried about privacy, whether it’s protecting their banking data, passwords, or making sure no one is reading their messages or emails. One way to ensure privacy protection is via encryption, and many software programs do so.</a:t>
            </a:r>
          </a:p>
          <a:p>
            <a:pPr marL="342900" indent="-342900" algn="just" defTabSz="457200" fontAlgn="base">
              <a:spcBef>
                <a:spcPts val="600"/>
              </a:spcBef>
              <a:spcAft>
                <a:spcPts val="600"/>
              </a:spcAft>
              <a:buFont typeface="Wingdings" charset="2"/>
              <a:buChar char="²"/>
            </a:pPr>
            <a:endParaRPr lang="en-GB" sz="2400" dirty="0"/>
          </a:p>
          <a:p>
            <a:pPr marL="342900" indent="-342900" algn="just" defTabSz="457200" fontAlgn="base">
              <a:spcBef>
                <a:spcPts val="600"/>
              </a:spcBef>
              <a:spcAft>
                <a:spcPts val="600"/>
              </a:spcAft>
              <a:buFont typeface="Wingdings" charset="2"/>
              <a:buChar char="²"/>
            </a:pPr>
            <a:r>
              <a:rPr lang="en-GB" sz="2400" dirty="0"/>
              <a:t>Most encryption applications are installed in our browser (Chrome, Mozilla, Explorer, etc.) as an add-on: a module that works on top of the browser for any communication and encrypts it. This application is called a </a:t>
            </a:r>
            <a:r>
              <a:rPr lang="en-GB" sz="2400" dirty="0">
                <a:solidFill>
                  <a:schemeClr val="accent6">
                    <a:lumMod val="75000"/>
                  </a:schemeClr>
                </a:solidFill>
              </a:rPr>
              <a:t>plug-in</a:t>
            </a:r>
            <a:r>
              <a:rPr lang="en-GB" sz="2400" dirty="0"/>
              <a:t>.</a:t>
            </a:r>
            <a:endParaRPr lang="en-US" sz="2800" b="1" dirty="0" smtClean="0">
              <a:solidFill>
                <a:prstClr val="black"/>
              </a:solidFill>
              <a:ea typeface="ＭＳ Ｐゴシック" charset="-128"/>
              <a:cs typeface="Arial"/>
            </a:endParaRPr>
          </a:p>
        </p:txBody>
      </p:sp>
    </p:spTree>
    <p:extLst>
      <p:ext uri="{BB962C8B-B14F-4D97-AF65-F5344CB8AC3E}">
        <p14:creationId xmlns:p14="http://schemas.microsoft.com/office/powerpoint/2010/main" val="622794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Plug-In Architecture</a:t>
            </a:r>
            <a:endParaRPr lang="en-US" sz="30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30208" y="777098"/>
            <a:ext cx="8686800" cy="4616648"/>
          </a:xfrm>
          <a:prstGeom prst="rect">
            <a:avLst/>
          </a:prstGeom>
        </p:spPr>
        <p:txBody>
          <a:bodyPr wrap="square">
            <a:spAutoFit/>
          </a:bodyPr>
          <a:lstStyle/>
          <a:p>
            <a:pPr marL="342900" indent="-342900" defTabSz="457200" fontAlgn="base">
              <a:spcBef>
                <a:spcPts val="600"/>
              </a:spcBef>
              <a:spcAft>
                <a:spcPts val="600"/>
              </a:spcAft>
              <a:buFont typeface="Wingdings" charset="2"/>
              <a:buChar char="²"/>
            </a:pPr>
            <a:r>
              <a:rPr lang="en-GB" sz="2400" dirty="0"/>
              <a:t>A plugin architecture is an architecture that will </a:t>
            </a:r>
            <a:r>
              <a:rPr lang="en-GB" sz="2400" dirty="0">
                <a:solidFill>
                  <a:schemeClr val="accent6">
                    <a:lumMod val="75000"/>
                  </a:schemeClr>
                </a:solidFill>
              </a:rPr>
              <a:t>call external code at certain points without knowing all the details of that code in advance</a:t>
            </a:r>
            <a:r>
              <a:rPr lang="en-GB" sz="2400" dirty="0" smtClean="0">
                <a:solidFill>
                  <a:schemeClr val="accent6">
                    <a:lumMod val="75000"/>
                  </a:schemeClr>
                </a:solidFill>
              </a:rPr>
              <a:t>.</a:t>
            </a:r>
          </a:p>
          <a:p>
            <a:pPr marL="342900" indent="-342900" defTabSz="457200" fontAlgn="base">
              <a:spcBef>
                <a:spcPts val="600"/>
              </a:spcBef>
              <a:spcAft>
                <a:spcPts val="600"/>
              </a:spcAft>
              <a:buFont typeface="Wingdings" charset="2"/>
              <a:buChar char="²"/>
            </a:pPr>
            <a:r>
              <a:rPr lang="en-GB" sz="2400" dirty="0"/>
              <a:t>A plug-in is a</a:t>
            </a:r>
            <a:r>
              <a:rPr lang="en-GB" sz="2400" dirty="0">
                <a:solidFill>
                  <a:schemeClr val="accent6">
                    <a:lumMod val="75000"/>
                  </a:schemeClr>
                </a:solidFill>
              </a:rPr>
              <a:t> bundle </a:t>
            </a:r>
            <a:r>
              <a:rPr lang="en-GB" sz="2400" dirty="0"/>
              <a:t>that </a:t>
            </a:r>
            <a:r>
              <a:rPr lang="en-GB" sz="2400" dirty="0">
                <a:solidFill>
                  <a:schemeClr val="accent6">
                    <a:lumMod val="75000"/>
                  </a:schemeClr>
                </a:solidFill>
              </a:rPr>
              <a:t>adds functionality </a:t>
            </a:r>
            <a:r>
              <a:rPr lang="en-GB" sz="2400" dirty="0"/>
              <a:t>to an application, called the </a:t>
            </a:r>
            <a:r>
              <a:rPr lang="en-GB" sz="2400" b="1" dirty="0"/>
              <a:t>host application, </a:t>
            </a:r>
            <a:r>
              <a:rPr lang="en-GB" sz="2400" dirty="0"/>
              <a:t>through some well-defined architecture for extensibility. This </a:t>
            </a:r>
            <a:r>
              <a:rPr lang="en-GB" sz="2400" dirty="0">
                <a:solidFill>
                  <a:schemeClr val="accent6">
                    <a:lumMod val="75000"/>
                  </a:schemeClr>
                </a:solidFill>
              </a:rPr>
              <a:t>allows third-party developers </a:t>
            </a:r>
            <a:r>
              <a:rPr lang="en-GB" sz="2400" dirty="0"/>
              <a:t>to add functionality to an application without having access to the source code. </a:t>
            </a:r>
            <a:endParaRPr lang="en-GB" sz="2400" dirty="0" smtClean="0"/>
          </a:p>
          <a:p>
            <a:pPr marL="342900" indent="-342900" defTabSz="457200" fontAlgn="base">
              <a:spcBef>
                <a:spcPts val="600"/>
              </a:spcBef>
              <a:spcAft>
                <a:spcPts val="600"/>
              </a:spcAft>
              <a:buFont typeface="Wingdings" charset="2"/>
              <a:buChar char="²"/>
            </a:pPr>
            <a:endParaRPr lang="en-GB" sz="2400" dirty="0"/>
          </a:p>
          <a:p>
            <a:pPr marL="342900" indent="-342900" defTabSz="457200" fontAlgn="base">
              <a:spcBef>
                <a:spcPts val="600"/>
              </a:spcBef>
              <a:spcAft>
                <a:spcPts val="600"/>
              </a:spcAft>
              <a:buFont typeface="Wingdings" charset="2"/>
              <a:buChar char="²"/>
            </a:pPr>
            <a:r>
              <a:rPr lang="en-GB" sz="2400" dirty="0" smtClean="0"/>
              <a:t>This </a:t>
            </a:r>
            <a:r>
              <a:rPr lang="en-GB" sz="2400" dirty="0"/>
              <a:t>also allows users to add new features to an application just by installing a new bundle in the appropriate folder. </a:t>
            </a:r>
          </a:p>
        </p:txBody>
      </p:sp>
    </p:spTree>
    <p:extLst>
      <p:ext uri="{BB962C8B-B14F-4D97-AF65-F5344CB8AC3E}">
        <p14:creationId xmlns:p14="http://schemas.microsoft.com/office/powerpoint/2010/main" val="5571401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Plug-In Architecture</a:t>
            </a:r>
            <a:endParaRPr lang="en-US" sz="30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170" name="Picture 2" descr="Plug-In Architecture with customer interface, main system, baseline product requirements, plug i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58" y="781833"/>
            <a:ext cx="6858000" cy="553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0326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Plug-In Architecture</a:t>
            </a:r>
            <a:endParaRPr lang="en-US" sz="30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167479" y="1052575"/>
            <a:ext cx="8812258" cy="4247317"/>
          </a:xfrm>
          <a:prstGeom prst="rect">
            <a:avLst/>
          </a:prstGeom>
        </p:spPr>
        <p:txBody>
          <a:bodyPr wrap="square">
            <a:spAutoFit/>
          </a:bodyPr>
          <a:lstStyle/>
          <a:p>
            <a:pPr algn="just"/>
            <a:r>
              <a:rPr lang="en-GB" dirty="0" smtClean="0">
                <a:latin typeface="Montserrat"/>
              </a:rPr>
              <a:t>A </a:t>
            </a:r>
            <a:r>
              <a:rPr lang="en-GB" dirty="0">
                <a:latin typeface="Montserrat"/>
              </a:rPr>
              <a:t>standard plug-in architecture has four parts</a:t>
            </a:r>
            <a:r>
              <a:rPr lang="en-GB" dirty="0" smtClean="0">
                <a:latin typeface="Montserrat"/>
              </a:rPr>
              <a:t>:</a:t>
            </a:r>
          </a:p>
          <a:p>
            <a:pPr algn="just"/>
            <a:endParaRPr lang="en-GB" dirty="0">
              <a:latin typeface="Montserrat"/>
            </a:endParaRPr>
          </a:p>
          <a:p>
            <a:pPr marL="285750" indent="-285750" algn="just">
              <a:buFont typeface="Arial" panose="020B0604020202020204" pitchFamily="34" charset="0"/>
              <a:buChar char="•"/>
            </a:pPr>
            <a:r>
              <a:rPr lang="en-GB" b="1" dirty="0">
                <a:solidFill>
                  <a:srgbClr val="000000"/>
                </a:solidFill>
                <a:latin typeface="Montserrat"/>
              </a:rPr>
              <a:t>Baseline product requirements:</a:t>
            </a:r>
            <a:r>
              <a:rPr lang="en-GB" dirty="0">
                <a:solidFill>
                  <a:srgbClr val="000000"/>
                </a:solidFill>
                <a:latin typeface="Montserrat"/>
              </a:rPr>
              <a:t> This is the </a:t>
            </a:r>
            <a:r>
              <a:rPr lang="en-GB" dirty="0">
                <a:solidFill>
                  <a:schemeClr val="accent6">
                    <a:lumMod val="75000"/>
                  </a:schemeClr>
                </a:solidFill>
                <a:latin typeface="Montserrat"/>
              </a:rPr>
              <a:t>set of minimal requirements that define the application, </a:t>
            </a:r>
            <a:r>
              <a:rPr lang="en-GB" dirty="0">
                <a:solidFill>
                  <a:srgbClr val="000000"/>
                </a:solidFill>
                <a:latin typeface="Montserrat"/>
              </a:rPr>
              <a:t>determined at the beginning of the development process when an initial set of features were included in the product</a:t>
            </a:r>
            <a:r>
              <a:rPr lang="en-GB" dirty="0" smtClean="0">
                <a:solidFill>
                  <a:srgbClr val="000000"/>
                </a:solidFill>
                <a:latin typeface="Montserrat"/>
              </a:rPr>
              <a:t>.</a:t>
            </a:r>
          </a:p>
          <a:p>
            <a:pPr marL="285750" indent="-285750" algn="just">
              <a:buFont typeface="Arial" panose="020B0604020202020204" pitchFamily="34" charset="0"/>
              <a:buChar char="•"/>
            </a:pPr>
            <a:endParaRPr lang="en-GB" dirty="0">
              <a:solidFill>
                <a:srgbClr val="000000"/>
              </a:solidFill>
              <a:latin typeface="Montserrat"/>
            </a:endParaRPr>
          </a:p>
          <a:p>
            <a:pPr marL="285750" indent="-285750" algn="just">
              <a:buFont typeface="Arial" panose="020B0604020202020204" pitchFamily="34" charset="0"/>
              <a:buChar char="•"/>
            </a:pPr>
            <a:r>
              <a:rPr lang="en-GB" b="1" dirty="0">
                <a:solidFill>
                  <a:srgbClr val="000000"/>
                </a:solidFill>
                <a:latin typeface="Montserrat"/>
              </a:rPr>
              <a:t>Main system:</a:t>
            </a:r>
            <a:r>
              <a:rPr lang="en-GB" dirty="0">
                <a:solidFill>
                  <a:srgbClr val="000000"/>
                </a:solidFill>
                <a:latin typeface="Montserrat"/>
              </a:rPr>
              <a:t> This is the application </a:t>
            </a:r>
            <a:r>
              <a:rPr lang="en-GB" dirty="0">
                <a:solidFill>
                  <a:schemeClr val="accent6">
                    <a:lumMod val="75000"/>
                  </a:schemeClr>
                </a:solidFill>
                <a:latin typeface="Montserrat"/>
              </a:rPr>
              <a:t>we plug the plug-ins to</a:t>
            </a:r>
            <a:r>
              <a:rPr lang="en-GB" dirty="0">
                <a:solidFill>
                  <a:srgbClr val="000000"/>
                </a:solidFill>
                <a:latin typeface="Montserrat"/>
              </a:rPr>
              <a:t>. The main system needs to provide a way to integrate plug-ins, and therefore will slightly vary the original baseline product to ensure compatibility</a:t>
            </a:r>
            <a:r>
              <a:rPr lang="en-GB" dirty="0" smtClean="0">
                <a:solidFill>
                  <a:srgbClr val="000000"/>
                </a:solidFill>
                <a:latin typeface="Montserrat"/>
              </a:rPr>
              <a:t>.</a:t>
            </a:r>
          </a:p>
          <a:p>
            <a:pPr marL="285750" indent="-285750" algn="just">
              <a:buFont typeface="Arial" panose="020B0604020202020204" pitchFamily="34" charset="0"/>
              <a:buChar char="•"/>
            </a:pPr>
            <a:endParaRPr lang="en-GB" dirty="0">
              <a:solidFill>
                <a:srgbClr val="000000"/>
              </a:solidFill>
              <a:latin typeface="Montserrat"/>
            </a:endParaRPr>
          </a:p>
          <a:p>
            <a:pPr marL="285750" indent="-285750" algn="just">
              <a:buFont typeface="Arial" panose="020B0604020202020204" pitchFamily="34" charset="0"/>
              <a:buChar char="•"/>
            </a:pPr>
            <a:r>
              <a:rPr lang="en-GB" b="1" dirty="0">
                <a:solidFill>
                  <a:srgbClr val="000000"/>
                </a:solidFill>
                <a:latin typeface="Montserrat"/>
              </a:rPr>
              <a:t>Customer Interface:</a:t>
            </a:r>
            <a:r>
              <a:rPr lang="en-GB" dirty="0">
                <a:solidFill>
                  <a:srgbClr val="000000"/>
                </a:solidFill>
                <a:latin typeface="Montserrat"/>
              </a:rPr>
              <a:t> This is the module that interacts with the customer, for example, a web browser (Chrome, Mozilla, etc</a:t>
            </a:r>
            <a:r>
              <a:rPr lang="en-GB" dirty="0" smtClean="0">
                <a:solidFill>
                  <a:srgbClr val="000000"/>
                </a:solidFill>
                <a:latin typeface="Montserrat"/>
              </a:rPr>
              <a:t>.).</a:t>
            </a:r>
          </a:p>
          <a:p>
            <a:pPr marL="285750" indent="-285750" algn="just">
              <a:buFont typeface="Arial" panose="020B0604020202020204" pitchFamily="34" charset="0"/>
              <a:buChar char="•"/>
            </a:pPr>
            <a:endParaRPr lang="en-GB" dirty="0">
              <a:solidFill>
                <a:srgbClr val="000000"/>
              </a:solidFill>
              <a:latin typeface="Montserrat"/>
            </a:endParaRPr>
          </a:p>
          <a:p>
            <a:pPr marL="285750" indent="-285750" algn="just">
              <a:buFont typeface="Arial" panose="020B0604020202020204" pitchFamily="34" charset="0"/>
              <a:buChar char="•"/>
            </a:pPr>
            <a:r>
              <a:rPr lang="en-GB" b="1" dirty="0">
                <a:solidFill>
                  <a:srgbClr val="000000"/>
                </a:solidFill>
                <a:latin typeface="Montserrat"/>
              </a:rPr>
              <a:t>Plug-ins:</a:t>
            </a:r>
            <a:r>
              <a:rPr lang="en-GB" dirty="0">
                <a:solidFill>
                  <a:srgbClr val="000000"/>
                </a:solidFill>
                <a:latin typeface="Montserrat"/>
              </a:rPr>
              <a:t> These are add-ons that enlarge the minimal requirements of the application and give it extra functionality. </a:t>
            </a:r>
            <a:endParaRPr lang="en-GB" b="0" i="0" dirty="0">
              <a:solidFill>
                <a:srgbClr val="000000"/>
              </a:solidFill>
              <a:effectLst/>
              <a:latin typeface="Montserrat"/>
            </a:endParaRPr>
          </a:p>
        </p:txBody>
      </p:sp>
    </p:spTree>
    <p:extLst>
      <p:ext uri="{BB962C8B-B14F-4D97-AF65-F5344CB8AC3E}">
        <p14:creationId xmlns:p14="http://schemas.microsoft.com/office/powerpoint/2010/main" val="3224183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Plug-In Architecture</a:t>
            </a:r>
            <a:endParaRPr lang="en-US" sz="30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26942" y="608984"/>
            <a:ext cx="9117058" cy="5509200"/>
          </a:xfrm>
          <a:prstGeom prst="rect">
            <a:avLst/>
          </a:prstGeom>
        </p:spPr>
        <p:txBody>
          <a:bodyPr wrap="square">
            <a:spAutoFit/>
          </a:bodyPr>
          <a:lstStyle/>
          <a:p>
            <a:r>
              <a:rPr lang="en-GB" sz="2200" dirty="0"/>
              <a:t>There are several </a:t>
            </a:r>
            <a:r>
              <a:rPr lang="en-GB" sz="2200" b="1" dirty="0"/>
              <a:t>advantages</a:t>
            </a:r>
            <a:r>
              <a:rPr lang="en-GB" sz="2200" dirty="0"/>
              <a:t> to using plug-in architecture</a:t>
            </a:r>
            <a:r>
              <a:rPr lang="en-GB" sz="2200" dirty="0" smtClean="0"/>
              <a:t>:</a:t>
            </a:r>
          </a:p>
          <a:p>
            <a:endParaRPr lang="en-GB" sz="2200" dirty="0"/>
          </a:p>
          <a:p>
            <a:pPr marL="342900" indent="-342900">
              <a:buFont typeface="Arial" panose="020B0604020202020204" pitchFamily="34" charset="0"/>
              <a:buChar char="•"/>
            </a:pPr>
            <a:r>
              <a:rPr lang="en-GB" sz="2200" dirty="0"/>
              <a:t>The plug-in architecture is the </a:t>
            </a:r>
            <a:r>
              <a:rPr lang="en-GB" sz="2200" dirty="0">
                <a:solidFill>
                  <a:schemeClr val="accent6">
                    <a:lumMod val="75000"/>
                  </a:schemeClr>
                </a:solidFill>
              </a:rPr>
              <a:t>best way to add particular functionality </a:t>
            </a:r>
            <a:r>
              <a:rPr lang="en-GB" sz="2200" dirty="0"/>
              <a:t>to a system that was not initially designed to support it. </a:t>
            </a:r>
            <a:endParaRPr lang="en-GB" sz="2200" dirty="0" smtClean="0"/>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This architecture removes limits on the amount of functionality an application can have. We can add infinite plug-ins (The Chrome browser has hundreds of plug-ins, called extensions</a:t>
            </a:r>
            <a:r>
              <a:rPr lang="en-GB" sz="2200" dirty="0" smtClean="0"/>
              <a:t>).</a:t>
            </a:r>
          </a:p>
          <a:p>
            <a:pPr marL="342900" indent="-342900">
              <a:buFont typeface="Arial" panose="020B0604020202020204" pitchFamily="34" charset="0"/>
              <a:buChar char="•"/>
            </a:pPr>
            <a:endParaRPr lang="en-GB" sz="2200" dirty="0" smtClean="0"/>
          </a:p>
          <a:p>
            <a:pPr marL="342900" indent="-342900">
              <a:buFont typeface="Arial" panose="020B0604020202020204" pitchFamily="34" charset="0"/>
              <a:buChar char="•"/>
            </a:pPr>
            <a:r>
              <a:rPr lang="en-GB" sz="2200" dirty="0"/>
              <a:t>No rewriting the system.</a:t>
            </a:r>
          </a:p>
          <a:p>
            <a:pPr marL="342900" indent="-342900">
              <a:buFont typeface="Arial" panose="020B0604020202020204" pitchFamily="34" charset="0"/>
              <a:buChar char="•"/>
            </a:pPr>
            <a:endParaRPr lang="en-GB" sz="2200" dirty="0"/>
          </a:p>
          <a:p>
            <a:r>
              <a:rPr lang="en-GB" sz="2200" dirty="0" smtClean="0"/>
              <a:t>There </a:t>
            </a:r>
            <a:r>
              <a:rPr lang="en-GB" sz="2200" dirty="0"/>
              <a:t>are also a few key </a:t>
            </a:r>
            <a:r>
              <a:rPr lang="en-GB" sz="2200" b="1" dirty="0"/>
              <a:t>disadvantages:</a:t>
            </a:r>
            <a:endParaRPr lang="en-GB" sz="2200" dirty="0"/>
          </a:p>
          <a:p>
            <a:pPr marL="342900" indent="-342900">
              <a:buFont typeface="Arial" panose="020B0604020202020204" pitchFamily="34" charset="0"/>
              <a:buChar char="•"/>
            </a:pPr>
            <a:r>
              <a:rPr lang="en-GB" sz="2200" dirty="0"/>
              <a:t>Plug-ins </a:t>
            </a:r>
            <a:r>
              <a:rPr lang="en-GB" sz="2200" dirty="0">
                <a:solidFill>
                  <a:schemeClr val="accent6">
                    <a:lumMod val="75000"/>
                  </a:schemeClr>
                </a:solidFill>
              </a:rPr>
              <a:t>can be a source of viruses and attacks from external players</a:t>
            </a:r>
            <a:r>
              <a:rPr lang="en-GB" sz="2200" dirty="0"/>
              <a:t>. </a:t>
            </a:r>
          </a:p>
          <a:p>
            <a:pPr marL="342900" indent="-342900">
              <a:buFont typeface="Arial" panose="020B0604020202020204" pitchFamily="34" charset="0"/>
              <a:buChar char="•"/>
            </a:pPr>
            <a:r>
              <a:rPr lang="en-GB" sz="2200" dirty="0"/>
              <a:t>Having many plug-ins in an application may affect its performance</a:t>
            </a:r>
            <a:r>
              <a:rPr lang="en-GB" sz="2200" dirty="0" smtClean="0"/>
              <a:t>.</a:t>
            </a:r>
          </a:p>
          <a:p>
            <a:pPr marL="342900" indent="-342900">
              <a:buFont typeface="Arial" panose="020B0604020202020204" pitchFamily="34" charset="0"/>
              <a:buChar char="•"/>
            </a:pPr>
            <a:r>
              <a:rPr lang="en-GB" sz="2200" dirty="0"/>
              <a:t>Plug-ins frequently </a:t>
            </a:r>
            <a:r>
              <a:rPr lang="en-GB" sz="2200" dirty="0">
                <a:solidFill>
                  <a:schemeClr val="accent6">
                    <a:lumMod val="75000"/>
                  </a:schemeClr>
                </a:solidFill>
              </a:rPr>
              <a:t>crash with each other </a:t>
            </a:r>
            <a:r>
              <a:rPr lang="en-GB" sz="2200" dirty="0"/>
              <a:t>and produce malfunctions in the main system.</a:t>
            </a:r>
          </a:p>
        </p:txBody>
      </p:sp>
    </p:spTree>
    <p:extLst>
      <p:ext uri="{BB962C8B-B14F-4D97-AF65-F5344CB8AC3E}">
        <p14:creationId xmlns:p14="http://schemas.microsoft.com/office/powerpoint/2010/main" val="24883050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Plug-In Architecture</a:t>
            </a:r>
            <a:endParaRPr lang="en-US" sz="30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228600" y="864799"/>
            <a:ext cx="8534400" cy="4093428"/>
          </a:xfrm>
          <a:prstGeom prst="rect">
            <a:avLst/>
          </a:prstGeom>
        </p:spPr>
        <p:txBody>
          <a:bodyPr wrap="square">
            <a:spAutoFit/>
          </a:bodyPr>
          <a:lstStyle/>
          <a:p>
            <a:r>
              <a:rPr lang="en-GB" sz="3200" b="1" dirty="0"/>
              <a:t>Real-World </a:t>
            </a:r>
            <a:r>
              <a:rPr lang="en-GB" sz="3200" b="1" dirty="0" smtClean="0"/>
              <a:t>Example</a:t>
            </a:r>
          </a:p>
          <a:p>
            <a:pPr marL="285750" indent="-285750">
              <a:lnSpc>
                <a:spcPct val="200000"/>
              </a:lnSpc>
              <a:buFont typeface="Arial" panose="020B0604020202020204" pitchFamily="34" charset="0"/>
              <a:buChar char="•"/>
            </a:pPr>
            <a:r>
              <a:rPr lang="en-GB" sz="2400" dirty="0" err="1"/>
              <a:t>SendSafely</a:t>
            </a:r>
            <a:r>
              <a:rPr lang="en-GB" sz="2400" dirty="0"/>
              <a:t>  (sendsafely.com</a:t>
            </a:r>
            <a:r>
              <a:rPr lang="en-GB" sz="2400" dirty="0" smtClean="0"/>
              <a:t>)</a:t>
            </a:r>
            <a:endParaRPr lang="en-GB" sz="2400" dirty="0"/>
          </a:p>
          <a:p>
            <a:pPr marL="285750" indent="-285750">
              <a:lnSpc>
                <a:spcPct val="200000"/>
              </a:lnSpc>
              <a:buFont typeface="Arial" panose="020B0604020202020204" pitchFamily="34" charset="0"/>
              <a:buChar char="•"/>
            </a:pPr>
            <a:r>
              <a:rPr lang="en-GB" sz="2400" dirty="0" err="1"/>
              <a:t>Mailvelope</a:t>
            </a:r>
            <a:r>
              <a:rPr lang="en-GB" sz="2400" dirty="0"/>
              <a:t> (mailvelope.com)</a:t>
            </a:r>
          </a:p>
          <a:p>
            <a:pPr marL="285750" indent="-285750">
              <a:lnSpc>
                <a:spcPct val="200000"/>
              </a:lnSpc>
              <a:buFont typeface="Arial" panose="020B0604020202020204" pitchFamily="34" charset="0"/>
              <a:buChar char="•"/>
            </a:pPr>
            <a:r>
              <a:rPr lang="en-GB" sz="2400" dirty="0" err="1"/>
              <a:t>Rapportive</a:t>
            </a:r>
            <a:r>
              <a:rPr lang="en-GB" sz="2400" dirty="0"/>
              <a:t> (rapportive.com) connects LinkedIn to your browser.</a:t>
            </a:r>
          </a:p>
          <a:p>
            <a:pPr marL="285750" indent="-285750">
              <a:lnSpc>
                <a:spcPct val="200000"/>
              </a:lnSpc>
              <a:buFont typeface="Arial" panose="020B0604020202020204" pitchFamily="34" charset="0"/>
              <a:buChar char="•"/>
            </a:pPr>
            <a:r>
              <a:rPr lang="en-GB" sz="2400" dirty="0"/>
              <a:t>Trello (trello.com) connects Trello to your browser.</a:t>
            </a:r>
          </a:p>
          <a:p>
            <a:endParaRPr lang="en-GB" sz="3600" b="1" dirty="0"/>
          </a:p>
        </p:txBody>
      </p:sp>
      <p:sp>
        <p:nvSpPr>
          <p:cNvPr id="4" name="Rectangle 3"/>
          <p:cNvSpPr/>
          <p:nvPr/>
        </p:nvSpPr>
        <p:spPr>
          <a:xfrm>
            <a:off x="5029200" y="2043604"/>
            <a:ext cx="2210862" cy="369332"/>
          </a:xfrm>
          <a:prstGeom prst="rect">
            <a:avLst/>
          </a:prstGeom>
        </p:spPr>
        <p:txBody>
          <a:bodyPr wrap="none">
            <a:spAutoFit/>
          </a:bodyPr>
          <a:lstStyle/>
          <a:p>
            <a:r>
              <a:rPr lang="en-GB" dirty="0">
                <a:latin typeface="Montserrat"/>
              </a:rPr>
              <a:t>Encryption software</a:t>
            </a:r>
            <a:endParaRPr lang="en-GB" dirty="0"/>
          </a:p>
        </p:txBody>
      </p:sp>
      <p:sp>
        <p:nvSpPr>
          <p:cNvPr id="5" name="Right Brace 4"/>
          <p:cNvSpPr/>
          <p:nvPr/>
        </p:nvSpPr>
        <p:spPr>
          <a:xfrm>
            <a:off x="4267200" y="1833316"/>
            <a:ext cx="762000" cy="843982"/>
          </a:xfrm>
          <a:prstGeom prst="rightBrace">
            <a:avLst>
              <a:gd name="adj1" fmla="val 8333"/>
              <a:gd name="adj2" fmla="val 48495"/>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1624599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Layered architecture</a:t>
            </a: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304800" y="864799"/>
            <a:ext cx="8534400" cy="4524315"/>
          </a:xfrm>
          <a:prstGeom prst="rect">
            <a:avLst/>
          </a:prstGeom>
        </p:spPr>
        <p:txBody>
          <a:bodyPr wrap="square">
            <a:spAutoFit/>
          </a:bodyPr>
          <a:lstStyle/>
          <a:p>
            <a:pPr algn="just"/>
            <a:r>
              <a:rPr lang="en-GB" sz="2400" dirty="0"/>
              <a:t>Google developed the Gmail application in </a:t>
            </a:r>
            <a:r>
              <a:rPr lang="en-GB" sz="2400" b="1" dirty="0"/>
              <a:t>different layers</a:t>
            </a:r>
            <a:r>
              <a:rPr lang="en-GB" sz="2400" b="1" dirty="0" smtClean="0"/>
              <a:t>:</a:t>
            </a:r>
          </a:p>
          <a:p>
            <a:pPr algn="just"/>
            <a:endParaRPr lang="en-GB" sz="2400" dirty="0"/>
          </a:p>
          <a:p>
            <a:pPr marL="457200" indent="-457200" algn="just">
              <a:buFont typeface="+mj-lt"/>
              <a:buAutoNum type="arabicPeriod"/>
            </a:pPr>
            <a:r>
              <a:rPr lang="en-GB" sz="2400" dirty="0"/>
              <a:t>There is an </a:t>
            </a:r>
            <a:r>
              <a:rPr lang="en-GB" sz="2400" dirty="0">
                <a:solidFill>
                  <a:schemeClr val="accent6">
                    <a:lumMod val="75000"/>
                  </a:schemeClr>
                </a:solidFill>
              </a:rPr>
              <a:t>internal layer </a:t>
            </a:r>
            <a:r>
              <a:rPr lang="en-GB" sz="2400" dirty="0"/>
              <a:t>that does all the processing</a:t>
            </a:r>
            <a:r>
              <a:rPr lang="en-GB" sz="2400" dirty="0" smtClean="0"/>
              <a:t>.</a:t>
            </a:r>
          </a:p>
          <a:p>
            <a:pPr marL="457200" indent="-457200" algn="just">
              <a:buFont typeface="+mj-lt"/>
              <a:buAutoNum type="arabicPeriod"/>
            </a:pPr>
            <a:r>
              <a:rPr lang="en-GB" sz="2400" dirty="0" smtClean="0"/>
              <a:t>There </a:t>
            </a:r>
            <a:r>
              <a:rPr lang="en-GB" sz="2400" dirty="0"/>
              <a:t>is an </a:t>
            </a:r>
            <a:r>
              <a:rPr lang="en-GB" sz="2400" dirty="0">
                <a:solidFill>
                  <a:schemeClr val="accent6">
                    <a:lumMod val="75000"/>
                  </a:schemeClr>
                </a:solidFill>
              </a:rPr>
              <a:t>external layer </a:t>
            </a:r>
            <a:r>
              <a:rPr lang="en-GB" sz="2400" dirty="0"/>
              <a:t>that communicates with the users in their language. </a:t>
            </a:r>
          </a:p>
          <a:p>
            <a:pPr marL="457200" indent="-457200" algn="just">
              <a:buFont typeface="+mj-lt"/>
              <a:buAutoNum type="arabicPeriod"/>
            </a:pPr>
            <a:r>
              <a:rPr lang="en-GB" sz="2400" dirty="0"/>
              <a:t>There is also </a:t>
            </a:r>
            <a:r>
              <a:rPr lang="en-GB" sz="2400" dirty="0">
                <a:solidFill>
                  <a:schemeClr val="accent6">
                    <a:lumMod val="75000"/>
                  </a:schemeClr>
                </a:solidFill>
              </a:rPr>
              <a:t>another layer that interacts with a database </a:t>
            </a:r>
            <a:r>
              <a:rPr lang="en-GB" sz="2400" dirty="0"/>
              <a:t>where user email messages are stored (millions or maybe billions).</a:t>
            </a:r>
          </a:p>
          <a:p>
            <a:pPr algn="just"/>
            <a:endParaRPr lang="en-GB" sz="2400" dirty="0" smtClean="0"/>
          </a:p>
          <a:p>
            <a:pPr algn="just"/>
            <a:r>
              <a:rPr lang="en-GB" sz="2400" dirty="0" smtClean="0"/>
              <a:t>Gmail </a:t>
            </a:r>
            <a:r>
              <a:rPr lang="en-GB" sz="2400" dirty="0"/>
              <a:t>is divided into at least three layers, every one of them has a mission, and they exist separately to handle different processes at different levels. It is an excellent example of </a:t>
            </a:r>
            <a:r>
              <a:rPr lang="en-GB" sz="2400" dirty="0">
                <a:solidFill>
                  <a:schemeClr val="accent6">
                    <a:lumMod val="75000"/>
                  </a:schemeClr>
                </a:solidFill>
              </a:rPr>
              <a:t>a layered architecture</a:t>
            </a:r>
            <a:r>
              <a:rPr lang="en-GB" sz="2400" dirty="0"/>
              <a:t>.</a:t>
            </a:r>
          </a:p>
          <a:p>
            <a:pPr algn="just"/>
            <a:endParaRPr lang="en-GB" sz="2400" dirty="0"/>
          </a:p>
        </p:txBody>
      </p:sp>
    </p:spTree>
    <p:extLst>
      <p:ext uri="{BB962C8B-B14F-4D97-AF65-F5344CB8AC3E}">
        <p14:creationId xmlns:p14="http://schemas.microsoft.com/office/powerpoint/2010/main" val="13621058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46166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2400" b="1" dirty="0">
                <a:latin typeface="Times New Roman" panose="02020603050405020304" pitchFamily="18" charset="0"/>
                <a:cs typeface="Times New Roman" panose="02020603050405020304" pitchFamily="18" charset="0"/>
              </a:rPr>
              <a:t>Case-Study: Solving a Business Problem With Plug-In Architecture</a:t>
            </a:r>
            <a:endParaRPr lang="en-US" sz="24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228600" y="864799"/>
            <a:ext cx="8534400" cy="4493538"/>
          </a:xfrm>
          <a:prstGeom prst="rect">
            <a:avLst/>
          </a:prstGeom>
        </p:spPr>
        <p:txBody>
          <a:bodyPr wrap="square">
            <a:spAutoFit/>
          </a:bodyPr>
          <a:lstStyle/>
          <a:p>
            <a:r>
              <a:rPr lang="en-GB" sz="2200" dirty="0"/>
              <a:t>Pacific is a retail website that is very successful in Southeast Asia. Here are some </a:t>
            </a:r>
            <a:r>
              <a:rPr lang="en-GB" sz="2200" b="1" dirty="0"/>
              <a:t>quick facts</a:t>
            </a:r>
            <a:r>
              <a:rPr lang="en-GB" sz="2200" b="1" dirty="0" smtClean="0"/>
              <a:t>:</a:t>
            </a:r>
          </a:p>
          <a:p>
            <a:endParaRPr lang="en-GB" sz="2200" dirty="0"/>
          </a:p>
          <a:p>
            <a:pPr marL="342900" indent="-342900">
              <a:lnSpc>
                <a:spcPct val="150000"/>
              </a:lnSpc>
              <a:buFont typeface="Arial" panose="020B0604020202020204" pitchFamily="34" charset="0"/>
              <a:buChar char="•"/>
            </a:pPr>
            <a:r>
              <a:rPr lang="en-GB" sz="2200" dirty="0"/>
              <a:t>The company sells more than 64,000 items on its website, mainly to Southeast Asian customers.</a:t>
            </a:r>
          </a:p>
          <a:p>
            <a:pPr marL="342900" indent="-342900">
              <a:lnSpc>
                <a:spcPct val="150000"/>
              </a:lnSpc>
              <a:buFont typeface="Arial" panose="020B0604020202020204" pitchFamily="34" charset="0"/>
              <a:buChar char="•"/>
            </a:pPr>
            <a:r>
              <a:rPr lang="en-GB" sz="2200" dirty="0"/>
              <a:t>About 12 items are sold every </a:t>
            </a:r>
            <a:r>
              <a:rPr lang="en-GB" sz="2200" b="1" dirty="0"/>
              <a:t>second</a:t>
            </a:r>
            <a:r>
              <a:rPr lang="en-GB" sz="2200" dirty="0"/>
              <a:t> on the website, 24 hours a day, 365 days a year. </a:t>
            </a:r>
          </a:p>
          <a:p>
            <a:pPr marL="342900" indent="-342900">
              <a:lnSpc>
                <a:spcPct val="150000"/>
              </a:lnSpc>
              <a:buFont typeface="Arial" panose="020B0604020202020204" pitchFamily="34" charset="0"/>
              <a:buChar char="•"/>
            </a:pPr>
            <a:r>
              <a:rPr lang="en-GB" sz="2200" dirty="0"/>
              <a:t>There are heavy users of the site: users that buy many items at once, and they need to do it quickly.  </a:t>
            </a:r>
          </a:p>
          <a:p>
            <a:endParaRPr lang="en-GB" sz="2200" b="1" dirty="0"/>
          </a:p>
        </p:txBody>
      </p:sp>
    </p:spTree>
    <p:extLst>
      <p:ext uri="{BB962C8B-B14F-4D97-AF65-F5344CB8AC3E}">
        <p14:creationId xmlns:p14="http://schemas.microsoft.com/office/powerpoint/2010/main" val="40018151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46166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2400" b="1" dirty="0">
                <a:latin typeface="Times New Roman" panose="02020603050405020304" pitchFamily="18" charset="0"/>
                <a:cs typeface="Times New Roman" panose="02020603050405020304" pitchFamily="18" charset="0"/>
              </a:rPr>
              <a:t>Case-Study: Solving a Business Problem With Plug-In Architecture</a:t>
            </a:r>
            <a:endParaRPr lang="en-US" sz="24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228600" y="864799"/>
            <a:ext cx="8534400" cy="4124206"/>
          </a:xfrm>
          <a:prstGeom prst="rect">
            <a:avLst/>
          </a:prstGeom>
        </p:spPr>
        <p:txBody>
          <a:bodyPr wrap="square">
            <a:spAutoFit/>
          </a:bodyPr>
          <a:lstStyle/>
          <a:p>
            <a:pPr algn="just"/>
            <a:r>
              <a:rPr lang="en-GB" sz="2400" b="1" dirty="0"/>
              <a:t>What’s the Business Problem</a:t>
            </a:r>
            <a:r>
              <a:rPr lang="en-GB" sz="2400" b="1" dirty="0" smtClean="0"/>
              <a:t>?</a:t>
            </a:r>
          </a:p>
          <a:p>
            <a:pPr algn="just"/>
            <a:endParaRPr lang="en-GB" sz="2400" b="1" dirty="0"/>
          </a:p>
          <a:p>
            <a:pPr algn="just"/>
            <a:r>
              <a:rPr lang="en-GB" sz="2400" dirty="0"/>
              <a:t>Each time a heavy user wants to buy many items at once, he or she must </a:t>
            </a:r>
            <a:r>
              <a:rPr lang="en-GB" sz="2400" b="1" dirty="0"/>
              <a:t>open separate browser windows</a:t>
            </a:r>
            <a:r>
              <a:rPr lang="en-GB" sz="2400" dirty="0"/>
              <a:t> for each item, causing confusion and frustration, which can stop the user from making a purchase. </a:t>
            </a:r>
            <a:endParaRPr lang="en-GB" sz="2400" dirty="0" smtClean="0"/>
          </a:p>
          <a:p>
            <a:pPr algn="just"/>
            <a:endParaRPr lang="en-GB" sz="2400" dirty="0"/>
          </a:p>
          <a:p>
            <a:pPr algn="just"/>
            <a:r>
              <a:rPr lang="en-GB" sz="2400" dirty="0" smtClean="0"/>
              <a:t>For </a:t>
            </a:r>
            <a:r>
              <a:rPr lang="en-GB" sz="2400" dirty="0"/>
              <a:t>example, some users select ten items, but it the end they buy only six because they go back and forth from the shopping cart to the item pages.</a:t>
            </a:r>
          </a:p>
          <a:p>
            <a:endParaRPr lang="en-GB" sz="2400" b="1" dirty="0"/>
          </a:p>
        </p:txBody>
      </p:sp>
    </p:spTree>
    <p:extLst>
      <p:ext uri="{BB962C8B-B14F-4D97-AF65-F5344CB8AC3E}">
        <p14:creationId xmlns:p14="http://schemas.microsoft.com/office/powerpoint/2010/main" val="41343504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46166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2400" b="1" dirty="0">
                <a:latin typeface="Times New Roman" panose="02020603050405020304" pitchFamily="18" charset="0"/>
                <a:cs typeface="Times New Roman" panose="02020603050405020304" pitchFamily="18" charset="0"/>
              </a:rPr>
              <a:t>Case-Study: Solving a Business Problem With Plug-In Architecture</a:t>
            </a:r>
            <a:endParaRPr lang="en-US" sz="24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228600" y="864799"/>
            <a:ext cx="8534400" cy="4524315"/>
          </a:xfrm>
          <a:prstGeom prst="rect">
            <a:avLst/>
          </a:prstGeom>
        </p:spPr>
        <p:txBody>
          <a:bodyPr wrap="square">
            <a:spAutoFit/>
          </a:bodyPr>
          <a:lstStyle/>
          <a:p>
            <a:pPr algn="just"/>
            <a:r>
              <a:rPr lang="en-GB" sz="2400" b="1" dirty="0"/>
              <a:t>How can this problem be solved</a:t>
            </a:r>
            <a:r>
              <a:rPr lang="en-GB" sz="2400" b="1" dirty="0" smtClean="0"/>
              <a:t>?</a:t>
            </a:r>
          </a:p>
          <a:p>
            <a:pPr algn="just"/>
            <a:endParaRPr lang="en-GB" sz="2400" b="1" dirty="0" smtClean="0"/>
          </a:p>
          <a:p>
            <a:pPr algn="ctr"/>
            <a:r>
              <a:rPr lang="en-GB" sz="2400" dirty="0">
                <a:solidFill>
                  <a:schemeClr val="accent6">
                    <a:lumMod val="75000"/>
                  </a:schemeClr>
                </a:solidFill>
              </a:rPr>
              <a:t>Pacific Product Viewer, a plug-in for any browser</a:t>
            </a:r>
            <a:endParaRPr lang="en-GB" sz="3200" dirty="0" smtClean="0">
              <a:solidFill>
                <a:schemeClr val="accent6">
                  <a:lumMod val="75000"/>
                </a:schemeClr>
              </a:solidFill>
            </a:endParaRPr>
          </a:p>
          <a:p>
            <a:pPr algn="just"/>
            <a:endParaRPr lang="en-GB" sz="2400" dirty="0"/>
          </a:p>
          <a:p>
            <a:pPr algn="just"/>
            <a:r>
              <a:rPr lang="en-GB" sz="2400" dirty="0" smtClean="0"/>
              <a:t>Pacific </a:t>
            </a:r>
            <a:r>
              <a:rPr lang="en-GB" sz="2400" dirty="0"/>
              <a:t>has developed a plug-in for Chrome called Pacific Product Viewer: when the user installs the plug-in, a list of interesting items is shown in a pop-up window, and there is no need to open multiple tabs. </a:t>
            </a:r>
            <a:endParaRPr lang="en-GB" sz="2400" dirty="0" smtClean="0"/>
          </a:p>
          <a:p>
            <a:pPr algn="just"/>
            <a:endParaRPr lang="en-GB" sz="2400" dirty="0"/>
          </a:p>
          <a:p>
            <a:pPr algn="just"/>
            <a:r>
              <a:rPr lang="en-GB" sz="2400" dirty="0" smtClean="0"/>
              <a:t>This </a:t>
            </a:r>
            <a:r>
              <a:rPr lang="en-GB" sz="2400" dirty="0"/>
              <a:t>window allows the user to see many items without having to switch tabs. It is usually located in the upper-right corner of the screen.</a:t>
            </a:r>
            <a:endParaRPr lang="en-GB" sz="3200" b="1" dirty="0"/>
          </a:p>
        </p:txBody>
      </p:sp>
    </p:spTree>
    <p:extLst>
      <p:ext uri="{BB962C8B-B14F-4D97-AF65-F5344CB8AC3E}">
        <p14:creationId xmlns:p14="http://schemas.microsoft.com/office/powerpoint/2010/main" val="16109006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46166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2400" b="1" dirty="0">
                <a:latin typeface="Times New Roman" panose="02020603050405020304" pitchFamily="18" charset="0"/>
                <a:cs typeface="Times New Roman" panose="02020603050405020304" pitchFamily="18" charset="0"/>
              </a:rPr>
              <a:t>Case-Study: Solving a Business Problem With Plug-In Architecture</a:t>
            </a:r>
            <a:endParaRPr lang="en-US" sz="24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8194" name="Picture 2" descr="Pacific website, customer browser, pacific site functionality, plug 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064225"/>
            <a:ext cx="5704684" cy="46380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0840" y="574197"/>
            <a:ext cx="8940760" cy="1477328"/>
          </a:xfrm>
          <a:prstGeom prst="rect">
            <a:avLst/>
          </a:prstGeom>
        </p:spPr>
        <p:txBody>
          <a:bodyPr wrap="square">
            <a:spAutoFit/>
          </a:bodyPr>
          <a:lstStyle/>
          <a:p>
            <a:pPr marL="285750" indent="-285750">
              <a:buFont typeface="Arial" panose="020B0604020202020204" pitchFamily="34" charset="0"/>
              <a:buChar char="•"/>
            </a:pPr>
            <a:r>
              <a:rPr lang="en-GB" b="1" dirty="0">
                <a:solidFill>
                  <a:srgbClr val="000000"/>
                </a:solidFill>
                <a:latin typeface="Montserrat"/>
              </a:rPr>
              <a:t>Pacific website:</a:t>
            </a:r>
            <a:r>
              <a:rPr lang="en-GB" dirty="0">
                <a:solidFill>
                  <a:srgbClr val="000000"/>
                </a:solidFill>
                <a:latin typeface="Montserrat"/>
              </a:rPr>
              <a:t> It is the main Pacific website, developed according to a minimal set of requirements.  </a:t>
            </a:r>
          </a:p>
          <a:p>
            <a:pPr marL="285750" indent="-285750">
              <a:buFont typeface="Arial" panose="020B0604020202020204" pitchFamily="34" charset="0"/>
              <a:buChar char="•"/>
            </a:pPr>
            <a:r>
              <a:rPr lang="en-GB" b="1" dirty="0">
                <a:solidFill>
                  <a:srgbClr val="000000"/>
                </a:solidFill>
                <a:latin typeface="Montserrat"/>
              </a:rPr>
              <a:t>Customer browser:</a:t>
            </a:r>
            <a:r>
              <a:rPr lang="en-GB" dirty="0">
                <a:solidFill>
                  <a:srgbClr val="000000"/>
                </a:solidFill>
                <a:latin typeface="Montserrat"/>
              </a:rPr>
              <a:t> Chrome, Mozilla, Explorer, etc.</a:t>
            </a:r>
          </a:p>
          <a:p>
            <a:pPr marL="285750" indent="-285750">
              <a:buFont typeface="Arial" panose="020B0604020202020204" pitchFamily="34" charset="0"/>
              <a:buChar char="•"/>
            </a:pPr>
            <a:r>
              <a:rPr lang="en-GB" b="1" dirty="0">
                <a:solidFill>
                  <a:srgbClr val="000000"/>
                </a:solidFill>
                <a:latin typeface="Montserrat"/>
              </a:rPr>
              <a:t>Pacific Product Viewer Plug-in:</a:t>
            </a:r>
            <a:r>
              <a:rPr lang="en-GB" dirty="0">
                <a:solidFill>
                  <a:srgbClr val="000000"/>
                </a:solidFill>
                <a:latin typeface="Montserrat"/>
              </a:rPr>
              <a:t> The piece of software that was developed as an add-on for extra functionality. </a:t>
            </a:r>
            <a:endParaRPr lang="en-GB" b="0" i="0" dirty="0">
              <a:solidFill>
                <a:srgbClr val="000000"/>
              </a:solidFill>
              <a:effectLst/>
              <a:latin typeface="Montserrat"/>
            </a:endParaRPr>
          </a:p>
        </p:txBody>
      </p:sp>
    </p:spTree>
    <p:extLst>
      <p:ext uri="{BB962C8B-B14F-4D97-AF65-F5344CB8AC3E}">
        <p14:creationId xmlns:p14="http://schemas.microsoft.com/office/powerpoint/2010/main" val="19665194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34</a:t>
            </a:fld>
            <a:endParaRPr lang="en-US" dirty="0"/>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Layered architecture</a:t>
            </a: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304800" y="864799"/>
            <a:ext cx="8534400" cy="3785652"/>
          </a:xfrm>
          <a:prstGeom prst="rect">
            <a:avLst/>
          </a:prstGeom>
        </p:spPr>
        <p:txBody>
          <a:bodyPr wrap="square">
            <a:spAutoFit/>
          </a:bodyPr>
          <a:lstStyle/>
          <a:p>
            <a:pPr marL="342900" indent="-342900" algn="just">
              <a:buFont typeface="Arial" panose="020B0604020202020204" pitchFamily="34" charset="0"/>
              <a:buChar char="•"/>
            </a:pPr>
            <a:r>
              <a:rPr lang="en-GB" sz="2400" dirty="0"/>
              <a:t>Used to model the </a:t>
            </a:r>
            <a:r>
              <a:rPr lang="en-GB" sz="2400" dirty="0">
                <a:solidFill>
                  <a:schemeClr val="accent6">
                    <a:lumMod val="75000"/>
                  </a:schemeClr>
                </a:solidFill>
              </a:rPr>
              <a:t>interfacing of sub-systems</a:t>
            </a:r>
            <a:r>
              <a:rPr lang="en-GB" sz="2400" dirty="0" smtClean="0"/>
              <a:t>.</a:t>
            </a:r>
          </a:p>
          <a:p>
            <a:pPr marL="342900" indent="-342900" algn="just">
              <a:buFont typeface="Arial" panose="020B0604020202020204" pitchFamily="34" charset="0"/>
              <a:buChar char="•"/>
            </a:pPr>
            <a:endParaRPr lang="en-GB" sz="2400" dirty="0"/>
          </a:p>
          <a:p>
            <a:pPr marL="342900" indent="-342900" algn="just">
              <a:buFont typeface="Arial" panose="020B0604020202020204" pitchFamily="34" charset="0"/>
              <a:buChar char="•"/>
            </a:pPr>
            <a:r>
              <a:rPr lang="en-GB" sz="2400" dirty="0"/>
              <a:t>Organizes the system into a set of layers (or abstract machines) each of which </a:t>
            </a:r>
            <a:r>
              <a:rPr lang="en-GB" sz="2400" dirty="0">
                <a:solidFill>
                  <a:schemeClr val="accent6">
                    <a:lumMod val="75000"/>
                  </a:schemeClr>
                </a:solidFill>
              </a:rPr>
              <a:t>provide a set of services</a:t>
            </a:r>
            <a:r>
              <a:rPr lang="en-GB" sz="2400" dirty="0" smtClean="0"/>
              <a:t>.</a:t>
            </a:r>
          </a:p>
          <a:p>
            <a:pPr marL="342900" indent="-342900" algn="just">
              <a:buFont typeface="Arial" panose="020B0604020202020204" pitchFamily="34" charset="0"/>
              <a:buChar char="•"/>
            </a:pPr>
            <a:endParaRPr lang="en-GB" sz="2400" dirty="0"/>
          </a:p>
          <a:p>
            <a:pPr marL="342900" indent="-342900" algn="just">
              <a:buFont typeface="Arial" panose="020B0604020202020204" pitchFamily="34" charset="0"/>
              <a:buChar char="•"/>
            </a:pPr>
            <a:r>
              <a:rPr lang="en-GB" sz="2400" dirty="0"/>
              <a:t>Supports </a:t>
            </a:r>
            <a:r>
              <a:rPr lang="en-GB" sz="2400" dirty="0">
                <a:solidFill>
                  <a:schemeClr val="accent6">
                    <a:lumMod val="75000"/>
                  </a:schemeClr>
                </a:solidFill>
              </a:rPr>
              <a:t>the incremental development </a:t>
            </a:r>
            <a:r>
              <a:rPr lang="en-GB" sz="2400" dirty="0"/>
              <a:t>of sub-systems in different layers. When a layer interface changes, only the adjacent layer is affected</a:t>
            </a:r>
            <a:r>
              <a:rPr lang="en-GB" sz="2400" dirty="0" smtClean="0"/>
              <a:t>.</a:t>
            </a:r>
          </a:p>
          <a:p>
            <a:pPr marL="342900" indent="-342900" algn="just">
              <a:buFont typeface="Arial" panose="020B0604020202020204" pitchFamily="34" charset="0"/>
              <a:buChar char="•"/>
            </a:pPr>
            <a:endParaRPr lang="en-GB" sz="2400" dirty="0"/>
          </a:p>
          <a:p>
            <a:pPr marL="342900" indent="-342900" algn="just">
              <a:buFont typeface="Arial" panose="020B0604020202020204" pitchFamily="34" charset="0"/>
              <a:buChar char="•"/>
            </a:pPr>
            <a:r>
              <a:rPr lang="en-GB" sz="2400" dirty="0"/>
              <a:t>However, often artificial to structure systems in this way.</a:t>
            </a:r>
          </a:p>
        </p:txBody>
      </p:sp>
    </p:spTree>
    <p:extLst>
      <p:ext uri="{BB962C8B-B14F-4D97-AF65-F5344CB8AC3E}">
        <p14:creationId xmlns:p14="http://schemas.microsoft.com/office/powerpoint/2010/main" val="763218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A generic layered architecture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227651"/>
            <a:ext cx="6756529" cy="4728566"/>
          </a:xfrm>
          <a:prstGeom prst="rect">
            <a:avLst/>
          </a:prstGeom>
        </p:spPr>
      </p:pic>
    </p:spTree>
    <p:extLst>
      <p:ext uri="{BB962C8B-B14F-4D97-AF65-F5344CB8AC3E}">
        <p14:creationId xmlns:p14="http://schemas.microsoft.com/office/powerpoint/2010/main" val="545531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Layered architecture</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304800" y="864799"/>
            <a:ext cx="8534400" cy="3477875"/>
          </a:xfrm>
          <a:prstGeom prst="rect">
            <a:avLst/>
          </a:prstGeom>
        </p:spPr>
        <p:txBody>
          <a:bodyPr wrap="square">
            <a:spAutoFit/>
          </a:bodyPr>
          <a:lstStyle/>
          <a:p>
            <a:r>
              <a:rPr lang="en-GB" sz="3600" dirty="0"/>
              <a:t>Real-World </a:t>
            </a:r>
            <a:r>
              <a:rPr lang="en-GB" sz="3600" dirty="0" smtClean="0"/>
              <a:t>Example</a:t>
            </a:r>
          </a:p>
          <a:p>
            <a:endParaRPr lang="en-GB" sz="3600" dirty="0" smtClean="0"/>
          </a:p>
          <a:p>
            <a:pPr marL="285750" indent="-285750">
              <a:buFont typeface="Arial" panose="020B0604020202020204" pitchFamily="34" charset="0"/>
              <a:buChar char="•"/>
            </a:pPr>
            <a:r>
              <a:rPr lang="en-GB" sz="2800" dirty="0"/>
              <a:t>Tesla Control Module (tesla.com):</a:t>
            </a:r>
            <a:r>
              <a:rPr lang="en-GB" sz="2000" dirty="0">
                <a:solidFill>
                  <a:schemeClr val="accent6">
                    <a:lumMod val="75000"/>
                  </a:schemeClr>
                </a:solidFill>
              </a:rPr>
              <a:t>Control system for self- driving vehicles </a:t>
            </a:r>
            <a:endParaRPr lang="en-GB" sz="2000" dirty="0" smtClean="0">
              <a:solidFill>
                <a:schemeClr val="accent6">
                  <a:lumMod val="75000"/>
                </a:schemeClr>
              </a:solidFill>
            </a:endParaRP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dirty="0" err="1"/>
              <a:t>Waymo</a:t>
            </a:r>
            <a:r>
              <a:rPr lang="en-GB" sz="2800" dirty="0"/>
              <a:t> software (waymo.com)</a:t>
            </a:r>
          </a:p>
          <a:p>
            <a:endParaRPr lang="en-GB" sz="3600" dirty="0"/>
          </a:p>
        </p:txBody>
      </p:sp>
      <p:pic>
        <p:nvPicPr>
          <p:cNvPr id="5122" name="Picture 2" descr="https://www.eetasia.com/wp-content/uploads/sites/2/2020/06/ILLUS1_TESLA_MODEL3_Sensors_Computing_SYSTEMPLUSCONSULTING_June2020.jpg?w=640&amp;h=406&amp;cro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3662270"/>
            <a:ext cx="4671287" cy="2963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434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a:solidFill>
                  <a:schemeClr val="bg1"/>
                </a:solidFill>
                <a:latin typeface="Times New Roman" panose="02020603050405020304" pitchFamily="18" charset="0"/>
                <a:cs typeface="Times New Roman" panose="02020603050405020304" pitchFamily="18" charset="0"/>
              </a:rPr>
              <a:t>Case-Study: </a:t>
            </a:r>
            <a:r>
              <a:rPr lang="en-GB" sz="2000" b="1" dirty="0">
                <a:solidFill>
                  <a:schemeClr val="bg1"/>
                </a:solidFill>
                <a:latin typeface="Times New Roman" panose="02020603050405020304" pitchFamily="18" charset="0"/>
                <a:cs typeface="Times New Roman" panose="02020603050405020304" pitchFamily="18" charset="0"/>
              </a:rPr>
              <a:t>Solving a Business Problem With Layered Architecture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304800" y="864799"/>
            <a:ext cx="8534400" cy="3970318"/>
          </a:xfrm>
          <a:prstGeom prst="rect">
            <a:avLst/>
          </a:prstGeom>
        </p:spPr>
        <p:txBody>
          <a:bodyPr wrap="square">
            <a:spAutoFit/>
          </a:bodyPr>
          <a:lstStyle/>
          <a:p>
            <a:pPr>
              <a:lnSpc>
                <a:spcPct val="150000"/>
              </a:lnSpc>
            </a:pPr>
            <a:r>
              <a:rPr lang="en-GB" sz="2400" dirty="0">
                <a:solidFill>
                  <a:schemeClr val="accent6">
                    <a:lumMod val="75000"/>
                  </a:schemeClr>
                </a:solidFill>
              </a:rPr>
              <a:t>Amaze</a:t>
            </a:r>
            <a:r>
              <a:rPr lang="en-GB" sz="2400" dirty="0"/>
              <a:t> is a project management software company. </a:t>
            </a:r>
            <a:endParaRPr lang="en-GB" sz="2400" dirty="0" smtClean="0"/>
          </a:p>
          <a:p>
            <a:pPr>
              <a:lnSpc>
                <a:spcPct val="150000"/>
              </a:lnSpc>
            </a:pPr>
            <a:endParaRPr lang="en-GB" sz="2400" dirty="0"/>
          </a:p>
          <a:p>
            <a:pPr>
              <a:lnSpc>
                <a:spcPct val="150000"/>
              </a:lnSpc>
            </a:pPr>
            <a:r>
              <a:rPr lang="en-GB" sz="2400" dirty="0" smtClean="0"/>
              <a:t>Their </a:t>
            </a:r>
            <a:r>
              <a:rPr lang="en-GB" sz="2400" dirty="0"/>
              <a:t>product is sold globally with a monthly pay-per-user model and widely known among the project management community for being easy to use and able to operate on many different devices (PCs, Notebooks, laptops, tablets, iPhones, iPads, and Android phones).</a:t>
            </a:r>
            <a:endParaRPr lang="en-GB" sz="4400" dirty="0"/>
          </a:p>
        </p:txBody>
      </p:sp>
    </p:spTree>
    <p:extLst>
      <p:ext uri="{BB962C8B-B14F-4D97-AF65-F5344CB8AC3E}">
        <p14:creationId xmlns:p14="http://schemas.microsoft.com/office/powerpoint/2010/main" val="3039669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a:solidFill>
                  <a:schemeClr val="bg1"/>
                </a:solidFill>
                <a:latin typeface="Times New Roman" panose="02020603050405020304" pitchFamily="18" charset="0"/>
                <a:cs typeface="Times New Roman" panose="02020603050405020304" pitchFamily="18" charset="0"/>
              </a:rPr>
              <a:t>Case-Study: </a:t>
            </a:r>
            <a:r>
              <a:rPr lang="en-GB" sz="2000" b="1" dirty="0">
                <a:solidFill>
                  <a:schemeClr val="bg1"/>
                </a:solidFill>
                <a:latin typeface="Times New Roman" panose="02020603050405020304" pitchFamily="18" charset="0"/>
                <a:cs typeface="Times New Roman" panose="02020603050405020304" pitchFamily="18" charset="0"/>
              </a:rPr>
              <a:t>Solving a Business Problem With Layered Architecture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304800" y="864799"/>
            <a:ext cx="8534400" cy="4493538"/>
          </a:xfrm>
          <a:prstGeom prst="rect">
            <a:avLst/>
          </a:prstGeom>
        </p:spPr>
        <p:txBody>
          <a:bodyPr wrap="square">
            <a:spAutoFit/>
          </a:bodyPr>
          <a:lstStyle/>
          <a:p>
            <a:r>
              <a:rPr lang="en-GB" sz="2200" b="1" dirty="0"/>
              <a:t>What’s the Business Problem?</a:t>
            </a:r>
          </a:p>
          <a:p>
            <a:r>
              <a:rPr lang="en-GB" sz="2200" dirty="0"/>
              <a:t>The business problem is very straightforward: Amaze must work on any popular device on the market and be </a:t>
            </a:r>
            <a:r>
              <a:rPr lang="en-GB" sz="2200" dirty="0">
                <a:solidFill>
                  <a:schemeClr val="accent6">
                    <a:lumMod val="75000"/>
                  </a:schemeClr>
                </a:solidFill>
              </a:rPr>
              <a:t>able to support future devices</a:t>
            </a:r>
            <a:r>
              <a:rPr lang="en-GB" sz="2200" dirty="0" smtClean="0"/>
              <a:t>.</a:t>
            </a:r>
          </a:p>
          <a:p>
            <a:r>
              <a:rPr lang="en-GB" sz="2200" dirty="0" smtClean="0"/>
              <a:t> </a:t>
            </a:r>
          </a:p>
          <a:p>
            <a:r>
              <a:rPr lang="en-GB" sz="2200" dirty="0" smtClean="0"/>
              <a:t>There </a:t>
            </a:r>
            <a:r>
              <a:rPr lang="en-GB" sz="2200" dirty="0"/>
              <a:t>must be </a:t>
            </a:r>
            <a:r>
              <a:rPr lang="en-GB" sz="2200" dirty="0">
                <a:solidFill>
                  <a:schemeClr val="accent6">
                    <a:lumMod val="75000"/>
                  </a:schemeClr>
                </a:solidFill>
              </a:rPr>
              <a:t>only one version </a:t>
            </a:r>
            <a:r>
              <a:rPr lang="en-GB" sz="2200" dirty="0"/>
              <a:t>of the software for all devices. No special cases, no exceptions allowed.</a:t>
            </a:r>
          </a:p>
          <a:p>
            <a:endParaRPr lang="en-GB" sz="2200" dirty="0" smtClean="0"/>
          </a:p>
          <a:p>
            <a:r>
              <a:rPr lang="en-GB" sz="2200" b="1" dirty="0" smtClean="0"/>
              <a:t>So </a:t>
            </a:r>
            <a:r>
              <a:rPr lang="en-GB" sz="2200" b="1" dirty="0"/>
              <a:t>to sum up:</a:t>
            </a:r>
          </a:p>
          <a:p>
            <a:pPr marL="342900" indent="-342900">
              <a:buFont typeface="Arial" panose="020B0604020202020204" pitchFamily="34" charset="0"/>
              <a:buChar char="•"/>
            </a:pPr>
            <a:r>
              <a:rPr lang="en-GB" sz="2200" dirty="0"/>
              <a:t>We know that </a:t>
            </a:r>
            <a:r>
              <a:rPr lang="en-GB" sz="2200" dirty="0">
                <a:solidFill>
                  <a:schemeClr val="accent6">
                    <a:lumMod val="75000"/>
                  </a:schemeClr>
                </a:solidFill>
              </a:rPr>
              <a:t>users have different devices</a:t>
            </a:r>
            <a:r>
              <a:rPr lang="en-GB" sz="2200" dirty="0"/>
              <a:t>.</a:t>
            </a:r>
          </a:p>
          <a:p>
            <a:pPr marL="342900" indent="-342900">
              <a:buFont typeface="Arial" panose="020B0604020202020204" pitchFamily="34" charset="0"/>
              <a:buChar char="•"/>
            </a:pPr>
            <a:r>
              <a:rPr lang="en-GB" sz="2200" dirty="0"/>
              <a:t>There must be </a:t>
            </a:r>
            <a:r>
              <a:rPr lang="en-GB" sz="2200" dirty="0">
                <a:solidFill>
                  <a:schemeClr val="accent6">
                    <a:lumMod val="75000"/>
                  </a:schemeClr>
                </a:solidFill>
              </a:rPr>
              <a:t>only one software application </a:t>
            </a:r>
            <a:r>
              <a:rPr lang="en-GB" sz="2200" dirty="0"/>
              <a:t>because the company wants to have low software maintenance costs.</a:t>
            </a:r>
          </a:p>
          <a:p>
            <a:pPr marL="342900" indent="-342900">
              <a:buFont typeface="Arial" panose="020B0604020202020204" pitchFamily="34" charset="0"/>
              <a:buChar char="•"/>
            </a:pPr>
            <a:r>
              <a:rPr lang="en-GB" sz="2200" dirty="0"/>
              <a:t>When </a:t>
            </a:r>
            <a:r>
              <a:rPr lang="en-GB" sz="2200" dirty="0">
                <a:solidFill>
                  <a:schemeClr val="accent6">
                    <a:lumMod val="75000"/>
                  </a:schemeClr>
                </a:solidFill>
              </a:rPr>
              <a:t>new device launches</a:t>
            </a:r>
            <a:r>
              <a:rPr lang="en-GB" sz="2200" dirty="0"/>
              <a:t>, we do not want to change the whole software product.</a:t>
            </a:r>
          </a:p>
        </p:txBody>
      </p:sp>
    </p:spTree>
    <p:extLst>
      <p:ext uri="{BB962C8B-B14F-4D97-AF65-F5344CB8AC3E}">
        <p14:creationId xmlns:p14="http://schemas.microsoft.com/office/powerpoint/2010/main" val="39544440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a:solidFill>
                  <a:schemeClr val="bg1"/>
                </a:solidFill>
                <a:latin typeface="Times New Roman" panose="02020603050405020304" pitchFamily="18" charset="0"/>
                <a:cs typeface="Times New Roman" panose="02020603050405020304" pitchFamily="18" charset="0"/>
              </a:rPr>
              <a:t>Case-Study: </a:t>
            </a:r>
            <a:r>
              <a:rPr lang="en-GB" sz="2000" b="1" dirty="0">
                <a:solidFill>
                  <a:schemeClr val="bg1"/>
                </a:solidFill>
                <a:latin typeface="Times New Roman" panose="02020603050405020304" pitchFamily="18" charset="0"/>
                <a:cs typeface="Times New Roman" panose="02020603050405020304" pitchFamily="18" charset="0"/>
              </a:rPr>
              <a:t>Solving a Business Problem With Layered Architecture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074" name="Picture 2" descr="Amaze user layer, amaze functionality layer, amaze basic rules, application core layer, database lay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1" y="657842"/>
            <a:ext cx="8572181" cy="600491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2741" y="657843"/>
            <a:ext cx="2470548" cy="369332"/>
          </a:xfrm>
          <a:prstGeom prst="rect">
            <a:avLst/>
          </a:prstGeom>
        </p:spPr>
        <p:txBody>
          <a:bodyPr wrap="none">
            <a:spAutoFit/>
          </a:bodyPr>
          <a:lstStyle/>
          <a:p>
            <a:r>
              <a:rPr lang="en-GB" b="1" dirty="0">
                <a:solidFill>
                  <a:schemeClr val="accent6">
                    <a:lumMod val="75000"/>
                  </a:schemeClr>
                </a:solidFill>
                <a:latin typeface="Montserrat"/>
              </a:rPr>
              <a:t>What's the Solution?</a:t>
            </a:r>
            <a:endParaRPr lang="en-GB" b="1" i="0" dirty="0">
              <a:solidFill>
                <a:schemeClr val="accent6">
                  <a:lumMod val="75000"/>
                </a:schemeClr>
              </a:solidFill>
              <a:effectLst/>
              <a:latin typeface="Montserrat"/>
            </a:endParaRPr>
          </a:p>
        </p:txBody>
      </p:sp>
    </p:spTree>
    <p:extLst>
      <p:ext uri="{BB962C8B-B14F-4D97-AF65-F5344CB8AC3E}">
        <p14:creationId xmlns:p14="http://schemas.microsoft.com/office/powerpoint/2010/main" val="1162427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8109</TotalTime>
  <Words>1417</Words>
  <Application>Microsoft Office PowerPoint</Application>
  <PresentationFormat>On-screen Show (4:3)</PresentationFormat>
  <Paragraphs>226</Paragraphs>
  <Slides>34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34</vt:i4>
      </vt:variant>
    </vt:vector>
  </HeadingPairs>
  <TitlesOfParts>
    <vt:vector size="47" baseType="lpstr">
      <vt:lpstr>ＭＳ Ｐゴシック</vt:lpstr>
      <vt:lpstr>Aharoni</vt:lpstr>
      <vt:lpstr>Arial</vt:lpstr>
      <vt:lpstr>Calibri</vt:lpstr>
      <vt:lpstr>Cambria</vt:lpstr>
      <vt:lpstr>Forte</vt:lpstr>
      <vt:lpstr>Lucida Bright</vt:lpstr>
      <vt:lpstr>Lucida Calligraphy</vt:lpstr>
      <vt:lpstr>Montserrat</vt:lpstr>
      <vt:lpstr>新細明體</vt:lpstr>
      <vt:lpstr>Times New Roman</vt:lpstr>
      <vt:lpstr>Wingdings</vt:lpstr>
      <vt:lpstr>SH_radial_light_grey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centralized control model for a real-time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 Ahmed</cp:lastModifiedBy>
  <cp:revision>750</cp:revision>
  <dcterms:created xsi:type="dcterms:W3CDTF">2014-02-03T19:53:25Z</dcterms:created>
  <dcterms:modified xsi:type="dcterms:W3CDTF">2021-03-09T07:00:06Z</dcterms:modified>
</cp:coreProperties>
</file>