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6" r:id="rId2"/>
    <p:sldId id="465" r:id="rId3"/>
    <p:sldId id="514" r:id="rId4"/>
    <p:sldId id="466" r:id="rId5"/>
    <p:sldId id="467" r:id="rId6"/>
    <p:sldId id="468" r:id="rId7"/>
    <p:sldId id="469" r:id="rId8"/>
    <p:sldId id="470" r:id="rId9"/>
    <p:sldId id="471" r:id="rId10"/>
    <p:sldId id="472" r:id="rId11"/>
    <p:sldId id="473" r:id="rId12"/>
    <p:sldId id="474" r:id="rId13"/>
    <p:sldId id="475" r:id="rId14"/>
    <p:sldId id="476" r:id="rId15"/>
    <p:sldId id="477" r:id="rId16"/>
    <p:sldId id="493" r:id="rId17"/>
    <p:sldId id="494" r:id="rId18"/>
    <p:sldId id="495" r:id="rId19"/>
    <p:sldId id="496" r:id="rId20"/>
    <p:sldId id="497" r:id="rId21"/>
    <p:sldId id="498" r:id="rId22"/>
    <p:sldId id="499" r:id="rId23"/>
    <p:sldId id="33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2B82"/>
    <a:srgbClr val="009900"/>
    <a:srgbClr val="28A010"/>
    <a:srgbClr val="339933"/>
    <a:srgbClr val="E4580A"/>
    <a:srgbClr val="91E509"/>
    <a:srgbClr val="72E509"/>
    <a:srgbClr val="00CC00"/>
    <a:srgbClr val="FFA4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44" autoAdjust="0"/>
    <p:restoredTop sz="76173" autoAdjust="0"/>
  </p:normalViewPr>
  <p:slideViewPr>
    <p:cSldViewPr>
      <p:cViewPr varScale="1">
        <p:scale>
          <a:sx n="75" d="100"/>
          <a:sy n="75" d="100"/>
        </p:scale>
        <p:origin x="1398" y="5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9FF40-1E4B-4022-B095-5F1B0D419755}" type="datetimeFigureOut">
              <a:rPr lang="en-US" smtClean="0"/>
              <a:pPr/>
              <a:t>3/14/2021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0495F-B77E-4F9C-B54C-CC1559B68E8D}" type="slidenum">
              <a:rPr lang="en-US" smtClean="0"/>
              <a:pPr/>
              <a:t>‹#›</a:t>
            </a:fld>
            <a:endParaRPr lang="en-US" dirty="0"/>
          </a:p>
        </p:txBody>
      </p:sp>
    </p:spTree>
    <p:extLst>
      <p:ext uri="{BB962C8B-B14F-4D97-AF65-F5344CB8AC3E}">
        <p14:creationId xmlns:p14="http://schemas.microsoft.com/office/powerpoint/2010/main" val="330933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7"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0" indent="0" algn="ctr">
              <a:buNone/>
              <a:defRPr>
                <a:solidFill>
                  <a:schemeClr val="tx1">
                    <a:tint val="75000"/>
                  </a:schemeClr>
                </a:solidFill>
              </a:defRPr>
            </a:lvl5pPr>
            <a:lvl6pPr marL="1714289" indent="0" algn="ctr">
              <a:buNone/>
              <a:defRPr>
                <a:solidFill>
                  <a:schemeClr val="tx1">
                    <a:tint val="75000"/>
                  </a:schemeClr>
                </a:solidFill>
              </a:defRPr>
            </a:lvl6pPr>
            <a:lvl7pPr marL="2057144" indent="0" algn="ctr">
              <a:buNone/>
              <a:defRPr>
                <a:solidFill>
                  <a:schemeClr val="tx1">
                    <a:tint val="75000"/>
                  </a:schemeClr>
                </a:solidFill>
              </a:defRPr>
            </a:lvl7pPr>
            <a:lvl8pPr marL="2400000" indent="0" algn="ctr">
              <a:buNone/>
              <a:defRPr>
                <a:solidFill>
                  <a:schemeClr val="tx1">
                    <a:tint val="75000"/>
                  </a:schemeClr>
                </a:solidFill>
              </a:defRPr>
            </a:lvl8pPr>
            <a:lvl9pPr marL="27428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FE361FC-2EB6-454F-8181-E465DAFFF5B7}" type="datetime5">
              <a:rPr lang="en-US" smtClean="0"/>
              <a:t>14-Mar-21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748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95C5F1-82C9-4CA8-B661-B11162FE4115}" type="datetime5">
              <a:rPr lang="en-US" smtClean="0"/>
              <a:t>14-Mar-21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F3C589-47BF-467D-91B8-6FC5E0E6B034}" type="datetime5">
              <a:rPr lang="en-US" smtClean="0"/>
              <a:t>14-Mar-21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09990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0482CF-388D-49AD-A2C0-1062AA3273C6}" type="datetime5">
              <a:rPr lang="en-US" smtClean="0"/>
              <a:t>14-Mar-21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lvl1pPr>
              <a:defRPr sz="2000">
                <a:solidFill>
                  <a:srgbClr val="0099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9430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57" indent="0">
              <a:buNone/>
              <a:defRPr sz="1350">
                <a:solidFill>
                  <a:schemeClr val="tx1">
                    <a:tint val="75000"/>
                  </a:schemeClr>
                </a:solidFill>
              </a:defRPr>
            </a:lvl2pPr>
            <a:lvl3pPr marL="685715" indent="0">
              <a:buNone/>
              <a:defRPr sz="1200">
                <a:solidFill>
                  <a:schemeClr val="tx1">
                    <a:tint val="75000"/>
                  </a:schemeClr>
                </a:solidFill>
              </a:defRPr>
            </a:lvl3pPr>
            <a:lvl4pPr marL="1028573" indent="0">
              <a:buNone/>
              <a:defRPr sz="1050">
                <a:solidFill>
                  <a:schemeClr val="tx1">
                    <a:tint val="75000"/>
                  </a:schemeClr>
                </a:solidFill>
              </a:defRPr>
            </a:lvl4pPr>
            <a:lvl5pPr marL="1371430" indent="0">
              <a:buNone/>
              <a:defRPr sz="1050">
                <a:solidFill>
                  <a:schemeClr val="tx1">
                    <a:tint val="75000"/>
                  </a:schemeClr>
                </a:solidFill>
              </a:defRPr>
            </a:lvl5pPr>
            <a:lvl6pPr marL="1714289" indent="0">
              <a:buNone/>
              <a:defRPr sz="1050">
                <a:solidFill>
                  <a:schemeClr val="tx1">
                    <a:tint val="75000"/>
                  </a:schemeClr>
                </a:solidFill>
              </a:defRPr>
            </a:lvl6pPr>
            <a:lvl7pPr marL="2057144" indent="0">
              <a:buNone/>
              <a:defRPr sz="1050">
                <a:solidFill>
                  <a:schemeClr val="tx1">
                    <a:tint val="75000"/>
                  </a:schemeClr>
                </a:solidFill>
              </a:defRPr>
            </a:lvl7pPr>
            <a:lvl8pPr marL="2400000" indent="0">
              <a:buNone/>
              <a:defRPr sz="1050">
                <a:solidFill>
                  <a:schemeClr val="tx1">
                    <a:tint val="75000"/>
                  </a:schemeClr>
                </a:solidFill>
              </a:defRPr>
            </a:lvl8pPr>
            <a:lvl9pPr marL="2742857"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560DDA-1E5E-4820-BAB2-18BB71DB7E1F}" type="datetime5">
              <a:rPr lang="en-US" smtClean="0"/>
              <a:t>14-Mar-21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97AA15-1ACE-4A0A-89C9-4E7ED9FA8718}" type="datetime5">
              <a:rPr lang="en-US" smtClean="0"/>
              <a:t>14-Mar-21</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521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ED8220-6BEA-4DD8-BF2B-AAF5CB1852B4}" type="datetime5">
              <a:rPr lang="en-US" smtClean="0"/>
              <a:t>14-Mar-21</a:t>
            </a:fld>
            <a:endParaRPr lang="en-US" dirty="0"/>
          </a:p>
        </p:txBody>
      </p:sp>
      <p:sp>
        <p:nvSpPr>
          <p:cNvPr id="8" name="Footer Placeholder 7"/>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3000">
                <a:solidFill>
                  <a:schemeClr val="tx1">
                    <a:lumMod val="75000"/>
                    <a:lumOff val="2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C62AABD3-9378-4F3A-8B07-9C49E082F9E0}" type="datetime5">
              <a:rPr lang="en-US" smtClean="0"/>
              <a:t>14-Mar-21</a:t>
            </a:fld>
            <a:endParaRPr lang="en-US" dirty="0"/>
          </a:p>
        </p:txBody>
      </p:sp>
      <p:sp>
        <p:nvSpPr>
          <p:cNvPr id="4" name="Footer Placeholder 3"/>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4282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1F896E-AC5B-44CF-9FA8-AAE0F7003556}" type="datetime5">
              <a:rPr lang="en-US" smtClean="0"/>
              <a:t>14-Mar-21</a:t>
            </a:fld>
            <a:endParaRPr lang="en-US" dirty="0"/>
          </a:p>
        </p:txBody>
      </p:sp>
      <p:sp>
        <p:nvSpPr>
          <p:cNvPr id="3" name="Footer Placeholder 2"/>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lvl1pPr>
              <a:defRPr sz="2000">
                <a:solidFill>
                  <a:srgbClr val="28A01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EBC91391-E66C-4C41-8A45-5CF10496CDB6}" type="datetime5">
              <a:rPr lang="en-US" smtClean="0"/>
              <a:t>14-Mar-21</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57" indent="0">
              <a:buNone/>
              <a:defRPr sz="2100"/>
            </a:lvl2pPr>
            <a:lvl3pPr marL="685715" indent="0">
              <a:buNone/>
              <a:defRPr sz="1800"/>
            </a:lvl3pPr>
            <a:lvl4pPr marL="1028573" indent="0">
              <a:buNone/>
              <a:defRPr sz="1500"/>
            </a:lvl4pPr>
            <a:lvl5pPr marL="1371430" indent="0">
              <a:buNone/>
              <a:defRPr sz="1500"/>
            </a:lvl5pPr>
            <a:lvl6pPr marL="1714289" indent="0">
              <a:buNone/>
              <a:defRPr sz="1500"/>
            </a:lvl6pPr>
            <a:lvl7pPr marL="2057144" indent="0">
              <a:buNone/>
              <a:defRPr sz="1500"/>
            </a:lvl7pPr>
            <a:lvl8pPr marL="2400000" indent="0">
              <a:buNone/>
              <a:defRPr sz="1500"/>
            </a:lvl8pPr>
            <a:lvl9pPr marL="2742857" indent="0">
              <a:buNone/>
              <a:defRPr sz="15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49E32FA-4D94-4911-8ABD-429CE9415A19}" type="datetime5">
              <a:rPr lang="en-US" smtClean="0"/>
              <a:t>14-Mar-21</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525" y="6448445"/>
            <a:ext cx="2133600" cy="365125"/>
          </a:xfrm>
          <a:prstGeom prst="rect">
            <a:avLst/>
          </a:prstGeom>
        </p:spPr>
        <p:txBody>
          <a:bodyPr vert="horz" lIns="91440" tIns="45720" rIns="91440" bIns="45720" rtlCol="0" anchor="ctr"/>
          <a:lstStyle>
            <a:lvl1pPr algn="l">
              <a:defRPr sz="1200" b="1">
                <a:solidFill>
                  <a:srgbClr val="FF0000"/>
                </a:solidFill>
              </a:defRPr>
            </a:lvl1pPr>
          </a:lstStyle>
          <a:p>
            <a:fld id="{B5A51D9B-8464-45DB-A5CC-153CEFAC0678}" type="datetime5">
              <a:rPr lang="en-US" smtClean="0"/>
              <a:t>14-Mar-21</a:t>
            </a:fld>
            <a:endParaRPr lang="en-US" dirty="0"/>
          </a:p>
        </p:txBody>
      </p:sp>
      <p:sp>
        <p:nvSpPr>
          <p:cNvPr id="6" name="Slide Number Placeholder 5"/>
          <p:cNvSpPr>
            <a:spLocks noGrp="1"/>
          </p:cNvSpPr>
          <p:nvPr>
            <p:ph type="sldNum" sz="quarter" idx="4"/>
          </p:nvPr>
        </p:nvSpPr>
        <p:spPr>
          <a:xfrm>
            <a:off x="7000875" y="6492894"/>
            <a:ext cx="2133600" cy="365125"/>
          </a:xfrm>
          <a:prstGeom prst="rect">
            <a:avLst/>
          </a:prstGeom>
        </p:spPr>
        <p:txBody>
          <a:bodyPr vert="horz" lIns="91440" tIns="45720" rIns="91440" bIns="45720" rtlCol="0" anchor="ctr"/>
          <a:lstStyle>
            <a:lvl1pPr algn="r">
              <a:defRPr sz="1200" b="1">
                <a:solidFill>
                  <a:srgbClr val="FF0000"/>
                </a:solidFill>
              </a:defRPr>
            </a:lvl1pPr>
          </a:lstStyle>
          <a:p>
            <a:fld id="{8F94A964-8AED-4D48-8E75-FB60E93C80C2}" type="slidenum">
              <a:rPr lang="en-US" smtClean="0"/>
              <a:pPr/>
              <a:t>‹#›</a:t>
            </a:fld>
            <a:endParaRPr lang="en-US" dirty="0"/>
          </a:p>
        </p:txBody>
      </p:sp>
      <p:sp>
        <p:nvSpPr>
          <p:cNvPr id="7" name="TextBox 6"/>
          <p:cNvSpPr txBox="1"/>
          <p:nvPr userDrawn="1"/>
        </p:nvSpPr>
        <p:spPr>
          <a:xfrm>
            <a:off x="3879342" y="6659357"/>
            <a:ext cx="1289135" cy="261610"/>
          </a:xfrm>
          <a:prstGeom prst="rect">
            <a:avLst/>
          </a:prstGeom>
          <a:noFill/>
        </p:spPr>
        <p:txBody>
          <a:bodyPr wrap="none" rtlCol="0">
            <a:spAutoFit/>
          </a:bodyPr>
          <a:lstStyle/>
          <a:p>
            <a:r>
              <a:rPr lang="en-US" sz="900" b="0" baseline="0" dirty="0" smtClean="0">
                <a:solidFill>
                  <a:srgbClr val="002060"/>
                </a:solidFill>
                <a:latin typeface="Lucida Bright" panose="02040602050505020304" pitchFamily="18" charset="0"/>
                <a:cs typeface="Aharoni" panose="02010803020104030203" pitchFamily="2" charset="-79"/>
              </a:rPr>
              <a:t>  Fall</a:t>
            </a:r>
            <a:r>
              <a:rPr lang="en-US" sz="900" b="0" dirty="0" smtClean="0">
                <a:solidFill>
                  <a:srgbClr val="002060"/>
                </a:solidFill>
                <a:latin typeface="Lucida Bright" panose="02040602050505020304" pitchFamily="18" charset="0"/>
                <a:cs typeface="Aharoni" panose="02010803020104030203" pitchFamily="2" charset="-79"/>
              </a:rPr>
              <a:t>_2020</a:t>
            </a:r>
            <a:r>
              <a:rPr lang="en-US" sz="1100" b="0" i="1" dirty="0" smtClean="0">
                <a:solidFill>
                  <a:srgbClr val="C00000"/>
                </a:solidFill>
                <a:latin typeface="Forte" panose="03060902040502070203" pitchFamily="66" charset="0"/>
                <a:cs typeface="Aharoni" panose="02010803020104030203" pitchFamily="2" charset="-79"/>
              </a:rPr>
              <a:t>©</a:t>
            </a:r>
            <a:r>
              <a:rPr lang="en-US" sz="1100" b="0" dirty="0" smtClean="0">
                <a:solidFill>
                  <a:srgbClr val="002060"/>
                </a:solidFill>
                <a:latin typeface="Aharoni" panose="02010803020104030203" pitchFamily="2" charset="-79"/>
                <a:cs typeface="Aharoni" panose="02010803020104030203" pitchFamily="2" charset="-79"/>
              </a:rPr>
              <a:t> </a:t>
            </a:r>
            <a:r>
              <a:rPr lang="en-US" sz="1100" b="0" i="0" dirty="0" smtClean="0">
                <a:solidFill>
                  <a:srgbClr val="009900"/>
                </a:solidFill>
                <a:latin typeface="Forte" panose="03060902040502070203" pitchFamily="66" charset="0"/>
                <a:cs typeface="Aharoni" panose="02010803020104030203" pitchFamily="2" charset="-79"/>
              </a:rPr>
              <a:t>FM D</a:t>
            </a:r>
            <a:endParaRPr lang="en-US" sz="1100" b="0" i="0" dirty="0">
              <a:solidFill>
                <a:srgbClr val="009900"/>
              </a:solidFill>
              <a:latin typeface="Forte" panose="03060902040502070203" pitchFamily="66" charset="0"/>
              <a:cs typeface="Aharoni" panose="02010803020104030203" pitchFamily="2" charset="-79"/>
            </a:endParaRPr>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685715" rtl="0" eaLnBrk="1" latinLnBrk="0" hangingPunct="1">
        <a:spcBef>
          <a:spcPct val="0"/>
        </a:spcBef>
        <a:buNone/>
        <a:defRPr sz="3300" kern="1200">
          <a:solidFill>
            <a:schemeClr val="tx1"/>
          </a:solidFill>
          <a:latin typeface="+mj-lt"/>
          <a:ea typeface="+mj-ea"/>
          <a:cs typeface="+mj-cs"/>
        </a:defRPr>
      </a:lvl1pPr>
    </p:titleStyle>
    <p:bodyStyle>
      <a:lvl1pPr marL="257144" indent="-257144" algn="l" defTabSz="685715"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43" indent="-214288" algn="l" defTabSz="685715"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144" indent="-171430" algn="l" defTabSz="685715"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00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857"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715"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73"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3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289"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15" rtl="0" eaLnBrk="1" latinLnBrk="0" hangingPunct="1">
        <a:defRPr sz="1350" kern="1200">
          <a:solidFill>
            <a:schemeClr val="tx1"/>
          </a:solidFill>
          <a:latin typeface="+mn-lt"/>
          <a:ea typeface="+mn-ea"/>
          <a:cs typeface="+mn-cs"/>
        </a:defRPr>
      </a:lvl1pPr>
      <a:lvl2pPr marL="342857" algn="l" defTabSz="685715" rtl="0" eaLnBrk="1" latinLnBrk="0" hangingPunct="1">
        <a:defRPr sz="1350" kern="1200">
          <a:solidFill>
            <a:schemeClr val="tx1"/>
          </a:solidFill>
          <a:latin typeface="+mn-lt"/>
          <a:ea typeface="+mn-ea"/>
          <a:cs typeface="+mn-cs"/>
        </a:defRPr>
      </a:lvl2pPr>
      <a:lvl3pPr marL="685715" algn="l" defTabSz="685715" rtl="0" eaLnBrk="1" latinLnBrk="0" hangingPunct="1">
        <a:defRPr sz="1350" kern="1200">
          <a:solidFill>
            <a:schemeClr val="tx1"/>
          </a:solidFill>
          <a:latin typeface="+mn-lt"/>
          <a:ea typeface="+mn-ea"/>
          <a:cs typeface="+mn-cs"/>
        </a:defRPr>
      </a:lvl3pPr>
      <a:lvl4pPr marL="1028573" algn="l" defTabSz="685715" rtl="0" eaLnBrk="1" latinLnBrk="0" hangingPunct="1">
        <a:defRPr sz="1350" kern="1200">
          <a:solidFill>
            <a:schemeClr val="tx1"/>
          </a:solidFill>
          <a:latin typeface="+mn-lt"/>
          <a:ea typeface="+mn-ea"/>
          <a:cs typeface="+mn-cs"/>
        </a:defRPr>
      </a:lvl4pPr>
      <a:lvl5pPr marL="1371430" algn="l" defTabSz="685715" rtl="0" eaLnBrk="1" latinLnBrk="0" hangingPunct="1">
        <a:defRPr sz="1350" kern="1200">
          <a:solidFill>
            <a:schemeClr val="tx1"/>
          </a:solidFill>
          <a:latin typeface="+mn-lt"/>
          <a:ea typeface="+mn-ea"/>
          <a:cs typeface="+mn-cs"/>
        </a:defRPr>
      </a:lvl5pPr>
      <a:lvl6pPr marL="1714289" algn="l" defTabSz="685715" rtl="0" eaLnBrk="1" latinLnBrk="0" hangingPunct="1">
        <a:defRPr sz="1350" kern="1200">
          <a:solidFill>
            <a:schemeClr val="tx1"/>
          </a:solidFill>
          <a:latin typeface="+mn-lt"/>
          <a:ea typeface="+mn-ea"/>
          <a:cs typeface="+mn-cs"/>
        </a:defRPr>
      </a:lvl6pPr>
      <a:lvl7pPr marL="2057144" algn="l" defTabSz="685715" rtl="0" eaLnBrk="1" latinLnBrk="0" hangingPunct="1">
        <a:defRPr sz="1350" kern="1200">
          <a:solidFill>
            <a:schemeClr val="tx1"/>
          </a:solidFill>
          <a:latin typeface="+mn-lt"/>
          <a:ea typeface="+mn-ea"/>
          <a:cs typeface="+mn-cs"/>
        </a:defRPr>
      </a:lvl7pPr>
      <a:lvl8pPr marL="2400000" algn="l" defTabSz="685715" rtl="0" eaLnBrk="1" latinLnBrk="0" hangingPunct="1">
        <a:defRPr sz="1350" kern="1200">
          <a:solidFill>
            <a:schemeClr val="tx1"/>
          </a:solidFill>
          <a:latin typeface="+mn-lt"/>
          <a:ea typeface="+mn-ea"/>
          <a:cs typeface="+mn-cs"/>
        </a:defRPr>
      </a:lvl8pPr>
      <a:lvl9pPr marL="2742857" algn="l" defTabSz="68571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ubtitle 2">
            <a:extLst>
              <a:ext uri="{FF2B5EF4-FFF2-40B4-BE49-F238E27FC236}">
                <a16:creationId xmlns:a16="http://schemas.microsoft.com/office/drawing/2014/main" id="{B9994641-FDD5-4191-A4CE-DF07C7915E89}"/>
              </a:ext>
            </a:extLst>
          </p:cNvPr>
          <p:cNvSpPr txBox="1">
            <a:spLocks/>
          </p:cNvSpPr>
          <p:nvPr/>
        </p:nvSpPr>
        <p:spPr>
          <a:xfrm>
            <a:off x="1270993" y="5088232"/>
            <a:ext cx="6343649" cy="1228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3600" b="1" dirty="0">
                <a:solidFill>
                  <a:srgbClr val="7030A0"/>
                </a:solidFill>
                <a:latin typeface="Times New Roman" panose="02020603050405020304" pitchFamily="18" charset="0"/>
                <a:cs typeface="Times New Roman" panose="02020603050405020304" pitchFamily="18" charset="0"/>
              </a:rPr>
              <a:t>Fahad Ahmed</a:t>
            </a:r>
          </a:p>
          <a:p>
            <a:pPr marL="0" indent="0" algn="ctr">
              <a:spcBef>
                <a:spcPts val="0"/>
              </a:spcBef>
              <a:buNone/>
            </a:pPr>
            <a:r>
              <a:rPr lang="en-US" sz="2800" dirty="0">
                <a:solidFill>
                  <a:srgbClr val="002060"/>
                </a:solidFill>
                <a:latin typeface="Times New Roman" panose="02020603050405020304" pitchFamily="18" charset="0"/>
                <a:cs typeface="Times New Roman" panose="02020603050405020304" pitchFamily="18" charset="0"/>
              </a:rPr>
              <a:t>Lecturer, Dept. of </a:t>
            </a:r>
            <a:r>
              <a:rPr lang="en-US" sz="2800" dirty="0" smtClean="0">
                <a:solidFill>
                  <a:srgbClr val="002060"/>
                </a:solidFill>
                <a:latin typeface="Times New Roman" panose="02020603050405020304" pitchFamily="18" charset="0"/>
                <a:cs typeface="Times New Roman" panose="02020603050405020304" pitchFamily="18" charset="0"/>
              </a:rPr>
              <a:t>CSE</a:t>
            </a:r>
          </a:p>
          <a:p>
            <a:pPr marL="0" indent="0" algn="ctr">
              <a:spcBef>
                <a:spcPts val="0"/>
              </a:spcBef>
              <a:buNone/>
            </a:pPr>
            <a:r>
              <a:rPr lang="en-US" sz="1600" dirty="0" smtClean="0">
                <a:solidFill>
                  <a:srgbClr val="002060"/>
                </a:solidFill>
                <a:latin typeface="Times New Roman" panose="02020603050405020304" pitchFamily="18" charset="0"/>
                <a:cs typeface="Times New Roman" panose="02020603050405020304" pitchFamily="18" charset="0"/>
              </a:rPr>
              <a:t>E-mail: fahadahmed@uap-bd.edu</a:t>
            </a:r>
          </a:p>
          <a:p>
            <a:pPr marL="0" indent="0" algn="ctr">
              <a:spcBef>
                <a:spcPts val="0"/>
              </a:spcBef>
              <a:buNone/>
            </a:pPr>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1800" dirty="0"/>
          </a:p>
        </p:txBody>
      </p:sp>
      <p:sp>
        <p:nvSpPr>
          <p:cNvPr id="34" name="Rectangle 33">
            <a:extLst>
              <a:ext uri="{FF2B5EF4-FFF2-40B4-BE49-F238E27FC236}">
                <a16:creationId xmlns:a16="http://schemas.microsoft.com/office/drawing/2014/main" id="{DFDF5A0B-3F2C-4188-9624-856948B63B33}"/>
              </a:ext>
            </a:extLst>
          </p:cNvPr>
          <p:cNvSpPr/>
          <p:nvPr/>
        </p:nvSpPr>
        <p:spPr>
          <a:xfrm>
            <a:off x="0" y="0"/>
            <a:ext cx="9144000" cy="6858000"/>
          </a:xfrm>
          <a:prstGeom prst="rect">
            <a:avLst/>
          </a:prstGeom>
          <a:noFill/>
          <a:ln w="38100">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436846E3-5EC8-4890-9987-7F42A01985C6}"/>
              </a:ext>
            </a:extLst>
          </p:cNvPr>
          <p:cNvSpPr/>
          <p:nvPr/>
        </p:nvSpPr>
        <p:spPr>
          <a:xfrm>
            <a:off x="152400" y="152400"/>
            <a:ext cx="8839200" cy="6553200"/>
          </a:xfrm>
          <a:prstGeom prst="rect">
            <a:avLst/>
          </a:prstGeom>
          <a:noFill/>
          <a:ln>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381000" y="1492634"/>
            <a:ext cx="8428911" cy="1692771"/>
          </a:xfrm>
          <a:prstGeom prst="rect">
            <a:avLst/>
          </a:prstGeom>
          <a:noFill/>
        </p:spPr>
        <p:txBody>
          <a:bodyPr wrap="none" rtlCol="0">
            <a:spAutoFit/>
          </a:bodyPr>
          <a:lstStyle/>
          <a:p>
            <a:pPr algn="ctr"/>
            <a:r>
              <a:rPr lang="en-US" sz="5000" dirty="0">
                <a:solidFill>
                  <a:srgbClr val="0070C0"/>
                </a:solidFill>
                <a:latin typeface="Lucida Calligraphy" panose="03010101010101010101" pitchFamily="66" charset="0"/>
                <a:ea typeface="+mj-ea"/>
                <a:cs typeface="+mj-cs"/>
              </a:rPr>
              <a:t>CSE- </a:t>
            </a:r>
            <a:r>
              <a:rPr lang="en-US" sz="5000" dirty="0" smtClean="0">
                <a:solidFill>
                  <a:srgbClr val="0070C0"/>
                </a:solidFill>
                <a:latin typeface="Lucida Calligraphy" panose="03010101010101010101" pitchFamily="66" charset="0"/>
                <a:ea typeface="+mj-ea"/>
                <a:cs typeface="+mj-cs"/>
              </a:rPr>
              <a:t>321</a:t>
            </a:r>
          </a:p>
          <a:p>
            <a:pPr algn="ctr"/>
            <a:r>
              <a:rPr lang="en-US" sz="5400" dirty="0">
                <a:solidFill>
                  <a:srgbClr val="00B0F0"/>
                </a:solidFill>
                <a:latin typeface="Lucida Calligraphy" panose="03010101010101010101" pitchFamily="66" charset="0"/>
                <a:ea typeface="+mj-ea"/>
                <a:cs typeface="+mj-cs"/>
              </a:rPr>
              <a:t>Software  Engineering</a:t>
            </a:r>
          </a:p>
        </p:txBody>
      </p:sp>
      <p:sp>
        <p:nvSpPr>
          <p:cNvPr id="12" name="Rectangle 2"/>
          <p:cNvSpPr txBox="1">
            <a:spLocks noChangeArrowheads="1"/>
          </p:cNvSpPr>
          <p:nvPr/>
        </p:nvSpPr>
        <p:spPr>
          <a:xfrm>
            <a:off x="1633239" y="3335873"/>
            <a:ext cx="5877522" cy="1447801"/>
          </a:xfrm>
          <a:prstGeom prst="rect">
            <a:avLst/>
          </a:prstGeom>
        </p:spPr>
        <p:txBody>
          <a:bodyPr vert="horz" lIns="91440" tIns="45720" rIns="91440" bIns="45720" rtlCol="0" anchor="ctr">
            <a:normAutofit/>
          </a:bodyPr>
          <a:lstStyle>
            <a:lvl1pPr algn="l" defTabSz="685715" rtl="0" eaLnBrk="1" latinLnBrk="0" hangingPunct="1">
              <a:spcBef>
                <a:spcPct val="0"/>
              </a:spcBef>
              <a:buNone/>
              <a:defRPr sz="3000" kern="1200">
                <a:solidFill>
                  <a:schemeClr val="tx1">
                    <a:lumMod val="75000"/>
                    <a:lumOff val="25000"/>
                  </a:schemeClr>
                </a:solidFill>
                <a:latin typeface="+mj-lt"/>
                <a:ea typeface="+mj-ea"/>
                <a:cs typeface="+mj-cs"/>
              </a:defRPr>
            </a:lvl1pPr>
          </a:lstStyle>
          <a:p>
            <a:pPr algn="ctr"/>
            <a:r>
              <a:rPr lang="en-US" sz="4000" dirty="0" smtClean="0">
                <a:solidFill>
                  <a:schemeClr val="tx1"/>
                </a:solidFill>
              </a:rPr>
              <a:t>Lecture : 13</a:t>
            </a:r>
            <a:r>
              <a:rPr lang="en-US" sz="4000" dirty="0">
                <a:solidFill>
                  <a:schemeClr val="tx1"/>
                </a:solidFill>
              </a:rPr>
              <a:t/>
            </a:r>
            <a:br>
              <a:rPr lang="en-US" sz="4000" dirty="0">
                <a:solidFill>
                  <a:schemeClr val="tx1"/>
                </a:solidFill>
              </a:rPr>
            </a:br>
            <a:r>
              <a:rPr lang="en-US" sz="4000" dirty="0">
                <a:solidFill>
                  <a:srgbClr val="FF0000"/>
                </a:solidFill>
                <a:latin typeface="Cambria" panose="02040503050406030204" pitchFamily="18" charset="0"/>
              </a:rPr>
              <a:t>Software design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761" y="233938"/>
            <a:ext cx="1249388" cy="1211907"/>
          </a:xfrm>
          <a:prstGeom prst="rect">
            <a:avLst/>
          </a:prstGeom>
        </p:spPr>
      </p:pic>
      <p:sp>
        <p:nvSpPr>
          <p:cNvPr id="3" name="Slide Number Placeholder 2"/>
          <p:cNvSpPr>
            <a:spLocks noGrp="1"/>
          </p:cNvSpPr>
          <p:nvPr>
            <p:ph type="sldNum" sz="quarter" idx="12"/>
          </p:nvPr>
        </p:nvSpPr>
        <p:spPr/>
        <p:txBody>
          <a:bodyPr/>
          <a:lstStyle/>
          <a:p>
            <a:fld id="{BC490F8C-3D0D-4DB1-B2BD-1525EA5CE111}" type="slidenum">
              <a:rPr lang="en-US" smtClean="0"/>
              <a:pPr/>
              <a:t>1</a:t>
            </a:fld>
            <a:endParaRPr lang="en-US" dirty="0"/>
          </a:p>
        </p:txBody>
      </p:sp>
    </p:spTree>
    <p:extLst>
      <p:ext uri="{BB962C8B-B14F-4D97-AF65-F5344CB8AC3E}">
        <p14:creationId xmlns:p14="http://schemas.microsoft.com/office/powerpoint/2010/main" val="3589680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Client-Server Architecture</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10</a:t>
            </a:fld>
            <a:endParaRPr lang="en-US" sz="2000" dirty="0">
              <a:solidFill>
                <a:srgbClr val="009900"/>
              </a:solidFill>
            </a:endParaRPr>
          </a:p>
        </p:txBody>
      </p:sp>
      <p:sp>
        <p:nvSpPr>
          <p:cNvPr id="2" name="Rectangle 1"/>
          <p:cNvSpPr/>
          <p:nvPr/>
        </p:nvSpPr>
        <p:spPr>
          <a:xfrm>
            <a:off x="228600" y="679370"/>
            <a:ext cx="8382000" cy="2862322"/>
          </a:xfrm>
          <a:prstGeom prst="rect">
            <a:avLst/>
          </a:prstGeom>
        </p:spPr>
        <p:txBody>
          <a:bodyPr wrap="square">
            <a:spAutoFit/>
          </a:bodyPr>
          <a:lstStyle/>
          <a:p>
            <a:r>
              <a:rPr lang="en-US" sz="2000" dirty="0"/>
              <a:t>The client-server architecture is the most common distributed system architecture which decomposes the system into two major subsystems or logical processes −</a:t>
            </a:r>
          </a:p>
          <a:p>
            <a:endParaRPr lang="en-US" sz="2000" dirty="0"/>
          </a:p>
          <a:p>
            <a:r>
              <a:rPr lang="en-US" sz="2000" b="1" dirty="0"/>
              <a:t>Client</a:t>
            </a:r>
            <a:r>
              <a:rPr lang="en-US" sz="2000" dirty="0"/>
              <a:t> − This is the first process that issues a </a:t>
            </a:r>
            <a:r>
              <a:rPr lang="en-US" sz="2000" b="1" dirty="0"/>
              <a:t>request to </a:t>
            </a:r>
            <a:r>
              <a:rPr lang="en-US" sz="2000" dirty="0"/>
              <a:t>the second process i.e. the server.</a:t>
            </a:r>
          </a:p>
          <a:p>
            <a:endParaRPr lang="en-US" sz="2000" dirty="0"/>
          </a:p>
          <a:p>
            <a:r>
              <a:rPr lang="en-US" sz="2000" b="1" dirty="0"/>
              <a:t>Server</a:t>
            </a:r>
            <a:r>
              <a:rPr lang="en-US" sz="2000" dirty="0"/>
              <a:t> − This is the second process that </a:t>
            </a:r>
            <a:r>
              <a:rPr lang="en-US" sz="2000" b="1" dirty="0"/>
              <a:t>receives the request</a:t>
            </a:r>
            <a:r>
              <a:rPr lang="en-US" sz="2000" dirty="0"/>
              <a:t>, carries it out, and sends a reply to the client.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046" y="3340893"/>
            <a:ext cx="7087124" cy="3352800"/>
          </a:xfrm>
          <a:prstGeom prst="rect">
            <a:avLst/>
          </a:prstGeom>
        </p:spPr>
      </p:pic>
    </p:spTree>
    <p:extLst>
      <p:ext uri="{BB962C8B-B14F-4D97-AF65-F5344CB8AC3E}">
        <p14:creationId xmlns:p14="http://schemas.microsoft.com/office/powerpoint/2010/main" val="39884963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Client-Server Architecture</a:t>
            </a: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11</a:t>
            </a:fld>
            <a:endParaRPr lang="en-US" sz="2000" dirty="0">
              <a:solidFill>
                <a:srgbClr val="009900"/>
              </a:solidFill>
            </a:endParaRPr>
          </a:p>
        </p:txBody>
      </p:sp>
      <p:pic>
        <p:nvPicPr>
          <p:cNvPr id="26626" name="Picture 2" descr="Two Tier Client Server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804" y="1066800"/>
            <a:ext cx="7621608" cy="5157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1131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Client-Server Architecture</a:t>
            </a: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12</a:t>
            </a:fld>
            <a:endParaRPr lang="en-US" sz="2000" dirty="0">
              <a:solidFill>
                <a:srgbClr val="009900"/>
              </a:solidFill>
            </a:endParaRPr>
          </a:p>
        </p:txBody>
      </p:sp>
      <p:sp>
        <p:nvSpPr>
          <p:cNvPr id="2" name="Rectangle 1"/>
          <p:cNvSpPr/>
          <p:nvPr/>
        </p:nvSpPr>
        <p:spPr>
          <a:xfrm>
            <a:off x="228600" y="762000"/>
            <a:ext cx="8699499" cy="5724644"/>
          </a:xfrm>
          <a:prstGeom prst="rect">
            <a:avLst/>
          </a:prstGeom>
        </p:spPr>
        <p:txBody>
          <a:bodyPr wrap="square">
            <a:spAutoFit/>
          </a:bodyPr>
          <a:lstStyle/>
          <a:p>
            <a:r>
              <a:rPr lang="en-GB" sz="2400" b="1" dirty="0"/>
              <a:t>How the Client-Server Model (web browsers) works </a:t>
            </a:r>
            <a:r>
              <a:rPr lang="en-GB" sz="2400" b="1" dirty="0" smtClean="0"/>
              <a:t>?</a:t>
            </a:r>
          </a:p>
          <a:p>
            <a:endParaRPr lang="en-GB" dirty="0"/>
          </a:p>
          <a:p>
            <a:pPr marL="285750" indent="-285750" fontAlgn="base">
              <a:lnSpc>
                <a:spcPct val="150000"/>
              </a:lnSpc>
              <a:buFont typeface="Arial" panose="020B0604020202020204" pitchFamily="34" charset="0"/>
              <a:buChar char="•"/>
            </a:pPr>
            <a:r>
              <a:rPr lang="en-GB" dirty="0"/>
              <a:t>User enters the </a:t>
            </a:r>
            <a:r>
              <a:rPr lang="en-GB" b="1" dirty="0"/>
              <a:t>URL</a:t>
            </a:r>
            <a:r>
              <a:rPr lang="en-GB" dirty="0"/>
              <a:t>(Uniform Resource Locator) of the website or file. The Browser then requests the </a:t>
            </a:r>
            <a:r>
              <a:rPr lang="en-GB" b="1" dirty="0"/>
              <a:t>DNS</a:t>
            </a:r>
            <a:r>
              <a:rPr lang="en-GB" dirty="0"/>
              <a:t>(DOMAIN NAME SYSTEM) Server.</a:t>
            </a:r>
          </a:p>
          <a:p>
            <a:pPr marL="285750" indent="-285750" fontAlgn="base">
              <a:lnSpc>
                <a:spcPct val="150000"/>
              </a:lnSpc>
              <a:buFont typeface="Arial" panose="020B0604020202020204" pitchFamily="34" charset="0"/>
              <a:buChar char="•"/>
            </a:pPr>
            <a:r>
              <a:rPr lang="en-GB" b="1" dirty="0"/>
              <a:t>DNS Server</a:t>
            </a:r>
            <a:r>
              <a:rPr lang="en-GB" dirty="0"/>
              <a:t> lookup for the address of the </a:t>
            </a:r>
            <a:r>
              <a:rPr lang="en-GB" b="1" dirty="0"/>
              <a:t>WEB Server</a:t>
            </a:r>
            <a:r>
              <a:rPr lang="en-GB" dirty="0"/>
              <a:t>.</a:t>
            </a:r>
          </a:p>
          <a:p>
            <a:pPr marL="285750" indent="-285750" fontAlgn="base">
              <a:lnSpc>
                <a:spcPct val="150000"/>
              </a:lnSpc>
              <a:buFont typeface="Arial" panose="020B0604020202020204" pitchFamily="34" charset="0"/>
              <a:buChar char="•"/>
            </a:pPr>
            <a:r>
              <a:rPr lang="en-GB" b="1" dirty="0"/>
              <a:t>DNS Server</a:t>
            </a:r>
            <a:r>
              <a:rPr lang="en-GB" dirty="0"/>
              <a:t> responds with the </a:t>
            </a:r>
            <a:r>
              <a:rPr lang="en-GB" b="1" dirty="0"/>
              <a:t>IP address</a:t>
            </a:r>
            <a:r>
              <a:rPr lang="en-GB" dirty="0"/>
              <a:t> of the </a:t>
            </a:r>
            <a:r>
              <a:rPr lang="en-GB" b="1" dirty="0"/>
              <a:t>WEB Server</a:t>
            </a:r>
            <a:r>
              <a:rPr lang="en-GB" dirty="0"/>
              <a:t>.</a:t>
            </a:r>
          </a:p>
          <a:p>
            <a:pPr marL="285750" indent="-285750" fontAlgn="base">
              <a:lnSpc>
                <a:spcPct val="150000"/>
              </a:lnSpc>
              <a:buFont typeface="Arial" panose="020B0604020202020204" pitchFamily="34" charset="0"/>
              <a:buChar char="•"/>
            </a:pPr>
            <a:r>
              <a:rPr lang="en-GB" dirty="0"/>
              <a:t>Browser sends over an </a:t>
            </a:r>
            <a:r>
              <a:rPr lang="en-GB" b="1" dirty="0"/>
              <a:t>HTTP/HTTPS</a:t>
            </a:r>
            <a:r>
              <a:rPr lang="en-GB" dirty="0"/>
              <a:t> request to </a:t>
            </a:r>
            <a:r>
              <a:rPr lang="en-GB" b="1" dirty="0"/>
              <a:t>WEB Server’s IP</a:t>
            </a:r>
            <a:r>
              <a:rPr lang="en-GB" dirty="0"/>
              <a:t> (provided by </a:t>
            </a:r>
            <a:r>
              <a:rPr lang="en-GB" b="1" dirty="0"/>
              <a:t>DNS server</a:t>
            </a:r>
            <a:r>
              <a:rPr lang="en-GB" dirty="0"/>
              <a:t>).</a:t>
            </a:r>
          </a:p>
          <a:p>
            <a:pPr marL="285750" indent="-285750" fontAlgn="base">
              <a:lnSpc>
                <a:spcPct val="150000"/>
              </a:lnSpc>
              <a:buFont typeface="Arial" panose="020B0604020202020204" pitchFamily="34" charset="0"/>
              <a:buChar char="•"/>
            </a:pPr>
            <a:r>
              <a:rPr lang="en-GB" dirty="0"/>
              <a:t>Server sends over the necessary files of the website.</a:t>
            </a:r>
          </a:p>
          <a:p>
            <a:pPr marL="285750" indent="-285750" fontAlgn="base">
              <a:lnSpc>
                <a:spcPct val="150000"/>
              </a:lnSpc>
              <a:buFont typeface="Arial" panose="020B0604020202020204" pitchFamily="34" charset="0"/>
              <a:buChar char="•"/>
            </a:pPr>
            <a:r>
              <a:rPr lang="en-GB" dirty="0"/>
              <a:t>Browser then renders the files and the website is displayed. This rendering is done with the help of </a:t>
            </a:r>
            <a:r>
              <a:rPr lang="en-GB" b="1" dirty="0"/>
              <a:t>DOM</a:t>
            </a:r>
            <a:r>
              <a:rPr lang="en-GB" dirty="0"/>
              <a:t> (Document Object Model) interpreter, </a:t>
            </a:r>
            <a:r>
              <a:rPr lang="en-GB" b="1" dirty="0"/>
              <a:t>CSS</a:t>
            </a:r>
            <a:r>
              <a:rPr lang="en-GB" dirty="0"/>
              <a:t> interpreter and </a:t>
            </a:r>
            <a:r>
              <a:rPr lang="en-GB" b="1" dirty="0"/>
              <a:t>JS Engine</a:t>
            </a:r>
            <a:r>
              <a:rPr lang="en-GB" dirty="0"/>
              <a:t> collectively known as the </a:t>
            </a:r>
            <a:r>
              <a:rPr lang="en-GB" b="1" dirty="0"/>
              <a:t>JIT</a:t>
            </a:r>
            <a:r>
              <a:rPr lang="en-GB" dirty="0"/>
              <a:t> or (Just in Time) Compilers.</a:t>
            </a:r>
          </a:p>
          <a:p>
            <a:pPr marL="285750" indent="-285750">
              <a:lnSpc>
                <a:spcPct val="150000"/>
              </a:lnSpc>
              <a:buFont typeface="Arial" panose="020B0604020202020204" pitchFamily="34" charset="0"/>
              <a:buChar char="•"/>
            </a:pPr>
            <a:r>
              <a:rPr lang="en-GB" dirty="0"/>
              <a:t/>
            </a:r>
            <a:br>
              <a:rPr lang="en-GB" dirty="0"/>
            </a:br>
            <a:endParaRPr lang="en-GB" dirty="0"/>
          </a:p>
        </p:txBody>
      </p:sp>
    </p:spTree>
    <p:extLst>
      <p:ext uri="{BB962C8B-B14F-4D97-AF65-F5344CB8AC3E}">
        <p14:creationId xmlns:p14="http://schemas.microsoft.com/office/powerpoint/2010/main" val="10448134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Client-Server Architecture</a:t>
            </a: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13</a:t>
            </a:fld>
            <a:endParaRPr lang="en-US" sz="2000" dirty="0">
              <a:solidFill>
                <a:srgbClr val="009900"/>
              </a:solidFill>
            </a:endParaRPr>
          </a:p>
        </p:txBody>
      </p:sp>
      <p:sp>
        <p:nvSpPr>
          <p:cNvPr id="2" name="Rectangle 1"/>
          <p:cNvSpPr/>
          <p:nvPr/>
        </p:nvSpPr>
        <p:spPr>
          <a:xfrm>
            <a:off x="228600" y="762000"/>
            <a:ext cx="8699499" cy="1569660"/>
          </a:xfrm>
          <a:prstGeom prst="rect">
            <a:avLst/>
          </a:prstGeom>
        </p:spPr>
        <p:txBody>
          <a:bodyPr wrap="square">
            <a:spAutoFit/>
          </a:bodyPr>
          <a:lstStyle/>
          <a:p>
            <a:r>
              <a:rPr lang="en-GB" sz="2400" b="1" dirty="0"/>
              <a:t>How the Client-Server Model (web browsers) works </a:t>
            </a:r>
            <a:r>
              <a:rPr lang="en-GB" sz="2400" b="1" dirty="0" smtClean="0"/>
              <a:t>?</a:t>
            </a:r>
          </a:p>
          <a:p>
            <a:endParaRPr lang="en-GB" dirty="0"/>
          </a:p>
          <a:p>
            <a:pPr>
              <a:lnSpc>
                <a:spcPct val="150000"/>
              </a:lnSpc>
            </a:pPr>
            <a:r>
              <a:rPr lang="en-GB" dirty="0"/>
              <a:t/>
            </a:r>
            <a:br>
              <a:rPr lang="en-GB" dirty="0"/>
            </a:b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447800"/>
            <a:ext cx="8588427" cy="3810000"/>
          </a:xfrm>
          <a:prstGeom prst="rect">
            <a:avLst/>
          </a:prstGeom>
        </p:spPr>
      </p:pic>
    </p:spTree>
    <p:extLst>
      <p:ext uri="{BB962C8B-B14F-4D97-AF65-F5344CB8AC3E}">
        <p14:creationId xmlns:p14="http://schemas.microsoft.com/office/powerpoint/2010/main" val="28649852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Multi-Tier Architecture (n-tier Architecture)</a:t>
            </a: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14</a:t>
            </a:fld>
            <a:endParaRPr lang="en-US" sz="2000" dirty="0">
              <a:solidFill>
                <a:srgbClr val="009900"/>
              </a:solidFill>
            </a:endParaRPr>
          </a:p>
        </p:txBody>
      </p:sp>
      <p:pic>
        <p:nvPicPr>
          <p:cNvPr id="28674" name="Picture 2" descr="N-Tier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760" y="2895600"/>
            <a:ext cx="7122253" cy="334746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33174" y="629334"/>
            <a:ext cx="8377426" cy="923330"/>
          </a:xfrm>
          <a:prstGeom prst="rect">
            <a:avLst/>
          </a:prstGeom>
        </p:spPr>
        <p:txBody>
          <a:bodyPr wrap="square">
            <a:spAutoFit/>
          </a:bodyPr>
          <a:lstStyle/>
          <a:p>
            <a:r>
              <a:rPr lang="en-US" dirty="0" smtClean="0">
                <a:solidFill>
                  <a:srgbClr val="000000"/>
                </a:solidFill>
                <a:latin typeface="Arial" panose="020B0604020202020204" pitchFamily="34" charset="0"/>
              </a:rPr>
              <a:t>Multi-tier architecture is a client–server architecture in which the functions such as </a:t>
            </a:r>
            <a:r>
              <a:rPr lang="en-US" b="1" dirty="0" smtClean="0">
                <a:solidFill>
                  <a:srgbClr val="FF0000"/>
                </a:solidFill>
                <a:latin typeface="Arial" panose="020B0604020202020204" pitchFamily="34" charset="0"/>
              </a:rPr>
              <a:t>presentation</a:t>
            </a:r>
            <a:r>
              <a:rPr lang="en-US" dirty="0" smtClean="0">
                <a:solidFill>
                  <a:srgbClr val="000000"/>
                </a:solidFill>
                <a:latin typeface="Arial" panose="020B0604020202020204" pitchFamily="34" charset="0"/>
              </a:rPr>
              <a:t>, </a:t>
            </a:r>
            <a:r>
              <a:rPr lang="en-US" b="1" dirty="0" smtClean="0">
                <a:solidFill>
                  <a:srgbClr val="FF0000"/>
                </a:solidFill>
                <a:latin typeface="Arial" panose="020B0604020202020204" pitchFamily="34" charset="0"/>
              </a:rPr>
              <a:t>application</a:t>
            </a:r>
            <a:r>
              <a:rPr lang="en-US" dirty="0" smtClean="0">
                <a:solidFill>
                  <a:srgbClr val="000000"/>
                </a:solidFill>
                <a:latin typeface="Arial" panose="020B0604020202020204" pitchFamily="34" charset="0"/>
              </a:rPr>
              <a:t> processing (</a:t>
            </a:r>
            <a:r>
              <a:rPr lang="en-US" dirty="0" smtClean="0"/>
              <a:t>Business </a:t>
            </a:r>
            <a:r>
              <a:rPr lang="en-US" dirty="0"/>
              <a:t>Logic, Logic Tier, or Middle Tier)</a:t>
            </a:r>
          </a:p>
          <a:p>
            <a:r>
              <a:rPr lang="en-US" dirty="0" smtClean="0">
                <a:solidFill>
                  <a:srgbClr val="000000"/>
                </a:solidFill>
                <a:latin typeface="Arial" panose="020B0604020202020204" pitchFamily="34" charset="0"/>
              </a:rPr>
              <a:t>, and </a:t>
            </a:r>
            <a:r>
              <a:rPr lang="en-US" b="1" dirty="0" smtClean="0">
                <a:solidFill>
                  <a:srgbClr val="FF0000"/>
                </a:solidFill>
                <a:latin typeface="Arial" panose="020B0604020202020204" pitchFamily="34" charset="0"/>
              </a:rPr>
              <a:t>data </a:t>
            </a:r>
            <a:r>
              <a:rPr lang="en-US" dirty="0" smtClean="0">
                <a:solidFill>
                  <a:srgbClr val="000000"/>
                </a:solidFill>
                <a:latin typeface="Arial" panose="020B0604020202020204" pitchFamily="34" charset="0"/>
              </a:rPr>
              <a:t>management are physically separated.</a:t>
            </a:r>
            <a:endParaRPr lang="en-US" dirty="0"/>
          </a:p>
        </p:txBody>
      </p:sp>
      <p:sp>
        <p:nvSpPr>
          <p:cNvPr id="3" name="Rectangle 2"/>
          <p:cNvSpPr/>
          <p:nvPr/>
        </p:nvSpPr>
        <p:spPr>
          <a:xfrm>
            <a:off x="233174" y="1878999"/>
            <a:ext cx="5405967" cy="461665"/>
          </a:xfrm>
          <a:prstGeom prst="rect">
            <a:avLst/>
          </a:prstGeom>
        </p:spPr>
        <p:txBody>
          <a:bodyPr wrap="none">
            <a:spAutoFit/>
          </a:bodyPr>
          <a:lstStyle/>
          <a:p>
            <a:r>
              <a:rPr lang="en-GB" sz="2400" dirty="0" smtClean="0"/>
              <a:t>** 3-Tier Architecture, </a:t>
            </a:r>
            <a:r>
              <a:rPr lang="en-GB" sz="2400" dirty="0"/>
              <a:t>2-Tier Architecture</a:t>
            </a:r>
          </a:p>
        </p:txBody>
      </p:sp>
    </p:spTree>
    <p:extLst>
      <p:ext uri="{BB962C8B-B14F-4D97-AF65-F5344CB8AC3E}">
        <p14:creationId xmlns:p14="http://schemas.microsoft.com/office/powerpoint/2010/main" val="4284688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Client-Server Architecture</a:t>
            </a: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15</a:t>
            </a:fld>
            <a:endParaRPr lang="en-US" sz="2000" dirty="0">
              <a:solidFill>
                <a:srgbClr val="009900"/>
              </a:solidFill>
            </a:endParaRPr>
          </a:p>
        </p:txBody>
      </p:sp>
      <p:sp>
        <p:nvSpPr>
          <p:cNvPr id="2" name="Rectangle 1"/>
          <p:cNvSpPr/>
          <p:nvPr/>
        </p:nvSpPr>
        <p:spPr>
          <a:xfrm>
            <a:off x="420708" y="914400"/>
            <a:ext cx="8305800" cy="4278094"/>
          </a:xfrm>
          <a:prstGeom prst="rect">
            <a:avLst/>
          </a:prstGeom>
        </p:spPr>
        <p:txBody>
          <a:bodyPr wrap="square">
            <a:spAutoFit/>
          </a:bodyPr>
          <a:lstStyle/>
          <a:p>
            <a:r>
              <a:rPr lang="en-GB" altLang="zh-TW" sz="2600" dirty="0"/>
              <a:t>Advantages</a:t>
            </a:r>
          </a:p>
          <a:p>
            <a:pPr lvl="1"/>
            <a:r>
              <a:rPr lang="en-GB" altLang="zh-TW" sz="2200" dirty="0">
                <a:solidFill>
                  <a:srgbClr val="FF3300"/>
                </a:solidFill>
              </a:rPr>
              <a:t>Distribution</a:t>
            </a:r>
            <a:r>
              <a:rPr lang="en-GB" altLang="zh-TW" sz="2200" dirty="0"/>
              <a:t> of data is straightforward;</a:t>
            </a:r>
          </a:p>
          <a:p>
            <a:pPr lvl="1"/>
            <a:r>
              <a:rPr lang="en-GB" altLang="zh-TW" sz="2200" dirty="0"/>
              <a:t>Makes effective use of </a:t>
            </a:r>
            <a:r>
              <a:rPr lang="en-GB" altLang="zh-TW" sz="2200" dirty="0">
                <a:solidFill>
                  <a:srgbClr val="FF3300"/>
                </a:solidFill>
              </a:rPr>
              <a:t>networked</a:t>
            </a:r>
            <a:r>
              <a:rPr lang="en-GB" altLang="zh-TW" sz="2200" dirty="0"/>
              <a:t> systems. May require cheaper hardware;</a:t>
            </a:r>
          </a:p>
          <a:p>
            <a:pPr lvl="1"/>
            <a:r>
              <a:rPr lang="en-GB" altLang="zh-TW" sz="2200" dirty="0"/>
              <a:t>Easy to add </a:t>
            </a:r>
            <a:r>
              <a:rPr lang="en-GB" altLang="zh-TW" sz="2200" dirty="0">
                <a:solidFill>
                  <a:srgbClr val="FF3300"/>
                </a:solidFill>
              </a:rPr>
              <a:t>new servers or upgrade existing servers</a:t>
            </a:r>
            <a:r>
              <a:rPr lang="en-GB" altLang="zh-TW" sz="2200" dirty="0" smtClean="0"/>
              <a:t>.</a:t>
            </a:r>
          </a:p>
          <a:p>
            <a:pPr lvl="1"/>
            <a:endParaRPr lang="en-GB" altLang="zh-TW" sz="2200" dirty="0"/>
          </a:p>
          <a:p>
            <a:r>
              <a:rPr lang="en-GB" altLang="zh-TW" sz="2600" dirty="0"/>
              <a:t>Disadvantages</a:t>
            </a:r>
          </a:p>
          <a:p>
            <a:pPr lvl="1"/>
            <a:r>
              <a:rPr lang="en-GB" altLang="zh-TW" sz="2200" dirty="0"/>
              <a:t>No shared data model so sub-systems use </a:t>
            </a:r>
            <a:r>
              <a:rPr lang="en-GB" altLang="zh-TW" sz="2200" dirty="0">
                <a:solidFill>
                  <a:srgbClr val="FF3300"/>
                </a:solidFill>
              </a:rPr>
              <a:t>different</a:t>
            </a:r>
            <a:r>
              <a:rPr lang="en-GB" altLang="zh-TW" sz="2200" dirty="0"/>
              <a:t> </a:t>
            </a:r>
            <a:r>
              <a:rPr lang="en-GB" altLang="zh-TW" sz="2200" dirty="0">
                <a:solidFill>
                  <a:srgbClr val="FF3300"/>
                </a:solidFill>
              </a:rPr>
              <a:t>data organisation</a:t>
            </a:r>
            <a:r>
              <a:rPr lang="en-GB" altLang="zh-TW" sz="2200" dirty="0"/>
              <a:t>. </a:t>
            </a:r>
            <a:r>
              <a:rPr lang="en-GB" altLang="zh-TW" sz="2200" dirty="0">
                <a:solidFill>
                  <a:srgbClr val="FF3300"/>
                </a:solidFill>
              </a:rPr>
              <a:t>Data interchange</a:t>
            </a:r>
            <a:r>
              <a:rPr lang="en-GB" altLang="zh-TW" sz="2200" dirty="0"/>
              <a:t> may be </a:t>
            </a:r>
            <a:r>
              <a:rPr lang="en-GB" altLang="zh-TW" sz="2200" dirty="0">
                <a:solidFill>
                  <a:srgbClr val="FF3300"/>
                </a:solidFill>
              </a:rPr>
              <a:t>inefficient</a:t>
            </a:r>
            <a:r>
              <a:rPr lang="en-GB" altLang="zh-TW" sz="2200" dirty="0"/>
              <a:t>;</a:t>
            </a:r>
          </a:p>
          <a:p>
            <a:pPr lvl="1"/>
            <a:r>
              <a:rPr lang="en-GB" altLang="zh-TW" sz="2200" dirty="0">
                <a:solidFill>
                  <a:srgbClr val="FF3300"/>
                </a:solidFill>
              </a:rPr>
              <a:t>Redundant management</a:t>
            </a:r>
            <a:r>
              <a:rPr lang="en-GB" altLang="zh-TW" sz="2200" dirty="0"/>
              <a:t> in each server;</a:t>
            </a:r>
          </a:p>
          <a:p>
            <a:pPr lvl="1"/>
            <a:r>
              <a:rPr lang="en-GB" altLang="zh-TW" sz="2200" dirty="0">
                <a:solidFill>
                  <a:srgbClr val="FF3300"/>
                </a:solidFill>
              </a:rPr>
              <a:t>No central register of names and services</a:t>
            </a:r>
            <a:r>
              <a:rPr lang="en-GB" altLang="zh-TW" sz="2200" dirty="0"/>
              <a:t> - it may be hard to find out what servers and services are available.</a:t>
            </a:r>
          </a:p>
        </p:txBody>
      </p:sp>
    </p:spTree>
    <p:extLst>
      <p:ext uri="{BB962C8B-B14F-4D97-AF65-F5344CB8AC3E}">
        <p14:creationId xmlns:p14="http://schemas.microsoft.com/office/powerpoint/2010/main" val="11328329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Client-Server Architecture</a:t>
            </a: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16</a:t>
            </a:fld>
            <a:endParaRPr lang="en-US" sz="2000" dirty="0">
              <a:solidFill>
                <a:srgbClr val="009900"/>
              </a:solidFill>
            </a:endParaRPr>
          </a:p>
        </p:txBody>
      </p:sp>
      <p:sp>
        <p:nvSpPr>
          <p:cNvPr id="2" name="Rectangle 1"/>
          <p:cNvSpPr/>
          <p:nvPr/>
        </p:nvSpPr>
        <p:spPr>
          <a:xfrm>
            <a:off x="420708" y="914400"/>
            <a:ext cx="8305800" cy="4739759"/>
          </a:xfrm>
          <a:prstGeom prst="rect">
            <a:avLst/>
          </a:prstGeom>
        </p:spPr>
        <p:txBody>
          <a:bodyPr wrap="square">
            <a:spAutoFit/>
          </a:bodyPr>
          <a:lstStyle/>
          <a:p>
            <a:r>
              <a:rPr lang="en-GB" sz="2800" dirty="0"/>
              <a:t>Here are some real-life situations that this would be useful for</a:t>
            </a:r>
            <a:r>
              <a:rPr lang="en-GB" sz="2800" dirty="0" smtClean="0"/>
              <a:t>:</a:t>
            </a:r>
          </a:p>
          <a:p>
            <a:endParaRPr lang="en-GB" sz="2800" dirty="0" smtClean="0"/>
          </a:p>
          <a:p>
            <a:pPr marL="285750" indent="-285750">
              <a:buFont typeface="Arial" panose="020B0604020202020204" pitchFamily="34" charset="0"/>
              <a:buChar char="•"/>
            </a:pPr>
            <a:r>
              <a:rPr lang="en-GB" sz="2800" dirty="0"/>
              <a:t>Enterprise resource planning (ERP) </a:t>
            </a:r>
            <a:r>
              <a:rPr lang="en-GB" sz="2800" dirty="0" smtClean="0"/>
              <a:t>system</a:t>
            </a:r>
          </a:p>
          <a:p>
            <a:pPr marL="285750" indent="-285750">
              <a:buFont typeface="Arial" panose="020B0604020202020204" pitchFamily="34" charset="0"/>
              <a:buChar char="•"/>
            </a:pPr>
            <a:r>
              <a:rPr lang="en-GB" sz="2800" dirty="0"/>
              <a:t>SAP (sap.com).</a:t>
            </a:r>
          </a:p>
          <a:p>
            <a:pPr marL="285750" indent="-285750">
              <a:buFont typeface="Arial" panose="020B0604020202020204" pitchFamily="34" charset="0"/>
              <a:buChar char="•"/>
            </a:pPr>
            <a:r>
              <a:rPr lang="en-GB" sz="2800" dirty="0"/>
              <a:t>Oracle Business Suite (oracle.com).</a:t>
            </a:r>
          </a:p>
          <a:p>
            <a:pPr marL="285750" indent="-285750">
              <a:buFont typeface="Arial" panose="020B0604020202020204" pitchFamily="34" charset="0"/>
              <a:buChar char="•"/>
            </a:pPr>
            <a:r>
              <a:rPr lang="en-GB" sz="2800" dirty="0"/>
              <a:t>Microsoft Dynamics (microsoft.com.</a:t>
            </a:r>
          </a:p>
          <a:p>
            <a:pPr marL="285750" indent="-285750">
              <a:buFont typeface="Arial" panose="020B0604020202020204" pitchFamily="34" charset="0"/>
              <a:buChar char="•"/>
            </a:pPr>
            <a:r>
              <a:rPr lang="en-GB" sz="2800" dirty="0" err="1"/>
              <a:t>Infor</a:t>
            </a:r>
            <a:r>
              <a:rPr lang="en-GB" sz="2800" dirty="0"/>
              <a:t> (infor.com).</a:t>
            </a:r>
          </a:p>
          <a:p>
            <a:pPr marL="285750" indent="-285750">
              <a:buFont typeface="Arial" panose="020B0604020202020204" pitchFamily="34" charset="0"/>
              <a:buChar char="•"/>
            </a:pPr>
            <a:r>
              <a:rPr lang="en-GB" sz="2800" dirty="0"/>
              <a:t>Epicor (epicor.com</a:t>
            </a:r>
            <a:r>
              <a:rPr lang="en-GB" sz="2800" dirty="0" smtClean="0"/>
              <a:t>).</a:t>
            </a:r>
          </a:p>
          <a:p>
            <a:pPr marL="285750" indent="-285750">
              <a:buFont typeface="Arial" panose="020B0604020202020204" pitchFamily="34" charset="0"/>
              <a:buChar char="•"/>
            </a:pPr>
            <a:endParaRPr lang="en-GB" sz="2800" dirty="0" smtClean="0"/>
          </a:p>
          <a:p>
            <a:endParaRPr lang="en-GB" altLang="zh-TW" sz="2200" dirty="0"/>
          </a:p>
        </p:txBody>
      </p:sp>
    </p:spTree>
    <p:extLst>
      <p:ext uri="{BB962C8B-B14F-4D97-AF65-F5344CB8AC3E}">
        <p14:creationId xmlns:p14="http://schemas.microsoft.com/office/powerpoint/2010/main" val="24754924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dirty="0">
                <a:solidFill>
                  <a:schemeClr val="bg1"/>
                </a:solidFill>
                <a:latin typeface="Times New Roman" panose="02020603050405020304" pitchFamily="18" charset="0"/>
                <a:cs typeface="Times New Roman" panose="02020603050405020304" pitchFamily="18" charset="0"/>
              </a:rPr>
              <a:t>Case-Study: </a:t>
            </a:r>
            <a:r>
              <a:rPr lang="en-GB" sz="2000" b="1" dirty="0">
                <a:solidFill>
                  <a:schemeClr val="bg1"/>
                </a:solidFill>
                <a:latin typeface="Times New Roman" panose="02020603050405020304" pitchFamily="18" charset="0"/>
                <a:cs typeface="Times New Roman" panose="02020603050405020304" pitchFamily="18" charset="0"/>
              </a:rPr>
              <a:t>Solving a Business Problem With Client-Server Architecture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17</a:t>
            </a:fld>
            <a:endParaRPr lang="en-US" sz="2000" dirty="0">
              <a:solidFill>
                <a:srgbClr val="009900"/>
              </a:solidFill>
            </a:endParaRPr>
          </a:p>
        </p:txBody>
      </p:sp>
      <p:sp>
        <p:nvSpPr>
          <p:cNvPr id="3" name="Rectangle 2"/>
          <p:cNvSpPr/>
          <p:nvPr/>
        </p:nvSpPr>
        <p:spPr>
          <a:xfrm>
            <a:off x="304800" y="990600"/>
            <a:ext cx="8610600" cy="4154984"/>
          </a:xfrm>
          <a:prstGeom prst="rect">
            <a:avLst/>
          </a:prstGeom>
        </p:spPr>
        <p:txBody>
          <a:bodyPr wrap="square">
            <a:spAutoFit/>
          </a:bodyPr>
          <a:lstStyle/>
          <a:p>
            <a:r>
              <a:rPr lang="en-GB" sz="2400" dirty="0" err="1"/>
              <a:t>IrisGold</a:t>
            </a:r>
            <a:r>
              <a:rPr lang="en-GB" sz="2400" dirty="0"/>
              <a:t> is a gold mining company. Here are some </a:t>
            </a:r>
            <a:r>
              <a:rPr lang="en-GB" sz="2400" dirty="0">
                <a:solidFill>
                  <a:schemeClr val="accent6">
                    <a:lumMod val="75000"/>
                  </a:schemeClr>
                </a:solidFill>
              </a:rPr>
              <a:t>quick facts</a:t>
            </a:r>
            <a:r>
              <a:rPr lang="en-GB" sz="2400" dirty="0"/>
              <a:t>:</a:t>
            </a:r>
          </a:p>
          <a:p>
            <a:endParaRPr lang="en-GB" sz="2400" dirty="0"/>
          </a:p>
          <a:p>
            <a:pPr marL="342900" indent="-342900">
              <a:buFont typeface="Arial" panose="020B0604020202020204" pitchFamily="34" charset="0"/>
              <a:buChar char="•"/>
            </a:pPr>
            <a:r>
              <a:rPr lang="en-GB" sz="2400" dirty="0" err="1"/>
              <a:t>IrisGold</a:t>
            </a:r>
            <a:r>
              <a:rPr lang="en-GB" sz="2400" dirty="0"/>
              <a:t> operates on </a:t>
            </a:r>
            <a:r>
              <a:rPr lang="en-GB" sz="2400" b="1" dirty="0"/>
              <a:t>three continents</a:t>
            </a:r>
            <a:r>
              <a:rPr lang="en-GB" sz="2400" dirty="0"/>
              <a:t>, with more than </a:t>
            </a:r>
            <a:r>
              <a:rPr lang="en-GB" sz="2400" b="1" dirty="0"/>
              <a:t>21,000 employees</a:t>
            </a:r>
            <a:r>
              <a:rPr lang="en-GB" sz="2400" dirty="0"/>
              <a:t>.  </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The company’s mines are mostly </a:t>
            </a:r>
            <a:r>
              <a:rPr lang="en-GB" sz="2400" b="1" dirty="0"/>
              <a:t>located in remote places </a:t>
            </a:r>
            <a:r>
              <a:rPr lang="en-GB" sz="2400" dirty="0"/>
              <a:t>like the Amazonas in Brazil, the Andes mountain range, the Ural mountains in Russia, and eastern South Africa.  </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The company is selecting an Enterprise Resource Planning (ERP) system package. How does this inform your decision? </a:t>
            </a:r>
          </a:p>
        </p:txBody>
      </p:sp>
    </p:spTree>
    <p:extLst>
      <p:ext uri="{BB962C8B-B14F-4D97-AF65-F5344CB8AC3E}">
        <p14:creationId xmlns:p14="http://schemas.microsoft.com/office/powerpoint/2010/main" val="8686998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dirty="0">
                <a:solidFill>
                  <a:schemeClr val="bg1"/>
                </a:solidFill>
                <a:latin typeface="Times New Roman" panose="02020603050405020304" pitchFamily="18" charset="0"/>
                <a:cs typeface="Times New Roman" panose="02020603050405020304" pitchFamily="18" charset="0"/>
              </a:rPr>
              <a:t>Case-Study: </a:t>
            </a:r>
            <a:r>
              <a:rPr lang="en-GB" sz="2000" b="1" dirty="0">
                <a:solidFill>
                  <a:schemeClr val="bg1"/>
                </a:solidFill>
                <a:latin typeface="Times New Roman" panose="02020603050405020304" pitchFamily="18" charset="0"/>
                <a:cs typeface="Times New Roman" panose="02020603050405020304" pitchFamily="18" charset="0"/>
              </a:rPr>
              <a:t>Solving a Business Problem With Client-Server Architecture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18</a:t>
            </a:fld>
            <a:endParaRPr lang="en-US" sz="2000" dirty="0">
              <a:solidFill>
                <a:srgbClr val="009900"/>
              </a:solidFill>
            </a:endParaRPr>
          </a:p>
        </p:txBody>
      </p:sp>
      <p:sp>
        <p:nvSpPr>
          <p:cNvPr id="3" name="Rectangle 2"/>
          <p:cNvSpPr/>
          <p:nvPr/>
        </p:nvSpPr>
        <p:spPr>
          <a:xfrm>
            <a:off x="304800" y="990600"/>
            <a:ext cx="8610600" cy="3785652"/>
          </a:xfrm>
          <a:prstGeom prst="rect">
            <a:avLst/>
          </a:prstGeom>
        </p:spPr>
        <p:txBody>
          <a:bodyPr wrap="square">
            <a:spAutoFit/>
          </a:bodyPr>
          <a:lstStyle/>
          <a:p>
            <a:r>
              <a:rPr lang="en-GB" sz="2400" b="1" dirty="0">
                <a:solidFill>
                  <a:srgbClr val="FF0000"/>
                </a:solidFill>
              </a:rPr>
              <a:t>What’s the Business Problem?</a:t>
            </a:r>
          </a:p>
          <a:p>
            <a:r>
              <a:rPr lang="en-GB" sz="2400" dirty="0"/>
              <a:t> </a:t>
            </a:r>
            <a:r>
              <a:rPr lang="en-GB" sz="2400" dirty="0" err="1"/>
              <a:t>IrisGold</a:t>
            </a:r>
            <a:r>
              <a:rPr lang="en-GB" sz="2400" dirty="0"/>
              <a:t> wants to deploy and operate its new ERP package securely</a:t>
            </a:r>
            <a:r>
              <a:rPr lang="en-GB" sz="2400" b="1" dirty="0"/>
              <a:t>.</a:t>
            </a:r>
            <a:r>
              <a:rPr lang="en-GB" sz="2400" dirty="0"/>
              <a:t> But they have </a:t>
            </a:r>
            <a:r>
              <a:rPr lang="en-GB" sz="2400" b="1" dirty="0">
                <a:solidFill>
                  <a:schemeClr val="accent6">
                    <a:lumMod val="75000"/>
                  </a:schemeClr>
                </a:solidFill>
              </a:rPr>
              <a:t>two main constraints</a:t>
            </a:r>
            <a:r>
              <a:rPr lang="en-GB" sz="2400" dirty="0"/>
              <a:t>: </a:t>
            </a:r>
            <a:endParaRPr lang="en-GB" sz="2400" dirty="0" smtClean="0"/>
          </a:p>
          <a:p>
            <a:endParaRPr lang="en-GB" sz="2400" dirty="0"/>
          </a:p>
          <a:p>
            <a:pPr marL="285750" indent="-285750">
              <a:buFont typeface="Arial" panose="020B0604020202020204" pitchFamily="34" charset="0"/>
              <a:buChar char="•"/>
            </a:pPr>
            <a:r>
              <a:rPr lang="en-GB" sz="2400" dirty="0"/>
              <a:t>Its users are in </a:t>
            </a:r>
            <a:r>
              <a:rPr lang="en-GB" sz="2400" dirty="0">
                <a:solidFill>
                  <a:schemeClr val="accent6">
                    <a:lumMod val="75000"/>
                  </a:schemeClr>
                </a:solidFill>
              </a:rPr>
              <a:t>remote places </a:t>
            </a:r>
            <a:r>
              <a:rPr lang="en-GB" sz="2400" dirty="0"/>
              <a:t>in the world with different kinds of devices (laptops, notebooks, phones, tablets). </a:t>
            </a:r>
            <a:endParaRPr lang="en-GB" sz="2400" dirty="0" smtClean="0"/>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solidFill>
                  <a:schemeClr val="accent6">
                    <a:lumMod val="75000"/>
                  </a:schemeClr>
                </a:solidFill>
              </a:rPr>
              <a:t>Client devices must be light</a:t>
            </a:r>
            <a:r>
              <a:rPr lang="en-GB" sz="2400" dirty="0"/>
              <a:t>: they must be a simple notebook computer, tablet, or phone with few processing and storage capabilities, </a:t>
            </a:r>
            <a:r>
              <a:rPr lang="en-GB" sz="2400" dirty="0">
                <a:solidFill>
                  <a:schemeClr val="accent6">
                    <a:lumMod val="75000"/>
                  </a:schemeClr>
                </a:solidFill>
              </a:rPr>
              <a:t>able to communicate to a remote server</a:t>
            </a:r>
            <a:r>
              <a:rPr lang="en-GB" sz="2400" dirty="0"/>
              <a:t>. </a:t>
            </a:r>
          </a:p>
        </p:txBody>
      </p:sp>
    </p:spTree>
    <p:extLst>
      <p:ext uri="{BB962C8B-B14F-4D97-AF65-F5344CB8AC3E}">
        <p14:creationId xmlns:p14="http://schemas.microsoft.com/office/powerpoint/2010/main" val="1050124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dirty="0">
                <a:solidFill>
                  <a:schemeClr val="bg1"/>
                </a:solidFill>
                <a:latin typeface="Times New Roman" panose="02020603050405020304" pitchFamily="18" charset="0"/>
                <a:cs typeface="Times New Roman" panose="02020603050405020304" pitchFamily="18" charset="0"/>
              </a:rPr>
              <a:t>Case-Study: </a:t>
            </a:r>
            <a:r>
              <a:rPr lang="en-GB" sz="2000" b="1" dirty="0">
                <a:solidFill>
                  <a:schemeClr val="bg1"/>
                </a:solidFill>
                <a:latin typeface="Times New Roman" panose="02020603050405020304" pitchFamily="18" charset="0"/>
                <a:cs typeface="Times New Roman" panose="02020603050405020304" pitchFamily="18" charset="0"/>
              </a:rPr>
              <a:t>Solving a Business Problem With Client-Server Architecture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19</a:t>
            </a:fld>
            <a:endParaRPr lang="en-US" sz="2000" dirty="0">
              <a:solidFill>
                <a:srgbClr val="009900"/>
              </a:solidFill>
            </a:endParaRPr>
          </a:p>
        </p:txBody>
      </p:sp>
      <p:sp>
        <p:nvSpPr>
          <p:cNvPr id="3" name="Rectangle 2"/>
          <p:cNvSpPr/>
          <p:nvPr/>
        </p:nvSpPr>
        <p:spPr>
          <a:xfrm>
            <a:off x="304800" y="990600"/>
            <a:ext cx="8610600" cy="4893647"/>
          </a:xfrm>
          <a:prstGeom prst="rect">
            <a:avLst/>
          </a:prstGeom>
        </p:spPr>
        <p:txBody>
          <a:bodyPr wrap="square">
            <a:spAutoFit/>
          </a:bodyPr>
          <a:lstStyle/>
          <a:p>
            <a:r>
              <a:rPr lang="en-GB" sz="2400" b="1" dirty="0" smtClean="0"/>
              <a:t>Let’s </a:t>
            </a:r>
            <a:r>
              <a:rPr lang="en-GB" sz="2400" b="1" dirty="0"/>
              <a:t>start with the facts</a:t>
            </a:r>
            <a:r>
              <a:rPr lang="en-GB" sz="2400" b="1" dirty="0" smtClean="0"/>
              <a:t>!</a:t>
            </a:r>
          </a:p>
          <a:p>
            <a:pPr marL="457200" indent="-457200">
              <a:buFont typeface="+mj-lt"/>
              <a:buAutoNum type="arabicPeriod"/>
            </a:pPr>
            <a:r>
              <a:rPr lang="en-GB" sz="2200" dirty="0"/>
              <a:t>We know that users are </a:t>
            </a:r>
            <a:r>
              <a:rPr lang="en-GB" sz="2200" dirty="0">
                <a:solidFill>
                  <a:schemeClr val="accent6">
                    <a:lumMod val="75000"/>
                  </a:schemeClr>
                </a:solidFill>
              </a:rPr>
              <a:t>scattered over the world </a:t>
            </a:r>
            <a:r>
              <a:rPr lang="en-GB" sz="2200" dirty="0"/>
              <a:t>and use </a:t>
            </a:r>
            <a:r>
              <a:rPr lang="en-GB" sz="2200" dirty="0">
                <a:solidFill>
                  <a:schemeClr val="accent6">
                    <a:lumMod val="75000"/>
                  </a:schemeClr>
                </a:solidFill>
              </a:rPr>
              <a:t>different devices </a:t>
            </a:r>
            <a:r>
              <a:rPr lang="en-GB" sz="2200" dirty="0"/>
              <a:t>that need to be </a:t>
            </a:r>
            <a:r>
              <a:rPr lang="en-GB" sz="2200" dirty="0">
                <a:solidFill>
                  <a:schemeClr val="accent6">
                    <a:lumMod val="75000"/>
                  </a:schemeClr>
                </a:solidFill>
              </a:rPr>
              <a:t>lightweight.</a:t>
            </a:r>
            <a:r>
              <a:rPr lang="en-GB" sz="2200" dirty="0"/>
              <a:t> </a:t>
            </a:r>
            <a:endParaRPr lang="en-GB" sz="2200" dirty="0" smtClean="0"/>
          </a:p>
          <a:p>
            <a:pPr marL="457200" indent="-457200">
              <a:buFont typeface="+mj-lt"/>
              <a:buAutoNum type="arabicPeriod"/>
            </a:pPr>
            <a:endParaRPr lang="en-GB" sz="2200" dirty="0"/>
          </a:p>
          <a:p>
            <a:pPr marL="457200" indent="-457200">
              <a:buFont typeface="+mj-lt"/>
              <a:buAutoNum type="arabicPeriod"/>
            </a:pPr>
            <a:r>
              <a:rPr lang="en-GB" sz="2200" dirty="0"/>
              <a:t>We know that users have </a:t>
            </a:r>
            <a:r>
              <a:rPr lang="en-GB" sz="2200" dirty="0">
                <a:solidFill>
                  <a:schemeClr val="accent6">
                    <a:lumMod val="75000"/>
                  </a:schemeClr>
                </a:solidFill>
              </a:rPr>
              <a:t>deficient infrastructure capabilities </a:t>
            </a:r>
            <a:r>
              <a:rPr lang="en-GB" sz="2200" dirty="0"/>
              <a:t>and work in remote places</a:t>
            </a:r>
            <a:r>
              <a:rPr lang="en-GB" sz="2200" dirty="0" smtClean="0"/>
              <a:t>.</a:t>
            </a:r>
          </a:p>
          <a:p>
            <a:pPr marL="457200" indent="-457200">
              <a:buFont typeface="+mj-lt"/>
              <a:buAutoNum type="arabicPeriod"/>
            </a:pPr>
            <a:endParaRPr lang="en-GB" sz="2200" dirty="0"/>
          </a:p>
          <a:p>
            <a:pPr marL="457200" indent="-457200">
              <a:buFont typeface="+mj-lt"/>
              <a:buAutoNum type="arabicPeriod"/>
            </a:pPr>
            <a:r>
              <a:rPr lang="en-GB" sz="2200" dirty="0"/>
              <a:t>Clients need </a:t>
            </a:r>
            <a:r>
              <a:rPr lang="en-GB" sz="2200" dirty="0">
                <a:solidFill>
                  <a:schemeClr val="accent6">
                    <a:lumMod val="75000"/>
                  </a:schemeClr>
                </a:solidFill>
              </a:rPr>
              <a:t>only to be able to connect </a:t>
            </a:r>
            <a:r>
              <a:rPr lang="en-GB" sz="2200" dirty="0"/>
              <a:t>with a central server</a:t>
            </a:r>
            <a:r>
              <a:rPr lang="en-GB" sz="2200" dirty="0" smtClean="0"/>
              <a:t>.</a:t>
            </a:r>
          </a:p>
          <a:p>
            <a:pPr marL="457200" indent="-457200">
              <a:buFont typeface="+mj-lt"/>
              <a:buAutoNum type="arabicPeriod"/>
            </a:pPr>
            <a:endParaRPr lang="en-GB" sz="2200" dirty="0"/>
          </a:p>
          <a:p>
            <a:pPr marL="457200" indent="-457200">
              <a:buFont typeface="+mj-lt"/>
              <a:buAutoNum type="arabicPeriod"/>
            </a:pPr>
            <a:r>
              <a:rPr lang="en-GB" sz="2200" dirty="0"/>
              <a:t>The ERP system installed in the central server must cover all the business rules. In essence, it must manage all modules for all countries internally, and it must answer client requests by communicating with a central database.</a:t>
            </a:r>
          </a:p>
          <a:p>
            <a:endParaRPr lang="en-GB" sz="2400" dirty="0"/>
          </a:p>
        </p:txBody>
      </p:sp>
    </p:spTree>
    <p:extLst>
      <p:ext uri="{BB962C8B-B14F-4D97-AF65-F5344CB8AC3E}">
        <p14:creationId xmlns:p14="http://schemas.microsoft.com/office/powerpoint/2010/main" val="37428975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84632" y="2124455"/>
            <a:ext cx="8157972" cy="1688592"/>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p:nvPr/>
        </p:nvSpPr>
        <p:spPr>
          <a:xfrm>
            <a:off x="228600" y="3781806"/>
            <a:ext cx="8686800" cy="77724"/>
          </a:xfrm>
          <a:custGeom>
            <a:avLst/>
            <a:gdLst/>
            <a:ahLst/>
            <a:cxnLst/>
            <a:rect l="l" t="t" r="r" b="b"/>
            <a:pathLst>
              <a:path w="8686800" h="77724">
                <a:moveTo>
                  <a:pt x="0" y="38862"/>
                </a:moveTo>
                <a:lnTo>
                  <a:pt x="369" y="44192"/>
                </a:lnTo>
                <a:lnTo>
                  <a:pt x="4768" y="57383"/>
                </a:lnTo>
                <a:lnTo>
                  <a:pt x="13398" y="68026"/>
                </a:lnTo>
                <a:lnTo>
                  <a:pt x="25327" y="75135"/>
                </a:lnTo>
                <a:lnTo>
                  <a:pt x="39624" y="77724"/>
                </a:lnTo>
                <a:lnTo>
                  <a:pt x="8647938" y="77724"/>
                </a:lnTo>
                <a:lnTo>
                  <a:pt x="8684255" y="52873"/>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6" name="object 6"/>
          <p:cNvSpPr/>
          <p:nvPr/>
        </p:nvSpPr>
        <p:spPr>
          <a:xfrm>
            <a:off x="228600" y="2057400"/>
            <a:ext cx="8686800" cy="77724"/>
          </a:xfrm>
          <a:custGeom>
            <a:avLst/>
            <a:gdLst/>
            <a:ahLst/>
            <a:cxnLst/>
            <a:rect l="l" t="t" r="r" b="b"/>
            <a:pathLst>
              <a:path w="8686800" h="77724">
                <a:moveTo>
                  <a:pt x="0" y="38862"/>
                </a:moveTo>
                <a:lnTo>
                  <a:pt x="369" y="44355"/>
                </a:lnTo>
                <a:lnTo>
                  <a:pt x="4768" y="57721"/>
                </a:lnTo>
                <a:lnTo>
                  <a:pt x="13398" y="68286"/>
                </a:lnTo>
                <a:lnTo>
                  <a:pt x="25327" y="75227"/>
                </a:lnTo>
                <a:lnTo>
                  <a:pt x="39624" y="77724"/>
                </a:lnTo>
                <a:lnTo>
                  <a:pt x="8647938" y="77724"/>
                </a:lnTo>
                <a:lnTo>
                  <a:pt x="8684255" y="53185"/>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7" name="object 7"/>
          <p:cNvSpPr/>
          <p:nvPr/>
        </p:nvSpPr>
        <p:spPr>
          <a:xfrm>
            <a:off x="8623554" y="1821180"/>
            <a:ext cx="77724" cy="2234946"/>
          </a:xfrm>
          <a:custGeom>
            <a:avLst/>
            <a:gdLst/>
            <a:ahLst/>
            <a:cxnLst/>
            <a:rect l="l" t="t" r="r" b="b"/>
            <a:pathLst>
              <a:path w="77724" h="2234945">
                <a:moveTo>
                  <a:pt x="0" y="38862"/>
                </a:moveTo>
                <a:lnTo>
                  <a:pt x="0" y="2196084"/>
                </a:lnTo>
                <a:lnTo>
                  <a:pt x="24850" y="2232307"/>
                </a:lnTo>
                <a:lnTo>
                  <a:pt x="38862" y="2234946"/>
                </a:lnTo>
                <a:lnTo>
                  <a:pt x="43634" y="2234650"/>
                </a:lnTo>
                <a:lnTo>
                  <a:pt x="57025" y="2230394"/>
                </a:lnTo>
                <a:lnTo>
                  <a:pt x="67847" y="2221870"/>
                </a:lnTo>
                <a:lnTo>
                  <a:pt x="75085" y="2210095"/>
                </a:lnTo>
                <a:lnTo>
                  <a:pt x="77724" y="2196084"/>
                </a:lnTo>
                <a:lnTo>
                  <a:pt x="77724" y="38862"/>
                </a:lnTo>
                <a:lnTo>
                  <a:pt x="52873"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8" name="object 8"/>
          <p:cNvSpPr/>
          <p:nvPr/>
        </p:nvSpPr>
        <p:spPr>
          <a:xfrm>
            <a:off x="435101" y="1827275"/>
            <a:ext cx="77724" cy="2235708"/>
          </a:xfrm>
          <a:custGeom>
            <a:avLst/>
            <a:gdLst/>
            <a:ahLst/>
            <a:cxnLst/>
            <a:rect l="l" t="t" r="r" b="b"/>
            <a:pathLst>
              <a:path w="77724" h="2235708">
                <a:moveTo>
                  <a:pt x="0" y="38862"/>
                </a:moveTo>
                <a:lnTo>
                  <a:pt x="0" y="2196846"/>
                </a:lnTo>
                <a:lnTo>
                  <a:pt x="24850" y="2233069"/>
                </a:lnTo>
                <a:lnTo>
                  <a:pt x="38862" y="2235708"/>
                </a:lnTo>
                <a:lnTo>
                  <a:pt x="43782" y="2235412"/>
                </a:lnTo>
                <a:lnTo>
                  <a:pt x="57362" y="2231156"/>
                </a:lnTo>
                <a:lnTo>
                  <a:pt x="68110" y="2222632"/>
                </a:lnTo>
                <a:lnTo>
                  <a:pt x="75179" y="2210857"/>
                </a:lnTo>
                <a:lnTo>
                  <a:pt x="77724" y="2196846"/>
                </a:lnTo>
                <a:lnTo>
                  <a:pt x="77724" y="38862"/>
                </a:lnTo>
                <a:lnTo>
                  <a:pt x="53185"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9" name="object 9"/>
          <p:cNvSpPr/>
          <p:nvPr/>
        </p:nvSpPr>
        <p:spPr>
          <a:xfrm>
            <a:off x="2830829" y="5783580"/>
            <a:ext cx="3481578" cy="77724"/>
          </a:xfrm>
          <a:custGeom>
            <a:avLst/>
            <a:gdLst/>
            <a:ahLst/>
            <a:cxnLst/>
            <a:rect l="l" t="t" r="r" b="b"/>
            <a:pathLst>
              <a:path w="3481578" h="77724">
                <a:moveTo>
                  <a:pt x="0" y="38862"/>
                </a:moveTo>
                <a:lnTo>
                  <a:pt x="295" y="43634"/>
                </a:lnTo>
                <a:lnTo>
                  <a:pt x="4551" y="57025"/>
                </a:lnTo>
                <a:lnTo>
                  <a:pt x="13075" y="67847"/>
                </a:lnTo>
                <a:lnTo>
                  <a:pt x="24850" y="75085"/>
                </a:lnTo>
                <a:lnTo>
                  <a:pt x="38862" y="77724"/>
                </a:lnTo>
                <a:lnTo>
                  <a:pt x="3442716" y="77723"/>
                </a:lnTo>
                <a:lnTo>
                  <a:pt x="3478939" y="52873"/>
                </a:lnTo>
                <a:lnTo>
                  <a:pt x="3481578" y="38861"/>
                </a:lnTo>
                <a:lnTo>
                  <a:pt x="3481282" y="34089"/>
                </a:lnTo>
                <a:lnTo>
                  <a:pt x="3477026" y="20698"/>
                </a:lnTo>
                <a:lnTo>
                  <a:pt x="3468502" y="9876"/>
                </a:lnTo>
                <a:lnTo>
                  <a:pt x="3456727" y="2638"/>
                </a:lnTo>
                <a:lnTo>
                  <a:pt x="3442716" y="0"/>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10" name="object 10"/>
          <p:cNvSpPr/>
          <p:nvPr/>
        </p:nvSpPr>
        <p:spPr>
          <a:xfrm>
            <a:off x="4095750" y="5734050"/>
            <a:ext cx="949451" cy="176784"/>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685800" y="2327147"/>
            <a:ext cx="7772400" cy="1143000"/>
          </a:xfrm>
          <a:prstGeom prst="rect">
            <a:avLst/>
          </a:prstGeom>
          <a:blipFill>
            <a:blip r:embed="rId4" cstate="print"/>
            <a:stretch>
              <a:fillRect/>
            </a:stretch>
          </a:blipFill>
        </p:spPr>
        <p:txBody>
          <a:bodyPr wrap="square" lIns="0" tIns="0" rIns="0" bIns="0" rtlCol="0">
            <a:noAutofit/>
          </a:bodyPr>
          <a:lstStyle/>
          <a:p>
            <a:endParaRPr/>
          </a:p>
        </p:txBody>
      </p:sp>
      <p:sp>
        <p:nvSpPr>
          <p:cNvPr id="2" name="object 2"/>
          <p:cNvSpPr txBox="1"/>
          <p:nvPr/>
        </p:nvSpPr>
        <p:spPr>
          <a:xfrm>
            <a:off x="838200" y="2640716"/>
            <a:ext cx="7571232" cy="583946"/>
          </a:xfrm>
          <a:prstGeom prst="rect">
            <a:avLst/>
          </a:prstGeom>
        </p:spPr>
        <p:txBody>
          <a:bodyPr wrap="square" lIns="0" tIns="0" rIns="0" bIns="0" rtlCol="0">
            <a:noAutofit/>
          </a:bodyPr>
          <a:lstStyle/>
          <a:p>
            <a:pPr marL="12700" algn="ctr">
              <a:lnSpc>
                <a:spcPts val="4590"/>
              </a:lnSpc>
              <a:spcBef>
                <a:spcPts val="229"/>
              </a:spcBef>
            </a:pPr>
            <a:r>
              <a:rPr lang="en-US" sz="4000" dirty="0" smtClean="0">
                <a:solidFill>
                  <a:srgbClr val="FFFEE9"/>
                </a:solidFill>
                <a:latin typeface="Times New Roman"/>
                <a:cs typeface="Times New Roman"/>
              </a:rPr>
              <a:t>Distributed Systems Architectures</a:t>
            </a:r>
            <a:endParaRPr lang="en-US" sz="4000" dirty="0">
              <a:solidFill>
                <a:srgbClr val="FFFEE9"/>
              </a:solidFill>
              <a:latin typeface="Times New Roman"/>
              <a:cs typeface="Times New Roman"/>
            </a:endParaRPr>
          </a:p>
        </p:txBody>
      </p:sp>
      <p:sp>
        <p:nvSpPr>
          <p:cNvPr id="3" name="Slide Number Placeholder 2"/>
          <p:cNvSpPr>
            <a:spLocks noGrp="1"/>
          </p:cNvSpPr>
          <p:nvPr>
            <p:ph type="sldNum" sz="quarter" idx="12"/>
          </p:nvPr>
        </p:nvSpPr>
        <p:spPr/>
        <p:txBody>
          <a:bodyPr/>
          <a:lstStyle/>
          <a:p>
            <a:fld id="{BC490F8C-3D0D-4DB1-B2BD-1525EA5CE111}" type="slidenum">
              <a:rPr lang="en-US" smtClean="0"/>
              <a:pPr/>
              <a:t>2</a:t>
            </a:fld>
            <a:endParaRPr lang="en-US" dirty="0"/>
          </a:p>
        </p:txBody>
      </p:sp>
    </p:spTree>
    <p:extLst>
      <p:ext uri="{BB962C8B-B14F-4D97-AF65-F5344CB8AC3E}">
        <p14:creationId xmlns:p14="http://schemas.microsoft.com/office/powerpoint/2010/main" val="8959465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dirty="0">
                <a:solidFill>
                  <a:schemeClr val="bg1"/>
                </a:solidFill>
                <a:latin typeface="Times New Roman" panose="02020603050405020304" pitchFamily="18" charset="0"/>
                <a:cs typeface="Times New Roman" panose="02020603050405020304" pitchFamily="18" charset="0"/>
              </a:rPr>
              <a:t>Case-Study: </a:t>
            </a:r>
            <a:r>
              <a:rPr lang="en-GB" sz="2000" b="1" dirty="0">
                <a:solidFill>
                  <a:schemeClr val="bg1"/>
                </a:solidFill>
                <a:latin typeface="Times New Roman" panose="02020603050405020304" pitchFamily="18" charset="0"/>
                <a:cs typeface="Times New Roman" panose="02020603050405020304" pitchFamily="18" charset="0"/>
              </a:rPr>
              <a:t>Solving a Business Problem With Client-Server Architecture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20</a:t>
            </a:fld>
            <a:endParaRPr lang="en-US" sz="2000" dirty="0">
              <a:solidFill>
                <a:srgbClr val="009900"/>
              </a:solidFill>
            </a:endParaRPr>
          </a:p>
        </p:txBody>
      </p:sp>
      <p:sp>
        <p:nvSpPr>
          <p:cNvPr id="3" name="Rectangle 2"/>
          <p:cNvSpPr/>
          <p:nvPr/>
        </p:nvSpPr>
        <p:spPr>
          <a:xfrm>
            <a:off x="304800" y="990600"/>
            <a:ext cx="8610600" cy="5262979"/>
          </a:xfrm>
          <a:prstGeom prst="rect">
            <a:avLst/>
          </a:prstGeom>
        </p:spPr>
        <p:txBody>
          <a:bodyPr wrap="square">
            <a:spAutoFit/>
          </a:bodyPr>
          <a:lstStyle/>
          <a:p>
            <a:r>
              <a:rPr lang="en-GB" sz="2400" b="1" dirty="0"/>
              <a:t>So to sum up</a:t>
            </a:r>
            <a:r>
              <a:rPr lang="en-GB" sz="2400" b="1" dirty="0" smtClean="0"/>
              <a:t>:</a:t>
            </a:r>
          </a:p>
          <a:p>
            <a:endParaRPr lang="en-GB" sz="2400" b="1" dirty="0" smtClean="0"/>
          </a:p>
          <a:p>
            <a:pPr marL="457200" indent="-457200">
              <a:buFont typeface="+mj-lt"/>
              <a:buAutoNum type="arabicPeriod"/>
            </a:pPr>
            <a:r>
              <a:rPr lang="en-GB" sz="2200" dirty="0" smtClean="0"/>
              <a:t>We </a:t>
            </a:r>
            <a:r>
              <a:rPr lang="en-GB" sz="2200" dirty="0"/>
              <a:t>know that users are </a:t>
            </a:r>
            <a:r>
              <a:rPr lang="en-GB" sz="2200" dirty="0">
                <a:solidFill>
                  <a:schemeClr val="accent6">
                    <a:lumMod val="75000"/>
                  </a:schemeClr>
                </a:solidFill>
              </a:rPr>
              <a:t>scattered over the world </a:t>
            </a:r>
            <a:r>
              <a:rPr lang="en-GB" sz="2200" dirty="0"/>
              <a:t>and use </a:t>
            </a:r>
            <a:r>
              <a:rPr lang="en-GB" sz="2200" dirty="0">
                <a:solidFill>
                  <a:schemeClr val="accent6">
                    <a:lumMod val="75000"/>
                  </a:schemeClr>
                </a:solidFill>
              </a:rPr>
              <a:t>different devices </a:t>
            </a:r>
            <a:r>
              <a:rPr lang="en-GB" sz="2200" dirty="0"/>
              <a:t>that need to be </a:t>
            </a:r>
            <a:r>
              <a:rPr lang="en-GB" sz="2200" dirty="0">
                <a:solidFill>
                  <a:schemeClr val="accent6">
                    <a:lumMod val="75000"/>
                  </a:schemeClr>
                </a:solidFill>
              </a:rPr>
              <a:t>lightweight.</a:t>
            </a:r>
            <a:r>
              <a:rPr lang="en-GB" sz="2200" dirty="0"/>
              <a:t> </a:t>
            </a:r>
            <a:endParaRPr lang="en-GB" sz="2200" dirty="0" smtClean="0"/>
          </a:p>
          <a:p>
            <a:pPr marL="457200" indent="-457200">
              <a:buFont typeface="+mj-lt"/>
              <a:buAutoNum type="arabicPeriod"/>
            </a:pPr>
            <a:endParaRPr lang="en-GB" sz="2200" dirty="0"/>
          </a:p>
          <a:p>
            <a:pPr marL="457200" indent="-457200">
              <a:buFont typeface="+mj-lt"/>
              <a:buAutoNum type="arabicPeriod"/>
            </a:pPr>
            <a:r>
              <a:rPr lang="en-GB" sz="2200" dirty="0"/>
              <a:t>We know that users have </a:t>
            </a:r>
            <a:r>
              <a:rPr lang="en-GB" sz="2200" dirty="0">
                <a:solidFill>
                  <a:schemeClr val="accent6">
                    <a:lumMod val="75000"/>
                  </a:schemeClr>
                </a:solidFill>
              </a:rPr>
              <a:t>deficient infrastructure capabilities </a:t>
            </a:r>
            <a:r>
              <a:rPr lang="en-GB" sz="2200" dirty="0"/>
              <a:t>and work in remote places</a:t>
            </a:r>
            <a:r>
              <a:rPr lang="en-GB" sz="2200" dirty="0" smtClean="0"/>
              <a:t>.</a:t>
            </a:r>
          </a:p>
          <a:p>
            <a:pPr marL="457200" indent="-457200">
              <a:buFont typeface="+mj-lt"/>
              <a:buAutoNum type="arabicPeriod"/>
            </a:pPr>
            <a:endParaRPr lang="en-GB" sz="2200" dirty="0"/>
          </a:p>
          <a:p>
            <a:pPr marL="457200" indent="-457200">
              <a:buFont typeface="+mj-lt"/>
              <a:buAutoNum type="arabicPeriod"/>
            </a:pPr>
            <a:r>
              <a:rPr lang="en-GB" sz="2200" dirty="0"/>
              <a:t>Clients need </a:t>
            </a:r>
            <a:r>
              <a:rPr lang="en-GB" sz="2200" dirty="0">
                <a:solidFill>
                  <a:schemeClr val="accent6">
                    <a:lumMod val="75000"/>
                  </a:schemeClr>
                </a:solidFill>
              </a:rPr>
              <a:t>only to be able to connect </a:t>
            </a:r>
            <a:r>
              <a:rPr lang="en-GB" sz="2200" dirty="0"/>
              <a:t>with a central server</a:t>
            </a:r>
            <a:r>
              <a:rPr lang="en-GB" sz="2200" dirty="0" smtClean="0"/>
              <a:t>.</a:t>
            </a:r>
          </a:p>
          <a:p>
            <a:pPr marL="457200" indent="-457200">
              <a:buFont typeface="+mj-lt"/>
              <a:buAutoNum type="arabicPeriod"/>
            </a:pPr>
            <a:endParaRPr lang="en-GB" sz="2200" dirty="0"/>
          </a:p>
          <a:p>
            <a:pPr marL="457200" indent="-457200">
              <a:buFont typeface="+mj-lt"/>
              <a:buAutoNum type="arabicPeriod"/>
            </a:pPr>
            <a:r>
              <a:rPr lang="en-GB" sz="2200" dirty="0"/>
              <a:t>The ERP system </a:t>
            </a:r>
            <a:r>
              <a:rPr lang="en-GB" sz="2200" dirty="0">
                <a:solidFill>
                  <a:schemeClr val="accent6">
                    <a:lumMod val="75000"/>
                  </a:schemeClr>
                </a:solidFill>
              </a:rPr>
              <a:t>installed in the central server </a:t>
            </a:r>
            <a:r>
              <a:rPr lang="en-GB" sz="2200" dirty="0"/>
              <a:t>must cover all the business rules. In essence, it must manage all modules for all countries internally, and </a:t>
            </a:r>
            <a:r>
              <a:rPr lang="en-GB" sz="2200" dirty="0">
                <a:solidFill>
                  <a:schemeClr val="accent6">
                    <a:lumMod val="75000"/>
                  </a:schemeClr>
                </a:solidFill>
              </a:rPr>
              <a:t>it must answer client requests by communicating with a central database</a:t>
            </a:r>
            <a:r>
              <a:rPr lang="en-GB" sz="2200" dirty="0"/>
              <a:t>.</a:t>
            </a:r>
          </a:p>
          <a:p>
            <a:endParaRPr lang="en-GB" sz="2400" dirty="0"/>
          </a:p>
        </p:txBody>
      </p:sp>
    </p:spTree>
    <p:extLst>
      <p:ext uri="{BB962C8B-B14F-4D97-AF65-F5344CB8AC3E}">
        <p14:creationId xmlns:p14="http://schemas.microsoft.com/office/powerpoint/2010/main" val="42728757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dirty="0">
                <a:solidFill>
                  <a:schemeClr val="bg1"/>
                </a:solidFill>
                <a:latin typeface="Times New Roman" panose="02020603050405020304" pitchFamily="18" charset="0"/>
                <a:cs typeface="Times New Roman" panose="02020603050405020304" pitchFamily="18" charset="0"/>
              </a:rPr>
              <a:t>Case-Study: </a:t>
            </a:r>
            <a:r>
              <a:rPr lang="en-GB" sz="2000" b="1" dirty="0">
                <a:solidFill>
                  <a:schemeClr val="bg1"/>
                </a:solidFill>
                <a:latin typeface="Times New Roman" panose="02020603050405020304" pitchFamily="18" charset="0"/>
                <a:cs typeface="Times New Roman" panose="02020603050405020304" pitchFamily="18" charset="0"/>
              </a:rPr>
              <a:t>Solving a Business Problem With Client-Server Architecture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21</a:t>
            </a:fld>
            <a:endParaRPr lang="en-US" sz="2000" dirty="0">
              <a:solidFill>
                <a:srgbClr val="009900"/>
              </a:solidFill>
            </a:endParaRPr>
          </a:p>
        </p:txBody>
      </p:sp>
      <p:sp>
        <p:nvSpPr>
          <p:cNvPr id="3" name="Rectangle 2"/>
          <p:cNvSpPr/>
          <p:nvPr/>
        </p:nvSpPr>
        <p:spPr>
          <a:xfrm>
            <a:off x="72802" y="685800"/>
            <a:ext cx="8610600" cy="1200329"/>
          </a:xfrm>
          <a:prstGeom prst="rect">
            <a:avLst/>
          </a:prstGeom>
        </p:spPr>
        <p:txBody>
          <a:bodyPr wrap="square">
            <a:spAutoFit/>
          </a:bodyPr>
          <a:lstStyle/>
          <a:p>
            <a:r>
              <a:rPr lang="en-GB" sz="2400" b="1" dirty="0"/>
              <a:t>What's the Solution</a:t>
            </a:r>
            <a:r>
              <a:rPr lang="en-GB" sz="2400" b="1" dirty="0" smtClean="0"/>
              <a:t>?</a:t>
            </a:r>
          </a:p>
          <a:p>
            <a:endParaRPr lang="en-GB" sz="2400" b="1" dirty="0" smtClean="0"/>
          </a:p>
          <a:p>
            <a:endParaRPr lang="en-GB" sz="2400" dirty="0"/>
          </a:p>
        </p:txBody>
      </p:sp>
      <p:pic>
        <p:nvPicPr>
          <p:cNvPr id="2050" name="Picture 2" descr="The ERP server is in the middle.  An arrow to the left of it points to a database server.  An arrow to the right of it points to a file server, which in turn points to a business rules repository. An arrow below the ERP server points to a box labeled fr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9800" y="2083785"/>
            <a:ext cx="5891005" cy="459498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4178" y="1061627"/>
            <a:ext cx="8978859" cy="923330"/>
          </a:xfrm>
          <a:prstGeom prst="rect">
            <a:avLst/>
          </a:prstGeom>
        </p:spPr>
        <p:txBody>
          <a:bodyPr wrap="square">
            <a:spAutoFit/>
          </a:bodyPr>
          <a:lstStyle/>
          <a:p>
            <a:r>
              <a:rPr lang="en-GB" dirty="0"/>
              <a:t>All heavy processing is done at </a:t>
            </a:r>
            <a:r>
              <a:rPr lang="en-GB" dirty="0" err="1">
                <a:solidFill>
                  <a:schemeClr val="accent6">
                    <a:lumMod val="75000"/>
                  </a:schemeClr>
                </a:solidFill>
              </a:rPr>
              <a:t>IrisGold’s</a:t>
            </a:r>
            <a:r>
              <a:rPr lang="en-GB" dirty="0">
                <a:solidFill>
                  <a:schemeClr val="accent6">
                    <a:lumMod val="75000"/>
                  </a:schemeClr>
                </a:solidFill>
              </a:rPr>
              <a:t> headquarters</a:t>
            </a:r>
            <a:r>
              <a:rPr lang="en-GB" dirty="0"/>
              <a:t>. Clients are thin; that’s why they are called “</a:t>
            </a:r>
            <a:r>
              <a:rPr lang="en-GB" dirty="0">
                <a:solidFill>
                  <a:schemeClr val="accent6">
                    <a:lumMod val="75000"/>
                  </a:schemeClr>
                </a:solidFill>
              </a:rPr>
              <a:t>thin clients</a:t>
            </a:r>
            <a:r>
              <a:rPr lang="en-GB" dirty="0"/>
              <a:t>.” They do not process or store large amounts of data. They just speak with the server.</a:t>
            </a:r>
          </a:p>
        </p:txBody>
      </p:sp>
      <p:sp>
        <p:nvSpPr>
          <p:cNvPr id="4" name="Round Single Corner Rectangle 3"/>
          <p:cNvSpPr/>
          <p:nvPr/>
        </p:nvSpPr>
        <p:spPr>
          <a:xfrm>
            <a:off x="5334000" y="5061935"/>
            <a:ext cx="2081005" cy="457200"/>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mtClean="0"/>
              <a:t>Send Requests</a:t>
            </a:r>
            <a:endParaRPr lang="en-GB" dirty="0"/>
          </a:p>
        </p:txBody>
      </p:sp>
      <p:sp>
        <p:nvSpPr>
          <p:cNvPr id="8" name="Round Single Corner Rectangle 7"/>
          <p:cNvSpPr/>
          <p:nvPr/>
        </p:nvSpPr>
        <p:spPr>
          <a:xfrm>
            <a:off x="4919870" y="2958716"/>
            <a:ext cx="2081005" cy="457200"/>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Response Requests</a:t>
            </a:r>
            <a:endParaRPr lang="en-GB" dirty="0"/>
          </a:p>
        </p:txBody>
      </p:sp>
    </p:spTree>
    <p:extLst>
      <p:ext uri="{BB962C8B-B14F-4D97-AF65-F5344CB8AC3E}">
        <p14:creationId xmlns:p14="http://schemas.microsoft.com/office/powerpoint/2010/main" val="4160751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dirty="0">
                <a:solidFill>
                  <a:schemeClr val="bg1"/>
                </a:solidFill>
                <a:latin typeface="Times New Roman" panose="02020603050405020304" pitchFamily="18" charset="0"/>
                <a:cs typeface="Times New Roman" panose="02020603050405020304" pitchFamily="18" charset="0"/>
              </a:rPr>
              <a:t>Case-Study: </a:t>
            </a:r>
            <a:r>
              <a:rPr lang="en-GB" sz="2000" b="1" dirty="0">
                <a:solidFill>
                  <a:schemeClr val="bg1"/>
                </a:solidFill>
                <a:latin typeface="Times New Roman" panose="02020603050405020304" pitchFamily="18" charset="0"/>
                <a:cs typeface="Times New Roman" panose="02020603050405020304" pitchFamily="18" charset="0"/>
              </a:rPr>
              <a:t>Solving a Business Problem With Client-Server Architecture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22</a:t>
            </a:fld>
            <a:endParaRPr lang="en-US" sz="2000" dirty="0">
              <a:solidFill>
                <a:srgbClr val="009900"/>
              </a:solidFill>
            </a:endParaRPr>
          </a:p>
        </p:txBody>
      </p:sp>
      <p:sp>
        <p:nvSpPr>
          <p:cNvPr id="3" name="Rectangle 2"/>
          <p:cNvSpPr/>
          <p:nvPr/>
        </p:nvSpPr>
        <p:spPr>
          <a:xfrm>
            <a:off x="152399" y="735368"/>
            <a:ext cx="8982075" cy="5940088"/>
          </a:xfrm>
          <a:prstGeom prst="rect">
            <a:avLst/>
          </a:prstGeom>
        </p:spPr>
        <p:txBody>
          <a:bodyPr wrap="square">
            <a:spAutoFit/>
          </a:bodyPr>
          <a:lstStyle/>
          <a:p>
            <a:r>
              <a:rPr lang="en-GB" sz="2000" b="1" dirty="0"/>
              <a:t>Front-End:</a:t>
            </a:r>
            <a:r>
              <a:rPr lang="en-GB" sz="2000" dirty="0"/>
              <a:t> This is the piece of software that interacts with ERP users, even if they are in different countries</a:t>
            </a:r>
            <a:r>
              <a:rPr lang="en-GB" sz="2000" dirty="0" smtClean="0"/>
              <a:t>.</a:t>
            </a:r>
          </a:p>
          <a:p>
            <a:endParaRPr lang="en-GB" sz="2000" dirty="0"/>
          </a:p>
          <a:p>
            <a:r>
              <a:rPr lang="en-GB" sz="2000" b="1" dirty="0"/>
              <a:t>ERP server:</a:t>
            </a:r>
            <a:r>
              <a:rPr lang="en-GB" sz="2000" dirty="0"/>
              <a:t> This is the server where the ERP software is installed</a:t>
            </a:r>
            <a:r>
              <a:rPr lang="en-GB" sz="2000" dirty="0" smtClean="0"/>
              <a:t>.</a:t>
            </a:r>
          </a:p>
          <a:p>
            <a:endParaRPr lang="en-GB" sz="2000" dirty="0"/>
          </a:p>
          <a:p>
            <a:r>
              <a:rPr lang="en-GB" sz="2000" b="1" dirty="0"/>
              <a:t>File server:</a:t>
            </a:r>
            <a:r>
              <a:rPr lang="en-GB" sz="2000" dirty="0"/>
              <a:t> The ERP server requests files from the file server to </a:t>
            </a:r>
            <a:r>
              <a:rPr lang="en-GB" sz="2000" dirty="0" err="1"/>
              <a:t>fulfill</a:t>
            </a:r>
            <a:r>
              <a:rPr lang="en-GB" sz="2000" dirty="0"/>
              <a:t> user requests. Examples: an invoice printed in PDF format, a report, a data file that the user needs. It is good practice to install a file server when the application has many users that read, update, or write files frequently. </a:t>
            </a:r>
            <a:endParaRPr lang="en-GB" sz="2000" dirty="0" smtClean="0"/>
          </a:p>
          <a:p>
            <a:endParaRPr lang="en-GB" sz="2000" dirty="0"/>
          </a:p>
          <a:p>
            <a:r>
              <a:rPr lang="en-GB" sz="2000" b="1" dirty="0"/>
              <a:t>Business rules repository:</a:t>
            </a:r>
            <a:r>
              <a:rPr lang="en-GB" sz="2000" dirty="0"/>
              <a:t> A repository of business procedures, methods, and regulations for every country (all different), to make the ERP work according to each country's needs. This repository is often separated from the software to make customizations more agile and secure. It is a good practice introduced by ERPs in the '90s that has spread over many kinds of non-ERP applications</a:t>
            </a:r>
            <a:r>
              <a:rPr lang="en-GB" sz="2000" dirty="0" smtClean="0"/>
              <a:t>.</a:t>
            </a:r>
          </a:p>
          <a:p>
            <a:endParaRPr lang="en-GB" sz="2000" dirty="0"/>
          </a:p>
          <a:p>
            <a:r>
              <a:rPr lang="en-GB" sz="2000" b="1" dirty="0"/>
              <a:t>Database server:</a:t>
            </a:r>
            <a:r>
              <a:rPr lang="en-GB" sz="2000" dirty="0"/>
              <a:t> This server contains the tables, indexes, and data managed by the ERP system. Examples: customer table, provider table, invoice list, stock tables, product IDs, etc.</a:t>
            </a:r>
          </a:p>
        </p:txBody>
      </p:sp>
    </p:spTree>
    <p:extLst>
      <p:ext uri="{BB962C8B-B14F-4D97-AF65-F5344CB8AC3E}">
        <p14:creationId xmlns:p14="http://schemas.microsoft.com/office/powerpoint/2010/main" val="5613466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442CBDB-4699-4E2B-80AF-540B19877CD3}"/>
              </a:ext>
            </a:extLst>
          </p:cNvPr>
          <p:cNvPicPr>
            <a:picLocks noChangeAspect="1"/>
          </p:cNvPicPr>
          <p:nvPr/>
        </p:nvPicPr>
        <p:blipFill>
          <a:blip r:embed="rId2"/>
          <a:stretch>
            <a:fillRect/>
          </a:stretch>
        </p:blipFill>
        <p:spPr>
          <a:xfrm>
            <a:off x="2343163" y="1371600"/>
            <a:ext cx="4829696" cy="2343150"/>
          </a:xfrm>
          <a:prstGeom prst="rect">
            <a:avLst/>
          </a:prstGeom>
        </p:spPr>
      </p:pic>
      <p:sp>
        <p:nvSpPr>
          <p:cNvPr id="11" name="TextBox 10">
            <a:extLst>
              <a:ext uri="{FF2B5EF4-FFF2-40B4-BE49-F238E27FC236}">
                <a16:creationId xmlns:a16="http://schemas.microsoft.com/office/drawing/2014/main" id="{C4C8A73A-14F4-43C6-8E31-9819981E0325}"/>
              </a:ext>
            </a:extLst>
          </p:cNvPr>
          <p:cNvSpPr txBox="1"/>
          <p:nvPr/>
        </p:nvSpPr>
        <p:spPr bwMode="auto">
          <a:xfrm>
            <a:off x="2086235" y="4171952"/>
            <a:ext cx="5343525" cy="1107996"/>
          </a:xfrm>
          <a:prstGeom prst="rect">
            <a:avLst/>
          </a:prstGeom>
          <a:noFill/>
          <a:ln>
            <a:solidFill>
              <a:schemeClr val="tx1"/>
            </a:solidFill>
            <a:headEnd/>
            <a:tailEnd/>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6600" dirty="0">
                <a:solidFill>
                  <a:srgbClr val="002060"/>
                </a:solidFill>
                <a:latin typeface="Times New Roman" pitchFamily="18" charset="0"/>
                <a:cs typeface="Times New Roman" pitchFamily="18" charset="0"/>
              </a:rPr>
              <a:t>Thanks to All </a:t>
            </a:r>
          </a:p>
        </p:txBody>
      </p:sp>
      <p:sp>
        <p:nvSpPr>
          <p:cNvPr id="4" name="Slide Number Placeholder 3">
            <a:extLst>
              <a:ext uri="{FF2B5EF4-FFF2-40B4-BE49-F238E27FC236}">
                <a16:creationId xmlns:a16="http://schemas.microsoft.com/office/drawing/2014/main" id="{74C32DBB-99E4-4868-92CA-A8BD5B863A62}"/>
              </a:ext>
            </a:extLst>
          </p:cNvPr>
          <p:cNvSpPr>
            <a:spLocks noGrp="1"/>
          </p:cNvSpPr>
          <p:nvPr>
            <p:ph type="sldNum" sz="quarter" idx="12"/>
          </p:nvPr>
        </p:nvSpPr>
        <p:spPr/>
        <p:txBody>
          <a:bodyPr/>
          <a:lstStyle/>
          <a:p>
            <a:fld id="{BC490F8C-3D0D-4DB1-B2BD-1525EA5CE111}" type="slidenum">
              <a:rPr lang="en-US" smtClean="0"/>
              <a:pPr/>
              <a:t>23</a:t>
            </a:fld>
            <a:endParaRPr lang="en-US" dirty="0"/>
          </a:p>
        </p:txBody>
      </p:sp>
    </p:spTree>
    <p:extLst>
      <p:ext uri="{BB962C8B-B14F-4D97-AF65-F5344CB8AC3E}">
        <p14:creationId xmlns:p14="http://schemas.microsoft.com/office/powerpoint/2010/main" val="57060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533400" y="1752722"/>
            <a:ext cx="8382000" cy="3970318"/>
          </a:xfrm>
          <a:prstGeom prst="rect">
            <a:avLst/>
          </a:prstGeom>
        </p:spPr>
        <p:txBody>
          <a:bodyPr wrap="square">
            <a:spAutoFit/>
          </a:bodyPr>
          <a:lstStyle/>
          <a:p>
            <a:pPr marL="342900" indent="-342900" defTabSz="457200" fontAlgn="base">
              <a:spcBef>
                <a:spcPts val="600"/>
              </a:spcBef>
              <a:spcAft>
                <a:spcPts val="600"/>
              </a:spcAft>
              <a:buFont typeface="Wingdings" charset="2"/>
              <a:buChar char="²"/>
            </a:pPr>
            <a:r>
              <a:rPr lang="en-US" sz="3600" b="1" dirty="0" smtClean="0">
                <a:solidFill>
                  <a:srgbClr val="FF0000"/>
                </a:solidFill>
                <a:ea typeface="ＭＳ Ｐゴシック" charset="-128"/>
                <a:cs typeface="Arial"/>
              </a:rPr>
              <a:t>Distributed </a:t>
            </a:r>
            <a:r>
              <a:rPr lang="en-US" sz="3600" b="1" dirty="0">
                <a:solidFill>
                  <a:srgbClr val="FF0000"/>
                </a:solidFill>
                <a:ea typeface="ＭＳ Ｐゴシック" charset="-128"/>
                <a:cs typeface="Arial"/>
              </a:rPr>
              <a:t>Systems Architectures</a:t>
            </a:r>
          </a:p>
          <a:p>
            <a:pPr marL="800100" lvl="1" indent="-342900" defTabSz="457200" fontAlgn="base">
              <a:spcBef>
                <a:spcPts val="600"/>
              </a:spcBef>
              <a:spcAft>
                <a:spcPts val="600"/>
              </a:spcAft>
              <a:buFont typeface="Wingdings" charset="2"/>
              <a:buChar char="²"/>
            </a:pPr>
            <a:r>
              <a:rPr lang="en-US" sz="3200" b="1" dirty="0">
                <a:solidFill>
                  <a:prstClr val="black"/>
                </a:solidFill>
                <a:ea typeface="ＭＳ Ｐゴシック" charset="-128"/>
                <a:cs typeface="Arial"/>
              </a:rPr>
              <a:t>Client-Server </a:t>
            </a:r>
            <a:r>
              <a:rPr lang="en-US" sz="3200" b="1" dirty="0" smtClean="0">
                <a:solidFill>
                  <a:prstClr val="black"/>
                </a:solidFill>
                <a:ea typeface="ＭＳ Ｐゴシック" charset="-128"/>
                <a:cs typeface="Arial"/>
              </a:rPr>
              <a:t>Architecture</a:t>
            </a:r>
          </a:p>
          <a:p>
            <a:pPr marL="800100" lvl="1" indent="-342900" defTabSz="457200" fontAlgn="base">
              <a:spcBef>
                <a:spcPts val="600"/>
              </a:spcBef>
              <a:spcAft>
                <a:spcPts val="600"/>
              </a:spcAft>
              <a:buFont typeface="Wingdings" charset="2"/>
              <a:buChar char="²"/>
            </a:pPr>
            <a:r>
              <a:rPr lang="en-US" sz="3200" b="1" dirty="0">
                <a:solidFill>
                  <a:prstClr val="black"/>
                </a:solidFill>
                <a:ea typeface="ＭＳ Ｐゴシック" charset="-128"/>
                <a:cs typeface="Arial"/>
              </a:rPr>
              <a:t>Broker Architectural </a:t>
            </a:r>
            <a:r>
              <a:rPr lang="en-US" sz="3200" b="1" dirty="0" smtClean="0">
                <a:solidFill>
                  <a:prstClr val="black"/>
                </a:solidFill>
                <a:ea typeface="ＭＳ Ｐゴシック" charset="-128"/>
                <a:cs typeface="Arial"/>
              </a:rPr>
              <a:t>Style : CORBA</a:t>
            </a:r>
          </a:p>
          <a:p>
            <a:pPr marL="800100" lvl="1" indent="-342900" defTabSz="457200" fontAlgn="base">
              <a:spcBef>
                <a:spcPts val="600"/>
              </a:spcBef>
              <a:spcAft>
                <a:spcPts val="600"/>
              </a:spcAft>
              <a:buFont typeface="Wingdings" charset="2"/>
              <a:buChar char="²"/>
            </a:pPr>
            <a:r>
              <a:rPr lang="en-US" sz="3200" b="1" dirty="0">
                <a:solidFill>
                  <a:prstClr val="black"/>
                </a:solidFill>
                <a:ea typeface="ＭＳ Ｐゴシック" charset="-128"/>
                <a:cs typeface="Arial"/>
              </a:rPr>
              <a:t>Service-Oriented Architecture (SOA</a:t>
            </a:r>
            <a:r>
              <a:rPr lang="en-US" sz="3200" b="1" dirty="0" smtClean="0">
                <a:solidFill>
                  <a:prstClr val="black"/>
                </a:solidFill>
                <a:ea typeface="ＭＳ Ｐゴシック" charset="-128"/>
                <a:cs typeface="Arial"/>
              </a:rPr>
              <a:t>)</a:t>
            </a:r>
          </a:p>
          <a:p>
            <a:pPr marL="342900" lvl="0" indent="-342900" defTabSz="457200" fontAlgn="base">
              <a:spcBef>
                <a:spcPts val="600"/>
              </a:spcBef>
              <a:spcAft>
                <a:spcPts val="600"/>
              </a:spcAft>
              <a:buFont typeface="Wingdings" charset="2"/>
              <a:buChar char="²"/>
            </a:pPr>
            <a:endParaRPr lang="en-US" sz="2000" b="1" dirty="0">
              <a:solidFill>
                <a:prstClr val="black"/>
              </a:solidFill>
              <a:ea typeface="ＭＳ Ｐゴシック" charset="-128"/>
              <a:cs typeface="Arial"/>
            </a:endParaRPr>
          </a:p>
          <a:p>
            <a:pPr marL="342900" lvl="0" indent="-342900" defTabSz="457200" fontAlgn="base">
              <a:spcBef>
                <a:spcPts val="600"/>
              </a:spcBef>
              <a:spcAft>
                <a:spcPts val="600"/>
              </a:spcAft>
              <a:buFont typeface="Wingdings" charset="2"/>
              <a:buChar char="²"/>
            </a:pPr>
            <a:endParaRPr lang="en-US" sz="2000" b="1" dirty="0" smtClean="0">
              <a:solidFill>
                <a:prstClr val="black"/>
              </a:solidFill>
              <a:ea typeface="ＭＳ Ｐゴシック" charset="-128"/>
              <a:cs typeface="Arial"/>
            </a:endParaRPr>
          </a:p>
          <a:p>
            <a:pPr marL="342900" lvl="0" indent="-342900" defTabSz="457200" fontAlgn="base">
              <a:spcBef>
                <a:spcPts val="600"/>
              </a:spcBef>
              <a:spcAft>
                <a:spcPts val="600"/>
              </a:spcAft>
              <a:buFont typeface="Wingdings" charset="2"/>
              <a:buChar char="²"/>
            </a:pPr>
            <a:endParaRPr lang="en-US" sz="2000" b="1" dirty="0" smtClean="0">
              <a:solidFill>
                <a:prstClr val="black"/>
              </a:solidFill>
              <a:ea typeface="ＭＳ Ｐゴシック" charset="-128"/>
              <a:cs typeface="Arial"/>
            </a:endParaRPr>
          </a:p>
        </p:txBody>
      </p:sp>
    </p:spTree>
    <p:extLst>
      <p:ext uri="{BB962C8B-B14F-4D97-AF65-F5344CB8AC3E}">
        <p14:creationId xmlns:p14="http://schemas.microsoft.com/office/powerpoint/2010/main" val="2577085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Distributed </a:t>
            </a:r>
            <a:r>
              <a:rPr lang="en-US" sz="3000" b="1" dirty="0" smtClean="0">
                <a:solidFill>
                  <a:schemeClr val="bg1"/>
                </a:solidFill>
                <a:latin typeface="Times New Roman" panose="02020603050405020304" pitchFamily="18" charset="0"/>
                <a:cs typeface="Times New Roman" panose="02020603050405020304" pitchFamily="18" charset="0"/>
              </a:rPr>
              <a:t>Architecture</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52400" y="1214951"/>
            <a:ext cx="8610600" cy="3477875"/>
          </a:xfrm>
          <a:prstGeom prst="rect">
            <a:avLst/>
          </a:prstGeom>
        </p:spPr>
        <p:txBody>
          <a:bodyPr wrap="square">
            <a:spAutoFit/>
          </a:bodyPr>
          <a:lstStyle/>
          <a:p>
            <a:pPr marL="342900" indent="-342900">
              <a:buFont typeface="Arial" panose="020B0604020202020204" pitchFamily="34" charset="0"/>
              <a:buChar char="•"/>
            </a:pPr>
            <a:r>
              <a:rPr lang="en-GB" altLang="zh-TW" sz="2200" dirty="0"/>
              <a:t>A distributed system is "</a:t>
            </a:r>
            <a:r>
              <a:rPr lang="en-GB" altLang="zh-TW" sz="2200" b="1" dirty="0"/>
              <a:t>a collection of independent computers that appears to the user as a single coherent system</a:t>
            </a:r>
            <a:r>
              <a:rPr lang="en-GB" altLang="zh-TW" sz="2200" dirty="0"/>
              <a:t>." Information processing is distributed over several computers rather than confined to a single machine. </a:t>
            </a:r>
            <a:endParaRPr lang="en-GB" altLang="zh-TW" sz="2200" dirty="0" smtClean="0"/>
          </a:p>
          <a:p>
            <a:pPr marL="342900" indent="-342900">
              <a:buFont typeface="Arial" panose="020B0604020202020204" pitchFamily="34" charset="0"/>
              <a:buChar char="•"/>
            </a:pPr>
            <a:endParaRPr lang="en-GB" altLang="zh-TW" sz="2200" dirty="0"/>
          </a:p>
          <a:p>
            <a:pPr marL="342900" indent="-342900">
              <a:buFont typeface="Arial" panose="020B0604020202020204" pitchFamily="34" charset="0"/>
              <a:buChar char="•"/>
            </a:pPr>
            <a:r>
              <a:rPr lang="en-US" altLang="zh-TW" sz="2200" dirty="0" smtClean="0"/>
              <a:t>Virtually </a:t>
            </a:r>
            <a:r>
              <a:rPr lang="en-US" altLang="zh-TW" sz="2200" dirty="0"/>
              <a:t>all large computer-based </a:t>
            </a:r>
            <a:r>
              <a:rPr lang="en-US" altLang="zh-TW" sz="2200" dirty="0" smtClean="0"/>
              <a:t>systems are </a:t>
            </a:r>
            <a:r>
              <a:rPr lang="en-US" altLang="zh-TW" sz="2200" dirty="0"/>
              <a:t>now distributed systems.</a:t>
            </a:r>
          </a:p>
          <a:p>
            <a:pPr marL="342900" indent="-342900">
              <a:buFont typeface="Arial" panose="020B0604020202020204" pitchFamily="34" charset="0"/>
              <a:buChar char="•"/>
            </a:pPr>
            <a:endParaRPr lang="en-US" altLang="zh-TW" sz="2200" dirty="0"/>
          </a:p>
          <a:p>
            <a:pPr marL="342900" indent="-342900">
              <a:buFont typeface="Arial" panose="020B0604020202020204" pitchFamily="34" charset="0"/>
              <a:buChar char="•"/>
            </a:pPr>
            <a:r>
              <a:rPr lang="en-US" altLang="zh-TW" sz="2200" b="1" dirty="0" smtClean="0"/>
              <a:t>Distributed </a:t>
            </a:r>
            <a:r>
              <a:rPr lang="en-US" altLang="zh-TW" sz="2200" b="1" dirty="0"/>
              <a:t>software engineering </a:t>
            </a:r>
            <a:r>
              <a:rPr lang="en-US" altLang="zh-TW" sz="2200" dirty="0"/>
              <a:t>is </a:t>
            </a:r>
            <a:r>
              <a:rPr lang="en-US" altLang="zh-TW" sz="2200" dirty="0" smtClean="0"/>
              <a:t>therefore very </a:t>
            </a:r>
            <a:r>
              <a:rPr lang="en-US" altLang="zh-TW" sz="2200" dirty="0"/>
              <a:t>important for enterprise </a:t>
            </a:r>
            <a:r>
              <a:rPr lang="en-US" altLang="zh-TW" sz="2200" dirty="0" smtClean="0"/>
              <a:t>computing systems.</a:t>
            </a:r>
          </a:p>
          <a:p>
            <a:pPr marL="342900" indent="-342900">
              <a:buFont typeface="Arial" panose="020B0604020202020204" pitchFamily="34" charset="0"/>
              <a:buChar char="•"/>
            </a:pPr>
            <a:endParaRPr lang="en-US" altLang="zh-TW" sz="2200" dirty="0" smtClean="0"/>
          </a:p>
        </p:txBody>
      </p:sp>
    </p:spTree>
    <p:extLst>
      <p:ext uri="{BB962C8B-B14F-4D97-AF65-F5344CB8AC3E}">
        <p14:creationId xmlns:p14="http://schemas.microsoft.com/office/powerpoint/2010/main" val="4739867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Distributed Architecture</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28600" y="864799"/>
            <a:ext cx="8610600" cy="4493538"/>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GB" sz="2200" dirty="0"/>
              <a:t>A distributed system can be </a:t>
            </a:r>
            <a:r>
              <a:rPr lang="en-GB" sz="2200" dirty="0">
                <a:solidFill>
                  <a:schemeClr val="accent6">
                    <a:lumMod val="75000"/>
                  </a:schemeClr>
                </a:solidFill>
              </a:rPr>
              <a:t>demonstrated by the client-server architecture </a:t>
            </a:r>
            <a:r>
              <a:rPr lang="en-GB" sz="2200" dirty="0"/>
              <a:t>which forms the base for multi-tier architectures; alternatives are the broker architecture such as CORBA, and the Service-Oriented Architecture (SOA).</a:t>
            </a:r>
          </a:p>
          <a:p>
            <a:pPr marL="342900" indent="-342900" algn="just">
              <a:lnSpc>
                <a:spcPct val="150000"/>
              </a:lnSpc>
              <a:buFont typeface="Arial" panose="020B0604020202020204" pitchFamily="34" charset="0"/>
              <a:buChar char="•"/>
            </a:pPr>
            <a:endParaRPr lang="en-GB" sz="2200" dirty="0"/>
          </a:p>
          <a:p>
            <a:pPr marL="342900" indent="-342900" algn="just">
              <a:lnSpc>
                <a:spcPct val="150000"/>
              </a:lnSpc>
              <a:buFont typeface="Arial" panose="020B0604020202020204" pitchFamily="34" charset="0"/>
              <a:buChar char="•"/>
            </a:pPr>
            <a:r>
              <a:rPr lang="en-US" sz="2200" dirty="0" smtClean="0"/>
              <a:t>There </a:t>
            </a:r>
            <a:r>
              <a:rPr lang="en-US" sz="2200" dirty="0"/>
              <a:t>are several technology frameworks to support distributed architectures, including .NET, J2EE, CORBA, .NET Web services, AXIS Java Web services, and Globus Grid services</a:t>
            </a:r>
            <a:r>
              <a:rPr lang="en-US" sz="2200" dirty="0" smtClean="0"/>
              <a:t>.</a:t>
            </a:r>
          </a:p>
          <a:p>
            <a:pPr marL="342900" indent="-342900">
              <a:buFont typeface="Arial" panose="020B0604020202020204" pitchFamily="34" charset="0"/>
              <a:buChar char="•"/>
            </a:pPr>
            <a:endParaRPr lang="en-US" sz="2200" dirty="0"/>
          </a:p>
        </p:txBody>
      </p:sp>
    </p:spTree>
    <p:extLst>
      <p:ext uri="{BB962C8B-B14F-4D97-AF65-F5344CB8AC3E}">
        <p14:creationId xmlns:p14="http://schemas.microsoft.com/office/powerpoint/2010/main" val="2636306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Distributed Architecture</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28600" y="864799"/>
            <a:ext cx="8305800" cy="3816429"/>
          </a:xfrm>
          <a:prstGeom prst="rect">
            <a:avLst/>
          </a:prstGeom>
        </p:spPr>
        <p:txBody>
          <a:bodyPr wrap="square">
            <a:spAutoFit/>
          </a:bodyPr>
          <a:lstStyle/>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b="1" dirty="0"/>
              <a:t>Middleware</a:t>
            </a:r>
            <a:r>
              <a:rPr lang="en-US" sz="2200" dirty="0"/>
              <a:t> is an infrastructure that appropriately supports the development and execution of distributed applications. </a:t>
            </a:r>
            <a:endParaRPr lang="en-US" sz="2200" dirty="0" smtClean="0"/>
          </a:p>
          <a:p>
            <a:pPr marL="342900" indent="-342900">
              <a:buFont typeface="Arial" panose="020B0604020202020204" pitchFamily="34" charset="0"/>
              <a:buChar char="•"/>
            </a:pPr>
            <a:endParaRPr lang="en-US" sz="2200" dirty="0" smtClean="0"/>
          </a:p>
          <a:p>
            <a:pPr marL="342900" indent="-342900">
              <a:buFont typeface="Arial" panose="020B0604020202020204" pitchFamily="34" charset="0"/>
              <a:buChar char="•"/>
            </a:pPr>
            <a:r>
              <a:rPr lang="en-US" sz="2200" dirty="0" smtClean="0"/>
              <a:t>It </a:t>
            </a:r>
            <a:r>
              <a:rPr lang="en-US" sz="2200" dirty="0"/>
              <a:t>provides a </a:t>
            </a:r>
            <a:r>
              <a:rPr lang="en-US" sz="2200" dirty="0">
                <a:solidFill>
                  <a:schemeClr val="accent6">
                    <a:lumMod val="75000"/>
                  </a:schemeClr>
                </a:solidFill>
              </a:rPr>
              <a:t>buffer </a:t>
            </a:r>
            <a:r>
              <a:rPr lang="en-US" sz="2200" dirty="0"/>
              <a:t>between the </a:t>
            </a:r>
            <a:r>
              <a:rPr lang="en-US" sz="2200" b="1" dirty="0"/>
              <a:t>applications and the network</a:t>
            </a:r>
            <a:r>
              <a:rPr lang="en-US" sz="2200" dirty="0" smtClean="0"/>
              <a:t>.</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It sits in the middle of system and </a:t>
            </a:r>
            <a:r>
              <a:rPr lang="en-US" sz="2200" dirty="0">
                <a:solidFill>
                  <a:schemeClr val="accent6">
                    <a:lumMod val="75000"/>
                  </a:schemeClr>
                </a:solidFill>
              </a:rPr>
              <a:t>manages or supports the different components </a:t>
            </a:r>
            <a:r>
              <a:rPr lang="en-US" sz="2200" dirty="0"/>
              <a:t>of a distributed system</a:t>
            </a:r>
            <a:r>
              <a:rPr lang="en-US" sz="2200" dirty="0" smtClean="0"/>
              <a:t>.</a:t>
            </a:r>
          </a:p>
          <a:p>
            <a:pPr marL="342900" indent="-342900">
              <a:buFont typeface="Arial" panose="020B0604020202020204" pitchFamily="34" charset="0"/>
              <a:buChar char="•"/>
            </a:pPr>
            <a:endParaRPr lang="en-US" sz="2200" dirty="0" smtClean="0"/>
          </a:p>
          <a:p>
            <a:pPr marL="342900" indent="-342900">
              <a:buFont typeface="Arial" panose="020B0604020202020204" pitchFamily="34" charset="0"/>
              <a:buChar char="•"/>
            </a:pPr>
            <a:r>
              <a:rPr lang="en-US" sz="2200" dirty="0" smtClean="0"/>
              <a:t>Examples </a:t>
            </a:r>
            <a:r>
              <a:rPr lang="en-US" sz="2200" dirty="0"/>
              <a:t>are </a:t>
            </a:r>
            <a:r>
              <a:rPr lang="en-US" sz="2200" dirty="0" smtClean="0"/>
              <a:t>transaction </a:t>
            </a:r>
            <a:r>
              <a:rPr lang="en-US" sz="2200" dirty="0"/>
              <a:t>processing monitors, data convertors and communication controllers etc.</a:t>
            </a:r>
          </a:p>
        </p:txBody>
      </p:sp>
    </p:spTree>
    <p:extLst>
      <p:ext uri="{BB962C8B-B14F-4D97-AF65-F5344CB8AC3E}">
        <p14:creationId xmlns:p14="http://schemas.microsoft.com/office/powerpoint/2010/main" val="14860857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Distributed </a:t>
            </a:r>
            <a:r>
              <a:rPr lang="en-US" sz="3000" b="1" dirty="0" smtClean="0">
                <a:solidFill>
                  <a:schemeClr val="bg1"/>
                </a:solidFill>
                <a:latin typeface="Times New Roman" panose="02020603050405020304" pitchFamily="18" charset="0"/>
                <a:cs typeface="Times New Roman" panose="02020603050405020304" pitchFamily="18" charset="0"/>
              </a:rPr>
              <a:t>System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4578" name="Picture 2" descr="Concepts Distributed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67" y="1542443"/>
            <a:ext cx="9074691" cy="3977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2518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Distributed </a:t>
            </a:r>
            <a:r>
              <a:rPr lang="en-US" sz="3000" b="1" dirty="0" smtClean="0">
                <a:solidFill>
                  <a:schemeClr val="bg1"/>
                </a:solidFill>
                <a:latin typeface="Times New Roman" panose="02020603050405020304" pitchFamily="18" charset="0"/>
                <a:cs typeface="Times New Roman" panose="02020603050405020304" pitchFamily="18" charset="0"/>
              </a:rPr>
              <a:t>System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8</a:t>
            </a:fld>
            <a:endParaRPr lang="en-US" sz="2000" dirty="0">
              <a:solidFill>
                <a:srgbClr val="009900"/>
              </a:solidFill>
            </a:endParaRPr>
          </a:p>
        </p:txBody>
      </p:sp>
      <p:sp>
        <p:nvSpPr>
          <p:cNvPr id="2" name="Rectangle 1"/>
          <p:cNvSpPr/>
          <p:nvPr/>
        </p:nvSpPr>
        <p:spPr>
          <a:xfrm>
            <a:off x="115908" y="1039002"/>
            <a:ext cx="8915400" cy="4093428"/>
          </a:xfrm>
          <a:prstGeom prst="rect">
            <a:avLst/>
          </a:prstGeom>
        </p:spPr>
        <p:txBody>
          <a:bodyPr wrap="square">
            <a:spAutoFit/>
          </a:bodyPr>
          <a:lstStyle/>
          <a:p>
            <a:r>
              <a:rPr lang="en-US" sz="2000" b="1" dirty="0" smtClean="0"/>
              <a:t>Advantages</a:t>
            </a:r>
          </a:p>
          <a:p>
            <a:pPr marL="342900" indent="-342900" algn="just">
              <a:buFont typeface="Arial" panose="020B0604020202020204" pitchFamily="34" charset="0"/>
              <a:buChar char="•"/>
            </a:pPr>
            <a:r>
              <a:rPr lang="en-US" sz="2000" b="1" dirty="0" smtClean="0">
                <a:solidFill>
                  <a:srgbClr val="000000"/>
                </a:solidFill>
              </a:rPr>
              <a:t>Resource </a:t>
            </a:r>
            <a:r>
              <a:rPr lang="en-US" sz="2000" b="1" dirty="0">
                <a:solidFill>
                  <a:srgbClr val="000000"/>
                </a:solidFill>
              </a:rPr>
              <a:t>sharing</a:t>
            </a:r>
            <a:r>
              <a:rPr lang="en-US" sz="2000" dirty="0">
                <a:solidFill>
                  <a:srgbClr val="000000"/>
                </a:solidFill>
              </a:rPr>
              <a:t> − Sharing of hardware and software resources.</a:t>
            </a:r>
          </a:p>
          <a:p>
            <a:pPr marL="342900" indent="-342900" algn="just">
              <a:buFont typeface="Arial" panose="020B0604020202020204" pitchFamily="34" charset="0"/>
              <a:buChar char="•"/>
            </a:pPr>
            <a:r>
              <a:rPr lang="en-US" sz="2000" b="1" dirty="0">
                <a:solidFill>
                  <a:srgbClr val="000000"/>
                </a:solidFill>
              </a:rPr>
              <a:t>Openness</a:t>
            </a:r>
            <a:r>
              <a:rPr lang="en-US" sz="2000" dirty="0">
                <a:solidFill>
                  <a:srgbClr val="000000"/>
                </a:solidFill>
              </a:rPr>
              <a:t> − Flexibility of using hardware and software of different vendors.</a:t>
            </a:r>
          </a:p>
          <a:p>
            <a:pPr marL="342900" indent="-342900" algn="just">
              <a:buFont typeface="Arial" panose="020B0604020202020204" pitchFamily="34" charset="0"/>
              <a:buChar char="•"/>
            </a:pPr>
            <a:r>
              <a:rPr lang="en-US" sz="2000" b="1" dirty="0">
                <a:solidFill>
                  <a:srgbClr val="000000"/>
                </a:solidFill>
              </a:rPr>
              <a:t>Concurrency</a:t>
            </a:r>
            <a:r>
              <a:rPr lang="en-US" sz="2000" dirty="0">
                <a:solidFill>
                  <a:srgbClr val="000000"/>
                </a:solidFill>
              </a:rPr>
              <a:t> − Concurrent processing to enhance performance.</a:t>
            </a:r>
          </a:p>
          <a:p>
            <a:pPr marL="342900" indent="-342900" algn="just">
              <a:buFont typeface="Arial" panose="020B0604020202020204" pitchFamily="34" charset="0"/>
              <a:buChar char="•"/>
            </a:pPr>
            <a:r>
              <a:rPr lang="en-US" sz="2000" b="1" dirty="0">
                <a:solidFill>
                  <a:srgbClr val="000000"/>
                </a:solidFill>
              </a:rPr>
              <a:t>Scalability</a:t>
            </a:r>
            <a:r>
              <a:rPr lang="en-US" sz="2000" dirty="0">
                <a:solidFill>
                  <a:srgbClr val="000000"/>
                </a:solidFill>
              </a:rPr>
              <a:t> − Increased throughput by adding new resources.</a:t>
            </a:r>
          </a:p>
          <a:p>
            <a:pPr marL="342900" indent="-342900" algn="just">
              <a:buFont typeface="Arial" panose="020B0604020202020204" pitchFamily="34" charset="0"/>
              <a:buChar char="•"/>
            </a:pPr>
            <a:r>
              <a:rPr lang="en-US" sz="2000" b="1" dirty="0">
                <a:solidFill>
                  <a:srgbClr val="000000"/>
                </a:solidFill>
              </a:rPr>
              <a:t>Fault tolerance</a:t>
            </a:r>
            <a:r>
              <a:rPr lang="en-US" sz="2000" dirty="0">
                <a:solidFill>
                  <a:srgbClr val="000000"/>
                </a:solidFill>
              </a:rPr>
              <a:t> − The ability to continue in operation after a fault has occurred</a:t>
            </a:r>
            <a:r>
              <a:rPr lang="en-US" sz="2000" dirty="0" smtClean="0">
                <a:solidFill>
                  <a:srgbClr val="000000"/>
                </a:solidFill>
              </a:rPr>
              <a:t>.</a:t>
            </a:r>
          </a:p>
          <a:p>
            <a:pPr algn="just">
              <a:buFont typeface="Arial" panose="020B0604020202020204" pitchFamily="34" charset="0"/>
              <a:buChar char="•"/>
            </a:pPr>
            <a:endParaRPr lang="en-US" sz="2000" dirty="0">
              <a:solidFill>
                <a:srgbClr val="000000"/>
              </a:solidFill>
            </a:endParaRPr>
          </a:p>
          <a:p>
            <a:r>
              <a:rPr lang="en-US" sz="2000" b="1" dirty="0"/>
              <a:t>Disadvantages</a:t>
            </a:r>
          </a:p>
          <a:p>
            <a:pPr marL="342900" indent="-342900" algn="just">
              <a:buFont typeface="Arial" panose="020B0604020202020204" pitchFamily="34" charset="0"/>
              <a:buChar char="•"/>
            </a:pPr>
            <a:r>
              <a:rPr lang="en-US" sz="2000" b="1" dirty="0">
                <a:solidFill>
                  <a:srgbClr val="000000"/>
                </a:solidFill>
              </a:rPr>
              <a:t>Complexity</a:t>
            </a:r>
            <a:r>
              <a:rPr lang="en-US" sz="2000" dirty="0">
                <a:solidFill>
                  <a:srgbClr val="000000"/>
                </a:solidFill>
              </a:rPr>
              <a:t> − They are more complex than centralized systems.</a:t>
            </a:r>
          </a:p>
          <a:p>
            <a:pPr marL="342900" indent="-342900" algn="just">
              <a:buFont typeface="Arial" panose="020B0604020202020204" pitchFamily="34" charset="0"/>
              <a:buChar char="•"/>
            </a:pPr>
            <a:r>
              <a:rPr lang="en-US" sz="2000" b="1" dirty="0">
                <a:solidFill>
                  <a:srgbClr val="000000"/>
                </a:solidFill>
              </a:rPr>
              <a:t>Security</a:t>
            </a:r>
            <a:r>
              <a:rPr lang="en-US" sz="2000" dirty="0">
                <a:solidFill>
                  <a:srgbClr val="000000"/>
                </a:solidFill>
              </a:rPr>
              <a:t> − More susceptible to external attack.</a:t>
            </a:r>
          </a:p>
          <a:p>
            <a:pPr marL="342900" indent="-342900" algn="just">
              <a:buFont typeface="Arial" panose="020B0604020202020204" pitchFamily="34" charset="0"/>
              <a:buChar char="•"/>
            </a:pPr>
            <a:r>
              <a:rPr lang="en-US" sz="2000" b="1" dirty="0">
                <a:solidFill>
                  <a:srgbClr val="000000"/>
                </a:solidFill>
              </a:rPr>
              <a:t>Manageability</a:t>
            </a:r>
            <a:r>
              <a:rPr lang="en-US" sz="2000" dirty="0">
                <a:solidFill>
                  <a:srgbClr val="000000"/>
                </a:solidFill>
              </a:rPr>
              <a:t> − More effort required for system management.</a:t>
            </a:r>
          </a:p>
          <a:p>
            <a:pPr marL="342900" indent="-342900" algn="just">
              <a:buFont typeface="Arial" panose="020B0604020202020204" pitchFamily="34" charset="0"/>
              <a:buChar char="•"/>
            </a:pPr>
            <a:r>
              <a:rPr lang="en-US" sz="2000" b="1" dirty="0">
                <a:solidFill>
                  <a:srgbClr val="000000"/>
                </a:solidFill>
              </a:rPr>
              <a:t>Unpredictability</a:t>
            </a:r>
            <a:r>
              <a:rPr lang="en-US" sz="2000" dirty="0">
                <a:solidFill>
                  <a:srgbClr val="000000"/>
                </a:solidFill>
              </a:rPr>
              <a:t> − Unpredictable responses depending on the system organization and network load.</a:t>
            </a:r>
            <a:endParaRPr lang="en-US" sz="2000" b="0" i="0" dirty="0">
              <a:solidFill>
                <a:srgbClr val="000000"/>
              </a:solidFill>
              <a:effectLst/>
            </a:endParaRPr>
          </a:p>
        </p:txBody>
      </p:sp>
    </p:spTree>
    <p:extLst>
      <p:ext uri="{BB962C8B-B14F-4D97-AF65-F5344CB8AC3E}">
        <p14:creationId xmlns:p14="http://schemas.microsoft.com/office/powerpoint/2010/main" val="13080446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Centralized System vs. Distributed System</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9</a:t>
            </a:fld>
            <a:endParaRPr lang="en-US" sz="2000" dirty="0">
              <a:solidFill>
                <a:srgbClr val="009900"/>
              </a:solidFill>
            </a:endParaRPr>
          </a:p>
        </p:txBody>
      </p:sp>
      <p:graphicFrame>
        <p:nvGraphicFramePr>
          <p:cNvPr id="3" name="Table 2"/>
          <p:cNvGraphicFramePr>
            <a:graphicFrameLocks noGrp="1"/>
          </p:cNvGraphicFramePr>
          <p:nvPr>
            <p:extLst/>
          </p:nvPr>
        </p:nvGraphicFramePr>
        <p:xfrm>
          <a:off x="354033" y="1295400"/>
          <a:ext cx="8439150" cy="4191000"/>
        </p:xfrm>
        <a:graphic>
          <a:graphicData uri="http://schemas.openxmlformats.org/drawingml/2006/table">
            <a:tbl>
              <a:tblPr>
                <a:tableStyleId>{8799B23B-EC83-4686-B30A-512413B5E67A}</a:tableStyleId>
              </a:tblPr>
              <a:tblGrid>
                <a:gridCol w="2813050">
                  <a:extLst>
                    <a:ext uri="{9D8B030D-6E8A-4147-A177-3AD203B41FA5}">
                      <a16:colId xmlns:a16="http://schemas.microsoft.com/office/drawing/2014/main" val="3341928912"/>
                    </a:ext>
                  </a:extLst>
                </a:gridCol>
                <a:gridCol w="2813050">
                  <a:extLst>
                    <a:ext uri="{9D8B030D-6E8A-4147-A177-3AD203B41FA5}">
                      <a16:colId xmlns:a16="http://schemas.microsoft.com/office/drawing/2014/main" val="3639038854"/>
                    </a:ext>
                  </a:extLst>
                </a:gridCol>
                <a:gridCol w="2813050">
                  <a:extLst>
                    <a:ext uri="{9D8B030D-6E8A-4147-A177-3AD203B41FA5}">
                      <a16:colId xmlns:a16="http://schemas.microsoft.com/office/drawing/2014/main" val="2577230305"/>
                    </a:ext>
                  </a:extLst>
                </a:gridCol>
              </a:tblGrid>
              <a:tr h="523875">
                <a:tc>
                  <a:txBody>
                    <a:bodyPr/>
                    <a:lstStyle/>
                    <a:p>
                      <a:pPr algn="ctr" fontAlgn="t"/>
                      <a:r>
                        <a:rPr lang="en-US" sz="1800" b="1" dirty="0">
                          <a:effectLst/>
                        </a:rPr>
                        <a:t>Criteria</a:t>
                      </a:r>
                    </a:p>
                  </a:txBody>
                  <a:tcPr marL="76200" marR="76200" marT="76200" marB="76200"/>
                </a:tc>
                <a:tc>
                  <a:txBody>
                    <a:bodyPr/>
                    <a:lstStyle/>
                    <a:p>
                      <a:pPr algn="ctr" fontAlgn="t"/>
                      <a:r>
                        <a:rPr lang="en-US" sz="1800" b="1" dirty="0">
                          <a:effectLst/>
                        </a:rPr>
                        <a:t>Centralized system</a:t>
                      </a:r>
                    </a:p>
                  </a:txBody>
                  <a:tcPr marL="76200" marR="76200" marT="76200" marB="76200"/>
                </a:tc>
                <a:tc>
                  <a:txBody>
                    <a:bodyPr/>
                    <a:lstStyle/>
                    <a:p>
                      <a:pPr algn="ctr" fontAlgn="t"/>
                      <a:r>
                        <a:rPr lang="en-US" sz="1800" b="1" dirty="0">
                          <a:effectLst/>
                        </a:rPr>
                        <a:t>Distributed System</a:t>
                      </a:r>
                    </a:p>
                  </a:txBody>
                  <a:tcPr marL="76200" marR="76200" marT="76200" marB="76200"/>
                </a:tc>
                <a:extLst>
                  <a:ext uri="{0D108BD9-81ED-4DB2-BD59-A6C34878D82A}">
                    <a16:rowId xmlns:a16="http://schemas.microsoft.com/office/drawing/2014/main" val="3244477657"/>
                  </a:ext>
                </a:extLst>
              </a:tr>
              <a:tr h="523875">
                <a:tc>
                  <a:txBody>
                    <a:bodyPr/>
                    <a:lstStyle/>
                    <a:p>
                      <a:pPr fontAlgn="t"/>
                      <a:r>
                        <a:rPr lang="en-US" sz="1800" b="1" dirty="0">
                          <a:effectLst/>
                        </a:rPr>
                        <a:t>Economics</a:t>
                      </a:r>
                    </a:p>
                  </a:txBody>
                  <a:tcPr marL="76200" marR="76200" marT="76200" marB="76200"/>
                </a:tc>
                <a:tc>
                  <a:txBody>
                    <a:bodyPr/>
                    <a:lstStyle/>
                    <a:p>
                      <a:pPr fontAlgn="t"/>
                      <a:r>
                        <a:rPr lang="en-US" sz="1800">
                          <a:effectLst/>
                        </a:rPr>
                        <a:t>Low</a:t>
                      </a:r>
                    </a:p>
                  </a:txBody>
                  <a:tcPr marL="76200" marR="76200" marT="76200" marB="76200"/>
                </a:tc>
                <a:tc>
                  <a:txBody>
                    <a:bodyPr/>
                    <a:lstStyle/>
                    <a:p>
                      <a:pPr fontAlgn="t"/>
                      <a:r>
                        <a:rPr lang="en-US" sz="1800">
                          <a:effectLst/>
                        </a:rPr>
                        <a:t>High</a:t>
                      </a:r>
                    </a:p>
                  </a:txBody>
                  <a:tcPr marL="76200" marR="76200" marT="76200" marB="76200"/>
                </a:tc>
                <a:extLst>
                  <a:ext uri="{0D108BD9-81ED-4DB2-BD59-A6C34878D82A}">
                    <a16:rowId xmlns:a16="http://schemas.microsoft.com/office/drawing/2014/main" val="1110562452"/>
                  </a:ext>
                </a:extLst>
              </a:tr>
              <a:tr h="523875">
                <a:tc>
                  <a:txBody>
                    <a:bodyPr/>
                    <a:lstStyle/>
                    <a:p>
                      <a:pPr fontAlgn="t"/>
                      <a:r>
                        <a:rPr lang="en-US" sz="1800" b="1" dirty="0">
                          <a:effectLst/>
                        </a:rPr>
                        <a:t>Availability</a:t>
                      </a:r>
                    </a:p>
                  </a:txBody>
                  <a:tcPr marL="76200" marR="76200" marT="76200" marB="76200"/>
                </a:tc>
                <a:tc>
                  <a:txBody>
                    <a:bodyPr/>
                    <a:lstStyle/>
                    <a:p>
                      <a:pPr fontAlgn="t"/>
                      <a:r>
                        <a:rPr lang="en-US" sz="1800">
                          <a:effectLst/>
                        </a:rPr>
                        <a:t>Low</a:t>
                      </a:r>
                    </a:p>
                  </a:txBody>
                  <a:tcPr marL="76200" marR="76200" marT="76200" marB="76200"/>
                </a:tc>
                <a:tc>
                  <a:txBody>
                    <a:bodyPr/>
                    <a:lstStyle/>
                    <a:p>
                      <a:pPr fontAlgn="t"/>
                      <a:r>
                        <a:rPr lang="en-US" sz="1800">
                          <a:effectLst/>
                        </a:rPr>
                        <a:t>High</a:t>
                      </a:r>
                    </a:p>
                  </a:txBody>
                  <a:tcPr marL="76200" marR="76200" marT="76200" marB="76200"/>
                </a:tc>
                <a:extLst>
                  <a:ext uri="{0D108BD9-81ED-4DB2-BD59-A6C34878D82A}">
                    <a16:rowId xmlns:a16="http://schemas.microsoft.com/office/drawing/2014/main" val="46996353"/>
                  </a:ext>
                </a:extLst>
              </a:tr>
              <a:tr h="523875">
                <a:tc>
                  <a:txBody>
                    <a:bodyPr/>
                    <a:lstStyle/>
                    <a:p>
                      <a:pPr fontAlgn="t"/>
                      <a:r>
                        <a:rPr lang="en-US" sz="1800" b="1" dirty="0">
                          <a:effectLst/>
                        </a:rPr>
                        <a:t>Complexity</a:t>
                      </a:r>
                    </a:p>
                  </a:txBody>
                  <a:tcPr marL="76200" marR="76200" marT="76200" marB="76200"/>
                </a:tc>
                <a:tc>
                  <a:txBody>
                    <a:bodyPr/>
                    <a:lstStyle/>
                    <a:p>
                      <a:pPr fontAlgn="t"/>
                      <a:r>
                        <a:rPr lang="en-US" sz="1800">
                          <a:effectLst/>
                        </a:rPr>
                        <a:t>Low</a:t>
                      </a:r>
                    </a:p>
                  </a:txBody>
                  <a:tcPr marL="76200" marR="76200" marT="76200" marB="76200"/>
                </a:tc>
                <a:tc>
                  <a:txBody>
                    <a:bodyPr/>
                    <a:lstStyle/>
                    <a:p>
                      <a:pPr fontAlgn="t"/>
                      <a:r>
                        <a:rPr lang="en-US" sz="1800">
                          <a:effectLst/>
                        </a:rPr>
                        <a:t>High</a:t>
                      </a:r>
                    </a:p>
                  </a:txBody>
                  <a:tcPr marL="76200" marR="76200" marT="76200" marB="76200"/>
                </a:tc>
                <a:extLst>
                  <a:ext uri="{0D108BD9-81ED-4DB2-BD59-A6C34878D82A}">
                    <a16:rowId xmlns:a16="http://schemas.microsoft.com/office/drawing/2014/main" val="537873967"/>
                  </a:ext>
                </a:extLst>
              </a:tr>
              <a:tr h="523875">
                <a:tc>
                  <a:txBody>
                    <a:bodyPr/>
                    <a:lstStyle/>
                    <a:p>
                      <a:pPr fontAlgn="t"/>
                      <a:r>
                        <a:rPr lang="en-US" sz="1800" b="1" dirty="0">
                          <a:effectLst/>
                        </a:rPr>
                        <a:t>Consistency</a:t>
                      </a:r>
                    </a:p>
                  </a:txBody>
                  <a:tcPr marL="76200" marR="76200" marT="76200" marB="76200"/>
                </a:tc>
                <a:tc>
                  <a:txBody>
                    <a:bodyPr/>
                    <a:lstStyle/>
                    <a:p>
                      <a:pPr fontAlgn="t"/>
                      <a:r>
                        <a:rPr lang="en-US" sz="1800">
                          <a:effectLst/>
                        </a:rPr>
                        <a:t>Simple</a:t>
                      </a:r>
                    </a:p>
                  </a:txBody>
                  <a:tcPr marL="76200" marR="76200" marT="76200" marB="76200"/>
                </a:tc>
                <a:tc>
                  <a:txBody>
                    <a:bodyPr/>
                    <a:lstStyle/>
                    <a:p>
                      <a:pPr fontAlgn="t"/>
                      <a:r>
                        <a:rPr lang="en-US" sz="1800">
                          <a:effectLst/>
                        </a:rPr>
                        <a:t>High</a:t>
                      </a:r>
                    </a:p>
                  </a:txBody>
                  <a:tcPr marL="76200" marR="76200" marT="76200" marB="76200"/>
                </a:tc>
                <a:extLst>
                  <a:ext uri="{0D108BD9-81ED-4DB2-BD59-A6C34878D82A}">
                    <a16:rowId xmlns:a16="http://schemas.microsoft.com/office/drawing/2014/main" val="2054363229"/>
                  </a:ext>
                </a:extLst>
              </a:tr>
              <a:tr h="523875">
                <a:tc>
                  <a:txBody>
                    <a:bodyPr/>
                    <a:lstStyle/>
                    <a:p>
                      <a:pPr fontAlgn="t"/>
                      <a:r>
                        <a:rPr lang="en-US" sz="1800" b="1" dirty="0">
                          <a:effectLst/>
                        </a:rPr>
                        <a:t>Scalability</a:t>
                      </a:r>
                    </a:p>
                  </a:txBody>
                  <a:tcPr marL="76200" marR="76200" marT="76200" marB="76200"/>
                </a:tc>
                <a:tc>
                  <a:txBody>
                    <a:bodyPr/>
                    <a:lstStyle/>
                    <a:p>
                      <a:pPr fontAlgn="t"/>
                      <a:r>
                        <a:rPr lang="en-US" sz="1800">
                          <a:effectLst/>
                        </a:rPr>
                        <a:t>Poor</a:t>
                      </a:r>
                    </a:p>
                  </a:txBody>
                  <a:tcPr marL="76200" marR="76200" marT="76200" marB="76200"/>
                </a:tc>
                <a:tc>
                  <a:txBody>
                    <a:bodyPr/>
                    <a:lstStyle/>
                    <a:p>
                      <a:pPr fontAlgn="t"/>
                      <a:r>
                        <a:rPr lang="en-US" sz="1800">
                          <a:effectLst/>
                        </a:rPr>
                        <a:t>Good</a:t>
                      </a:r>
                    </a:p>
                  </a:txBody>
                  <a:tcPr marL="76200" marR="76200" marT="76200" marB="76200"/>
                </a:tc>
                <a:extLst>
                  <a:ext uri="{0D108BD9-81ED-4DB2-BD59-A6C34878D82A}">
                    <a16:rowId xmlns:a16="http://schemas.microsoft.com/office/drawing/2014/main" val="2381787979"/>
                  </a:ext>
                </a:extLst>
              </a:tr>
              <a:tr h="523875">
                <a:tc>
                  <a:txBody>
                    <a:bodyPr/>
                    <a:lstStyle/>
                    <a:p>
                      <a:pPr fontAlgn="t"/>
                      <a:r>
                        <a:rPr lang="en-US" sz="1800" b="1" dirty="0">
                          <a:effectLst/>
                        </a:rPr>
                        <a:t>Technology</a:t>
                      </a:r>
                    </a:p>
                  </a:txBody>
                  <a:tcPr marL="76200" marR="76200" marT="76200" marB="76200"/>
                </a:tc>
                <a:tc>
                  <a:txBody>
                    <a:bodyPr/>
                    <a:lstStyle/>
                    <a:p>
                      <a:pPr fontAlgn="t"/>
                      <a:r>
                        <a:rPr lang="en-US" sz="1800">
                          <a:effectLst/>
                        </a:rPr>
                        <a:t>Homogeneous</a:t>
                      </a:r>
                    </a:p>
                  </a:txBody>
                  <a:tcPr marL="76200" marR="76200" marT="76200" marB="76200"/>
                </a:tc>
                <a:tc>
                  <a:txBody>
                    <a:bodyPr/>
                    <a:lstStyle/>
                    <a:p>
                      <a:pPr fontAlgn="t"/>
                      <a:r>
                        <a:rPr lang="en-US" sz="1800">
                          <a:effectLst/>
                        </a:rPr>
                        <a:t>Heterogeneous</a:t>
                      </a:r>
                    </a:p>
                  </a:txBody>
                  <a:tcPr marL="76200" marR="76200" marT="76200" marB="76200"/>
                </a:tc>
                <a:extLst>
                  <a:ext uri="{0D108BD9-81ED-4DB2-BD59-A6C34878D82A}">
                    <a16:rowId xmlns:a16="http://schemas.microsoft.com/office/drawing/2014/main" val="2242674350"/>
                  </a:ext>
                </a:extLst>
              </a:tr>
              <a:tr h="523875">
                <a:tc>
                  <a:txBody>
                    <a:bodyPr/>
                    <a:lstStyle/>
                    <a:p>
                      <a:pPr fontAlgn="t"/>
                      <a:r>
                        <a:rPr lang="en-US" sz="1800" b="1" dirty="0">
                          <a:effectLst/>
                        </a:rPr>
                        <a:t>Security</a:t>
                      </a:r>
                    </a:p>
                  </a:txBody>
                  <a:tcPr marL="76200" marR="76200" marT="76200" marB="76200"/>
                </a:tc>
                <a:tc>
                  <a:txBody>
                    <a:bodyPr/>
                    <a:lstStyle/>
                    <a:p>
                      <a:pPr fontAlgn="t"/>
                      <a:r>
                        <a:rPr lang="en-US" sz="1800">
                          <a:effectLst/>
                        </a:rPr>
                        <a:t>High</a:t>
                      </a:r>
                    </a:p>
                  </a:txBody>
                  <a:tcPr marL="76200" marR="76200" marT="76200" marB="76200"/>
                </a:tc>
                <a:tc>
                  <a:txBody>
                    <a:bodyPr/>
                    <a:lstStyle/>
                    <a:p>
                      <a:pPr fontAlgn="t"/>
                      <a:r>
                        <a:rPr lang="en-US" sz="1800" dirty="0">
                          <a:effectLst/>
                        </a:rPr>
                        <a:t>Low</a:t>
                      </a:r>
                    </a:p>
                  </a:txBody>
                  <a:tcPr marL="76200" marR="76200" marT="76200" marB="76200"/>
                </a:tc>
                <a:extLst>
                  <a:ext uri="{0D108BD9-81ED-4DB2-BD59-A6C34878D82A}">
                    <a16:rowId xmlns:a16="http://schemas.microsoft.com/office/drawing/2014/main" val="3567913973"/>
                  </a:ext>
                </a:extLst>
              </a:tr>
            </a:tbl>
          </a:graphicData>
        </a:graphic>
      </p:graphicFrame>
    </p:spTree>
    <p:extLst>
      <p:ext uri="{BB962C8B-B14F-4D97-AF65-F5344CB8AC3E}">
        <p14:creationId xmlns:p14="http://schemas.microsoft.com/office/powerpoint/2010/main" val="3063185394"/>
      </p:ext>
    </p:extLst>
  </p:cSld>
  <p:clrMapOvr>
    <a:masterClrMapping/>
  </p:clrMapOvr>
  <p:timing>
    <p:tnLst>
      <p:par>
        <p:cTn id="1" dur="indefinite" restart="never" nodeType="tmRoot"/>
      </p:par>
    </p:tnLst>
  </p:timing>
</p:sld>
</file>

<file path=ppt/theme/theme1.xml><?xml version="1.0" encoding="utf-8"?>
<a:theme xmlns:a="http://schemas.openxmlformats.org/drawingml/2006/main" name="SH_radial_light_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8455</TotalTime>
  <Words>790</Words>
  <Application>Microsoft Office PowerPoint</Application>
  <PresentationFormat>On-screen Show (4:3)</PresentationFormat>
  <Paragraphs>187</Paragraphs>
  <Slides>23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ＭＳ Ｐゴシック</vt:lpstr>
      <vt:lpstr>Aharoni</vt:lpstr>
      <vt:lpstr>Arial</vt:lpstr>
      <vt:lpstr>Calibri</vt:lpstr>
      <vt:lpstr>Cambria</vt:lpstr>
      <vt:lpstr>Forte</vt:lpstr>
      <vt:lpstr>Lucida Bright</vt:lpstr>
      <vt:lpstr>Lucida Calligraphy</vt:lpstr>
      <vt:lpstr>新細明體</vt:lpstr>
      <vt:lpstr>Times New Roman</vt:lpstr>
      <vt:lpstr>Wingdings</vt:lpstr>
      <vt:lpstr>SH_radial_light_grey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SlideHunter</dc:creator>
  <cp:lastModifiedBy>Fahad Ahmed</cp:lastModifiedBy>
  <cp:revision>797</cp:revision>
  <dcterms:created xsi:type="dcterms:W3CDTF">2014-02-03T19:53:25Z</dcterms:created>
  <dcterms:modified xsi:type="dcterms:W3CDTF">2021-03-14T07:52:14Z</dcterms:modified>
</cp:coreProperties>
</file>