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526" r:id="rId3"/>
    <p:sldId id="478" r:id="rId4"/>
    <p:sldId id="479" r:id="rId5"/>
    <p:sldId id="527" r:id="rId6"/>
    <p:sldId id="480" r:id="rId7"/>
    <p:sldId id="528" r:id="rId8"/>
    <p:sldId id="529" r:id="rId9"/>
    <p:sldId id="531" r:id="rId10"/>
    <p:sldId id="532" r:id="rId11"/>
    <p:sldId id="533" r:id="rId12"/>
    <p:sldId id="536" r:id="rId13"/>
    <p:sldId id="537" r:id="rId14"/>
    <p:sldId id="539" r:id="rId15"/>
    <p:sldId id="540" r:id="rId16"/>
    <p:sldId id="538" r:id="rId17"/>
    <p:sldId id="541" r:id="rId18"/>
    <p:sldId id="542" r:id="rId19"/>
    <p:sldId id="543" r:id="rId20"/>
    <p:sldId id="544" r:id="rId21"/>
    <p:sldId id="534" r:id="rId22"/>
    <p:sldId id="484" r:id="rId23"/>
    <p:sldId id="485" r:id="rId24"/>
    <p:sldId id="545" r:id="rId25"/>
    <p:sldId id="486" r:id="rId26"/>
    <p:sldId id="488" r:id="rId27"/>
    <p:sldId id="546" r:id="rId28"/>
    <p:sldId id="547" r:id="rId29"/>
    <p:sldId id="490" r:id="rId30"/>
    <p:sldId id="491" r:id="rId31"/>
    <p:sldId id="548" r:id="rId32"/>
    <p:sldId id="549" r:id="rId33"/>
    <p:sldId id="550" r:id="rId34"/>
    <p:sldId id="551" r:id="rId35"/>
    <p:sldId id="552" r:id="rId36"/>
    <p:sldId id="553" r:id="rId37"/>
    <p:sldId id="33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006600"/>
    <a:srgbClr val="28A010"/>
    <a:srgbClr val="339933"/>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76173" autoAdjust="0"/>
  </p:normalViewPr>
  <p:slideViewPr>
    <p:cSldViewPr>
      <p:cViewPr varScale="1">
        <p:scale>
          <a:sx n="75" d="100"/>
          <a:sy n="75" d="100"/>
        </p:scale>
        <p:origin x="139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361FC-2EB6-454F-8181-E465DAFFF5B7}" type="datetime5">
              <a:rPr lang="en-US" smtClean="0"/>
              <a:t>15-Mar-21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95C5F1-82C9-4CA8-B661-B11162FE4115}" type="datetime5">
              <a:rPr lang="en-US" smtClean="0"/>
              <a:t>15-Mar-21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3C589-47BF-467D-91B8-6FC5E0E6B034}" type="datetime5">
              <a:rPr lang="en-US" smtClean="0"/>
              <a:t>15-Mar-21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82CF-388D-49AD-A2C0-1062AA3273C6}" type="datetime5">
              <a:rPr lang="en-US" smtClean="0"/>
              <a:t>15-Mar-21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60DDA-1E5E-4820-BAB2-18BB71DB7E1F}" type="datetime5">
              <a:rPr lang="en-US" smtClean="0"/>
              <a:t>15-Mar-21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AA15-1ACE-4A0A-89C9-4E7ED9FA8718}" type="datetime5">
              <a:rPr lang="en-US" smtClean="0"/>
              <a:t>15-Mar-21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ED8220-6BEA-4DD8-BF2B-AAF5CB1852B4}" type="datetime5">
              <a:rPr lang="en-US" smtClean="0"/>
              <a:t>15-Mar-21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62AABD3-9378-4F3A-8B07-9C49E082F9E0}" type="datetime5">
              <a:rPr lang="en-US" smtClean="0"/>
              <a:t>15-Mar-21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F896E-AC5B-44CF-9FA8-AAE0F7003556}" type="datetime5">
              <a:rPr lang="en-US" smtClean="0"/>
              <a:t>15-Mar-21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C91391-E66C-4C41-8A45-5CF10496CDB6}" type="datetime5">
              <a:rPr lang="en-US" smtClean="0"/>
              <a:t>15-Mar-21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E32FA-4D94-4911-8ABD-429CE9415A19}" type="datetime5">
              <a:rPr lang="en-US" smtClean="0"/>
              <a:t>15-Mar-21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B5A51D9B-8464-45DB-A5CC-153CEFAC0678}" type="datetime5">
              <a:rPr lang="en-US" smtClean="0"/>
              <a:t>15-Mar-21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14</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design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
        <p:nvSpPr>
          <p:cNvPr id="3" name="Slide Number Placeholder 2"/>
          <p:cNvSpPr>
            <a:spLocks noGrp="1"/>
          </p:cNvSpPr>
          <p:nvPr>
            <p:ph type="sldNum" sz="quarter" idx="12"/>
          </p:nvPr>
        </p:nvSpPr>
        <p:spPr/>
        <p:txBody>
          <a:bodyPr/>
          <a:lstStyle/>
          <a:p>
            <a:fld id="{BC490F8C-3D0D-4DB1-B2BD-1525EA5CE111}" type="slidenum">
              <a:rPr lang="en-US" smtClean="0"/>
              <a:pPr/>
              <a:t>1</a:t>
            </a:fld>
            <a:endParaRPr lang="en-US" dirty="0"/>
          </a:p>
        </p:txBody>
      </p:sp>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349434" cy="3069675"/>
          </a:xfrm>
          <a:prstGeom prst="rect">
            <a:avLst/>
          </a:prstGeom>
          <a:noFill/>
          <a:extLst>
            <a:ext uri="{909E8E84-426E-40DD-AFC4-6F175D3DCCD1}">
              <a14:hiddenFill xmlns:a14="http://schemas.microsoft.com/office/drawing/2010/main">
                <a:solidFill>
                  <a:srgbClr val="FFFFFF"/>
                </a:solidFill>
              </a14:hiddenFill>
            </a:ext>
          </a:extLst>
        </p:spPr>
      </p:pic>
      <p:sp>
        <p:nvSpPr>
          <p:cNvPr id="6" name="Round Single Corner Rectangle 5"/>
          <p:cNvSpPr/>
          <p:nvPr/>
        </p:nvSpPr>
        <p:spPr>
          <a:xfrm>
            <a:off x="3697308" y="4267200"/>
            <a:ext cx="1752600" cy="304800"/>
          </a:xfrm>
          <a:prstGeom prst="round1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ORB Protocol </a:t>
            </a:r>
            <a:endParaRPr lang="en-GB" dirty="0"/>
          </a:p>
        </p:txBody>
      </p:sp>
      <p:sp>
        <p:nvSpPr>
          <p:cNvPr id="8" name="TextBox 7"/>
          <p:cNvSpPr txBox="1"/>
          <p:nvPr/>
        </p:nvSpPr>
        <p:spPr>
          <a:xfrm>
            <a:off x="77842" y="940458"/>
            <a:ext cx="9056633" cy="830997"/>
          </a:xfrm>
          <a:prstGeom prst="rect">
            <a:avLst/>
          </a:prstGeom>
          <a:noFill/>
        </p:spPr>
        <p:txBody>
          <a:bodyPr wrap="square" rtlCol="0">
            <a:spAutoFit/>
          </a:bodyPr>
          <a:lstStyle/>
          <a:p>
            <a:r>
              <a:rPr lang="en-GB" sz="2400" dirty="0" smtClean="0"/>
              <a:t>Describe this architecture based on ORB style and mention its all objects services?</a:t>
            </a:r>
            <a:endParaRPr lang="en-GB" sz="2400" dirty="0"/>
          </a:p>
        </p:txBody>
      </p:sp>
    </p:spTree>
    <p:extLst>
      <p:ext uri="{BB962C8B-B14F-4D97-AF65-F5344CB8AC3E}">
        <p14:creationId xmlns:p14="http://schemas.microsoft.com/office/powerpoint/2010/main" val="3144755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0" y="2640716"/>
            <a:ext cx="757123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Service-Oriented Architecture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11</a:t>
            </a:fld>
            <a:endParaRPr lang="en-US" dirty="0"/>
          </a:p>
        </p:txBody>
      </p:sp>
    </p:spTree>
    <p:extLst>
      <p:ext uri="{BB962C8B-B14F-4D97-AF65-F5344CB8AC3E}">
        <p14:creationId xmlns:p14="http://schemas.microsoft.com/office/powerpoint/2010/main" val="191923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266701" y="707290"/>
            <a:ext cx="8572500" cy="5632311"/>
          </a:xfrm>
          <a:prstGeom prst="rect">
            <a:avLst/>
          </a:prstGeom>
        </p:spPr>
        <p:txBody>
          <a:bodyPr wrap="square">
            <a:spAutoFit/>
          </a:bodyPr>
          <a:lstStyle/>
          <a:p>
            <a:pPr algn="just"/>
            <a:r>
              <a:rPr lang="en-GB" sz="2000" dirty="0" smtClean="0"/>
              <a:t>The </a:t>
            </a:r>
            <a:r>
              <a:rPr lang="en-GB" sz="2000" dirty="0"/>
              <a:t>term </a:t>
            </a:r>
            <a:r>
              <a:rPr lang="en-GB" sz="2000" b="1" dirty="0"/>
              <a:t>Cloud </a:t>
            </a:r>
            <a:r>
              <a:rPr lang="en-GB" sz="2000" dirty="0"/>
              <a:t>refers to a </a:t>
            </a:r>
            <a:r>
              <a:rPr lang="en-GB" sz="2000" b="1" dirty="0">
                <a:solidFill>
                  <a:schemeClr val="accent6">
                    <a:lumMod val="75000"/>
                  </a:schemeClr>
                </a:solidFill>
              </a:rPr>
              <a:t>Network or Internet</a:t>
            </a:r>
            <a:r>
              <a:rPr lang="en-GB" sz="2000" dirty="0"/>
              <a:t>. In other words, we can say that Cloud is something, which is present at </a:t>
            </a:r>
            <a:r>
              <a:rPr lang="en-GB" sz="2000" dirty="0">
                <a:solidFill>
                  <a:schemeClr val="accent6">
                    <a:lumMod val="75000"/>
                  </a:schemeClr>
                </a:solidFill>
              </a:rPr>
              <a:t>remote location</a:t>
            </a:r>
            <a:r>
              <a:rPr lang="en-GB" sz="2000" dirty="0"/>
              <a:t>. Cloud can provide services over public and private networks, </a:t>
            </a:r>
            <a:r>
              <a:rPr lang="en-GB" sz="2000" dirty="0" smtClean="0"/>
              <a:t>WAN</a:t>
            </a:r>
            <a:r>
              <a:rPr lang="en-GB" sz="2000" dirty="0"/>
              <a:t>, LAN or VPN</a:t>
            </a:r>
            <a:r>
              <a:rPr lang="en-GB" sz="2000" dirty="0" smtClean="0"/>
              <a:t>.</a:t>
            </a:r>
          </a:p>
          <a:p>
            <a:pPr algn="just"/>
            <a:endParaRPr lang="en-GB" sz="2000" dirty="0" smtClean="0"/>
          </a:p>
          <a:p>
            <a:pPr algn="just"/>
            <a:r>
              <a:rPr lang="en-GB" sz="2000" b="1" dirty="0"/>
              <a:t>Cloud computing </a:t>
            </a:r>
            <a:r>
              <a:rPr lang="en-GB" sz="2000" dirty="0"/>
              <a:t>is the </a:t>
            </a:r>
            <a:r>
              <a:rPr lang="en-GB" sz="2000" dirty="0">
                <a:solidFill>
                  <a:schemeClr val="accent6">
                    <a:lumMod val="75000"/>
                  </a:schemeClr>
                </a:solidFill>
              </a:rPr>
              <a:t>on-demand availability </a:t>
            </a:r>
            <a:r>
              <a:rPr lang="en-GB" sz="2000" dirty="0"/>
              <a:t>of computer system resources, especially data storage and computing power, </a:t>
            </a:r>
            <a:r>
              <a:rPr lang="en-GB" sz="2000" dirty="0">
                <a:solidFill>
                  <a:schemeClr val="accent6">
                    <a:lumMod val="75000"/>
                  </a:schemeClr>
                </a:solidFill>
              </a:rPr>
              <a:t>without direct active management </a:t>
            </a:r>
            <a:r>
              <a:rPr lang="en-GB" sz="2000" dirty="0"/>
              <a:t>by the user</a:t>
            </a:r>
            <a:r>
              <a:rPr lang="en-GB" sz="2000" dirty="0" smtClean="0"/>
              <a:t>.</a:t>
            </a:r>
          </a:p>
          <a:p>
            <a:pPr algn="just"/>
            <a:r>
              <a:rPr lang="en-GB" sz="2000" dirty="0"/>
              <a:t/>
            </a:r>
            <a:br>
              <a:rPr lang="en-GB" sz="2000" dirty="0"/>
            </a:br>
            <a:r>
              <a:rPr lang="en-GB" sz="2000" b="1" dirty="0"/>
              <a:t>Cloud computing</a:t>
            </a:r>
            <a:r>
              <a:rPr lang="en-GB" sz="2000" dirty="0"/>
              <a:t> (also called simply, the cloud) describes the act of storing, managing and processing data online - as opposed to on your own physical computer or network</a:t>
            </a:r>
            <a:r>
              <a:rPr lang="en-GB" sz="2000" dirty="0" smtClean="0"/>
              <a:t>.</a:t>
            </a:r>
          </a:p>
          <a:p>
            <a:pPr algn="just"/>
            <a:endParaRPr lang="en-GB" sz="2000" dirty="0"/>
          </a:p>
          <a:p>
            <a:pPr algn="just"/>
            <a:r>
              <a:rPr lang="en-GB" sz="2000" b="1" dirty="0"/>
              <a:t>Cloud computing</a:t>
            </a:r>
            <a:r>
              <a:rPr lang="en-GB" sz="2000" dirty="0"/>
              <a:t> is the delivery of </a:t>
            </a:r>
            <a:r>
              <a:rPr lang="en-GB" sz="2000" dirty="0">
                <a:solidFill>
                  <a:schemeClr val="accent6">
                    <a:lumMod val="75000"/>
                  </a:schemeClr>
                </a:solidFill>
              </a:rPr>
              <a:t>different services through the Internet</a:t>
            </a:r>
            <a:r>
              <a:rPr lang="en-GB" sz="2000" dirty="0"/>
              <a:t>. These resources include tools and applications like data storage, servers, databases, networking, and software</a:t>
            </a:r>
            <a:r>
              <a:rPr lang="en-GB" sz="2000" dirty="0" smtClean="0"/>
              <a:t>.</a:t>
            </a:r>
          </a:p>
          <a:p>
            <a:pPr algn="just"/>
            <a:endParaRPr lang="en-GB" sz="2000" dirty="0"/>
          </a:p>
          <a:p>
            <a:pPr algn="just"/>
            <a:r>
              <a:rPr lang="en-GB" sz="2000" b="1" dirty="0"/>
              <a:t>Cloud computing </a:t>
            </a:r>
            <a:r>
              <a:rPr lang="en-GB" sz="2000" dirty="0"/>
              <a:t>is the delivery of </a:t>
            </a:r>
            <a:r>
              <a:rPr lang="en-GB" sz="2000" b="1" dirty="0">
                <a:solidFill>
                  <a:srgbClr val="002B82"/>
                </a:solidFill>
              </a:rPr>
              <a:t>on-demand computing services </a:t>
            </a:r>
            <a:r>
              <a:rPr lang="en-GB" sz="2000" b="1" dirty="0">
                <a:solidFill>
                  <a:schemeClr val="accent6">
                    <a:lumMod val="75000"/>
                  </a:schemeClr>
                </a:solidFill>
              </a:rPr>
              <a:t>over the internet</a:t>
            </a:r>
            <a:r>
              <a:rPr lang="en-GB" sz="2000" dirty="0"/>
              <a:t> on a </a:t>
            </a:r>
            <a:r>
              <a:rPr lang="en-GB" sz="2000" b="1" dirty="0">
                <a:solidFill>
                  <a:srgbClr val="002B82"/>
                </a:solidFill>
              </a:rPr>
              <a:t>pay-as-you-go basis</a:t>
            </a:r>
            <a:r>
              <a:rPr lang="en-GB" sz="2000" dirty="0"/>
              <a:t>.</a:t>
            </a:r>
          </a:p>
        </p:txBody>
      </p:sp>
    </p:spTree>
    <p:extLst>
      <p:ext uri="{BB962C8B-B14F-4D97-AF65-F5344CB8AC3E}">
        <p14:creationId xmlns:p14="http://schemas.microsoft.com/office/powerpoint/2010/main" val="129875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152420" y="685800"/>
            <a:ext cx="8842375" cy="5324535"/>
          </a:xfrm>
          <a:prstGeom prst="rect">
            <a:avLst/>
          </a:prstGeom>
        </p:spPr>
        <p:txBody>
          <a:bodyPr wrap="square">
            <a:spAutoFit/>
          </a:bodyPr>
          <a:lstStyle/>
          <a:p>
            <a:pPr algn="just"/>
            <a:r>
              <a:rPr lang="en-GB" sz="2000" b="1" dirty="0"/>
              <a:t>Types of Cloud </a:t>
            </a:r>
            <a:r>
              <a:rPr lang="en-GB" sz="2000" b="1" dirty="0" smtClean="0"/>
              <a:t>Computing</a:t>
            </a:r>
          </a:p>
          <a:p>
            <a:pPr algn="just"/>
            <a:endParaRPr lang="en-GB" sz="2000" dirty="0"/>
          </a:p>
          <a:p>
            <a:pPr lvl="0" algn="just"/>
            <a:r>
              <a:rPr lang="en-GB" sz="2000" b="1" dirty="0"/>
              <a:t>Public Cloud: </a:t>
            </a:r>
            <a:r>
              <a:rPr lang="en-GB" sz="2000" dirty="0"/>
              <a:t>Multi-tenant environment with pay-as-you-grow scalability</a:t>
            </a:r>
          </a:p>
          <a:p>
            <a:pPr algn="just"/>
            <a:r>
              <a:rPr lang="en-GB" sz="2000" dirty="0"/>
              <a:t>A public cloud is built over the Internet and can be </a:t>
            </a:r>
            <a:r>
              <a:rPr lang="en-GB" sz="2000" dirty="0">
                <a:solidFill>
                  <a:schemeClr val="accent6">
                    <a:lumMod val="75000"/>
                  </a:schemeClr>
                </a:solidFill>
              </a:rPr>
              <a:t>accessed by any user </a:t>
            </a:r>
            <a:r>
              <a:rPr lang="en-GB" sz="2000" dirty="0"/>
              <a:t>who </a:t>
            </a:r>
            <a:r>
              <a:rPr lang="en-GB" sz="2000" dirty="0">
                <a:solidFill>
                  <a:schemeClr val="accent6">
                    <a:lumMod val="75000"/>
                  </a:schemeClr>
                </a:solidFill>
              </a:rPr>
              <a:t>has paid for the service</a:t>
            </a:r>
            <a:r>
              <a:rPr lang="en-GB" sz="2000" dirty="0"/>
              <a:t>. Public clouds are owned by service providers and are accessible through a subscription. </a:t>
            </a:r>
            <a:endParaRPr lang="en-GB" sz="2000" dirty="0" smtClean="0"/>
          </a:p>
          <a:p>
            <a:pPr algn="just"/>
            <a:endParaRPr lang="en-GB" sz="2000" dirty="0"/>
          </a:p>
          <a:p>
            <a:pPr algn="just"/>
            <a:r>
              <a:rPr lang="en-GB" sz="2000" dirty="0"/>
              <a:t>Many public clouds are available, including </a:t>
            </a:r>
            <a:r>
              <a:rPr lang="en-GB" sz="2000" dirty="0">
                <a:solidFill>
                  <a:schemeClr val="accent6">
                    <a:lumMod val="75000"/>
                  </a:schemeClr>
                </a:solidFill>
              </a:rPr>
              <a:t>Google App Engine (GAE), Amazon Web Services (AWS),</a:t>
            </a:r>
            <a:r>
              <a:rPr lang="en-GB" sz="2000" dirty="0"/>
              <a:t> </a:t>
            </a:r>
            <a:r>
              <a:rPr lang="en-GB" sz="2000" dirty="0">
                <a:solidFill>
                  <a:schemeClr val="accent6">
                    <a:lumMod val="75000"/>
                  </a:schemeClr>
                </a:solidFill>
              </a:rPr>
              <a:t>Microsoft Azure</a:t>
            </a:r>
            <a:r>
              <a:rPr lang="en-GB" sz="2000" dirty="0"/>
              <a:t>, IBM Blue Cloud, and </a:t>
            </a:r>
            <a:r>
              <a:rPr lang="en-GB" sz="2000" dirty="0" err="1"/>
              <a:t>Salesforce.com’s</a:t>
            </a:r>
            <a:r>
              <a:rPr lang="en-GB" sz="2000" dirty="0"/>
              <a:t> Force.com.</a:t>
            </a:r>
          </a:p>
          <a:p>
            <a:pPr algn="just"/>
            <a:r>
              <a:rPr lang="en-GB" sz="2000" dirty="0"/>
              <a:t> </a:t>
            </a:r>
          </a:p>
          <a:p>
            <a:pPr lvl="0" algn="just"/>
            <a:r>
              <a:rPr lang="en-GB" sz="2000" b="1" dirty="0"/>
              <a:t>Private Cloud: </a:t>
            </a:r>
            <a:r>
              <a:rPr lang="en-GB" sz="2000" dirty="0"/>
              <a:t>Scalability plus the enhanced security and control of a single-tenant environment</a:t>
            </a:r>
          </a:p>
          <a:p>
            <a:pPr algn="just"/>
            <a:r>
              <a:rPr lang="en-GB" sz="2000" dirty="0"/>
              <a:t>A private cloud is built within the domain of an intranet </a:t>
            </a:r>
            <a:r>
              <a:rPr lang="en-GB" sz="2000" dirty="0">
                <a:solidFill>
                  <a:schemeClr val="accent6">
                    <a:lumMod val="75000"/>
                  </a:schemeClr>
                </a:solidFill>
              </a:rPr>
              <a:t>owned by a single organization</a:t>
            </a:r>
            <a:r>
              <a:rPr lang="en-GB" sz="2000" dirty="0"/>
              <a:t>. Therefore, it is client owned and managed, and its access is limited to the owning clients and their partners. Its deployment was not meant to sell capacity over the Internet through publicly accessible interfaces.</a:t>
            </a:r>
          </a:p>
          <a:p>
            <a:pPr algn="just"/>
            <a:r>
              <a:rPr lang="en-GB" sz="2000" dirty="0"/>
              <a:t> </a:t>
            </a:r>
          </a:p>
        </p:txBody>
      </p:sp>
    </p:spTree>
    <p:extLst>
      <p:ext uri="{BB962C8B-B14F-4D97-AF65-F5344CB8AC3E}">
        <p14:creationId xmlns:p14="http://schemas.microsoft.com/office/powerpoint/2010/main" val="2504611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Cloud computing: Cost Model  </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301625" y="1066800"/>
            <a:ext cx="8613776" cy="3785652"/>
          </a:xfrm>
          <a:prstGeom prst="rect">
            <a:avLst/>
          </a:prstGeom>
        </p:spPr>
        <p:txBody>
          <a:bodyPr wrap="square">
            <a:spAutoFit/>
          </a:bodyPr>
          <a:lstStyle/>
          <a:p>
            <a:pPr algn="just"/>
            <a:r>
              <a:rPr lang="en-GB" sz="2000" b="1" dirty="0"/>
              <a:t>Types of Cloud </a:t>
            </a:r>
            <a:r>
              <a:rPr lang="en-GB" sz="2000" b="1" dirty="0" smtClean="0"/>
              <a:t>Computing</a:t>
            </a:r>
          </a:p>
          <a:p>
            <a:pPr algn="just"/>
            <a:endParaRPr lang="en-GB" sz="2000" dirty="0"/>
          </a:p>
          <a:p>
            <a:pPr lvl="0" algn="just"/>
            <a:r>
              <a:rPr lang="en-GB" sz="2000" b="1" dirty="0"/>
              <a:t>Hybrid Cloud: </a:t>
            </a:r>
            <a:r>
              <a:rPr lang="en-GB" sz="2000" dirty="0"/>
              <a:t>Connect the public cloud to your private cloud or dedicated servers - even in your own data </a:t>
            </a:r>
            <a:r>
              <a:rPr lang="en-GB" sz="2000" dirty="0" err="1" smtClean="0"/>
              <a:t>center</a:t>
            </a:r>
            <a:r>
              <a:rPr lang="en-GB" sz="2000" dirty="0" smtClean="0"/>
              <a:t>.</a:t>
            </a:r>
            <a:endParaRPr lang="en-GB" sz="2000" dirty="0"/>
          </a:p>
          <a:p>
            <a:pPr algn="just"/>
            <a:r>
              <a:rPr lang="en-GB" sz="2000" dirty="0"/>
              <a:t> </a:t>
            </a:r>
          </a:p>
          <a:p>
            <a:pPr algn="just"/>
            <a:r>
              <a:rPr lang="en-GB" sz="2000" dirty="0"/>
              <a:t>Private clouds can also support a hybrid cloud model by supplementing local infrastructure with computing capacity from an external public cloud. </a:t>
            </a:r>
          </a:p>
          <a:p>
            <a:pPr algn="just"/>
            <a:r>
              <a:rPr lang="en-GB" sz="2000" dirty="0"/>
              <a:t>For example, the Research Compute Cloud (RC2) is a private cloud, built by IBM, that interconnects the computing and IT resources at eight IBM Research </a:t>
            </a:r>
            <a:r>
              <a:rPr lang="en-GB" sz="2000" dirty="0" err="1"/>
              <a:t>Centers</a:t>
            </a:r>
            <a:r>
              <a:rPr lang="en-GB" sz="2000" dirty="0"/>
              <a:t> scattered throughout the United States, Europe, and Asia. A hybrid cloud provides access to clients, the partner network, and third parties. </a:t>
            </a:r>
          </a:p>
          <a:p>
            <a:pPr algn="just"/>
            <a:r>
              <a:rPr lang="en-GB" sz="2000" dirty="0"/>
              <a:t> </a:t>
            </a:r>
          </a:p>
        </p:txBody>
      </p:sp>
    </p:spTree>
    <p:extLst>
      <p:ext uri="{BB962C8B-B14F-4D97-AF65-F5344CB8AC3E}">
        <p14:creationId xmlns:p14="http://schemas.microsoft.com/office/powerpoint/2010/main" val="3996143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7" name="Picture 6"/>
          <p:cNvPicPr/>
          <p:nvPr/>
        </p:nvPicPr>
        <p:blipFill>
          <a:blip r:embed="rId2"/>
          <a:stretch>
            <a:fillRect/>
          </a:stretch>
        </p:blipFill>
        <p:spPr>
          <a:xfrm>
            <a:off x="25400" y="553999"/>
            <a:ext cx="9109075" cy="5770602"/>
          </a:xfrm>
          <a:prstGeom prst="rect">
            <a:avLst/>
          </a:prstGeom>
        </p:spPr>
      </p:pic>
    </p:spTree>
    <p:extLst>
      <p:ext uri="{BB962C8B-B14F-4D97-AF65-F5344CB8AC3E}">
        <p14:creationId xmlns:p14="http://schemas.microsoft.com/office/powerpoint/2010/main" val="4282077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Cloud computing </a:t>
            </a:r>
            <a:r>
              <a:rPr lang="en-US" sz="3000" b="1" dirty="0" smtClean="0">
                <a:solidFill>
                  <a:schemeClr val="bg1"/>
                </a:solidFill>
                <a:latin typeface="Times New Roman" panose="02020603050405020304" pitchFamily="18" charset="0"/>
                <a:cs typeface="Times New Roman" panose="02020603050405020304" pitchFamily="18" charset="0"/>
              </a:rPr>
              <a:t>: Cost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6" name="Picture 5"/>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2700" y="696099"/>
            <a:ext cx="9032875" cy="5796795"/>
          </a:xfrm>
          <a:prstGeom prst="rect">
            <a:avLst/>
          </a:prstGeom>
        </p:spPr>
      </p:pic>
    </p:spTree>
    <p:extLst>
      <p:ext uri="{BB962C8B-B14F-4D97-AF65-F5344CB8AC3E}">
        <p14:creationId xmlns:p14="http://schemas.microsoft.com/office/powerpoint/2010/main" val="1801864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288925" y="762635"/>
            <a:ext cx="8626475" cy="4401205"/>
          </a:xfrm>
          <a:prstGeom prst="rect">
            <a:avLst/>
          </a:prstGeom>
        </p:spPr>
        <p:txBody>
          <a:bodyPr wrap="square">
            <a:spAutoFit/>
          </a:bodyPr>
          <a:lstStyle/>
          <a:p>
            <a:r>
              <a:rPr lang="en-GB" sz="2800" b="1" dirty="0"/>
              <a:t>Service Models</a:t>
            </a:r>
          </a:p>
          <a:p>
            <a:pPr algn="just"/>
            <a:r>
              <a:rPr lang="en-GB" sz="2800" dirty="0">
                <a:solidFill>
                  <a:srgbClr val="000000"/>
                </a:solidFill>
              </a:rPr>
              <a:t>Cloud computing is based on service models. These are categorized into three basic service models which are </a:t>
            </a:r>
            <a:r>
              <a:rPr lang="en-GB" sz="2800" dirty="0" smtClean="0">
                <a:solidFill>
                  <a:srgbClr val="000000"/>
                </a:solidFill>
              </a:rPr>
              <a:t>–</a:t>
            </a:r>
          </a:p>
          <a:p>
            <a:pPr algn="just"/>
            <a:endParaRPr lang="en-GB" sz="2800" dirty="0">
              <a:solidFill>
                <a:srgbClr val="000000"/>
              </a:solidFill>
            </a:endParaRPr>
          </a:p>
          <a:p>
            <a:pPr marL="914400" lvl="1" indent="-457200">
              <a:lnSpc>
                <a:spcPct val="200000"/>
              </a:lnSpc>
              <a:buFont typeface="Wingdings" panose="05000000000000000000" pitchFamily="2" charset="2"/>
              <a:buChar char="v"/>
            </a:pPr>
            <a:r>
              <a:rPr lang="en-GB" sz="2800" dirty="0"/>
              <a:t>Infrastructure-as–a-Service (IaaS)</a:t>
            </a:r>
          </a:p>
          <a:p>
            <a:pPr marL="914400" lvl="1" indent="-457200">
              <a:lnSpc>
                <a:spcPct val="200000"/>
              </a:lnSpc>
              <a:buFont typeface="Wingdings" panose="05000000000000000000" pitchFamily="2" charset="2"/>
              <a:buChar char="v"/>
            </a:pPr>
            <a:r>
              <a:rPr lang="en-GB" sz="2800" dirty="0"/>
              <a:t>Platform-as-a-Service (PaaS)</a:t>
            </a:r>
          </a:p>
          <a:p>
            <a:pPr marL="914400" lvl="1" indent="-457200">
              <a:lnSpc>
                <a:spcPct val="200000"/>
              </a:lnSpc>
              <a:buFont typeface="Wingdings" panose="05000000000000000000" pitchFamily="2" charset="2"/>
              <a:buChar char="v"/>
            </a:pPr>
            <a:r>
              <a:rPr lang="en-GB" sz="2800" dirty="0"/>
              <a:t>Software-as-a-Service (SaaS)</a:t>
            </a:r>
            <a:endParaRPr lang="en-GB" sz="2800" b="0" i="0" dirty="0">
              <a:effectLst/>
            </a:endParaRPr>
          </a:p>
        </p:txBody>
      </p:sp>
    </p:spTree>
    <p:extLst>
      <p:ext uri="{BB962C8B-B14F-4D97-AF65-F5344CB8AC3E}">
        <p14:creationId xmlns:p14="http://schemas.microsoft.com/office/powerpoint/2010/main" val="1653630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4" name="Rectangle 3"/>
          <p:cNvSpPr/>
          <p:nvPr/>
        </p:nvSpPr>
        <p:spPr>
          <a:xfrm>
            <a:off x="460416" y="747301"/>
            <a:ext cx="8454984" cy="4959563"/>
          </a:xfrm>
          <a:prstGeom prst="rect">
            <a:avLst/>
          </a:prstGeom>
        </p:spPr>
        <p:txBody>
          <a:bodyPr wrap="square">
            <a:spAutoFit/>
          </a:bodyPr>
          <a:lstStyle/>
          <a:p>
            <a:pPr algn="just">
              <a:lnSpc>
                <a:spcPct val="107000"/>
              </a:lnSpc>
              <a:spcAft>
                <a:spcPts val="800"/>
              </a:spcAft>
            </a:pPr>
            <a:r>
              <a:rPr lang="en-US" b="1" dirty="0">
                <a:latin typeface="Georgia" panose="02040502050405020303" pitchFamily="18" charset="0"/>
                <a:ea typeface="Calibri" panose="020F0502020204030204" pitchFamily="34" charset="0"/>
                <a:cs typeface="Times New Roman" panose="02020603050405020304" pitchFamily="18" charset="0"/>
              </a:rPr>
              <a:t>Infrastructure as a service (IaaS)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Most basic cloud service model</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Cloud providers offer computers, as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physical</a:t>
            </a:r>
            <a:r>
              <a:rPr lang="en-US" dirty="0">
                <a:latin typeface="Georgia" panose="02040502050405020303" pitchFamily="18" charset="0"/>
                <a:ea typeface="Calibri" panose="020F0502020204030204" pitchFamily="34" charset="0"/>
                <a:cs typeface="Times New Roman" panose="02020603050405020304" pitchFamily="18" charset="0"/>
              </a:rPr>
              <a:t> or more often as virtual machines, and other resources.</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Georgia" panose="02040502050405020303" pitchFamily="18" charset="0"/>
                <a:ea typeface="Calibri" panose="020F0502020204030204" pitchFamily="34" charset="0"/>
                <a:cs typeface="Times New Roman" panose="02020603050405020304" pitchFamily="18" charset="0"/>
              </a:rPr>
              <a:t>This model allows users to use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virtualized IT resources</a:t>
            </a:r>
            <a:r>
              <a:rPr lang="en-US" dirty="0">
                <a:latin typeface="Georgia" panose="02040502050405020303" pitchFamily="18" charset="0"/>
                <a:ea typeface="Calibri" panose="020F0502020204030204" pitchFamily="34" charset="0"/>
                <a:cs typeface="Times New Roman" panose="02020603050405020304" pitchFamily="18" charset="0"/>
              </a:rPr>
              <a:t> for computing, storage, and networking.</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Virtual machines are run as guests by a hypervisor, such as </a:t>
            </a:r>
            <a:r>
              <a:rPr lang="en-US" dirty="0" err="1">
                <a:latin typeface="Georgia" panose="02040502050405020303" pitchFamily="18" charset="0"/>
                <a:ea typeface="Calibri" panose="020F0502020204030204" pitchFamily="34" charset="0"/>
                <a:cs typeface="Times New Roman" panose="02020603050405020304" pitchFamily="18" charset="0"/>
              </a:rPr>
              <a:t>Xen</a:t>
            </a:r>
            <a:r>
              <a:rPr lang="en-US" dirty="0">
                <a:latin typeface="Georgia" panose="02040502050405020303" pitchFamily="18" charset="0"/>
                <a:ea typeface="Calibri" panose="020F0502020204030204" pitchFamily="34" charset="0"/>
                <a:cs typeface="Times New Roman" panose="02020603050405020304" pitchFamily="18" charset="0"/>
              </a:rPr>
              <a:t> or KVM.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Cloud users deploy their applications by then installing operating system images on the machines as well as their application software.</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Cloud providers typically bill IaaS services on a utility computing basis, that is,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cost will reflect the amount of resources allocated and consumed</a:t>
            </a:r>
            <a:r>
              <a:rPr lang="en-US" dirty="0">
                <a:latin typeface="Georgia" panose="02040502050405020303" pitchFamily="18" charset="0"/>
                <a:ea typeface="Calibri" panose="020F0502020204030204" pitchFamily="34" charset="0"/>
                <a:cs typeface="Times New Roman" panose="02020603050405020304" pitchFamily="18" charset="0"/>
              </a:rPr>
              <a: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Georgia" panose="02040502050405020303" pitchFamily="18" charset="0"/>
                <a:ea typeface="Calibri" panose="020F0502020204030204" pitchFamily="34" charset="0"/>
                <a:cs typeface="Times New Roman" panose="02020603050405020304" pitchFamily="18" charset="0"/>
              </a:rPr>
              <a:t>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Georgia" panose="02040502050405020303" pitchFamily="18" charset="0"/>
                <a:ea typeface="Calibri" panose="020F0502020204030204" pitchFamily="34" charset="0"/>
                <a:cs typeface="Times New Roman" panose="02020603050405020304" pitchFamily="18" charset="0"/>
              </a:rPr>
              <a:t>Examples of IaaS include:</a:t>
            </a:r>
            <a:r>
              <a:rPr lang="en-US" dirty="0">
                <a:latin typeface="Georgia" panose="02040502050405020303" pitchFamily="18" charset="0"/>
                <a:ea typeface="Calibri" panose="020F0502020204030204" pitchFamily="34" charset="0"/>
                <a:cs typeface="Times New Roman" panose="02020603050405020304" pitchFamily="18" charset="0"/>
              </a:rPr>
              <a:t> Amazon Cloud Formation (and underlying services such as Amazon </a:t>
            </a:r>
            <a:r>
              <a:rPr lang="en-US" b="1" dirty="0">
                <a:solidFill>
                  <a:srgbClr val="C00000"/>
                </a:solidFill>
                <a:latin typeface="Georgia" panose="02040502050405020303" pitchFamily="18" charset="0"/>
                <a:ea typeface="Calibri" panose="020F0502020204030204" pitchFamily="34" charset="0"/>
                <a:cs typeface="Times New Roman" panose="02020603050405020304" pitchFamily="18" charset="0"/>
              </a:rPr>
              <a:t>EC2</a:t>
            </a:r>
            <a:r>
              <a:rPr lang="en-US" dirty="0">
                <a:latin typeface="Georgia" panose="02040502050405020303" pitchFamily="18" charset="0"/>
                <a:ea typeface="Calibri" panose="020F0502020204030204" pitchFamily="34" charset="0"/>
                <a:cs typeface="Times New Roman" panose="02020603050405020304" pitchFamily="18" charset="0"/>
              </a:rPr>
              <a:t>), Rackspace Cloud, </a:t>
            </a:r>
            <a:r>
              <a:rPr lang="en-US" dirty="0" err="1">
                <a:latin typeface="Georgia" panose="02040502050405020303" pitchFamily="18" charset="0"/>
                <a:ea typeface="Calibri" panose="020F0502020204030204" pitchFamily="34" charset="0"/>
                <a:cs typeface="Times New Roman" panose="02020603050405020304" pitchFamily="18" charset="0"/>
              </a:rPr>
              <a:t>Terremark</a:t>
            </a:r>
            <a:r>
              <a:rPr lang="en-US" dirty="0">
                <a:latin typeface="Georgia" panose="02040502050405020303" pitchFamily="18" charset="0"/>
                <a:ea typeface="Calibri" panose="020F0502020204030204" pitchFamily="34" charset="0"/>
                <a:cs typeface="Times New Roman" panose="02020603050405020304" pitchFamily="18" charset="0"/>
              </a:rPr>
              <a:t>, and </a:t>
            </a:r>
            <a:r>
              <a:rPr lang="en-US" dirty="0">
                <a:solidFill>
                  <a:srgbClr val="C00000"/>
                </a:solidFill>
                <a:latin typeface="Georgia" panose="02040502050405020303" pitchFamily="18" charset="0"/>
                <a:ea typeface="Calibri" panose="020F0502020204030204" pitchFamily="34" charset="0"/>
                <a:cs typeface="Times New Roman" panose="02020603050405020304" pitchFamily="18" charset="0"/>
              </a:rPr>
              <a:t>Google Compute Engine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60416" y="6268024"/>
            <a:ext cx="8524875" cy="369332"/>
          </a:xfrm>
          <a:prstGeom prst="rect">
            <a:avLst/>
          </a:prstGeom>
        </p:spPr>
        <p:txBody>
          <a:bodyPr wrap="square">
            <a:spAutoFit/>
          </a:bodyPr>
          <a:lstStyle/>
          <a:p>
            <a:r>
              <a:rPr lang="en-GB" sz="1600" i="1" dirty="0" smtClean="0">
                <a:solidFill>
                  <a:srgbClr val="002B82"/>
                </a:solidFill>
                <a:cs typeface="Aharoni" panose="02010803020104030203"/>
              </a:rPr>
              <a:t>**A </a:t>
            </a:r>
            <a:r>
              <a:rPr lang="en-GB" sz="1600" i="1" dirty="0">
                <a:solidFill>
                  <a:srgbClr val="002B82"/>
                </a:solidFill>
                <a:cs typeface="Aharoni" panose="02010803020104030203"/>
              </a:rPr>
              <a:t>hypervisor is computer software, firmware or hardware that creates and runs virtual machine</a:t>
            </a:r>
            <a:r>
              <a:rPr lang="en-GB" i="1" dirty="0">
                <a:solidFill>
                  <a:srgbClr val="002B82"/>
                </a:solidFill>
                <a:cs typeface="Aharoni" panose="02010803020104030203"/>
              </a:rPr>
              <a:t>s</a:t>
            </a:r>
          </a:p>
        </p:txBody>
      </p:sp>
    </p:spTree>
    <p:extLst>
      <p:ext uri="{BB962C8B-B14F-4D97-AF65-F5344CB8AC3E}">
        <p14:creationId xmlns:p14="http://schemas.microsoft.com/office/powerpoint/2010/main" val="2953405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Cloud computing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301625" y="858040"/>
            <a:ext cx="8689975" cy="3696846"/>
          </a:xfrm>
          <a:prstGeom prst="rect">
            <a:avLst/>
          </a:prstGeom>
        </p:spPr>
        <p:txBody>
          <a:bodyPr wrap="square">
            <a:spAutoFit/>
          </a:bodyPr>
          <a:lstStyle/>
          <a:p>
            <a:pPr algn="just">
              <a:lnSpc>
                <a:spcPct val="107000"/>
              </a:lnSpc>
              <a:spcAft>
                <a:spcPts val="800"/>
              </a:spcAft>
            </a:pPr>
            <a:r>
              <a:rPr lang="en-US" b="1" dirty="0">
                <a:latin typeface="Georgia" panose="02040502050405020303" pitchFamily="18" charset="0"/>
                <a:ea typeface="Calibri" panose="020F0502020204030204" pitchFamily="34" charset="0"/>
                <a:cs typeface="Times New Roman" panose="02020603050405020304" pitchFamily="18" charset="0"/>
              </a:rPr>
              <a:t>Platform as a service (PaaS)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Cloud providers deliver </a:t>
            </a:r>
            <a:r>
              <a:rPr lang="en-US" dirty="0">
                <a:solidFill>
                  <a:srgbClr val="C00000"/>
                </a:solidFill>
                <a:latin typeface="Georgia" panose="02040502050405020303" pitchFamily="18" charset="0"/>
                <a:ea typeface="Calibri" panose="020F0502020204030204" pitchFamily="34" charset="0"/>
                <a:cs typeface="Times New Roman" panose="02020603050405020304" pitchFamily="18" charset="0"/>
              </a:rPr>
              <a:t>a computing platform </a:t>
            </a:r>
            <a:r>
              <a:rPr lang="en-US" dirty="0">
                <a:latin typeface="Georgia" panose="02040502050405020303" pitchFamily="18" charset="0"/>
                <a:ea typeface="Calibri" panose="020F0502020204030204" pitchFamily="34" charset="0"/>
                <a:cs typeface="Times New Roman" panose="02020603050405020304" pitchFamily="18" charset="0"/>
              </a:rPr>
              <a:t>typically including operating system, programming language execution environment, database, and web server.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Application developers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develop and run their software </a:t>
            </a:r>
            <a:r>
              <a:rPr lang="en-US" dirty="0">
                <a:latin typeface="Georgia" panose="02040502050405020303" pitchFamily="18" charset="0"/>
                <a:ea typeface="Calibri" panose="020F0502020204030204" pitchFamily="34" charset="0"/>
                <a:cs typeface="Times New Roman" panose="02020603050405020304" pitchFamily="18" charset="0"/>
              </a:rPr>
              <a:t>on a cloud platform without the cost and complexity of buying and managing the underlying hardware and software layers. </a:t>
            </a:r>
            <a:endParaRPr lang="en-US" dirty="0" smtClean="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endParaRPr lang="en-GB"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smtClean="0">
                <a:latin typeface="Georgia" panose="02040502050405020303" pitchFamily="18" charset="0"/>
                <a:ea typeface="Calibri" panose="020F0502020204030204" pitchFamily="34" charset="0"/>
                <a:cs typeface="Times New Roman" panose="02020603050405020304" pitchFamily="18" charset="0"/>
              </a:rPr>
              <a:t>Examples </a:t>
            </a:r>
            <a:r>
              <a:rPr lang="en-US" dirty="0">
                <a:latin typeface="Georgia" panose="02040502050405020303" pitchFamily="18" charset="0"/>
                <a:ea typeface="Calibri" panose="020F0502020204030204" pitchFamily="34" charset="0"/>
                <a:cs typeface="Times New Roman" panose="02020603050405020304" pitchFamily="18" charset="0"/>
              </a:rPr>
              <a:t>of PaaS include: Amazon Elastic Beanstalk, Cloud Foundry, </a:t>
            </a:r>
            <a:r>
              <a:rPr lang="en-US" dirty="0" err="1">
                <a:latin typeface="Georgia" panose="02040502050405020303" pitchFamily="18" charset="0"/>
                <a:ea typeface="Calibri" panose="020F0502020204030204" pitchFamily="34" charset="0"/>
                <a:cs typeface="Times New Roman" panose="02020603050405020304" pitchFamily="18" charset="0"/>
              </a:rPr>
              <a:t>Heroku</a:t>
            </a:r>
            <a:r>
              <a:rPr lang="en-US" dirty="0">
                <a:latin typeface="Georgia" panose="02040502050405020303" pitchFamily="18" charset="0"/>
                <a:ea typeface="Calibri" panose="020F0502020204030204" pitchFamily="34" charset="0"/>
                <a:cs typeface="Times New Roman" panose="02020603050405020304" pitchFamily="18" charset="0"/>
              </a:rPr>
              <a:t>, Force.com, </a:t>
            </a:r>
            <a:r>
              <a:rPr lang="en-US" dirty="0" err="1">
                <a:latin typeface="Georgia" panose="02040502050405020303" pitchFamily="18" charset="0"/>
                <a:ea typeface="Calibri" panose="020F0502020204030204" pitchFamily="34" charset="0"/>
                <a:cs typeface="Times New Roman" panose="02020603050405020304" pitchFamily="18" charset="0"/>
              </a:rPr>
              <a:t>EngineYard</a:t>
            </a:r>
            <a:r>
              <a:rPr lang="en-US" dirty="0">
                <a:latin typeface="Georgia" panose="02040502050405020303" pitchFamily="18" charset="0"/>
                <a:ea typeface="Calibri" panose="020F0502020204030204" pitchFamily="34" charset="0"/>
                <a:cs typeface="Times New Roman" panose="02020603050405020304" pitchFamily="18" charset="0"/>
              </a:rPr>
              <a:t>, </a:t>
            </a:r>
            <a:r>
              <a:rPr lang="en-US" dirty="0" err="1">
                <a:latin typeface="Georgia" panose="02040502050405020303" pitchFamily="18" charset="0"/>
                <a:ea typeface="Calibri" panose="020F0502020204030204" pitchFamily="34" charset="0"/>
                <a:cs typeface="Times New Roman" panose="02020603050405020304" pitchFamily="18" charset="0"/>
              </a:rPr>
              <a:t>Mendix</a:t>
            </a:r>
            <a:r>
              <a:rPr lang="en-US" dirty="0">
                <a:latin typeface="Georgia" panose="02040502050405020303" pitchFamily="18" charset="0"/>
                <a:ea typeface="Calibri" panose="020F0502020204030204" pitchFamily="34" charset="0"/>
                <a:cs typeface="Times New Roman" panose="02020603050405020304" pitchFamily="18" charset="0"/>
              </a:rPr>
              <a:t>, </a:t>
            </a:r>
            <a:r>
              <a:rPr lang="en-US" dirty="0">
                <a:solidFill>
                  <a:srgbClr val="C00000"/>
                </a:solidFill>
                <a:latin typeface="Georgia" panose="02040502050405020303" pitchFamily="18" charset="0"/>
                <a:ea typeface="Calibri" panose="020F0502020204030204" pitchFamily="34" charset="0"/>
                <a:cs typeface="Times New Roman" panose="02020603050405020304" pitchFamily="18" charset="0"/>
              </a:rPr>
              <a:t>Google App Engine</a:t>
            </a:r>
            <a:r>
              <a:rPr lang="en-US" dirty="0">
                <a:latin typeface="Georgia" panose="02040502050405020303" pitchFamily="18" charset="0"/>
                <a:ea typeface="Calibri" panose="020F0502020204030204" pitchFamily="34" charset="0"/>
                <a:cs typeface="Times New Roman" panose="02020603050405020304" pitchFamily="18" charset="0"/>
              </a:rPr>
              <a:t>, Microsoft Azure and </a:t>
            </a:r>
            <a:r>
              <a:rPr lang="en-US" dirty="0" err="1">
                <a:latin typeface="Georgia" panose="02040502050405020303" pitchFamily="18" charset="0"/>
                <a:ea typeface="Calibri" panose="020F0502020204030204" pitchFamily="34" charset="0"/>
                <a:cs typeface="Times New Roman" panose="02020603050405020304" pitchFamily="18" charset="0"/>
              </a:rPr>
              <a:t>OrangeScape</a:t>
            </a:r>
            <a:r>
              <a:rPr lang="en-US" dirty="0">
                <a:latin typeface="Georgia" panose="02040502050405020303" pitchFamily="18" charset="0"/>
                <a:ea typeface="Calibri" panose="020F0502020204030204" pitchFamily="34" charset="0"/>
                <a:cs typeface="Times New Roman" panose="02020603050405020304" pitchFamily="18" charset="0"/>
              </a:rPr>
              <a: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18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0" y="2640716"/>
            <a:ext cx="757123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Broker Architectural Style</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spTree>
    <p:extLst>
      <p:ext uri="{BB962C8B-B14F-4D97-AF65-F5344CB8AC3E}">
        <p14:creationId xmlns:p14="http://schemas.microsoft.com/office/powerpoint/2010/main" val="1683226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Cloud computing </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4" name="Rectangle 3"/>
          <p:cNvSpPr/>
          <p:nvPr/>
        </p:nvSpPr>
        <p:spPr>
          <a:xfrm>
            <a:off x="152400" y="1006222"/>
            <a:ext cx="8839200" cy="3437223"/>
          </a:xfrm>
          <a:prstGeom prst="rect">
            <a:avLst/>
          </a:prstGeom>
        </p:spPr>
        <p:txBody>
          <a:bodyPr wrap="square">
            <a:spAutoFit/>
          </a:bodyPr>
          <a:lstStyle/>
          <a:p>
            <a:pPr algn="just">
              <a:lnSpc>
                <a:spcPct val="107000"/>
              </a:lnSpc>
              <a:spcAft>
                <a:spcPts val="800"/>
              </a:spcAft>
            </a:pPr>
            <a:r>
              <a:rPr lang="en-US" b="1" dirty="0">
                <a:latin typeface="Georgia" panose="02040502050405020303" pitchFamily="18" charset="0"/>
                <a:ea typeface="Calibri" panose="020F0502020204030204" pitchFamily="34" charset="0"/>
                <a:cs typeface="Times New Roman" panose="02020603050405020304" pitchFamily="18" charset="0"/>
              </a:rPr>
              <a:t>Software as a service (SaaS)</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Cloud providers install and operate application software in the cloud and cloud </a:t>
            </a:r>
            <a:r>
              <a:rPr lang="en-US" dirty="0">
                <a:solidFill>
                  <a:srgbClr val="C00000"/>
                </a:solidFill>
                <a:latin typeface="Georgia" panose="02040502050405020303" pitchFamily="18" charset="0"/>
                <a:ea typeface="Calibri" panose="020F0502020204030204" pitchFamily="34" charset="0"/>
                <a:cs typeface="Times New Roman" panose="02020603050405020304" pitchFamily="18" charset="0"/>
              </a:rPr>
              <a:t>users access the software from cloud clients</a:t>
            </a:r>
            <a:r>
              <a:rPr lang="en-US" dirty="0">
                <a:latin typeface="Georgia" panose="02040502050405020303" pitchFamily="18" charset="0"/>
                <a:ea typeface="Calibri" panose="020F0502020204030204" pitchFamily="34" charset="0"/>
                <a:cs typeface="Times New Roman" panose="02020603050405020304" pitchFamily="18" charset="0"/>
              </a:rPr>
              <a:t>. </a:t>
            </a:r>
            <a:endParaRPr lang="en-US" dirty="0" smtClean="0">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The pricing model for SaaS applications is typically a monthly or yearly flat fee per user, so price is scalable and adjustable if users are added or removed at any point</a:t>
            </a:r>
            <a:r>
              <a:rPr lang="en-US" dirty="0" smtClean="0">
                <a:latin typeface="Georgia" panose="02040502050405020303"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Wingdings" panose="05000000000000000000" pitchFamily="2" charset="2"/>
              <a:buChar char=""/>
              <a:tabLst>
                <a:tab pos="457200" algn="l"/>
              </a:tabLst>
            </a:pP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n-US" b="1" dirty="0">
                <a:latin typeface="Georgia" panose="02040502050405020303" pitchFamily="18" charset="0"/>
                <a:ea typeface="Calibri" panose="020F0502020204030204" pitchFamily="34" charset="0"/>
                <a:cs typeface="Times New Roman" panose="02020603050405020304" pitchFamily="18" charset="0"/>
              </a:rPr>
              <a:t>Examples of SaaS include</a:t>
            </a:r>
            <a:r>
              <a:rPr lang="en-US" dirty="0">
                <a:latin typeface="Georgia" panose="02040502050405020303" pitchFamily="18" charset="0"/>
                <a:ea typeface="Calibri" panose="020F0502020204030204" pitchFamily="34" charset="0"/>
                <a:cs typeface="Times New Roman" panose="02020603050405020304" pitchFamily="18" charset="0"/>
              </a:rPr>
              <a:t>: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Google Apps</a:t>
            </a:r>
            <a:r>
              <a:rPr lang="en-US" dirty="0">
                <a:latin typeface="Georgia" panose="02040502050405020303" pitchFamily="18" charset="0"/>
                <a:ea typeface="Calibri" panose="020F0502020204030204" pitchFamily="34" charset="0"/>
                <a:cs typeface="Times New Roman" panose="02020603050405020304" pitchFamily="18" charset="0"/>
              </a:rPr>
              <a:t>, </a:t>
            </a:r>
            <a:r>
              <a:rPr lang="en-US" dirty="0" err="1">
                <a:latin typeface="Georgia" panose="02040502050405020303" pitchFamily="18" charset="0"/>
                <a:ea typeface="Calibri" panose="020F0502020204030204" pitchFamily="34" charset="0"/>
                <a:cs typeface="Times New Roman" panose="02020603050405020304" pitchFamily="18" charset="0"/>
              </a:rPr>
              <a:t>innkeypos</a:t>
            </a:r>
            <a:r>
              <a:rPr lang="en-US" dirty="0">
                <a:latin typeface="Georgia" panose="02040502050405020303" pitchFamily="18" charset="0"/>
                <a:ea typeface="Calibri" panose="020F0502020204030204" pitchFamily="34" charset="0"/>
                <a:cs typeface="Times New Roman" panose="02020603050405020304" pitchFamily="18" charset="0"/>
              </a:rPr>
              <a:t>, </a:t>
            </a:r>
            <a:r>
              <a:rPr lang="en-US" dirty="0" err="1">
                <a:latin typeface="Georgia" panose="02040502050405020303" pitchFamily="18" charset="0"/>
                <a:ea typeface="Calibri" panose="020F0502020204030204" pitchFamily="34" charset="0"/>
                <a:cs typeface="Times New Roman" panose="02020603050405020304" pitchFamily="18" charset="0"/>
              </a:rPr>
              <a:t>Quickbooks</a:t>
            </a:r>
            <a:r>
              <a:rPr lang="en-US" dirty="0">
                <a:latin typeface="Georgia" panose="02040502050405020303" pitchFamily="18" charset="0"/>
                <a:ea typeface="Calibri" panose="020F0502020204030204" pitchFamily="34" charset="0"/>
                <a:cs typeface="Times New Roman" panose="02020603050405020304" pitchFamily="18" charset="0"/>
              </a:rPr>
              <a:t> Online, Limelight Video Platform, Salesforce.com, and </a:t>
            </a:r>
            <a:r>
              <a:rPr lang="en-US" dirty="0">
                <a:solidFill>
                  <a:schemeClr val="accent6">
                    <a:lumMod val="75000"/>
                  </a:schemeClr>
                </a:solidFill>
                <a:latin typeface="Georgia" panose="02040502050405020303" pitchFamily="18" charset="0"/>
                <a:ea typeface="Calibri" panose="020F0502020204030204" pitchFamily="34" charset="0"/>
                <a:cs typeface="Times New Roman" panose="02020603050405020304" pitchFamily="18" charset="0"/>
              </a:rPr>
              <a:t>Microsoft Office 365.</a:t>
            </a:r>
            <a:endParaRPr lang="en-GB" sz="1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82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Cloud computing  </a:t>
            </a:r>
            <a:r>
              <a:rPr lang="en-US" sz="3000" b="1" dirty="0" smtClean="0">
                <a:solidFill>
                  <a:schemeClr val="bg1"/>
                </a:solidFill>
                <a:latin typeface="Times New Roman" panose="02020603050405020304" pitchFamily="18" charset="0"/>
                <a:cs typeface="Times New Roman" panose="02020603050405020304" pitchFamily="18" charset="0"/>
              </a:rPr>
              <a:t>Services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8" name="Picture 7" descr="IaaS vs PaaS vs SaaS. When your ecommerce business grows | by Black_Raven  (James Ng) | The Startup | Medium"/>
          <p:cNvPicPr/>
          <p:nvPr/>
        </p:nvPicPr>
        <p:blipFill>
          <a:blip r:embed="rId2">
            <a:extLst>
              <a:ext uri="{28A0092B-C50C-407E-A947-70E740481C1C}">
                <a14:useLocalDpi xmlns:a14="http://schemas.microsoft.com/office/drawing/2010/main" val="0"/>
              </a:ext>
            </a:extLst>
          </a:blip>
          <a:srcRect/>
          <a:stretch>
            <a:fillRect/>
          </a:stretch>
        </p:blipFill>
        <p:spPr bwMode="auto">
          <a:xfrm>
            <a:off x="458808" y="759599"/>
            <a:ext cx="8229600" cy="5502294"/>
          </a:xfrm>
          <a:prstGeom prst="rect">
            <a:avLst/>
          </a:prstGeom>
          <a:noFill/>
          <a:ln>
            <a:noFill/>
          </a:ln>
        </p:spPr>
      </p:pic>
    </p:spTree>
    <p:extLst>
      <p:ext uri="{BB962C8B-B14F-4D97-AF65-F5344CB8AC3E}">
        <p14:creationId xmlns:p14="http://schemas.microsoft.com/office/powerpoint/2010/main" val="377078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158771" y="891927"/>
            <a:ext cx="8604230" cy="4678204"/>
          </a:xfrm>
          <a:prstGeom prst="rect">
            <a:avLst/>
          </a:prstGeom>
        </p:spPr>
        <p:txBody>
          <a:bodyPr wrap="square">
            <a:spAutoFit/>
          </a:bodyPr>
          <a:lstStyle/>
          <a:p>
            <a:pPr algn="just"/>
            <a:r>
              <a:rPr lang="en-GB" sz="2000" b="1" dirty="0"/>
              <a:t>Service-Oriented Architecture (SOA) </a:t>
            </a:r>
            <a:r>
              <a:rPr lang="en-GB" sz="2000" dirty="0"/>
              <a:t>is a </a:t>
            </a:r>
            <a:r>
              <a:rPr lang="en-GB" sz="2000" dirty="0">
                <a:solidFill>
                  <a:schemeClr val="accent6">
                    <a:lumMod val="75000"/>
                  </a:schemeClr>
                </a:solidFill>
              </a:rPr>
              <a:t>style of software design </a:t>
            </a:r>
            <a:r>
              <a:rPr lang="en-GB" sz="2000" dirty="0"/>
              <a:t>where </a:t>
            </a:r>
            <a:r>
              <a:rPr lang="en-GB" sz="2000" dirty="0">
                <a:solidFill>
                  <a:schemeClr val="accent6">
                    <a:lumMod val="75000"/>
                  </a:schemeClr>
                </a:solidFill>
              </a:rPr>
              <a:t>services are provided to the other component</a:t>
            </a:r>
            <a:r>
              <a:rPr lang="en-GB" sz="2000" dirty="0"/>
              <a:t>s by application components, through a </a:t>
            </a:r>
            <a:r>
              <a:rPr lang="en-GB" sz="2000" dirty="0">
                <a:solidFill>
                  <a:srgbClr val="C00000"/>
                </a:solidFill>
              </a:rPr>
              <a:t>communication protocol </a:t>
            </a:r>
            <a:r>
              <a:rPr lang="en-GB" sz="2000" dirty="0">
                <a:solidFill>
                  <a:srgbClr val="0070C0"/>
                </a:solidFill>
              </a:rPr>
              <a:t>over a network</a:t>
            </a:r>
            <a:r>
              <a:rPr lang="en-GB" sz="2000" dirty="0" smtClean="0"/>
              <a:t>.</a:t>
            </a:r>
          </a:p>
          <a:p>
            <a:pPr algn="just"/>
            <a:endParaRPr lang="en-GB" sz="2000" dirty="0"/>
          </a:p>
          <a:p>
            <a:pPr algn="just" fontAlgn="base"/>
            <a:r>
              <a:rPr lang="en-GB" sz="2000" dirty="0"/>
              <a:t>There are two major roles within Service-oriented Architecture</a:t>
            </a:r>
            <a:r>
              <a:rPr lang="en-GB" sz="2000" dirty="0" smtClean="0"/>
              <a:t>:</a:t>
            </a:r>
          </a:p>
          <a:p>
            <a:pPr algn="just" fontAlgn="base"/>
            <a:endParaRPr lang="en-GB" sz="2000" dirty="0"/>
          </a:p>
          <a:p>
            <a:pPr algn="just" fontAlgn="base"/>
            <a:r>
              <a:rPr lang="en-GB" sz="2000" b="1" dirty="0"/>
              <a:t>Service provider:</a:t>
            </a:r>
            <a:r>
              <a:rPr lang="en-GB" sz="2000" dirty="0"/>
              <a:t> The service provider is </a:t>
            </a:r>
            <a:r>
              <a:rPr lang="en-GB" sz="2000" dirty="0">
                <a:solidFill>
                  <a:schemeClr val="accent6">
                    <a:lumMod val="75000"/>
                  </a:schemeClr>
                </a:solidFill>
              </a:rPr>
              <a:t>the maintainer of the service </a:t>
            </a:r>
            <a:r>
              <a:rPr lang="en-GB" sz="2000" dirty="0"/>
              <a:t>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endParaRPr lang="en-GB" sz="2000" b="1" dirty="0" smtClean="0"/>
          </a:p>
          <a:p>
            <a:pPr algn="just" fontAlgn="base"/>
            <a:r>
              <a:rPr lang="en-GB" sz="2000" b="1" dirty="0" smtClean="0"/>
              <a:t>Service </a:t>
            </a:r>
            <a:r>
              <a:rPr lang="en-GB" sz="2000" b="1" dirty="0"/>
              <a:t>consumer:</a:t>
            </a:r>
            <a:r>
              <a:rPr lang="en-GB" sz="2000" dirty="0"/>
              <a:t> The service consumer can locate the service metadata in the registry and develop the required client components to bind and use the service.</a:t>
            </a:r>
          </a:p>
          <a:p>
            <a:pPr algn="just"/>
            <a:r>
              <a:rPr lang="en-GB" sz="2000" dirty="0" smtClean="0"/>
              <a:t> </a:t>
            </a:r>
            <a:endParaRPr lang="en-US" sz="2000" dirty="0"/>
          </a:p>
        </p:txBody>
      </p:sp>
    </p:spTree>
    <p:extLst>
      <p:ext uri="{BB962C8B-B14F-4D97-AF65-F5344CB8AC3E}">
        <p14:creationId xmlns:p14="http://schemas.microsoft.com/office/powerpoint/2010/main" val="4272319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79" y="1600200"/>
            <a:ext cx="7131846" cy="3446060"/>
          </a:xfrm>
          <a:prstGeom prst="rect">
            <a:avLst/>
          </a:prstGeom>
        </p:spPr>
      </p:pic>
    </p:spTree>
    <p:extLst>
      <p:ext uri="{BB962C8B-B14F-4D97-AF65-F5344CB8AC3E}">
        <p14:creationId xmlns:p14="http://schemas.microsoft.com/office/powerpoint/2010/main" val="4125377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5" name="Rectangle 4"/>
          <p:cNvSpPr/>
          <p:nvPr/>
        </p:nvSpPr>
        <p:spPr>
          <a:xfrm>
            <a:off x="77808" y="762000"/>
            <a:ext cx="8991600" cy="5324535"/>
          </a:xfrm>
          <a:prstGeom prst="rect">
            <a:avLst/>
          </a:prstGeom>
        </p:spPr>
        <p:txBody>
          <a:bodyPr wrap="square">
            <a:spAutoFit/>
          </a:bodyPr>
          <a:lstStyle/>
          <a:p>
            <a:r>
              <a:rPr lang="en-GB" sz="2000" b="1" dirty="0"/>
              <a:t>Why to use SOA?</a:t>
            </a:r>
          </a:p>
          <a:p>
            <a:pPr marL="285750" indent="-285750">
              <a:buFont typeface="Arial" panose="020B0604020202020204" pitchFamily="34" charset="0"/>
              <a:buChar char="•"/>
            </a:pPr>
            <a:r>
              <a:rPr lang="en-GB" sz="2000" dirty="0"/>
              <a:t>SOA is widely used in market which responds quickly and makes effective changes according to market situations.</a:t>
            </a:r>
          </a:p>
          <a:p>
            <a:pPr marL="285750" indent="-285750">
              <a:buFont typeface="Arial" panose="020B0604020202020204" pitchFamily="34" charset="0"/>
              <a:buChar char="•"/>
            </a:pPr>
            <a:r>
              <a:rPr lang="en-GB" sz="2000" dirty="0" smtClean="0"/>
              <a:t>The </a:t>
            </a:r>
            <a:r>
              <a:rPr lang="en-GB" sz="2000" dirty="0"/>
              <a:t>SOA keep </a:t>
            </a:r>
            <a:r>
              <a:rPr lang="en-GB" sz="2000" dirty="0">
                <a:solidFill>
                  <a:schemeClr val="accent6">
                    <a:lumMod val="75000"/>
                  </a:schemeClr>
                </a:solidFill>
              </a:rPr>
              <a:t>secret the implementation details </a:t>
            </a:r>
            <a:r>
              <a:rPr lang="en-GB" sz="2000" dirty="0"/>
              <a:t>of the subsystems.</a:t>
            </a:r>
          </a:p>
          <a:p>
            <a:pPr marL="285750" indent="-285750">
              <a:buFont typeface="Arial" panose="020B0604020202020204" pitchFamily="34" charset="0"/>
              <a:buChar char="•"/>
            </a:pPr>
            <a:r>
              <a:rPr lang="en-GB" sz="2000" dirty="0" smtClean="0"/>
              <a:t>It </a:t>
            </a:r>
            <a:r>
              <a:rPr lang="en-GB" sz="2000" dirty="0"/>
              <a:t>allows interaction of new channels with customers, partners and suppliers.</a:t>
            </a:r>
          </a:p>
          <a:p>
            <a:pPr marL="285750" indent="-285750">
              <a:buFont typeface="Arial" panose="020B0604020202020204" pitchFamily="34" charset="0"/>
              <a:buChar char="•"/>
            </a:pPr>
            <a:r>
              <a:rPr lang="en-GB" sz="2000" dirty="0" smtClean="0"/>
              <a:t>It </a:t>
            </a:r>
            <a:r>
              <a:rPr lang="en-GB" sz="2000" dirty="0"/>
              <a:t>authorizes the companies to select software or hardware of their choice as it acts as platform independence.</a:t>
            </a:r>
          </a:p>
          <a:p>
            <a:endParaRPr lang="en-GB" sz="2000" dirty="0"/>
          </a:p>
          <a:p>
            <a:r>
              <a:rPr lang="en-GB" sz="2000" b="1" dirty="0"/>
              <a:t>Features</a:t>
            </a:r>
          </a:p>
          <a:p>
            <a:pPr marL="285750" indent="-285750">
              <a:buFont typeface="Arial" panose="020B0604020202020204" pitchFamily="34" charset="0"/>
              <a:buChar char="•"/>
            </a:pPr>
            <a:r>
              <a:rPr lang="en-GB" sz="2000" dirty="0"/>
              <a:t>SOA uses interfaces which </a:t>
            </a:r>
            <a:r>
              <a:rPr lang="en-GB" sz="2000" dirty="0">
                <a:solidFill>
                  <a:schemeClr val="accent6">
                    <a:lumMod val="75000"/>
                  </a:schemeClr>
                </a:solidFill>
              </a:rPr>
              <a:t>solves the difficult integration </a:t>
            </a:r>
            <a:r>
              <a:rPr lang="en-GB" sz="2000" dirty="0"/>
              <a:t>problems in large systems.</a:t>
            </a:r>
          </a:p>
          <a:p>
            <a:pPr marL="285750" indent="-285750">
              <a:buFont typeface="Arial" panose="020B0604020202020204" pitchFamily="34" charset="0"/>
              <a:buChar char="•"/>
            </a:pPr>
            <a:r>
              <a:rPr lang="en-GB" sz="2000" dirty="0" smtClean="0"/>
              <a:t>SOA </a:t>
            </a:r>
            <a:r>
              <a:rPr lang="en-GB" sz="2000" dirty="0"/>
              <a:t>communicates customers, providers and suppliers with messages by using the </a:t>
            </a:r>
            <a:r>
              <a:rPr lang="en-GB" sz="2000" dirty="0">
                <a:solidFill>
                  <a:schemeClr val="accent6">
                    <a:lumMod val="75000"/>
                  </a:schemeClr>
                </a:solidFill>
              </a:rPr>
              <a:t>XML schema</a:t>
            </a:r>
            <a:r>
              <a:rPr lang="en-GB" sz="2000" dirty="0"/>
              <a:t>.</a:t>
            </a:r>
          </a:p>
          <a:p>
            <a:pPr marL="285750" indent="-285750">
              <a:buFont typeface="Arial" panose="020B0604020202020204" pitchFamily="34" charset="0"/>
              <a:buChar char="•"/>
            </a:pPr>
            <a:r>
              <a:rPr lang="en-GB" sz="2000" dirty="0" smtClean="0"/>
              <a:t>It </a:t>
            </a:r>
            <a:r>
              <a:rPr lang="en-GB" sz="2000" dirty="0"/>
              <a:t>uses the message monitoring to improve the performance measurement and detects the security attacks.</a:t>
            </a:r>
          </a:p>
          <a:p>
            <a:pPr marL="285750" indent="-285750">
              <a:buFont typeface="Arial" panose="020B0604020202020204" pitchFamily="34" charset="0"/>
              <a:buChar char="•"/>
            </a:pPr>
            <a:r>
              <a:rPr lang="en-GB" sz="2000" dirty="0" smtClean="0"/>
              <a:t>As </a:t>
            </a:r>
            <a:r>
              <a:rPr lang="en-GB" sz="2000" dirty="0"/>
              <a:t>it reuses the service, there will be lower software development and management costs.</a:t>
            </a:r>
          </a:p>
        </p:txBody>
      </p:sp>
    </p:spTree>
    <p:extLst>
      <p:ext uri="{BB962C8B-B14F-4D97-AF65-F5344CB8AC3E}">
        <p14:creationId xmlns:p14="http://schemas.microsoft.com/office/powerpoint/2010/main" val="281668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36" y="582467"/>
            <a:ext cx="8643543" cy="6092989"/>
          </a:xfrm>
          <a:prstGeom prst="rect">
            <a:avLst/>
          </a:prstGeom>
        </p:spPr>
      </p:pic>
    </p:spTree>
    <p:extLst>
      <p:ext uri="{BB962C8B-B14F-4D97-AF65-F5344CB8AC3E}">
        <p14:creationId xmlns:p14="http://schemas.microsoft.com/office/powerpoint/2010/main" val="3474078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2" name="Rectangle 1"/>
          <p:cNvSpPr/>
          <p:nvPr/>
        </p:nvSpPr>
        <p:spPr>
          <a:xfrm>
            <a:off x="304800" y="4495800"/>
            <a:ext cx="8077200" cy="369332"/>
          </a:xfrm>
          <a:prstGeom prst="rect">
            <a:avLst/>
          </a:prstGeom>
        </p:spPr>
        <p:txBody>
          <a:bodyPr wrap="square">
            <a:spAutoFit/>
          </a:bodyPr>
          <a:lstStyle/>
          <a:p>
            <a:pPr algn="just"/>
            <a:endParaRPr lang="en-US" b="0" i="0" dirty="0">
              <a:solidFill>
                <a:srgbClr val="000000"/>
              </a:solidFill>
              <a:effectLst/>
            </a:endParaRPr>
          </a:p>
        </p:txBody>
      </p:sp>
      <p:pic>
        <p:nvPicPr>
          <p:cNvPr id="2050" name="Picture 2" descr="Web service repository, web service controller, internet, database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93755"/>
            <a:ext cx="6334125" cy="598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668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2" name="Rectangle 1"/>
          <p:cNvSpPr/>
          <p:nvPr/>
        </p:nvSpPr>
        <p:spPr>
          <a:xfrm>
            <a:off x="304800" y="4495800"/>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154008" y="579398"/>
            <a:ext cx="8839200" cy="5078313"/>
          </a:xfrm>
          <a:prstGeom prst="rect">
            <a:avLst/>
          </a:prstGeom>
        </p:spPr>
        <p:txBody>
          <a:bodyPr wrap="square">
            <a:spAutoFit/>
          </a:bodyPr>
          <a:lstStyle/>
          <a:p>
            <a:pPr algn="just">
              <a:lnSpc>
                <a:spcPct val="150000"/>
              </a:lnSpc>
            </a:pPr>
            <a:r>
              <a:rPr lang="en-GB" dirty="0" smtClean="0">
                <a:latin typeface="Montserrat"/>
              </a:rPr>
              <a:t>A </a:t>
            </a:r>
            <a:r>
              <a:rPr lang="en-GB" dirty="0">
                <a:latin typeface="Montserrat"/>
              </a:rPr>
              <a:t>standard client-server architecture has </a:t>
            </a:r>
            <a:r>
              <a:rPr lang="en-GB" dirty="0" smtClean="0">
                <a:latin typeface="Montserrat"/>
              </a:rPr>
              <a:t>these parts:</a:t>
            </a:r>
          </a:p>
          <a:p>
            <a:pPr algn="just">
              <a:lnSpc>
                <a:spcPct val="150000"/>
              </a:lnSpc>
            </a:pPr>
            <a:endParaRPr lang="en-GB" dirty="0">
              <a:latin typeface="Montserrat"/>
            </a:endParaRPr>
          </a:p>
          <a:p>
            <a:pPr algn="just">
              <a:lnSpc>
                <a:spcPct val="150000"/>
              </a:lnSpc>
            </a:pPr>
            <a:r>
              <a:rPr lang="en-GB" b="1" dirty="0">
                <a:solidFill>
                  <a:srgbClr val="000000"/>
                </a:solidFill>
                <a:latin typeface="Montserrat"/>
              </a:rPr>
              <a:t>Web service repository:</a:t>
            </a:r>
            <a:r>
              <a:rPr lang="en-GB" dirty="0">
                <a:solidFill>
                  <a:srgbClr val="000000"/>
                </a:solidFill>
                <a:latin typeface="Montserrat"/>
              </a:rPr>
              <a:t> This is a </a:t>
            </a:r>
            <a:r>
              <a:rPr lang="en-GB" dirty="0">
                <a:solidFill>
                  <a:schemeClr val="accent6">
                    <a:lumMod val="75000"/>
                  </a:schemeClr>
                </a:solidFill>
                <a:latin typeface="Montserrat"/>
              </a:rPr>
              <a:t>library of web services </a:t>
            </a:r>
            <a:r>
              <a:rPr lang="en-GB" dirty="0">
                <a:solidFill>
                  <a:srgbClr val="000000"/>
                </a:solidFill>
                <a:latin typeface="Montserrat"/>
              </a:rPr>
              <a:t>built to </a:t>
            </a:r>
            <a:r>
              <a:rPr lang="en-GB" dirty="0">
                <a:solidFill>
                  <a:schemeClr val="accent6">
                    <a:lumMod val="75000"/>
                  </a:schemeClr>
                </a:solidFill>
                <a:latin typeface="Montserrat"/>
              </a:rPr>
              <a:t>serve external requests for information</a:t>
            </a:r>
            <a:r>
              <a:rPr lang="en-GB" dirty="0">
                <a:solidFill>
                  <a:srgbClr val="000000"/>
                </a:solidFill>
                <a:latin typeface="Montserrat"/>
              </a:rPr>
              <a:t>. The served information is usually a little piece of information, like a number, a word, some variables, etc. </a:t>
            </a:r>
            <a:endParaRPr lang="en-GB" dirty="0" smtClean="0">
              <a:solidFill>
                <a:srgbClr val="000000"/>
              </a:solidFill>
              <a:latin typeface="Montserrat"/>
            </a:endParaRPr>
          </a:p>
          <a:p>
            <a:pPr algn="just">
              <a:lnSpc>
                <a:spcPct val="150000"/>
              </a:lnSpc>
            </a:pPr>
            <a:r>
              <a:rPr lang="en-GB" dirty="0">
                <a:solidFill>
                  <a:srgbClr val="000000"/>
                </a:solidFill>
                <a:latin typeface="Montserrat"/>
              </a:rPr>
              <a:t> </a:t>
            </a:r>
          </a:p>
          <a:p>
            <a:pPr algn="just">
              <a:lnSpc>
                <a:spcPct val="150000"/>
              </a:lnSpc>
            </a:pPr>
            <a:r>
              <a:rPr lang="en-GB" b="1" dirty="0">
                <a:solidFill>
                  <a:srgbClr val="000000"/>
                </a:solidFill>
                <a:latin typeface="Montserrat"/>
              </a:rPr>
              <a:t>Web service controller:</a:t>
            </a:r>
            <a:r>
              <a:rPr lang="en-GB" dirty="0">
                <a:solidFill>
                  <a:srgbClr val="000000"/>
                </a:solidFill>
                <a:latin typeface="Montserrat"/>
              </a:rPr>
              <a:t> This module communicates the information in the web service repository with the </a:t>
            </a:r>
            <a:r>
              <a:rPr lang="en-GB" dirty="0">
                <a:solidFill>
                  <a:schemeClr val="accent6">
                    <a:lumMod val="75000"/>
                  </a:schemeClr>
                </a:solidFill>
                <a:latin typeface="Montserrat"/>
              </a:rPr>
              <a:t>service requesters</a:t>
            </a:r>
            <a:r>
              <a:rPr lang="en-GB" dirty="0">
                <a:solidFill>
                  <a:srgbClr val="000000"/>
                </a:solidFill>
                <a:latin typeface="Montserrat"/>
              </a:rPr>
              <a:t>. When an </a:t>
            </a:r>
            <a:r>
              <a:rPr lang="en-GB" b="1" dirty="0">
                <a:solidFill>
                  <a:schemeClr val="accent6">
                    <a:lumMod val="75000"/>
                  </a:schemeClr>
                </a:solidFill>
                <a:latin typeface="Montserrat"/>
              </a:rPr>
              <a:t>external service requester calls</a:t>
            </a:r>
            <a:r>
              <a:rPr lang="en-GB" dirty="0">
                <a:solidFill>
                  <a:schemeClr val="accent6">
                    <a:lumMod val="75000"/>
                  </a:schemeClr>
                </a:solidFill>
                <a:latin typeface="Montserrat"/>
              </a:rPr>
              <a:t> </a:t>
            </a:r>
            <a:r>
              <a:rPr lang="en-GB" dirty="0">
                <a:solidFill>
                  <a:srgbClr val="000000"/>
                </a:solidFill>
                <a:latin typeface="Montserrat"/>
              </a:rPr>
              <a:t>a certain function from the web service repository, the web service controller </a:t>
            </a:r>
            <a:r>
              <a:rPr lang="en-GB" b="1" dirty="0">
                <a:solidFill>
                  <a:schemeClr val="accent6">
                    <a:lumMod val="75000"/>
                  </a:schemeClr>
                </a:solidFill>
                <a:latin typeface="Montserrat"/>
              </a:rPr>
              <a:t>interprets the call </a:t>
            </a:r>
            <a:r>
              <a:rPr lang="en-GB" dirty="0">
                <a:solidFill>
                  <a:srgbClr val="000000"/>
                </a:solidFill>
                <a:latin typeface="Montserrat"/>
              </a:rPr>
              <a:t>and looks for the function in the web server repository. Then it executes the function and </a:t>
            </a:r>
            <a:r>
              <a:rPr lang="en-GB" b="1" dirty="0">
                <a:solidFill>
                  <a:schemeClr val="accent6">
                    <a:lumMod val="75000"/>
                  </a:schemeClr>
                </a:solidFill>
                <a:latin typeface="Montserrat"/>
              </a:rPr>
              <a:t>returns a value to the requester</a:t>
            </a:r>
            <a:r>
              <a:rPr lang="en-GB" dirty="0" smtClean="0">
                <a:solidFill>
                  <a:srgbClr val="000000"/>
                </a:solidFill>
                <a:latin typeface="Montserrat"/>
              </a:rPr>
              <a:t>.</a:t>
            </a:r>
          </a:p>
          <a:p>
            <a:pPr algn="just">
              <a:lnSpc>
                <a:spcPct val="150000"/>
              </a:lnSpc>
              <a:buFont typeface="Arial" panose="020B0604020202020204" pitchFamily="34" charset="0"/>
              <a:buChar char="•"/>
            </a:pPr>
            <a:endParaRPr lang="en-GB" dirty="0">
              <a:solidFill>
                <a:srgbClr val="000000"/>
              </a:solidFill>
              <a:latin typeface="Montserrat"/>
            </a:endParaRPr>
          </a:p>
        </p:txBody>
      </p:sp>
    </p:spTree>
    <p:extLst>
      <p:ext uri="{BB962C8B-B14F-4D97-AF65-F5344CB8AC3E}">
        <p14:creationId xmlns:p14="http://schemas.microsoft.com/office/powerpoint/2010/main" val="1449351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2" name="Rectangle 1"/>
          <p:cNvSpPr/>
          <p:nvPr/>
        </p:nvSpPr>
        <p:spPr>
          <a:xfrm>
            <a:off x="304800" y="4495800"/>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38141" y="807690"/>
            <a:ext cx="8686800" cy="5355312"/>
          </a:xfrm>
          <a:prstGeom prst="rect">
            <a:avLst/>
          </a:prstGeom>
        </p:spPr>
        <p:txBody>
          <a:bodyPr wrap="square">
            <a:spAutoFit/>
          </a:bodyPr>
          <a:lstStyle/>
          <a:p>
            <a:pPr algn="just">
              <a:lnSpc>
                <a:spcPct val="150000"/>
              </a:lnSpc>
            </a:pPr>
            <a:r>
              <a:rPr lang="en-GB" b="1" dirty="0">
                <a:solidFill>
                  <a:srgbClr val="000000"/>
                </a:solidFill>
                <a:latin typeface="Montserrat"/>
              </a:rPr>
              <a:t>Database server:</a:t>
            </a:r>
            <a:r>
              <a:rPr lang="en-GB" dirty="0">
                <a:solidFill>
                  <a:srgbClr val="000000"/>
                </a:solidFill>
                <a:latin typeface="Montserrat"/>
              </a:rPr>
              <a:t> This server contains the tables, indexes, and data managed by the core application. Searches and insert/delete/update operations are executed here. </a:t>
            </a:r>
            <a:endParaRPr lang="en-GB" dirty="0" smtClean="0">
              <a:solidFill>
                <a:srgbClr val="000000"/>
              </a:solidFill>
              <a:latin typeface="Montserrat"/>
            </a:endParaRPr>
          </a:p>
          <a:p>
            <a:pPr algn="just">
              <a:lnSpc>
                <a:spcPct val="150000"/>
              </a:lnSpc>
              <a:buFont typeface="Arial" panose="020B0604020202020204" pitchFamily="34" charset="0"/>
              <a:buChar char="•"/>
            </a:pPr>
            <a:endParaRPr lang="en-GB" dirty="0">
              <a:solidFill>
                <a:srgbClr val="000000"/>
              </a:solidFill>
              <a:latin typeface="Montserrat"/>
            </a:endParaRPr>
          </a:p>
          <a:p>
            <a:pPr algn="just">
              <a:lnSpc>
                <a:spcPct val="150000"/>
              </a:lnSpc>
            </a:pPr>
            <a:r>
              <a:rPr lang="en-GB" b="1" dirty="0">
                <a:solidFill>
                  <a:srgbClr val="000000"/>
                </a:solidFill>
                <a:latin typeface="Montserrat"/>
              </a:rPr>
              <a:t>Service requesters:</a:t>
            </a:r>
            <a:r>
              <a:rPr lang="en-GB" dirty="0">
                <a:solidFill>
                  <a:srgbClr val="000000"/>
                </a:solidFill>
                <a:latin typeface="Montserrat"/>
              </a:rPr>
              <a:t> These are </a:t>
            </a:r>
            <a:r>
              <a:rPr lang="en-GB" dirty="0">
                <a:solidFill>
                  <a:schemeClr val="accent6">
                    <a:lumMod val="75000"/>
                  </a:schemeClr>
                </a:solidFill>
                <a:latin typeface="Montserrat"/>
              </a:rPr>
              <a:t>external applications that request services </a:t>
            </a:r>
            <a:r>
              <a:rPr lang="en-GB" dirty="0">
                <a:solidFill>
                  <a:srgbClr val="000000"/>
                </a:solidFill>
                <a:latin typeface="Montserrat"/>
              </a:rPr>
              <a:t>from the web service repository through the internet, such as an organization requesting flight information from an airline or another company asking the package carrier for the location of a package at a given moment</a:t>
            </a:r>
            <a:r>
              <a:rPr lang="en-GB" dirty="0" smtClean="0">
                <a:solidFill>
                  <a:srgbClr val="000000"/>
                </a:solidFill>
                <a:latin typeface="Montserrat"/>
              </a:rPr>
              <a:t>.</a:t>
            </a:r>
          </a:p>
          <a:p>
            <a:pPr algn="just">
              <a:lnSpc>
                <a:spcPct val="150000"/>
              </a:lnSpc>
              <a:buFont typeface="Arial" panose="020B0604020202020204" pitchFamily="34" charset="0"/>
              <a:buChar char="•"/>
            </a:pPr>
            <a:endParaRPr lang="en-GB" dirty="0">
              <a:solidFill>
                <a:srgbClr val="000000"/>
              </a:solidFill>
              <a:latin typeface="Montserrat"/>
            </a:endParaRPr>
          </a:p>
          <a:p>
            <a:pPr algn="just">
              <a:lnSpc>
                <a:spcPct val="150000"/>
              </a:lnSpc>
            </a:pPr>
            <a:r>
              <a:rPr lang="en-GB" dirty="0">
                <a:latin typeface="Montserrat"/>
              </a:rPr>
              <a:t>Note that service-oriented architecture is </a:t>
            </a:r>
            <a:r>
              <a:rPr lang="en-GB" b="1" dirty="0">
                <a:latin typeface="Montserrat"/>
              </a:rPr>
              <a:t>created by the companies providing the service</a:t>
            </a:r>
            <a:r>
              <a:rPr lang="en-GB" dirty="0">
                <a:latin typeface="Montserrat"/>
              </a:rPr>
              <a:t> - not the ones consuming it, and this is done to simplify the connections to possible clients.</a:t>
            </a:r>
          </a:p>
          <a:p>
            <a:pPr>
              <a:buFont typeface="Arial" panose="020B0604020202020204" pitchFamily="34" charset="0"/>
              <a:buChar char="•"/>
            </a:pPr>
            <a:endParaRPr lang="en-GB" dirty="0">
              <a:solidFill>
                <a:srgbClr val="000000"/>
              </a:solidFill>
              <a:latin typeface="Montserrat"/>
            </a:endParaRPr>
          </a:p>
        </p:txBody>
      </p:sp>
    </p:spTree>
    <p:extLst>
      <p:ext uri="{BB962C8B-B14F-4D97-AF65-F5344CB8AC3E}">
        <p14:creationId xmlns:p14="http://schemas.microsoft.com/office/powerpoint/2010/main" val="1039263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Service-Oriented Architecture (SOA)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158770" y="891927"/>
            <a:ext cx="8829675" cy="5478423"/>
          </a:xfrm>
          <a:prstGeom prst="rect">
            <a:avLst/>
          </a:prstGeom>
        </p:spPr>
        <p:txBody>
          <a:bodyPr wrap="square">
            <a:spAutoFit/>
          </a:bodyPr>
          <a:lstStyle/>
          <a:p>
            <a:pPr fontAlgn="base"/>
            <a:r>
              <a:rPr lang="en-GB" sz="2000" b="1" dirty="0"/>
              <a:t>Advantages of SOA:</a:t>
            </a:r>
            <a:endParaRPr lang="en-GB" sz="2000" dirty="0"/>
          </a:p>
          <a:p>
            <a:pPr marL="285750" indent="-285750" fontAlgn="base">
              <a:lnSpc>
                <a:spcPct val="150000"/>
              </a:lnSpc>
              <a:buFont typeface="Arial" panose="020B0604020202020204" pitchFamily="34" charset="0"/>
              <a:buChar char="•"/>
            </a:pPr>
            <a:r>
              <a:rPr lang="en-GB" sz="2000" b="1" dirty="0"/>
              <a:t>Service reusability:</a:t>
            </a:r>
            <a:r>
              <a:rPr lang="en-GB" sz="2000" dirty="0"/>
              <a:t> In SOA, applications are made from existing </a:t>
            </a:r>
            <a:r>
              <a:rPr lang="en-GB" sz="2000" dirty="0" err="1"/>
              <a:t>services.Thus</a:t>
            </a:r>
            <a:r>
              <a:rPr lang="en-GB" sz="2000" dirty="0"/>
              <a:t>, services can be reused to make many applications.</a:t>
            </a:r>
          </a:p>
          <a:p>
            <a:pPr marL="285750" indent="-285750" fontAlgn="base">
              <a:lnSpc>
                <a:spcPct val="150000"/>
              </a:lnSpc>
              <a:buFont typeface="Arial" panose="020B0604020202020204" pitchFamily="34" charset="0"/>
              <a:buChar char="•"/>
            </a:pPr>
            <a:r>
              <a:rPr lang="en-GB" sz="2000" b="1" dirty="0"/>
              <a:t>Easy maintenance:</a:t>
            </a:r>
            <a:r>
              <a:rPr lang="en-GB" sz="2000" dirty="0"/>
              <a:t> As services are independent of each other they can be updated and modified easily without affecting other services.</a:t>
            </a:r>
          </a:p>
          <a:p>
            <a:pPr marL="285750" indent="-285750" fontAlgn="base">
              <a:lnSpc>
                <a:spcPct val="150000"/>
              </a:lnSpc>
              <a:buFont typeface="Arial" panose="020B0604020202020204" pitchFamily="34" charset="0"/>
              <a:buChar char="•"/>
            </a:pPr>
            <a:r>
              <a:rPr lang="en-GB" sz="2000" b="1" dirty="0"/>
              <a:t>Platform </a:t>
            </a:r>
            <a:r>
              <a:rPr lang="en-GB" sz="2000" b="1" dirty="0" smtClean="0"/>
              <a:t>independent:</a:t>
            </a:r>
            <a:r>
              <a:rPr lang="en-GB" sz="2000" dirty="0"/>
              <a:t> SOA allows making a complex application by combining services picked from different sources, independent of the platform.</a:t>
            </a:r>
          </a:p>
          <a:p>
            <a:pPr marL="285750" indent="-285750" fontAlgn="base">
              <a:lnSpc>
                <a:spcPct val="150000"/>
              </a:lnSpc>
              <a:buFont typeface="Arial" panose="020B0604020202020204" pitchFamily="34" charset="0"/>
              <a:buChar char="•"/>
            </a:pPr>
            <a:r>
              <a:rPr lang="en-GB" sz="2000" b="1" dirty="0"/>
              <a:t>Availability:</a:t>
            </a:r>
            <a:r>
              <a:rPr lang="en-GB" sz="2000" dirty="0"/>
              <a:t> SOA facilities are easily available to anyone on request.</a:t>
            </a:r>
          </a:p>
          <a:p>
            <a:pPr marL="285750" indent="-285750" fontAlgn="base">
              <a:lnSpc>
                <a:spcPct val="150000"/>
              </a:lnSpc>
              <a:buFont typeface="Arial" panose="020B0604020202020204" pitchFamily="34" charset="0"/>
              <a:buChar char="•"/>
            </a:pPr>
            <a:r>
              <a:rPr lang="en-GB" sz="2000" b="1" dirty="0"/>
              <a:t>Reliability:</a:t>
            </a:r>
            <a:r>
              <a:rPr lang="en-GB" sz="2000" dirty="0"/>
              <a:t> SOA applications are more reliable because it is easy to debug small services rather than huge codes</a:t>
            </a:r>
          </a:p>
          <a:p>
            <a:pPr marL="285750" indent="-285750" fontAlgn="base">
              <a:lnSpc>
                <a:spcPct val="150000"/>
              </a:lnSpc>
              <a:buFont typeface="Arial" panose="020B0604020202020204" pitchFamily="34" charset="0"/>
              <a:buChar char="•"/>
            </a:pPr>
            <a:r>
              <a:rPr lang="en-GB" sz="2000" b="1" dirty="0"/>
              <a:t>Scalability: </a:t>
            </a:r>
            <a:r>
              <a:rPr lang="en-GB" sz="2000" dirty="0"/>
              <a:t>Services can run on different servers within an environment, this increases scalability</a:t>
            </a:r>
          </a:p>
        </p:txBody>
      </p:sp>
    </p:spTree>
    <p:extLst>
      <p:ext uri="{BB962C8B-B14F-4D97-AF65-F5344CB8AC3E}">
        <p14:creationId xmlns:p14="http://schemas.microsoft.com/office/powerpoint/2010/main" val="64554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Architectural Style</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2" name="Rectangle 1"/>
          <p:cNvSpPr/>
          <p:nvPr/>
        </p:nvSpPr>
        <p:spPr>
          <a:xfrm>
            <a:off x="228600" y="762000"/>
            <a:ext cx="8610600" cy="4708981"/>
          </a:xfrm>
          <a:prstGeom prst="rect">
            <a:avLst/>
          </a:prstGeom>
        </p:spPr>
        <p:txBody>
          <a:bodyPr wrap="square">
            <a:spAutoFit/>
          </a:bodyPr>
          <a:lstStyle/>
          <a:p>
            <a:pPr algn="just"/>
            <a:r>
              <a:rPr lang="en-US" sz="2000" b="1" dirty="0">
                <a:solidFill>
                  <a:srgbClr val="000000"/>
                </a:solidFill>
              </a:rPr>
              <a:t>Broker Architectural Style </a:t>
            </a:r>
            <a:r>
              <a:rPr lang="en-US" sz="2000" dirty="0">
                <a:solidFill>
                  <a:srgbClr val="000000"/>
                </a:solidFill>
              </a:rPr>
              <a:t>is a middleware architecture used in distributed computing to </a:t>
            </a:r>
            <a:r>
              <a:rPr lang="en-US" sz="2000" dirty="0">
                <a:solidFill>
                  <a:schemeClr val="accent6">
                    <a:lumMod val="75000"/>
                  </a:schemeClr>
                </a:solidFill>
              </a:rPr>
              <a:t>coordinate and enable </a:t>
            </a:r>
            <a:r>
              <a:rPr lang="en-US" sz="2000" dirty="0">
                <a:solidFill>
                  <a:srgbClr val="000000"/>
                </a:solidFill>
              </a:rPr>
              <a:t>the communication between </a:t>
            </a:r>
            <a:r>
              <a:rPr lang="en-US" sz="2000" b="1" dirty="0">
                <a:solidFill>
                  <a:srgbClr val="000000"/>
                </a:solidFill>
              </a:rPr>
              <a:t>registered servers and clients</a:t>
            </a:r>
            <a:r>
              <a:rPr lang="en-US" sz="2000" dirty="0">
                <a:solidFill>
                  <a:srgbClr val="000000"/>
                </a:solidFill>
              </a:rPr>
              <a:t>. Here, object communication takes place through a middleware system called an </a:t>
            </a:r>
            <a:r>
              <a:rPr lang="en-US" sz="2000" b="1" dirty="0">
                <a:solidFill>
                  <a:srgbClr val="000000"/>
                </a:solidFill>
              </a:rPr>
              <a:t>object request </a:t>
            </a:r>
            <a:r>
              <a:rPr lang="en-US" sz="2000" b="1" dirty="0" smtClean="0">
                <a:solidFill>
                  <a:srgbClr val="000000"/>
                </a:solidFill>
              </a:rPr>
              <a:t>broker(ORB).</a:t>
            </a:r>
          </a:p>
          <a:p>
            <a:pPr algn="just"/>
            <a:endParaRPr lang="en-US" sz="2000" dirty="0">
              <a:solidFill>
                <a:srgbClr val="000000"/>
              </a:solidFill>
            </a:endParaRPr>
          </a:p>
          <a:p>
            <a:pPr marL="285750" indent="-285750" algn="just">
              <a:buFont typeface="Arial" panose="020B0604020202020204" pitchFamily="34" charset="0"/>
              <a:buChar char="•"/>
            </a:pPr>
            <a:r>
              <a:rPr lang="en-US" sz="2000" dirty="0">
                <a:solidFill>
                  <a:srgbClr val="000000"/>
                </a:solidFill>
              </a:rPr>
              <a:t>Client and the server </a:t>
            </a:r>
            <a:r>
              <a:rPr lang="en-US" sz="2000" dirty="0">
                <a:solidFill>
                  <a:schemeClr val="accent6">
                    <a:lumMod val="75000"/>
                  </a:schemeClr>
                </a:solidFill>
              </a:rPr>
              <a:t>do not interact </a:t>
            </a:r>
            <a:r>
              <a:rPr lang="en-US" sz="2000" dirty="0">
                <a:solidFill>
                  <a:srgbClr val="000000"/>
                </a:solidFill>
              </a:rPr>
              <a:t>with each other </a:t>
            </a:r>
            <a:r>
              <a:rPr lang="en-US" sz="2000" dirty="0">
                <a:solidFill>
                  <a:schemeClr val="accent6">
                    <a:lumMod val="75000"/>
                  </a:schemeClr>
                </a:solidFill>
              </a:rPr>
              <a:t>directly</a:t>
            </a:r>
            <a:r>
              <a:rPr lang="en-US" sz="2000" dirty="0">
                <a:solidFill>
                  <a:srgbClr val="000000"/>
                </a:solidFill>
              </a:rPr>
              <a:t>. Client and server have a direct connection to </a:t>
            </a:r>
            <a:r>
              <a:rPr lang="en-US" sz="2000" dirty="0">
                <a:solidFill>
                  <a:schemeClr val="accent6">
                    <a:lumMod val="75000"/>
                  </a:schemeClr>
                </a:solidFill>
              </a:rPr>
              <a:t>its proxy </a:t>
            </a:r>
            <a:r>
              <a:rPr lang="en-US" sz="2000" dirty="0">
                <a:solidFill>
                  <a:srgbClr val="000000"/>
                </a:solidFill>
              </a:rPr>
              <a:t>which communicates with the mediator-broker</a:t>
            </a:r>
            <a:r>
              <a:rPr lang="en-US" sz="2000" dirty="0" smtClean="0">
                <a:solidFill>
                  <a:srgbClr val="000000"/>
                </a:solidFill>
              </a:rPr>
              <a:t>.</a:t>
            </a:r>
          </a:p>
          <a:p>
            <a:pPr marL="285750" indent="-285750" algn="just">
              <a:buFont typeface="Arial" panose="020B0604020202020204" pitchFamily="34" charset="0"/>
              <a:buChar char="•"/>
            </a:pPr>
            <a:endParaRPr lang="en-US" sz="2000" dirty="0">
              <a:solidFill>
                <a:srgbClr val="000000"/>
              </a:solidFill>
            </a:endParaRPr>
          </a:p>
          <a:p>
            <a:pPr marL="285750" indent="-285750" algn="just">
              <a:buFont typeface="Arial" panose="020B0604020202020204" pitchFamily="34" charset="0"/>
              <a:buChar char="•"/>
            </a:pPr>
            <a:r>
              <a:rPr lang="en-US" sz="2000" dirty="0">
                <a:solidFill>
                  <a:srgbClr val="000000"/>
                </a:solidFill>
              </a:rPr>
              <a:t>A server provides services by registering and publishing their interfaces with the broker and clients can request the services from the broker statically or dynamically by look-up</a:t>
            </a:r>
            <a:r>
              <a:rPr lang="en-US" sz="2000" dirty="0" smtClean="0">
                <a:solidFill>
                  <a:srgbClr val="000000"/>
                </a:solidFill>
              </a:rPr>
              <a:t>.</a:t>
            </a:r>
          </a:p>
          <a:p>
            <a:pPr marL="285750" indent="-285750" algn="just">
              <a:buFont typeface="Arial" panose="020B0604020202020204" pitchFamily="34" charset="0"/>
              <a:buChar char="•"/>
            </a:pPr>
            <a:endParaRPr lang="en-US" sz="2000" dirty="0">
              <a:solidFill>
                <a:srgbClr val="000000"/>
              </a:solidFill>
            </a:endParaRPr>
          </a:p>
          <a:p>
            <a:pPr marL="285750" indent="-285750" algn="just">
              <a:buFont typeface="Arial" panose="020B0604020202020204" pitchFamily="34" charset="0"/>
              <a:buChar char="•"/>
            </a:pPr>
            <a:r>
              <a:rPr lang="en-US" sz="2000" b="1" dirty="0">
                <a:solidFill>
                  <a:srgbClr val="FF0000"/>
                </a:solidFill>
              </a:rPr>
              <a:t>CORBA</a:t>
            </a:r>
            <a:r>
              <a:rPr lang="en-US" sz="2000" dirty="0">
                <a:solidFill>
                  <a:srgbClr val="000000"/>
                </a:solidFill>
              </a:rPr>
              <a:t> (Common Object Request Broker Architecture) is a good implementation example of the broker architecture.</a:t>
            </a:r>
            <a:endParaRPr lang="en-US" sz="2000" b="0" i="0" dirty="0">
              <a:solidFill>
                <a:srgbClr val="000000"/>
              </a:solidFill>
              <a:effectLst/>
            </a:endParaRPr>
          </a:p>
        </p:txBody>
      </p:sp>
    </p:spTree>
    <p:extLst>
      <p:ext uri="{BB962C8B-B14F-4D97-AF65-F5344CB8AC3E}">
        <p14:creationId xmlns:p14="http://schemas.microsoft.com/office/powerpoint/2010/main" val="1046498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Service-Oriented Architecture (SOA)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2" name="Rectangle 1"/>
          <p:cNvSpPr/>
          <p:nvPr/>
        </p:nvSpPr>
        <p:spPr>
          <a:xfrm>
            <a:off x="301625" y="4479925"/>
            <a:ext cx="8077200" cy="369332"/>
          </a:xfrm>
          <a:prstGeom prst="rect">
            <a:avLst/>
          </a:prstGeom>
        </p:spPr>
        <p:txBody>
          <a:bodyPr wrap="square">
            <a:spAutoFit/>
          </a:bodyPr>
          <a:lstStyle/>
          <a:p>
            <a:pPr algn="just"/>
            <a:endParaRPr lang="en-US" b="0" i="0" dirty="0">
              <a:solidFill>
                <a:srgbClr val="000000"/>
              </a:solidFill>
              <a:effectLst/>
            </a:endParaRPr>
          </a:p>
        </p:txBody>
      </p:sp>
      <p:sp>
        <p:nvSpPr>
          <p:cNvPr id="3" name="Rectangle 2"/>
          <p:cNvSpPr/>
          <p:nvPr/>
        </p:nvSpPr>
        <p:spPr>
          <a:xfrm>
            <a:off x="158770" y="891927"/>
            <a:ext cx="8829675" cy="3631763"/>
          </a:xfrm>
          <a:prstGeom prst="rect">
            <a:avLst/>
          </a:prstGeom>
        </p:spPr>
        <p:txBody>
          <a:bodyPr wrap="square">
            <a:spAutoFit/>
          </a:bodyPr>
          <a:lstStyle/>
          <a:p>
            <a:pPr fontAlgn="base"/>
            <a:r>
              <a:rPr lang="en-GB" sz="2000" b="1" dirty="0"/>
              <a:t>Disadvantages of SOA:</a:t>
            </a:r>
            <a:endParaRPr lang="en-GB" sz="2000" dirty="0"/>
          </a:p>
          <a:p>
            <a:pPr marL="285750" indent="-285750" fontAlgn="base">
              <a:lnSpc>
                <a:spcPct val="150000"/>
              </a:lnSpc>
              <a:buFont typeface="Arial" panose="020B0604020202020204" pitchFamily="34" charset="0"/>
              <a:buChar char="•"/>
            </a:pPr>
            <a:r>
              <a:rPr lang="en-GB" sz="2000" b="1" dirty="0"/>
              <a:t>High overhead:</a:t>
            </a:r>
            <a:r>
              <a:rPr lang="en-GB" sz="2000" dirty="0"/>
              <a:t> A validation of input parameters of services is done whenever services interact this </a:t>
            </a:r>
            <a:r>
              <a:rPr lang="en-GB" sz="2000" dirty="0">
                <a:solidFill>
                  <a:schemeClr val="accent6">
                    <a:lumMod val="75000"/>
                  </a:schemeClr>
                </a:solidFill>
              </a:rPr>
              <a:t>decreases performance as it increases load and response time.</a:t>
            </a:r>
          </a:p>
          <a:p>
            <a:pPr marL="285750" indent="-285750" fontAlgn="base">
              <a:lnSpc>
                <a:spcPct val="150000"/>
              </a:lnSpc>
              <a:buFont typeface="Arial" panose="020B0604020202020204" pitchFamily="34" charset="0"/>
              <a:buChar char="•"/>
            </a:pPr>
            <a:r>
              <a:rPr lang="en-GB" sz="2000" b="1" dirty="0"/>
              <a:t>High investment:</a:t>
            </a:r>
            <a:r>
              <a:rPr lang="en-GB" sz="2000" dirty="0"/>
              <a:t> A huge initial investment is required for SOA.</a:t>
            </a:r>
          </a:p>
          <a:p>
            <a:pPr marL="285750" indent="-285750" fontAlgn="base">
              <a:lnSpc>
                <a:spcPct val="150000"/>
              </a:lnSpc>
              <a:buFont typeface="Arial" panose="020B0604020202020204" pitchFamily="34" charset="0"/>
              <a:buChar char="•"/>
            </a:pPr>
            <a:r>
              <a:rPr lang="en-GB" sz="2000" b="1" dirty="0"/>
              <a:t>Complex service management:</a:t>
            </a:r>
            <a:r>
              <a:rPr lang="en-GB" sz="2000" dirty="0"/>
              <a:t> When services interact they exchange messages to tasks. the number of messages may go in millions. It becomes a cumbersome task to handle a large number of messages.</a:t>
            </a:r>
          </a:p>
        </p:txBody>
      </p:sp>
    </p:spTree>
    <p:extLst>
      <p:ext uri="{BB962C8B-B14F-4D97-AF65-F5344CB8AC3E}">
        <p14:creationId xmlns:p14="http://schemas.microsoft.com/office/powerpoint/2010/main" val="3804919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b="1" dirty="0">
                <a:solidFill>
                  <a:schemeClr val="bg1"/>
                </a:solidFill>
                <a:latin typeface="Times New Roman" panose="02020603050405020304" pitchFamily="18" charset="0"/>
                <a:cs typeface="Times New Roman" panose="02020603050405020304" pitchFamily="18" charset="0"/>
              </a:rPr>
              <a:t>Solving a Business Problem With Service- Oriented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4" name="Rectangle 3"/>
          <p:cNvSpPr/>
          <p:nvPr/>
        </p:nvSpPr>
        <p:spPr>
          <a:xfrm>
            <a:off x="152400" y="889844"/>
            <a:ext cx="8839200" cy="5078313"/>
          </a:xfrm>
          <a:prstGeom prst="rect">
            <a:avLst/>
          </a:prstGeom>
        </p:spPr>
        <p:txBody>
          <a:bodyPr wrap="square">
            <a:spAutoFit/>
          </a:bodyPr>
          <a:lstStyle/>
          <a:p>
            <a:r>
              <a:rPr lang="en-GB" b="1" dirty="0" err="1">
                <a:latin typeface="Montserrat"/>
              </a:rPr>
              <a:t>GlobalWeather</a:t>
            </a:r>
            <a:r>
              <a:rPr lang="en-GB" dirty="0">
                <a:latin typeface="Montserrat"/>
              </a:rPr>
              <a:t> is a global company that sells information about weather conditions. Here are some important facts</a:t>
            </a:r>
            <a:r>
              <a:rPr lang="en-GB" dirty="0" smtClean="0">
                <a:latin typeface="Montserrat"/>
              </a:rPr>
              <a:t>:</a:t>
            </a:r>
          </a:p>
          <a:p>
            <a:endParaRPr lang="en-GB" dirty="0">
              <a:latin typeface="Montserrat"/>
            </a:endParaRPr>
          </a:p>
          <a:p>
            <a:pPr marL="285750" indent="-285750" algn="just">
              <a:lnSpc>
                <a:spcPct val="150000"/>
              </a:lnSpc>
              <a:buFont typeface="Arial" panose="020B0604020202020204" pitchFamily="34" charset="0"/>
              <a:buChar char="•"/>
            </a:pPr>
            <a:r>
              <a:rPr lang="en-GB" dirty="0" err="1">
                <a:solidFill>
                  <a:srgbClr val="000000"/>
                </a:solidFill>
                <a:latin typeface="Montserrat"/>
              </a:rPr>
              <a:t>GlobalWeather</a:t>
            </a:r>
            <a:r>
              <a:rPr lang="en-GB" dirty="0">
                <a:solidFill>
                  <a:srgbClr val="000000"/>
                </a:solidFill>
                <a:latin typeface="Montserrat"/>
              </a:rPr>
              <a:t> is based in the U.S. and has more than 700 employees.</a:t>
            </a:r>
          </a:p>
          <a:p>
            <a:pPr marL="285750" indent="-285750" algn="just">
              <a:lnSpc>
                <a:spcPct val="150000"/>
              </a:lnSpc>
              <a:buFont typeface="Arial" panose="020B0604020202020204" pitchFamily="34" charset="0"/>
              <a:buChar char="•"/>
            </a:pPr>
            <a:r>
              <a:rPr lang="en-GB" dirty="0" err="1">
                <a:solidFill>
                  <a:srgbClr val="000000"/>
                </a:solidFill>
                <a:latin typeface="Montserrat"/>
              </a:rPr>
              <a:t>GlobalWeather</a:t>
            </a:r>
            <a:r>
              <a:rPr lang="en-GB" dirty="0">
                <a:solidFill>
                  <a:srgbClr val="000000"/>
                </a:solidFill>
                <a:latin typeface="Montserrat"/>
              </a:rPr>
              <a:t> sells weather information to companies about countries, regions, cities, or even precise locations defined by latitude and longitude</a:t>
            </a:r>
            <a:r>
              <a:rPr lang="en-GB" dirty="0" smtClean="0">
                <a:solidFill>
                  <a:srgbClr val="000000"/>
                </a:solidFill>
                <a:latin typeface="Montserrat"/>
              </a:rPr>
              <a:t>.</a:t>
            </a:r>
          </a:p>
          <a:p>
            <a:pPr marL="285750" indent="-285750" algn="just">
              <a:lnSpc>
                <a:spcPct val="150000"/>
              </a:lnSpc>
              <a:buFont typeface="Arial" panose="020B0604020202020204" pitchFamily="34" charset="0"/>
              <a:buChar char="•"/>
            </a:pPr>
            <a:endParaRPr lang="en-GB" dirty="0">
              <a:solidFill>
                <a:srgbClr val="000000"/>
              </a:solidFill>
              <a:latin typeface="Montserrat"/>
            </a:endParaRPr>
          </a:p>
          <a:p>
            <a:pPr marL="285750" indent="-285750" algn="just">
              <a:lnSpc>
                <a:spcPct val="150000"/>
              </a:lnSpc>
              <a:buFont typeface="Arial" panose="020B0604020202020204" pitchFamily="34" charset="0"/>
              <a:buChar char="•"/>
            </a:pPr>
            <a:r>
              <a:rPr lang="en-GB" dirty="0" err="1">
                <a:solidFill>
                  <a:srgbClr val="000000"/>
                </a:solidFill>
                <a:latin typeface="Montserrat"/>
              </a:rPr>
              <a:t>GlobalWeather</a:t>
            </a:r>
            <a:r>
              <a:rPr lang="en-GB" dirty="0">
                <a:solidFill>
                  <a:srgbClr val="000000"/>
                </a:solidFill>
                <a:latin typeface="Montserrat"/>
              </a:rPr>
              <a:t> </a:t>
            </a:r>
            <a:r>
              <a:rPr lang="en-GB" dirty="0">
                <a:solidFill>
                  <a:schemeClr val="accent6">
                    <a:lumMod val="75000"/>
                  </a:schemeClr>
                </a:solidFill>
                <a:latin typeface="Montserrat"/>
              </a:rPr>
              <a:t>clients are all over the world </a:t>
            </a:r>
            <a:r>
              <a:rPr lang="en-GB" dirty="0">
                <a:solidFill>
                  <a:srgbClr val="000000"/>
                </a:solidFill>
                <a:latin typeface="Montserrat"/>
              </a:rPr>
              <a:t>and usually </a:t>
            </a:r>
            <a:r>
              <a:rPr lang="en-GB" dirty="0">
                <a:solidFill>
                  <a:schemeClr val="accent6">
                    <a:lumMod val="75000"/>
                  </a:schemeClr>
                </a:solidFill>
                <a:latin typeface="Montserrat"/>
              </a:rPr>
              <a:t>consume information using the internet</a:t>
            </a:r>
            <a:r>
              <a:rPr lang="en-GB" dirty="0">
                <a:solidFill>
                  <a:srgbClr val="000000"/>
                </a:solidFill>
                <a:latin typeface="Montserrat"/>
              </a:rPr>
              <a:t>. This is especially useful for transport companies: airlines, bus services, and logistics companies that have a truck fleet to distribute merchandise over a region.  Additionally, any companies that coordinate outdoor events. </a:t>
            </a:r>
            <a:endParaRPr lang="en-GB" dirty="0" smtClean="0">
              <a:solidFill>
                <a:srgbClr val="000000"/>
              </a:solidFill>
              <a:latin typeface="Montserrat"/>
            </a:endParaRPr>
          </a:p>
          <a:p>
            <a:pPr marL="285750" indent="-285750" algn="just">
              <a:lnSpc>
                <a:spcPct val="150000"/>
              </a:lnSpc>
              <a:buFont typeface="Arial" panose="020B0604020202020204" pitchFamily="34" charset="0"/>
              <a:buChar char="•"/>
            </a:pPr>
            <a:endParaRPr lang="en-GB" dirty="0">
              <a:solidFill>
                <a:srgbClr val="000000"/>
              </a:solidFill>
              <a:latin typeface="Montserrat"/>
            </a:endParaRPr>
          </a:p>
          <a:p>
            <a:pPr marL="285750" indent="-285750" algn="just">
              <a:lnSpc>
                <a:spcPct val="150000"/>
              </a:lnSpc>
              <a:buFont typeface="Arial" panose="020B0604020202020204" pitchFamily="34" charset="0"/>
              <a:buChar char="•"/>
            </a:pPr>
            <a:r>
              <a:rPr lang="en-GB" dirty="0">
                <a:solidFill>
                  <a:srgbClr val="000000"/>
                </a:solidFill>
                <a:latin typeface="Montserrat"/>
              </a:rPr>
              <a:t>Clients </a:t>
            </a:r>
            <a:r>
              <a:rPr lang="en-GB" dirty="0">
                <a:solidFill>
                  <a:schemeClr val="accent6">
                    <a:lumMod val="75000"/>
                  </a:schemeClr>
                </a:solidFill>
                <a:latin typeface="Montserrat"/>
              </a:rPr>
              <a:t>need information in real-time</a:t>
            </a:r>
            <a:r>
              <a:rPr lang="en-GB" dirty="0">
                <a:solidFill>
                  <a:srgbClr val="000000"/>
                </a:solidFill>
                <a:latin typeface="Montserrat"/>
              </a:rPr>
              <a:t>. </a:t>
            </a:r>
            <a:endParaRPr lang="en-GB" b="0" i="0" dirty="0">
              <a:solidFill>
                <a:srgbClr val="000000"/>
              </a:solidFill>
              <a:effectLst/>
              <a:latin typeface="Montserrat"/>
            </a:endParaRPr>
          </a:p>
        </p:txBody>
      </p:sp>
    </p:spTree>
    <p:extLst>
      <p:ext uri="{BB962C8B-B14F-4D97-AF65-F5344CB8AC3E}">
        <p14:creationId xmlns:p14="http://schemas.microsoft.com/office/powerpoint/2010/main" val="3416942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b="1" dirty="0">
                <a:solidFill>
                  <a:schemeClr val="bg1"/>
                </a:solidFill>
                <a:latin typeface="Times New Roman" panose="02020603050405020304" pitchFamily="18" charset="0"/>
                <a:cs typeface="Times New Roman" panose="02020603050405020304" pitchFamily="18" charset="0"/>
              </a:rPr>
              <a:t>Solving a Business Problem With Service- Oriented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2" name="Rectangle 1"/>
          <p:cNvSpPr/>
          <p:nvPr/>
        </p:nvSpPr>
        <p:spPr>
          <a:xfrm>
            <a:off x="82570" y="766146"/>
            <a:ext cx="8982075" cy="5909310"/>
          </a:xfrm>
          <a:prstGeom prst="rect">
            <a:avLst/>
          </a:prstGeom>
        </p:spPr>
        <p:txBody>
          <a:bodyPr wrap="square">
            <a:spAutoFit/>
          </a:bodyPr>
          <a:lstStyle/>
          <a:p>
            <a:pPr algn="just"/>
            <a:r>
              <a:rPr lang="en-GB" b="1" dirty="0">
                <a:latin typeface="Montserrat"/>
              </a:rPr>
              <a:t>What’s the Business Problem?</a:t>
            </a:r>
          </a:p>
          <a:p>
            <a:pPr algn="just"/>
            <a:r>
              <a:rPr lang="en-GB" dirty="0" err="1">
                <a:latin typeface="Montserrat"/>
              </a:rPr>
              <a:t>GlobalWeather</a:t>
            </a:r>
            <a:r>
              <a:rPr lang="en-GB" dirty="0">
                <a:latin typeface="Montserrat"/>
              </a:rPr>
              <a:t> sells information to clients </a:t>
            </a:r>
            <a:r>
              <a:rPr lang="en-GB" dirty="0">
                <a:solidFill>
                  <a:schemeClr val="accent6">
                    <a:lumMod val="75000"/>
                  </a:schemeClr>
                </a:solidFill>
                <a:latin typeface="Montserrat"/>
              </a:rPr>
              <a:t>in real-time</a:t>
            </a:r>
            <a:r>
              <a:rPr lang="en-GB" dirty="0">
                <a:latin typeface="Montserrat"/>
              </a:rPr>
              <a:t>, but it cannot let all clients </a:t>
            </a:r>
            <a:r>
              <a:rPr lang="en-GB" dirty="0">
                <a:solidFill>
                  <a:schemeClr val="accent6">
                    <a:lumMod val="75000"/>
                  </a:schemeClr>
                </a:solidFill>
                <a:latin typeface="Montserrat"/>
              </a:rPr>
              <a:t>access their internal systems </a:t>
            </a:r>
            <a:r>
              <a:rPr lang="en-GB" dirty="0">
                <a:latin typeface="Montserrat"/>
              </a:rPr>
              <a:t>because of security constraints.</a:t>
            </a:r>
          </a:p>
          <a:p>
            <a:pPr algn="just"/>
            <a:endParaRPr lang="en-GB" dirty="0" smtClean="0">
              <a:latin typeface="Montserrat"/>
            </a:endParaRPr>
          </a:p>
          <a:p>
            <a:pPr algn="just"/>
            <a:r>
              <a:rPr lang="en-GB" b="1" dirty="0" smtClean="0">
                <a:latin typeface="Montserrat"/>
              </a:rPr>
              <a:t>How </a:t>
            </a:r>
            <a:r>
              <a:rPr lang="en-GB" b="1" dirty="0">
                <a:latin typeface="Montserrat"/>
              </a:rPr>
              <a:t>can we solve this problem? </a:t>
            </a:r>
            <a:endParaRPr lang="en-GB" b="1" dirty="0" smtClean="0">
              <a:latin typeface="Montserrat"/>
            </a:endParaRPr>
          </a:p>
          <a:p>
            <a:pPr algn="just"/>
            <a:endParaRPr lang="en-GB" dirty="0">
              <a:latin typeface="Montserrat"/>
            </a:endParaRPr>
          </a:p>
          <a:p>
            <a:pPr algn="just"/>
            <a:r>
              <a:rPr lang="en-GB" dirty="0" smtClean="0">
                <a:latin typeface="Montserrat"/>
              </a:rPr>
              <a:t>Let’s </a:t>
            </a:r>
            <a:r>
              <a:rPr lang="en-GB" dirty="0">
                <a:latin typeface="Montserrat"/>
              </a:rPr>
              <a:t>look at the facts:</a:t>
            </a:r>
          </a:p>
          <a:p>
            <a:pPr algn="just"/>
            <a:r>
              <a:rPr lang="en-GB" dirty="0" err="1">
                <a:latin typeface="Montserrat"/>
              </a:rPr>
              <a:t>GlobalWeather</a:t>
            </a:r>
            <a:r>
              <a:rPr lang="en-GB" dirty="0">
                <a:latin typeface="Montserrat"/>
              </a:rPr>
              <a:t> has </a:t>
            </a:r>
            <a:r>
              <a:rPr lang="en-GB" b="1" dirty="0">
                <a:latin typeface="Montserrat"/>
              </a:rPr>
              <a:t>thousands of clients.</a:t>
            </a:r>
            <a:r>
              <a:rPr lang="en-GB" dirty="0">
                <a:latin typeface="Montserrat"/>
              </a:rPr>
              <a:t> To buy its services, each client needs to connect to </a:t>
            </a:r>
            <a:r>
              <a:rPr lang="en-GB" dirty="0" err="1">
                <a:latin typeface="Montserrat"/>
              </a:rPr>
              <a:t>GlobalWeather</a:t>
            </a:r>
            <a:r>
              <a:rPr lang="en-GB" dirty="0">
                <a:latin typeface="Montserrat"/>
              </a:rPr>
              <a:t> systems and get information manually. It is very </a:t>
            </a:r>
            <a:r>
              <a:rPr lang="en-GB" b="1" dirty="0">
                <a:latin typeface="Montserrat"/>
              </a:rPr>
              <a:t>complex and time- consuming,</a:t>
            </a:r>
            <a:r>
              <a:rPr lang="en-GB" dirty="0">
                <a:latin typeface="Montserrat"/>
              </a:rPr>
              <a:t> especially since the information requested is usually a little piece of information that can be transmitted via the internet. </a:t>
            </a:r>
            <a:endParaRPr lang="en-GB" dirty="0" smtClean="0">
              <a:latin typeface="Montserrat"/>
            </a:endParaRPr>
          </a:p>
          <a:p>
            <a:pPr algn="just"/>
            <a:endParaRPr lang="en-GB" dirty="0">
              <a:latin typeface="Montserrat"/>
            </a:endParaRPr>
          </a:p>
          <a:p>
            <a:pPr algn="just"/>
            <a:r>
              <a:rPr lang="en-GB" dirty="0">
                <a:latin typeface="Montserrat"/>
              </a:rPr>
              <a:t>Additionally, many clients are </a:t>
            </a:r>
            <a:r>
              <a:rPr lang="en-GB" b="1" dirty="0">
                <a:latin typeface="Montserrat"/>
              </a:rPr>
              <a:t>websites that need to connect</a:t>
            </a:r>
            <a:r>
              <a:rPr lang="en-GB" dirty="0">
                <a:latin typeface="Montserrat"/>
              </a:rPr>
              <a:t> to the information feed and quickly display  weather information in real-time. For example, an airline that is selling a ticket from city A to city B wants to  display the weather in city B once the client buys that ticket</a:t>
            </a:r>
            <a:r>
              <a:rPr lang="en-GB" dirty="0" smtClean="0">
                <a:latin typeface="Montserrat"/>
              </a:rPr>
              <a:t>.</a:t>
            </a:r>
          </a:p>
          <a:p>
            <a:pPr algn="just"/>
            <a:endParaRPr lang="en-GB" dirty="0">
              <a:latin typeface="Montserrat"/>
            </a:endParaRPr>
          </a:p>
          <a:p>
            <a:pPr algn="just"/>
            <a:r>
              <a:rPr lang="en-GB" dirty="0">
                <a:latin typeface="Montserrat"/>
              </a:rPr>
              <a:t>This situation is the right situation for a </a:t>
            </a:r>
            <a:r>
              <a:rPr lang="en-GB" dirty="0">
                <a:solidFill>
                  <a:schemeClr val="accent6">
                    <a:lumMod val="75000"/>
                  </a:schemeClr>
                </a:solidFill>
                <a:latin typeface="Montserrat"/>
              </a:rPr>
              <a:t>service-oriented architecture</a:t>
            </a:r>
            <a:r>
              <a:rPr lang="en-GB" dirty="0">
                <a:latin typeface="Montserrat"/>
              </a:rPr>
              <a:t>: </a:t>
            </a:r>
            <a:r>
              <a:rPr lang="en-GB" dirty="0" err="1">
                <a:latin typeface="Montserrat"/>
              </a:rPr>
              <a:t>GlobalWeather</a:t>
            </a:r>
            <a:r>
              <a:rPr lang="en-GB" dirty="0">
                <a:latin typeface="Montserrat"/>
              </a:rPr>
              <a:t> can build a </a:t>
            </a:r>
            <a:r>
              <a:rPr lang="en-GB" b="1" dirty="0">
                <a:latin typeface="Montserrat"/>
              </a:rPr>
              <a:t>library of functions</a:t>
            </a:r>
            <a:r>
              <a:rPr lang="en-GB" dirty="0">
                <a:latin typeface="Montserrat"/>
              </a:rPr>
              <a:t> and implement it as web services that their clients consume once they pay. This ensures a speedy, real-time service without allowing clients to access internal servers</a:t>
            </a:r>
            <a:r>
              <a:rPr lang="en-GB" dirty="0" smtClean="0">
                <a:latin typeface="Montserrat"/>
              </a:rPr>
              <a:t>.</a:t>
            </a:r>
            <a:endParaRPr lang="en-GB" dirty="0">
              <a:latin typeface="Montserrat"/>
            </a:endParaRPr>
          </a:p>
        </p:txBody>
      </p:sp>
    </p:spTree>
    <p:extLst>
      <p:ext uri="{BB962C8B-B14F-4D97-AF65-F5344CB8AC3E}">
        <p14:creationId xmlns:p14="http://schemas.microsoft.com/office/powerpoint/2010/main" val="4221859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b="1" dirty="0">
                <a:solidFill>
                  <a:schemeClr val="bg1"/>
                </a:solidFill>
                <a:latin typeface="Times New Roman" panose="02020603050405020304" pitchFamily="18" charset="0"/>
                <a:cs typeface="Times New Roman" panose="02020603050405020304" pitchFamily="18" charset="0"/>
              </a:rPr>
              <a:t>Solving a Business Problem With Service- Oriented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3" name="Rectangle 2"/>
          <p:cNvSpPr/>
          <p:nvPr/>
        </p:nvSpPr>
        <p:spPr>
          <a:xfrm>
            <a:off x="12741" y="579398"/>
            <a:ext cx="2470548" cy="369332"/>
          </a:xfrm>
          <a:prstGeom prst="rect">
            <a:avLst/>
          </a:prstGeom>
        </p:spPr>
        <p:txBody>
          <a:bodyPr wrap="none">
            <a:spAutoFit/>
          </a:bodyPr>
          <a:lstStyle/>
          <a:p>
            <a:r>
              <a:rPr lang="en-GB" b="1" dirty="0">
                <a:latin typeface="Montserrat"/>
              </a:rPr>
              <a:t>What's the Solution?</a:t>
            </a:r>
            <a:endParaRPr lang="en-GB" b="1" i="0" dirty="0">
              <a:effectLst/>
              <a:latin typeface="Montserrat"/>
            </a:endParaRPr>
          </a:p>
        </p:txBody>
      </p:sp>
      <p:pic>
        <p:nvPicPr>
          <p:cNvPr id="3074" name="Picture 2" descr="Global Weather service oriented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5323" y="948730"/>
            <a:ext cx="6012277" cy="525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79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b="1" dirty="0">
                <a:solidFill>
                  <a:schemeClr val="bg1"/>
                </a:solidFill>
                <a:latin typeface="Times New Roman" panose="02020603050405020304" pitchFamily="18" charset="0"/>
                <a:cs typeface="Times New Roman" panose="02020603050405020304" pitchFamily="18" charset="0"/>
              </a:rPr>
              <a:t>Solving a Business Problem With Service- Oriented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2" name="Rectangle 1"/>
          <p:cNvSpPr/>
          <p:nvPr/>
        </p:nvSpPr>
        <p:spPr>
          <a:xfrm>
            <a:off x="12741" y="845790"/>
            <a:ext cx="9121734" cy="5355312"/>
          </a:xfrm>
          <a:prstGeom prst="rect">
            <a:avLst/>
          </a:prstGeom>
        </p:spPr>
        <p:txBody>
          <a:bodyPr wrap="square">
            <a:spAutoFit/>
          </a:bodyPr>
          <a:lstStyle/>
          <a:p>
            <a:pPr algn="just"/>
            <a:r>
              <a:rPr lang="en-GB" dirty="0" smtClean="0">
                <a:latin typeface="Montserrat"/>
              </a:rPr>
              <a:t>Component </a:t>
            </a:r>
            <a:r>
              <a:rPr lang="en-GB" dirty="0">
                <a:latin typeface="Montserrat"/>
              </a:rPr>
              <a:t>of the system</a:t>
            </a:r>
            <a:r>
              <a:rPr lang="en-GB" dirty="0" smtClean="0">
                <a:latin typeface="Montserrat"/>
              </a:rPr>
              <a:t>:</a:t>
            </a:r>
          </a:p>
          <a:p>
            <a:pPr algn="just"/>
            <a:endParaRPr lang="en-GB" dirty="0">
              <a:latin typeface="Montserrat"/>
            </a:endParaRPr>
          </a:p>
          <a:p>
            <a:pPr algn="just">
              <a:buFont typeface="Arial" panose="020B0604020202020204" pitchFamily="34" charset="0"/>
              <a:buChar char="•"/>
            </a:pPr>
            <a:r>
              <a:rPr lang="en-GB" b="1" dirty="0">
                <a:solidFill>
                  <a:srgbClr val="000000"/>
                </a:solidFill>
                <a:latin typeface="Montserrat"/>
              </a:rPr>
              <a:t>Weather web service functions:</a:t>
            </a:r>
            <a:r>
              <a:rPr lang="en-GB" dirty="0">
                <a:solidFill>
                  <a:srgbClr val="000000"/>
                </a:solidFill>
                <a:latin typeface="Montserrat"/>
              </a:rPr>
              <a:t> This is a library of web services built to serve external websites with weather information such as rain, wind direction and speed, atmospheric pressure, etc</a:t>
            </a:r>
            <a:r>
              <a:rPr lang="en-GB" dirty="0" smtClean="0">
                <a:solidFill>
                  <a:srgbClr val="000000"/>
                </a:solidFill>
                <a:latin typeface="Montserrat"/>
              </a:rPr>
              <a:t>.</a:t>
            </a:r>
          </a:p>
          <a:p>
            <a:pPr algn="just">
              <a:buFont typeface="Arial" panose="020B0604020202020204" pitchFamily="34" charset="0"/>
              <a:buChar char="•"/>
            </a:pPr>
            <a:endParaRPr lang="en-GB" dirty="0">
              <a:solidFill>
                <a:srgbClr val="000000"/>
              </a:solidFill>
              <a:latin typeface="Montserrat"/>
            </a:endParaRPr>
          </a:p>
          <a:p>
            <a:pPr algn="just">
              <a:buFont typeface="Arial" panose="020B0604020202020204" pitchFamily="34" charset="0"/>
              <a:buChar char="•"/>
            </a:pPr>
            <a:r>
              <a:rPr lang="en-GB" b="1" dirty="0">
                <a:solidFill>
                  <a:srgbClr val="000000"/>
                </a:solidFill>
                <a:latin typeface="Montserrat"/>
              </a:rPr>
              <a:t>Web service controller:</a:t>
            </a:r>
            <a:r>
              <a:rPr lang="en-GB" dirty="0">
                <a:solidFill>
                  <a:srgbClr val="000000"/>
                </a:solidFill>
                <a:latin typeface="Montserrat"/>
              </a:rPr>
              <a:t> This module communicates the web service repository with the service requesters. When an external service requester calls a certain function (for instance, flight information, weather information, package status) from the web service repository, the web service controller interprets the call and looks for the function in the web server repository. Then it executes the function and returns a value to the requester</a:t>
            </a:r>
            <a:r>
              <a:rPr lang="en-GB" dirty="0" smtClean="0">
                <a:solidFill>
                  <a:srgbClr val="000000"/>
                </a:solidFill>
                <a:latin typeface="Montserrat"/>
              </a:rPr>
              <a:t>.</a:t>
            </a:r>
          </a:p>
          <a:p>
            <a:pPr algn="just">
              <a:buFont typeface="Arial" panose="020B0604020202020204" pitchFamily="34" charset="0"/>
              <a:buChar char="•"/>
            </a:pPr>
            <a:endParaRPr lang="en-GB" dirty="0">
              <a:solidFill>
                <a:srgbClr val="000000"/>
              </a:solidFill>
              <a:latin typeface="Montserrat"/>
            </a:endParaRPr>
          </a:p>
          <a:p>
            <a:pPr algn="just">
              <a:buFont typeface="Arial" panose="020B0604020202020204" pitchFamily="34" charset="0"/>
              <a:buChar char="•"/>
            </a:pPr>
            <a:r>
              <a:rPr lang="en-GB" b="1" dirty="0">
                <a:solidFill>
                  <a:srgbClr val="000000"/>
                </a:solidFill>
                <a:latin typeface="Montserrat"/>
              </a:rPr>
              <a:t>Clients:</a:t>
            </a:r>
            <a:r>
              <a:rPr lang="en-GB" dirty="0">
                <a:solidFill>
                  <a:srgbClr val="000000"/>
                </a:solidFill>
                <a:latin typeface="Montserrat"/>
              </a:rPr>
              <a:t> These are external applications that request services from the web service repository through the internet. These requests are coded into the requester’s application according to a certain syntax published by the service provider</a:t>
            </a:r>
            <a:r>
              <a:rPr lang="en-GB" dirty="0" smtClean="0">
                <a:solidFill>
                  <a:srgbClr val="000000"/>
                </a:solidFill>
                <a:latin typeface="Montserrat"/>
              </a:rPr>
              <a:t>.</a:t>
            </a:r>
          </a:p>
          <a:p>
            <a:pPr algn="just">
              <a:buFont typeface="Arial" panose="020B0604020202020204" pitchFamily="34" charset="0"/>
              <a:buChar char="•"/>
            </a:pPr>
            <a:endParaRPr lang="en-GB" dirty="0">
              <a:solidFill>
                <a:srgbClr val="000000"/>
              </a:solidFill>
              <a:latin typeface="Montserrat"/>
            </a:endParaRPr>
          </a:p>
          <a:p>
            <a:pPr algn="just">
              <a:buFont typeface="Arial" panose="020B0604020202020204" pitchFamily="34" charset="0"/>
              <a:buChar char="•"/>
            </a:pPr>
            <a:r>
              <a:rPr lang="en-GB" b="1" dirty="0" err="1">
                <a:solidFill>
                  <a:srgbClr val="000000"/>
                </a:solidFill>
                <a:latin typeface="Montserrat"/>
              </a:rPr>
              <a:t>GobalWeather</a:t>
            </a:r>
            <a:r>
              <a:rPr lang="en-GB" b="1" dirty="0">
                <a:solidFill>
                  <a:srgbClr val="000000"/>
                </a:solidFill>
                <a:latin typeface="Montserrat"/>
              </a:rPr>
              <a:t> database server:</a:t>
            </a:r>
            <a:r>
              <a:rPr lang="en-GB" dirty="0">
                <a:solidFill>
                  <a:srgbClr val="000000"/>
                </a:solidFill>
                <a:latin typeface="Montserrat"/>
              </a:rPr>
              <a:t> This server contains the tables, indexes, and data managed by the system.</a:t>
            </a:r>
            <a:endParaRPr lang="en-GB" b="0" i="0" dirty="0">
              <a:solidFill>
                <a:srgbClr val="000000"/>
              </a:solidFill>
              <a:effectLst/>
              <a:latin typeface="Montserrat"/>
            </a:endParaRPr>
          </a:p>
        </p:txBody>
      </p:sp>
    </p:spTree>
    <p:extLst>
      <p:ext uri="{BB962C8B-B14F-4D97-AF65-F5344CB8AC3E}">
        <p14:creationId xmlns:p14="http://schemas.microsoft.com/office/powerpoint/2010/main" val="3026614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800" b="1" dirty="0" smtClean="0">
                <a:solidFill>
                  <a:schemeClr val="bg1"/>
                </a:solidFill>
                <a:latin typeface="Times New Roman" panose="02020603050405020304" pitchFamily="18" charset="0"/>
                <a:cs typeface="Times New Roman" panose="02020603050405020304" pitchFamily="18" charset="0"/>
              </a:rPr>
              <a:t>Home Work</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3" name="Rectangle 2"/>
          <p:cNvSpPr/>
          <p:nvPr/>
        </p:nvSpPr>
        <p:spPr>
          <a:xfrm>
            <a:off x="228600" y="838200"/>
            <a:ext cx="8406117" cy="4524315"/>
          </a:xfrm>
          <a:prstGeom prst="rect">
            <a:avLst/>
          </a:prstGeom>
        </p:spPr>
        <p:txBody>
          <a:bodyPr wrap="square">
            <a:spAutoFit/>
          </a:bodyPr>
          <a:lstStyle/>
          <a:p>
            <a:pPr algn="just"/>
            <a:r>
              <a:rPr lang="en-GB" dirty="0" smtClean="0">
                <a:latin typeface="Montserrat"/>
              </a:rPr>
              <a:t>You </a:t>
            </a:r>
            <a:r>
              <a:rPr lang="en-GB" dirty="0">
                <a:latin typeface="Montserrat"/>
              </a:rPr>
              <a:t>work at a major airport administration department in your country. You have been asked to develop a software system to give the status of a certain flight that is in the air to some possible requesters: airlines, travel sites, hotel sites, etc</a:t>
            </a:r>
            <a:r>
              <a:rPr lang="en-GB" dirty="0" smtClean="0">
                <a:latin typeface="Montserrat"/>
              </a:rPr>
              <a:t>.</a:t>
            </a:r>
          </a:p>
          <a:p>
            <a:pPr algn="just"/>
            <a:endParaRPr lang="en-GB" dirty="0">
              <a:latin typeface="Montserrat"/>
            </a:endParaRPr>
          </a:p>
          <a:p>
            <a:pPr algn="just"/>
            <a:r>
              <a:rPr lang="en-GB" dirty="0">
                <a:latin typeface="Montserrat"/>
              </a:rPr>
              <a:t>There is a central system at the airport control area that works in real-time: it receives information for the radars and aircrafts as the flights progress</a:t>
            </a:r>
            <a:r>
              <a:rPr lang="en-GB" dirty="0" smtClean="0">
                <a:latin typeface="Montserrat"/>
              </a:rPr>
              <a:t>.</a:t>
            </a:r>
          </a:p>
          <a:p>
            <a:pPr algn="just"/>
            <a:endParaRPr lang="en-GB" dirty="0">
              <a:latin typeface="Montserrat"/>
            </a:endParaRPr>
          </a:p>
          <a:p>
            <a:pPr algn="just"/>
            <a:r>
              <a:rPr lang="en-GB" dirty="0">
                <a:latin typeface="Montserrat"/>
              </a:rPr>
              <a:t>Now, it’s your job to create an architecture for them! </a:t>
            </a:r>
            <a:endParaRPr lang="en-GB" dirty="0" smtClean="0">
              <a:latin typeface="Montserrat"/>
            </a:endParaRPr>
          </a:p>
          <a:p>
            <a:pPr algn="just"/>
            <a:endParaRPr lang="en-GB" dirty="0">
              <a:latin typeface="Montserrat"/>
            </a:endParaRPr>
          </a:p>
          <a:p>
            <a:pPr algn="just"/>
            <a:r>
              <a:rPr lang="en-GB" dirty="0" smtClean="0">
                <a:latin typeface="Montserrat"/>
              </a:rPr>
              <a:t>Here </a:t>
            </a:r>
            <a:r>
              <a:rPr lang="en-GB" dirty="0">
                <a:latin typeface="Montserrat"/>
              </a:rPr>
              <a:t>are some </a:t>
            </a:r>
            <a:r>
              <a:rPr lang="en-GB" b="1" dirty="0">
                <a:latin typeface="Montserrat"/>
              </a:rPr>
              <a:t>key questions</a:t>
            </a:r>
            <a:r>
              <a:rPr lang="en-GB" dirty="0">
                <a:latin typeface="Montserrat"/>
              </a:rPr>
              <a:t> you can ask yourself to get started:</a:t>
            </a:r>
          </a:p>
          <a:p>
            <a:pPr marL="857250" lvl="1" indent="-400050" algn="just">
              <a:buFont typeface="+mj-lt"/>
              <a:buAutoNum type="romanUcPeriod"/>
            </a:pPr>
            <a:r>
              <a:rPr lang="en-GB" dirty="0">
                <a:solidFill>
                  <a:srgbClr val="000000"/>
                </a:solidFill>
                <a:latin typeface="Montserrat"/>
              </a:rPr>
              <a:t>Many flights are in the air at a certain moment. How can you get their flight status from the central system?</a:t>
            </a:r>
          </a:p>
          <a:p>
            <a:pPr marL="857250" lvl="1" indent="-400050" algn="just">
              <a:buFont typeface="+mj-lt"/>
              <a:buAutoNum type="romanUcPeriod"/>
            </a:pPr>
            <a:r>
              <a:rPr lang="en-GB" dirty="0">
                <a:solidFill>
                  <a:srgbClr val="000000"/>
                </a:solidFill>
                <a:latin typeface="Montserrat"/>
              </a:rPr>
              <a:t>How are you going to pass this information to the external requesters?</a:t>
            </a:r>
          </a:p>
          <a:p>
            <a:pPr marL="857250" lvl="1" indent="-400050" algn="just">
              <a:buFont typeface="+mj-lt"/>
              <a:buAutoNum type="romanUcPeriod"/>
            </a:pPr>
            <a:r>
              <a:rPr lang="en-GB" dirty="0">
                <a:solidFill>
                  <a:srgbClr val="000000"/>
                </a:solidFill>
                <a:latin typeface="Montserrat"/>
              </a:rPr>
              <a:t>Why does the airline need this system? Who is going to consume this information?</a:t>
            </a:r>
          </a:p>
          <a:p>
            <a:pPr algn="just"/>
            <a:r>
              <a:rPr lang="en-GB" b="1" dirty="0">
                <a:latin typeface="Montserrat"/>
              </a:rPr>
              <a:t>Can you produce an architecture diagram for this business setting?</a:t>
            </a:r>
            <a:endParaRPr lang="en-GB" b="1" i="0" dirty="0">
              <a:effectLst/>
              <a:latin typeface="Montserrat"/>
            </a:endParaRPr>
          </a:p>
        </p:txBody>
      </p:sp>
    </p:spTree>
    <p:extLst>
      <p:ext uri="{BB962C8B-B14F-4D97-AF65-F5344CB8AC3E}">
        <p14:creationId xmlns:p14="http://schemas.microsoft.com/office/powerpoint/2010/main" val="3550719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Class Test</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5" name="TextBox 4"/>
          <p:cNvSpPr txBox="1"/>
          <p:nvPr/>
        </p:nvSpPr>
        <p:spPr>
          <a:xfrm>
            <a:off x="838200" y="1219200"/>
            <a:ext cx="6350328" cy="2554545"/>
          </a:xfrm>
          <a:prstGeom prst="rect">
            <a:avLst/>
          </a:prstGeom>
          <a:noFill/>
        </p:spPr>
        <p:txBody>
          <a:bodyPr wrap="none" rtlCol="0">
            <a:spAutoFit/>
          </a:bodyPr>
          <a:lstStyle/>
          <a:p>
            <a:r>
              <a:rPr lang="en-GB" sz="4000" dirty="0" smtClean="0"/>
              <a:t>Extra-time: </a:t>
            </a:r>
            <a:r>
              <a:rPr lang="en-GB" sz="1400" dirty="0" smtClean="0"/>
              <a:t>(Proposed)</a:t>
            </a:r>
            <a:endParaRPr lang="en-GB" sz="4000" dirty="0" smtClean="0"/>
          </a:p>
          <a:p>
            <a:r>
              <a:rPr lang="en-GB" sz="4000" dirty="0" smtClean="0"/>
              <a:t>23-March-2021- </a:t>
            </a:r>
            <a:r>
              <a:rPr lang="en-GB" sz="4000" dirty="0" smtClean="0">
                <a:solidFill>
                  <a:srgbClr val="009900"/>
                </a:solidFill>
              </a:rPr>
              <a:t>4.00-4.30PM</a:t>
            </a:r>
          </a:p>
          <a:p>
            <a:r>
              <a:rPr lang="en-GB" sz="4000" dirty="0" smtClean="0"/>
              <a:t>Section : A &amp; B</a:t>
            </a:r>
          </a:p>
          <a:p>
            <a:r>
              <a:rPr lang="en-GB" sz="4000" dirty="0" smtClean="0"/>
              <a:t>Design(All)</a:t>
            </a:r>
            <a:endParaRPr lang="en-GB" sz="4000" dirty="0"/>
          </a:p>
        </p:txBody>
      </p:sp>
      <p:graphicFrame>
        <p:nvGraphicFramePr>
          <p:cNvPr id="7" name="Table 6"/>
          <p:cNvGraphicFramePr>
            <a:graphicFrameLocks noGrp="1"/>
          </p:cNvGraphicFramePr>
          <p:nvPr>
            <p:extLst>
              <p:ext uri="{D42A27DB-BD31-4B8C-83A1-F6EECF244321}">
                <p14:modId xmlns:p14="http://schemas.microsoft.com/office/powerpoint/2010/main" val="475973118"/>
              </p:ext>
            </p:extLst>
          </p:nvPr>
        </p:nvGraphicFramePr>
        <p:xfrm>
          <a:off x="6048704" y="2971800"/>
          <a:ext cx="3047999" cy="3155545"/>
        </p:xfrm>
        <a:graphic>
          <a:graphicData uri="http://schemas.openxmlformats.org/drawingml/2006/table">
            <a:tbl>
              <a:tblPr>
                <a:tableStyleId>{5940675A-B579-460E-94D1-54222C63F5DA}</a:tableStyleId>
              </a:tblPr>
              <a:tblGrid>
                <a:gridCol w="677333">
                  <a:extLst>
                    <a:ext uri="{9D8B030D-6E8A-4147-A177-3AD203B41FA5}">
                      <a16:colId xmlns:a16="http://schemas.microsoft.com/office/drawing/2014/main" val="2777801234"/>
                    </a:ext>
                  </a:extLst>
                </a:gridCol>
                <a:gridCol w="677333">
                  <a:extLst>
                    <a:ext uri="{9D8B030D-6E8A-4147-A177-3AD203B41FA5}">
                      <a16:colId xmlns:a16="http://schemas.microsoft.com/office/drawing/2014/main" val="299417480"/>
                    </a:ext>
                  </a:extLst>
                </a:gridCol>
                <a:gridCol w="1693333">
                  <a:extLst>
                    <a:ext uri="{9D8B030D-6E8A-4147-A177-3AD203B41FA5}">
                      <a16:colId xmlns:a16="http://schemas.microsoft.com/office/drawing/2014/main" val="2207920573"/>
                    </a:ext>
                  </a:extLst>
                </a:gridCol>
              </a:tblGrid>
              <a:tr h="241020">
                <a:tc>
                  <a:txBody>
                    <a:bodyPr/>
                    <a:lstStyle/>
                    <a:p>
                      <a:pPr algn="ctr" fontAlgn="b"/>
                      <a:r>
                        <a:rPr lang="en-GB" sz="1800" u="none" strike="noStrike">
                          <a:effectLst/>
                        </a:rPr>
                        <a:t>B</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A</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5770609"/>
                  </a:ext>
                </a:extLst>
              </a:tr>
              <a:tr h="405938">
                <a:tc>
                  <a:txBody>
                    <a:bodyPr/>
                    <a:lstStyle/>
                    <a:p>
                      <a:pPr algn="ctr" fontAlgn="b"/>
                      <a:r>
                        <a:rPr lang="en-GB" sz="1800" u="none" strike="noStrike">
                          <a:effectLst/>
                        </a:rPr>
                        <a:t>22</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23</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coding</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3712586"/>
                  </a:ext>
                </a:extLst>
              </a:tr>
              <a:tr h="405938">
                <a:tc>
                  <a:txBody>
                    <a:bodyPr/>
                    <a:lstStyle/>
                    <a:p>
                      <a:pPr algn="ctr" fontAlgn="b"/>
                      <a:r>
                        <a:rPr lang="en-GB" sz="1800" u="none" strike="noStrike">
                          <a:effectLst/>
                        </a:rPr>
                        <a:t>24</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25</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dirty="0" smtClean="0">
                          <a:effectLst/>
                        </a:rPr>
                        <a:t>Coding+Testing-1</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843710"/>
                  </a:ext>
                </a:extLst>
              </a:tr>
              <a:tr h="405938">
                <a:tc>
                  <a:txBody>
                    <a:bodyPr/>
                    <a:lstStyle/>
                    <a:p>
                      <a:pPr algn="ctr" fontAlgn="b"/>
                      <a:r>
                        <a:rPr lang="en-GB" sz="1800" u="none" strike="noStrike">
                          <a:effectLst/>
                        </a:rPr>
                        <a:t>29</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dirty="0">
                          <a:effectLst/>
                        </a:rPr>
                        <a:t>Testing-2</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9696285"/>
                  </a:ext>
                </a:extLst>
              </a:tr>
              <a:tr h="217566">
                <a:tc>
                  <a:txBody>
                    <a:bodyPr/>
                    <a:lstStyle/>
                    <a:p>
                      <a:pPr algn="ctr" fontAlgn="b"/>
                      <a:r>
                        <a:rPr lang="en-GB" sz="1800" u="none" strike="noStrike">
                          <a:effectLst/>
                        </a:rPr>
                        <a:t>31</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6</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1800" u="none" strike="noStrike" dirty="0" smtClean="0">
                          <a:effectLst/>
                        </a:rPr>
                        <a:t>cost</a:t>
                      </a:r>
                      <a:endParaRPr lang="en-GB" sz="1800" b="0" i="0" u="none" strike="noStrike" dirty="0" smtClean="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3606098"/>
                  </a:ext>
                </a:extLst>
              </a:tr>
              <a:tr h="206433">
                <a:tc>
                  <a:txBody>
                    <a:bodyPr/>
                    <a:lstStyle/>
                    <a:p>
                      <a:pPr algn="ctr" fontAlgn="b"/>
                      <a:r>
                        <a:rPr lang="en-GB" sz="1800" u="none" strike="noStrike">
                          <a:effectLst/>
                        </a:rPr>
                        <a:t>5</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8</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1800" b="0" i="0" u="none" strike="noStrike" dirty="0" smtClean="0">
                          <a:solidFill>
                            <a:srgbClr val="000000"/>
                          </a:solidFill>
                          <a:effectLst/>
                          <a:latin typeface="Calibri" panose="020F0502020204030204" pitchFamily="34" charset="0"/>
                        </a:rPr>
                        <a:t>Maintenance+ Deployment</a:t>
                      </a:r>
                    </a:p>
                  </a:txBody>
                  <a:tcPr marL="9525" marR="9525" marT="9525" marB="0" anchor="b"/>
                </a:tc>
                <a:extLst>
                  <a:ext uri="{0D108BD9-81ED-4DB2-BD59-A6C34878D82A}">
                    <a16:rowId xmlns:a16="http://schemas.microsoft.com/office/drawing/2014/main" val="241733064"/>
                  </a:ext>
                </a:extLst>
              </a:tr>
              <a:tr h="405938">
                <a:tc>
                  <a:txBody>
                    <a:bodyPr/>
                    <a:lstStyle/>
                    <a:p>
                      <a:pPr algn="ctr" fontAlgn="b"/>
                      <a:r>
                        <a:rPr lang="en-GB" sz="1800" u="none" strike="noStrike">
                          <a:effectLst/>
                        </a:rPr>
                        <a:t>7</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a:effectLst/>
                        </a:rPr>
                        <a:t>13</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800" u="none" strike="noStrike" dirty="0">
                          <a:effectLst/>
                        </a:rPr>
                        <a:t>security</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9742530"/>
                  </a:ext>
                </a:extLst>
              </a:tr>
              <a:tr h="405938">
                <a:tc>
                  <a:txBody>
                    <a:bodyPr/>
                    <a:lstStyle/>
                    <a:p>
                      <a:pPr algn="ctr" fontAlgn="b"/>
                      <a:r>
                        <a:rPr lang="en-GB" sz="2400" b="1" u="none" strike="noStrike" dirty="0">
                          <a:solidFill>
                            <a:srgbClr val="FF0000"/>
                          </a:solidFill>
                          <a:effectLst/>
                        </a:rPr>
                        <a:t>12</a:t>
                      </a:r>
                      <a:endParaRPr lang="en-GB" sz="2400" b="1"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2400" b="1" u="none" strike="noStrike" dirty="0">
                          <a:solidFill>
                            <a:srgbClr val="009900"/>
                          </a:solidFill>
                          <a:effectLst/>
                        </a:rPr>
                        <a:t>15</a:t>
                      </a:r>
                      <a:endParaRPr lang="en-GB" sz="2400" b="1" i="0" u="none" strike="noStrike" dirty="0">
                        <a:solidFill>
                          <a:srgbClr val="009900"/>
                        </a:solidFill>
                        <a:effectLst/>
                        <a:latin typeface="Calibri" panose="020F0502020204030204" pitchFamily="34" charset="0"/>
                      </a:endParaRPr>
                    </a:p>
                  </a:txBody>
                  <a:tcPr marL="9525" marR="9525" marT="9525" marB="0" anchor="b"/>
                </a:tc>
                <a:tc>
                  <a:txBody>
                    <a:bodyPr/>
                    <a:lstStyle/>
                    <a:p>
                      <a:pPr algn="ctr" fontAlgn="b"/>
                      <a:r>
                        <a:rPr lang="en-GB" sz="2400" b="1" u="none" strike="noStrike" dirty="0">
                          <a:solidFill>
                            <a:srgbClr val="009900"/>
                          </a:solidFill>
                          <a:effectLst/>
                        </a:rPr>
                        <a:t>ct-2 </a:t>
                      </a:r>
                      <a:r>
                        <a:rPr lang="en-GB" sz="2400" b="1" u="none" strike="noStrike" dirty="0" smtClean="0">
                          <a:solidFill>
                            <a:srgbClr val="009900"/>
                          </a:solidFill>
                          <a:effectLst/>
                        </a:rPr>
                        <a:t>9.30am</a:t>
                      </a:r>
                      <a:endParaRPr lang="en-GB" sz="2400" b="1" i="0" u="none" strike="noStrike" dirty="0">
                        <a:solidFill>
                          <a:srgbClr val="0099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21505"/>
                  </a:ext>
                </a:extLst>
              </a:tr>
            </a:tbl>
          </a:graphicData>
        </a:graphic>
      </p:graphicFrame>
    </p:spTree>
    <p:extLst>
      <p:ext uri="{BB962C8B-B14F-4D97-AF65-F5344CB8AC3E}">
        <p14:creationId xmlns:p14="http://schemas.microsoft.com/office/powerpoint/2010/main" val="3887857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37</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2" name="Rectangle 1"/>
          <p:cNvSpPr/>
          <p:nvPr/>
        </p:nvSpPr>
        <p:spPr>
          <a:xfrm>
            <a:off x="228599" y="762000"/>
            <a:ext cx="8905875" cy="2523768"/>
          </a:xfrm>
          <a:prstGeom prst="rect">
            <a:avLst/>
          </a:prstGeom>
        </p:spPr>
        <p:txBody>
          <a:bodyPr wrap="square">
            <a:spAutoFit/>
          </a:bodyPr>
          <a:lstStyle/>
          <a:p>
            <a:pPr lvl="0" algn="just"/>
            <a:r>
              <a:rPr lang="en-US" sz="2000" dirty="0"/>
              <a:t>CORBA, or </a:t>
            </a:r>
            <a:r>
              <a:rPr lang="en-US" sz="2000" dirty="0">
                <a:solidFill>
                  <a:schemeClr val="accent6">
                    <a:lumMod val="75000"/>
                  </a:schemeClr>
                </a:solidFill>
              </a:rPr>
              <a:t>Common Object Request Broker Archi</a:t>
            </a:r>
            <a:r>
              <a:rPr lang="en-US" sz="2000" dirty="0"/>
              <a:t>tecture, is a standard architecture for </a:t>
            </a:r>
            <a:r>
              <a:rPr lang="en-US" sz="2000" dirty="0">
                <a:solidFill>
                  <a:schemeClr val="accent6">
                    <a:lumMod val="75000"/>
                  </a:schemeClr>
                </a:solidFill>
              </a:rPr>
              <a:t>distributed object systems</a:t>
            </a:r>
            <a:r>
              <a:rPr lang="en-US" sz="2000" dirty="0"/>
              <a:t>. It allows a distributed, heterogeneous </a:t>
            </a:r>
            <a:r>
              <a:rPr lang="en-US" sz="2000" dirty="0">
                <a:solidFill>
                  <a:schemeClr val="accent6">
                    <a:lumMod val="75000"/>
                  </a:schemeClr>
                </a:solidFill>
              </a:rPr>
              <a:t>collection of objects to interoperate. </a:t>
            </a:r>
            <a:endParaRPr lang="en-US" sz="2000" dirty="0" smtClean="0">
              <a:solidFill>
                <a:schemeClr val="accent6">
                  <a:lumMod val="75000"/>
                </a:schemeClr>
              </a:solidFill>
            </a:endParaRPr>
          </a:p>
          <a:p>
            <a:pPr lvl="0" algn="just"/>
            <a:endParaRPr lang="en-GB" sz="2000" dirty="0"/>
          </a:p>
          <a:p>
            <a:pPr lvl="0" algn="just"/>
            <a:r>
              <a:rPr lang="en-US" sz="2000" dirty="0"/>
              <a:t>CORBA is a standard </a:t>
            </a:r>
            <a:r>
              <a:rPr lang="en-US" sz="2000" dirty="0">
                <a:solidFill>
                  <a:schemeClr val="accent6">
                    <a:lumMod val="75000"/>
                  </a:schemeClr>
                </a:solidFill>
              </a:rPr>
              <a:t>defined by the OMG </a:t>
            </a:r>
            <a:r>
              <a:rPr lang="en-US" sz="2000" dirty="0"/>
              <a:t>(Object Management Group). It describes an architecture, interfaces, and protocols that distributed objects can use to interact with each other</a:t>
            </a:r>
            <a:r>
              <a:rPr lang="en-US" sz="2000" dirty="0" smtClean="0"/>
              <a:t>.</a:t>
            </a:r>
          </a:p>
          <a:p>
            <a:pPr lvl="0"/>
            <a:endParaRPr lang="en-GB"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286" y="2646888"/>
            <a:ext cx="5144189" cy="3858141"/>
          </a:xfrm>
          <a:prstGeom prst="rect">
            <a:avLst/>
          </a:prstGeom>
        </p:spPr>
      </p:pic>
      <p:sp>
        <p:nvSpPr>
          <p:cNvPr id="4" name="Rectangle 3"/>
          <p:cNvSpPr/>
          <p:nvPr/>
        </p:nvSpPr>
        <p:spPr>
          <a:xfrm>
            <a:off x="228600" y="3088709"/>
            <a:ext cx="3962400" cy="3416320"/>
          </a:xfrm>
          <a:prstGeom prst="rect">
            <a:avLst/>
          </a:prstGeom>
        </p:spPr>
        <p:txBody>
          <a:bodyPr wrap="square">
            <a:spAutoFit/>
          </a:bodyPr>
          <a:lstStyle/>
          <a:p>
            <a:pPr lvl="0" algn="just"/>
            <a:r>
              <a:rPr lang="en-US" dirty="0"/>
              <a:t>Part of the CORBA standard is the </a:t>
            </a:r>
            <a:r>
              <a:rPr lang="en-US" dirty="0">
                <a:solidFill>
                  <a:schemeClr val="accent6">
                    <a:lumMod val="75000"/>
                  </a:schemeClr>
                </a:solidFill>
              </a:rPr>
              <a:t>Interface Definition Language (IDL), </a:t>
            </a:r>
            <a:r>
              <a:rPr lang="en-US" dirty="0"/>
              <a:t>which is an implementation-independent language for </a:t>
            </a:r>
            <a:r>
              <a:rPr lang="en-US" dirty="0">
                <a:solidFill>
                  <a:schemeClr val="accent6">
                    <a:lumMod val="75000"/>
                  </a:schemeClr>
                </a:solidFill>
              </a:rPr>
              <a:t>describing the interfaces of remote objects</a:t>
            </a:r>
            <a:r>
              <a:rPr lang="en-US" dirty="0"/>
              <a:t>.</a:t>
            </a:r>
            <a:endParaRPr lang="en-GB" b="1" dirty="0"/>
          </a:p>
          <a:p>
            <a:pPr algn="just"/>
            <a:endParaRPr lang="en-US" dirty="0">
              <a:solidFill>
                <a:srgbClr val="000000"/>
              </a:solidFill>
            </a:endParaRPr>
          </a:p>
          <a:p>
            <a:pPr algn="just"/>
            <a:r>
              <a:rPr lang="en-GB" dirty="0">
                <a:solidFill>
                  <a:srgbClr val="000000"/>
                </a:solidFill>
              </a:rPr>
              <a:t>CORBA </a:t>
            </a:r>
            <a:r>
              <a:rPr lang="en-GB" dirty="0">
                <a:solidFill>
                  <a:schemeClr val="accent6">
                    <a:lumMod val="75000"/>
                  </a:schemeClr>
                </a:solidFill>
              </a:rPr>
              <a:t>describes a messaging mechanism </a:t>
            </a:r>
            <a:r>
              <a:rPr lang="en-GB" dirty="0">
                <a:solidFill>
                  <a:srgbClr val="000000"/>
                </a:solidFill>
              </a:rPr>
              <a:t>by which objects distributed over a network can communicate with each other irrespective of the platform and language used to develop those objects.</a:t>
            </a:r>
            <a:endParaRPr lang="en-US" dirty="0">
              <a:solidFill>
                <a:srgbClr val="000000"/>
              </a:solidFill>
            </a:endParaRPr>
          </a:p>
        </p:txBody>
      </p:sp>
    </p:spTree>
    <p:extLst>
      <p:ext uri="{BB962C8B-B14F-4D97-AF65-F5344CB8AC3E}">
        <p14:creationId xmlns:p14="http://schemas.microsoft.com/office/powerpoint/2010/main" val="1732947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pic>
        <p:nvPicPr>
          <p:cNvPr id="1028" name="Picture 4" descr="https://cs.nyu.edu/~jcf/classes/g22.3033-010_fa03/handouts/g22_3033_011_h41_files/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204" y="1865969"/>
            <a:ext cx="6554808" cy="4626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1362" y="602649"/>
            <a:ext cx="8164492" cy="830997"/>
          </a:xfrm>
          <a:prstGeom prst="rect">
            <a:avLst/>
          </a:prstGeom>
        </p:spPr>
        <p:txBody>
          <a:bodyPr wrap="square">
            <a:spAutoFit/>
          </a:bodyPr>
          <a:lstStyle/>
          <a:p>
            <a:r>
              <a:rPr lang="en-GB" sz="2400" dirty="0"/>
              <a:t>The ORB manages the interactions between clients and object </a:t>
            </a:r>
            <a:r>
              <a:rPr lang="en-GB" sz="2400" dirty="0" smtClean="0"/>
              <a:t>implementations (Server).</a:t>
            </a:r>
            <a:endParaRPr lang="en-GB" sz="2400" dirty="0"/>
          </a:p>
        </p:txBody>
      </p:sp>
    </p:spTree>
    <p:extLst>
      <p:ext uri="{BB962C8B-B14F-4D97-AF65-F5344CB8AC3E}">
        <p14:creationId xmlns:p14="http://schemas.microsoft.com/office/powerpoint/2010/main" val="1209587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2" name="Rectangle 1"/>
          <p:cNvSpPr>
            <a:spLocks noChangeArrowheads="1"/>
          </p:cNvSpPr>
          <p:nvPr/>
        </p:nvSpPr>
        <p:spPr bwMode="auto">
          <a:xfrm>
            <a:off x="152400" y="667097"/>
            <a:ext cx="89154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Client Side Architecture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The client side architecture provides clients with interfaces to the ORB and object implementations. In consists of the following interfaces:</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Dynamic Invocation</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 This interface allows for the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specification of requests at runtime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This is necessary when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object interface is not known at run-time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Dynamic Invocation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works in conjunction with the interface repository.</a:t>
            </a:r>
            <a:endParaRPr kumimoji="0" lang="en-US" altLang="en-US" b="0" i="0" u="none" strike="noStrike" cap="none" normalizeH="0" baseline="0" dirty="0" smtClean="0">
              <a:ln>
                <a:noFill/>
              </a:ln>
              <a:solidFill>
                <a:schemeClr val="accent6">
                  <a:lumMod val="75000"/>
                </a:schemeClr>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IDL Stub</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 This </a:t>
            </a:r>
            <a:r>
              <a:rPr kumimoji="0" lang="en-US" altLang="en-US" sz="1600" b="0" i="0" u="none" strike="noStrike" cap="none" normalizeH="0" baseline="0" dirty="0" smtClean="0">
                <a:ln>
                  <a:noFill/>
                </a:ln>
                <a:solidFill>
                  <a:srgbClr val="000000"/>
                </a:solidFill>
                <a:effectLst/>
                <a:latin typeface="+mn-lt"/>
                <a:cs typeface="Times New Roman" panose="02020603050405020304" pitchFamily="18" charset="0"/>
              </a:rPr>
              <a:t>component</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consists of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functions generated by the IDL interface definitions </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and linked into the program. The functions are a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mapping between the client and the ORB implementation.</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Therefore ORB capabilities can be made available for any client implementation for which there is a language mapping. Functions are called just as if it was a </a:t>
            </a:r>
            <a:r>
              <a:rPr kumimoji="0" lang="en-US" altLang="en-US" b="1" i="0" u="none" strike="noStrike" cap="none" normalizeH="0" baseline="0" dirty="0" smtClean="0">
                <a:ln>
                  <a:noFill/>
                </a:ln>
                <a:solidFill>
                  <a:schemeClr val="accent6">
                    <a:lumMod val="75000"/>
                  </a:schemeClr>
                </a:solidFill>
                <a:effectLst/>
                <a:latin typeface="+mn-lt"/>
                <a:cs typeface="Times New Roman" panose="02020603050405020304" pitchFamily="18" charset="0"/>
              </a:rPr>
              <a:t>local object</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ORB Interface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 The ORB interface may be called by either the client or the object implementation. The interface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provides functions of the ORB </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which may be directly accessed by the client (such as retrieving a reference to an object.) or by the object implementations. This interface is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mapped to the host programming language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The ORB interface must be supported by any ORB.</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ORB core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 Underlying mechanism used as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the transport level</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It provides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basic communication of requests to other sub-components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660373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2" name="Rectangle 1"/>
          <p:cNvSpPr>
            <a:spLocks noChangeArrowheads="1"/>
          </p:cNvSpPr>
          <p:nvPr/>
        </p:nvSpPr>
        <p:spPr bwMode="auto">
          <a:xfrm>
            <a:off x="120669" y="528598"/>
            <a:ext cx="890587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Implementation Side Architecture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The implementation side interface consists of the ORB Interface, ORB core and IDL Skeleton Interface defined below:</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IDL Skeleton Interface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 The ORB calls method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skeletons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to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invoke the methods </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that were requested from clients. Object Adapters (OA) - Provide the means by which object implementations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access most ORB services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This includes the generation and interpretation of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object references, method invocation, security and activation</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The object adapter actually exports three different interfaces: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a private interface to skeletons, a private interface to the ORB core and a public interface used by implementations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The OA </a:t>
            </a:r>
            <a:r>
              <a:rPr kumimoji="0" lang="en-US" altLang="en-US" b="1" i="0" u="none" strike="noStrike" cap="none" normalizeH="0" baseline="0" dirty="0" smtClean="0">
                <a:ln>
                  <a:noFill/>
                </a:ln>
                <a:solidFill>
                  <a:schemeClr val="accent6">
                    <a:lumMod val="75000"/>
                  </a:schemeClr>
                </a:solidFill>
                <a:effectLst/>
                <a:latin typeface="+mn-lt"/>
                <a:cs typeface="Times New Roman" panose="02020603050405020304" pitchFamily="18" charset="0"/>
              </a:rPr>
              <a:t>isolates the object implementation from the ORB core.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chemeClr val="accent6">
                  <a:lumMod val="75000"/>
                </a:schemeClr>
              </a:solidFill>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accent6">
                  <a:lumMod val="75000"/>
                </a:schemeClr>
              </a:solidFill>
              <a:effectLst/>
              <a:latin typeface="+mn-lt"/>
            </a:endParaRPr>
          </a:p>
        </p:txBody>
      </p:sp>
      <p:sp>
        <p:nvSpPr>
          <p:cNvPr id="4" name="Rectangle 3"/>
          <p:cNvSpPr>
            <a:spLocks noChangeArrowheads="1"/>
          </p:cNvSpPr>
          <p:nvPr/>
        </p:nvSpPr>
        <p:spPr bwMode="auto">
          <a:xfrm>
            <a:off x="12741" y="3995678"/>
            <a:ext cx="90265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Requests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The client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requests a service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from the object implementation. The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ORB transports the re</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quest, which invokes the method using object adapters and the IDL skeleton.</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The client has an object reference, an operation name and a set of parameters for the object and activates operations on this object. The Object Management Group / Object Model defines each operation to be associated with a controlling parameter, implemented in CORBA as an object reference.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The client does not know the location of the object or any of the implementation details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The request is handled by the ORB, which must locate the target object and route the request to that object. It is also responsible for getting results back to the client.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68920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2" name="Rectangle 1"/>
          <p:cNvSpPr>
            <a:spLocks noChangeArrowheads="1"/>
          </p:cNvSpPr>
          <p:nvPr/>
        </p:nvSpPr>
        <p:spPr bwMode="auto">
          <a:xfrm>
            <a:off x="228600" y="762000"/>
            <a:ext cx="8382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 Adapters</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 Adapters (OA) are the primary ORB service providers to object implementations. OA have a public interface which is used by the object implementation and a private interface that is used by the IDL skeleton.</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Example services provided by OA's are:</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Method invocation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conjunction with skeleton),</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 implementation </a:t>
            </a:r>
            <a:r>
              <a:rPr kumimoji="0" lang="en-US" altLang="en-US" b="0"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activation and deactivation</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Mapping of object reference to object implementations,</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Generation of object references</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9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Registering object implementations, used in locating object implementations when a request comes in.</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304800" y="4570988"/>
            <a:ext cx="8305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mn-lt"/>
                <a:cs typeface="Times New Roman" panose="02020603050405020304" pitchFamily="18" charset="0"/>
              </a:rPr>
              <a:t>ORB Interface Operations</a:t>
            </a:r>
            <a:endParaRPr kumimoji="0" lang="en-US" alt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The ORB provides operations on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references and strings</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Two operations for converting an object reference to strings and back again. An </a:t>
            </a:r>
            <a:r>
              <a:rPr kumimoji="0" lang="en-US" altLang="en-US" b="1" i="0" u="none" strike="noStrike" cap="none" normalizeH="0" baseline="0" dirty="0" err="1" smtClean="0">
                <a:ln>
                  <a:noFill/>
                </a:ln>
                <a:solidFill>
                  <a:schemeClr val="accent6">
                    <a:lumMod val="75000"/>
                  </a:schemeClr>
                </a:solidFill>
                <a:effectLst/>
                <a:latin typeface="+mn-lt"/>
                <a:cs typeface="Times New Roman" panose="02020603050405020304" pitchFamily="18" charset="0"/>
              </a:rPr>
              <a:t>is_nil</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 operation </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for testing whether an object reference is </a:t>
            </a:r>
            <a:r>
              <a:rPr kumimoji="0" lang="en-US" altLang="en-US" b="0" i="0" u="none" strike="noStrike" cap="none" normalizeH="0" baseline="0" dirty="0" smtClean="0">
                <a:ln>
                  <a:noFill/>
                </a:ln>
                <a:solidFill>
                  <a:schemeClr val="accent6">
                    <a:lumMod val="75000"/>
                  </a:schemeClr>
                </a:solidFill>
                <a:effectLst/>
                <a:latin typeface="+mn-lt"/>
                <a:cs typeface="Times New Roman" panose="02020603050405020304" pitchFamily="18" charset="0"/>
              </a:rPr>
              <a:t>referencing no object</a:t>
            </a:r>
            <a:r>
              <a:rPr kumimoji="0" lang="en-US" altLang="en-US" b="0" i="0" u="none" strike="noStrike" cap="none" normalizeH="0" baseline="0" dirty="0" smtClean="0">
                <a:ln>
                  <a:noFill/>
                </a:ln>
                <a:solidFill>
                  <a:srgbClr val="000000"/>
                </a:solidFill>
                <a:effectLst/>
                <a:latin typeface="+mn-lt"/>
                <a:cs typeface="Times New Roman" panose="02020603050405020304" pitchFamily="18" charset="0"/>
              </a:rPr>
              <a:t>. A duplicate operation allows for a duplicate reference to the same object to be created. A release operation is provided to reclaim the memory used by an object reference.</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67853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Broker implementation in CORBA</a:t>
            </a:r>
          </a:p>
        </p:txBody>
      </p:sp>
      <p:sp>
        <p:nvSpPr>
          <p:cNvPr id="31"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3" name="Rectangle 1"/>
          <p:cNvSpPr>
            <a:spLocks noChangeArrowheads="1"/>
          </p:cNvSpPr>
          <p:nvPr/>
        </p:nvSpPr>
        <p:spPr bwMode="auto">
          <a:xfrm>
            <a:off x="196870" y="676513"/>
            <a:ext cx="875347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 Services</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Object services refer to fundamental services provided by their own objects that support common interactions between other objects. The services follow the OMG Common Object Services Specification (COSS) guidelines.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Current object services include:</a:t>
            </a:r>
            <a:endParaRPr kumimoji="0" lang="en-US" altLang="en-US" sz="1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Event Management services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which refer to the asynchronous communication of different CORBA objects with one another.</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Naming Object services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that maps a human-readable name (string) to an object relative to its context.</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Persistent services</a:t>
            </a:r>
            <a:r>
              <a:rPr kumimoji="0" lang="en-US" altLang="en-US" b="0"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assure that an object (CORBA developed) outlives its creator. It allows an objects state to be retained at a given point in time. This feature is used when a host crashes or is rebooted.</a:t>
            </a:r>
          </a:p>
          <a:p>
            <a:pPr marL="285750" lvl="0" indent="-285750" algn="just">
              <a:buFont typeface="Wingdings" panose="05000000000000000000" pitchFamily="2" charset="2"/>
              <a:buChar char="§"/>
            </a:pPr>
            <a:r>
              <a:rPr lang="en-GB" altLang="en-US" b="1" dirty="0">
                <a:solidFill>
                  <a:schemeClr val="accent6">
                    <a:lumMod val="75000"/>
                  </a:schemeClr>
                </a:solidFill>
                <a:latin typeface="Times New Roman" panose="02020603050405020304" pitchFamily="18" charset="0"/>
                <a:cs typeface="Times New Roman" panose="02020603050405020304" pitchFamily="18" charset="0"/>
              </a:rPr>
              <a:t>Externalization services </a:t>
            </a:r>
            <a:r>
              <a:rPr lang="en-GB" altLang="en-US" dirty="0">
                <a:solidFill>
                  <a:srgbClr val="000000"/>
                </a:solidFill>
                <a:latin typeface="Times New Roman" panose="02020603050405020304" pitchFamily="18" charset="0"/>
                <a:cs typeface="Times New Roman" panose="02020603050405020304" pitchFamily="18" charset="0"/>
              </a:rPr>
              <a:t>collect objects and transport them as serial objects.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000" dirty="0"/>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Life-cycle services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determine the methods for an object creation and termination.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00"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Concurrency services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provide for distributed locks on a given object.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Relationship Objects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are used for CORBA object modeling and graphing.</a:t>
            </a:r>
            <a:endParaRPr kumimoji="0" lang="en-US" altLang="en-US" sz="1000" b="0"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accent6">
                    <a:lumMod val="75000"/>
                  </a:schemeClr>
                </a:solidFill>
                <a:effectLst/>
                <a:latin typeface="Times New Roman" panose="02020603050405020304" pitchFamily="18" charset="0"/>
                <a:cs typeface="Times New Roman" panose="02020603050405020304" pitchFamily="18" charset="0"/>
              </a:rPr>
              <a:t>Transaction object services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allow the sharing of a transaction among multiple objects.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2556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8604</TotalTime>
  <Words>1542</Words>
  <Application>Microsoft Office PowerPoint</Application>
  <PresentationFormat>On-screen Show (4:3)</PresentationFormat>
  <Paragraphs>298</Paragraphs>
  <Slides>37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Aharoni</vt:lpstr>
      <vt:lpstr>Arial</vt:lpstr>
      <vt:lpstr>Calibri</vt:lpstr>
      <vt:lpstr>Cambria</vt:lpstr>
      <vt:lpstr>Forte</vt:lpstr>
      <vt:lpstr>Georgia</vt:lpstr>
      <vt:lpstr>Lucida Bright</vt:lpstr>
      <vt:lpstr>Lucida Calligraphy</vt:lpstr>
      <vt:lpstr>Montserrat</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812</cp:revision>
  <dcterms:created xsi:type="dcterms:W3CDTF">2014-02-03T19:53:25Z</dcterms:created>
  <dcterms:modified xsi:type="dcterms:W3CDTF">2021-03-15T06:38:02Z</dcterms:modified>
</cp:coreProperties>
</file>