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368" r:id="rId3"/>
    <p:sldId id="388" r:id="rId4"/>
    <p:sldId id="389" r:id="rId5"/>
    <p:sldId id="411" r:id="rId6"/>
    <p:sldId id="412" r:id="rId7"/>
    <p:sldId id="390" r:id="rId8"/>
    <p:sldId id="413" r:id="rId9"/>
    <p:sldId id="414" r:id="rId10"/>
    <p:sldId id="415" r:id="rId11"/>
    <p:sldId id="416" r:id="rId12"/>
    <p:sldId id="392" r:id="rId13"/>
    <p:sldId id="393" r:id="rId14"/>
    <p:sldId id="417" r:id="rId15"/>
    <p:sldId id="418" r:id="rId16"/>
    <p:sldId id="394" r:id="rId17"/>
    <p:sldId id="395" r:id="rId18"/>
    <p:sldId id="396" r:id="rId19"/>
    <p:sldId id="426" r:id="rId20"/>
    <p:sldId id="428" r:id="rId21"/>
    <p:sldId id="401" r:id="rId22"/>
    <p:sldId id="429" r:id="rId23"/>
    <p:sldId id="431" r:id="rId24"/>
    <p:sldId id="432" r:id="rId25"/>
    <p:sldId id="433" r:id="rId26"/>
    <p:sldId id="434" r:id="rId27"/>
    <p:sldId id="435" r:id="rId28"/>
    <p:sldId id="436" r:id="rId29"/>
    <p:sldId id="437" r:id="rId30"/>
    <p:sldId id="438" r:id="rId31"/>
    <p:sldId id="439" r:id="rId32"/>
    <p:sldId id="440" r:id="rId33"/>
    <p:sldId id="441" r:id="rId34"/>
    <p:sldId id="442" r:id="rId35"/>
    <p:sldId id="33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28A010"/>
    <a:srgbClr val="FFA401"/>
    <a:srgbClr val="006600"/>
    <a:srgbClr val="002B82"/>
    <a:srgbClr val="339933"/>
    <a:srgbClr val="E4580A"/>
    <a:srgbClr val="91E509"/>
    <a:srgbClr val="72E50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76" autoAdjust="0"/>
    <p:restoredTop sz="76173" autoAdjust="0"/>
  </p:normalViewPr>
  <p:slideViewPr>
    <p:cSldViewPr>
      <p:cViewPr varScale="1">
        <p:scale>
          <a:sx n="75" d="100"/>
          <a:sy n="75" d="100"/>
        </p:scale>
        <p:origin x="1416"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3/22/2021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dirty="0"/>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50119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18</a:t>
            </a:fld>
            <a:endParaRPr lang="en-US"/>
          </a:p>
        </p:txBody>
      </p:sp>
    </p:spTree>
    <p:extLst>
      <p:ext uri="{BB962C8B-B14F-4D97-AF65-F5344CB8AC3E}">
        <p14:creationId xmlns:p14="http://schemas.microsoft.com/office/powerpoint/2010/main" val="3272314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19</a:t>
            </a:fld>
            <a:endParaRPr lang="en-US"/>
          </a:p>
        </p:txBody>
      </p:sp>
    </p:spTree>
    <p:extLst>
      <p:ext uri="{BB962C8B-B14F-4D97-AF65-F5344CB8AC3E}">
        <p14:creationId xmlns:p14="http://schemas.microsoft.com/office/powerpoint/2010/main" val="2890974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20</a:t>
            </a:fld>
            <a:endParaRPr lang="en-US"/>
          </a:p>
        </p:txBody>
      </p:sp>
    </p:spTree>
    <p:extLst>
      <p:ext uri="{BB962C8B-B14F-4D97-AF65-F5344CB8AC3E}">
        <p14:creationId xmlns:p14="http://schemas.microsoft.com/office/powerpoint/2010/main" val="3416114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22-Mar-21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22-Mar-21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22-Mar-21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22-Mar-21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22-Mar-21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22-Mar-21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22-Mar-21</a:t>
            </a:fld>
            <a:endParaRPr lang="en-US" dirty="0"/>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22-Mar-21</a:t>
            </a:fld>
            <a:endParaRPr lang="en-US" dirty="0"/>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22-Mar-21</a:t>
            </a:fld>
            <a:endParaRPr lang="en-US" dirty="0"/>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22-Mar-21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22-Mar-21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22-Mar-21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8F94A964-8AED-4D48-8E75-FB60E93C80C2}" type="slidenum">
              <a:rPr lang="en-US" smtClean="0"/>
              <a:pPr/>
              <a:t>‹#›</a:t>
            </a:fld>
            <a:endParaRPr lang="en-US" dirty="0"/>
          </a:p>
        </p:txBody>
      </p:sp>
      <p:sp>
        <p:nvSpPr>
          <p:cNvPr id="7" name="TextBox 6"/>
          <p:cNvSpPr txBox="1"/>
          <p:nvPr userDrawn="1"/>
        </p:nvSpPr>
        <p:spPr>
          <a:xfrm>
            <a:off x="3879342" y="6659357"/>
            <a:ext cx="1289135" cy="261610"/>
          </a:xfrm>
          <a:prstGeom prst="rect">
            <a:avLst/>
          </a:prstGeom>
          <a:noFill/>
        </p:spPr>
        <p:txBody>
          <a:bodyPr wrap="none" rtlCol="0">
            <a:spAutoFit/>
          </a:bodyPr>
          <a:lstStyle/>
          <a:p>
            <a:r>
              <a:rPr lang="en-US" sz="900" b="0" baseline="0" dirty="0" smtClean="0">
                <a:solidFill>
                  <a:srgbClr val="002060"/>
                </a:solidFill>
                <a:latin typeface="Lucida Bright" panose="02040602050505020304" pitchFamily="18" charset="0"/>
                <a:cs typeface="Aharoni" panose="02010803020104030203" pitchFamily="2" charset="-79"/>
              </a:rPr>
              <a:t>  Fall</a:t>
            </a:r>
            <a:r>
              <a:rPr lang="en-US" sz="900" b="0" dirty="0" smtClean="0">
                <a:solidFill>
                  <a:srgbClr val="002060"/>
                </a:solidFill>
                <a:latin typeface="Lucida Bright" panose="02040602050505020304" pitchFamily="18" charset="0"/>
                <a:cs typeface="Aharoni" panose="02010803020104030203" pitchFamily="2" charset="-79"/>
              </a:rPr>
              <a:t>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633239" y="3335873"/>
            <a:ext cx="5877522"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:15</a:t>
            </a:r>
            <a:r>
              <a:rPr lang="en-US" sz="4000" dirty="0">
                <a:solidFill>
                  <a:schemeClr val="tx1"/>
                </a:solidFill>
              </a:rPr>
              <a:t/>
            </a:r>
            <a:br>
              <a:rPr lang="en-US" sz="4000" dirty="0">
                <a:solidFill>
                  <a:schemeClr val="tx1"/>
                </a:solidFill>
              </a:rPr>
            </a:br>
            <a:r>
              <a:rPr lang="en-US" sz="4000" dirty="0" smtClean="0">
                <a:solidFill>
                  <a:srgbClr val="FF0000"/>
                </a:solidFill>
                <a:latin typeface="Cambria" panose="02040503050406030204" pitchFamily="18" charset="0"/>
              </a:rPr>
              <a:t>Development and Coding</a:t>
            </a: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Coding Guidelines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28600" y="852099"/>
            <a:ext cx="8686800" cy="4093428"/>
          </a:xfrm>
          <a:prstGeom prst="rect">
            <a:avLst/>
          </a:prstGeom>
        </p:spPr>
        <p:txBody>
          <a:bodyPr wrap="square">
            <a:spAutoFit/>
          </a:bodyPr>
          <a:lstStyle/>
          <a:p>
            <a:r>
              <a:rPr lang="en-GB" sz="2000" b="1" dirty="0"/>
              <a:t>Naming:</a:t>
            </a:r>
            <a:r>
              <a:rPr lang="en-GB" sz="2000" dirty="0"/>
              <a:t> In a program, you are required to name the module, processes, and variable, and so on. Care should be taken that the naming style should not be cryptic and non-representative</a:t>
            </a:r>
            <a:r>
              <a:rPr lang="en-GB" sz="2000" dirty="0" smtClean="0"/>
              <a:t>.</a:t>
            </a:r>
          </a:p>
          <a:p>
            <a:endParaRPr lang="en-GB" sz="2000" dirty="0"/>
          </a:p>
          <a:p>
            <a:r>
              <a:rPr lang="en-GB" sz="2000" b="1" dirty="0"/>
              <a:t>      For Example:</a:t>
            </a:r>
            <a:r>
              <a:rPr lang="en-GB" sz="2000" dirty="0"/>
              <a:t> a = 3.14 * r * r</a:t>
            </a:r>
            <a:br>
              <a:rPr lang="en-GB" sz="2000" dirty="0"/>
            </a:br>
            <a:r>
              <a:rPr lang="en-GB" sz="2000" dirty="0"/>
              <a:t>                              </a:t>
            </a:r>
            <a:r>
              <a:rPr lang="en-GB" sz="2000" dirty="0" err="1" smtClean="0"/>
              <a:t>area_of</a:t>
            </a:r>
            <a:r>
              <a:rPr lang="en-GB" sz="2000" dirty="0" err="1"/>
              <a:t>_</a:t>
            </a:r>
            <a:r>
              <a:rPr lang="en-GB" sz="2000" dirty="0" err="1" smtClean="0"/>
              <a:t>circle</a:t>
            </a:r>
            <a:r>
              <a:rPr lang="en-GB" sz="2000" dirty="0" smtClean="0"/>
              <a:t> </a:t>
            </a:r>
            <a:r>
              <a:rPr lang="en-GB" sz="2000" dirty="0"/>
              <a:t>= 3.14 </a:t>
            </a:r>
            <a:r>
              <a:rPr lang="en-GB" sz="2000" dirty="0" smtClean="0"/>
              <a:t> *  radius  *  radius;</a:t>
            </a:r>
          </a:p>
          <a:p>
            <a:endParaRPr lang="en-GB" sz="2000" dirty="0"/>
          </a:p>
          <a:p>
            <a:r>
              <a:rPr lang="en-GB" sz="2000" b="1" dirty="0" smtClean="0"/>
              <a:t> </a:t>
            </a:r>
            <a:r>
              <a:rPr lang="en-GB" sz="2000" b="1" dirty="0"/>
              <a:t>Control Constructs:</a:t>
            </a:r>
            <a:r>
              <a:rPr lang="en-GB" sz="2000" dirty="0"/>
              <a:t> It is desirable that as much as a possible single entry and single exit constructs used.</a:t>
            </a:r>
          </a:p>
          <a:p>
            <a:endParaRPr lang="en-GB" sz="2000" b="1" dirty="0" smtClean="0"/>
          </a:p>
          <a:p>
            <a:r>
              <a:rPr lang="en-GB" sz="2000" b="1" dirty="0" smtClean="0"/>
              <a:t>Information </a:t>
            </a:r>
            <a:r>
              <a:rPr lang="en-GB" sz="2000" b="1" dirty="0"/>
              <a:t>hiding:</a:t>
            </a:r>
            <a:r>
              <a:rPr lang="en-GB" sz="2000" dirty="0"/>
              <a:t> </a:t>
            </a:r>
            <a:r>
              <a:rPr lang="en-GB" sz="2000" dirty="0">
                <a:solidFill>
                  <a:schemeClr val="accent6">
                    <a:lumMod val="75000"/>
                  </a:schemeClr>
                </a:solidFill>
              </a:rPr>
              <a:t>The information secure in the data structures should be hidden from the rest of the system where possible</a:t>
            </a:r>
            <a:r>
              <a:rPr lang="en-GB" sz="2000" dirty="0"/>
              <a:t>. Information hiding can decrease the coupling between modules and make the system more maintainable</a:t>
            </a:r>
            <a:r>
              <a:rPr lang="en-GB" sz="2000" dirty="0" smtClean="0"/>
              <a:t>.</a:t>
            </a:r>
            <a:endParaRPr lang="en-GB" sz="2000" dirty="0"/>
          </a:p>
        </p:txBody>
      </p:sp>
    </p:spTree>
    <p:extLst>
      <p:ext uri="{BB962C8B-B14F-4D97-AF65-F5344CB8AC3E}">
        <p14:creationId xmlns:p14="http://schemas.microsoft.com/office/powerpoint/2010/main" val="4274589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Coding Guidelines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28600" y="852099"/>
            <a:ext cx="8686800" cy="3785652"/>
          </a:xfrm>
          <a:prstGeom prst="rect">
            <a:avLst/>
          </a:prstGeom>
        </p:spPr>
        <p:txBody>
          <a:bodyPr wrap="square">
            <a:spAutoFit/>
          </a:bodyPr>
          <a:lstStyle/>
          <a:p>
            <a:pPr algn="just"/>
            <a:r>
              <a:rPr lang="en-GB" sz="2000" b="1" dirty="0" smtClean="0"/>
              <a:t>Nesting</a:t>
            </a:r>
            <a:r>
              <a:rPr lang="en-GB" sz="2000" b="1" dirty="0"/>
              <a:t>:</a:t>
            </a:r>
            <a:r>
              <a:rPr lang="en-GB" sz="2000" dirty="0"/>
              <a:t> Deep nesting of loops and conditions greatly harm the static and dynamic </a:t>
            </a:r>
            <a:r>
              <a:rPr lang="en-GB" sz="2000" dirty="0" smtClean="0"/>
              <a:t>behaviour </a:t>
            </a:r>
            <a:r>
              <a:rPr lang="en-GB" sz="2000" dirty="0"/>
              <a:t>of a program. It also becomes difficult to understand the program logic, so it is desirable to avoid deep nesting</a:t>
            </a:r>
            <a:r>
              <a:rPr lang="en-GB" sz="2000" dirty="0" smtClean="0"/>
              <a:t>.</a:t>
            </a:r>
          </a:p>
          <a:p>
            <a:pPr algn="just"/>
            <a:endParaRPr lang="en-GB" sz="2000" dirty="0"/>
          </a:p>
          <a:p>
            <a:pPr algn="just"/>
            <a:r>
              <a:rPr lang="en-GB" sz="2000" b="1" dirty="0" smtClean="0"/>
              <a:t>User-defined </a:t>
            </a:r>
            <a:r>
              <a:rPr lang="en-GB" sz="2000" b="1" dirty="0"/>
              <a:t>types:</a:t>
            </a:r>
            <a:r>
              <a:rPr lang="en-GB" sz="2000" dirty="0"/>
              <a:t> Make heavy use of user-defined data types like </a:t>
            </a:r>
            <a:r>
              <a:rPr lang="en-GB" sz="2000" dirty="0" err="1"/>
              <a:t>enum</a:t>
            </a:r>
            <a:r>
              <a:rPr lang="en-GB" sz="2000" dirty="0"/>
              <a:t>, class, structure, and union. These data types make your program code easy to write and easy to understand</a:t>
            </a:r>
            <a:r>
              <a:rPr lang="en-GB" sz="2000" dirty="0" smtClean="0"/>
              <a:t>.</a:t>
            </a:r>
          </a:p>
          <a:p>
            <a:pPr algn="just"/>
            <a:endParaRPr lang="en-GB" sz="2000" dirty="0"/>
          </a:p>
          <a:p>
            <a:pPr algn="just"/>
            <a:r>
              <a:rPr lang="en-GB" sz="2000" b="1" dirty="0" smtClean="0"/>
              <a:t>Module </a:t>
            </a:r>
            <a:r>
              <a:rPr lang="en-GB" sz="2000" b="1" dirty="0"/>
              <a:t>size:</a:t>
            </a:r>
            <a:r>
              <a:rPr lang="en-GB" sz="2000" dirty="0"/>
              <a:t> The </a:t>
            </a:r>
            <a:r>
              <a:rPr lang="en-GB" sz="2000" dirty="0" smtClean="0">
                <a:solidFill>
                  <a:schemeClr val="accent6">
                    <a:lumMod val="75000"/>
                  </a:schemeClr>
                </a:solidFill>
              </a:rPr>
              <a:t>module </a:t>
            </a:r>
            <a:r>
              <a:rPr lang="en-GB" sz="2000" dirty="0">
                <a:solidFill>
                  <a:schemeClr val="accent6">
                    <a:lumMod val="75000"/>
                  </a:schemeClr>
                </a:solidFill>
              </a:rPr>
              <a:t>size should be uniform</a:t>
            </a:r>
            <a:r>
              <a:rPr lang="en-GB" sz="2000" dirty="0"/>
              <a:t>. The size of the module should not be too big or too small. If the module size is too large, it is not generally functionally cohesive. If the module size is too small, it leads to unnecessary overheads.</a:t>
            </a:r>
          </a:p>
        </p:txBody>
      </p:sp>
    </p:spTree>
    <p:extLst>
      <p:ext uri="{BB962C8B-B14F-4D97-AF65-F5344CB8AC3E}">
        <p14:creationId xmlns:p14="http://schemas.microsoft.com/office/powerpoint/2010/main" val="2458754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Coding Documentation</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277858" y="906638"/>
            <a:ext cx="8534400" cy="4247317"/>
          </a:xfrm>
          <a:prstGeom prst="rect">
            <a:avLst/>
          </a:prstGeom>
        </p:spPr>
        <p:txBody>
          <a:bodyPr wrap="square">
            <a:spAutoFit/>
          </a:bodyPr>
          <a:lstStyle/>
          <a:p>
            <a:pPr algn="just">
              <a:lnSpc>
                <a:spcPct val="150000"/>
              </a:lnSpc>
            </a:pPr>
            <a:r>
              <a:rPr lang="en-US" sz="2000" b="1" dirty="0">
                <a:solidFill>
                  <a:srgbClr val="000000"/>
                </a:solidFill>
              </a:rPr>
              <a:t>Code documentation</a:t>
            </a:r>
            <a:r>
              <a:rPr lang="en-US" sz="2000" dirty="0">
                <a:solidFill>
                  <a:srgbClr val="000000"/>
                </a:solidFill>
              </a:rPr>
              <a:t> is a manual-cum-guide that helps in understanding and correctly utilizing the software code. The coding standards and naming conventions written in a commonly spoken language in code documentation provide enhanced clarity for the designer</a:t>
            </a:r>
            <a:r>
              <a:rPr lang="en-US" sz="2000" dirty="0" smtClean="0">
                <a:solidFill>
                  <a:srgbClr val="000000"/>
                </a:solidFill>
              </a:rPr>
              <a:t>.</a:t>
            </a:r>
          </a:p>
          <a:p>
            <a:pPr algn="just">
              <a:lnSpc>
                <a:spcPct val="150000"/>
              </a:lnSpc>
            </a:pPr>
            <a:endParaRPr lang="en-US" sz="2000" dirty="0" smtClean="0">
              <a:solidFill>
                <a:srgbClr val="000000"/>
              </a:solidFill>
            </a:endParaRPr>
          </a:p>
          <a:p>
            <a:pPr algn="just">
              <a:lnSpc>
                <a:spcPct val="150000"/>
              </a:lnSpc>
            </a:pPr>
            <a:r>
              <a:rPr lang="en-US" sz="2000" dirty="0"/>
              <a:t>Moreover, they act as a guide for the software maintenance team (this team focuses on maintaining software by improving and enhancing the software after it has been delivered to the end user) while the software maintenance process is carried out. In this way, code documentation facilitates code reusability.</a:t>
            </a:r>
          </a:p>
        </p:txBody>
      </p:sp>
    </p:spTree>
    <p:extLst>
      <p:ext uri="{BB962C8B-B14F-4D97-AF65-F5344CB8AC3E}">
        <p14:creationId xmlns:p14="http://schemas.microsoft.com/office/powerpoint/2010/main" val="4115041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Coding Documentation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277858" y="629364"/>
            <a:ext cx="8534400" cy="6001643"/>
          </a:xfrm>
          <a:prstGeom prst="rect">
            <a:avLst/>
          </a:prstGeom>
        </p:spPr>
        <p:txBody>
          <a:bodyPr wrap="square">
            <a:spAutoFit/>
          </a:bodyPr>
          <a:lstStyle/>
          <a:p>
            <a:r>
              <a:rPr lang="en-US" sz="2000" b="1" dirty="0"/>
              <a:t>These are some guidelines for creating the documents −</a:t>
            </a:r>
          </a:p>
          <a:p>
            <a:pPr marL="285750" indent="-285750">
              <a:buFont typeface="Arial" panose="020B0604020202020204" pitchFamily="34" charset="0"/>
              <a:buChar char="•"/>
            </a:pPr>
            <a:r>
              <a:rPr lang="en-US" sz="2000" dirty="0"/>
              <a:t>Documentation should be from the </a:t>
            </a:r>
            <a:r>
              <a:rPr lang="en-US" sz="2000" dirty="0">
                <a:solidFill>
                  <a:schemeClr val="accent6">
                    <a:lumMod val="75000"/>
                  </a:schemeClr>
                </a:solidFill>
              </a:rPr>
              <a:t>point of view of the reader</a:t>
            </a:r>
          </a:p>
          <a:p>
            <a:pPr marL="285750" indent="-285750">
              <a:buFont typeface="Arial" panose="020B0604020202020204" pitchFamily="34" charset="0"/>
              <a:buChar char="•"/>
            </a:pPr>
            <a:r>
              <a:rPr lang="en-US" sz="2000" dirty="0"/>
              <a:t>Document should be </a:t>
            </a:r>
            <a:r>
              <a:rPr lang="en-US" sz="2000" dirty="0">
                <a:solidFill>
                  <a:schemeClr val="accent6">
                    <a:lumMod val="75000"/>
                  </a:schemeClr>
                </a:solidFill>
              </a:rPr>
              <a:t>unambiguous</a:t>
            </a:r>
          </a:p>
          <a:p>
            <a:pPr marL="285750" indent="-285750">
              <a:buFont typeface="Arial" panose="020B0604020202020204" pitchFamily="34" charset="0"/>
              <a:buChar char="•"/>
            </a:pPr>
            <a:r>
              <a:rPr lang="en-US" sz="2000" dirty="0"/>
              <a:t>There should be </a:t>
            </a:r>
            <a:r>
              <a:rPr lang="en-US" sz="2000" dirty="0">
                <a:solidFill>
                  <a:schemeClr val="accent6">
                    <a:lumMod val="75000"/>
                  </a:schemeClr>
                </a:solidFill>
              </a:rPr>
              <a:t>no repetition</a:t>
            </a:r>
          </a:p>
          <a:p>
            <a:pPr marL="285750" indent="-285750">
              <a:buFont typeface="Arial" panose="020B0604020202020204" pitchFamily="34" charset="0"/>
              <a:buChar char="•"/>
            </a:pPr>
            <a:r>
              <a:rPr lang="en-US" sz="2000" dirty="0"/>
              <a:t>Industry standards should be used</a:t>
            </a:r>
          </a:p>
          <a:p>
            <a:pPr marL="285750" indent="-285750">
              <a:buFont typeface="Arial" panose="020B0604020202020204" pitchFamily="34" charset="0"/>
              <a:buChar char="•"/>
            </a:pPr>
            <a:r>
              <a:rPr lang="en-US" sz="2000" dirty="0"/>
              <a:t>Documents should always be updated</a:t>
            </a:r>
          </a:p>
          <a:p>
            <a:pPr marL="285750" indent="-285750">
              <a:buFont typeface="Arial" panose="020B0604020202020204" pitchFamily="34" charset="0"/>
              <a:buChar char="•"/>
            </a:pPr>
            <a:r>
              <a:rPr lang="en-US" sz="2000" dirty="0"/>
              <a:t>Any outdated document should be phased out after due recording of the phase out</a:t>
            </a:r>
          </a:p>
          <a:p>
            <a:pPr marL="285750" indent="-285750">
              <a:buFont typeface="Arial" panose="020B0604020202020204" pitchFamily="34" charset="0"/>
              <a:buChar char="•"/>
            </a:pPr>
            <a:endParaRPr lang="en-US" sz="2000" dirty="0" smtClean="0"/>
          </a:p>
          <a:p>
            <a:r>
              <a:rPr lang="en-US" sz="2000" b="1" dirty="0" smtClean="0"/>
              <a:t>Advantages </a:t>
            </a:r>
            <a:r>
              <a:rPr lang="en-US" sz="2000" b="1" dirty="0"/>
              <a:t>of Documentation</a:t>
            </a:r>
          </a:p>
          <a:p>
            <a:r>
              <a:rPr lang="en-US" sz="2000" dirty="0"/>
              <a:t>These are some of the advantages of providing program documentation −</a:t>
            </a:r>
          </a:p>
          <a:p>
            <a:pPr marL="285750" indent="-285750">
              <a:buFont typeface="Arial" panose="020B0604020202020204" pitchFamily="34" charset="0"/>
              <a:buChar char="•"/>
            </a:pPr>
            <a:r>
              <a:rPr lang="en-US" sz="2000" dirty="0"/>
              <a:t>Keeps track of all parts of a software or program</a:t>
            </a:r>
          </a:p>
          <a:p>
            <a:pPr marL="285750" indent="-285750">
              <a:buFont typeface="Arial" panose="020B0604020202020204" pitchFamily="34" charset="0"/>
              <a:buChar char="•"/>
            </a:pPr>
            <a:r>
              <a:rPr lang="en-US" sz="2000" dirty="0"/>
              <a:t>Maintenance is easier</a:t>
            </a:r>
          </a:p>
          <a:p>
            <a:pPr marL="285750" indent="-285750">
              <a:buFont typeface="Arial" panose="020B0604020202020204" pitchFamily="34" charset="0"/>
              <a:buChar char="•"/>
            </a:pPr>
            <a:r>
              <a:rPr lang="en-US" sz="2000" dirty="0"/>
              <a:t>Programmers other than the developer can understand all aspects of software</a:t>
            </a:r>
          </a:p>
          <a:p>
            <a:pPr marL="285750" indent="-285750">
              <a:buFont typeface="Arial" panose="020B0604020202020204" pitchFamily="34" charset="0"/>
              <a:buChar char="•"/>
            </a:pPr>
            <a:r>
              <a:rPr lang="en-US" sz="2000" dirty="0"/>
              <a:t>Improves overall quality of the software</a:t>
            </a:r>
          </a:p>
          <a:p>
            <a:pPr marL="285750" indent="-285750">
              <a:buFont typeface="Arial" panose="020B0604020202020204" pitchFamily="34" charset="0"/>
              <a:buChar char="•"/>
            </a:pPr>
            <a:r>
              <a:rPr lang="en-US" sz="2000" dirty="0"/>
              <a:t>Assists in user training</a:t>
            </a:r>
          </a:p>
          <a:p>
            <a:pPr marL="285750" indent="-285750">
              <a:buFont typeface="Arial" panose="020B0604020202020204" pitchFamily="34" charset="0"/>
              <a:buChar char="•"/>
            </a:pPr>
            <a:r>
              <a:rPr lang="en-US" sz="2000" dirty="0"/>
              <a:t>Ensures knowledge de-centralization, cutting costs and effort if people leave the system abruptly</a:t>
            </a:r>
          </a:p>
        </p:txBody>
      </p:sp>
    </p:spTree>
    <p:extLst>
      <p:ext uri="{BB962C8B-B14F-4D97-AF65-F5344CB8AC3E}">
        <p14:creationId xmlns:p14="http://schemas.microsoft.com/office/powerpoint/2010/main" val="1351123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Code Documentation Tools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277858" y="864799"/>
            <a:ext cx="8534400" cy="4315027"/>
          </a:xfrm>
          <a:prstGeom prst="rect">
            <a:avLst/>
          </a:prstGeom>
        </p:spPr>
        <p:txBody>
          <a:bodyPr wrap="square">
            <a:spAutoFit/>
          </a:bodyPr>
          <a:lstStyle/>
          <a:p>
            <a:pPr algn="just">
              <a:lnSpc>
                <a:spcPct val="200000"/>
              </a:lnSpc>
            </a:pPr>
            <a:r>
              <a:rPr lang="en-GB" sz="2000" b="1" dirty="0"/>
              <a:t>Code Documentation Tools</a:t>
            </a:r>
          </a:p>
          <a:p>
            <a:pPr algn="just">
              <a:lnSpc>
                <a:spcPct val="200000"/>
              </a:lnSpc>
            </a:pPr>
            <a:r>
              <a:rPr lang="en-GB" sz="2000" dirty="0"/>
              <a:t>While writing software code documentation, it is important to consider the code documentation tools required for writing the software code. The software documentation tools conform to standards by generating the required elements automatically with configurable format and style. These tools combine the selected </a:t>
            </a:r>
            <a:r>
              <a:rPr lang="en-GB" sz="2000" b="1" dirty="0"/>
              <a:t>comment sections </a:t>
            </a:r>
            <a:r>
              <a:rPr lang="en-GB" sz="2000" dirty="0"/>
              <a:t>with the software code to generate a usable documentation with the essential level of details in it. </a:t>
            </a:r>
          </a:p>
        </p:txBody>
      </p:sp>
    </p:spTree>
    <p:extLst>
      <p:ext uri="{BB962C8B-B14F-4D97-AF65-F5344CB8AC3E}">
        <p14:creationId xmlns:p14="http://schemas.microsoft.com/office/powerpoint/2010/main" val="1261457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Code Documentation Tools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18784584"/>
              </p:ext>
            </p:extLst>
          </p:nvPr>
        </p:nvGraphicFramePr>
        <p:xfrm>
          <a:off x="392158" y="622619"/>
          <a:ext cx="8523242" cy="5625780"/>
        </p:xfrm>
        <a:graphic>
          <a:graphicData uri="http://schemas.openxmlformats.org/drawingml/2006/table">
            <a:tbl>
              <a:tblPr firstRow="1" firstCol="1" bandRow="1">
                <a:tableStyleId>{8799B23B-EC83-4686-B30A-512413B5E67A}</a:tableStyleId>
              </a:tblPr>
              <a:tblGrid>
                <a:gridCol w="3350930">
                  <a:extLst>
                    <a:ext uri="{9D8B030D-6E8A-4147-A177-3AD203B41FA5}">
                      <a16:colId xmlns:a16="http://schemas.microsoft.com/office/drawing/2014/main" val="2775159124"/>
                    </a:ext>
                  </a:extLst>
                </a:gridCol>
                <a:gridCol w="5172312">
                  <a:extLst>
                    <a:ext uri="{9D8B030D-6E8A-4147-A177-3AD203B41FA5}">
                      <a16:colId xmlns:a16="http://schemas.microsoft.com/office/drawing/2014/main" val="4266876149"/>
                    </a:ext>
                  </a:extLst>
                </a:gridCol>
              </a:tblGrid>
              <a:tr h="468815">
                <a:tc>
                  <a:txBody>
                    <a:bodyPr/>
                    <a:lstStyle/>
                    <a:p>
                      <a:pPr marL="30480" marR="30480" algn="ctr">
                        <a:lnSpc>
                          <a:spcPct val="100000"/>
                        </a:lnSpc>
                        <a:spcBef>
                          <a:spcPts val="600"/>
                        </a:spcBef>
                        <a:spcAft>
                          <a:spcPts val="720"/>
                        </a:spcAft>
                      </a:pPr>
                      <a:r>
                        <a:rPr lang="en-GB" sz="2000" dirty="0">
                          <a:effectLst/>
                        </a:rPr>
                        <a:t>Documentation Tools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tc>
                  <a:txBody>
                    <a:bodyPr/>
                    <a:lstStyle/>
                    <a:p>
                      <a:pPr marL="30480" marR="30480" algn="ctr">
                        <a:lnSpc>
                          <a:spcPct val="100000"/>
                        </a:lnSpc>
                        <a:spcBef>
                          <a:spcPts val="600"/>
                        </a:spcBef>
                        <a:spcAft>
                          <a:spcPts val="720"/>
                        </a:spcAft>
                      </a:pPr>
                      <a:r>
                        <a:rPr lang="en-GB" sz="2000" dirty="0">
                          <a:effectLst/>
                        </a:rPr>
                        <a:t>Language Supported</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extLst>
                  <a:ext uri="{0D108BD9-81ED-4DB2-BD59-A6C34878D82A}">
                    <a16:rowId xmlns:a16="http://schemas.microsoft.com/office/drawing/2014/main" val="2236407359"/>
                  </a:ext>
                </a:extLst>
              </a:tr>
              <a:tr h="468815">
                <a:tc>
                  <a:txBody>
                    <a:bodyPr/>
                    <a:lstStyle/>
                    <a:p>
                      <a:pPr>
                        <a:lnSpc>
                          <a:spcPct val="100000"/>
                        </a:lnSpc>
                        <a:spcAft>
                          <a:spcPts val="0"/>
                        </a:spcAft>
                      </a:pPr>
                      <a:r>
                        <a:rPr lang="en-GB" sz="1800" dirty="0">
                          <a:effectLst/>
                        </a:rPr>
                        <a:t>Cocoon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tc>
                  <a:txBody>
                    <a:bodyPr/>
                    <a:lstStyle/>
                    <a:p>
                      <a:pPr>
                        <a:lnSpc>
                          <a:spcPct val="100000"/>
                        </a:lnSpc>
                        <a:spcAft>
                          <a:spcPts val="0"/>
                        </a:spcAft>
                      </a:pPr>
                      <a:r>
                        <a:rPr lang="en-GB" sz="1800">
                          <a:effectLst/>
                        </a:rPr>
                        <a:t>C++</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extLst>
                  <a:ext uri="{0D108BD9-81ED-4DB2-BD59-A6C34878D82A}">
                    <a16:rowId xmlns:a16="http://schemas.microsoft.com/office/drawing/2014/main" val="249916539"/>
                  </a:ext>
                </a:extLst>
              </a:tr>
              <a:tr h="468815">
                <a:tc>
                  <a:txBody>
                    <a:bodyPr/>
                    <a:lstStyle/>
                    <a:p>
                      <a:pPr>
                        <a:lnSpc>
                          <a:spcPct val="100000"/>
                        </a:lnSpc>
                        <a:spcAft>
                          <a:spcPts val="0"/>
                        </a:spcAft>
                      </a:pPr>
                      <a:r>
                        <a:rPr lang="en-GB" sz="1800" dirty="0" err="1">
                          <a:effectLst/>
                        </a:rPr>
                        <a:t>CcDoc</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tc>
                  <a:txBody>
                    <a:bodyPr/>
                    <a:lstStyle/>
                    <a:p>
                      <a:pPr>
                        <a:lnSpc>
                          <a:spcPct val="100000"/>
                        </a:lnSpc>
                        <a:spcAft>
                          <a:spcPts val="0"/>
                        </a:spcAft>
                      </a:pPr>
                      <a:r>
                        <a:rPr lang="en-GB" sz="1800">
                          <a:effectLst/>
                        </a:rPr>
                        <a:t>C++</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extLst>
                  <a:ext uri="{0D108BD9-81ED-4DB2-BD59-A6C34878D82A}">
                    <a16:rowId xmlns:a16="http://schemas.microsoft.com/office/drawing/2014/main" val="1489066053"/>
                  </a:ext>
                </a:extLst>
              </a:tr>
              <a:tr h="468815">
                <a:tc>
                  <a:txBody>
                    <a:bodyPr/>
                    <a:lstStyle/>
                    <a:p>
                      <a:pPr>
                        <a:lnSpc>
                          <a:spcPct val="100000"/>
                        </a:lnSpc>
                        <a:spcAft>
                          <a:spcPts val="0"/>
                        </a:spcAft>
                      </a:pPr>
                      <a:r>
                        <a:rPr lang="en-GB" sz="1800" dirty="0" err="1">
                          <a:effectLst/>
                        </a:rPr>
                        <a:t>CxRef</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tc>
                  <a:txBody>
                    <a:bodyPr/>
                    <a:lstStyle/>
                    <a:p>
                      <a:pPr>
                        <a:lnSpc>
                          <a:spcPct val="100000"/>
                        </a:lnSpc>
                        <a:spcAft>
                          <a:spcPts val="0"/>
                        </a:spcAft>
                      </a:pPr>
                      <a:r>
                        <a:rPr lang="en-GB" sz="1800">
                          <a:effectLst/>
                        </a:rPr>
                        <a:t>C</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extLst>
                  <a:ext uri="{0D108BD9-81ED-4DB2-BD59-A6C34878D82A}">
                    <a16:rowId xmlns:a16="http://schemas.microsoft.com/office/drawing/2014/main" val="3035738441"/>
                  </a:ext>
                </a:extLst>
              </a:tr>
              <a:tr h="468815">
                <a:tc>
                  <a:txBody>
                    <a:bodyPr/>
                    <a:lstStyle/>
                    <a:p>
                      <a:pPr>
                        <a:lnSpc>
                          <a:spcPct val="100000"/>
                        </a:lnSpc>
                        <a:spcAft>
                          <a:spcPts val="0"/>
                        </a:spcAft>
                      </a:pPr>
                      <a:r>
                        <a:rPr lang="en-GB" sz="1800" dirty="0">
                          <a:effectLst/>
                        </a:rPr>
                        <a:t>DOC++</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tc>
                  <a:txBody>
                    <a:bodyPr/>
                    <a:lstStyle/>
                    <a:p>
                      <a:pPr>
                        <a:lnSpc>
                          <a:spcPct val="100000"/>
                        </a:lnSpc>
                        <a:spcAft>
                          <a:spcPts val="0"/>
                        </a:spcAft>
                      </a:pPr>
                      <a:r>
                        <a:rPr lang="en-GB" sz="1800" dirty="0">
                          <a:effectLst/>
                        </a:rPr>
                        <a:t>C, C++, </a:t>
                      </a:r>
                      <a:r>
                        <a:rPr lang="en-GB" sz="1800" u="sng" dirty="0">
                          <a:effectLst/>
                        </a:rPr>
                        <a:t>Java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extLst>
                  <a:ext uri="{0D108BD9-81ED-4DB2-BD59-A6C34878D82A}">
                    <a16:rowId xmlns:a16="http://schemas.microsoft.com/office/drawing/2014/main" val="1355994433"/>
                  </a:ext>
                </a:extLst>
              </a:tr>
              <a:tr h="468815">
                <a:tc>
                  <a:txBody>
                    <a:bodyPr/>
                    <a:lstStyle/>
                    <a:p>
                      <a:pPr>
                        <a:lnSpc>
                          <a:spcPct val="100000"/>
                        </a:lnSpc>
                        <a:spcAft>
                          <a:spcPts val="0"/>
                        </a:spcAft>
                      </a:pPr>
                      <a:r>
                        <a:rPr lang="en-GB" sz="1800" dirty="0" err="1">
                          <a:effectLst/>
                        </a:rPr>
                        <a:t>JavaDoc</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tc>
                  <a:txBody>
                    <a:bodyPr/>
                    <a:lstStyle/>
                    <a:p>
                      <a:pPr>
                        <a:lnSpc>
                          <a:spcPct val="100000"/>
                        </a:lnSpc>
                        <a:spcAft>
                          <a:spcPts val="0"/>
                        </a:spcAft>
                      </a:pPr>
                      <a:r>
                        <a:rPr lang="en-GB" sz="1800" dirty="0">
                          <a:effectLst/>
                        </a:rPr>
                        <a:t>Java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extLst>
                  <a:ext uri="{0D108BD9-81ED-4DB2-BD59-A6C34878D82A}">
                    <a16:rowId xmlns:a16="http://schemas.microsoft.com/office/drawing/2014/main" val="3171900003"/>
                  </a:ext>
                </a:extLst>
              </a:tr>
              <a:tr h="468815">
                <a:tc>
                  <a:txBody>
                    <a:bodyPr/>
                    <a:lstStyle/>
                    <a:p>
                      <a:pPr>
                        <a:lnSpc>
                          <a:spcPct val="100000"/>
                        </a:lnSpc>
                        <a:spcAft>
                          <a:spcPts val="0"/>
                        </a:spcAft>
                      </a:pPr>
                      <a:r>
                        <a:rPr lang="en-GB" sz="1800" dirty="0" err="1">
                          <a:effectLst/>
                        </a:rPr>
                        <a:t>Perceps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tc>
                  <a:txBody>
                    <a:bodyPr/>
                    <a:lstStyle/>
                    <a:p>
                      <a:pPr>
                        <a:lnSpc>
                          <a:spcPct val="100000"/>
                        </a:lnSpc>
                        <a:spcAft>
                          <a:spcPts val="0"/>
                        </a:spcAft>
                      </a:pPr>
                      <a:r>
                        <a:rPr lang="en-GB" sz="1800" dirty="0">
                          <a:effectLst/>
                        </a:rPr>
                        <a:t>C++</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extLst>
                  <a:ext uri="{0D108BD9-81ED-4DB2-BD59-A6C34878D82A}">
                    <a16:rowId xmlns:a16="http://schemas.microsoft.com/office/drawing/2014/main" val="2683389907"/>
                  </a:ext>
                </a:extLst>
              </a:tr>
              <a:tr h="468815">
                <a:tc>
                  <a:txBody>
                    <a:bodyPr/>
                    <a:lstStyle/>
                    <a:p>
                      <a:pPr>
                        <a:lnSpc>
                          <a:spcPct val="100000"/>
                        </a:lnSpc>
                        <a:spcAft>
                          <a:spcPts val="0"/>
                        </a:spcAft>
                      </a:pPr>
                      <a:r>
                        <a:rPr lang="en-GB" sz="1800">
                          <a:effectLst/>
                        </a:rPr>
                        <a:t>RoboDoc</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tc>
                  <a:txBody>
                    <a:bodyPr/>
                    <a:lstStyle/>
                    <a:p>
                      <a:pPr>
                        <a:lnSpc>
                          <a:spcPct val="100000"/>
                        </a:lnSpc>
                        <a:spcAft>
                          <a:spcPts val="0"/>
                        </a:spcAft>
                      </a:pPr>
                      <a:r>
                        <a:rPr lang="en-GB" sz="1800" dirty="0">
                          <a:effectLst/>
                        </a:rPr>
                        <a:t>Assembler, C, Perl, LISP, Fortran, Shell scripts, COBOL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extLst>
                  <a:ext uri="{0D108BD9-81ED-4DB2-BD59-A6C34878D82A}">
                    <a16:rowId xmlns:a16="http://schemas.microsoft.com/office/drawing/2014/main" val="3577362427"/>
                  </a:ext>
                </a:extLst>
              </a:tr>
              <a:tr h="468815">
                <a:tc>
                  <a:txBody>
                    <a:bodyPr/>
                    <a:lstStyle/>
                    <a:p>
                      <a:pPr>
                        <a:lnSpc>
                          <a:spcPct val="100000"/>
                        </a:lnSpc>
                        <a:spcAft>
                          <a:spcPts val="0"/>
                        </a:spcAft>
                      </a:pPr>
                      <a:r>
                        <a:rPr lang="en-GB" sz="1800">
                          <a:effectLst/>
                        </a:rPr>
                        <a:t>DocJet</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tc>
                  <a:txBody>
                    <a:bodyPr/>
                    <a:lstStyle/>
                    <a:p>
                      <a:pPr>
                        <a:lnSpc>
                          <a:spcPct val="100000"/>
                        </a:lnSpc>
                        <a:spcAft>
                          <a:spcPts val="0"/>
                        </a:spcAft>
                      </a:pPr>
                      <a:r>
                        <a:rPr lang="en-GB" sz="1800" dirty="0">
                          <a:effectLst/>
                        </a:rPr>
                        <a:t>Java, C, C++, Visual Basic</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extLst>
                  <a:ext uri="{0D108BD9-81ED-4DB2-BD59-A6C34878D82A}">
                    <a16:rowId xmlns:a16="http://schemas.microsoft.com/office/drawing/2014/main" val="417502737"/>
                  </a:ext>
                </a:extLst>
              </a:tr>
              <a:tr h="468815">
                <a:tc>
                  <a:txBody>
                    <a:bodyPr/>
                    <a:lstStyle/>
                    <a:p>
                      <a:pPr>
                        <a:lnSpc>
                          <a:spcPct val="100000"/>
                        </a:lnSpc>
                        <a:spcAft>
                          <a:spcPts val="0"/>
                        </a:spcAft>
                      </a:pPr>
                      <a:r>
                        <a:rPr lang="en-GB" sz="1800">
                          <a:effectLst/>
                        </a:rPr>
                        <a:t>ObjectManual</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tc>
                  <a:txBody>
                    <a:bodyPr/>
                    <a:lstStyle/>
                    <a:p>
                      <a:pPr>
                        <a:lnSpc>
                          <a:spcPct val="100000"/>
                        </a:lnSpc>
                        <a:spcAft>
                          <a:spcPts val="0"/>
                        </a:spcAft>
                      </a:pPr>
                      <a:r>
                        <a:rPr lang="en-GB" sz="1800" dirty="0">
                          <a:effectLst/>
                        </a:rPr>
                        <a:t>C++</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extLst>
                  <a:ext uri="{0D108BD9-81ED-4DB2-BD59-A6C34878D82A}">
                    <a16:rowId xmlns:a16="http://schemas.microsoft.com/office/drawing/2014/main" val="3755756680"/>
                  </a:ext>
                </a:extLst>
              </a:tr>
              <a:tr h="468815">
                <a:tc>
                  <a:txBody>
                    <a:bodyPr/>
                    <a:lstStyle/>
                    <a:p>
                      <a:pPr>
                        <a:lnSpc>
                          <a:spcPct val="100000"/>
                        </a:lnSpc>
                        <a:spcAft>
                          <a:spcPts val="0"/>
                        </a:spcAft>
                      </a:pPr>
                      <a:r>
                        <a:rPr lang="en-GB" sz="1800">
                          <a:effectLst/>
                        </a:rPr>
                        <a:t>Together</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tc>
                  <a:txBody>
                    <a:bodyPr/>
                    <a:lstStyle/>
                    <a:p>
                      <a:pPr>
                        <a:lnSpc>
                          <a:spcPct val="100000"/>
                        </a:lnSpc>
                        <a:spcAft>
                          <a:spcPts val="0"/>
                        </a:spcAft>
                      </a:pPr>
                      <a:r>
                        <a:rPr lang="en-GB" sz="1800" dirty="0">
                          <a:effectLst/>
                        </a:rPr>
                        <a:t>Java, C++</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extLst>
                  <a:ext uri="{0D108BD9-81ED-4DB2-BD59-A6C34878D82A}">
                    <a16:rowId xmlns:a16="http://schemas.microsoft.com/office/drawing/2014/main" val="96484056"/>
                  </a:ext>
                </a:extLst>
              </a:tr>
              <a:tr h="468815">
                <a:tc>
                  <a:txBody>
                    <a:bodyPr/>
                    <a:lstStyle/>
                    <a:p>
                      <a:pPr>
                        <a:lnSpc>
                          <a:spcPct val="100000"/>
                        </a:lnSpc>
                        <a:spcAft>
                          <a:spcPts val="0"/>
                        </a:spcAft>
                      </a:pPr>
                      <a:r>
                        <a:rPr lang="en-GB" sz="1800" dirty="0">
                          <a:effectLst/>
                        </a:rPr>
                        <a:t>Doc-o-</a:t>
                      </a:r>
                      <a:r>
                        <a:rPr lang="en-GB" sz="1800" dirty="0" err="1">
                          <a:effectLst/>
                        </a:rPr>
                        <a:t>matic</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tc>
                  <a:txBody>
                    <a:bodyPr/>
                    <a:lstStyle/>
                    <a:p>
                      <a:pPr>
                        <a:lnSpc>
                          <a:spcPct val="100000"/>
                        </a:lnSpc>
                        <a:spcAft>
                          <a:spcPts val="0"/>
                        </a:spcAft>
                      </a:pPr>
                      <a:r>
                        <a:rPr lang="en-GB" sz="1800" dirty="0">
                          <a:effectLst/>
                        </a:rPr>
                        <a:t>C++, C#, ASP.NET, VB.NET, Java, JavaScript, JSP</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0616" marR="60616" marT="0" marB="0"/>
                </a:tc>
                <a:extLst>
                  <a:ext uri="{0D108BD9-81ED-4DB2-BD59-A6C34878D82A}">
                    <a16:rowId xmlns:a16="http://schemas.microsoft.com/office/drawing/2014/main" val="852375423"/>
                  </a:ext>
                </a:extLst>
              </a:tr>
            </a:tbl>
          </a:graphicData>
        </a:graphic>
      </p:graphicFrame>
    </p:spTree>
    <p:extLst>
      <p:ext uri="{BB962C8B-B14F-4D97-AF65-F5344CB8AC3E}">
        <p14:creationId xmlns:p14="http://schemas.microsoft.com/office/powerpoint/2010/main" val="17021828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a:xfrm>
            <a:off x="458808" y="1066800"/>
            <a:ext cx="8229600" cy="4525963"/>
          </a:xfrm>
        </p:spPr>
        <p:txBody>
          <a:bodyPr lIns="91797" tIns="45898" rIns="91797" bIns="45898">
            <a:normAutofit/>
          </a:bodyPr>
          <a:lstStyle/>
          <a:p>
            <a:pPr algn="just"/>
            <a:r>
              <a:rPr lang="en-GB" sz="2000" dirty="0"/>
              <a:t>In most engineering disciplines, systems are designed by composing existing components that have been used in other systems.</a:t>
            </a:r>
          </a:p>
          <a:p>
            <a:pPr algn="just"/>
            <a:r>
              <a:rPr lang="en-GB" sz="2000" dirty="0"/>
              <a:t>Software engineering has been more focused on original development but it is now recognised that to achieve better software, more quickly and at lower cost, we need</a:t>
            </a:r>
            <a:r>
              <a:rPr lang="en-GB" sz="2000" dirty="0" smtClean="0"/>
              <a:t> a </a:t>
            </a:r>
            <a:r>
              <a:rPr lang="en-GB" sz="2000" dirty="0"/>
              <a:t>design process that is based on systematic software reuse</a:t>
            </a:r>
            <a:r>
              <a:rPr lang="en-GB" sz="2000" dirty="0" smtClean="0"/>
              <a:t>.</a:t>
            </a:r>
          </a:p>
          <a:p>
            <a:pPr algn="just"/>
            <a:endParaRPr lang="en-GB" sz="2000" dirty="0" smtClean="0"/>
          </a:p>
          <a:p>
            <a:pPr algn="just"/>
            <a:r>
              <a:rPr lang="en-GB" sz="2000" dirty="0" smtClean="0"/>
              <a:t>There has been a  major switch to reuse-based development over the past 10 years.</a:t>
            </a:r>
          </a:p>
          <a:p>
            <a:pPr algn="just"/>
            <a:endParaRPr lang="en-GB" sz="2000" dirty="0"/>
          </a:p>
          <a:p>
            <a:pPr algn="just"/>
            <a:r>
              <a:rPr lang="en-GB" sz="2000" b="1" dirty="0"/>
              <a:t>Software reuse </a:t>
            </a:r>
            <a:r>
              <a:rPr lang="en-GB" sz="2000" dirty="0"/>
              <a:t>is the process of implementing or updating software systems using existing software assets.</a:t>
            </a:r>
          </a:p>
          <a:p>
            <a:endParaRPr lang="en-GB" sz="2000" dirty="0"/>
          </a:p>
        </p:txBody>
      </p:sp>
      <p:sp>
        <p:nvSpPr>
          <p:cNvPr id="4" name="Slide Number Placeholder 3"/>
          <p:cNvSpPr>
            <a:spLocks noGrp="1"/>
          </p:cNvSpPr>
          <p:nvPr>
            <p:ph type="sldNum" sz="quarter" idx="12"/>
          </p:nvPr>
        </p:nvSpPr>
        <p:spPr/>
        <p:txBody>
          <a:bodyPr/>
          <a:lstStyle/>
          <a:p>
            <a:fld id="{34CF8044-83D2-2543-8CEA-7F647DE98A9A}" type="slidenum">
              <a:rPr lang="en-US" smtClean="0"/>
              <a:pPr/>
              <a:t>16</a:t>
            </a:fld>
            <a:endParaRPr lang="en-US"/>
          </a:p>
        </p:txBody>
      </p:sp>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reuse</a:t>
            </a:r>
          </a:p>
        </p:txBody>
      </p:sp>
      <p:sp>
        <p:nvSpPr>
          <p:cNvPr id="8"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7B1AFE59-00C6-4921-A621-C727A74DF132}" type="datetime5">
              <a:rPr lang="en-US" sz="2000" smtClean="0"/>
              <a:t>22-Mar-21</a:t>
            </a:fld>
            <a:endParaRPr lang="en-US" dirty="0"/>
          </a:p>
        </p:txBody>
      </p:sp>
    </p:spTree>
    <p:extLst>
      <p:ext uri="{BB962C8B-B14F-4D97-AF65-F5344CB8AC3E}">
        <p14:creationId xmlns:p14="http://schemas.microsoft.com/office/powerpoint/2010/main" val="1707137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410505" y="914400"/>
            <a:ext cx="8326205" cy="5196897"/>
          </a:xfrm>
          <a:noFill/>
          <a:ln/>
        </p:spPr>
        <p:txBody>
          <a:bodyPr lIns="90840" tIns="44623" rIns="90840" bIns="44623">
            <a:normAutofit lnSpcReduction="10000"/>
          </a:bodyPr>
          <a:lstStyle/>
          <a:p>
            <a:pPr>
              <a:lnSpc>
                <a:spcPct val="90000"/>
              </a:lnSpc>
            </a:pPr>
            <a:r>
              <a:rPr lang="en-GB" dirty="0" smtClean="0"/>
              <a:t>System reuse</a:t>
            </a:r>
          </a:p>
          <a:p>
            <a:pPr lvl="1">
              <a:lnSpc>
                <a:spcPct val="90000"/>
              </a:lnSpc>
            </a:pPr>
            <a:r>
              <a:rPr lang="en-GB" dirty="0" smtClean="0"/>
              <a:t>Complete systems, which may include several application programs may be reused.</a:t>
            </a:r>
          </a:p>
          <a:p>
            <a:pPr lvl="1">
              <a:lnSpc>
                <a:spcPct val="90000"/>
              </a:lnSpc>
            </a:pPr>
            <a:endParaRPr lang="en-GB" dirty="0" smtClean="0"/>
          </a:p>
          <a:p>
            <a:pPr>
              <a:lnSpc>
                <a:spcPct val="90000"/>
              </a:lnSpc>
            </a:pPr>
            <a:r>
              <a:rPr lang="en-GB" dirty="0" smtClean="0"/>
              <a:t>Application reuse</a:t>
            </a:r>
            <a:endParaRPr lang="en-GB" dirty="0"/>
          </a:p>
          <a:p>
            <a:pPr lvl="1">
              <a:lnSpc>
                <a:spcPct val="90000"/>
              </a:lnSpc>
            </a:pPr>
            <a:r>
              <a:rPr lang="en-GB" dirty="0" smtClean="0"/>
              <a:t>An application may </a:t>
            </a:r>
            <a:r>
              <a:rPr lang="en-GB" dirty="0"/>
              <a:t>be reused either by incorporating it without change into other </a:t>
            </a:r>
            <a:r>
              <a:rPr lang="en-GB" dirty="0" smtClean="0"/>
              <a:t>or </a:t>
            </a:r>
            <a:r>
              <a:rPr lang="en-GB" dirty="0"/>
              <a:t>by developing application families</a:t>
            </a:r>
            <a:r>
              <a:rPr lang="en-GB" dirty="0" smtClean="0"/>
              <a:t>.</a:t>
            </a:r>
          </a:p>
          <a:p>
            <a:pPr lvl="1">
              <a:lnSpc>
                <a:spcPct val="90000"/>
              </a:lnSpc>
            </a:pPr>
            <a:endParaRPr lang="en-GB" dirty="0"/>
          </a:p>
          <a:p>
            <a:pPr>
              <a:lnSpc>
                <a:spcPct val="90000"/>
              </a:lnSpc>
            </a:pPr>
            <a:r>
              <a:rPr lang="en-GB" dirty="0" smtClean="0"/>
              <a:t>Component </a:t>
            </a:r>
            <a:r>
              <a:rPr lang="en-GB" dirty="0"/>
              <a:t>reuse</a:t>
            </a:r>
          </a:p>
          <a:p>
            <a:pPr lvl="1">
              <a:lnSpc>
                <a:spcPct val="90000"/>
              </a:lnSpc>
            </a:pPr>
            <a:r>
              <a:rPr lang="en-GB" dirty="0" smtClean="0"/>
              <a:t>Components of an application from sub-systems to single objects may be reused.  </a:t>
            </a:r>
          </a:p>
          <a:p>
            <a:pPr lvl="1">
              <a:lnSpc>
                <a:spcPct val="90000"/>
              </a:lnSpc>
            </a:pPr>
            <a:endParaRPr lang="en-GB" dirty="0" smtClean="0"/>
          </a:p>
          <a:p>
            <a:pPr>
              <a:lnSpc>
                <a:spcPct val="90000"/>
              </a:lnSpc>
            </a:pPr>
            <a:r>
              <a:rPr lang="en-GB" dirty="0" smtClean="0"/>
              <a:t>Object and function reuse</a:t>
            </a:r>
            <a:endParaRPr lang="en-GB" dirty="0"/>
          </a:p>
          <a:p>
            <a:pPr lvl="1">
              <a:lnSpc>
                <a:spcPct val="90000"/>
              </a:lnSpc>
            </a:pPr>
            <a:r>
              <a:rPr lang="en-GB" dirty="0" smtClean="0"/>
              <a:t>Small-scale software </a:t>
            </a:r>
            <a:r>
              <a:rPr lang="en-GB" dirty="0"/>
              <a:t>components that implement a single well-defined object or function may be reused.</a:t>
            </a:r>
          </a:p>
        </p:txBody>
      </p:sp>
      <p:sp>
        <p:nvSpPr>
          <p:cNvPr id="4" name="Slide Number Placeholder 3"/>
          <p:cNvSpPr>
            <a:spLocks noGrp="1"/>
          </p:cNvSpPr>
          <p:nvPr>
            <p:ph type="sldNum" sz="quarter" idx="12"/>
          </p:nvPr>
        </p:nvSpPr>
        <p:spPr/>
        <p:txBody>
          <a:bodyPr/>
          <a:lstStyle/>
          <a:p>
            <a:fld id="{34CF8044-83D2-2543-8CEA-7F647DE98A9A}" type="slidenum">
              <a:rPr lang="en-US" smtClean="0"/>
              <a:pPr/>
              <a:t>17</a:t>
            </a:fld>
            <a:endParaRPr lang="en-US"/>
          </a:p>
        </p:txBody>
      </p:sp>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Reuse-based software engineering</a:t>
            </a:r>
          </a:p>
        </p:txBody>
      </p:sp>
      <p:sp>
        <p:nvSpPr>
          <p:cNvPr id="8"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7B1AFE59-00C6-4921-A621-C727A74DF132}" type="datetime5">
              <a:rPr lang="en-US" sz="2000" smtClean="0"/>
              <a:t>22-Mar-21</a:t>
            </a:fld>
            <a:endParaRPr lang="en-US" dirty="0"/>
          </a:p>
        </p:txBody>
      </p:sp>
    </p:spTree>
    <p:extLst>
      <p:ext uri="{BB962C8B-B14F-4D97-AF65-F5344CB8AC3E}">
        <p14:creationId xmlns:p14="http://schemas.microsoft.com/office/powerpoint/2010/main" val="149028797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5" name="Slide Number Placeholder 4"/>
          <p:cNvSpPr>
            <a:spLocks noGrp="1"/>
          </p:cNvSpPr>
          <p:nvPr>
            <p:ph type="sldNum" sz="quarter" idx="12"/>
          </p:nvPr>
        </p:nvSpPr>
        <p:spPr/>
        <p:txBody>
          <a:bodyPr/>
          <a:lstStyle/>
          <a:p>
            <a:fld id="{34CF8044-83D2-2543-8CEA-7F647DE98A9A}" type="slidenum">
              <a:rPr lang="en-US" smtClean="0"/>
              <a:pPr/>
              <a:t>18</a:t>
            </a:fld>
            <a:endParaRPr lang="en-US"/>
          </a:p>
        </p:txBody>
      </p:sp>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Benefits of software reuse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289969" y="914400"/>
            <a:ext cx="7950831" cy="4524315"/>
          </a:xfrm>
          <a:prstGeom prst="rect">
            <a:avLst/>
          </a:prstGeom>
        </p:spPr>
        <p:txBody>
          <a:bodyPr wrap="none">
            <a:spAutoFit/>
          </a:bodyPr>
          <a:lstStyle/>
          <a:p>
            <a:pPr marL="342900" indent="-342900" algn="just">
              <a:lnSpc>
                <a:spcPct val="150000"/>
              </a:lnSpc>
              <a:spcAft>
                <a:spcPts val="0"/>
              </a:spcAft>
              <a:buFont typeface="Arial" panose="020B0604020202020204" pitchFamily="34" charset="0"/>
              <a:buChar char="•"/>
            </a:pPr>
            <a:r>
              <a:rPr lang="en-GB" sz="2400" dirty="0">
                <a:solidFill>
                  <a:srgbClr val="000000"/>
                </a:solidFill>
                <a:ea typeface="Times New Roman"/>
                <a:cs typeface="Arial"/>
              </a:rPr>
              <a:t>Accelerated </a:t>
            </a:r>
            <a:r>
              <a:rPr lang="en-GB" sz="2400" dirty="0" smtClean="0">
                <a:solidFill>
                  <a:srgbClr val="000000"/>
                </a:solidFill>
                <a:ea typeface="Times New Roman"/>
                <a:cs typeface="Arial"/>
              </a:rPr>
              <a:t>development</a:t>
            </a:r>
          </a:p>
          <a:p>
            <a:pPr marL="342900" indent="-342900" algn="just">
              <a:lnSpc>
                <a:spcPct val="150000"/>
              </a:lnSpc>
              <a:buFont typeface="Arial" panose="020B0604020202020204" pitchFamily="34" charset="0"/>
              <a:buChar char="•"/>
            </a:pPr>
            <a:r>
              <a:rPr lang="en-GB" sz="2400" dirty="0">
                <a:solidFill>
                  <a:srgbClr val="000000"/>
                </a:solidFill>
                <a:ea typeface="Times New Roman"/>
                <a:cs typeface="Arial"/>
              </a:rPr>
              <a:t>Effective use of </a:t>
            </a:r>
            <a:r>
              <a:rPr lang="en-GB" sz="2400" dirty="0" smtClean="0">
                <a:solidFill>
                  <a:srgbClr val="000000"/>
                </a:solidFill>
                <a:ea typeface="Times New Roman"/>
                <a:cs typeface="Arial"/>
              </a:rPr>
              <a:t>specialists</a:t>
            </a:r>
          </a:p>
          <a:p>
            <a:pPr marL="342900" indent="-342900" algn="just">
              <a:lnSpc>
                <a:spcPct val="150000"/>
              </a:lnSpc>
              <a:buFont typeface="Arial" panose="020B0604020202020204" pitchFamily="34" charset="0"/>
              <a:buChar char="•"/>
            </a:pPr>
            <a:r>
              <a:rPr lang="en-GB" sz="2400" dirty="0">
                <a:solidFill>
                  <a:srgbClr val="000000"/>
                </a:solidFill>
                <a:ea typeface="Times New Roman"/>
                <a:cs typeface="Arial"/>
              </a:rPr>
              <a:t>Increased </a:t>
            </a:r>
            <a:r>
              <a:rPr lang="en-GB" sz="2400" dirty="0" smtClean="0">
                <a:solidFill>
                  <a:srgbClr val="000000"/>
                </a:solidFill>
                <a:ea typeface="Times New Roman"/>
                <a:cs typeface="Arial"/>
              </a:rPr>
              <a:t>dependability</a:t>
            </a:r>
          </a:p>
          <a:p>
            <a:pPr marL="342900" indent="-342900" algn="just">
              <a:lnSpc>
                <a:spcPct val="150000"/>
              </a:lnSpc>
              <a:buFont typeface="Arial" panose="020B0604020202020204" pitchFamily="34" charset="0"/>
              <a:buChar char="•"/>
            </a:pPr>
            <a:r>
              <a:rPr lang="en-GB" sz="2400" dirty="0">
                <a:solidFill>
                  <a:srgbClr val="000000"/>
                </a:solidFill>
                <a:ea typeface="Times New Roman"/>
                <a:cs typeface="Arial"/>
              </a:rPr>
              <a:t>Lower development </a:t>
            </a:r>
            <a:r>
              <a:rPr lang="en-GB" sz="2400" dirty="0" smtClean="0">
                <a:solidFill>
                  <a:srgbClr val="000000"/>
                </a:solidFill>
                <a:ea typeface="Times New Roman"/>
                <a:cs typeface="Arial"/>
              </a:rPr>
              <a:t>costs</a:t>
            </a:r>
          </a:p>
          <a:p>
            <a:pPr marL="342900" indent="-342900" algn="just">
              <a:lnSpc>
                <a:spcPct val="150000"/>
              </a:lnSpc>
              <a:buFont typeface="Arial" panose="020B0604020202020204" pitchFamily="34" charset="0"/>
              <a:buChar char="•"/>
            </a:pPr>
            <a:r>
              <a:rPr lang="en-GB" sz="2400" dirty="0">
                <a:solidFill>
                  <a:srgbClr val="000000"/>
                </a:solidFill>
                <a:ea typeface="Times New Roman"/>
                <a:cs typeface="Arial"/>
              </a:rPr>
              <a:t>Reduced process </a:t>
            </a:r>
            <a:r>
              <a:rPr lang="en-GB" sz="2400" dirty="0" smtClean="0">
                <a:solidFill>
                  <a:srgbClr val="000000"/>
                </a:solidFill>
                <a:ea typeface="Times New Roman"/>
                <a:cs typeface="Arial"/>
              </a:rPr>
              <a:t>risk</a:t>
            </a:r>
          </a:p>
          <a:p>
            <a:pPr marL="342900" indent="-342900" algn="just">
              <a:lnSpc>
                <a:spcPct val="150000"/>
              </a:lnSpc>
              <a:buFont typeface="Arial" panose="020B0604020202020204" pitchFamily="34" charset="0"/>
              <a:buChar char="•"/>
            </a:pPr>
            <a:r>
              <a:rPr lang="en-GB" sz="2400" dirty="0">
                <a:solidFill>
                  <a:srgbClr val="000000"/>
                </a:solidFill>
                <a:ea typeface="Times New Roman"/>
                <a:cs typeface="Arial"/>
              </a:rPr>
              <a:t>Creating, maintaining, and using a component </a:t>
            </a:r>
            <a:r>
              <a:rPr lang="en-GB" sz="2400" dirty="0" smtClean="0">
                <a:solidFill>
                  <a:srgbClr val="000000"/>
                </a:solidFill>
                <a:ea typeface="Times New Roman"/>
                <a:cs typeface="Arial"/>
              </a:rPr>
              <a:t>library</a:t>
            </a:r>
          </a:p>
          <a:p>
            <a:pPr marL="342900" indent="-342900" algn="just">
              <a:lnSpc>
                <a:spcPct val="150000"/>
              </a:lnSpc>
              <a:buFont typeface="Arial" panose="020B0604020202020204" pitchFamily="34" charset="0"/>
              <a:buChar char="•"/>
            </a:pPr>
            <a:r>
              <a:rPr lang="en-GB" sz="2400" dirty="0">
                <a:solidFill>
                  <a:srgbClr val="000000"/>
                </a:solidFill>
                <a:ea typeface="Times New Roman"/>
                <a:cs typeface="Arial"/>
              </a:rPr>
              <a:t>Finding, understanding, and adapting reusable components</a:t>
            </a:r>
          </a:p>
          <a:p>
            <a:pPr marL="342900" indent="-342900" algn="just">
              <a:lnSpc>
                <a:spcPct val="150000"/>
              </a:lnSpc>
              <a:spcAft>
                <a:spcPts val="0"/>
              </a:spcAft>
              <a:buFont typeface="Arial" panose="020B0604020202020204" pitchFamily="34" charset="0"/>
              <a:buChar char="•"/>
            </a:pPr>
            <a:endParaRPr lang="en-GB" sz="2400" dirty="0">
              <a:solidFill>
                <a:srgbClr val="000000"/>
              </a:solidFill>
              <a:ea typeface="Times New Roman"/>
              <a:cs typeface="Arial"/>
            </a:endParaRPr>
          </a:p>
        </p:txBody>
      </p:sp>
    </p:spTree>
    <p:extLst>
      <p:ext uri="{BB962C8B-B14F-4D97-AF65-F5344CB8AC3E}">
        <p14:creationId xmlns:p14="http://schemas.microsoft.com/office/powerpoint/2010/main" val="3765498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5" name="Slide Number Placeholder 4"/>
          <p:cNvSpPr>
            <a:spLocks noGrp="1"/>
          </p:cNvSpPr>
          <p:nvPr>
            <p:ph type="sldNum" sz="quarter" idx="12"/>
          </p:nvPr>
        </p:nvSpPr>
        <p:spPr/>
        <p:txBody>
          <a:bodyPr/>
          <a:lstStyle/>
          <a:p>
            <a:fld id="{34CF8044-83D2-2543-8CEA-7F647DE98A9A}" type="slidenum">
              <a:rPr lang="en-US" smtClean="0"/>
              <a:pPr/>
              <a:t>19</a:t>
            </a:fld>
            <a:endParaRPr lang="en-US"/>
          </a:p>
        </p:txBody>
      </p:sp>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Problems with software reuse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421512" y="990600"/>
            <a:ext cx="8304192" cy="4247317"/>
          </a:xfrm>
          <a:prstGeom prst="rect">
            <a:avLst/>
          </a:prstGeom>
        </p:spPr>
        <p:txBody>
          <a:bodyPr wrap="square">
            <a:spAutoFit/>
          </a:bodyPr>
          <a:lstStyle/>
          <a:p>
            <a:pPr algn="just"/>
            <a:r>
              <a:rPr lang="en-GB" b="1" dirty="0">
                <a:solidFill>
                  <a:srgbClr val="000000"/>
                </a:solidFill>
                <a:latin typeface="Tahoma" panose="020B0604030504040204" pitchFamily="34" charset="0"/>
              </a:rPr>
              <a:t>Creating, maintaining, and using a component library:</a:t>
            </a:r>
            <a:r>
              <a:rPr lang="en-GB" dirty="0">
                <a:solidFill>
                  <a:srgbClr val="000000"/>
                </a:solidFill>
                <a:latin typeface="Tahoma" panose="020B0604030504040204" pitchFamily="34" charset="0"/>
              </a:rPr>
              <a:t> Populating a reusable component library and ensuring the software developers can use this library can be expensive. Development processes have to be adapted to ensure that the library is </a:t>
            </a:r>
            <a:r>
              <a:rPr lang="en-GB" dirty="0" smtClean="0">
                <a:solidFill>
                  <a:srgbClr val="000000"/>
                </a:solidFill>
                <a:latin typeface="Tahoma" panose="020B0604030504040204" pitchFamily="34" charset="0"/>
              </a:rPr>
              <a:t>used</a:t>
            </a:r>
          </a:p>
          <a:p>
            <a:pPr algn="just"/>
            <a:endParaRPr lang="en-GB" dirty="0">
              <a:solidFill>
                <a:srgbClr val="000000"/>
              </a:solidFill>
              <a:latin typeface="Tahoma" panose="020B0604030504040204" pitchFamily="34" charset="0"/>
            </a:endParaRPr>
          </a:p>
          <a:p>
            <a:pPr algn="just"/>
            <a:r>
              <a:rPr lang="en-GB" b="1" dirty="0">
                <a:solidFill>
                  <a:srgbClr val="000000"/>
                </a:solidFill>
                <a:latin typeface="Tahoma" panose="020B0604030504040204" pitchFamily="34" charset="0"/>
              </a:rPr>
              <a:t>Finding, understanding, and adapting reusable components:</a:t>
            </a:r>
            <a:r>
              <a:rPr lang="en-GB" dirty="0">
                <a:solidFill>
                  <a:srgbClr val="000000"/>
                </a:solidFill>
                <a:latin typeface="Tahoma" panose="020B0604030504040204" pitchFamily="34" charset="0"/>
              </a:rPr>
              <a:t> Software components have to be discovered in a library, understood and, sometimes, adapted to work in a new environment. Engineers must be reasonably confident of finding a component in the library before they include a component search as part of their normal development </a:t>
            </a:r>
            <a:r>
              <a:rPr lang="en-GB" dirty="0" smtClean="0">
                <a:solidFill>
                  <a:srgbClr val="000000"/>
                </a:solidFill>
                <a:latin typeface="Tahoma" panose="020B0604030504040204" pitchFamily="34" charset="0"/>
              </a:rPr>
              <a:t>process</a:t>
            </a:r>
          </a:p>
          <a:p>
            <a:pPr algn="just"/>
            <a:endParaRPr lang="en-GB" dirty="0">
              <a:solidFill>
                <a:srgbClr val="000000"/>
              </a:solidFill>
              <a:latin typeface="Tahoma" panose="020B0604030504040204" pitchFamily="34" charset="0"/>
            </a:endParaRPr>
          </a:p>
          <a:p>
            <a:pPr algn="just"/>
            <a:r>
              <a:rPr lang="en-GB" b="1" dirty="0">
                <a:solidFill>
                  <a:srgbClr val="000000"/>
                </a:solidFill>
                <a:latin typeface="Tahoma" panose="020B0604030504040204" pitchFamily="34" charset="0"/>
              </a:rPr>
              <a:t>Increased maintenance costs:</a:t>
            </a:r>
            <a:r>
              <a:rPr lang="en-GB" dirty="0">
                <a:solidFill>
                  <a:srgbClr val="000000"/>
                </a:solidFill>
                <a:latin typeface="Tahoma" panose="020B0604030504040204" pitchFamily="34" charset="0"/>
              </a:rPr>
              <a:t> If the source code of a reused software system or component is not available then maintenance costs may be higher because the reused elements of the system may become increasingly incompatible with system changes.</a:t>
            </a:r>
            <a:endParaRPr lang="en-GB" b="0" i="0" dirty="0">
              <a:solidFill>
                <a:srgbClr val="000000"/>
              </a:solidFill>
              <a:effectLst/>
              <a:latin typeface="Tahoma" panose="020B0604030504040204" pitchFamily="34" charset="0"/>
            </a:endParaRPr>
          </a:p>
        </p:txBody>
      </p:sp>
    </p:spTree>
    <p:extLst>
      <p:ext uri="{BB962C8B-B14F-4D97-AF65-F5344CB8AC3E}">
        <p14:creationId xmlns:p14="http://schemas.microsoft.com/office/powerpoint/2010/main" val="254116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Lecture Outlines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219200" y="1240351"/>
            <a:ext cx="7086600" cy="3600986"/>
          </a:xfrm>
          <a:prstGeom prst="rect">
            <a:avLst/>
          </a:prstGeom>
        </p:spPr>
        <p:txBody>
          <a:bodyPr wrap="square">
            <a:spAutoFit/>
          </a:bodyPr>
          <a:lstStyle/>
          <a:p>
            <a:pPr marL="342900" lvl="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Coding</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Coding Standards </a:t>
            </a:r>
            <a:r>
              <a:rPr lang="en-US" sz="2400" b="1" dirty="0" smtClean="0">
                <a:solidFill>
                  <a:prstClr val="black"/>
                </a:solidFill>
                <a:ea typeface="ＭＳ Ｐゴシック" charset="-128"/>
                <a:cs typeface="Arial"/>
              </a:rPr>
              <a:t>and Guidelines</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 Coding </a:t>
            </a:r>
            <a:r>
              <a:rPr lang="en-US" sz="2400" b="1" dirty="0" smtClean="0">
                <a:solidFill>
                  <a:prstClr val="black"/>
                </a:solidFill>
                <a:ea typeface="ＭＳ Ｐゴシック" charset="-128"/>
                <a:cs typeface="Arial"/>
              </a:rPr>
              <a:t>Documentation</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Software R</a:t>
            </a:r>
            <a:r>
              <a:rPr lang="en-US" sz="2400" b="1" dirty="0" smtClean="0">
                <a:solidFill>
                  <a:prstClr val="black"/>
                </a:solidFill>
                <a:ea typeface="ＭＳ Ｐゴシック" charset="-128"/>
                <a:cs typeface="Arial"/>
              </a:rPr>
              <a:t>euse</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Application </a:t>
            </a:r>
            <a:r>
              <a:rPr lang="en-US" sz="2400" b="1" dirty="0" smtClean="0">
                <a:solidFill>
                  <a:prstClr val="black"/>
                </a:solidFill>
                <a:ea typeface="ＭＳ Ｐゴシック" charset="-128"/>
                <a:cs typeface="Arial"/>
              </a:rPr>
              <a:t>Frameworks</a:t>
            </a:r>
          </a:p>
          <a:p>
            <a:pPr marL="342900" lvl="0" indent="-342900" defTabSz="457200" fontAlgn="base">
              <a:spcBef>
                <a:spcPts val="600"/>
              </a:spcBef>
              <a:spcAft>
                <a:spcPts val="600"/>
              </a:spcAft>
              <a:buFont typeface="Wingdings" charset="2"/>
              <a:buChar char="²"/>
            </a:pPr>
            <a:r>
              <a:rPr lang="en-US" sz="2400" b="1">
                <a:solidFill>
                  <a:prstClr val="black"/>
                </a:solidFill>
                <a:ea typeface="ＭＳ Ｐゴシック" charset="-128"/>
                <a:cs typeface="Arial"/>
              </a:rPr>
              <a:t>Application system reuse</a:t>
            </a:r>
          </a:p>
          <a:p>
            <a:pPr marL="342900" lvl="0" indent="-342900" defTabSz="457200" fontAlgn="base">
              <a:spcBef>
                <a:spcPts val="600"/>
              </a:spcBef>
              <a:spcAft>
                <a:spcPts val="600"/>
              </a:spcAft>
              <a:buFont typeface="Wingdings" charset="2"/>
              <a:buChar char="²"/>
            </a:pPr>
            <a:endParaRPr lang="en-US" sz="2400" b="1" dirty="0" smtClean="0">
              <a:solidFill>
                <a:prstClr val="black"/>
              </a:solidFill>
              <a:ea typeface="ＭＳ Ｐゴシック" charset="-128"/>
              <a:cs typeface="Arial"/>
            </a:endParaRPr>
          </a:p>
        </p:txBody>
      </p:sp>
    </p:spTree>
    <p:extLst>
      <p:ext uri="{BB962C8B-B14F-4D97-AF65-F5344CB8AC3E}">
        <p14:creationId xmlns:p14="http://schemas.microsoft.com/office/powerpoint/2010/main" val="3068613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5" name="Slide Number Placeholder 4"/>
          <p:cNvSpPr>
            <a:spLocks noGrp="1"/>
          </p:cNvSpPr>
          <p:nvPr>
            <p:ph type="sldNum" sz="quarter" idx="12"/>
          </p:nvPr>
        </p:nvSpPr>
        <p:spPr/>
        <p:txBody>
          <a:bodyPr/>
          <a:lstStyle/>
          <a:p>
            <a:fld id="{34CF8044-83D2-2543-8CEA-7F647DE98A9A}" type="slidenum">
              <a:rPr lang="en-US" smtClean="0"/>
              <a:pPr/>
              <a:t>20</a:t>
            </a:fld>
            <a:endParaRPr lang="en-US"/>
          </a:p>
        </p:txBody>
      </p:sp>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Problems with software reuse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457200" y="889844"/>
            <a:ext cx="8382000" cy="3139321"/>
          </a:xfrm>
          <a:prstGeom prst="rect">
            <a:avLst/>
          </a:prstGeom>
        </p:spPr>
        <p:txBody>
          <a:bodyPr wrap="square">
            <a:spAutoFit/>
          </a:bodyPr>
          <a:lstStyle/>
          <a:p>
            <a:pPr algn="just"/>
            <a:r>
              <a:rPr lang="en-GB" b="1" dirty="0">
                <a:solidFill>
                  <a:srgbClr val="000000"/>
                </a:solidFill>
                <a:latin typeface="Tahoma" panose="020B0604030504040204" pitchFamily="34" charset="0"/>
              </a:rPr>
              <a:t>Lack of tool support:</a:t>
            </a:r>
            <a:r>
              <a:rPr lang="en-GB" dirty="0">
                <a:solidFill>
                  <a:srgbClr val="000000"/>
                </a:solidFill>
                <a:latin typeface="Tahoma" panose="020B0604030504040204" pitchFamily="34" charset="0"/>
              </a:rPr>
              <a:t> Some software tools do not support development with reuse. It may be difficult or impossible to integrate these tools with a component library system. The software process assumed by these tools may not take reuse into account. This is particularly true for tools that support embedded systems engineering, less so for object-oriented development tools</a:t>
            </a:r>
            <a:r>
              <a:rPr lang="en-GB" dirty="0" smtClean="0">
                <a:solidFill>
                  <a:srgbClr val="000000"/>
                </a:solidFill>
                <a:latin typeface="Tahoma" panose="020B0604030504040204" pitchFamily="34" charset="0"/>
              </a:rPr>
              <a:t>.</a:t>
            </a:r>
          </a:p>
          <a:p>
            <a:pPr algn="just">
              <a:buFont typeface="Arial" panose="020B0604020202020204" pitchFamily="34" charset="0"/>
              <a:buChar char="•"/>
            </a:pPr>
            <a:endParaRPr lang="en-GB" dirty="0">
              <a:solidFill>
                <a:srgbClr val="000000"/>
              </a:solidFill>
              <a:latin typeface="Tahoma" panose="020B0604030504040204" pitchFamily="34" charset="0"/>
            </a:endParaRPr>
          </a:p>
          <a:p>
            <a:pPr algn="just">
              <a:buFont typeface="Arial" panose="020B0604020202020204" pitchFamily="34" charset="0"/>
              <a:buChar char="•"/>
            </a:pPr>
            <a:endParaRPr lang="en-GB" dirty="0">
              <a:solidFill>
                <a:srgbClr val="000000"/>
              </a:solidFill>
              <a:latin typeface="Tahoma" panose="020B0604030504040204" pitchFamily="34" charset="0"/>
            </a:endParaRPr>
          </a:p>
          <a:p>
            <a:pPr algn="just"/>
            <a:r>
              <a:rPr lang="en-GB" b="1" dirty="0">
                <a:solidFill>
                  <a:srgbClr val="000000"/>
                </a:solidFill>
                <a:latin typeface="Tahoma" panose="020B0604030504040204" pitchFamily="34" charset="0"/>
              </a:rPr>
              <a:t>Not-invented-here syndrome:</a:t>
            </a:r>
            <a:r>
              <a:rPr lang="en-GB" dirty="0">
                <a:solidFill>
                  <a:srgbClr val="000000"/>
                </a:solidFill>
                <a:latin typeface="Tahoma" panose="020B0604030504040204" pitchFamily="34" charset="0"/>
              </a:rPr>
              <a:t> Some software engineers prefer to </a:t>
            </a:r>
            <a:r>
              <a:rPr lang="en-GB" b="1" dirty="0">
                <a:solidFill>
                  <a:srgbClr val="000000"/>
                </a:solidFill>
                <a:latin typeface="Tahoma" panose="020B0604030504040204" pitchFamily="34" charset="0"/>
              </a:rPr>
              <a:t>rewrite components </a:t>
            </a:r>
            <a:r>
              <a:rPr lang="en-GB" dirty="0">
                <a:solidFill>
                  <a:srgbClr val="000000"/>
                </a:solidFill>
                <a:latin typeface="Tahoma" panose="020B0604030504040204" pitchFamily="34" charset="0"/>
              </a:rPr>
              <a:t>because they believe they can improve on them. This is partly to do with trust and partly to do with the fact that writing original software is seen as more challenging than reusing other people's software.</a:t>
            </a:r>
            <a:endParaRPr lang="en-GB" b="0" i="0" dirty="0">
              <a:solidFill>
                <a:srgbClr val="000000"/>
              </a:solidFill>
              <a:effectLst/>
              <a:latin typeface="Tahoma" panose="020B0604030504040204" pitchFamily="34" charset="0"/>
            </a:endParaRPr>
          </a:p>
        </p:txBody>
      </p:sp>
    </p:spTree>
    <p:extLst>
      <p:ext uri="{BB962C8B-B14F-4D97-AF65-F5344CB8AC3E}">
        <p14:creationId xmlns:p14="http://schemas.microsoft.com/office/powerpoint/2010/main" val="2181558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4" name="Slide Number Placeholder 3"/>
          <p:cNvSpPr>
            <a:spLocks noGrp="1"/>
          </p:cNvSpPr>
          <p:nvPr>
            <p:ph type="sldNum" sz="quarter" idx="12"/>
          </p:nvPr>
        </p:nvSpPr>
        <p:spPr/>
        <p:txBody>
          <a:bodyPr/>
          <a:lstStyle/>
          <a:p>
            <a:fld id="{34CF8044-83D2-2543-8CEA-7F647DE98A9A}" type="slidenum">
              <a:rPr lang="en-US" smtClean="0"/>
              <a:pPr/>
              <a:t>21</a:t>
            </a:fld>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Approaches that support software reuse </a:t>
            </a:r>
            <a:endParaRPr lang="en-US" sz="3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497298624"/>
              </p:ext>
            </p:extLst>
          </p:nvPr>
        </p:nvGraphicFramePr>
        <p:xfrm>
          <a:off x="533400" y="838200"/>
          <a:ext cx="7848600" cy="5268506"/>
        </p:xfrm>
        <a:graphic>
          <a:graphicData uri="http://schemas.openxmlformats.org/drawingml/2006/table">
            <a:tbl>
              <a:tblPr firstRow="1" bandRow="1">
                <a:tableStyleId>{5C22544A-7EE6-4342-B048-85BDC9FD1C3A}</a:tableStyleId>
              </a:tblPr>
              <a:tblGrid>
                <a:gridCol w="7848600">
                  <a:extLst>
                    <a:ext uri="{9D8B030D-6E8A-4147-A177-3AD203B41FA5}">
                      <a16:colId xmlns:a16="http://schemas.microsoft.com/office/drawing/2014/main" val="3968749381"/>
                    </a:ext>
                  </a:extLst>
                </a:gridCol>
              </a:tblGrid>
              <a:tr h="486839">
                <a:tc>
                  <a:txBody>
                    <a:bodyPr/>
                    <a:lstStyle/>
                    <a:p>
                      <a:pPr marL="0" marR="0" algn="ctr">
                        <a:lnSpc>
                          <a:spcPct val="107000"/>
                        </a:lnSpc>
                        <a:spcBef>
                          <a:spcPts val="0"/>
                        </a:spcBef>
                        <a:spcAft>
                          <a:spcPts val="800"/>
                        </a:spcAft>
                      </a:pPr>
                      <a:r>
                        <a:rPr lang="en-GB" sz="2000" dirty="0" smtClean="0">
                          <a:effectLst/>
                        </a:rPr>
                        <a:t>Approach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73025" marB="73025"/>
                </a:tc>
                <a:extLst>
                  <a:ext uri="{0D108BD9-81ED-4DB2-BD59-A6C34878D82A}">
                    <a16:rowId xmlns:a16="http://schemas.microsoft.com/office/drawing/2014/main" val="4250763885"/>
                  </a:ext>
                </a:extLst>
              </a:tr>
              <a:tr h="434697">
                <a:tc>
                  <a:txBody>
                    <a:bodyPr/>
                    <a:lstStyle/>
                    <a:p>
                      <a:pPr marL="0" marR="0" algn="ctr">
                        <a:lnSpc>
                          <a:spcPct val="107000"/>
                        </a:lnSpc>
                        <a:spcBef>
                          <a:spcPts val="0"/>
                        </a:spcBef>
                        <a:spcAft>
                          <a:spcPts val="800"/>
                        </a:spcAft>
                      </a:pPr>
                      <a:r>
                        <a:rPr lang="en-GB" sz="2000">
                          <a:effectLst/>
                        </a:rPr>
                        <a:t>Application frameworks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9525" marB="73025"/>
                </a:tc>
                <a:extLst>
                  <a:ext uri="{0D108BD9-81ED-4DB2-BD59-A6C34878D82A}">
                    <a16:rowId xmlns:a16="http://schemas.microsoft.com/office/drawing/2014/main" val="3779591168"/>
                  </a:ext>
                </a:extLst>
              </a:tr>
              <a:tr h="434697">
                <a:tc>
                  <a:txBody>
                    <a:bodyPr/>
                    <a:lstStyle/>
                    <a:p>
                      <a:pPr marL="0" marR="0" algn="ctr">
                        <a:lnSpc>
                          <a:spcPct val="107000"/>
                        </a:lnSpc>
                        <a:spcBef>
                          <a:spcPts val="0"/>
                        </a:spcBef>
                        <a:spcAft>
                          <a:spcPts val="800"/>
                        </a:spcAft>
                      </a:pPr>
                      <a:r>
                        <a:rPr lang="en-GB" sz="2000">
                          <a:effectLst/>
                        </a:rPr>
                        <a:t>Application system integration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9525" marB="73025"/>
                </a:tc>
                <a:extLst>
                  <a:ext uri="{0D108BD9-81ED-4DB2-BD59-A6C34878D82A}">
                    <a16:rowId xmlns:a16="http://schemas.microsoft.com/office/drawing/2014/main" val="3155691521"/>
                  </a:ext>
                </a:extLst>
              </a:tr>
              <a:tr h="434697">
                <a:tc>
                  <a:txBody>
                    <a:bodyPr/>
                    <a:lstStyle/>
                    <a:p>
                      <a:pPr marL="0" marR="0" algn="ctr">
                        <a:lnSpc>
                          <a:spcPct val="107000"/>
                        </a:lnSpc>
                        <a:spcBef>
                          <a:spcPts val="0"/>
                        </a:spcBef>
                        <a:spcAft>
                          <a:spcPts val="800"/>
                        </a:spcAft>
                      </a:pPr>
                      <a:r>
                        <a:rPr lang="en-GB" sz="2000">
                          <a:effectLst/>
                        </a:rPr>
                        <a:t>Design patterns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9525" marB="73025"/>
                </a:tc>
                <a:extLst>
                  <a:ext uri="{0D108BD9-81ED-4DB2-BD59-A6C34878D82A}">
                    <a16:rowId xmlns:a16="http://schemas.microsoft.com/office/drawing/2014/main" val="2368697125"/>
                  </a:ext>
                </a:extLst>
              </a:tr>
              <a:tr h="434697">
                <a:tc>
                  <a:txBody>
                    <a:bodyPr/>
                    <a:lstStyle/>
                    <a:p>
                      <a:pPr marL="0" marR="0" algn="ctr">
                        <a:lnSpc>
                          <a:spcPct val="107000"/>
                        </a:lnSpc>
                        <a:spcBef>
                          <a:spcPts val="0"/>
                        </a:spcBef>
                        <a:spcAft>
                          <a:spcPts val="800"/>
                        </a:spcAft>
                      </a:pPr>
                      <a:r>
                        <a:rPr lang="en-GB" sz="2000">
                          <a:effectLst/>
                        </a:rPr>
                        <a:t>Architectural patterns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9525" marB="73025"/>
                </a:tc>
                <a:extLst>
                  <a:ext uri="{0D108BD9-81ED-4DB2-BD59-A6C34878D82A}">
                    <a16:rowId xmlns:a16="http://schemas.microsoft.com/office/drawing/2014/main" val="3603807058"/>
                  </a:ext>
                </a:extLst>
              </a:tr>
              <a:tr h="434697">
                <a:tc>
                  <a:txBody>
                    <a:bodyPr/>
                    <a:lstStyle/>
                    <a:p>
                      <a:pPr marL="0" marR="0" algn="ctr">
                        <a:lnSpc>
                          <a:spcPct val="107000"/>
                        </a:lnSpc>
                        <a:spcBef>
                          <a:spcPts val="0"/>
                        </a:spcBef>
                        <a:spcAft>
                          <a:spcPts val="800"/>
                        </a:spcAft>
                      </a:pPr>
                      <a:r>
                        <a:rPr lang="en-GB" sz="2000" b="1" dirty="0">
                          <a:effectLst/>
                        </a:rPr>
                        <a:t>Aspect-oriented software development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9525" marB="73025"/>
                </a:tc>
                <a:extLst>
                  <a:ext uri="{0D108BD9-81ED-4DB2-BD59-A6C34878D82A}">
                    <a16:rowId xmlns:a16="http://schemas.microsoft.com/office/drawing/2014/main" val="3691322045"/>
                  </a:ext>
                </a:extLst>
              </a:tr>
              <a:tr h="434697">
                <a:tc>
                  <a:txBody>
                    <a:bodyPr/>
                    <a:lstStyle/>
                    <a:p>
                      <a:pPr marL="0" marR="0" algn="ctr">
                        <a:lnSpc>
                          <a:spcPct val="107000"/>
                        </a:lnSpc>
                        <a:spcBef>
                          <a:spcPts val="0"/>
                        </a:spcBef>
                        <a:spcAft>
                          <a:spcPts val="800"/>
                        </a:spcAft>
                      </a:pPr>
                      <a:r>
                        <a:rPr lang="en-GB" sz="2000" dirty="0">
                          <a:effectLst/>
                        </a:rPr>
                        <a:t>Configurable application systems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9525" marB="73025"/>
                </a:tc>
                <a:extLst>
                  <a:ext uri="{0D108BD9-81ED-4DB2-BD59-A6C34878D82A}">
                    <a16:rowId xmlns:a16="http://schemas.microsoft.com/office/drawing/2014/main" val="2390459554"/>
                  </a:ext>
                </a:extLst>
              </a:tr>
              <a:tr h="434697">
                <a:tc>
                  <a:txBody>
                    <a:bodyPr/>
                    <a:lstStyle/>
                    <a:p>
                      <a:pPr marL="0" marR="0" algn="ctr">
                        <a:lnSpc>
                          <a:spcPct val="107000"/>
                        </a:lnSpc>
                        <a:spcBef>
                          <a:spcPts val="0"/>
                        </a:spcBef>
                        <a:spcAft>
                          <a:spcPts val="800"/>
                        </a:spcAft>
                      </a:pPr>
                      <a:r>
                        <a:rPr lang="en-GB" sz="2000" dirty="0">
                          <a:effectLst/>
                        </a:rPr>
                        <a:t>Legacy system wrapping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9525" marB="73025"/>
                </a:tc>
                <a:extLst>
                  <a:ext uri="{0D108BD9-81ED-4DB2-BD59-A6C34878D82A}">
                    <a16:rowId xmlns:a16="http://schemas.microsoft.com/office/drawing/2014/main" val="1178429646"/>
                  </a:ext>
                </a:extLst>
              </a:tr>
              <a:tr h="434697">
                <a:tc>
                  <a:txBody>
                    <a:bodyPr/>
                    <a:lstStyle/>
                    <a:p>
                      <a:pPr marL="0" marR="0" algn="ctr">
                        <a:lnSpc>
                          <a:spcPct val="107000"/>
                        </a:lnSpc>
                        <a:spcBef>
                          <a:spcPts val="0"/>
                        </a:spcBef>
                        <a:spcAft>
                          <a:spcPts val="800"/>
                        </a:spcAft>
                      </a:pPr>
                      <a:r>
                        <a:rPr lang="en-GB" sz="2000" dirty="0">
                          <a:effectLst/>
                        </a:rPr>
                        <a:t>Model-driven engineering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9525" marB="73025"/>
                </a:tc>
                <a:extLst>
                  <a:ext uri="{0D108BD9-81ED-4DB2-BD59-A6C34878D82A}">
                    <a16:rowId xmlns:a16="http://schemas.microsoft.com/office/drawing/2014/main" val="261982732"/>
                  </a:ext>
                </a:extLst>
              </a:tr>
              <a:tr h="434697">
                <a:tc>
                  <a:txBody>
                    <a:bodyPr/>
                    <a:lstStyle/>
                    <a:p>
                      <a:pPr marL="0" marR="0" algn="ctr">
                        <a:lnSpc>
                          <a:spcPct val="107000"/>
                        </a:lnSpc>
                        <a:spcBef>
                          <a:spcPts val="0"/>
                        </a:spcBef>
                        <a:spcAft>
                          <a:spcPts val="800"/>
                        </a:spcAft>
                      </a:pPr>
                      <a:r>
                        <a:rPr lang="en-GB" sz="2000">
                          <a:effectLst/>
                        </a:rPr>
                        <a:t>Program generators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9525" marB="73025"/>
                </a:tc>
                <a:extLst>
                  <a:ext uri="{0D108BD9-81ED-4DB2-BD59-A6C34878D82A}">
                    <a16:rowId xmlns:a16="http://schemas.microsoft.com/office/drawing/2014/main" val="4028039368"/>
                  </a:ext>
                </a:extLst>
              </a:tr>
              <a:tr h="434697">
                <a:tc>
                  <a:txBody>
                    <a:bodyPr/>
                    <a:lstStyle/>
                    <a:p>
                      <a:pPr marL="0" marR="0" algn="ctr">
                        <a:lnSpc>
                          <a:spcPct val="107000"/>
                        </a:lnSpc>
                        <a:spcBef>
                          <a:spcPts val="0"/>
                        </a:spcBef>
                        <a:spcAft>
                          <a:spcPts val="800"/>
                        </a:spcAft>
                      </a:pPr>
                      <a:r>
                        <a:rPr lang="en-GB" sz="2000">
                          <a:effectLst/>
                        </a:rPr>
                        <a:t>Program libraries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9525" marB="73025"/>
                </a:tc>
                <a:extLst>
                  <a:ext uri="{0D108BD9-81ED-4DB2-BD59-A6C34878D82A}">
                    <a16:rowId xmlns:a16="http://schemas.microsoft.com/office/drawing/2014/main" val="2531392486"/>
                  </a:ext>
                </a:extLst>
              </a:tr>
              <a:tr h="434697">
                <a:tc>
                  <a:txBody>
                    <a:bodyPr/>
                    <a:lstStyle/>
                    <a:p>
                      <a:pPr marL="0" marR="0" algn="ctr">
                        <a:lnSpc>
                          <a:spcPct val="107000"/>
                        </a:lnSpc>
                        <a:spcBef>
                          <a:spcPts val="0"/>
                        </a:spcBef>
                        <a:spcAft>
                          <a:spcPts val="800"/>
                        </a:spcAft>
                      </a:pPr>
                      <a:r>
                        <a:rPr lang="en-GB" sz="2000" b="1" dirty="0">
                          <a:effectLst/>
                        </a:rPr>
                        <a:t>Service-oriented systems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9525" marB="73025"/>
                </a:tc>
                <a:extLst>
                  <a:ext uri="{0D108BD9-81ED-4DB2-BD59-A6C34878D82A}">
                    <a16:rowId xmlns:a16="http://schemas.microsoft.com/office/drawing/2014/main" val="3097205596"/>
                  </a:ext>
                </a:extLst>
              </a:tr>
            </a:tbl>
          </a:graphicData>
        </a:graphic>
      </p:graphicFrame>
    </p:spTree>
    <p:extLst>
      <p:ext uri="{BB962C8B-B14F-4D97-AF65-F5344CB8AC3E}">
        <p14:creationId xmlns:p14="http://schemas.microsoft.com/office/powerpoint/2010/main" val="3689195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4" name="Slide Number Placeholder 3"/>
          <p:cNvSpPr>
            <a:spLocks noGrp="1"/>
          </p:cNvSpPr>
          <p:nvPr>
            <p:ph type="sldNum" sz="quarter" idx="12"/>
          </p:nvPr>
        </p:nvSpPr>
        <p:spPr/>
        <p:txBody>
          <a:bodyPr/>
          <a:lstStyle/>
          <a:p>
            <a:fld id="{34CF8044-83D2-2543-8CEA-7F647DE98A9A}" type="slidenum">
              <a:rPr lang="en-US" smtClean="0"/>
              <a:pPr/>
              <a:t>22</a:t>
            </a:fld>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Reuse planning factors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304800" y="1066800"/>
            <a:ext cx="8458200" cy="4401205"/>
          </a:xfrm>
          <a:prstGeom prst="rect">
            <a:avLst/>
          </a:prstGeom>
        </p:spPr>
        <p:txBody>
          <a:bodyPr wrap="square">
            <a:spAutoFit/>
          </a:bodyPr>
          <a:lstStyle/>
          <a:p>
            <a:r>
              <a:rPr lang="en-GB" sz="2000" b="1" dirty="0"/>
              <a:t>Key factors for reuse planning:</a:t>
            </a:r>
          </a:p>
          <a:p>
            <a:endParaRPr lang="en-GB" sz="2000" dirty="0"/>
          </a:p>
          <a:p>
            <a:pPr marL="342900" indent="-342900">
              <a:lnSpc>
                <a:spcPct val="200000"/>
              </a:lnSpc>
              <a:buFont typeface="Wingdings" panose="05000000000000000000" pitchFamily="2" charset="2"/>
              <a:buChar char="v"/>
            </a:pPr>
            <a:r>
              <a:rPr lang="en-GB" sz="2000" dirty="0"/>
              <a:t>The </a:t>
            </a:r>
            <a:r>
              <a:rPr lang="en-GB" sz="2000" dirty="0">
                <a:solidFill>
                  <a:srgbClr val="C00000"/>
                </a:solidFill>
              </a:rPr>
              <a:t>development schedule </a:t>
            </a:r>
            <a:r>
              <a:rPr lang="en-GB" sz="2000" dirty="0"/>
              <a:t>for the software.</a:t>
            </a:r>
          </a:p>
          <a:p>
            <a:pPr marL="342900" indent="-342900">
              <a:lnSpc>
                <a:spcPct val="200000"/>
              </a:lnSpc>
              <a:buFont typeface="Wingdings" panose="05000000000000000000" pitchFamily="2" charset="2"/>
              <a:buChar char="v"/>
            </a:pPr>
            <a:r>
              <a:rPr lang="en-GB" sz="2000" dirty="0"/>
              <a:t>The </a:t>
            </a:r>
            <a:r>
              <a:rPr lang="en-GB" sz="2000" dirty="0">
                <a:solidFill>
                  <a:srgbClr val="C00000"/>
                </a:solidFill>
              </a:rPr>
              <a:t>expected software lifetime</a:t>
            </a:r>
            <a:r>
              <a:rPr lang="en-GB" sz="2000" dirty="0"/>
              <a:t>.</a:t>
            </a:r>
          </a:p>
          <a:p>
            <a:pPr marL="342900" indent="-342900">
              <a:lnSpc>
                <a:spcPct val="200000"/>
              </a:lnSpc>
              <a:buFont typeface="Wingdings" panose="05000000000000000000" pitchFamily="2" charset="2"/>
              <a:buChar char="v"/>
            </a:pPr>
            <a:r>
              <a:rPr lang="en-GB" sz="2000" dirty="0"/>
              <a:t>The </a:t>
            </a:r>
            <a:r>
              <a:rPr lang="en-GB" sz="2000" dirty="0">
                <a:solidFill>
                  <a:srgbClr val="C00000"/>
                </a:solidFill>
              </a:rPr>
              <a:t>background, skills and experience </a:t>
            </a:r>
            <a:r>
              <a:rPr lang="en-GB" sz="2000" dirty="0"/>
              <a:t>of the development team.</a:t>
            </a:r>
          </a:p>
          <a:p>
            <a:pPr marL="342900" indent="-342900">
              <a:lnSpc>
                <a:spcPct val="200000"/>
              </a:lnSpc>
              <a:buFont typeface="Wingdings" panose="05000000000000000000" pitchFamily="2" charset="2"/>
              <a:buChar char="v"/>
            </a:pPr>
            <a:r>
              <a:rPr lang="en-GB" sz="2000" dirty="0"/>
              <a:t>The </a:t>
            </a:r>
            <a:r>
              <a:rPr lang="en-GB" sz="2000" dirty="0">
                <a:solidFill>
                  <a:srgbClr val="C00000"/>
                </a:solidFill>
              </a:rPr>
              <a:t>criticality</a:t>
            </a:r>
            <a:r>
              <a:rPr lang="en-GB" sz="2000" dirty="0"/>
              <a:t> of the software and its non-functional requirements.</a:t>
            </a:r>
          </a:p>
          <a:p>
            <a:pPr marL="342900" indent="-342900">
              <a:lnSpc>
                <a:spcPct val="200000"/>
              </a:lnSpc>
              <a:buFont typeface="Wingdings" panose="05000000000000000000" pitchFamily="2" charset="2"/>
              <a:buChar char="v"/>
            </a:pPr>
            <a:r>
              <a:rPr lang="en-GB" sz="2000" dirty="0"/>
              <a:t>The </a:t>
            </a:r>
            <a:r>
              <a:rPr lang="en-GB" sz="2000" dirty="0">
                <a:solidFill>
                  <a:srgbClr val="C00000"/>
                </a:solidFill>
              </a:rPr>
              <a:t>application domain</a:t>
            </a:r>
            <a:r>
              <a:rPr lang="en-GB" sz="2000" dirty="0"/>
              <a:t>.</a:t>
            </a:r>
          </a:p>
          <a:p>
            <a:pPr marL="342900" indent="-342900">
              <a:lnSpc>
                <a:spcPct val="200000"/>
              </a:lnSpc>
              <a:buFont typeface="Wingdings" panose="05000000000000000000" pitchFamily="2" charset="2"/>
              <a:buChar char="v"/>
            </a:pPr>
            <a:r>
              <a:rPr lang="en-GB" sz="2000" dirty="0"/>
              <a:t>The </a:t>
            </a:r>
            <a:r>
              <a:rPr lang="en-GB" sz="2000" dirty="0">
                <a:solidFill>
                  <a:srgbClr val="C00000"/>
                </a:solidFill>
              </a:rPr>
              <a:t>execution platform </a:t>
            </a:r>
            <a:r>
              <a:rPr lang="en-GB" sz="2000" dirty="0"/>
              <a:t>for the software.</a:t>
            </a:r>
          </a:p>
        </p:txBody>
      </p:sp>
    </p:spTree>
    <p:extLst>
      <p:ext uri="{BB962C8B-B14F-4D97-AF65-F5344CB8AC3E}">
        <p14:creationId xmlns:p14="http://schemas.microsoft.com/office/powerpoint/2010/main" val="966542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1706244" y="2617470"/>
            <a:ext cx="5728462"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Application system reuse</a:t>
            </a:r>
          </a:p>
        </p:txBody>
      </p:sp>
      <p:sp>
        <p:nvSpPr>
          <p:cNvPr id="3" name="Slide Number Placeholder 2"/>
          <p:cNvSpPr>
            <a:spLocks noGrp="1"/>
          </p:cNvSpPr>
          <p:nvPr>
            <p:ph type="sldNum" sz="quarter" idx="12"/>
          </p:nvPr>
        </p:nvSpPr>
        <p:spPr/>
        <p:txBody>
          <a:bodyPr/>
          <a:lstStyle/>
          <a:p>
            <a:fld id="{BC490F8C-3D0D-4DB1-B2BD-1525EA5CE111}" type="slidenum">
              <a:rPr lang="en-US" smtClean="0"/>
              <a:pPr/>
              <a:t>23</a:t>
            </a:fld>
            <a:endParaRPr lang="en-US" dirty="0"/>
          </a:p>
        </p:txBody>
      </p:sp>
    </p:spTree>
    <p:extLst>
      <p:ext uri="{BB962C8B-B14F-4D97-AF65-F5344CB8AC3E}">
        <p14:creationId xmlns:p14="http://schemas.microsoft.com/office/powerpoint/2010/main" val="33331511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Application system reuse</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85783" y="864799"/>
            <a:ext cx="8905875" cy="4647426"/>
          </a:xfrm>
          <a:prstGeom prst="rect">
            <a:avLst/>
          </a:prstGeom>
        </p:spPr>
        <p:txBody>
          <a:bodyPr wrap="square">
            <a:spAutoFit/>
          </a:bodyPr>
          <a:lstStyle/>
          <a:p>
            <a:pPr marL="285750" indent="-285750">
              <a:buFont typeface="Wingdings" panose="05000000000000000000" pitchFamily="2" charset="2"/>
              <a:buChar char="²"/>
            </a:pPr>
            <a:r>
              <a:rPr lang="en-GB" sz="2000" dirty="0" smtClean="0">
                <a:latin typeface="Arial" panose="020B0604020202020204" pitchFamily="34" charset="0"/>
              </a:rPr>
              <a:t>An </a:t>
            </a:r>
            <a:r>
              <a:rPr lang="en-GB" sz="2000" b="1" dirty="0">
                <a:latin typeface="Arial" panose="020B0604020202020204" pitchFamily="34" charset="0"/>
              </a:rPr>
              <a:t>application system product </a:t>
            </a:r>
            <a:r>
              <a:rPr lang="en-GB" sz="2000" dirty="0">
                <a:latin typeface="Arial" panose="020B0604020202020204" pitchFamily="34" charset="0"/>
              </a:rPr>
              <a:t>is a software system that </a:t>
            </a:r>
            <a:r>
              <a:rPr lang="en-GB" sz="2000" dirty="0" smtClean="0">
                <a:latin typeface="Arial" panose="020B0604020202020204" pitchFamily="34" charset="0"/>
              </a:rPr>
              <a:t> can </a:t>
            </a:r>
            <a:r>
              <a:rPr lang="en-GB" sz="2000" dirty="0">
                <a:latin typeface="Arial" panose="020B0604020202020204" pitchFamily="34" charset="0"/>
              </a:rPr>
              <a:t>be adapted for different customers </a:t>
            </a:r>
            <a:r>
              <a:rPr lang="en-GB" sz="2000" b="1" dirty="0">
                <a:latin typeface="Arial" panose="020B0604020202020204" pitchFamily="34" charset="0"/>
              </a:rPr>
              <a:t>without </a:t>
            </a:r>
            <a:r>
              <a:rPr lang="en-GB" sz="2000" b="1" dirty="0" smtClean="0">
                <a:latin typeface="Arial" panose="020B0604020202020204" pitchFamily="34" charset="0"/>
              </a:rPr>
              <a:t>changing the </a:t>
            </a:r>
            <a:r>
              <a:rPr lang="en-GB" sz="2000" b="1" dirty="0">
                <a:latin typeface="Arial" panose="020B0604020202020204" pitchFamily="34" charset="0"/>
              </a:rPr>
              <a:t>source code </a:t>
            </a:r>
            <a:r>
              <a:rPr lang="en-GB" sz="2000" dirty="0">
                <a:latin typeface="Arial" panose="020B0604020202020204" pitchFamily="34" charset="0"/>
              </a:rPr>
              <a:t>of the system</a:t>
            </a:r>
            <a:r>
              <a:rPr lang="en-GB" sz="2000" dirty="0" smtClean="0">
                <a:latin typeface="Arial" panose="020B0604020202020204" pitchFamily="34" charset="0"/>
              </a:rPr>
              <a:t>.</a:t>
            </a:r>
          </a:p>
          <a:p>
            <a:pPr marL="285750" indent="-285750">
              <a:buFont typeface="Wingdings" panose="05000000000000000000" pitchFamily="2" charset="2"/>
              <a:buChar char="²"/>
            </a:pPr>
            <a:endParaRPr lang="en-GB" sz="2000" dirty="0" smtClean="0">
              <a:latin typeface="Arial" panose="020B0604020202020204" pitchFamily="34" charset="0"/>
            </a:endParaRPr>
          </a:p>
          <a:p>
            <a:pPr marL="285750" indent="-285750">
              <a:buFont typeface="Wingdings" panose="05000000000000000000" pitchFamily="2" charset="2"/>
              <a:buChar char="²"/>
            </a:pPr>
            <a:endParaRPr lang="en-GB" sz="2000" dirty="0">
              <a:latin typeface="Arial" panose="020B0604020202020204" pitchFamily="34" charset="0"/>
            </a:endParaRPr>
          </a:p>
          <a:p>
            <a:pPr marL="285750" indent="-285750">
              <a:buFont typeface="Wingdings" panose="05000000000000000000" pitchFamily="2" charset="2"/>
              <a:buChar char="²"/>
            </a:pPr>
            <a:r>
              <a:rPr lang="en-GB" sz="2000" dirty="0" smtClean="0">
                <a:latin typeface="Arial" panose="020B0604020202020204" pitchFamily="34" charset="0"/>
              </a:rPr>
              <a:t>Application </a:t>
            </a:r>
            <a:r>
              <a:rPr lang="en-GB" sz="2000" dirty="0">
                <a:latin typeface="Arial" panose="020B0604020202020204" pitchFamily="34" charset="0"/>
              </a:rPr>
              <a:t>systems have </a:t>
            </a:r>
            <a:r>
              <a:rPr lang="en-GB" sz="2000" b="1" dirty="0">
                <a:latin typeface="Arial" panose="020B0604020202020204" pitchFamily="34" charset="0"/>
              </a:rPr>
              <a:t>generic features</a:t>
            </a:r>
            <a:r>
              <a:rPr lang="en-GB" sz="2000" dirty="0">
                <a:latin typeface="Arial" panose="020B0604020202020204" pitchFamily="34" charset="0"/>
              </a:rPr>
              <a:t> and so can </a:t>
            </a:r>
            <a:r>
              <a:rPr lang="en-GB" sz="2000" dirty="0" smtClean="0">
                <a:latin typeface="Arial" panose="020B0604020202020204" pitchFamily="34" charset="0"/>
              </a:rPr>
              <a:t>be </a:t>
            </a:r>
            <a:r>
              <a:rPr lang="en-GB" sz="2000" dirty="0">
                <a:latin typeface="Arial" panose="020B0604020202020204" pitchFamily="34" charset="0"/>
              </a:rPr>
              <a:t>used/reused in different environments</a:t>
            </a:r>
            <a:r>
              <a:rPr lang="en-GB" sz="2000" dirty="0" smtClean="0">
                <a:latin typeface="Arial" panose="020B0604020202020204" pitchFamily="34" charset="0"/>
              </a:rPr>
              <a:t>.</a:t>
            </a:r>
          </a:p>
          <a:p>
            <a:pPr marL="285750" indent="-285750">
              <a:buFont typeface="Wingdings" panose="05000000000000000000" pitchFamily="2" charset="2"/>
              <a:buChar char="²"/>
            </a:pPr>
            <a:endParaRPr lang="en-GB" sz="2000" dirty="0" smtClean="0">
              <a:latin typeface="Arial" panose="020B0604020202020204" pitchFamily="34" charset="0"/>
            </a:endParaRPr>
          </a:p>
          <a:p>
            <a:pPr marL="285750" indent="-285750">
              <a:buFont typeface="Wingdings" panose="05000000000000000000" pitchFamily="2" charset="2"/>
              <a:buChar char="²"/>
            </a:pPr>
            <a:endParaRPr lang="en-GB" sz="2000" dirty="0">
              <a:latin typeface="Arial" panose="020B0604020202020204" pitchFamily="34" charset="0"/>
            </a:endParaRPr>
          </a:p>
          <a:p>
            <a:pPr marL="285750" indent="-285750">
              <a:buFont typeface="Wingdings" panose="05000000000000000000" pitchFamily="2" charset="2"/>
              <a:buChar char="²"/>
            </a:pPr>
            <a:r>
              <a:rPr lang="en-GB" sz="2000" dirty="0" smtClean="0">
                <a:latin typeface="Arial" panose="020B0604020202020204" pitchFamily="34" charset="0"/>
              </a:rPr>
              <a:t>Application </a:t>
            </a:r>
            <a:r>
              <a:rPr lang="en-GB" sz="2000" dirty="0">
                <a:latin typeface="Arial" panose="020B0604020202020204" pitchFamily="34" charset="0"/>
              </a:rPr>
              <a:t>system products are adapted by using </a:t>
            </a:r>
            <a:r>
              <a:rPr lang="en-GB" sz="2000" dirty="0" smtClean="0">
                <a:latin typeface="Arial" panose="020B0604020202020204" pitchFamily="34" charset="0"/>
              </a:rPr>
              <a:t>built in configuration mechanisms that allow the functionality of </a:t>
            </a:r>
            <a:r>
              <a:rPr lang="en-GB" sz="2000" dirty="0">
                <a:latin typeface="Arial" panose="020B0604020202020204" pitchFamily="34" charset="0"/>
              </a:rPr>
              <a:t>the system to be tailored to specific customer needs</a:t>
            </a:r>
            <a:r>
              <a:rPr lang="en-GB" sz="2000" dirty="0" smtClean="0">
                <a:latin typeface="Arial" panose="020B0604020202020204" pitchFamily="34" charset="0"/>
              </a:rPr>
              <a:t>.</a:t>
            </a:r>
          </a:p>
          <a:p>
            <a:pPr marL="285750" indent="-285750">
              <a:buFont typeface="Wingdings" panose="05000000000000000000" pitchFamily="2" charset="2"/>
              <a:buChar char="²"/>
            </a:pPr>
            <a:endParaRPr lang="en-GB" sz="2000" dirty="0" smtClean="0">
              <a:latin typeface="Arial" panose="020B0604020202020204" pitchFamily="34" charset="0"/>
            </a:endParaRPr>
          </a:p>
          <a:p>
            <a:pPr marL="285750" indent="-285750">
              <a:buFont typeface="Wingdings" panose="05000000000000000000" pitchFamily="2" charset="2"/>
              <a:buChar char="²"/>
            </a:pPr>
            <a:endParaRPr lang="en-GB" sz="2000" dirty="0">
              <a:latin typeface="Arial" panose="020B0604020202020204" pitchFamily="34" charset="0"/>
            </a:endParaRPr>
          </a:p>
          <a:p>
            <a:r>
              <a:rPr lang="en-GB" dirty="0">
                <a:latin typeface="Wingdings" panose="05000000000000000000" pitchFamily="2" charset="2"/>
              </a:rPr>
              <a:t> </a:t>
            </a:r>
            <a:r>
              <a:rPr lang="en-GB" dirty="0">
                <a:latin typeface="Arial" panose="020B0604020202020204" pitchFamily="34" charset="0"/>
              </a:rPr>
              <a:t>For example, in a hospital patient record system, separate input </a:t>
            </a:r>
            <a:r>
              <a:rPr lang="en-GB" dirty="0" smtClean="0">
                <a:latin typeface="Arial" panose="020B0604020202020204" pitchFamily="34" charset="0"/>
              </a:rPr>
              <a:t>forms </a:t>
            </a:r>
            <a:r>
              <a:rPr lang="en-GB" dirty="0">
                <a:latin typeface="Arial" panose="020B0604020202020204" pitchFamily="34" charset="0"/>
              </a:rPr>
              <a:t>and output reports might be defined for different types </a:t>
            </a:r>
            <a:r>
              <a:rPr lang="en-GB" dirty="0" smtClean="0">
                <a:latin typeface="Arial" panose="020B0604020202020204" pitchFamily="34" charset="0"/>
              </a:rPr>
              <a:t>of patient</a:t>
            </a:r>
            <a:r>
              <a:rPr lang="en-GB" dirty="0">
                <a:latin typeface="Arial" panose="020B0604020202020204" pitchFamily="34" charset="0"/>
              </a:rPr>
              <a:t>. </a:t>
            </a:r>
            <a:endParaRPr lang="en-GB" sz="2000" dirty="0"/>
          </a:p>
        </p:txBody>
      </p:sp>
    </p:spTree>
    <p:extLst>
      <p:ext uri="{BB962C8B-B14F-4D97-AF65-F5344CB8AC3E}">
        <p14:creationId xmlns:p14="http://schemas.microsoft.com/office/powerpoint/2010/main" val="2489028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Application system reuse</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85783" y="864799"/>
            <a:ext cx="8905875" cy="5324535"/>
          </a:xfrm>
          <a:prstGeom prst="rect">
            <a:avLst/>
          </a:prstGeom>
        </p:spPr>
        <p:txBody>
          <a:bodyPr wrap="square">
            <a:spAutoFit/>
          </a:bodyPr>
          <a:lstStyle/>
          <a:p>
            <a:r>
              <a:rPr lang="en-GB" sz="2000" b="1" dirty="0">
                <a:latin typeface="Arial" panose="020B0604020202020204" pitchFamily="34" charset="0"/>
              </a:rPr>
              <a:t>Benefits of application system reuse</a:t>
            </a:r>
            <a:r>
              <a:rPr lang="en-GB" sz="2000" dirty="0">
                <a:latin typeface="Arial" panose="020B0604020202020204" pitchFamily="34" charset="0"/>
              </a:rPr>
              <a:t>:</a:t>
            </a:r>
          </a:p>
          <a:p>
            <a:pPr marL="285750" indent="-285750">
              <a:buFont typeface="Wingdings" panose="05000000000000000000" pitchFamily="2" charset="2"/>
              <a:buChar char="²"/>
            </a:pPr>
            <a:endParaRPr lang="en-GB" sz="2000" dirty="0">
              <a:latin typeface="Arial" panose="020B0604020202020204" pitchFamily="34" charset="0"/>
            </a:endParaRPr>
          </a:p>
          <a:p>
            <a:pPr marL="285750" indent="-285750">
              <a:buFont typeface="Wingdings" panose="05000000000000000000" pitchFamily="2" charset="2"/>
              <a:buChar char="²"/>
            </a:pPr>
            <a:r>
              <a:rPr lang="en-GB" sz="2000" dirty="0">
                <a:latin typeface="Arial" panose="020B0604020202020204" pitchFamily="34" charset="0"/>
              </a:rPr>
              <a:t>As with other types of reuse, </a:t>
            </a:r>
            <a:r>
              <a:rPr lang="en-GB" sz="2000" b="1" dirty="0">
                <a:latin typeface="Arial" panose="020B0604020202020204" pitchFamily="34" charset="0"/>
              </a:rPr>
              <a:t>more rapid deployment </a:t>
            </a:r>
            <a:r>
              <a:rPr lang="en-GB" sz="2000" dirty="0">
                <a:latin typeface="Arial" panose="020B0604020202020204" pitchFamily="34" charset="0"/>
              </a:rPr>
              <a:t>of a reliable system may be possible</a:t>
            </a:r>
            <a:r>
              <a:rPr lang="en-GB" sz="2000" dirty="0" smtClean="0">
                <a:latin typeface="Arial" panose="020B0604020202020204" pitchFamily="34" charset="0"/>
              </a:rPr>
              <a:t>.</a:t>
            </a:r>
          </a:p>
          <a:p>
            <a:pPr marL="285750" indent="-285750">
              <a:buFont typeface="Wingdings" panose="05000000000000000000" pitchFamily="2" charset="2"/>
              <a:buChar char="²"/>
            </a:pPr>
            <a:endParaRPr lang="en-GB" sz="2000" dirty="0">
              <a:latin typeface="Arial" panose="020B0604020202020204" pitchFamily="34" charset="0"/>
            </a:endParaRPr>
          </a:p>
          <a:p>
            <a:pPr marL="285750" indent="-285750">
              <a:buFont typeface="Wingdings" panose="05000000000000000000" pitchFamily="2" charset="2"/>
              <a:buChar char="²"/>
            </a:pPr>
            <a:r>
              <a:rPr lang="en-GB" sz="2000" dirty="0">
                <a:latin typeface="Arial" panose="020B0604020202020204" pitchFamily="34" charset="0"/>
              </a:rPr>
              <a:t>It is possible to see what functionality is provided by the applications and so it is easier to judge whether or not they are likely to be suitable</a:t>
            </a:r>
            <a:r>
              <a:rPr lang="en-GB" sz="2000" dirty="0" smtClean="0">
                <a:latin typeface="Arial" panose="020B0604020202020204" pitchFamily="34" charset="0"/>
              </a:rPr>
              <a:t>.</a:t>
            </a:r>
          </a:p>
          <a:p>
            <a:pPr marL="285750" indent="-285750">
              <a:buFont typeface="Wingdings" panose="05000000000000000000" pitchFamily="2" charset="2"/>
              <a:buChar char="²"/>
            </a:pPr>
            <a:endParaRPr lang="en-GB" sz="2000" dirty="0">
              <a:latin typeface="Arial" panose="020B0604020202020204" pitchFamily="34" charset="0"/>
            </a:endParaRPr>
          </a:p>
          <a:p>
            <a:pPr marL="285750" indent="-285750">
              <a:buFont typeface="Wingdings" panose="05000000000000000000" pitchFamily="2" charset="2"/>
              <a:buChar char="²"/>
            </a:pPr>
            <a:r>
              <a:rPr lang="en-GB" sz="2000" dirty="0" smtClean="0">
                <a:latin typeface="Arial" panose="020B0604020202020204" pitchFamily="34" charset="0"/>
              </a:rPr>
              <a:t>Some development </a:t>
            </a:r>
            <a:r>
              <a:rPr lang="en-GB" sz="2000" b="1" dirty="0" smtClean="0">
                <a:latin typeface="Arial" panose="020B0604020202020204" pitchFamily="34" charset="0"/>
              </a:rPr>
              <a:t>risks are avoided </a:t>
            </a:r>
            <a:r>
              <a:rPr lang="en-GB" sz="2000" dirty="0" smtClean="0">
                <a:latin typeface="Arial" panose="020B0604020202020204" pitchFamily="34" charset="0"/>
              </a:rPr>
              <a:t>by using existing software. However, this approach has its own risks, as I discuss below.</a:t>
            </a:r>
          </a:p>
          <a:p>
            <a:pPr marL="285750" indent="-285750">
              <a:buFont typeface="Wingdings" panose="05000000000000000000" pitchFamily="2" charset="2"/>
              <a:buChar char="²"/>
            </a:pPr>
            <a:endParaRPr lang="en-GB" sz="2000" dirty="0">
              <a:latin typeface="Arial" panose="020B0604020202020204" pitchFamily="34" charset="0"/>
            </a:endParaRPr>
          </a:p>
          <a:p>
            <a:pPr marL="285750" indent="-285750">
              <a:buFont typeface="Wingdings" panose="05000000000000000000" pitchFamily="2" charset="2"/>
              <a:buChar char="²"/>
            </a:pPr>
            <a:r>
              <a:rPr lang="en-GB" sz="2000" dirty="0">
                <a:latin typeface="Arial" panose="020B0604020202020204" pitchFamily="34" charset="0"/>
              </a:rPr>
              <a:t>Businesses can </a:t>
            </a:r>
            <a:r>
              <a:rPr lang="en-GB" sz="2000" b="1" dirty="0">
                <a:latin typeface="Arial" panose="020B0604020202020204" pitchFamily="34" charset="0"/>
              </a:rPr>
              <a:t>focus on their core activity </a:t>
            </a:r>
            <a:r>
              <a:rPr lang="en-GB" sz="2000" dirty="0">
                <a:latin typeface="Arial" panose="020B0604020202020204" pitchFamily="34" charset="0"/>
              </a:rPr>
              <a:t>without having to devote a lot of resources to IT systems development</a:t>
            </a:r>
            <a:r>
              <a:rPr lang="en-GB" sz="2000" dirty="0" smtClean="0">
                <a:latin typeface="Arial" panose="020B0604020202020204" pitchFamily="34" charset="0"/>
              </a:rPr>
              <a:t>.</a:t>
            </a:r>
          </a:p>
          <a:p>
            <a:pPr marL="285750" indent="-285750">
              <a:buFont typeface="Wingdings" panose="05000000000000000000" pitchFamily="2" charset="2"/>
              <a:buChar char="²"/>
            </a:pPr>
            <a:endParaRPr lang="en-GB" sz="2000" dirty="0">
              <a:latin typeface="Arial" panose="020B0604020202020204" pitchFamily="34" charset="0"/>
            </a:endParaRPr>
          </a:p>
          <a:p>
            <a:pPr marL="285750" indent="-285750">
              <a:buFont typeface="Wingdings" panose="05000000000000000000" pitchFamily="2" charset="2"/>
              <a:buChar char="²"/>
            </a:pPr>
            <a:r>
              <a:rPr lang="en-GB" sz="2000" dirty="0">
                <a:latin typeface="Arial" panose="020B0604020202020204" pitchFamily="34" charset="0"/>
              </a:rPr>
              <a:t>As operating platforms evolve, technology updates may be simplified as these are the responsibility of the </a:t>
            </a:r>
            <a:r>
              <a:rPr lang="en-GB" sz="2000" b="1" dirty="0">
                <a:latin typeface="Arial" panose="020B0604020202020204" pitchFamily="34" charset="0"/>
              </a:rPr>
              <a:t>commercial-off-the-shelf (COTS) </a:t>
            </a:r>
            <a:r>
              <a:rPr lang="en-GB" sz="2000" dirty="0">
                <a:latin typeface="Arial" panose="020B0604020202020204" pitchFamily="34" charset="0"/>
              </a:rPr>
              <a:t>product vendor rather than the customer.</a:t>
            </a:r>
            <a:endParaRPr lang="en-GB" sz="2000" dirty="0"/>
          </a:p>
        </p:txBody>
      </p:sp>
    </p:spTree>
    <p:extLst>
      <p:ext uri="{BB962C8B-B14F-4D97-AF65-F5344CB8AC3E}">
        <p14:creationId xmlns:p14="http://schemas.microsoft.com/office/powerpoint/2010/main" val="3066932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Application system reuse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85783" y="864799"/>
            <a:ext cx="8905875" cy="4401205"/>
          </a:xfrm>
          <a:prstGeom prst="rect">
            <a:avLst/>
          </a:prstGeom>
        </p:spPr>
        <p:txBody>
          <a:bodyPr wrap="square">
            <a:spAutoFit/>
          </a:bodyPr>
          <a:lstStyle/>
          <a:p>
            <a:r>
              <a:rPr lang="en-GB" sz="2000" b="1" dirty="0" smtClean="0">
                <a:latin typeface="Arial" panose="020B0604020202020204" pitchFamily="34" charset="0"/>
              </a:rPr>
              <a:t>Problems </a:t>
            </a:r>
            <a:r>
              <a:rPr lang="en-GB" sz="2000" b="1" dirty="0">
                <a:latin typeface="Arial" panose="020B0604020202020204" pitchFamily="34" charset="0"/>
              </a:rPr>
              <a:t>of application system reuse:</a:t>
            </a:r>
          </a:p>
          <a:p>
            <a:pPr marL="285750" indent="-285750">
              <a:buFont typeface="Wingdings" panose="05000000000000000000" pitchFamily="2" charset="2"/>
              <a:buChar char="²"/>
            </a:pPr>
            <a:endParaRPr lang="en-GB" sz="2000" dirty="0">
              <a:latin typeface="Arial" panose="020B0604020202020204" pitchFamily="34" charset="0"/>
            </a:endParaRPr>
          </a:p>
          <a:p>
            <a:pPr marL="285750" indent="-285750">
              <a:buFont typeface="Wingdings" panose="05000000000000000000" pitchFamily="2" charset="2"/>
              <a:buChar char="²"/>
            </a:pPr>
            <a:r>
              <a:rPr lang="en-GB" sz="2000" dirty="0">
                <a:latin typeface="Arial" panose="020B0604020202020204" pitchFamily="34" charset="0"/>
              </a:rPr>
              <a:t>Requirements usually have to be adapted to reflect the functionality and mode of operation of the COTS product</a:t>
            </a:r>
            <a:r>
              <a:rPr lang="en-GB" sz="2000" dirty="0" smtClean="0">
                <a:latin typeface="Arial" panose="020B0604020202020204" pitchFamily="34" charset="0"/>
              </a:rPr>
              <a:t>.</a:t>
            </a:r>
          </a:p>
          <a:p>
            <a:pPr marL="285750" indent="-285750">
              <a:buFont typeface="Wingdings" panose="05000000000000000000" pitchFamily="2" charset="2"/>
              <a:buChar char="²"/>
            </a:pPr>
            <a:endParaRPr lang="en-GB" sz="2000" dirty="0">
              <a:latin typeface="Arial" panose="020B0604020202020204" pitchFamily="34" charset="0"/>
            </a:endParaRPr>
          </a:p>
          <a:p>
            <a:pPr marL="285750" indent="-285750">
              <a:buFont typeface="Wingdings" panose="05000000000000000000" pitchFamily="2" charset="2"/>
              <a:buChar char="²"/>
            </a:pPr>
            <a:r>
              <a:rPr lang="en-GB" sz="2000" dirty="0">
                <a:latin typeface="Arial" panose="020B0604020202020204" pitchFamily="34" charset="0"/>
              </a:rPr>
              <a:t>The COTS product may be based on assumptions that are practically impossible to change</a:t>
            </a:r>
            <a:r>
              <a:rPr lang="en-GB" sz="2000" dirty="0" smtClean="0">
                <a:latin typeface="Arial" panose="020B0604020202020204" pitchFamily="34" charset="0"/>
              </a:rPr>
              <a:t>.</a:t>
            </a:r>
          </a:p>
          <a:p>
            <a:pPr marL="285750" indent="-285750">
              <a:buFont typeface="Wingdings" panose="05000000000000000000" pitchFamily="2" charset="2"/>
              <a:buChar char="²"/>
            </a:pPr>
            <a:endParaRPr lang="en-GB" sz="2000" dirty="0">
              <a:latin typeface="Arial" panose="020B0604020202020204" pitchFamily="34" charset="0"/>
            </a:endParaRPr>
          </a:p>
          <a:p>
            <a:pPr marL="285750" indent="-285750">
              <a:buFont typeface="Wingdings" panose="05000000000000000000" pitchFamily="2" charset="2"/>
              <a:buChar char="²"/>
            </a:pPr>
            <a:r>
              <a:rPr lang="en-GB" sz="2000" b="1" dirty="0">
                <a:latin typeface="Arial" panose="020B0604020202020204" pitchFamily="34" charset="0"/>
              </a:rPr>
              <a:t>Choosing the right COTS system </a:t>
            </a:r>
            <a:r>
              <a:rPr lang="en-GB" sz="2000" dirty="0">
                <a:latin typeface="Arial" panose="020B0604020202020204" pitchFamily="34" charset="0"/>
              </a:rPr>
              <a:t>for an enterprise can be a difficult process, especially as many COTS products are not well documented</a:t>
            </a:r>
            <a:r>
              <a:rPr lang="en-GB" sz="2000" dirty="0" smtClean="0">
                <a:latin typeface="Arial" panose="020B0604020202020204" pitchFamily="34" charset="0"/>
              </a:rPr>
              <a:t>.</a:t>
            </a:r>
          </a:p>
          <a:p>
            <a:pPr marL="285750" indent="-285750">
              <a:buFont typeface="Wingdings" panose="05000000000000000000" pitchFamily="2" charset="2"/>
              <a:buChar char="²"/>
            </a:pPr>
            <a:endParaRPr lang="en-GB" sz="2000" dirty="0">
              <a:latin typeface="Arial" panose="020B0604020202020204" pitchFamily="34" charset="0"/>
            </a:endParaRPr>
          </a:p>
          <a:p>
            <a:pPr marL="285750" indent="-285750">
              <a:buFont typeface="Wingdings" panose="05000000000000000000" pitchFamily="2" charset="2"/>
              <a:buChar char="²"/>
            </a:pPr>
            <a:r>
              <a:rPr lang="en-GB" sz="2000" dirty="0">
                <a:latin typeface="Arial" panose="020B0604020202020204" pitchFamily="34" charset="0"/>
              </a:rPr>
              <a:t>There may be a </a:t>
            </a:r>
            <a:r>
              <a:rPr lang="en-GB" sz="2000" b="1" dirty="0">
                <a:latin typeface="Arial" panose="020B0604020202020204" pitchFamily="34" charset="0"/>
              </a:rPr>
              <a:t>lack of local expertise </a:t>
            </a:r>
            <a:r>
              <a:rPr lang="en-GB" sz="2000" dirty="0">
                <a:latin typeface="Arial" panose="020B0604020202020204" pitchFamily="34" charset="0"/>
              </a:rPr>
              <a:t>to support systems development</a:t>
            </a:r>
            <a:r>
              <a:rPr lang="en-GB" sz="2000" dirty="0" smtClean="0">
                <a:latin typeface="Arial" panose="020B0604020202020204" pitchFamily="34" charset="0"/>
              </a:rPr>
              <a:t>.</a:t>
            </a:r>
          </a:p>
          <a:p>
            <a:pPr marL="285750" indent="-285750">
              <a:buFont typeface="Wingdings" panose="05000000000000000000" pitchFamily="2" charset="2"/>
              <a:buChar char="²"/>
            </a:pPr>
            <a:endParaRPr lang="en-GB" sz="2000" dirty="0">
              <a:latin typeface="Arial" panose="020B0604020202020204" pitchFamily="34" charset="0"/>
            </a:endParaRPr>
          </a:p>
          <a:p>
            <a:pPr marL="285750" indent="-285750">
              <a:buFont typeface="Wingdings" panose="05000000000000000000" pitchFamily="2" charset="2"/>
              <a:buChar char="²"/>
            </a:pPr>
            <a:r>
              <a:rPr lang="en-GB" sz="2000" dirty="0">
                <a:latin typeface="Arial" panose="020B0604020202020204" pitchFamily="34" charset="0"/>
              </a:rPr>
              <a:t>The COTS product vendor controls system support and evolution.</a:t>
            </a:r>
            <a:endParaRPr lang="en-GB" sz="2000" dirty="0"/>
          </a:p>
        </p:txBody>
      </p:sp>
    </p:spTree>
    <p:extLst>
      <p:ext uri="{BB962C8B-B14F-4D97-AF65-F5344CB8AC3E}">
        <p14:creationId xmlns:p14="http://schemas.microsoft.com/office/powerpoint/2010/main" val="36979213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Configurable application systems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85783" y="864799"/>
            <a:ext cx="8905875" cy="5078313"/>
          </a:xfrm>
          <a:prstGeom prst="rect">
            <a:avLst/>
          </a:prstGeom>
        </p:spPr>
        <p:txBody>
          <a:bodyPr wrap="square">
            <a:spAutoFit/>
          </a:bodyPr>
          <a:lstStyle/>
          <a:p>
            <a:pPr>
              <a:lnSpc>
                <a:spcPct val="150000"/>
              </a:lnSpc>
            </a:pPr>
            <a:endParaRPr lang="en-GB" sz="2000" b="1" dirty="0">
              <a:latin typeface="Arial" panose="020B0604020202020204" pitchFamily="34" charset="0"/>
            </a:endParaRPr>
          </a:p>
          <a:p>
            <a:pPr marL="285750" indent="-285750">
              <a:lnSpc>
                <a:spcPct val="150000"/>
              </a:lnSpc>
              <a:buFont typeface="Wingdings" panose="05000000000000000000" pitchFamily="2" charset="2"/>
              <a:buChar char="²"/>
            </a:pPr>
            <a:r>
              <a:rPr lang="en-GB" sz="2000" b="1" dirty="0">
                <a:latin typeface="Arial" panose="020B0604020202020204" pitchFamily="34" charset="0"/>
              </a:rPr>
              <a:t>Configurable application systems </a:t>
            </a:r>
            <a:r>
              <a:rPr lang="en-GB" sz="2000" dirty="0">
                <a:latin typeface="Arial" panose="020B0604020202020204" pitchFamily="34" charset="0"/>
              </a:rPr>
              <a:t>are generic </a:t>
            </a:r>
            <a:r>
              <a:rPr lang="en-GB" sz="2000" dirty="0" smtClean="0">
                <a:latin typeface="Arial" panose="020B0604020202020204" pitchFamily="34" charset="0"/>
              </a:rPr>
              <a:t>application systems </a:t>
            </a:r>
            <a:r>
              <a:rPr lang="en-GB" sz="2000" dirty="0">
                <a:latin typeface="Arial" panose="020B0604020202020204" pitchFamily="34" charset="0"/>
              </a:rPr>
              <a:t>that may be designed to </a:t>
            </a:r>
            <a:r>
              <a:rPr lang="en-GB" sz="2000" b="1" dirty="0">
                <a:latin typeface="Arial" panose="020B0604020202020204" pitchFamily="34" charset="0"/>
              </a:rPr>
              <a:t>support a particular </a:t>
            </a:r>
            <a:r>
              <a:rPr lang="en-GB" sz="2000" dirty="0">
                <a:latin typeface="Arial" panose="020B0604020202020204" pitchFamily="34" charset="0"/>
              </a:rPr>
              <a:t>business type, business activity or, sometimes, a complete business enterprise.</a:t>
            </a:r>
          </a:p>
          <a:p>
            <a:pPr marL="285750" indent="-285750">
              <a:lnSpc>
                <a:spcPct val="150000"/>
              </a:lnSpc>
              <a:buFont typeface="Wingdings" panose="05000000000000000000" pitchFamily="2" charset="2"/>
              <a:buChar char="²"/>
            </a:pPr>
            <a:endParaRPr lang="en-GB" sz="2000" dirty="0">
              <a:latin typeface="Arial" panose="020B0604020202020204" pitchFamily="34" charset="0"/>
            </a:endParaRPr>
          </a:p>
          <a:p>
            <a:pPr marL="285750" indent="-285750">
              <a:lnSpc>
                <a:spcPct val="150000"/>
              </a:lnSpc>
              <a:buFont typeface="Wingdings" panose="05000000000000000000" pitchFamily="2" charset="2"/>
              <a:buChar char="²"/>
            </a:pPr>
            <a:r>
              <a:rPr lang="en-GB" dirty="0">
                <a:latin typeface="Arial" panose="020B0604020202020204" pitchFamily="34" charset="0"/>
              </a:rPr>
              <a:t>For example, an application system may be produced </a:t>
            </a:r>
            <a:r>
              <a:rPr lang="en-GB" dirty="0" smtClean="0">
                <a:latin typeface="Arial" panose="020B0604020202020204" pitchFamily="34" charset="0"/>
              </a:rPr>
              <a:t>for dentists </a:t>
            </a:r>
            <a:r>
              <a:rPr lang="en-GB" dirty="0">
                <a:latin typeface="Arial" panose="020B0604020202020204" pitchFamily="34" charset="0"/>
              </a:rPr>
              <a:t>that handles appointments, dental records, patient recall, etc.</a:t>
            </a:r>
          </a:p>
          <a:p>
            <a:pPr>
              <a:lnSpc>
                <a:spcPct val="150000"/>
              </a:lnSpc>
            </a:pPr>
            <a:endParaRPr lang="en-GB" sz="2000" dirty="0" smtClean="0">
              <a:latin typeface="Arial" panose="020B0604020202020204" pitchFamily="34" charset="0"/>
            </a:endParaRPr>
          </a:p>
          <a:p>
            <a:pPr marL="285750" indent="-285750">
              <a:lnSpc>
                <a:spcPct val="150000"/>
              </a:lnSpc>
              <a:buFont typeface="Wingdings" panose="05000000000000000000" pitchFamily="2" charset="2"/>
              <a:buChar char="²"/>
            </a:pPr>
            <a:r>
              <a:rPr lang="en-GB" sz="2000" dirty="0">
                <a:latin typeface="Arial" panose="020B0604020202020204" pitchFamily="34" charset="0"/>
              </a:rPr>
              <a:t>Domain-specific systems, such as systems to support a business function (e.g. document management) provide functionality that is likely to be required by a range of potential users.</a:t>
            </a:r>
            <a:endParaRPr lang="en-GB" sz="2000" dirty="0"/>
          </a:p>
        </p:txBody>
      </p:sp>
    </p:spTree>
    <p:extLst>
      <p:ext uri="{BB962C8B-B14F-4D97-AF65-F5344CB8AC3E}">
        <p14:creationId xmlns:p14="http://schemas.microsoft.com/office/powerpoint/2010/main" val="28986565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Enterprise Resource Planning (</a:t>
            </a:r>
            <a:r>
              <a:rPr lang="en-US" sz="3000" b="1" dirty="0" smtClean="0">
                <a:solidFill>
                  <a:schemeClr val="bg1"/>
                </a:solidFill>
                <a:latin typeface="Times New Roman" panose="02020603050405020304" pitchFamily="18" charset="0"/>
                <a:cs typeface="Times New Roman" panose="02020603050405020304" pitchFamily="18" charset="0"/>
              </a:rPr>
              <a:t>ERP)</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85783" y="864799"/>
            <a:ext cx="8905875" cy="5632311"/>
          </a:xfrm>
          <a:prstGeom prst="rect">
            <a:avLst/>
          </a:prstGeom>
        </p:spPr>
        <p:txBody>
          <a:bodyPr wrap="square">
            <a:spAutoFit/>
          </a:bodyPr>
          <a:lstStyle/>
          <a:p>
            <a:endParaRPr lang="en-GB" sz="2000" b="1" dirty="0" smtClean="0">
              <a:latin typeface="Arial" panose="020B0604020202020204" pitchFamily="34" charset="0"/>
            </a:endParaRPr>
          </a:p>
          <a:p>
            <a:pPr marL="285750" indent="-285750">
              <a:buFont typeface="Wingdings" panose="05000000000000000000" pitchFamily="2" charset="2"/>
              <a:buChar char="²"/>
            </a:pPr>
            <a:r>
              <a:rPr lang="en-GB" sz="2000" dirty="0">
                <a:latin typeface="Arial" panose="020B0604020202020204" pitchFamily="34" charset="0"/>
              </a:rPr>
              <a:t>An Enterprise Resource Planning (ERP) system is a generic system that supports </a:t>
            </a:r>
            <a:r>
              <a:rPr lang="en-GB" sz="2000" b="1" dirty="0">
                <a:latin typeface="Arial" panose="020B0604020202020204" pitchFamily="34" charset="0"/>
              </a:rPr>
              <a:t>common business processes </a:t>
            </a:r>
            <a:r>
              <a:rPr lang="en-GB" sz="2000" dirty="0">
                <a:latin typeface="Arial" panose="020B0604020202020204" pitchFamily="34" charset="0"/>
              </a:rPr>
              <a:t>such as ordering and invoicing, manufacturing, etc. </a:t>
            </a:r>
            <a:endParaRPr lang="en-GB" sz="2000" dirty="0" smtClean="0">
              <a:latin typeface="Arial" panose="020B0604020202020204" pitchFamily="34" charset="0"/>
            </a:endParaRPr>
          </a:p>
          <a:p>
            <a:pPr marL="285750" indent="-285750">
              <a:buFont typeface="Wingdings" panose="05000000000000000000" pitchFamily="2" charset="2"/>
              <a:buChar char="²"/>
            </a:pPr>
            <a:endParaRPr lang="en-GB" sz="2000" dirty="0" smtClean="0">
              <a:latin typeface="Arial" panose="020B0604020202020204" pitchFamily="34" charset="0"/>
            </a:endParaRPr>
          </a:p>
          <a:p>
            <a:pPr marL="285750" indent="-285750">
              <a:buFont typeface="Wingdings" panose="05000000000000000000" pitchFamily="2" charset="2"/>
              <a:buChar char="²"/>
            </a:pPr>
            <a:r>
              <a:rPr lang="en-GB" sz="2000" dirty="0" smtClean="0">
                <a:latin typeface="Arial" panose="020B0604020202020204" pitchFamily="34" charset="0"/>
              </a:rPr>
              <a:t>These </a:t>
            </a:r>
            <a:r>
              <a:rPr lang="en-GB" sz="2000" dirty="0">
                <a:latin typeface="Arial" panose="020B0604020202020204" pitchFamily="34" charset="0"/>
              </a:rPr>
              <a:t>are very widely used in large companies - they represent probably the most common form of software reuse. </a:t>
            </a:r>
            <a:endParaRPr lang="en-GB" sz="2000" dirty="0" smtClean="0">
              <a:latin typeface="Arial" panose="020B0604020202020204" pitchFamily="34" charset="0"/>
            </a:endParaRPr>
          </a:p>
          <a:p>
            <a:pPr marL="285750" indent="-285750">
              <a:buFont typeface="Wingdings" panose="05000000000000000000" pitchFamily="2" charset="2"/>
              <a:buChar char="²"/>
            </a:pPr>
            <a:endParaRPr lang="en-GB" sz="2000" dirty="0" smtClean="0">
              <a:latin typeface="Arial" panose="020B0604020202020204" pitchFamily="34" charset="0"/>
            </a:endParaRPr>
          </a:p>
          <a:p>
            <a:pPr marL="285750" indent="-285750">
              <a:buFont typeface="Wingdings" panose="05000000000000000000" pitchFamily="2" charset="2"/>
              <a:buChar char="²"/>
            </a:pPr>
            <a:r>
              <a:rPr lang="en-GB" sz="2000" dirty="0" smtClean="0">
                <a:latin typeface="Arial" panose="020B0604020202020204" pitchFamily="34" charset="0"/>
              </a:rPr>
              <a:t>The </a:t>
            </a:r>
            <a:r>
              <a:rPr lang="en-GB" sz="2000" dirty="0">
                <a:latin typeface="Arial" panose="020B0604020202020204" pitchFamily="34" charset="0"/>
              </a:rPr>
              <a:t>generic core is adapted by including modules and by incorporating knowledge of business processes and rules. </a:t>
            </a:r>
            <a:endParaRPr lang="en-GB" sz="2000" dirty="0" smtClean="0">
              <a:latin typeface="Arial" panose="020B0604020202020204" pitchFamily="34" charset="0"/>
            </a:endParaRPr>
          </a:p>
          <a:p>
            <a:pPr marL="285750" indent="-285750">
              <a:buFont typeface="Wingdings" panose="05000000000000000000" pitchFamily="2" charset="2"/>
              <a:buChar char="²"/>
            </a:pPr>
            <a:endParaRPr lang="en-GB" sz="2000" dirty="0" smtClean="0">
              <a:latin typeface="Arial" panose="020B0604020202020204" pitchFamily="34" charset="0"/>
            </a:endParaRPr>
          </a:p>
          <a:p>
            <a:pPr marL="285750" indent="-285750">
              <a:buFont typeface="Wingdings" panose="05000000000000000000" pitchFamily="2" charset="2"/>
              <a:buChar char="²"/>
            </a:pPr>
            <a:r>
              <a:rPr lang="en-GB" sz="2000" dirty="0" smtClean="0">
                <a:latin typeface="Arial" panose="020B0604020202020204" pitchFamily="34" charset="0"/>
              </a:rPr>
              <a:t>A </a:t>
            </a:r>
            <a:r>
              <a:rPr lang="en-GB" sz="2000" dirty="0">
                <a:latin typeface="Arial" panose="020B0604020202020204" pitchFamily="34" charset="0"/>
              </a:rPr>
              <a:t>number of modules to support different business functions. A defined set of business processes, associated with each module, which relate to activities in that module. </a:t>
            </a:r>
            <a:endParaRPr lang="en-GB" sz="2000" dirty="0" smtClean="0">
              <a:latin typeface="Arial" panose="020B0604020202020204" pitchFamily="34" charset="0"/>
            </a:endParaRPr>
          </a:p>
          <a:p>
            <a:pPr marL="285750" indent="-285750">
              <a:buFont typeface="Wingdings" panose="05000000000000000000" pitchFamily="2" charset="2"/>
              <a:buChar char="²"/>
            </a:pPr>
            <a:endParaRPr lang="en-GB" sz="2000" dirty="0" smtClean="0">
              <a:latin typeface="Arial" panose="020B0604020202020204" pitchFamily="34" charset="0"/>
            </a:endParaRPr>
          </a:p>
          <a:p>
            <a:pPr marL="285750" indent="-285750">
              <a:buFont typeface="Wingdings" panose="05000000000000000000" pitchFamily="2" charset="2"/>
              <a:buChar char="²"/>
            </a:pPr>
            <a:r>
              <a:rPr lang="en-GB" sz="2000" dirty="0" smtClean="0">
                <a:latin typeface="Arial" panose="020B0604020202020204" pitchFamily="34" charset="0"/>
              </a:rPr>
              <a:t>A </a:t>
            </a:r>
            <a:r>
              <a:rPr lang="en-GB" sz="2000" dirty="0">
                <a:latin typeface="Arial" panose="020B0604020202020204" pitchFamily="34" charset="0"/>
              </a:rPr>
              <a:t>common database that maintains information about all related business functions. A set of business rules that apply to all data in the database.</a:t>
            </a:r>
          </a:p>
          <a:p>
            <a:pPr marL="285750" indent="-285750">
              <a:buFont typeface="Wingdings" panose="05000000000000000000" pitchFamily="2" charset="2"/>
              <a:buChar char="²"/>
            </a:pPr>
            <a:endParaRPr lang="en-GB" sz="2000" b="1" dirty="0">
              <a:latin typeface="Arial" panose="020B0604020202020204" pitchFamily="34" charset="0"/>
            </a:endParaRPr>
          </a:p>
        </p:txBody>
      </p:sp>
    </p:spTree>
    <p:extLst>
      <p:ext uri="{BB962C8B-B14F-4D97-AF65-F5344CB8AC3E}">
        <p14:creationId xmlns:p14="http://schemas.microsoft.com/office/powerpoint/2010/main" val="1998763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Enterprise Resource Planning (</a:t>
            </a:r>
            <a:r>
              <a:rPr lang="en-US" sz="3000" b="1" dirty="0" smtClean="0">
                <a:solidFill>
                  <a:schemeClr val="bg1"/>
                </a:solidFill>
                <a:latin typeface="Times New Roman" panose="02020603050405020304" pitchFamily="18" charset="0"/>
                <a:cs typeface="Times New Roman" panose="02020603050405020304" pitchFamily="18" charset="0"/>
              </a:rPr>
              <a:t>ERP)</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https://cs.ccsu.edu/~stan/classes/CS530/Notes18/images/15-er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97" y="1240351"/>
            <a:ext cx="8724722" cy="340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589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Coding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277858" y="675194"/>
            <a:ext cx="8534400" cy="5170646"/>
          </a:xfrm>
          <a:prstGeom prst="rect">
            <a:avLst/>
          </a:prstGeom>
        </p:spPr>
        <p:txBody>
          <a:bodyPr wrap="square">
            <a:spAutoFit/>
          </a:bodyPr>
          <a:lstStyle/>
          <a:p>
            <a:r>
              <a:rPr lang="en-US" sz="2200" b="1" dirty="0">
                <a:solidFill>
                  <a:srgbClr val="610B38"/>
                </a:solidFill>
              </a:rPr>
              <a:t>Coding</a:t>
            </a:r>
          </a:p>
          <a:p>
            <a:pPr marL="342900" indent="-342900" algn="just">
              <a:buFont typeface="Arial" panose="020B0604020202020204" pitchFamily="34" charset="0"/>
              <a:buChar char="•"/>
            </a:pPr>
            <a:r>
              <a:rPr lang="en-US" sz="2200" dirty="0">
                <a:solidFill>
                  <a:srgbClr val="000000"/>
                </a:solidFill>
              </a:rPr>
              <a:t>The coding is the process of transforming </a:t>
            </a:r>
            <a:r>
              <a:rPr lang="en-US" sz="2200" b="1" dirty="0">
                <a:solidFill>
                  <a:srgbClr val="000000"/>
                </a:solidFill>
              </a:rPr>
              <a:t>the design of a system into a computer language format</a:t>
            </a:r>
            <a:r>
              <a:rPr lang="en-US" sz="2200" dirty="0">
                <a:solidFill>
                  <a:srgbClr val="000000"/>
                </a:solidFill>
              </a:rPr>
              <a:t>. </a:t>
            </a:r>
            <a:endParaRPr lang="en-US" sz="2200" dirty="0" smtClean="0">
              <a:solidFill>
                <a:srgbClr val="000000"/>
              </a:solidFill>
            </a:endParaRPr>
          </a:p>
          <a:p>
            <a:pPr marL="342900" indent="-342900" algn="just">
              <a:buFont typeface="Arial" panose="020B0604020202020204" pitchFamily="34" charset="0"/>
              <a:buChar char="•"/>
            </a:pPr>
            <a:endParaRPr lang="en-US" sz="2200" dirty="0" smtClean="0">
              <a:solidFill>
                <a:srgbClr val="000000"/>
              </a:solidFill>
            </a:endParaRPr>
          </a:p>
          <a:p>
            <a:pPr marL="342900" indent="-342900" algn="just">
              <a:buFont typeface="Arial" panose="020B0604020202020204" pitchFamily="34" charset="0"/>
              <a:buChar char="•"/>
            </a:pPr>
            <a:r>
              <a:rPr lang="en-US" sz="2200" dirty="0" smtClean="0">
                <a:solidFill>
                  <a:srgbClr val="000000"/>
                </a:solidFill>
              </a:rPr>
              <a:t>This </a:t>
            </a:r>
            <a:r>
              <a:rPr lang="en-US" sz="2200" dirty="0">
                <a:solidFill>
                  <a:srgbClr val="000000"/>
                </a:solidFill>
              </a:rPr>
              <a:t>coding phase of software development is concerned with software </a:t>
            </a:r>
            <a:r>
              <a:rPr lang="en-US" sz="2200" b="1" dirty="0">
                <a:solidFill>
                  <a:srgbClr val="000000"/>
                </a:solidFill>
              </a:rPr>
              <a:t>translating design specification into the source code. </a:t>
            </a:r>
            <a:endParaRPr lang="en-US" sz="2200" b="1" dirty="0" smtClean="0">
              <a:solidFill>
                <a:srgbClr val="000000"/>
              </a:solidFill>
            </a:endParaRPr>
          </a:p>
          <a:p>
            <a:pPr marL="342900" indent="-342900" algn="just">
              <a:buFont typeface="Arial" panose="020B0604020202020204" pitchFamily="34" charset="0"/>
              <a:buChar char="•"/>
            </a:pPr>
            <a:endParaRPr lang="en-US" sz="2200" b="1" dirty="0" smtClean="0">
              <a:solidFill>
                <a:srgbClr val="000000"/>
              </a:solidFill>
            </a:endParaRPr>
          </a:p>
          <a:p>
            <a:pPr marL="342900" indent="-342900" algn="just">
              <a:buFont typeface="Arial" panose="020B0604020202020204" pitchFamily="34" charset="0"/>
              <a:buChar char="•"/>
            </a:pPr>
            <a:r>
              <a:rPr lang="en-US" sz="2200" dirty="0" smtClean="0">
                <a:solidFill>
                  <a:srgbClr val="000000"/>
                </a:solidFill>
              </a:rPr>
              <a:t>It </a:t>
            </a:r>
            <a:r>
              <a:rPr lang="en-US" sz="2200" dirty="0">
                <a:solidFill>
                  <a:srgbClr val="000000"/>
                </a:solidFill>
              </a:rPr>
              <a:t>is necessary to write source code &amp; internal documentation so that conformance of the code to its specification can be easily verified</a:t>
            </a:r>
            <a:r>
              <a:rPr lang="en-US" sz="2200" dirty="0" smtClean="0">
                <a:solidFill>
                  <a:srgbClr val="000000"/>
                </a:solidFill>
              </a:rPr>
              <a:t>.</a:t>
            </a:r>
          </a:p>
          <a:p>
            <a:pPr marL="342900" indent="-342900" algn="just">
              <a:buFont typeface="Arial" panose="020B0604020202020204" pitchFamily="34" charset="0"/>
              <a:buChar char="•"/>
            </a:pPr>
            <a:endParaRPr lang="en-US" sz="2200" b="0" i="0" dirty="0">
              <a:solidFill>
                <a:srgbClr val="000000"/>
              </a:solidFill>
              <a:effectLst/>
            </a:endParaRPr>
          </a:p>
          <a:p>
            <a:r>
              <a:rPr lang="en-US" sz="2200" b="1" dirty="0">
                <a:solidFill>
                  <a:srgbClr val="610B38"/>
                </a:solidFill>
              </a:rPr>
              <a:t>Goals of Coding</a:t>
            </a:r>
          </a:p>
          <a:p>
            <a:pPr marL="285750" indent="-285750">
              <a:buFont typeface="Arial" panose="020B0604020202020204" pitchFamily="34" charset="0"/>
              <a:buChar char="•"/>
            </a:pPr>
            <a:r>
              <a:rPr lang="en-US" sz="2200" dirty="0"/>
              <a:t>To translate the design of system into a computer language format</a:t>
            </a:r>
          </a:p>
          <a:p>
            <a:pPr marL="285750" indent="-285750" algn="just">
              <a:buFont typeface="Arial" panose="020B0604020202020204" pitchFamily="34" charset="0"/>
              <a:buChar char="•"/>
            </a:pPr>
            <a:r>
              <a:rPr lang="en-US" sz="2200" dirty="0"/>
              <a:t>To reduce the cost of later </a:t>
            </a:r>
            <a:r>
              <a:rPr lang="en-US" sz="2200" dirty="0" smtClean="0"/>
              <a:t>phases</a:t>
            </a:r>
          </a:p>
          <a:p>
            <a:pPr marL="285750" indent="-285750" algn="just">
              <a:buFont typeface="Arial" panose="020B0604020202020204" pitchFamily="34" charset="0"/>
              <a:buChar char="•"/>
            </a:pPr>
            <a:r>
              <a:rPr lang="en-US" sz="2200" dirty="0"/>
              <a:t>Making the program more </a:t>
            </a:r>
            <a:r>
              <a:rPr lang="en-US" sz="2200" dirty="0" smtClean="0"/>
              <a:t>readable</a:t>
            </a:r>
          </a:p>
          <a:p>
            <a:pPr marL="285750" indent="-285750" algn="just">
              <a:buFont typeface="Arial" panose="020B0604020202020204" pitchFamily="34" charset="0"/>
              <a:buChar char="•"/>
            </a:pPr>
            <a:endParaRPr lang="en-US" sz="2200" b="0" i="0" dirty="0">
              <a:solidFill>
                <a:srgbClr val="000000"/>
              </a:solidFill>
              <a:effectLst/>
            </a:endParaRPr>
          </a:p>
        </p:txBody>
      </p:sp>
    </p:spTree>
    <p:extLst>
      <p:ext uri="{BB962C8B-B14F-4D97-AF65-F5344CB8AC3E}">
        <p14:creationId xmlns:p14="http://schemas.microsoft.com/office/powerpoint/2010/main" val="32728713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ERP system architecture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85783" y="864799"/>
            <a:ext cx="8905875" cy="3847207"/>
          </a:xfrm>
          <a:prstGeom prst="rect">
            <a:avLst/>
          </a:prstGeom>
        </p:spPr>
        <p:txBody>
          <a:bodyPr wrap="square">
            <a:spAutoFit/>
          </a:bodyPr>
          <a:lstStyle/>
          <a:p>
            <a:endParaRPr lang="en-GB" sz="2000" b="1" dirty="0" smtClean="0">
              <a:latin typeface="Arial" panose="020B0604020202020204" pitchFamily="34" charset="0"/>
            </a:endParaRPr>
          </a:p>
          <a:p>
            <a:r>
              <a:rPr lang="en-GB" sz="2400" b="1" dirty="0">
                <a:latin typeface="Arial" panose="020B0604020202020204" pitchFamily="34" charset="0"/>
              </a:rPr>
              <a:t>Key elements of an ERP system architecture:</a:t>
            </a:r>
          </a:p>
          <a:p>
            <a:pPr marL="285750" indent="-285750">
              <a:buFont typeface="Wingdings" panose="05000000000000000000" pitchFamily="2" charset="2"/>
              <a:buChar char="²"/>
            </a:pPr>
            <a:endParaRPr lang="en-GB" sz="2000" dirty="0">
              <a:latin typeface="Arial" panose="020B0604020202020204" pitchFamily="34" charset="0"/>
            </a:endParaRPr>
          </a:p>
          <a:p>
            <a:pPr marL="285750" indent="-285750">
              <a:buFont typeface="Wingdings" panose="05000000000000000000" pitchFamily="2" charset="2"/>
              <a:buChar char="²"/>
            </a:pPr>
            <a:r>
              <a:rPr lang="en-GB" sz="2000" dirty="0">
                <a:latin typeface="Arial" panose="020B0604020202020204" pitchFamily="34" charset="0"/>
              </a:rPr>
              <a:t>A number of modules to </a:t>
            </a:r>
            <a:r>
              <a:rPr lang="en-GB" sz="2000" b="1" dirty="0">
                <a:latin typeface="Arial" panose="020B0604020202020204" pitchFamily="34" charset="0"/>
              </a:rPr>
              <a:t>support different business funct</a:t>
            </a:r>
            <a:r>
              <a:rPr lang="en-GB" sz="2000" dirty="0">
                <a:latin typeface="Arial" panose="020B0604020202020204" pitchFamily="34" charset="0"/>
              </a:rPr>
              <a:t>ions</a:t>
            </a:r>
            <a:r>
              <a:rPr lang="en-GB" sz="2000" dirty="0" smtClean="0">
                <a:latin typeface="Arial" panose="020B0604020202020204" pitchFamily="34" charset="0"/>
              </a:rPr>
              <a:t>.</a:t>
            </a:r>
          </a:p>
          <a:p>
            <a:pPr marL="285750" indent="-285750">
              <a:buFont typeface="Wingdings" panose="05000000000000000000" pitchFamily="2" charset="2"/>
              <a:buChar char="²"/>
            </a:pPr>
            <a:endParaRPr lang="en-GB" sz="2000" dirty="0">
              <a:latin typeface="Arial" panose="020B0604020202020204" pitchFamily="34" charset="0"/>
            </a:endParaRPr>
          </a:p>
          <a:p>
            <a:pPr marL="285750" indent="-285750">
              <a:buFont typeface="Wingdings" panose="05000000000000000000" pitchFamily="2" charset="2"/>
              <a:buChar char="²"/>
            </a:pPr>
            <a:r>
              <a:rPr lang="en-GB" sz="2000" dirty="0">
                <a:latin typeface="Arial" panose="020B0604020202020204" pitchFamily="34" charset="0"/>
              </a:rPr>
              <a:t>A defined set of business processes, associated with each module, which relate to activities in that module</a:t>
            </a:r>
            <a:r>
              <a:rPr lang="en-GB" sz="2000" dirty="0" smtClean="0">
                <a:latin typeface="Arial" panose="020B0604020202020204" pitchFamily="34" charset="0"/>
              </a:rPr>
              <a:t>.</a:t>
            </a:r>
          </a:p>
          <a:p>
            <a:pPr marL="285750" indent="-285750">
              <a:buFont typeface="Wingdings" panose="05000000000000000000" pitchFamily="2" charset="2"/>
              <a:buChar char="²"/>
            </a:pPr>
            <a:endParaRPr lang="en-GB" sz="2000" dirty="0">
              <a:latin typeface="Arial" panose="020B0604020202020204" pitchFamily="34" charset="0"/>
            </a:endParaRPr>
          </a:p>
          <a:p>
            <a:pPr marL="285750" indent="-285750">
              <a:buFont typeface="Wingdings" panose="05000000000000000000" pitchFamily="2" charset="2"/>
              <a:buChar char="²"/>
            </a:pPr>
            <a:r>
              <a:rPr lang="en-GB" sz="2000" dirty="0">
                <a:latin typeface="Arial" panose="020B0604020202020204" pitchFamily="34" charset="0"/>
              </a:rPr>
              <a:t>A </a:t>
            </a:r>
            <a:r>
              <a:rPr lang="en-GB" sz="2000" b="1" dirty="0">
                <a:latin typeface="Arial" panose="020B0604020202020204" pitchFamily="34" charset="0"/>
              </a:rPr>
              <a:t>common database </a:t>
            </a:r>
            <a:r>
              <a:rPr lang="en-GB" sz="2000" dirty="0">
                <a:latin typeface="Arial" panose="020B0604020202020204" pitchFamily="34" charset="0"/>
              </a:rPr>
              <a:t>that maintains information about all related business functions</a:t>
            </a:r>
            <a:r>
              <a:rPr lang="en-GB" sz="2000" dirty="0" smtClean="0">
                <a:latin typeface="Arial" panose="020B0604020202020204" pitchFamily="34" charset="0"/>
              </a:rPr>
              <a:t>.</a:t>
            </a:r>
          </a:p>
          <a:p>
            <a:pPr marL="285750" indent="-285750">
              <a:buFont typeface="Wingdings" panose="05000000000000000000" pitchFamily="2" charset="2"/>
              <a:buChar char="²"/>
            </a:pPr>
            <a:endParaRPr lang="en-GB" sz="2000" dirty="0">
              <a:latin typeface="Arial" panose="020B0604020202020204" pitchFamily="34" charset="0"/>
            </a:endParaRPr>
          </a:p>
          <a:p>
            <a:pPr marL="285750" indent="-285750">
              <a:buFont typeface="Wingdings" panose="05000000000000000000" pitchFamily="2" charset="2"/>
              <a:buChar char="²"/>
            </a:pPr>
            <a:r>
              <a:rPr lang="en-GB" sz="2000" dirty="0">
                <a:latin typeface="Arial" panose="020B0604020202020204" pitchFamily="34" charset="0"/>
              </a:rPr>
              <a:t>A </a:t>
            </a:r>
            <a:r>
              <a:rPr lang="en-GB" sz="2000" b="1" dirty="0">
                <a:latin typeface="Arial" panose="020B0604020202020204" pitchFamily="34" charset="0"/>
              </a:rPr>
              <a:t>set of business rules </a:t>
            </a:r>
            <a:r>
              <a:rPr lang="en-GB" sz="2000" dirty="0">
                <a:latin typeface="Arial" panose="020B0604020202020204" pitchFamily="34" charset="0"/>
              </a:rPr>
              <a:t>that apply to all data in the database.</a:t>
            </a:r>
            <a:endParaRPr lang="en-GB" sz="2000" b="1" dirty="0">
              <a:latin typeface="Arial" panose="020B0604020202020204" pitchFamily="34" charset="0"/>
            </a:endParaRPr>
          </a:p>
        </p:txBody>
      </p:sp>
    </p:spTree>
    <p:extLst>
      <p:ext uri="{BB962C8B-B14F-4D97-AF65-F5344CB8AC3E}">
        <p14:creationId xmlns:p14="http://schemas.microsoft.com/office/powerpoint/2010/main" val="28172656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ERP system configuration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85783" y="864799"/>
            <a:ext cx="8905875" cy="4862870"/>
          </a:xfrm>
          <a:prstGeom prst="rect">
            <a:avLst/>
          </a:prstGeom>
        </p:spPr>
        <p:txBody>
          <a:bodyPr wrap="square">
            <a:spAutoFit/>
          </a:bodyPr>
          <a:lstStyle/>
          <a:p>
            <a:r>
              <a:rPr lang="en-GB" sz="2000" b="1" dirty="0">
                <a:latin typeface="Arial" panose="020B0604020202020204" pitchFamily="34" charset="0"/>
              </a:rPr>
              <a:t>An ERP system configuration usually involves:</a:t>
            </a:r>
          </a:p>
          <a:p>
            <a:pPr marL="285750" indent="-285750">
              <a:buFont typeface="Wingdings" panose="05000000000000000000" pitchFamily="2" charset="2"/>
              <a:buChar char="²"/>
            </a:pPr>
            <a:endParaRPr lang="en-GB" sz="2000" dirty="0">
              <a:latin typeface="Arial" panose="020B0604020202020204" pitchFamily="34" charset="0"/>
            </a:endParaRPr>
          </a:p>
          <a:p>
            <a:pPr marL="285750" indent="-285750">
              <a:lnSpc>
                <a:spcPct val="150000"/>
              </a:lnSpc>
              <a:buFont typeface="Wingdings" panose="05000000000000000000" pitchFamily="2" charset="2"/>
              <a:buChar char="²"/>
            </a:pPr>
            <a:r>
              <a:rPr lang="en-GB" dirty="0">
                <a:latin typeface="Arial" panose="020B0604020202020204" pitchFamily="34" charset="0"/>
              </a:rPr>
              <a:t>Selecting the required functionality from the system.</a:t>
            </a:r>
          </a:p>
          <a:p>
            <a:pPr marL="285750" indent="-285750">
              <a:lnSpc>
                <a:spcPct val="150000"/>
              </a:lnSpc>
              <a:buFont typeface="Wingdings" panose="05000000000000000000" pitchFamily="2" charset="2"/>
              <a:buChar char="²"/>
            </a:pPr>
            <a:r>
              <a:rPr lang="en-GB" dirty="0">
                <a:latin typeface="Arial" panose="020B0604020202020204" pitchFamily="34" charset="0"/>
              </a:rPr>
              <a:t>Establishing a data model that defines how the organization's data will be structured in the system database.</a:t>
            </a:r>
          </a:p>
          <a:p>
            <a:pPr marL="285750" indent="-285750">
              <a:lnSpc>
                <a:spcPct val="150000"/>
              </a:lnSpc>
              <a:buFont typeface="Wingdings" panose="05000000000000000000" pitchFamily="2" charset="2"/>
              <a:buChar char="²"/>
            </a:pPr>
            <a:r>
              <a:rPr lang="en-GB" dirty="0">
                <a:latin typeface="Arial" panose="020B0604020202020204" pitchFamily="34" charset="0"/>
              </a:rPr>
              <a:t>Defining business rules that apply to that data.</a:t>
            </a:r>
          </a:p>
          <a:p>
            <a:pPr marL="285750" indent="-285750">
              <a:lnSpc>
                <a:spcPct val="150000"/>
              </a:lnSpc>
              <a:buFont typeface="Wingdings" panose="05000000000000000000" pitchFamily="2" charset="2"/>
              <a:buChar char="²"/>
            </a:pPr>
            <a:r>
              <a:rPr lang="en-GB" dirty="0">
                <a:latin typeface="Arial" panose="020B0604020202020204" pitchFamily="34" charset="0"/>
              </a:rPr>
              <a:t>Defining the expected interactions with external systems.</a:t>
            </a:r>
          </a:p>
          <a:p>
            <a:pPr marL="285750" indent="-285750">
              <a:lnSpc>
                <a:spcPct val="150000"/>
              </a:lnSpc>
              <a:buFont typeface="Wingdings" panose="05000000000000000000" pitchFamily="2" charset="2"/>
              <a:buChar char="²"/>
            </a:pPr>
            <a:r>
              <a:rPr lang="en-GB" dirty="0">
                <a:latin typeface="Arial" panose="020B0604020202020204" pitchFamily="34" charset="0"/>
              </a:rPr>
              <a:t>Designing the input forms and the output reports generated by the system.</a:t>
            </a:r>
          </a:p>
          <a:p>
            <a:pPr marL="285750" indent="-285750">
              <a:lnSpc>
                <a:spcPct val="150000"/>
              </a:lnSpc>
              <a:buFont typeface="Wingdings" panose="05000000000000000000" pitchFamily="2" charset="2"/>
              <a:buChar char="²"/>
            </a:pPr>
            <a:r>
              <a:rPr lang="en-GB" dirty="0">
                <a:latin typeface="Arial" panose="020B0604020202020204" pitchFamily="34" charset="0"/>
              </a:rPr>
              <a:t>Designing new business processes that conform to the underlying process model supported by the system.</a:t>
            </a:r>
          </a:p>
          <a:p>
            <a:pPr marL="285750" indent="-285750">
              <a:lnSpc>
                <a:spcPct val="150000"/>
              </a:lnSpc>
              <a:buFont typeface="Wingdings" panose="05000000000000000000" pitchFamily="2" charset="2"/>
              <a:buChar char="²"/>
            </a:pPr>
            <a:r>
              <a:rPr lang="en-GB" dirty="0">
                <a:latin typeface="Arial" panose="020B0604020202020204" pitchFamily="34" charset="0"/>
              </a:rPr>
              <a:t>Setting parameters that define how the system is deployed on its underlying platform.</a:t>
            </a:r>
            <a:endParaRPr lang="en-GB" b="1" dirty="0">
              <a:latin typeface="Arial" panose="020B0604020202020204" pitchFamily="34" charset="0"/>
            </a:endParaRPr>
          </a:p>
        </p:txBody>
      </p:sp>
    </p:spTree>
    <p:extLst>
      <p:ext uri="{BB962C8B-B14F-4D97-AF65-F5344CB8AC3E}">
        <p14:creationId xmlns:p14="http://schemas.microsoft.com/office/powerpoint/2010/main" val="19764876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Question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85783" y="864799"/>
            <a:ext cx="8905875" cy="3170099"/>
          </a:xfrm>
          <a:prstGeom prst="rect">
            <a:avLst/>
          </a:prstGeom>
        </p:spPr>
        <p:txBody>
          <a:bodyPr wrap="square">
            <a:spAutoFit/>
          </a:bodyPr>
          <a:lstStyle/>
          <a:p>
            <a:r>
              <a:rPr lang="en-GB" sz="2000" b="1" dirty="0"/>
              <a:t> The reuse of software raises a number of copyright and intellectual property issues. If a customer pays a software contractor to develop a </a:t>
            </a:r>
            <a:r>
              <a:rPr lang="en-GB" sz="2000" b="1" dirty="0" smtClean="0"/>
              <a:t>system.</a:t>
            </a:r>
          </a:p>
          <a:p>
            <a:endParaRPr lang="en-GB" sz="2000" b="1" dirty="0" smtClean="0"/>
          </a:p>
          <a:p>
            <a:pPr marL="285750" indent="-285750">
              <a:buFont typeface="Arial" panose="020B0604020202020204" pitchFamily="34" charset="0"/>
              <a:buChar char="•"/>
            </a:pPr>
            <a:r>
              <a:rPr lang="en-GB" sz="2000" dirty="0" smtClean="0"/>
              <a:t>Who </a:t>
            </a:r>
            <a:r>
              <a:rPr lang="en-GB" sz="2000" dirty="0"/>
              <a:t>has the right to reuse the developed code? </a:t>
            </a:r>
            <a:endParaRPr lang="en-GB" sz="2000" dirty="0" smtClean="0"/>
          </a:p>
          <a:p>
            <a:pPr marL="285750" indent="-285750">
              <a:buFont typeface="Arial" panose="020B0604020202020204" pitchFamily="34" charset="0"/>
              <a:buChar char="•"/>
            </a:pPr>
            <a:r>
              <a:rPr lang="en-GB" sz="2000" dirty="0" smtClean="0"/>
              <a:t>Does </a:t>
            </a:r>
            <a:r>
              <a:rPr lang="en-GB" sz="2000" dirty="0"/>
              <a:t>the software contractor have the right to use that code as a basis for a </a:t>
            </a:r>
            <a:r>
              <a:rPr lang="en-GB" sz="2000" b="1" dirty="0"/>
              <a:t>generic component</a:t>
            </a:r>
            <a:r>
              <a:rPr lang="en-GB" sz="2000" dirty="0"/>
              <a:t>? </a:t>
            </a:r>
            <a:endParaRPr lang="en-GB" sz="2000" dirty="0" smtClean="0"/>
          </a:p>
          <a:p>
            <a:pPr marL="285750" indent="-285750">
              <a:buFont typeface="Arial" panose="020B0604020202020204" pitchFamily="34" charset="0"/>
              <a:buChar char="•"/>
            </a:pPr>
            <a:r>
              <a:rPr lang="en-GB" sz="2000" dirty="0" smtClean="0"/>
              <a:t>What </a:t>
            </a:r>
            <a:r>
              <a:rPr lang="en-GB" sz="2000" dirty="0"/>
              <a:t>payment mechanisms might be used to reimburse providers of reusable components? </a:t>
            </a:r>
            <a:endParaRPr lang="en-GB" sz="2000" dirty="0" smtClean="0"/>
          </a:p>
          <a:p>
            <a:pPr marL="285750" indent="-285750">
              <a:buFont typeface="Arial" panose="020B0604020202020204" pitchFamily="34" charset="0"/>
              <a:buChar char="•"/>
            </a:pPr>
            <a:r>
              <a:rPr lang="en-GB" sz="2000" dirty="0" smtClean="0"/>
              <a:t>Discuss </a:t>
            </a:r>
            <a:r>
              <a:rPr lang="en-GB" sz="2000" dirty="0"/>
              <a:t>these issues and other ethical issues associated with the reuse of software.</a:t>
            </a:r>
            <a:endParaRPr lang="en-GB" sz="2000" dirty="0">
              <a:latin typeface="Arial" panose="020B0604020202020204" pitchFamily="34" charset="0"/>
            </a:endParaRPr>
          </a:p>
        </p:txBody>
      </p:sp>
      <p:sp>
        <p:nvSpPr>
          <p:cNvPr id="5" name="Rectangle 4"/>
          <p:cNvSpPr/>
          <p:nvPr/>
        </p:nvSpPr>
        <p:spPr>
          <a:xfrm>
            <a:off x="464411" y="4371099"/>
            <a:ext cx="8348617" cy="646331"/>
          </a:xfrm>
          <a:prstGeom prst="rect">
            <a:avLst/>
          </a:prstGeom>
        </p:spPr>
        <p:txBody>
          <a:bodyPr wrap="square">
            <a:spAutoFit/>
          </a:bodyPr>
          <a:lstStyle/>
          <a:p>
            <a:r>
              <a:rPr lang="en-GB" b="1" dirty="0" smtClean="0"/>
              <a:t>Solution:</a:t>
            </a:r>
          </a:p>
          <a:p>
            <a:r>
              <a:rPr lang="en-GB" dirty="0" smtClean="0"/>
              <a:t>https</a:t>
            </a:r>
            <a:r>
              <a:rPr lang="en-GB" dirty="0"/>
              <a:t>://paigepecksite.wordpress.com/2016/09/29/hw15-chapter-15/</a:t>
            </a:r>
          </a:p>
        </p:txBody>
      </p:sp>
    </p:spTree>
    <p:extLst>
      <p:ext uri="{BB962C8B-B14F-4D97-AF65-F5344CB8AC3E}">
        <p14:creationId xmlns:p14="http://schemas.microsoft.com/office/powerpoint/2010/main" val="41960095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Question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91329" y="838954"/>
            <a:ext cx="8507458" cy="5324535"/>
          </a:xfrm>
          <a:prstGeom prst="rect">
            <a:avLst/>
          </a:prstGeom>
        </p:spPr>
        <p:txBody>
          <a:bodyPr wrap="square">
            <a:spAutoFit/>
          </a:bodyPr>
          <a:lstStyle/>
          <a:p>
            <a:pPr algn="just"/>
            <a:r>
              <a:rPr lang="en-GB" sz="2000" dirty="0"/>
              <a:t>Because the </a:t>
            </a:r>
            <a:r>
              <a:rPr lang="en-GB" sz="2000" b="1" dirty="0"/>
              <a:t>customer</a:t>
            </a:r>
            <a:r>
              <a:rPr lang="en-GB" sz="2000" dirty="0"/>
              <a:t> paid the software contractor specifically to develop this specific system, the customer should have the </a:t>
            </a:r>
            <a:r>
              <a:rPr lang="en-GB" sz="2000" b="1" dirty="0"/>
              <a:t>rights to reuse </a:t>
            </a:r>
            <a:r>
              <a:rPr lang="en-GB" sz="2000" dirty="0"/>
              <a:t>the developed code. </a:t>
            </a:r>
            <a:endParaRPr lang="en-GB" sz="2000" dirty="0" smtClean="0"/>
          </a:p>
          <a:p>
            <a:pPr algn="just"/>
            <a:r>
              <a:rPr lang="en-GB" sz="2000" dirty="0" smtClean="0"/>
              <a:t>When </a:t>
            </a:r>
            <a:r>
              <a:rPr lang="en-GB" sz="2000" dirty="0"/>
              <a:t>a </a:t>
            </a:r>
            <a:r>
              <a:rPr lang="en-GB" sz="2000" b="1" dirty="0"/>
              <a:t>software developer </a:t>
            </a:r>
            <a:r>
              <a:rPr lang="en-GB" sz="2000" dirty="0"/>
              <a:t>is working for a company designing code, it is my understanding that the code they write is owned by the company, unless it is an open source platform. With that being said, With that being said, a software developer has learned coding techniques and how to do algorithms in a proficient manner, so </a:t>
            </a:r>
            <a:r>
              <a:rPr lang="en-GB" sz="2000" b="1" dirty="0"/>
              <a:t>the generic code itself could be reused</a:t>
            </a:r>
            <a:r>
              <a:rPr lang="en-GB" sz="2000" dirty="0"/>
              <a:t> as long as they aren’t copy and pasting it from the actual developed code. </a:t>
            </a:r>
            <a:endParaRPr lang="en-GB" sz="2000" dirty="0" smtClean="0"/>
          </a:p>
          <a:p>
            <a:pPr algn="just"/>
            <a:endParaRPr lang="en-GB" sz="2000" dirty="0"/>
          </a:p>
          <a:p>
            <a:pPr algn="just"/>
            <a:r>
              <a:rPr lang="en-GB" sz="2000" dirty="0" smtClean="0"/>
              <a:t>They </a:t>
            </a:r>
            <a:r>
              <a:rPr lang="en-GB" sz="2000" dirty="0"/>
              <a:t>would have to rewrite it as a whole new system and be wary not to be designing something that would be considered in direct competition of the software they developed for the previous company. This leaves a very </a:t>
            </a:r>
            <a:r>
              <a:rPr lang="en-GB" sz="2000" dirty="0" err="1"/>
              <a:t>gray</a:t>
            </a:r>
            <a:r>
              <a:rPr lang="en-GB" sz="2000" dirty="0"/>
              <a:t> line that could easily be misused, but I don’t see how a software developer could not reuse some components especially if they are in the same field but with a different company. </a:t>
            </a:r>
            <a:endParaRPr lang="en-GB" sz="2000" dirty="0" smtClean="0"/>
          </a:p>
          <a:p>
            <a:pPr algn="just"/>
            <a:endParaRPr lang="en-GB" sz="2000" dirty="0"/>
          </a:p>
        </p:txBody>
      </p:sp>
    </p:spTree>
    <p:extLst>
      <p:ext uri="{BB962C8B-B14F-4D97-AF65-F5344CB8AC3E}">
        <p14:creationId xmlns:p14="http://schemas.microsoft.com/office/powerpoint/2010/main" val="30327950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Question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19879" y="816730"/>
            <a:ext cx="8507458" cy="5324535"/>
          </a:xfrm>
          <a:prstGeom prst="rect">
            <a:avLst/>
          </a:prstGeom>
        </p:spPr>
        <p:txBody>
          <a:bodyPr wrap="square">
            <a:spAutoFit/>
          </a:bodyPr>
          <a:lstStyle/>
          <a:p>
            <a:pPr algn="just"/>
            <a:r>
              <a:rPr lang="en-GB" sz="2000" dirty="0"/>
              <a:t>While there are things such as drawings, poems, beats to a song that can be copyrighted because they can be unique, software is a different entity entirely. </a:t>
            </a:r>
            <a:endParaRPr lang="en-GB" sz="2000" dirty="0" smtClean="0"/>
          </a:p>
          <a:p>
            <a:pPr algn="just"/>
            <a:endParaRPr lang="en-GB" sz="2000" dirty="0"/>
          </a:p>
          <a:p>
            <a:pPr algn="just"/>
            <a:r>
              <a:rPr lang="en-GB" sz="2000" dirty="0" smtClean="0"/>
              <a:t>As for a payment mechanism for the reimbursement of reusable components, this is a difficult one. Again, it is not like a software developer should just stop using an algorithm because they created it for a different company when it can help them accomplish what they need, but if it is a component that can be “sold”, then perhaps it could be sold like assets are sold for 3D </a:t>
            </a:r>
            <a:r>
              <a:rPr lang="en-GB" sz="2000" dirty="0" err="1" smtClean="0"/>
              <a:t>modeling</a:t>
            </a:r>
            <a:r>
              <a:rPr lang="en-GB" sz="2000" dirty="0" smtClean="0"/>
              <a:t> online. It is a very </a:t>
            </a:r>
            <a:r>
              <a:rPr lang="en-GB" sz="2000" dirty="0" err="1" smtClean="0"/>
              <a:t>gray</a:t>
            </a:r>
            <a:r>
              <a:rPr lang="en-GB" sz="2000" dirty="0" smtClean="0"/>
              <a:t> area that is difficult to pinpoint what should/could be done, but it is of my opinion that a software developer should be allowed to better themselves without worrying about copyright and intellectual property issues. </a:t>
            </a:r>
          </a:p>
          <a:p>
            <a:pPr algn="just"/>
            <a:endParaRPr lang="en-GB" sz="2000" dirty="0"/>
          </a:p>
          <a:p>
            <a:pPr algn="just"/>
            <a:r>
              <a:rPr lang="en-GB" sz="2000" dirty="0" smtClean="0"/>
              <a:t>Which means in the grand scheme of things, it should not be the customer who is allowed to sell the reusable components as they paid the contractor to write it, not to create this system for only them alone which should be a higher cost if such a thing were to happen.</a:t>
            </a:r>
          </a:p>
          <a:p>
            <a:pPr algn="just"/>
            <a:endParaRPr lang="en-GB" sz="2000" dirty="0"/>
          </a:p>
        </p:txBody>
      </p:sp>
    </p:spTree>
    <p:extLst>
      <p:ext uri="{BB962C8B-B14F-4D97-AF65-F5344CB8AC3E}">
        <p14:creationId xmlns:p14="http://schemas.microsoft.com/office/powerpoint/2010/main" val="11626669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A7BE2546-02E8-4889-90BF-2283B0D02777}" type="datetime5">
              <a:rPr lang="en-US" smtClean="0"/>
              <a:t>22-Mar-21</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35</a:t>
            </a:fld>
            <a:endParaRPr lang="en-US" dirty="0"/>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Coding Standards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381000" y="864799"/>
            <a:ext cx="8534400" cy="892552"/>
          </a:xfrm>
          <a:prstGeom prst="rect">
            <a:avLst/>
          </a:prstGeom>
        </p:spPr>
        <p:txBody>
          <a:bodyPr wrap="square">
            <a:spAutoFit/>
          </a:bodyPr>
          <a:lstStyle/>
          <a:p>
            <a:r>
              <a:rPr lang="en-US" sz="2400" dirty="0"/>
              <a:t>C</a:t>
            </a:r>
            <a:r>
              <a:rPr lang="en-US" sz="2400" dirty="0" smtClean="0"/>
              <a:t>oding </a:t>
            </a:r>
            <a:r>
              <a:rPr lang="en-US" sz="2400" dirty="0"/>
              <a:t>standards refers to how the developer writes </a:t>
            </a:r>
            <a:r>
              <a:rPr lang="en-US" sz="2400" dirty="0" smtClean="0"/>
              <a:t>code.</a:t>
            </a:r>
          </a:p>
          <a:p>
            <a:endParaRPr lang="en-US" sz="2800" b="0" i="0" dirty="0">
              <a:solidFill>
                <a:srgbClr val="000000"/>
              </a:solidFill>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483391"/>
            <a:ext cx="4191000" cy="5188215"/>
          </a:xfrm>
          <a:prstGeom prst="rect">
            <a:avLst/>
          </a:prstGeom>
        </p:spPr>
      </p:pic>
    </p:spTree>
    <p:extLst>
      <p:ext uri="{BB962C8B-B14F-4D97-AF65-F5344CB8AC3E}">
        <p14:creationId xmlns:p14="http://schemas.microsoft.com/office/powerpoint/2010/main" val="221876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Coding Standards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381000" y="864799"/>
            <a:ext cx="8534400" cy="4401205"/>
          </a:xfrm>
          <a:prstGeom prst="rect">
            <a:avLst/>
          </a:prstGeom>
        </p:spPr>
        <p:txBody>
          <a:bodyPr wrap="square">
            <a:spAutoFit/>
          </a:bodyPr>
          <a:lstStyle/>
          <a:p>
            <a:r>
              <a:rPr lang="en-GB" sz="2000" b="1" dirty="0"/>
              <a:t>Indentation:</a:t>
            </a:r>
            <a:r>
              <a:rPr lang="en-GB" sz="2000" dirty="0"/>
              <a:t> Proper and consistent indentation is essential in producing easy to read and maintainable programs.</a:t>
            </a:r>
            <a:br>
              <a:rPr lang="en-GB" sz="2000" dirty="0"/>
            </a:br>
            <a:r>
              <a:rPr lang="en-GB" sz="2000" dirty="0"/>
              <a:t>Indentation should be used to:</a:t>
            </a:r>
          </a:p>
          <a:p>
            <a:pPr marL="800100" lvl="1" indent="-342900">
              <a:buFont typeface="Arial" panose="020B0604020202020204" pitchFamily="34" charset="0"/>
              <a:buChar char="•"/>
            </a:pPr>
            <a:r>
              <a:rPr lang="en-GB" sz="2000" dirty="0"/>
              <a:t>Emphasize </a:t>
            </a:r>
            <a:r>
              <a:rPr lang="en-GB" sz="2000" dirty="0">
                <a:solidFill>
                  <a:schemeClr val="accent6">
                    <a:lumMod val="75000"/>
                  </a:schemeClr>
                </a:solidFill>
              </a:rPr>
              <a:t>the body of a control structure </a:t>
            </a:r>
            <a:r>
              <a:rPr lang="en-GB" sz="2000" dirty="0"/>
              <a:t>such as a loop or a select statement.</a:t>
            </a:r>
          </a:p>
          <a:p>
            <a:pPr marL="800100" lvl="1" indent="-342900">
              <a:buFont typeface="Arial" panose="020B0604020202020204" pitchFamily="34" charset="0"/>
              <a:buChar char="•"/>
            </a:pPr>
            <a:r>
              <a:rPr lang="en-GB" sz="2000" dirty="0"/>
              <a:t>Emphasize the </a:t>
            </a:r>
            <a:r>
              <a:rPr lang="en-GB" sz="2000" dirty="0">
                <a:solidFill>
                  <a:schemeClr val="accent6">
                    <a:lumMod val="75000"/>
                  </a:schemeClr>
                </a:solidFill>
              </a:rPr>
              <a:t>body of a conditional statement</a:t>
            </a:r>
          </a:p>
          <a:p>
            <a:pPr marL="800100" lvl="1" indent="-342900">
              <a:buFont typeface="Arial" panose="020B0604020202020204" pitchFamily="34" charset="0"/>
              <a:buChar char="•"/>
            </a:pPr>
            <a:r>
              <a:rPr lang="en-GB" sz="2000" dirty="0"/>
              <a:t>Emphasize a new scope block</a:t>
            </a:r>
          </a:p>
          <a:p>
            <a:endParaRPr lang="en-GB" sz="2000" b="1" dirty="0" smtClean="0"/>
          </a:p>
          <a:p>
            <a:r>
              <a:rPr lang="en-GB" sz="2000" b="1" dirty="0" smtClean="0"/>
              <a:t>Inline </a:t>
            </a:r>
            <a:r>
              <a:rPr lang="en-GB" sz="2000" b="1" dirty="0"/>
              <a:t>comments:</a:t>
            </a:r>
            <a:r>
              <a:rPr lang="en-GB" sz="2000" dirty="0"/>
              <a:t> Inline comments </a:t>
            </a:r>
            <a:r>
              <a:rPr lang="en-GB" sz="2000" dirty="0" smtClean="0"/>
              <a:t>analyse </a:t>
            </a:r>
            <a:r>
              <a:rPr lang="en-GB" sz="2000" dirty="0"/>
              <a:t>the functioning of the subroutine, or key aspects of the algorithm shall be frequently used</a:t>
            </a:r>
            <a:r>
              <a:rPr lang="en-GB" sz="2000" dirty="0" smtClean="0"/>
              <a:t>.</a:t>
            </a:r>
          </a:p>
          <a:p>
            <a:endParaRPr lang="en-GB" sz="2000" dirty="0"/>
          </a:p>
          <a:p>
            <a:r>
              <a:rPr lang="en-GB" sz="2000" b="1" dirty="0"/>
              <a:t>Rules for limiting the use of global:</a:t>
            </a:r>
            <a:r>
              <a:rPr lang="en-GB" sz="2000" dirty="0"/>
              <a:t> These rules file what types of data can be declared global and what cannot.</a:t>
            </a:r>
          </a:p>
          <a:p>
            <a:endParaRPr lang="en-US" sz="2000" b="0" i="0" dirty="0">
              <a:solidFill>
                <a:srgbClr val="000000"/>
              </a:solidFill>
              <a:effectLst/>
            </a:endParaRPr>
          </a:p>
        </p:txBody>
      </p:sp>
    </p:spTree>
    <p:extLst>
      <p:ext uri="{BB962C8B-B14F-4D97-AF65-F5344CB8AC3E}">
        <p14:creationId xmlns:p14="http://schemas.microsoft.com/office/powerpoint/2010/main" val="2446347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Coding Standards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381000" y="864799"/>
            <a:ext cx="8534400" cy="3477875"/>
          </a:xfrm>
          <a:prstGeom prst="rect">
            <a:avLst/>
          </a:prstGeom>
        </p:spPr>
        <p:txBody>
          <a:bodyPr wrap="square">
            <a:spAutoFit/>
          </a:bodyPr>
          <a:lstStyle/>
          <a:p>
            <a:pPr algn="just"/>
            <a:r>
              <a:rPr lang="en-GB" sz="2000" b="1" dirty="0"/>
              <a:t>Structured Programming:</a:t>
            </a:r>
            <a:r>
              <a:rPr lang="en-GB" sz="2000" dirty="0"/>
              <a:t> Structured (or Modular) Programming methods shall be used. </a:t>
            </a:r>
            <a:endParaRPr lang="en-GB" sz="2000" dirty="0" smtClean="0"/>
          </a:p>
          <a:p>
            <a:pPr algn="just"/>
            <a:endParaRPr lang="en-GB" sz="2000" dirty="0"/>
          </a:p>
          <a:p>
            <a:pPr algn="just"/>
            <a:r>
              <a:rPr lang="en-GB" sz="2000" b="1" dirty="0"/>
              <a:t>Naming conventions for global variables, local variables, and constant identifiers:</a:t>
            </a:r>
            <a:r>
              <a:rPr lang="en-GB" sz="2000" dirty="0"/>
              <a:t> A possible naming convention can be that global variable names always begin with a capital letter, local variable names are made of small letters, and constant names are always capital letters</a:t>
            </a:r>
            <a:r>
              <a:rPr lang="en-GB" sz="2000" dirty="0" smtClean="0"/>
              <a:t>.</a:t>
            </a:r>
          </a:p>
          <a:p>
            <a:pPr algn="just"/>
            <a:endParaRPr lang="en-GB" sz="2000" dirty="0"/>
          </a:p>
          <a:p>
            <a:pPr algn="just"/>
            <a:r>
              <a:rPr lang="en-GB" sz="2000" b="1" dirty="0"/>
              <a:t>Error return conventions and exception handling system:</a:t>
            </a:r>
            <a:r>
              <a:rPr lang="en-GB" sz="2000" dirty="0"/>
              <a:t> Different functions in a program report the way error conditions are handled should be standard within an organization. </a:t>
            </a:r>
            <a:endParaRPr lang="en-GB" dirty="0"/>
          </a:p>
        </p:txBody>
      </p:sp>
    </p:spTree>
    <p:extLst>
      <p:ext uri="{BB962C8B-B14F-4D97-AF65-F5344CB8AC3E}">
        <p14:creationId xmlns:p14="http://schemas.microsoft.com/office/powerpoint/2010/main" val="1098238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Coding Guidelines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311" y="864798"/>
            <a:ext cx="6319290" cy="5383601"/>
          </a:xfrm>
          <a:prstGeom prst="rect">
            <a:avLst/>
          </a:prstGeom>
        </p:spPr>
      </p:pic>
    </p:spTree>
    <p:extLst>
      <p:ext uri="{BB962C8B-B14F-4D97-AF65-F5344CB8AC3E}">
        <p14:creationId xmlns:p14="http://schemas.microsoft.com/office/powerpoint/2010/main" val="689259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Coding Guidelines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28600" y="852099"/>
            <a:ext cx="8686800" cy="2585323"/>
          </a:xfrm>
          <a:prstGeom prst="rect">
            <a:avLst/>
          </a:prstGeom>
        </p:spPr>
        <p:txBody>
          <a:bodyPr wrap="square">
            <a:spAutoFit/>
          </a:bodyPr>
          <a:lstStyle/>
          <a:p>
            <a:pPr marL="342900" indent="-342900">
              <a:buAutoNum type="arabicPeriod"/>
            </a:pPr>
            <a:r>
              <a:rPr lang="en-GB" b="1" dirty="0" smtClean="0">
                <a:solidFill>
                  <a:srgbClr val="000000"/>
                </a:solidFill>
                <a:latin typeface="verdana" panose="020B0604030504040204" pitchFamily="34" charset="0"/>
              </a:rPr>
              <a:t>Line </a:t>
            </a:r>
            <a:r>
              <a:rPr lang="en-GB" b="1" dirty="0">
                <a:solidFill>
                  <a:srgbClr val="000000"/>
                </a:solidFill>
                <a:latin typeface="verdana" panose="020B0604030504040204" pitchFamily="34" charset="0"/>
              </a:rPr>
              <a:t>Length:</a:t>
            </a:r>
            <a:r>
              <a:rPr lang="en-GB" dirty="0">
                <a:solidFill>
                  <a:srgbClr val="000000"/>
                </a:solidFill>
                <a:latin typeface="verdana" panose="020B0604030504040204" pitchFamily="34" charset="0"/>
              </a:rPr>
              <a:t> It is considered a good practice to keep the length of source </a:t>
            </a:r>
            <a:r>
              <a:rPr lang="en-GB" dirty="0">
                <a:solidFill>
                  <a:schemeClr val="accent6">
                    <a:lumMod val="75000"/>
                  </a:schemeClr>
                </a:solidFill>
                <a:latin typeface="verdana" panose="020B0604030504040204" pitchFamily="34" charset="0"/>
              </a:rPr>
              <a:t>code lines at or below 80 characters</a:t>
            </a:r>
            <a:r>
              <a:rPr lang="en-GB" dirty="0">
                <a:solidFill>
                  <a:srgbClr val="000000"/>
                </a:solidFill>
                <a:latin typeface="verdana" panose="020B0604030504040204" pitchFamily="34" charset="0"/>
              </a:rPr>
              <a:t>. Lines longer than this may not be visible properly on some terminals and tools. Some printers will truncate lines longer than 80 columns</a:t>
            </a:r>
            <a:r>
              <a:rPr lang="en-GB" dirty="0" smtClean="0">
                <a:solidFill>
                  <a:srgbClr val="000000"/>
                </a:solidFill>
                <a:latin typeface="verdana" panose="020B0604030504040204" pitchFamily="34" charset="0"/>
              </a:rPr>
              <a:t>.</a:t>
            </a:r>
          </a:p>
          <a:p>
            <a:pPr marL="342900" indent="-342900">
              <a:buAutoNum type="arabicPeriod"/>
            </a:pPr>
            <a:endParaRPr lang="en-GB" dirty="0">
              <a:solidFill>
                <a:srgbClr val="000000"/>
              </a:solidFill>
              <a:latin typeface="verdana" panose="020B0604030504040204" pitchFamily="34" charset="0"/>
            </a:endParaRPr>
          </a:p>
          <a:p>
            <a:r>
              <a:rPr lang="en-GB" b="1" dirty="0">
                <a:solidFill>
                  <a:srgbClr val="000000"/>
                </a:solidFill>
                <a:latin typeface="verdana" panose="020B0604030504040204" pitchFamily="34" charset="0"/>
              </a:rPr>
              <a:t>2. Spacing:</a:t>
            </a:r>
            <a:r>
              <a:rPr lang="en-GB" dirty="0">
                <a:solidFill>
                  <a:srgbClr val="000000"/>
                </a:solidFill>
                <a:latin typeface="verdana" panose="020B0604030504040204" pitchFamily="34" charset="0"/>
              </a:rPr>
              <a:t> The appropriate use of spaces within a line of code can improve readability</a:t>
            </a:r>
            <a:r>
              <a:rPr lang="en-GB" dirty="0" smtClean="0">
                <a:solidFill>
                  <a:srgbClr val="000000"/>
                </a:solidFill>
                <a:latin typeface="verdana" panose="020B0604030504040204" pitchFamily="34" charset="0"/>
              </a:rPr>
              <a:t>.</a:t>
            </a:r>
          </a:p>
          <a:p>
            <a:endParaRPr lang="en-GB" dirty="0">
              <a:solidFill>
                <a:srgbClr val="000000"/>
              </a:solidFill>
              <a:latin typeface="verdana" panose="020B0604030504040204" pitchFamily="34" charset="0"/>
            </a:endParaRPr>
          </a:p>
          <a:p>
            <a:r>
              <a:rPr lang="en-GB" b="1" dirty="0">
                <a:solidFill>
                  <a:srgbClr val="000000"/>
                </a:solidFill>
                <a:latin typeface="verdana" panose="020B0604030504040204" pitchFamily="34" charset="0"/>
              </a:rPr>
              <a:t>Example:</a:t>
            </a:r>
            <a:endParaRPr lang="en-GB" b="0" i="0" dirty="0">
              <a:solidFill>
                <a:srgbClr val="000000"/>
              </a:solidFill>
              <a:effectLst/>
              <a:latin typeface="verdana" panose="020B0604030504040204" pitchFamily="34" charset="0"/>
            </a:endParaRPr>
          </a:p>
        </p:txBody>
      </p:sp>
      <p:pic>
        <p:nvPicPr>
          <p:cNvPr id="6" name="Picture 5"/>
          <p:cNvPicPr>
            <a:picLocks noChangeAspect="1"/>
          </p:cNvPicPr>
          <p:nvPr/>
        </p:nvPicPr>
        <p:blipFill>
          <a:blip r:embed="rId2"/>
          <a:stretch>
            <a:fillRect/>
          </a:stretch>
        </p:blipFill>
        <p:spPr>
          <a:xfrm>
            <a:off x="1143000" y="3622170"/>
            <a:ext cx="7418965" cy="2092830"/>
          </a:xfrm>
          <a:prstGeom prst="rect">
            <a:avLst/>
          </a:prstGeom>
        </p:spPr>
      </p:pic>
    </p:spTree>
    <p:extLst>
      <p:ext uri="{BB962C8B-B14F-4D97-AF65-F5344CB8AC3E}">
        <p14:creationId xmlns:p14="http://schemas.microsoft.com/office/powerpoint/2010/main" val="2192640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Coding Guidelines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28600" y="852099"/>
            <a:ext cx="8686800" cy="5016758"/>
          </a:xfrm>
          <a:prstGeom prst="rect">
            <a:avLst/>
          </a:prstGeom>
        </p:spPr>
        <p:txBody>
          <a:bodyPr wrap="square">
            <a:spAutoFit/>
          </a:bodyPr>
          <a:lstStyle/>
          <a:p>
            <a:pPr algn="just"/>
            <a:r>
              <a:rPr lang="en-GB" sz="2000" b="1" dirty="0"/>
              <a:t>3. The code should be well-documented:</a:t>
            </a:r>
            <a:r>
              <a:rPr lang="en-GB" sz="2000" dirty="0"/>
              <a:t> As a rule of thumb, there must be </a:t>
            </a:r>
            <a:r>
              <a:rPr lang="en-GB" sz="2000" dirty="0">
                <a:solidFill>
                  <a:schemeClr val="accent6">
                    <a:lumMod val="75000"/>
                  </a:schemeClr>
                </a:solidFill>
              </a:rPr>
              <a:t>at</a:t>
            </a:r>
            <a:r>
              <a:rPr lang="en-GB" sz="2000" dirty="0"/>
              <a:t> </a:t>
            </a:r>
            <a:r>
              <a:rPr lang="en-GB" sz="2000" dirty="0">
                <a:solidFill>
                  <a:schemeClr val="accent6">
                    <a:lumMod val="75000"/>
                  </a:schemeClr>
                </a:solidFill>
              </a:rPr>
              <a:t>least one comment line on the average for every three-source line</a:t>
            </a:r>
            <a:r>
              <a:rPr lang="en-GB" sz="2000" dirty="0" smtClean="0"/>
              <a:t>.</a:t>
            </a:r>
          </a:p>
          <a:p>
            <a:pPr algn="just"/>
            <a:endParaRPr lang="en-GB" sz="2000" dirty="0"/>
          </a:p>
          <a:p>
            <a:pPr algn="just"/>
            <a:r>
              <a:rPr lang="en-GB" sz="2000" b="1" dirty="0"/>
              <a:t>4. The length of any function should not exceed 10 source lines:</a:t>
            </a:r>
            <a:r>
              <a:rPr lang="en-GB" sz="2000" dirty="0"/>
              <a:t> A very lengthy function is generally very difficult to understand as it possibly carries out many various functions. For the same reason, lengthy functions are possible to have a disproportionately larger number of bugs</a:t>
            </a:r>
            <a:r>
              <a:rPr lang="en-GB" sz="2000" dirty="0" smtClean="0"/>
              <a:t>.</a:t>
            </a:r>
          </a:p>
          <a:p>
            <a:pPr algn="just"/>
            <a:endParaRPr lang="en-GB" sz="2000" dirty="0"/>
          </a:p>
          <a:p>
            <a:pPr algn="just"/>
            <a:r>
              <a:rPr lang="en-GB" sz="2000" b="1" dirty="0"/>
              <a:t>5. Do not use </a:t>
            </a:r>
            <a:r>
              <a:rPr lang="en-GB" sz="2000" b="1" dirty="0" err="1"/>
              <a:t>goto</a:t>
            </a:r>
            <a:r>
              <a:rPr lang="en-GB" sz="2000" b="1" dirty="0"/>
              <a:t> statements:</a:t>
            </a:r>
            <a:r>
              <a:rPr lang="en-GB" sz="2000" dirty="0"/>
              <a:t> Use of </a:t>
            </a:r>
            <a:r>
              <a:rPr lang="en-GB" sz="2000" dirty="0" err="1"/>
              <a:t>goto</a:t>
            </a:r>
            <a:r>
              <a:rPr lang="en-GB" sz="2000" dirty="0"/>
              <a:t> statements makes a program unstructured and very tough to understand</a:t>
            </a:r>
            <a:r>
              <a:rPr lang="en-GB" sz="2000" dirty="0" smtClean="0"/>
              <a:t>.</a:t>
            </a:r>
          </a:p>
          <a:p>
            <a:pPr algn="just"/>
            <a:endParaRPr lang="en-GB" sz="2000" dirty="0"/>
          </a:p>
          <a:p>
            <a:pPr algn="just"/>
            <a:r>
              <a:rPr lang="en-GB" sz="2000" b="1" dirty="0"/>
              <a:t>6. Inline Comments:</a:t>
            </a:r>
            <a:r>
              <a:rPr lang="en-GB" sz="2000" dirty="0"/>
              <a:t> Inline comments promote readability</a:t>
            </a:r>
            <a:r>
              <a:rPr lang="en-GB" sz="2000" dirty="0" smtClean="0"/>
              <a:t>.</a:t>
            </a:r>
          </a:p>
          <a:p>
            <a:pPr algn="just"/>
            <a:endParaRPr lang="en-GB" sz="2000" dirty="0"/>
          </a:p>
          <a:p>
            <a:pPr algn="just"/>
            <a:r>
              <a:rPr lang="en-GB" sz="2000" b="1" dirty="0"/>
              <a:t>7. Error Messages:</a:t>
            </a:r>
            <a:r>
              <a:rPr lang="en-GB" sz="2000" dirty="0"/>
              <a:t> Error handling is an essential aspect of computer programming. This does not only include adding the necessary logic to test for and handle errors but also involves making error messages meaningful.</a:t>
            </a:r>
          </a:p>
        </p:txBody>
      </p:sp>
    </p:spTree>
    <p:extLst>
      <p:ext uri="{BB962C8B-B14F-4D97-AF65-F5344CB8AC3E}">
        <p14:creationId xmlns:p14="http://schemas.microsoft.com/office/powerpoint/2010/main" val="2238091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7657</TotalTime>
  <Words>1913</Words>
  <Application>Microsoft Office PowerPoint</Application>
  <PresentationFormat>On-screen Show (4:3)</PresentationFormat>
  <Paragraphs>349</Paragraphs>
  <Slides>35</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ＭＳ Ｐゴシック</vt:lpstr>
      <vt:lpstr>Aharoni</vt:lpstr>
      <vt:lpstr>Arial</vt:lpstr>
      <vt:lpstr>Calibri</vt:lpstr>
      <vt:lpstr>Cambria</vt:lpstr>
      <vt:lpstr>Forte</vt:lpstr>
      <vt:lpstr>Lucida Bright</vt:lpstr>
      <vt:lpstr>Lucida Calligraphy</vt:lpstr>
      <vt:lpstr>Tahoma</vt:lpstr>
      <vt:lpstr>Times New Roman</vt:lpstr>
      <vt:lpstr>verdana</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726</cp:revision>
  <dcterms:created xsi:type="dcterms:W3CDTF">2014-02-03T19:53:25Z</dcterms:created>
  <dcterms:modified xsi:type="dcterms:W3CDTF">2021-03-22T05:43:42Z</dcterms:modified>
</cp:coreProperties>
</file>