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3"/>
  </p:notesMasterIdLst>
  <p:sldIdLst>
    <p:sldId id="256" r:id="rId2"/>
    <p:sldId id="497" r:id="rId3"/>
    <p:sldId id="368" r:id="rId4"/>
    <p:sldId id="565" r:id="rId5"/>
    <p:sldId id="388" r:id="rId6"/>
    <p:sldId id="430" r:id="rId7"/>
    <p:sldId id="429" r:id="rId8"/>
    <p:sldId id="434" r:id="rId9"/>
    <p:sldId id="431" r:id="rId10"/>
    <p:sldId id="498" r:id="rId11"/>
    <p:sldId id="437" r:id="rId12"/>
    <p:sldId id="499" r:id="rId13"/>
    <p:sldId id="500" r:id="rId14"/>
    <p:sldId id="433" r:id="rId15"/>
    <p:sldId id="432" r:id="rId16"/>
    <p:sldId id="438" r:id="rId17"/>
    <p:sldId id="516" r:id="rId18"/>
    <p:sldId id="439" r:id="rId19"/>
    <p:sldId id="440" r:id="rId20"/>
    <p:sldId id="501" r:id="rId21"/>
    <p:sldId id="502" r:id="rId22"/>
    <p:sldId id="503" r:id="rId23"/>
    <p:sldId id="441" r:id="rId24"/>
    <p:sldId id="504" r:id="rId25"/>
    <p:sldId id="447" r:id="rId26"/>
    <p:sldId id="445" r:id="rId27"/>
    <p:sldId id="446" r:id="rId28"/>
    <p:sldId id="505" r:id="rId29"/>
    <p:sldId id="442" r:id="rId30"/>
    <p:sldId id="506" r:id="rId31"/>
    <p:sldId id="507" r:id="rId32"/>
    <p:sldId id="468" r:id="rId33"/>
    <p:sldId id="508" r:id="rId34"/>
    <p:sldId id="509" r:id="rId35"/>
    <p:sldId id="444" r:id="rId36"/>
    <p:sldId id="443" r:id="rId37"/>
    <p:sldId id="515" r:id="rId38"/>
    <p:sldId id="448" r:id="rId39"/>
    <p:sldId id="449" r:id="rId40"/>
    <p:sldId id="450" r:id="rId41"/>
    <p:sldId id="451" r:id="rId42"/>
    <p:sldId id="452" r:id="rId43"/>
    <p:sldId id="453" r:id="rId44"/>
    <p:sldId id="455" r:id="rId45"/>
    <p:sldId id="510" r:id="rId46"/>
    <p:sldId id="456" r:id="rId47"/>
    <p:sldId id="511" r:id="rId48"/>
    <p:sldId id="457" r:id="rId49"/>
    <p:sldId id="458" r:id="rId50"/>
    <p:sldId id="459" r:id="rId51"/>
    <p:sldId id="460" r:id="rId52"/>
    <p:sldId id="462" r:id="rId53"/>
    <p:sldId id="461" r:id="rId54"/>
    <p:sldId id="478" r:id="rId55"/>
    <p:sldId id="479" r:id="rId56"/>
    <p:sldId id="512" r:id="rId57"/>
    <p:sldId id="513" r:id="rId58"/>
    <p:sldId id="514" r:id="rId59"/>
    <p:sldId id="464" r:id="rId60"/>
    <p:sldId id="465" r:id="rId61"/>
    <p:sldId id="466" r:id="rId62"/>
    <p:sldId id="517" r:id="rId63"/>
    <p:sldId id="518" r:id="rId64"/>
    <p:sldId id="519" r:id="rId65"/>
    <p:sldId id="520" r:id="rId66"/>
    <p:sldId id="521" r:id="rId67"/>
    <p:sldId id="522" r:id="rId68"/>
    <p:sldId id="523" r:id="rId69"/>
    <p:sldId id="524" r:id="rId70"/>
    <p:sldId id="525" r:id="rId71"/>
    <p:sldId id="331"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580A"/>
    <a:srgbClr val="009900"/>
    <a:srgbClr val="006600"/>
    <a:srgbClr val="002B82"/>
    <a:srgbClr val="28A010"/>
    <a:srgbClr val="339933"/>
    <a:srgbClr val="91E509"/>
    <a:srgbClr val="72E509"/>
    <a:srgbClr val="00CC00"/>
    <a:srgbClr val="FFA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21" autoAdjust="0"/>
    <p:restoredTop sz="76173" autoAdjust="0"/>
  </p:normalViewPr>
  <p:slideViewPr>
    <p:cSldViewPr>
      <p:cViewPr varScale="1">
        <p:scale>
          <a:sx n="75" d="100"/>
          <a:sy n="75" d="100"/>
        </p:scale>
        <p:origin x="1248" y="5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8FAD39-AC31-4803-AD1B-1E4027D0658C}" type="doc">
      <dgm:prSet loTypeId="urn:microsoft.com/office/officeart/2005/8/layout/hierarchy2" loCatId="hierarchy" qsTypeId="urn:microsoft.com/office/officeart/2005/8/quickstyle/3d3" qsCatId="3D" csTypeId="urn:microsoft.com/office/officeart/2005/8/colors/colorful1#1" csCatId="colorful" phldr="1"/>
      <dgm:spPr/>
      <dgm:t>
        <a:bodyPr/>
        <a:lstStyle/>
        <a:p>
          <a:endParaRPr lang="en-US"/>
        </a:p>
      </dgm:t>
    </dgm:pt>
    <dgm:pt modelId="{C5E18D99-D808-4B8C-BBCB-EE5F4AA4F370}">
      <dgm:prSet phldrT="[Text]"/>
      <dgm:spPr/>
      <dgm:t>
        <a:bodyPr/>
        <a:lstStyle/>
        <a:p>
          <a:r>
            <a:rPr lang="en-US" dirty="0" smtClean="0"/>
            <a:t>Techniques</a:t>
          </a:r>
          <a:endParaRPr lang="en-US" dirty="0"/>
        </a:p>
      </dgm:t>
    </dgm:pt>
    <dgm:pt modelId="{8259E373-B545-46B7-A8BA-FDA22AD2418B}" type="parTrans" cxnId="{4500383B-750B-4249-9113-60D36360B370}">
      <dgm:prSet/>
      <dgm:spPr/>
      <dgm:t>
        <a:bodyPr/>
        <a:lstStyle/>
        <a:p>
          <a:endParaRPr lang="en-US"/>
        </a:p>
      </dgm:t>
    </dgm:pt>
    <dgm:pt modelId="{C451FA30-451B-4DED-AC7B-62EAB399D9FE}" type="sibTrans" cxnId="{4500383B-750B-4249-9113-60D36360B370}">
      <dgm:prSet/>
      <dgm:spPr/>
      <dgm:t>
        <a:bodyPr/>
        <a:lstStyle/>
        <a:p>
          <a:endParaRPr lang="en-US"/>
        </a:p>
      </dgm:t>
    </dgm:pt>
    <dgm:pt modelId="{E61FC735-DA8F-4274-B3C4-C364A1768DBC}">
      <dgm:prSet phldrT="[Text]"/>
      <dgm:spPr/>
      <dgm:t>
        <a:bodyPr/>
        <a:lstStyle/>
        <a:p>
          <a:r>
            <a:rPr lang="en-US" dirty="0" smtClean="0"/>
            <a:t>Static Methods</a:t>
          </a:r>
          <a:endParaRPr lang="en-US" dirty="0"/>
        </a:p>
      </dgm:t>
    </dgm:pt>
    <dgm:pt modelId="{B96460B2-2EBB-43C2-BE14-10585505437D}" type="parTrans" cxnId="{B4A7595D-A4F9-4077-9AA1-01244237E785}">
      <dgm:prSet/>
      <dgm:spPr/>
      <dgm:t>
        <a:bodyPr/>
        <a:lstStyle/>
        <a:p>
          <a:endParaRPr lang="en-US"/>
        </a:p>
      </dgm:t>
    </dgm:pt>
    <dgm:pt modelId="{F11E6E23-0D1F-4BD0-B532-06075939D6D8}" type="sibTrans" cxnId="{B4A7595D-A4F9-4077-9AA1-01244237E785}">
      <dgm:prSet/>
      <dgm:spPr/>
      <dgm:t>
        <a:bodyPr/>
        <a:lstStyle/>
        <a:p>
          <a:endParaRPr lang="en-US"/>
        </a:p>
      </dgm:t>
    </dgm:pt>
    <dgm:pt modelId="{8013ED50-7EC8-4856-A605-37F5FB82C71E}">
      <dgm:prSet phldrT="[Text]"/>
      <dgm:spPr/>
      <dgm:t>
        <a:bodyPr/>
        <a:lstStyle/>
        <a:p>
          <a:r>
            <a:rPr lang="en-US" dirty="0" smtClean="0"/>
            <a:t>Dynamic Methods</a:t>
          </a:r>
          <a:endParaRPr lang="en-US" dirty="0"/>
        </a:p>
      </dgm:t>
    </dgm:pt>
    <dgm:pt modelId="{00E1AAA4-9DE5-451D-95AC-7CB77CEB9A85}" type="parTrans" cxnId="{9E41083D-5FA6-4D4D-B6E6-4B9A4CB49BE1}">
      <dgm:prSet/>
      <dgm:spPr/>
      <dgm:t>
        <a:bodyPr/>
        <a:lstStyle/>
        <a:p>
          <a:endParaRPr lang="en-US"/>
        </a:p>
      </dgm:t>
    </dgm:pt>
    <dgm:pt modelId="{8AD1C664-8BBF-4C1B-A381-37B9A1E5D999}" type="sibTrans" cxnId="{9E41083D-5FA6-4D4D-B6E6-4B9A4CB49BE1}">
      <dgm:prSet/>
      <dgm:spPr/>
      <dgm:t>
        <a:bodyPr/>
        <a:lstStyle/>
        <a:p>
          <a:endParaRPr lang="en-US"/>
        </a:p>
      </dgm:t>
    </dgm:pt>
    <dgm:pt modelId="{F9567CAC-4E73-495F-B4B7-6B7F4C1D2149}">
      <dgm:prSet phldrT="[Text]" custT="1"/>
      <dgm:spPr/>
      <dgm:t>
        <a:bodyPr/>
        <a:lstStyle/>
        <a:p>
          <a:r>
            <a:rPr lang="en-US" sz="2400" dirty="0" smtClean="0"/>
            <a:t>Techniques applied to artifacts through execution.</a:t>
          </a:r>
        </a:p>
        <a:p>
          <a:r>
            <a:rPr lang="en-US" sz="2400" i="1" dirty="0" smtClean="0">
              <a:solidFill>
                <a:srgbClr val="C00000"/>
              </a:solidFill>
            </a:rPr>
            <a:t>Testing</a:t>
          </a:r>
          <a:endParaRPr lang="en-US" sz="1700" i="1" dirty="0">
            <a:solidFill>
              <a:srgbClr val="C00000"/>
            </a:solidFill>
          </a:endParaRPr>
        </a:p>
      </dgm:t>
    </dgm:pt>
    <dgm:pt modelId="{0166EA89-A301-42E4-84A1-22194AE05CAB}" type="parTrans" cxnId="{BCF4E915-3B99-4A26-8F0E-09F7F675B6B1}">
      <dgm:prSet/>
      <dgm:spPr/>
      <dgm:t>
        <a:bodyPr/>
        <a:lstStyle/>
        <a:p>
          <a:endParaRPr lang="en-US"/>
        </a:p>
      </dgm:t>
    </dgm:pt>
    <dgm:pt modelId="{D05ECB4D-6101-4B3C-994C-E31B1A38ADFE}" type="sibTrans" cxnId="{BCF4E915-3B99-4A26-8F0E-09F7F675B6B1}">
      <dgm:prSet/>
      <dgm:spPr/>
      <dgm:t>
        <a:bodyPr/>
        <a:lstStyle/>
        <a:p>
          <a:endParaRPr lang="en-US"/>
        </a:p>
      </dgm:t>
    </dgm:pt>
    <dgm:pt modelId="{438678D6-0563-463D-84BF-2BCA01B3BD89}">
      <dgm:prSet custT="1"/>
      <dgm:spPr/>
      <dgm:t>
        <a:bodyPr/>
        <a:lstStyle/>
        <a:p>
          <a:r>
            <a:rPr lang="en-US" sz="2400" dirty="0" smtClean="0"/>
            <a:t>Techniques applied to artifacts without execution.</a:t>
          </a:r>
        </a:p>
        <a:p>
          <a:r>
            <a:rPr lang="en-US" sz="2400" i="1" dirty="0" smtClean="0">
              <a:solidFill>
                <a:srgbClr val="C00000"/>
              </a:solidFill>
            </a:rPr>
            <a:t>Inspections and Reviews</a:t>
          </a:r>
          <a:endParaRPr lang="en-US" sz="1700" i="1" dirty="0" smtClean="0">
            <a:solidFill>
              <a:srgbClr val="C00000"/>
            </a:solidFill>
          </a:endParaRPr>
        </a:p>
      </dgm:t>
    </dgm:pt>
    <dgm:pt modelId="{12F6DB9C-3741-4A2B-B30E-177ED62AAFE5}" type="parTrans" cxnId="{81DF2376-8D68-4C2F-B152-0DBC80CFB359}">
      <dgm:prSet/>
      <dgm:spPr/>
      <dgm:t>
        <a:bodyPr/>
        <a:lstStyle/>
        <a:p>
          <a:endParaRPr lang="en-US"/>
        </a:p>
      </dgm:t>
    </dgm:pt>
    <dgm:pt modelId="{1537D1FE-C566-4DDB-A1C9-259A88177F76}" type="sibTrans" cxnId="{81DF2376-8D68-4C2F-B152-0DBC80CFB359}">
      <dgm:prSet/>
      <dgm:spPr/>
      <dgm:t>
        <a:bodyPr/>
        <a:lstStyle/>
        <a:p>
          <a:endParaRPr lang="en-US"/>
        </a:p>
      </dgm:t>
    </dgm:pt>
    <dgm:pt modelId="{1EEBE46B-F379-449C-BA36-958EB2BB9488}" type="pres">
      <dgm:prSet presAssocID="{A78FAD39-AC31-4803-AD1B-1E4027D0658C}" presName="diagram" presStyleCnt="0">
        <dgm:presLayoutVars>
          <dgm:chPref val="1"/>
          <dgm:dir/>
          <dgm:animOne val="branch"/>
          <dgm:animLvl val="lvl"/>
          <dgm:resizeHandles val="exact"/>
        </dgm:presLayoutVars>
      </dgm:prSet>
      <dgm:spPr/>
      <dgm:t>
        <a:bodyPr/>
        <a:lstStyle/>
        <a:p>
          <a:endParaRPr lang="en-US"/>
        </a:p>
      </dgm:t>
    </dgm:pt>
    <dgm:pt modelId="{C1AE5DF3-778A-4AC2-AB88-C5152128F619}" type="pres">
      <dgm:prSet presAssocID="{C5E18D99-D808-4B8C-BBCB-EE5F4AA4F370}" presName="root1" presStyleCnt="0"/>
      <dgm:spPr/>
    </dgm:pt>
    <dgm:pt modelId="{BF4F9F22-7942-4BF0-BCBF-1AD0935B6EA2}" type="pres">
      <dgm:prSet presAssocID="{C5E18D99-D808-4B8C-BBCB-EE5F4AA4F370}" presName="LevelOneTextNode" presStyleLbl="node0" presStyleIdx="0" presStyleCnt="1" custScaleX="70116" custScaleY="64183">
        <dgm:presLayoutVars>
          <dgm:chPref val="3"/>
        </dgm:presLayoutVars>
      </dgm:prSet>
      <dgm:spPr/>
      <dgm:t>
        <a:bodyPr/>
        <a:lstStyle/>
        <a:p>
          <a:endParaRPr lang="en-US"/>
        </a:p>
      </dgm:t>
    </dgm:pt>
    <dgm:pt modelId="{53963606-CE57-47F8-8E41-7835782D2633}" type="pres">
      <dgm:prSet presAssocID="{C5E18D99-D808-4B8C-BBCB-EE5F4AA4F370}" presName="level2hierChild" presStyleCnt="0"/>
      <dgm:spPr/>
    </dgm:pt>
    <dgm:pt modelId="{2F18404E-7134-4F33-A239-1B1E201321B9}" type="pres">
      <dgm:prSet presAssocID="{B96460B2-2EBB-43C2-BE14-10585505437D}" presName="conn2-1" presStyleLbl="parChTrans1D2" presStyleIdx="0" presStyleCnt="2"/>
      <dgm:spPr/>
      <dgm:t>
        <a:bodyPr/>
        <a:lstStyle/>
        <a:p>
          <a:endParaRPr lang="en-US"/>
        </a:p>
      </dgm:t>
    </dgm:pt>
    <dgm:pt modelId="{D77BF2B8-4B11-49A5-B92D-39617056F7BE}" type="pres">
      <dgm:prSet presAssocID="{B96460B2-2EBB-43C2-BE14-10585505437D}" presName="connTx" presStyleLbl="parChTrans1D2" presStyleIdx="0" presStyleCnt="2"/>
      <dgm:spPr/>
      <dgm:t>
        <a:bodyPr/>
        <a:lstStyle/>
        <a:p>
          <a:endParaRPr lang="en-US"/>
        </a:p>
      </dgm:t>
    </dgm:pt>
    <dgm:pt modelId="{FD189615-100D-4991-A075-EAA95883F534}" type="pres">
      <dgm:prSet presAssocID="{E61FC735-DA8F-4274-B3C4-C364A1768DBC}" presName="root2" presStyleCnt="0"/>
      <dgm:spPr/>
    </dgm:pt>
    <dgm:pt modelId="{AD12E388-FCBB-4191-8162-D064BC4722FD}" type="pres">
      <dgm:prSet presAssocID="{E61FC735-DA8F-4274-B3C4-C364A1768DBC}" presName="LevelTwoTextNode" presStyleLbl="node2" presStyleIdx="0" presStyleCnt="2" custScaleX="77964" custScaleY="58621">
        <dgm:presLayoutVars>
          <dgm:chPref val="3"/>
        </dgm:presLayoutVars>
      </dgm:prSet>
      <dgm:spPr/>
      <dgm:t>
        <a:bodyPr/>
        <a:lstStyle/>
        <a:p>
          <a:endParaRPr lang="en-US"/>
        </a:p>
      </dgm:t>
    </dgm:pt>
    <dgm:pt modelId="{8EA915C8-FA70-40C3-95AD-48423EF6CD9D}" type="pres">
      <dgm:prSet presAssocID="{E61FC735-DA8F-4274-B3C4-C364A1768DBC}" presName="level3hierChild" presStyleCnt="0"/>
      <dgm:spPr/>
    </dgm:pt>
    <dgm:pt modelId="{49BB2EE3-1D05-4A02-B0F5-11823D56F97F}" type="pres">
      <dgm:prSet presAssocID="{12F6DB9C-3741-4A2B-B30E-177ED62AAFE5}" presName="conn2-1" presStyleLbl="parChTrans1D3" presStyleIdx="0" presStyleCnt="2"/>
      <dgm:spPr/>
      <dgm:t>
        <a:bodyPr/>
        <a:lstStyle/>
        <a:p>
          <a:endParaRPr lang="en-US"/>
        </a:p>
      </dgm:t>
    </dgm:pt>
    <dgm:pt modelId="{294919F5-AC60-4FF1-AAE3-638287C9C09B}" type="pres">
      <dgm:prSet presAssocID="{12F6DB9C-3741-4A2B-B30E-177ED62AAFE5}" presName="connTx" presStyleLbl="parChTrans1D3" presStyleIdx="0" presStyleCnt="2"/>
      <dgm:spPr/>
      <dgm:t>
        <a:bodyPr/>
        <a:lstStyle/>
        <a:p>
          <a:endParaRPr lang="en-US"/>
        </a:p>
      </dgm:t>
    </dgm:pt>
    <dgm:pt modelId="{B7DC61C0-DED7-417E-9167-0C586F483B9B}" type="pres">
      <dgm:prSet presAssocID="{438678D6-0563-463D-84BF-2BCA01B3BD89}" presName="root2" presStyleCnt="0"/>
      <dgm:spPr/>
    </dgm:pt>
    <dgm:pt modelId="{52203018-BBCF-4110-9EFC-1AA425CDB07A}" type="pres">
      <dgm:prSet presAssocID="{438678D6-0563-463D-84BF-2BCA01B3BD89}" presName="LevelTwoTextNode" presStyleLbl="node3" presStyleIdx="0" presStyleCnt="2" custScaleX="165400" custScaleY="204959">
        <dgm:presLayoutVars>
          <dgm:chPref val="3"/>
        </dgm:presLayoutVars>
      </dgm:prSet>
      <dgm:spPr/>
      <dgm:t>
        <a:bodyPr/>
        <a:lstStyle/>
        <a:p>
          <a:endParaRPr lang="en-US"/>
        </a:p>
      </dgm:t>
    </dgm:pt>
    <dgm:pt modelId="{80B62F71-9B23-4B70-A100-D9E15C4F5E20}" type="pres">
      <dgm:prSet presAssocID="{438678D6-0563-463D-84BF-2BCA01B3BD89}" presName="level3hierChild" presStyleCnt="0"/>
      <dgm:spPr/>
    </dgm:pt>
    <dgm:pt modelId="{86BDC9AE-9EEA-4773-B68A-48E03997849E}" type="pres">
      <dgm:prSet presAssocID="{00E1AAA4-9DE5-451D-95AC-7CB77CEB9A85}" presName="conn2-1" presStyleLbl="parChTrans1D2" presStyleIdx="1" presStyleCnt="2"/>
      <dgm:spPr/>
      <dgm:t>
        <a:bodyPr/>
        <a:lstStyle/>
        <a:p>
          <a:endParaRPr lang="en-US"/>
        </a:p>
      </dgm:t>
    </dgm:pt>
    <dgm:pt modelId="{5C850151-6947-4028-8C4E-31555FEA4761}" type="pres">
      <dgm:prSet presAssocID="{00E1AAA4-9DE5-451D-95AC-7CB77CEB9A85}" presName="connTx" presStyleLbl="parChTrans1D2" presStyleIdx="1" presStyleCnt="2"/>
      <dgm:spPr/>
      <dgm:t>
        <a:bodyPr/>
        <a:lstStyle/>
        <a:p>
          <a:endParaRPr lang="en-US"/>
        </a:p>
      </dgm:t>
    </dgm:pt>
    <dgm:pt modelId="{C40E9C49-FF08-4E88-83A5-B397CDC7088C}" type="pres">
      <dgm:prSet presAssocID="{8013ED50-7EC8-4856-A605-37F5FB82C71E}" presName="root2" presStyleCnt="0"/>
      <dgm:spPr/>
    </dgm:pt>
    <dgm:pt modelId="{4AB6AA67-887E-460D-BA02-7183D5676E01}" type="pres">
      <dgm:prSet presAssocID="{8013ED50-7EC8-4856-A605-37F5FB82C71E}" presName="LevelTwoTextNode" presStyleLbl="node2" presStyleIdx="1" presStyleCnt="2" custScaleX="77964" custScaleY="58621">
        <dgm:presLayoutVars>
          <dgm:chPref val="3"/>
        </dgm:presLayoutVars>
      </dgm:prSet>
      <dgm:spPr/>
      <dgm:t>
        <a:bodyPr/>
        <a:lstStyle/>
        <a:p>
          <a:endParaRPr lang="en-US"/>
        </a:p>
      </dgm:t>
    </dgm:pt>
    <dgm:pt modelId="{98F8B08B-DF62-425C-A0FA-135559C81623}" type="pres">
      <dgm:prSet presAssocID="{8013ED50-7EC8-4856-A605-37F5FB82C71E}" presName="level3hierChild" presStyleCnt="0"/>
      <dgm:spPr/>
    </dgm:pt>
    <dgm:pt modelId="{EC7F70AE-DE51-46B2-9C61-7EE191E20863}" type="pres">
      <dgm:prSet presAssocID="{0166EA89-A301-42E4-84A1-22194AE05CAB}" presName="conn2-1" presStyleLbl="parChTrans1D3" presStyleIdx="1" presStyleCnt="2"/>
      <dgm:spPr/>
      <dgm:t>
        <a:bodyPr/>
        <a:lstStyle/>
        <a:p>
          <a:endParaRPr lang="en-US"/>
        </a:p>
      </dgm:t>
    </dgm:pt>
    <dgm:pt modelId="{3AC08ED7-8068-4560-9296-D6E35F439D31}" type="pres">
      <dgm:prSet presAssocID="{0166EA89-A301-42E4-84A1-22194AE05CAB}" presName="connTx" presStyleLbl="parChTrans1D3" presStyleIdx="1" presStyleCnt="2"/>
      <dgm:spPr/>
      <dgm:t>
        <a:bodyPr/>
        <a:lstStyle/>
        <a:p>
          <a:endParaRPr lang="en-US"/>
        </a:p>
      </dgm:t>
    </dgm:pt>
    <dgm:pt modelId="{0B119B75-F712-4438-9B82-ED2DA0DEC6A7}" type="pres">
      <dgm:prSet presAssocID="{F9567CAC-4E73-495F-B4B7-6B7F4C1D2149}" presName="root2" presStyleCnt="0"/>
      <dgm:spPr/>
    </dgm:pt>
    <dgm:pt modelId="{C85A0248-3834-4D77-A1E2-F76C6ED28D97}" type="pres">
      <dgm:prSet presAssocID="{F9567CAC-4E73-495F-B4B7-6B7F4C1D2149}" presName="LevelTwoTextNode" presStyleLbl="node3" presStyleIdx="1" presStyleCnt="2" custScaleX="165400" custScaleY="204959">
        <dgm:presLayoutVars>
          <dgm:chPref val="3"/>
        </dgm:presLayoutVars>
      </dgm:prSet>
      <dgm:spPr/>
      <dgm:t>
        <a:bodyPr/>
        <a:lstStyle/>
        <a:p>
          <a:endParaRPr lang="en-US"/>
        </a:p>
      </dgm:t>
    </dgm:pt>
    <dgm:pt modelId="{41B2BAC2-78A5-48C9-ACD4-6C88E0407C35}" type="pres">
      <dgm:prSet presAssocID="{F9567CAC-4E73-495F-B4B7-6B7F4C1D2149}" presName="level3hierChild" presStyleCnt="0"/>
      <dgm:spPr/>
    </dgm:pt>
  </dgm:ptLst>
  <dgm:cxnLst>
    <dgm:cxn modelId="{42DDE979-629E-4C12-90A9-4FAF51CE713C}" type="presOf" srcId="{12F6DB9C-3741-4A2B-B30E-177ED62AAFE5}" destId="{49BB2EE3-1D05-4A02-B0F5-11823D56F97F}" srcOrd="0" destOrd="0" presId="urn:microsoft.com/office/officeart/2005/8/layout/hierarchy2"/>
    <dgm:cxn modelId="{3B2B34B7-1A27-46F5-9D65-515A0295832F}" type="presOf" srcId="{12F6DB9C-3741-4A2B-B30E-177ED62AAFE5}" destId="{294919F5-AC60-4FF1-AAE3-638287C9C09B}" srcOrd="1" destOrd="0" presId="urn:microsoft.com/office/officeart/2005/8/layout/hierarchy2"/>
    <dgm:cxn modelId="{4500383B-750B-4249-9113-60D36360B370}" srcId="{A78FAD39-AC31-4803-AD1B-1E4027D0658C}" destId="{C5E18D99-D808-4B8C-BBCB-EE5F4AA4F370}" srcOrd="0" destOrd="0" parTransId="{8259E373-B545-46B7-A8BA-FDA22AD2418B}" sibTransId="{C451FA30-451B-4DED-AC7B-62EAB399D9FE}"/>
    <dgm:cxn modelId="{BCF4E915-3B99-4A26-8F0E-09F7F675B6B1}" srcId="{8013ED50-7EC8-4856-A605-37F5FB82C71E}" destId="{F9567CAC-4E73-495F-B4B7-6B7F4C1D2149}" srcOrd="0" destOrd="0" parTransId="{0166EA89-A301-42E4-84A1-22194AE05CAB}" sibTransId="{D05ECB4D-6101-4B3C-994C-E31B1A38ADFE}"/>
    <dgm:cxn modelId="{B4A7595D-A4F9-4077-9AA1-01244237E785}" srcId="{C5E18D99-D808-4B8C-BBCB-EE5F4AA4F370}" destId="{E61FC735-DA8F-4274-B3C4-C364A1768DBC}" srcOrd="0" destOrd="0" parTransId="{B96460B2-2EBB-43C2-BE14-10585505437D}" sibTransId="{F11E6E23-0D1F-4BD0-B532-06075939D6D8}"/>
    <dgm:cxn modelId="{CA927131-E057-48AD-AE11-285CE551EB15}" type="presOf" srcId="{00E1AAA4-9DE5-451D-95AC-7CB77CEB9A85}" destId="{86BDC9AE-9EEA-4773-B68A-48E03997849E}" srcOrd="0" destOrd="0" presId="urn:microsoft.com/office/officeart/2005/8/layout/hierarchy2"/>
    <dgm:cxn modelId="{71ADE285-3622-4D0F-9727-1867FE57E49E}" type="presOf" srcId="{8013ED50-7EC8-4856-A605-37F5FB82C71E}" destId="{4AB6AA67-887E-460D-BA02-7183D5676E01}" srcOrd="0" destOrd="0" presId="urn:microsoft.com/office/officeart/2005/8/layout/hierarchy2"/>
    <dgm:cxn modelId="{55E42F3E-8EB1-4C14-800F-42BB54D61BCD}" type="presOf" srcId="{00E1AAA4-9DE5-451D-95AC-7CB77CEB9A85}" destId="{5C850151-6947-4028-8C4E-31555FEA4761}" srcOrd="1" destOrd="0" presId="urn:microsoft.com/office/officeart/2005/8/layout/hierarchy2"/>
    <dgm:cxn modelId="{B0C1F248-9DC2-4748-8211-70B0DA052936}" type="presOf" srcId="{A78FAD39-AC31-4803-AD1B-1E4027D0658C}" destId="{1EEBE46B-F379-449C-BA36-958EB2BB9488}" srcOrd="0" destOrd="0" presId="urn:microsoft.com/office/officeart/2005/8/layout/hierarchy2"/>
    <dgm:cxn modelId="{9E41083D-5FA6-4D4D-B6E6-4B9A4CB49BE1}" srcId="{C5E18D99-D808-4B8C-BBCB-EE5F4AA4F370}" destId="{8013ED50-7EC8-4856-A605-37F5FB82C71E}" srcOrd="1" destOrd="0" parTransId="{00E1AAA4-9DE5-451D-95AC-7CB77CEB9A85}" sibTransId="{8AD1C664-8BBF-4C1B-A381-37B9A1E5D999}"/>
    <dgm:cxn modelId="{43B89539-7E18-45D6-A02B-725B813043CB}" type="presOf" srcId="{0166EA89-A301-42E4-84A1-22194AE05CAB}" destId="{3AC08ED7-8068-4560-9296-D6E35F439D31}" srcOrd="1" destOrd="0" presId="urn:microsoft.com/office/officeart/2005/8/layout/hierarchy2"/>
    <dgm:cxn modelId="{E0A9CE31-C1C5-4E12-8054-E7C9F9AA0616}" type="presOf" srcId="{E61FC735-DA8F-4274-B3C4-C364A1768DBC}" destId="{AD12E388-FCBB-4191-8162-D064BC4722FD}" srcOrd="0" destOrd="0" presId="urn:microsoft.com/office/officeart/2005/8/layout/hierarchy2"/>
    <dgm:cxn modelId="{DAD2415C-BD3A-49A6-9771-33A7159F52EA}" type="presOf" srcId="{F9567CAC-4E73-495F-B4B7-6B7F4C1D2149}" destId="{C85A0248-3834-4D77-A1E2-F76C6ED28D97}" srcOrd="0" destOrd="0" presId="urn:microsoft.com/office/officeart/2005/8/layout/hierarchy2"/>
    <dgm:cxn modelId="{52272DC4-5687-49FA-9834-1B88A0286DA8}" type="presOf" srcId="{0166EA89-A301-42E4-84A1-22194AE05CAB}" destId="{EC7F70AE-DE51-46B2-9C61-7EE191E20863}" srcOrd="0" destOrd="0" presId="urn:microsoft.com/office/officeart/2005/8/layout/hierarchy2"/>
    <dgm:cxn modelId="{81DF2376-8D68-4C2F-B152-0DBC80CFB359}" srcId="{E61FC735-DA8F-4274-B3C4-C364A1768DBC}" destId="{438678D6-0563-463D-84BF-2BCA01B3BD89}" srcOrd="0" destOrd="0" parTransId="{12F6DB9C-3741-4A2B-B30E-177ED62AAFE5}" sibTransId="{1537D1FE-C566-4DDB-A1C9-259A88177F76}"/>
    <dgm:cxn modelId="{7E0C8343-1D30-447F-9FD1-9B4545A0C5CC}" type="presOf" srcId="{B96460B2-2EBB-43C2-BE14-10585505437D}" destId="{D77BF2B8-4B11-49A5-B92D-39617056F7BE}" srcOrd="1" destOrd="0" presId="urn:microsoft.com/office/officeart/2005/8/layout/hierarchy2"/>
    <dgm:cxn modelId="{D0DAFC45-4EB7-48F7-9ADC-59F9794F4923}" type="presOf" srcId="{438678D6-0563-463D-84BF-2BCA01B3BD89}" destId="{52203018-BBCF-4110-9EFC-1AA425CDB07A}" srcOrd="0" destOrd="0" presId="urn:microsoft.com/office/officeart/2005/8/layout/hierarchy2"/>
    <dgm:cxn modelId="{501E0B25-1D2B-4683-961E-04F79097F3B4}" type="presOf" srcId="{C5E18D99-D808-4B8C-BBCB-EE5F4AA4F370}" destId="{BF4F9F22-7942-4BF0-BCBF-1AD0935B6EA2}" srcOrd="0" destOrd="0" presId="urn:microsoft.com/office/officeart/2005/8/layout/hierarchy2"/>
    <dgm:cxn modelId="{59D4942F-1F75-421E-BE48-5EDA108BF4F5}" type="presOf" srcId="{B96460B2-2EBB-43C2-BE14-10585505437D}" destId="{2F18404E-7134-4F33-A239-1B1E201321B9}" srcOrd="0" destOrd="0" presId="urn:microsoft.com/office/officeart/2005/8/layout/hierarchy2"/>
    <dgm:cxn modelId="{D2D2F84E-BF5B-4005-9359-A63F39D58D79}" type="presParOf" srcId="{1EEBE46B-F379-449C-BA36-958EB2BB9488}" destId="{C1AE5DF3-778A-4AC2-AB88-C5152128F619}" srcOrd="0" destOrd="0" presId="urn:microsoft.com/office/officeart/2005/8/layout/hierarchy2"/>
    <dgm:cxn modelId="{DD097F9A-D953-4C28-83C4-68E670CA27A0}" type="presParOf" srcId="{C1AE5DF3-778A-4AC2-AB88-C5152128F619}" destId="{BF4F9F22-7942-4BF0-BCBF-1AD0935B6EA2}" srcOrd="0" destOrd="0" presId="urn:microsoft.com/office/officeart/2005/8/layout/hierarchy2"/>
    <dgm:cxn modelId="{F3635FDE-5221-4AE3-88F0-CBCFCCDFE4E0}" type="presParOf" srcId="{C1AE5DF3-778A-4AC2-AB88-C5152128F619}" destId="{53963606-CE57-47F8-8E41-7835782D2633}" srcOrd="1" destOrd="0" presId="urn:microsoft.com/office/officeart/2005/8/layout/hierarchy2"/>
    <dgm:cxn modelId="{8363E326-84C1-4D35-B9F1-89B33A573597}" type="presParOf" srcId="{53963606-CE57-47F8-8E41-7835782D2633}" destId="{2F18404E-7134-4F33-A239-1B1E201321B9}" srcOrd="0" destOrd="0" presId="urn:microsoft.com/office/officeart/2005/8/layout/hierarchy2"/>
    <dgm:cxn modelId="{B5CF679B-2AA7-4A4F-97C1-E9DE22D634FD}" type="presParOf" srcId="{2F18404E-7134-4F33-A239-1B1E201321B9}" destId="{D77BF2B8-4B11-49A5-B92D-39617056F7BE}" srcOrd="0" destOrd="0" presId="urn:microsoft.com/office/officeart/2005/8/layout/hierarchy2"/>
    <dgm:cxn modelId="{F48DF6A3-2A3F-463E-B750-725279108D53}" type="presParOf" srcId="{53963606-CE57-47F8-8E41-7835782D2633}" destId="{FD189615-100D-4991-A075-EAA95883F534}" srcOrd="1" destOrd="0" presId="urn:microsoft.com/office/officeart/2005/8/layout/hierarchy2"/>
    <dgm:cxn modelId="{64B251F1-A79A-4267-8964-7D07D5690001}" type="presParOf" srcId="{FD189615-100D-4991-A075-EAA95883F534}" destId="{AD12E388-FCBB-4191-8162-D064BC4722FD}" srcOrd="0" destOrd="0" presId="urn:microsoft.com/office/officeart/2005/8/layout/hierarchy2"/>
    <dgm:cxn modelId="{1F9531C0-E340-4FB6-AEBD-9F6EFDBE42F5}" type="presParOf" srcId="{FD189615-100D-4991-A075-EAA95883F534}" destId="{8EA915C8-FA70-40C3-95AD-48423EF6CD9D}" srcOrd="1" destOrd="0" presId="urn:microsoft.com/office/officeart/2005/8/layout/hierarchy2"/>
    <dgm:cxn modelId="{3D00D498-EDC9-4385-8FBF-0195209D35FB}" type="presParOf" srcId="{8EA915C8-FA70-40C3-95AD-48423EF6CD9D}" destId="{49BB2EE3-1D05-4A02-B0F5-11823D56F97F}" srcOrd="0" destOrd="0" presId="urn:microsoft.com/office/officeart/2005/8/layout/hierarchy2"/>
    <dgm:cxn modelId="{A6595A5E-4FBE-4C2C-99B9-53DCB819E740}" type="presParOf" srcId="{49BB2EE3-1D05-4A02-B0F5-11823D56F97F}" destId="{294919F5-AC60-4FF1-AAE3-638287C9C09B}" srcOrd="0" destOrd="0" presId="urn:microsoft.com/office/officeart/2005/8/layout/hierarchy2"/>
    <dgm:cxn modelId="{04BC3E93-2C6E-4223-8D79-28D09FD59D1B}" type="presParOf" srcId="{8EA915C8-FA70-40C3-95AD-48423EF6CD9D}" destId="{B7DC61C0-DED7-417E-9167-0C586F483B9B}" srcOrd="1" destOrd="0" presId="urn:microsoft.com/office/officeart/2005/8/layout/hierarchy2"/>
    <dgm:cxn modelId="{C5773FE6-CFEE-4D18-AEF7-F41111A168D9}" type="presParOf" srcId="{B7DC61C0-DED7-417E-9167-0C586F483B9B}" destId="{52203018-BBCF-4110-9EFC-1AA425CDB07A}" srcOrd="0" destOrd="0" presId="urn:microsoft.com/office/officeart/2005/8/layout/hierarchy2"/>
    <dgm:cxn modelId="{4308E223-0D65-408F-A250-BE5E31D74A22}" type="presParOf" srcId="{B7DC61C0-DED7-417E-9167-0C586F483B9B}" destId="{80B62F71-9B23-4B70-A100-D9E15C4F5E20}" srcOrd="1" destOrd="0" presId="urn:microsoft.com/office/officeart/2005/8/layout/hierarchy2"/>
    <dgm:cxn modelId="{C6A2457B-234B-4C83-96C4-6D43F620E353}" type="presParOf" srcId="{53963606-CE57-47F8-8E41-7835782D2633}" destId="{86BDC9AE-9EEA-4773-B68A-48E03997849E}" srcOrd="2" destOrd="0" presId="urn:microsoft.com/office/officeart/2005/8/layout/hierarchy2"/>
    <dgm:cxn modelId="{EAB5DCD5-192E-4C01-B692-7B37A600788A}" type="presParOf" srcId="{86BDC9AE-9EEA-4773-B68A-48E03997849E}" destId="{5C850151-6947-4028-8C4E-31555FEA4761}" srcOrd="0" destOrd="0" presId="urn:microsoft.com/office/officeart/2005/8/layout/hierarchy2"/>
    <dgm:cxn modelId="{90A204D7-6063-49AB-9CEB-CD94371BB68B}" type="presParOf" srcId="{53963606-CE57-47F8-8E41-7835782D2633}" destId="{C40E9C49-FF08-4E88-83A5-B397CDC7088C}" srcOrd="3" destOrd="0" presId="urn:microsoft.com/office/officeart/2005/8/layout/hierarchy2"/>
    <dgm:cxn modelId="{577ECA08-14F0-4204-8E2F-47E61F891DBF}" type="presParOf" srcId="{C40E9C49-FF08-4E88-83A5-B397CDC7088C}" destId="{4AB6AA67-887E-460D-BA02-7183D5676E01}" srcOrd="0" destOrd="0" presId="urn:microsoft.com/office/officeart/2005/8/layout/hierarchy2"/>
    <dgm:cxn modelId="{9AFD1E35-3102-4184-BE1A-37BACF2DC0B8}" type="presParOf" srcId="{C40E9C49-FF08-4E88-83A5-B397CDC7088C}" destId="{98F8B08B-DF62-425C-A0FA-135559C81623}" srcOrd="1" destOrd="0" presId="urn:microsoft.com/office/officeart/2005/8/layout/hierarchy2"/>
    <dgm:cxn modelId="{02922905-9213-45DB-A926-0B605380DF5C}" type="presParOf" srcId="{98F8B08B-DF62-425C-A0FA-135559C81623}" destId="{EC7F70AE-DE51-46B2-9C61-7EE191E20863}" srcOrd="0" destOrd="0" presId="urn:microsoft.com/office/officeart/2005/8/layout/hierarchy2"/>
    <dgm:cxn modelId="{21E5D142-04BE-47C3-84B8-3F7422FDAFB3}" type="presParOf" srcId="{EC7F70AE-DE51-46B2-9C61-7EE191E20863}" destId="{3AC08ED7-8068-4560-9296-D6E35F439D31}" srcOrd="0" destOrd="0" presId="urn:microsoft.com/office/officeart/2005/8/layout/hierarchy2"/>
    <dgm:cxn modelId="{AECE585A-3B76-47C4-9E71-005E4CDCC2DD}" type="presParOf" srcId="{98F8B08B-DF62-425C-A0FA-135559C81623}" destId="{0B119B75-F712-4438-9B82-ED2DA0DEC6A7}" srcOrd="1" destOrd="0" presId="urn:microsoft.com/office/officeart/2005/8/layout/hierarchy2"/>
    <dgm:cxn modelId="{DAB624AD-45FE-4251-9913-ED6A3049BCBE}" type="presParOf" srcId="{0B119B75-F712-4438-9B82-ED2DA0DEC6A7}" destId="{C85A0248-3834-4D77-A1E2-F76C6ED28D97}" srcOrd="0" destOrd="0" presId="urn:microsoft.com/office/officeart/2005/8/layout/hierarchy2"/>
    <dgm:cxn modelId="{1739F5B3-CE7B-4407-A90C-8151EAFC786D}" type="presParOf" srcId="{0B119B75-F712-4438-9B82-ED2DA0DEC6A7}" destId="{41B2BAC2-78A5-48C9-ACD4-6C88E0407C3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F9F22-7942-4BF0-BCBF-1AD0935B6EA2}">
      <dsp:nvSpPr>
        <dsp:cNvPr id="0" name=""/>
        <dsp:cNvSpPr/>
      </dsp:nvSpPr>
      <dsp:spPr>
        <a:xfrm>
          <a:off x="7404" y="1969652"/>
          <a:ext cx="1382360" cy="632694"/>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Techniques</a:t>
          </a:r>
          <a:endParaRPr lang="en-US" sz="1800" kern="1200" dirty="0"/>
        </a:p>
      </dsp:txBody>
      <dsp:txXfrm>
        <a:off x="25935" y="1988183"/>
        <a:ext cx="1345298" cy="595632"/>
      </dsp:txXfrm>
    </dsp:sp>
    <dsp:sp modelId="{2F18404E-7134-4F33-A239-1B1E201321B9}">
      <dsp:nvSpPr>
        <dsp:cNvPr id="0" name=""/>
        <dsp:cNvSpPr/>
      </dsp:nvSpPr>
      <dsp:spPr>
        <a:xfrm rot="18361947">
          <a:off x="1113759" y="1724524"/>
          <a:ext cx="1340624" cy="38809"/>
        </a:xfrm>
        <a:custGeom>
          <a:avLst/>
          <a:gdLst/>
          <a:ahLst/>
          <a:cxnLst/>
          <a:rect l="0" t="0" r="0" b="0"/>
          <a:pathLst>
            <a:path>
              <a:moveTo>
                <a:pt x="0" y="19404"/>
              </a:moveTo>
              <a:lnTo>
                <a:pt x="1340624" y="19404"/>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750556" y="1710413"/>
        <a:ext cx="67031" cy="67031"/>
      </dsp:txXfrm>
    </dsp:sp>
    <dsp:sp modelId="{AD12E388-FCBB-4191-8162-D064BC4722FD}">
      <dsp:nvSpPr>
        <dsp:cNvPr id="0" name=""/>
        <dsp:cNvSpPr/>
      </dsp:nvSpPr>
      <dsp:spPr>
        <a:xfrm>
          <a:off x="2178378" y="912925"/>
          <a:ext cx="1537086" cy="577866"/>
        </a:xfrm>
        <a:prstGeom prst="roundRect">
          <a:avLst>
            <a:gd name="adj" fmla="val 1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Static Methods</a:t>
          </a:r>
          <a:endParaRPr lang="en-US" sz="1800" kern="1200" dirty="0"/>
        </a:p>
      </dsp:txBody>
      <dsp:txXfrm>
        <a:off x="2195303" y="929850"/>
        <a:ext cx="1503236" cy="544016"/>
      </dsp:txXfrm>
    </dsp:sp>
    <dsp:sp modelId="{49BB2EE3-1D05-4A02-B0F5-11823D56F97F}">
      <dsp:nvSpPr>
        <dsp:cNvPr id="0" name=""/>
        <dsp:cNvSpPr/>
      </dsp:nvSpPr>
      <dsp:spPr>
        <a:xfrm>
          <a:off x="3715465" y="1182453"/>
          <a:ext cx="788613" cy="38809"/>
        </a:xfrm>
        <a:custGeom>
          <a:avLst/>
          <a:gdLst/>
          <a:ahLst/>
          <a:cxnLst/>
          <a:rect l="0" t="0" r="0" b="0"/>
          <a:pathLst>
            <a:path>
              <a:moveTo>
                <a:pt x="0" y="19404"/>
              </a:moveTo>
              <a:lnTo>
                <a:pt x="788613" y="19404"/>
              </a:lnTo>
            </a:path>
          </a:pathLst>
        </a:custGeom>
        <a:noFill/>
        <a:ln w="2540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90056" y="1182143"/>
        <a:ext cx="39430" cy="39430"/>
      </dsp:txXfrm>
    </dsp:sp>
    <dsp:sp modelId="{52203018-BBCF-4110-9EFC-1AA425CDB07A}">
      <dsp:nvSpPr>
        <dsp:cNvPr id="0" name=""/>
        <dsp:cNvSpPr/>
      </dsp:nvSpPr>
      <dsp:spPr>
        <a:xfrm>
          <a:off x="4504078" y="191649"/>
          <a:ext cx="3260916" cy="2020417"/>
        </a:xfrm>
        <a:prstGeom prst="roundRect">
          <a:avLst>
            <a:gd name="adj" fmla="val 10000"/>
          </a:avLst>
        </a:prstGeom>
        <a:solidFill>
          <a:schemeClr val="accent3">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Techniques applied to artifacts without execution.</a:t>
          </a:r>
        </a:p>
        <a:p>
          <a:pPr lvl="0" algn="ctr" defTabSz="1066800">
            <a:lnSpc>
              <a:spcPct val="90000"/>
            </a:lnSpc>
            <a:spcBef>
              <a:spcPct val="0"/>
            </a:spcBef>
            <a:spcAft>
              <a:spcPct val="35000"/>
            </a:spcAft>
          </a:pPr>
          <a:r>
            <a:rPr lang="en-US" sz="2400" i="1" kern="1200" dirty="0" smtClean="0">
              <a:solidFill>
                <a:srgbClr val="C00000"/>
              </a:solidFill>
            </a:rPr>
            <a:t>Inspections and Reviews</a:t>
          </a:r>
          <a:endParaRPr lang="en-US" sz="1700" i="1" kern="1200" dirty="0" smtClean="0">
            <a:solidFill>
              <a:srgbClr val="C00000"/>
            </a:solidFill>
          </a:endParaRPr>
        </a:p>
      </dsp:txBody>
      <dsp:txXfrm>
        <a:off x="4563254" y="250825"/>
        <a:ext cx="3142564" cy="1902065"/>
      </dsp:txXfrm>
    </dsp:sp>
    <dsp:sp modelId="{86BDC9AE-9EEA-4773-B68A-48E03997849E}">
      <dsp:nvSpPr>
        <dsp:cNvPr id="0" name=""/>
        <dsp:cNvSpPr/>
      </dsp:nvSpPr>
      <dsp:spPr>
        <a:xfrm rot="3238053">
          <a:off x="1113759" y="2808665"/>
          <a:ext cx="1340624" cy="38809"/>
        </a:xfrm>
        <a:custGeom>
          <a:avLst/>
          <a:gdLst/>
          <a:ahLst/>
          <a:cxnLst/>
          <a:rect l="0" t="0" r="0" b="0"/>
          <a:pathLst>
            <a:path>
              <a:moveTo>
                <a:pt x="0" y="19404"/>
              </a:moveTo>
              <a:lnTo>
                <a:pt x="1340624" y="19404"/>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750556" y="2794555"/>
        <a:ext cx="67031" cy="67031"/>
      </dsp:txXfrm>
    </dsp:sp>
    <dsp:sp modelId="{4AB6AA67-887E-460D-BA02-7183D5676E01}">
      <dsp:nvSpPr>
        <dsp:cNvPr id="0" name=""/>
        <dsp:cNvSpPr/>
      </dsp:nvSpPr>
      <dsp:spPr>
        <a:xfrm>
          <a:off x="2178378" y="3081208"/>
          <a:ext cx="1537086" cy="577866"/>
        </a:xfrm>
        <a:prstGeom prst="roundRect">
          <a:avLst>
            <a:gd name="adj" fmla="val 1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Dynamic Methods</a:t>
          </a:r>
          <a:endParaRPr lang="en-US" sz="1800" kern="1200" dirty="0"/>
        </a:p>
      </dsp:txBody>
      <dsp:txXfrm>
        <a:off x="2195303" y="3098133"/>
        <a:ext cx="1503236" cy="544016"/>
      </dsp:txXfrm>
    </dsp:sp>
    <dsp:sp modelId="{EC7F70AE-DE51-46B2-9C61-7EE191E20863}">
      <dsp:nvSpPr>
        <dsp:cNvPr id="0" name=""/>
        <dsp:cNvSpPr/>
      </dsp:nvSpPr>
      <dsp:spPr>
        <a:xfrm>
          <a:off x="3715465" y="3350736"/>
          <a:ext cx="788613" cy="38809"/>
        </a:xfrm>
        <a:custGeom>
          <a:avLst/>
          <a:gdLst/>
          <a:ahLst/>
          <a:cxnLst/>
          <a:rect l="0" t="0" r="0" b="0"/>
          <a:pathLst>
            <a:path>
              <a:moveTo>
                <a:pt x="0" y="19404"/>
              </a:moveTo>
              <a:lnTo>
                <a:pt x="788613" y="19404"/>
              </a:lnTo>
            </a:path>
          </a:pathLst>
        </a:custGeom>
        <a:noFill/>
        <a:ln w="2540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90056" y="3350426"/>
        <a:ext cx="39430" cy="39430"/>
      </dsp:txXfrm>
    </dsp:sp>
    <dsp:sp modelId="{C85A0248-3834-4D77-A1E2-F76C6ED28D97}">
      <dsp:nvSpPr>
        <dsp:cNvPr id="0" name=""/>
        <dsp:cNvSpPr/>
      </dsp:nvSpPr>
      <dsp:spPr>
        <a:xfrm>
          <a:off x="4504078" y="2359932"/>
          <a:ext cx="3260916" cy="2020417"/>
        </a:xfrm>
        <a:prstGeom prst="roundRect">
          <a:avLst>
            <a:gd name="adj" fmla="val 10000"/>
          </a:avLst>
        </a:prstGeom>
        <a:solidFill>
          <a:schemeClr val="accent3">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Techniques applied to artifacts through execution.</a:t>
          </a:r>
        </a:p>
        <a:p>
          <a:pPr lvl="0" algn="ctr" defTabSz="1066800">
            <a:lnSpc>
              <a:spcPct val="90000"/>
            </a:lnSpc>
            <a:spcBef>
              <a:spcPct val="0"/>
            </a:spcBef>
            <a:spcAft>
              <a:spcPct val="35000"/>
            </a:spcAft>
          </a:pPr>
          <a:r>
            <a:rPr lang="en-US" sz="2400" i="1" kern="1200" dirty="0" smtClean="0">
              <a:solidFill>
                <a:srgbClr val="C00000"/>
              </a:solidFill>
            </a:rPr>
            <a:t>Testing</a:t>
          </a:r>
          <a:endParaRPr lang="en-US" sz="1700" i="1" kern="1200" dirty="0">
            <a:solidFill>
              <a:srgbClr val="C00000"/>
            </a:solidFill>
          </a:endParaRPr>
        </a:p>
      </dsp:txBody>
      <dsp:txXfrm>
        <a:off x="4563254" y="2419108"/>
        <a:ext cx="3142564" cy="190206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9FF40-1E4B-4022-B095-5F1B0D419755}" type="datetimeFigureOut">
              <a:rPr lang="en-US" smtClean="0"/>
              <a:pPr/>
              <a:t>4/4/2021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0495F-B77E-4F9C-B54C-CC1559B68E8D}" type="slidenum">
              <a:rPr lang="en-US" smtClean="0"/>
              <a:pPr/>
              <a:t>‹#›</a:t>
            </a:fld>
            <a:endParaRPr lang="en-US" dirty="0"/>
          </a:p>
        </p:txBody>
      </p:sp>
    </p:spTree>
    <p:extLst>
      <p:ext uri="{BB962C8B-B14F-4D97-AF65-F5344CB8AC3E}">
        <p14:creationId xmlns:p14="http://schemas.microsoft.com/office/powerpoint/2010/main" val="330933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cs typeface="Arial" pitchFamily="34" charset="0"/>
              </a:rPr>
              <a:t>Static Methods</a:t>
            </a:r>
          </a:p>
          <a:p>
            <a:r>
              <a:rPr lang="en-US" dirty="0" smtClean="0">
                <a:cs typeface="Arial" pitchFamily="34" charset="0"/>
              </a:rPr>
              <a:t>	Reviews</a:t>
            </a:r>
          </a:p>
          <a:p>
            <a:r>
              <a:rPr lang="en-US" dirty="0" smtClean="0">
                <a:cs typeface="Arial" pitchFamily="34" charset="0"/>
              </a:rPr>
              <a:t>		Walkthroughs</a:t>
            </a:r>
          </a:p>
          <a:p>
            <a:r>
              <a:rPr lang="en-US" dirty="0" smtClean="0">
                <a:cs typeface="Arial" pitchFamily="34" charset="0"/>
              </a:rPr>
              <a:t>		Inspections</a:t>
            </a:r>
          </a:p>
          <a:p>
            <a:r>
              <a:rPr lang="en-US" dirty="0" smtClean="0">
                <a:cs typeface="Arial" pitchFamily="34" charset="0"/>
              </a:rPr>
              <a:t>		Program Reviews</a:t>
            </a:r>
            <a:br>
              <a:rPr lang="en-US" dirty="0" smtClean="0">
                <a:cs typeface="Arial" pitchFamily="34" charset="0"/>
              </a:rPr>
            </a:br>
            <a:r>
              <a:rPr lang="en-US" dirty="0" smtClean="0">
                <a:cs typeface="Arial" pitchFamily="34" charset="0"/>
              </a:rPr>
              <a:t>Dynamic Methods</a:t>
            </a:r>
          </a:p>
          <a:p>
            <a:pPr lvl="1"/>
            <a:r>
              <a:rPr lang="en-US" dirty="0" smtClean="0">
                <a:cs typeface="Arial" pitchFamily="34" charset="0"/>
              </a:rPr>
              <a:t>	Testing</a:t>
            </a:r>
          </a:p>
          <a:p>
            <a:endParaRPr lang="en-US" dirty="0" smtClean="0">
              <a:cs typeface="Arial" pitchFamily="34" charset="0"/>
            </a:endParaRPr>
          </a:p>
        </p:txBody>
      </p:sp>
      <p:sp>
        <p:nvSpPr>
          <p:cNvPr id="37892" name="Slide Number Placeholder 3"/>
          <p:cNvSpPr>
            <a:spLocks noGrp="1"/>
          </p:cNvSpPr>
          <p:nvPr>
            <p:ph type="sldNum" sz="quarter" idx="5"/>
          </p:nvPr>
        </p:nvSpPr>
        <p:spPr bwMode="auto">
          <a:noFill/>
          <a:ln>
            <a:miter lim="800000"/>
            <a:headEnd/>
            <a:tailEnd/>
          </a:ln>
        </p:spPr>
        <p:txBody>
          <a:bodyPr/>
          <a:lstStyle/>
          <a:p>
            <a:fld id="{5A89FCA6-483F-4D89-A9E1-6BDCF41958DB}" type="slidenum">
              <a:rPr lang="ar-SA" smtClean="0">
                <a:cs typeface="Arial" pitchFamily="34" charset="0"/>
              </a:rPr>
              <a:pPr/>
              <a:t>8</a:t>
            </a:fld>
            <a:endParaRPr lang="en-US" smtClean="0">
              <a:cs typeface="Arial" pitchFamily="34" charset="0"/>
            </a:endParaRPr>
          </a:p>
        </p:txBody>
      </p:sp>
    </p:spTree>
    <p:extLst>
      <p:ext uri="{BB962C8B-B14F-4D97-AF65-F5344CB8AC3E}">
        <p14:creationId xmlns:p14="http://schemas.microsoft.com/office/powerpoint/2010/main" val="3472094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0" indent="0" algn="ctr">
              <a:buNone/>
              <a:defRPr>
                <a:solidFill>
                  <a:schemeClr val="tx1">
                    <a:tint val="75000"/>
                  </a:schemeClr>
                </a:solidFill>
              </a:defRPr>
            </a:lvl5pPr>
            <a:lvl6pPr marL="1714289"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C5A05BF-2821-4650-945C-C615F04557F5}" type="datetime5">
              <a:rPr lang="en-US" smtClean="0"/>
              <a:t>4-Apr-21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13FB29-6985-4D55-AF8B-C72C7FF0D8D8}" type="datetime5">
              <a:rPr lang="en-US" smtClean="0"/>
              <a:t>4-Apr-21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40DD55-C970-402A-966D-98B14984BBED}" type="datetime5">
              <a:rPr lang="en-US" smtClean="0"/>
              <a:t>4-Apr-21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09990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FE0ECC-3F5B-472A-9074-633C42AC9C7E}" type="datetime5">
              <a:rPr lang="en-US" smtClean="0"/>
              <a:t>4-Apr-21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lvl1pPr>
              <a:defRPr sz="2000">
                <a:solidFill>
                  <a:srgbClr val="0099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0">
                <a:solidFill>
                  <a:schemeClr val="tx1">
                    <a:tint val="75000"/>
                  </a:schemeClr>
                </a:solidFill>
              </a:defRPr>
            </a:lvl2pPr>
            <a:lvl3pPr marL="685715" indent="0">
              <a:buNone/>
              <a:defRPr sz="1200">
                <a:solidFill>
                  <a:schemeClr val="tx1">
                    <a:tint val="75000"/>
                  </a:schemeClr>
                </a:solidFill>
              </a:defRPr>
            </a:lvl3pPr>
            <a:lvl4pPr marL="1028573" indent="0">
              <a:buNone/>
              <a:defRPr sz="1050">
                <a:solidFill>
                  <a:schemeClr val="tx1">
                    <a:tint val="75000"/>
                  </a:schemeClr>
                </a:solidFill>
              </a:defRPr>
            </a:lvl4pPr>
            <a:lvl5pPr marL="1371430" indent="0">
              <a:buNone/>
              <a:defRPr sz="1050">
                <a:solidFill>
                  <a:schemeClr val="tx1">
                    <a:tint val="75000"/>
                  </a:schemeClr>
                </a:solidFill>
              </a:defRPr>
            </a:lvl5pPr>
            <a:lvl6pPr marL="1714289" indent="0">
              <a:buNone/>
              <a:defRPr sz="1050">
                <a:solidFill>
                  <a:schemeClr val="tx1">
                    <a:tint val="75000"/>
                  </a:schemeClr>
                </a:solidFill>
              </a:defRPr>
            </a:lvl6pPr>
            <a:lvl7pPr marL="2057144" indent="0">
              <a:buNone/>
              <a:defRPr sz="1050">
                <a:solidFill>
                  <a:schemeClr val="tx1">
                    <a:tint val="75000"/>
                  </a:schemeClr>
                </a:solidFill>
              </a:defRPr>
            </a:lvl7pPr>
            <a:lvl8pPr marL="2400000" indent="0">
              <a:buNone/>
              <a:defRPr sz="1050">
                <a:solidFill>
                  <a:schemeClr val="tx1">
                    <a:tint val="75000"/>
                  </a:schemeClr>
                </a:solidFill>
              </a:defRPr>
            </a:lvl8pPr>
            <a:lvl9pPr marL="274285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F36FB5-7CBB-47D4-B31F-D7924AC252FA}" type="datetime5">
              <a:rPr lang="en-US" smtClean="0"/>
              <a:t>4-Apr-21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69E2AE-89F2-4549-B58D-BB7A2473B9AC}" type="datetime5">
              <a:rPr lang="en-US" smtClean="0"/>
              <a:t>4-Apr-21</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56D167-8389-4DAC-A745-CC0D9984ED54}" type="datetime5">
              <a:rPr lang="en-US" smtClean="0"/>
              <a:t>4-Apr-21</a:t>
            </a:fld>
            <a:endParaRPr lang="en-US" dirty="0"/>
          </a:p>
        </p:txBody>
      </p:sp>
      <p:sp>
        <p:nvSpPr>
          <p:cNvPr id="8" name="Footer Placeholder 7"/>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3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350C9865-7B56-4920-88E0-9E69DF394DB8}" type="datetime5">
              <a:rPr lang="en-US" smtClean="0"/>
              <a:t>4-Apr-21</a:t>
            </a:fld>
            <a:endParaRPr lang="en-US" dirty="0"/>
          </a:p>
        </p:txBody>
      </p:sp>
      <p:sp>
        <p:nvSpPr>
          <p:cNvPr id="4" name="Footer Placeholder 3"/>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7E3F26-2189-4C7C-886B-FFAC3723FE44}" type="datetime5">
              <a:rPr lang="en-US" smtClean="0"/>
              <a:t>4-Apr-21</a:t>
            </a:fld>
            <a:endParaRPr lang="en-US" dirty="0"/>
          </a:p>
        </p:txBody>
      </p:sp>
      <p:sp>
        <p:nvSpPr>
          <p:cNvPr id="3" name="Footer Placeholder 2"/>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lvl1pPr>
              <a:defRPr sz="2000">
                <a:solidFill>
                  <a:srgbClr val="28A01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BB2B36E-F464-4DED-8656-0333C9264121}" type="datetime5">
              <a:rPr lang="en-US" smtClean="0"/>
              <a:t>4-Apr-21</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6B443D8-1FD3-46B0-A5B8-BCCC1BA01728}" type="datetime5">
              <a:rPr lang="en-US" smtClean="0"/>
              <a:t>4-Apr-21</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525" y="6448445"/>
            <a:ext cx="2133600" cy="365125"/>
          </a:xfrm>
          <a:prstGeom prst="rect">
            <a:avLst/>
          </a:prstGeom>
        </p:spPr>
        <p:txBody>
          <a:bodyPr vert="horz" lIns="91440" tIns="45720" rIns="91440" bIns="45720" rtlCol="0" anchor="ctr"/>
          <a:lstStyle>
            <a:lvl1pPr algn="l">
              <a:defRPr sz="1200" b="1">
                <a:solidFill>
                  <a:srgbClr val="FF0000"/>
                </a:solidFill>
              </a:defRPr>
            </a:lvl1pPr>
          </a:lstStyle>
          <a:p>
            <a:fld id="{88EDD1E5-0020-401A-BEA0-404F276274F8}" type="datetime5">
              <a:rPr lang="en-US" smtClean="0"/>
              <a:t>4-Apr-21</a:t>
            </a:fld>
            <a:endParaRPr lang="en-US" dirty="0"/>
          </a:p>
        </p:txBody>
      </p:sp>
      <p:sp>
        <p:nvSpPr>
          <p:cNvPr id="6" name="Slide Number Placeholder 5"/>
          <p:cNvSpPr>
            <a:spLocks noGrp="1"/>
          </p:cNvSpPr>
          <p:nvPr>
            <p:ph type="sldNum" sz="quarter" idx="4"/>
          </p:nvPr>
        </p:nvSpPr>
        <p:spPr>
          <a:xfrm>
            <a:off x="7000875" y="6492894"/>
            <a:ext cx="2133600" cy="365125"/>
          </a:xfrm>
          <a:prstGeom prst="rect">
            <a:avLst/>
          </a:prstGeom>
        </p:spPr>
        <p:txBody>
          <a:bodyPr vert="horz" lIns="91440" tIns="45720" rIns="91440" bIns="45720" rtlCol="0" anchor="ctr"/>
          <a:lstStyle>
            <a:lvl1pPr algn="r">
              <a:defRPr sz="1200" b="1">
                <a:solidFill>
                  <a:srgbClr val="FF0000"/>
                </a:solidFill>
              </a:defRPr>
            </a:lvl1pPr>
          </a:lstStyle>
          <a:p>
            <a:fld id="{F87DD491-3B72-4A14-B95B-81CFF67F5B29}" type="slidenum">
              <a:rPr lang="en-US" smtClean="0"/>
              <a:pPr/>
              <a:t>‹#›</a:t>
            </a:fld>
            <a:endParaRPr lang="en-US" dirty="0"/>
          </a:p>
        </p:txBody>
      </p:sp>
      <p:sp>
        <p:nvSpPr>
          <p:cNvPr id="7" name="TextBox 6"/>
          <p:cNvSpPr txBox="1"/>
          <p:nvPr userDrawn="1"/>
        </p:nvSpPr>
        <p:spPr>
          <a:xfrm>
            <a:off x="3879342" y="6659357"/>
            <a:ext cx="1289135" cy="261610"/>
          </a:xfrm>
          <a:prstGeom prst="rect">
            <a:avLst/>
          </a:prstGeom>
          <a:noFill/>
        </p:spPr>
        <p:txBody>
          <a:bodyPr wrap="none" rtlCol="0">
            <a:spAutoFit/>
          </a:bodyPr>
          <a:lstStyle/>
          <a:p>
            <a:r>
              <a:rPr lang="en-US" sz="900" b="0" baseline="0" dirty="0" smtClean="0">
                <a:solidFill>
                  <a:srgbClr val="002060"/>
                </a:solidFill>
                <a:latin typeface="Lucida Bright" panose="02040602050505020304" pitchFamily="18" charset="0"/>
                <a:cs typeface="Aharoni" panose="02010803020104030203" pitchFamily="2" charset="-79"/>
              </a:rPr>
              <a:t>  Fall</a:t>
            </a:r>
            <a:r>
              <a:rPr lang="en-US" sz="900" b="0" dirty="0" smtClean="0">
                <a:solidFill>
                  <a:srgbClr val="002060"/>
                </a:solidFill>
                <a:latin typeface="Lucida Bright" panose="02040602050505020304" pitchFamily="18" charset="0"/>
                <a:cs typeface="Aharoni" panose="02010803020104030203" pitchFamily="2" charset="-79"/>
              </a:rPr>
              <a:t>_2020</a:t>
            </a:r>
            <a:r>
              <a:rPr lang="en-US" sz="1100" b="0" i="1" dirty="0" smtClean="0">
                <a:solidFill>
                  <a:srgbClr val="C00000"/>
                </a:solidFill>
                <a:latin typeface="Forte" panose="03060902040502070203" pitchFamily="66" charset="0"/>
                <a:cs typeface="Aharoni" panose="02010803020104030203" pitchFamily="2" charset="-79"/>
              </a:rPr>
              <a:t>©</a:t>
            </a:r>
            <a:r>
              <a:rPr lang="en-US" sz="1100" b="0" dirty="0" smtClean="0">
                <a:solidFill>
                  <a:srgbClr val="002060"/>
                </a:solidFill>
                <a:latin typeface="Aharoni" panose="02010803020104030203" pitchFamily="2" charset="-79"/>
                <a:cs typeface="Aharoni" panose="02010803020104030203" pitchFamily="2" charset="-79"/>
              </a:rPr>
              <a:t> </a:t>
            </a:r>
            <a:r>
              <a:rPr lang="en-US" sz="1100" b="0" i="0" dirty="0" smtClean="0">
                <a:solidFill>
                  <a:srgbClr val="009900"/>
                </a:solidFill>
                <a:latin typeface="Forte" panose="03060902040502070203" pitchFamily="66" charset="0"/>
                <a:cs typeface="Aharoni" panose="02010803020104030203" pitchFamily="2" charset="-79"/>
              </a:rPr>
              <a:t>FM D</a:t>
            </a:r>
            <a:endParaRPr lang="en-US" sz="1100" b="0" i="0" dirty="0">
              <a:solidFill>
                <a:srgbClr val="009900"/>
              </a:solidFill>
              <a:latin typeface="Forte" panose="03060902040502070203" pitchFamily="66" charset="0"/>
              <a:cs typeface="Aharoni" panose="02010803020104030203" pitchFamily="2" charset="-79"/>
            </a:endParaRPr>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685715" rtl="0" eaLnBrk="1" latinLnBrk="0" hangingPunct="1">
        <a:spcBef>
          <a:spcPct val="0"/>
        </a:spcBef>
        <a:buNone/>
        <a:defRPr sz="3300" kern="1200">
          <a:solidFill>
            <a:schemeClr val="tx1"/>
          </a:solidFill>
          <a:latin typeface="+mj-lt"/>
          <a:ea typeface="+mj-ea"/>
          <a:cs typeface="+mj-cs"/>
        </a:defRPr>
      </a:lvl1pPr>
    </p:titleStyle>
    <p:bodyStyle>
      <a:lvl1pPr marL="257144" indent="-257144" algn="l" defTabSz="685715"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43" indent="-214288" algn="l" defTabSz="685715"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144" indent="-171430" algn="l" defTabSz="685715"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0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857"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50" kern="1200">
          <a:solidFill>
            <a:schemeClr val="tx1"/>
          </a:solidFill>
          <a:latin typeface="+mn-lt"/>
          <a:ea typeface="+mn-ea"/>
          <a:cs typeface="+mn-cs"/>
        </a:defRPr>
      </a:lvl1pPr>
      <a:lvl2pPr marL="342857" algn="l" defTabSz="685715" rtl="0" eaLnBrk="1" latinLnBrk="0" hangingPunct="1">
        <a:defRPr sz="1350" kern="1200">
          <a:solidFill>
            <a:schemeClr val="tx1"/>
          </a:solidFill>
          <a:latin typeface="+mn-lt"/>
          <a:ea typeface="+mn-ea"/>
          <a:cs typeface="+mn-cs"/>
        </a:defRPr>
      </a:lvl2pPr>
      <a:lvl3pPr marL="685715" algn="l" defTabSz="685715" rtl="0" eaLnBrk="1" latinLnBrk="0" hangingPunct="1">
        <a:defRPr sz="1350" kern="1200">
          <a:solidFill>
            <a:schemeClr val="tx1"/>
          </a:solidFill>
          <a:latin typeface="+mn-lt"/>
          <a:ea typeface="+mn-ea"/>
          <a:cs typeface="+mn-cs"/>
        </a:defRPr>
      </a:lvl3pPr>
      <a:lvl4pPr marL="1028573" algn="l" defTabSz="685715" rtl="0" eaLnBrk="1" latinLnBrk="0" hangingPunct="1">
        <a:defRPr sz="1350" kern="1200">
          <a:solidFill>
            <a:schemeClr val="tx1"/>
          </a:solidFill>
          <a:latin typeface="+mn-lt"/>
          <a:ea typeface="+mn-ea"/>
          <a:cs typeface="+mn-cs"/>
        </a:defRPr>
      </a:lvl4pPr>
      <a:lvl5pPr marL="1371430" algn="l" defTabSz="685715" rtl="0" eaLnBrk="1" latinLnBrk="0" hangingPunct="1">
        <a:defRPr sz="1350" kern="1200">
          <a:solidFill>
            <a:schemeClr val="tx1"/>
          </a:solidFill>
          <a:latin typeface="+mn-lt"/>
          <a:ea typeface="+mn-ea"/>
          <a:cs typeface="+mn-cs"/>
        </a:defRPr>
      </a:lvl5pPr>
      <a:lvl6pPr marL="1714289" algn="l" defTabSz="685715" rtl="0" eaLnBrk="1" latinLnBrk="0" hangingPunct="1">
        <a:defRPr sz="1350" kern="1200">
          <a:solidFill>
            <a:schemeClr val="tx1"/>
          </a:solidFill>
          <a:latin typeface="+mn-lt"/>
          <a:ea typeface="+mn-ea"/>
          <a:cs typeface="+mn-cs"/>
        </a:defRPr>
      </a:lvl6pPr>
      <a:lvl7pPr marL="2057144" algn="l" defTabSz="685715" rtl="0" eaLnBrk="1" latinLnBrk="0" hangingPunct="1">
        <a:defRPr sz="1350" kern="1200">
          <a:solidFill>
            <a:schemeClr val="tx1"/>
          </a:solidFill>
          <a:latin typeface="+mn-lt"/>
          <a:ea typeface="+mn-ea"/>
          <a:cs typeface="+mn-cs"/>
        </a:defRPr>
      </a:lvl7pPr>
      <a:lvl8pPr marL="2400000" algn="l" defTabSz="685715" rtl="0" eaLnBrk="1" latinLnBrk="0" hangingPunct="1">
        <a:defRPr sz="1350" kern="1200">
          <a:solidFill>
            <a:schemeClr val="tx1"/>
          </a:solidFill>
          <a:latin typeface="+mn-lt"/>
          <a:ea typeface="+mn-ea"/>
          <a:cs typeface="+mn-cs"/>
        </a:defRPr>
      </a:lvl8pPr>
      <a:lvl9pPr marL="2742857" algn="l" defTabSz="68571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6.xml"/><Relationship Id="rId5" Type="http://schemas.microsoft.com/office/2007/relationships/hdphoto" Target="../media/hdphoto3.wdp"/><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6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ubtitle 2">
            <a:extLst>
              <a:ext uri="{FF2B5EF4-FFF2-40B4-BE49-F238E27FC236}">
                <a16:creationId xmlns:a16="http://schemas.microsoft.com/office/drawing/2014/main" id="{B9994641-FDD5-4191-A4CE-DF07C7915E89}"/>
              </a:ext>
            </a:extLst>
          </p:cNvPr>
          <p:cNvSpPr txBox="1">
            <a:spLocks/>
          </p:cNvSpPr>
          <p:nvPr/>
        </p:nvSpPr>
        <p:spPr>
          <a:xfrm>
            <a:off x="1270993" y="5088232"/>
            <a:ext cx="6343649" cy="1228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3600" b="1" dirty="0">
                <a:solidFill>
                  <a:srgbClr val="7030A0"/>
                </a:solidFill>
                <a:latin typeface="Times New Roman" panose="02020603050405020304" pitchFamily="18" charset="0"/>
                <a:cs typeface="Times New Roman" panose="02020603050405020304" pitchFamily="18" charset="0"/>
              </a:rPr>
              <a:t>Fahad Ahmed</a:t>
            </a:r>
          </a:p>
          <a:p>
            <a:pPr marL="0" indent="0" algn="ctr">
              <a:spcBef>
                <a:spcPts val="0"/>
              </a:spcBef>
              <a:buNone/>
            </a:pPr>
            <a:r>
              <a:rPr lang="en-US" sz="2800" dirty="0">
                <a:solidFill>
                  <a:srgbClr val="002060"/>
                </a:solidFill>
                <a:latin typeface="Times New Roman" panose="02020603050405020304" pitchFamily="18" charset="0"/>
                <a:cs typeface="Times New Roman" panose="02020603050405020304" pitchFamily="18" charset="0"/>
              </a:rPr>
              <a:t>Lecturer, Dept. of </a:t>
            </a:r>
            <a:r>
              <a:rPr lang="en-US" sz="2800" dirty="0" smtClean="0">
                <a:solidFill>
                  <a:srgbClr val="002060"/>
                </a:solidFill>
                <a:latin typeface="Times New Roman" panose="02020603050405020304" pitchFamily="18" charset="0"/>
                <a:cs typeface="Times New Roman" panose="02020603050405020304" pitchFamily="18" charset="0"/>
              </a:rPr>
              <a:t>CSE</a:t>
            </a:r>
          </a:p>
          <a:p>
            <a:pPr marL="0" indent="0" algn="ctr">
              <a:spcBef>
                <a:spcPts val="0"/>
              </a:spcBef>
              <a:buNone/>
            </a:pPr>
            <a:r>
              <a:rPr lang="en-US" sz="1600" dirty="0" smtClean="0">
                <a:solidFill>
                  <a:srgbClr val="002060"/>
                </a:solidFill>
                <a:latin typeface="Times New Roman" panose="02020603050405020304" pitchFamily="18" charset="0"/>
                <a:cs typeface="Times New Roman" panose="02020603050405020304" pitchFamily="18" charset="0"/>
              </a:rPr>
              <a:t>E-mail: fahadahmed@uap-bd.edu</a:t>
            </a:r>
          </a:p>
          <a:p>
            <a:pPr marL="0" indent="0" algn="ctr">
              <a:spcBef>
                <a:spcPts val="0"/>
              </a:spcBef>
              <a:buNone/>
            </a:pPr>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1800" dirty="0"/>
          </a:p>
        </p:txBody>
      </p:sp>
      <p:sp>
        <p:nvSpPr>
          <p:cNvPr id="34" name="Rectangle 33">
            <a:extLst>
              <a:ext uri="{FF2B5EF4-FFF2-40B4-BE49-F238E27FC236}">
                <a16:creationId xmlns:a16="http://schemas.microsoft.com/office/drawing/2014/main" id="{DFDF5A0B-3F2C-4188-9624-856948B63B33}"/>
              </a:ext>
            </a:extLst>
          </p:cNvPr>
          <p:cNvSpPr/>
          <p:nvPr/>
        </p:nvSpPr>
        <p:spPr>
          <a:xfrm>
            <a:off x="0" y="0"/>
            <a:ext cx="9144000" cy="6858000"/>
          </a:xfrm>
          <a:prstGeom prst="rect">
            <a:avLst/>
          </a:prstGeom>
          <a:noFill/>
          <a:ln w="38100">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436846E3-5EC8-4890-9987-7F42A01985C6}"/>
              </a:ext>
            </a:extLst>
          </p:cNvPr>
          <p:cNvSpPr/>
          <p:nvPr/>
        </p:nvSpPr>
        <p:spPr>
          <a:xfrm>
            <a:off x="152400" y="152400"/>
            <a:ext cx="8839200" cy="6553200"/>
          </a:xfrm>
          <a:prstGeom prst="rect">
            <a:avLst/>
          </a:prstGeom>
          <a:noFill/>
          <a:ln>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381000" y="1492634"/>
            <a:ext cx="8428911" cy="1692771"/>
          </a:xfrm>
          <a:prstGeom prst="rect">
            <a:avLst/>
          </a:prstGeom>
          <a:noFill/>
        </p:spPr>
        <p:txBody>
          <a:bodyPr wrap="none" rtlCol="0">
            <a:spAutoFit/>
          </a:bodyPr>
          <a:lstStyle/>
          <a:p>
            <a:pPr algn="ctr"/>
            <a:r>
              <a:rPr lang="en-US" sz="5000" dirty="0">
                <a:solidFill>
                  <a:srgbClr val="0070C0"/>
                </a:solidFill>
                <a:latin typeface="Lucida Calligraphy" panose="03010101010101010101" pitchFamily="66" charset="0"/>
                <a:ea typeface="+mj-ea"/>
                <a:cs typeface="+mj-cs"/>
              </a:rPr>
              <a:t>CSE- </a:t>
            </a:r>
            <a:r>
              <a:rPr lang="en-US" sz="5000" dirty="0" smtClean="0">
                <a:solidFill>
                  <a:srgbClr val="0070C0"/>
                </a:solidFill>
                <a:latin typeface="Lucida Calligraphy" panose="03010101010101010101" pitchFamily="66" charset="0"/>
                <a:ea typeface="+mj-ea"/>
                <a:cs typeface="+mj-cs"/>
              </a:rPr>
              <a:t>321</a:t>
            </a:r>
          </a:p>
          <a:p>
            <a:pPr algn="ctr"/>
            <a:r>
              <a:rPr lang="en-US" sz="5400" dirty="0">
                <a:solidFill>
                  <a:srgbClr val="00B0F0"/>
                </a:solidFill>
                <a:latin typeface="Lucida Calligraphy" panose="03010101010101010101" pitchFamily="66" charset="0"/>
                <a:ea typeface="+mj-ea"/>
                <a:cs typeface="+mj-cs"/>
              </a:rPr>
              <a:t>Software  Engineering</a:t>
            </a:r>
          </a:p>
        </p:txBody>
      </p:sp>
      <p:sp>
        <p:nvSpPr>
          <p:cNvPr id="12" name="Rectangle 2"/>
          <p:cNvSpPr txBox="1">
            <a:spLocks noChangeArrowheads="1"/>
          </p:cNvSpPr>
          <p:nvPr/>
        </p:nvSpPr>
        <p:spPr>
          <a:xfrm>
            <a:off x="1633239" y="3335873"/>
            <a:ext cx="5877522" cy="1447801"/>
          </a:xfrm>
          <a:prstGeom prst="rect">
            <a:avLst/>
          </a:prstGeom>
        </p:spPr>
        <p:txBody>
          <a:bodyPr vert="horz" lIns="91440" tIns="45720" rIns="91440" bIns="45720" rtlCol="0" anchor="ctr">
            <a:normAutofit fontScale="92500" lnSpcReduction="20000"/>
          </a:bodyPr>
          <a:lstStyle>
            <a:lvl1pPr algn="l" defTabSz="685715" rtl="0" eaLnBrk="1" latinLnBrk="0" hangingPunct="1">
              <a:spcBef>
                <a:spcPct val="0"/>
              </a:spcBef>
              <a:buNone/>
              <a:defRPr sz="3000" kern="1200">
                <a:solidFill>
                  <a:schemeClr val="tx1">
                    <a:lumMod val="75000"/>
                    <a:lumOff val="25000"/>
                  </a:schemeClr>
                </a:solidFill>
                <a:latin typeface="+mj-lt"/>
                <a:ea typeface="+mj-ea"/>
                <a:cs typeface="+mj-cs"/>
              </a:defRPr>
            </a:lvl1pPr>
          </a:lstStyle>
          <a:p>
            <a:pPr algn="ctr"/>
            <a:r>
              <a:rPr lang="en-US" sz="4000" dirty="0" smtClean="0">
                <a:solidFill>
                  <a:schemeClr val="tx1"/>
                </a:solidFill>
              </a:rPr>
              <a:t>Lecture : 17</a:t>
            </a:r>
            <a:br>
              <a:rPr lang="en-US" sz="4000" dirty="0" smtClean="0">
                <a:solidFill>
                  <a:schemeClr val="tx1"/>
                </a:solidFill>
              </a:rPr>
            </a:br>
            <a:r>
              <a:rPr lang="en-US" sz="4000" dirty="0">
                <a:solidFill>
                  <a:srgbClr val="FF0000"/>
                </a:solidFill>
                <a:latin typeface="Cambria" panose="02040503050406030204" pitchFamily="18" charset="0"/>
              </a:rPr>
              <a:t>Software </a:t>
            </a:r>
            <a:r>
              <a:rPr lang="en-US" sz="4000" dirty="0" smtClean="0">
                <a:solidFill>
                  <a:srgbClr val="FF0000"/>
                </a:solidFill>
                <a:latin typeface="Cambria" panose="02040503050406030204" pitchFamily="18" charset="0"/>
              </a:rPr>
              <a:t>Verification &amp; Validation , Testing</a:t>
            </a:r>
            <a:endParaRPr lang="en-US" altLang="en-US" sz="4000" dirty="0">
              <a:solidFill>
                <a:srgbClr val="FF0000"/>
              </a:solidFill>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761" y="233938"/>
            <a:ext cx="1249388" cy="1211907"/>
          </a:xfrm>
          <a:prstGeom prst="rect">
            <a:avLst/>
          </a:prstGeom>
        </p:spPr>
      </p:pic>
    </p:spTree>
    <p:extLst>
      <p:ext uri="{BB962C8B-B14F-4D97-AF65-F5344CB8AC3E}">
        <p14:creationId xmlns:p14="http://schemas.microsoft.com/office/powerpoint/2010/main" val="3589680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Static and dynamic verification</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66700" y="707807"/>
            <a:ext cx="8724900" cy="5336846"/>
          </a:xfrm>
          <a:prstGeom prst="rect">
            <a:avLst/>
          </a:prstGeom>
        </p:spPr>
        <p:txBody>
          <a:bodyPr wrap="square">
            <a:spAutoFit/>
          </a:bodyPr>
          <a:lstStyle/>
          <a:p>
            <a:pPr marL="342900" lvl="0" indent="-342900" algn="just" fontAlgn="base">
              <a:spcBef>
                <a:spcPct val="20000"/>
              </a:spcBef>
              <a:spcAft>
                <a:spcPct val="0"/>
              </a:spcAft>
              <a:buClr>
                <a:srgbClr val="CC9900"/>
              </a:buClr>
              <a:buSzPct val="65000"/>
              <a:buFont typeface="Wingdings" panose="05000000000000000000" pitchFamily="2" charset="2"/>
              <a:buChar char="n"/>
            </a:pPr>
            <a:r>
              <a:rPr kumimoji="1" lang="en-GB" altLang="zh-TW" sz="2400" dirty="0">
                <a:solidFill>
                  <a:srgbClr val="CC9900"/>
                </a:solidFill>
                <a:ea typeface="新細明體"/>
              </a:rPr>
              <a:t>Software </a:t>
            </a:r>
            <a:r>
              <a:rPr kumimoji="1" lang="en-GB" altLang="zh-TW" sz="2400" dirty="0" smtClean="0">
                <a:solidFill>
                  <a:srgbClr val="CC9900"/>
                </a:solidFill>
                <a:ea typeface="新細明體"/>
              </a:rPr>
              <a:t>inspections</a:t>
            </a:r>
            <a:endParaRPr kumimoji="1" lang="en-GB" altLang="zh-TW" sz="2200" dirty="0" smtClean="0">
              <a:solidFill>
                <a:srgbClr val="000000"/>
              </a:solidFill>
              <a:ea typeface="新細明體"/>
            </a:endParaRPr>
          </a:p>
          <a:p>
            <a:pPr marL="669925" lvl="1" indent="-325438" algn="just" fontAlgn="base">
              <a:spcBef>
                <a:spcPct val="20000"/>
              </a:spcBef>
              <a:spcAft>
                <a:spcPct val="0"/>
              </a:spcAft>
              <a:buClr>
                <a:srgbClr val="3B812F"/>
              </a:buClr>
              <a:buSzPct val="60000"/>
              <a:buFont typeface="Wingdings" panose="05000000000000000000" pitchFamily="2" charset="2"/>
              <a:buChar char="q"/>
            </a:pPr>
            <a:r>
              <a:rPr kumimoji="1" lang="en-GB" altLang="zh-TW" sz="2400" dirty="0">
                <a:solidFill>
                  <a:srgbClr val="000000"/>
                </a:solidFill>
              </a:rPr>
              <a:t>Inspections are an old idea. There have been several studies and </a:t>
            </a:r>
            <a:r>
              <a:rPr kumimoji="1" lang="en-GB" altLang="zh-TW" sz="2400" dirty="0" smtClean="0">
                <a:solidFill>
                  <a:srgbClr val="000000"/>
                </a:solidFill>
              </a:rPr>
              <a:t>experiments that </a:t>
            </a:r>
            <a:r>
              <a:rPr kumimoji="1" lang="en-GB" altLang="zh-TW" sz="2400" dirty="0">
                <a:solidFill>
                  <a:srgbClr val="000000"/>
                </a:solidFill>
              </a:rPr>
              <a:t>have demonstrated that inspections are more effective for defect discovery </a:t>
            </a:r>
            <a:r>
              <a:rPr kumimoji="1" lang="en-GB" altLang="zh-TW" sz="2400" dirty="0" smtClean="0">
                <a:solidFill>
                  <a:srgbClr val="000000"/>
                </a:solidFill>
              </a:rPr>
              <a:t>than program </a:t>
            </a:r>
            <a:r>
              <a:rPr kumimoji="1" lang="en-GB" altLang="zh-TW" sz="2400" dirty="0">
                <a:solidFill>
                  <a:srgbClr val="000000"/>
                </a:solidFill>
              </a:rPr>
              <a:t>testing. </a:t>
            </a:r>
            <a:endParaRPr kumimoji="1" lang="en-GB" altLang="zh-TW" sz="2400" dirty="0" smtClean="0">
              <a:solidFill>
                <a:srgbClr val="000000"/>
              </a:solidFill>
            </a:endParaRPr>
          </a:p>
          <a:p>
            <a:pPr marL="669925" lvl="1" indent="-325438" algn="just" fontAlgn="base">
              <a:spcBef>
                <a:spcPct val="20000"/>
              </a:spcBef>
              <a:spcAft>
                <a:spcPct val="0"/>
              </a:spcAft>
              <a:buClr>
                <a:srgbClr val="3B812F"/>
              </a:buClr>
              <a:buSzPct val="60000"/>
              <a:buFont typeface="Wingdings" panose="05000000000000000000" pitchFamily="2" charset="2"/>
              <a:buChar char="q"/>
            </a:pPr>
            <a:endParaRPr kumimoji="1" lang="en-GB" altLang="zh-TW" sz="2400" dirty="0" smtClean="0">
              <a:solidFill>
                <a:srgbClr val="000000"/>
              </a:solidFill>
            </a:endParaRPr>
          </a:p>
          <a:p>
            <a:pPr marL="669925" lvl="1" indent="-325438" algn="just" fontAlgn="base">
              <a:spcBef>
                <a:spcPct val="20000"/>
              </a:spcBef>
              <a:spcAft>
                <a:spcPct val="0"/>
              </a:spcAft>
              <a:buClr>
                <a:srgbClr val="3B812F"/>
              </a:buClr>
              <a:buSzPct val="60000"/>
              <a:buFont typeface="Wingdings" panose="05000000000000000000" pitchFamily="2" charset="2"/>
              <a:buChar char="q"/>
            </a:pPr>
            <a:r>
              <a:rPr kumimoji="1" lang="en-GB" altLang="zh-TW" sz="2400" dirty="0" smtClean="0">
                <a:solidFill>
                  <a:srgbClr val="000000"/>
                </a:solidFill>
              </a:rPr>
              <a:t>Fagan </a:t>
            </a:r>
            <a:r>
              <a:rPr kumimoji="1" lang="en-GB" altLang="zh-TW" sz="2400" dirty="0">
                <a:solidFill>
                  <a:srgbClr val="000000"/>
                </a:solidFill>
              </a:rPr>
              <a:t>(Fagan, 1986) reported that more than 60% of the errors </a:t>
            </a:r>
            <a:r>
              <a:rPr kumimoji="1" lang="en-GB" altLang="zh-TW" sz="2400" dirty="0" smtClean="0">
                <a:solidFill>
                  <a:srgbClr val="000000"/>
                </a:solidFill>
              </a:rPr>
              <a:t>in a </a:t>
            </a:r>
            <a:r>
              <a:rPr kumimoji="1" lang="en-GB" altLang="zh-TW" sz="2400" dirty="0">
                <a:solidFill>
                  <a:srgbClr val="000000"/>
                </a:solidFill>
              </a:rPr>
              <a:t>program can be detected using informal program inspections</a:t>
            </a:r>
            <a:r>
              <a:rPr kumimoji="1" lang="en-GB" altLang="zh-TW" sz="2400" dirty="0" smtClean="0">
                <a:solidFill>
                  <a:srgbClr val="000000"/>
                </a:solidFill>
              </a:rPr>
              <a:t>.</a:t>
            </a:r>
          </a:p>
          <a:p>
            <a:pPr marL="669925" lvl="1" indent="-325438" algn="just" fontAlgn="base">
              <a:spcBef>
                <a:spcPct val="20000"/>
              </a:spcBef>
              <a:spcAft>
                <a:spcPct val="0"/>
              </a:spcAft>
              <a:buClr>
                <a:srgbClr val="3B812F"/>
              </a:buClr>
              <a:buSzPct val="60000"/>
              <a:buFont typeface="Wingdings" panose="05000000000000000000" pitchFamily="2" charset="2"/>
              <a:buChar char="q"/>
            </a:pPr>
            <a:endParaRPr kumimoji="1" lang="en-GB" altLang="zh-TW" sz="2400" dirty="0" smtClean="0">
              <a:solidFill>
                <a:srgbClr val="000000"/>
              </a:solidFill>
            </a:endParaRPr>
          </a:p>
          <a:p>
            <a:pPr marL="669925" lvl="1" indent="-325438" algn="just" fontAlgn="base">
              <a:spcBef>
                <a:spcPct val="20000"/>
              </a:spcBef>
              <a:spcAft>
                <a:spcPct val="0"/>
              </a:spcAft>
              <a:buClr>
                <a:srgbClr val="3B812F"/>
              </a:buClr>
              <a:buSzPct val="60000"/>
              <a:buFont typeface="Wingdings" panose="05000000000000000000" pitchFamily="2" charset="2"/>
              <a:buChar char="q"/>
            </a:pPr>
            <a:r>
              <a:rPr kumimoji="1" lang="en-GB" altLang="zh-TW" sz="2400" dirty="0" smtClean="0">
                <a:solidFill>
                  <a:srgbClr val="000000"/>
                </a:solidFill>
              </a:rPr>
              <a:t> </a:t>
            </a:r>
            <a:r>
              <a:rPr kumimoji="1" lang="en-GB" altLang="zh-TW" sz="2400" dirty="0">
                <a:solidFill>
                  <a:srgbClr val="000000"/>
                </a:solidFill>
              </a:rPr>
              <a:t>Mills et al. (</a:t>
            </a:r>
            <a:r>
              <a:rPr kumimoji="1" lang="en-GB" altLang="zh-TW" sz="2400" dirty="0" smtClean="0">
                <a:solidFill>
                  <a:srgbClr val="000000"/>
                </a:solidFill>
              </a:rPr>
              <a:t>Mills, et </a:t>
            </a:r>
            <a:r>
              <a:rPr kumimoji="1" lang="en-GB" altLang="zh-TW" sz="2400" dirty="0">
                <a:solidFill>
                  <a:srgbClr val="000000"/>
                </a:solidFill>
              </a:rPr>
              <a:t>al., 1987) suggest that a more formal approach to inspection based on </a:t>
            </a:r>
            <a:r>
              <a:rPr kumimoji="1" lang="en-GB" altLang="zh-TW" sz="2400" dirty="0" smtClean="0">
                <a:solidFill>
                  <a:srgbClr val="000000"/>
                </a:solidFill>
              </a:rPr>
              <a:t>correctness arguments </a:t>
            </a:r>
            <a:r>
              <a:rPr kumimoji="1" lang="en-GB" altLang="zh-TW" sz="2400" dirty="0">
                <a:solidFill>
                  <a:srgbClr val="000000"/>
                </a:solidFill>
              </a:rPr>
              <a:t>can detect more than 90% of the errors in a program.</a:t>
            </a:r>
            <a:endParaRPr kumimoji="1" lang="en-GB" altLang="zh-TW" sz="2400" dirty="0" smtClean="0">
              <a:solidFill>
                <a:srgbClr val="FF0000"/>
              </a:solidFill>
              <a:ea typeface="新細明體"/>
            </a:endParaRPr>
          </a:p>
          <a:p>
            <a:pPr marL="342900" lvl="0" indent="-342900" fontAlgn="base">
              <a:spcBef>
                <a:spcPct val="20000"/>
              </a:spcBef>
              <a:spcAft>
                <a:spcPct val="0"/>
              </a:spcAft>
              <a:buClr>
                <a:srgbClr val="CC9900"/>
              </a:buClr>
              <a:buSzPct val="65000"/>
              <a:buFont typeface="Wingdings" panose="05000000000000000000" pitchFamily="2" charset="2"/>
              <a:buChar char="n"/>
            </a:pPr>
            <a:endParaRPr kumimoji="1" lang="en-GB" altLang="zh-TW" sz="2400" dirty="0">
              <a:solidFill>
                <a:srgbClr val="000000"/>
              </a:solidFill>
              <a:ea typeface="新細明體"/>
            </a:endParaRPr>
          </a:p>
        </p:txBody>
      </p:sp>
    </p:spTree>
    <p:extLst>
      <p:ext uri="{BB962C8B-B14F-4D97-AF65-F5344CB8AC3E}">
        <p14:creationId xmlns:p14="http://schemas.microsoft.com/office/powerpoint/2010/main" val="42651782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The inspection process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381000" y="3763035"/>
            <a:ext cx="7926408" cy="2279855"/>
          </a:xfrm>
          <a:prstGeom prst="rect">
            <a:avLst/>
          </a:prstGeom>
        </p:spPr>
        <p:txBody>
          <a:bodyPr wrap="square">
            <a:spAutoFit/>
          </a:bodyPr>
          <a:lstStyle/>
          <a:p>
            <a:pPr marL="466725" lvl="0" indent="-466725" defTabSz="917575" eaLnBrk="0" fontAlgn="base" hangingPunct="0">
              <a:lnSpc>
                <a:spcPct val="85000"/>
              </a:lnSpc>
              <a:spcBef>
                <a:spcPct val="20000"/>
              </a:spcBef>
              <a:spcAft>
                <a:spcPct val="30000"/>
              </a:spcAft>
              <a:buClr>
                <a:srgbClr val="081D58"/>
              </a:buClr>
              <a:buSzPct val="50000"/>
              <a:buFont typeface="Zapf Dingbats" charset="2"/>
              <a:buChar char="l"/>
            </a:pPr>
            <a:r>
              <a:rPr lang="en-GB" altLang="en-US" sz="2000" dirty="0">
                <a:solidFill>
                  <a:srgbClr val="063DE8"/>
                </a:solidFill>
              </a:rPr>
              <a:t>System overview</a:t>
            </a:r>
            <a:r>
              <a:rPr lang="en-GB" altLang="en-US" sz="2000" dirty="0">
                <a:solidFill>
                  <a:srgbClr val="000000"/>
                </a:solidFill>
              </a:rPr>
              <a:t> presented to inspection team.</a:t>
            </a:r>
          </a:p>
          <a:p>
            <a:pPr marL="466725" lvl="0" indent="-466725" defTabSz="917575" eaLnBrk="0" fontAlgn="base" hangingPunct="0">
              <a:lnSpc>
                <a:spcPct val="85000"/>
              </a:lnSpc>
              <a:spcBef>
                <a:spcPct val="20000"/>
              </a:spcBef>
              <a:spcAft>
                <a:spcPct val="30000"/>
              </a:spcAft>
              <a:buClr>
                <a:srgbClr val="081D58"/>
              </a:buClr>
              <a:buSzPct val="50000"/>
              <a:buFont typeface="Zapf Dingbats" charset="2"/>
              <a:buChar char="l"/>
            </a:pPr>
            <a:r>
              <a:rPr lang="en-GB" altLang="en-US" sz="2000" dirty="0">
                <a:solidFill>
                  <a:srgbClr val="000000"/>
                </a:solidFill>
              </a:rPr>
              <a:t>Code and associated documents are </a:t>
            </a:r>
            <a:r>
              <a:rPr lang="en-GB" altLang="en-US" sz="2000" dirty="0" smtClean="0">
                <a:solidFill>
                  <a:srgbClr val="000000"/>
                </a:solidFill>
              </a:rPr>
              <a:t>distributed </a:t>
            </a:r>
            <a:r>
              <a:rPr lang="en-GB" altLang="en-US" sz="2000" dirty="0">
                <a:solidFill>
                  <a:srgbClr val="000000"/>
                </a:solidFill>
              </a:rPr>
              <a:t>to inspection team in advance for </a:t>
            </a:r>
            <a:r>
              <a:rPr lang="en-GB" altLang="en-US" sz="2000" dirty="0">
                <a:solidFill>
                  <a:srgbClr val="CC00CC"/>
                </a:solidFill>
              </a:rPr>
              <a:t>individual preparation.</a:t>
            </a:r>
          </a:p>
          <a:p>
            <a:pPr marL="466725" lvl="0" indent="-466725" defTabSz="917575" eaLnBrk="0" fontAlgn="base" hangingPunct="0">
              <a:lnSpc>
                <a:spcPct val="85000"/>
              </a:lnSpc>
              <a:spcBef>
                <a:spcPct val="20000"/>
              </a:spcBef>
              <a:spcAft>
                <a:spcPct val="30000"/>
              </a:spcAft>
              <a:buClr>
                <a:srgbClr val="081D58"/>
              </a:buClr>
              <a:buSzPct val="50000"/>
              <a:buFont typeface="Zapf Dingbats" charset="2"/>
              <a:buChar char="l"/>
            </a:pPr>
            <a:r>
              <a:rPr lang="en-GB" altLang="en-US" sz="2000" dirty="0">
                <a:solidFill>
                  <a:srgbClr val="000000"/>
                </a:solidFill>
              </a:rPr>
              <a:t>Inspection meeting takes place and </a:t>
            </a:r>
            <a:r>
              <a:rPr lang="en-GB" altLang="en-US" sz="2000" dirty="0">
                <a:solidFill>
                  <a:srgbClr val="063DE8"/>
                </a:solidFill>
              </a:rPr>
              <a:t>discovered errors are noted.</a:t>
            </a:r>
          </a:p>
          <a:p>
            <a:pPr marL="466725" lvl="0" indent="-466725" defTabSz="917575" eaLnBrk="0" fontAlgn="base" hangingPunct="0">
              <a:lnSpc>
                <a:spcPct val="85000"/>
              </a:lnSpc>
              <a:spcBef>
                <a:spcPct val="20000"/>
              </a:spcBef>
              <a:spcAft>
                <a:spcPct val="30000"/>
              </a:spcAft>
              <a:buClr>
                <a:srgbClr val="081D58"/>
              </a:buClr>
              <a:buSzPct val="50000"/>
              <a:buFont typeface="Zapf Dingbats" charset="2"/>
              <a:buChar char="l"/>
            </a:pPr>
            <a:r>
              <a:rPr lang="en-GB" altLang="en-US" sz="2000" dirty="0">
                <a:solidFill>
                  <a:srgbClr val="CC00CC"/>
                </a:solidFill>
              </a:rPr>
              <a:t>Modifications are made</a:t>
            </a:r>
            <a:r>
              <a:rPr lang="en-GB" altLang="en-US" sz="2000" dirty="0">
                <a:solidFill>
                  <a:srgbClr val="000000"/>
                </a:solidFill>
              </a:rPr>
              <a:t> to repair discovered errors (by owner).</a:t>
            </a:r>
          </a:p>
          <a:p>
            <a:pPr marL="466725" lvl="0" indent="-466725" defTabSz="917575" eaLnBrk="0" fontAlgn="base" hangingPunct="0">
              <a:lnSpc>
                <a:spcPct val="85000"/>
              </a:lnSpc>
              <a:spcBef>
                <a:spcPct val="20000"/>
              </a:spcBef>
              <a:spcAft>
                <a:spcPct val="30000"/>
              </a:spcAft>
              <a:buClr>
                <a:srgbClr val="081D58"/>
              </a:buClr>
              <a:buSzPct val="50000"/>
              <a:buFont typeface="Zapf Dingbats" charset="2"/>
              <a:buChar char="l"/>
            </a:pPr>
            <a:r>
              <a:rPr lang="en-GB" altLang="en-US" sz="2000" dirty="0">
                <a:solidFill>
                  <a:srgbClr val="063DE8"/>
                </a:solidFill>
              </a:rPr>
              <a:t>Re-inspection</a:t>
            </a:r>
            <a:r>
              <a:rPr lang="en-GB" altLang="en-US" sz="2000" dirty="0">
                <a:solidFill>
                  <a:srgbClr val="000000"/>
                </a:solidFill>
              </a:rPr>
              <a:t> may or may not be required.</a:t>
            </a:r>
          </a:p>
        </p:txBody>
      </p:sp>
      <p:pic>
        <p:nvPicPr>
          <p:cNvPr id="4" name="Picture 3"/>
          <p:cNvPicPr>
            <a:picLocks noChangeAspect="1"/>
          </p:cNvPicPr>
          <p:nvPr/>
        </p:nvPicPr>
        <p:blipFill>
          <a:blip r:embed="rId2"/>
          <a:stretch>
            <a:fillRect/>
          </a:stretch>
        </p:blipFill>
        <p:spPr>
          <a:xfrm>
            <a:off x="9524" y="648783"/>
            <a:ext cx="9107533" cy="2664248"/>
          </a:xfrm>
          <a:prstGeom prst="rect">
            <a:avLst/>
          </a:prstGeom>
        </p:spPr>
      </p:pic>
    </p:spTree>
    <p:extLst>
      <p:ext uri="{BB962C8B-B14F-4D97-AF65-F5344CB8AC3E}">
        <p14:creationId xmlns:p14="http://schemas.microsoft.com/office/powerpoint/2010/main" val="20158256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Inspection Checks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25458" y="590910"/>
            <a:ext cx="8839200" cy="461665"/>
          </a:xfrm>
          <a:prstGeom prst="rect">
            <a:avLst/>
          </a:prstGeom>
        </p:spPr>
        <p:txBody>
          <a:bodyPr wrap="square">
            <a:spAutoFit/>
          </a:bodyPr>
          <a:lstStyle/>
          <a:p>
            <a:r>
              <a:rPr lang="en-GB" sz="2400" dirty="0"/>
              <a:t>Possible checks that might be made during the inspection process</a:t>
            </a:r>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68300" y="985229"/>
            <a:ext cx="8458200" cy="5507665"/>
          </a:xfrm>
          <a:prstGeom prst="rect">
            <a:avLst/>
          </a:prstGeom>
        </p:spPr>
      </p:pic>
    </p:spTree>
    <p:extLst>
      <p:ext uri="{BB962C8B-B14F-4D97-AF65-F5344CB8AC3E}">
        <p14:creationId xmlns:p14="http://schemas.microsoft.com/office/powerpoint/2010/main" val="4832300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Inspection Checks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25458" y="590910"/>
            <a:ext cx="8839200" cy="461665"/>
          </a:xfrm>
          <a:prstGeom prst="rect">
            <a:avLst/>
          </a:prstGeom>
        </p:spPr>
        <p:txBody>
          <a:bodyPr wrap="square">
            <a:spAutoFit/>
          </a:bodyPr>
          <a:lstStyle/>
          <a:p>
            <a:r>
              <a:rPr lang="en-GB" sz="2400" dirty="0"/>
              <a:t>Possible checks that might be made during the inspection process</a:t>
            </a:r>
          </a:p>
        </p:txBody>
      </p:sp>
      <p:pic>
        <p:nvPicPr>
          <p:cNvPr id="10" name="Picture 9"/>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65067" y="1505829"/>
            <a:ext cx="8610600" cy="4191000"/>
          </a:xfrm>
          <a:prstGeom prst="rect">
            <a:avLst/>
          </a:prstGeom>
        </p:spPr>
      </p:pic>
      <p:pic>
        <p:nvPicPr>
          <p:cNvPr id="11" name="Picture 10"/>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274592" y="1028465"/>
            <a:ext cx="8601075" cy="485775"/>
          </a:xfrm>
          <a:prstGeom prst="rect">
            <a:avLst/>
          </a:prstGeom>
        </p:spPr>
      </p:pic>
    </p:spTree>
    <p:extLst>
      <p:ext uri="{BB962C8B-B14F-4D97-AF65-F5344CB8AC3E}">
        <p14:creationId xmlns:p14="http://schemas.microsoft.com/office/powerpoint/2010/main" val="25309913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Static and dynamic verification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66700" y="707807"/>
            <a:ext cx="8610600" cy="5915466"/>
          </a:xfrm>
          <a:prstGeom prst="rect">
            <a:avLst/>
          </a:prstGeom>
        </p:spPr>
        <p:txBody>
          <a:bodyPr wrap="square">
            <a:spAutoFit/>
          </a:bodyPr>
          <a:lstStyle/>
          <a:p>
            <a:pPr marL="342900" lvl="0" indent="-342900" algn="just" fontAlgn="base">
              <a:spcBef>
                <a:spcPct val="20000"/>
              </a:spcBef>
              <a:spcAft>
                <a:spcPct val="0"/>
              </a:spcAft>
              <a:buClr>
                <a:srgbClr val="CC9900"/>
              </a:buClr>
              <a:buSzPct val="65000"/>
              <a:buFont typeface="Wingdings" panose="05000000000000000000" pitchFamily="2" charset="2"/>
              <a:buChar char="n"/>
            </a:pPr>
            <a:r>
              <a:rPr kumimoji="1" lang="en-GB" altLang="zh-TW" sz="2200" dirty="0" smtClean="0">
                <a:solidFill>
                  <a:srgbClr val="CC9900"/>
                </a:solidFill>
                <a:ea typeface="新細明體"/>
              </a:rPr>
              <a:t>Software testing</a:t>
            </a:r>
            <a:r>
              <a:rPr kumimoji="1" lang="en-GB" altLang="zh-TW" sz="2200" dirty="0" smtClean="0">
                <a:solidFill>
                  <a:srgbClr val="000000"/>
                </a:solidFill>
                <a:ea typeface="新細明體"/>
              </a:rPr>
              <a:t>  </a:t>
            </a:r>
            <a:r>
              <a:rPr kumimoji="1" lang="en-GB" altLang="zh-TW" sz="2200" dirty="0">
                <a:solidFill>
                  <a:srgbClr val="000000"/>
                </a:solidFill>
                <a:ea typeface="新細明體"/>
              </a:rPr>
              <a:t>Concerned with exercising and </a:t>
            </a:r>
            <a:r>
              <a:rPr kumimoji="1" lang="en-GB" altLang="zh-TW" sz="2200" dirty="0" smtClean="0">
                <a:solidFill>
                  <a:srgbClr val="000000"/>
                </a:solidFill>
                <a:ea typeface="新細明體"/>
              </a:rPr>
              <a:t>observing </a:t>
            </a:r>
            <a:r>
              <a:rPr kumimoji="1" lang="en-GB" altLang="zh-TW" sz="2200" dirty="0">
                <a:solidFill>
                  <a:srgbClr val="000000"/>
                </a:solidFill>
                <a:ea typeface="新細明體"/>
              </a:rPr>
              <a:t>product behaviour (dynamic verification</a:t>
            </a:r>
            <a:r>
              <a:rPr kumimoji="1" lang="en-GB" altLang="zh-TW" sz="2200" dirty="0" smtClean="0">
                <a:solidFill>
                  <a:srgbClr val="000000"/>
                </a:solidFill>
                <a:ea typeface="新細明體"/>
              </a:rPr>
              <a:t>)</a:t>
            </a:r>
          </a:p>
          <a:p>
            <a:pPr marL="342900" lvl="0" indent="-342900" algn="just" fontAlgn="base">
              <a:spcBef>
                <a:spcPct val="20000"/>
              </a:spcBef>
              <a:spcAft>
                <a:spcPct val="0"/>
              </a:spcAft>
              <a:buClr>
                <a:srgbClr val="CC9900"/>
              </a:buClr>
              <a:buSzPct val="65000"/>
              <a:buFont typeface="Wingdings" panose="05000000000000000000" pitchFamily="2" charset="2"/>
              <a:buChar char="n"/>
            </a:pPr>
            <a:endParaRPr kumimoji="1" lang="en-GB" altLang="zh-TW" sz="2200" dirty="0">
              <a:solidFill>
                <a:srgbClr val="000000"/>
              </a:solidFill>
              <a:ea typeface="新細明體"/>
            </a:endParaRPr>
          </a:p>
          <a:p>
            <a:pPr marL="669925" lvl="1" indent="-325438" algn="just" fontAlgn="base">
              <a:spcBef>
                <a:spcPct val="20000"/>
              </a:spcBef>
              <a:spcAft>
                <a:spcPct val="0"/>
              </a:spcAft>
              <a:buClr>
                <a:srgbClr val="3B812F"/>
              </a:buClr>
              <a:buSzPct val="60000"/>
              <a:buFont typeface="Wingdings" panose="05000000000000000000" pitchFamily="2" charset="2"/>
              <a:buChar char="q"/>
            </a:pPr>
            <a:r>
              <a:rPr kumimoji="1" lang="en-GB" altLang="zh-TW" sz="2200" dirty="0">
                <a:solidFill>
                  <a:srgbClr val="000000"/>
                </a:solidFill>
              </a:rPr>
              <a:t>Inspections and testing are complementary and not opposing verification techniques. </a:t>
            </a:r>
            <a:r>
              <a:rPr kumimoji="1" lang="en-GB" altLang="zh-TW" sz="2200" dirty="0" smtClean="0">
                <a:solidFill>
                  <a:srgbClr val="000000"/>
                </a:solidFill>
              </a:rPr>
              <a:t>Both </a:t>
            </a:r>
            <a:r>
              <a:rPr kumimoji="1" lang="en-GB" altLang="zh-TW" sz="2200" dirty="0">
                <a:solidFill>
                  <a:srgbClr val="000000"/>
                </a:solidFill>
              </a:rPr>
              <a:t>should be used during the V &amp; V process</a:t>
            </a:r>
            <a:r>
              <a:rPr kumimoji="1" lang="en-GB" altLang="zh-TW" sz="2200" dirty="0" smtClean="0">
                <a:solidFill>
                  <a:srgbClr val="000000"/>
                </a:solidFill>
              </a:rPr>
              <a:t>.</a:t>
            </a:r>
          </a:p>
          <a:p>
            <a:pPr marL="669925" lvl="1" indent="-325438" algn="just" fontAlgn="base">
              <a:spcBef>
                <a:spcPct val="20000"/>
              </a:spcBef>
              <a:spcAft>
                <a:spcPct val="0"/>
              </a:spcAft>
              <a:buClr>
                <a:srgbClr val="3B812F"/>
              </a:buClr>
              <a:buSzPct val="60000"/>
              <a:buFont typeface="Wingdings" panose="05000000000000000000" pitchFamily="2" charset="2"/>
              <a:buChar char="q"/>
            </a:pPr>
            <a:r>
              <a:rPr kumimoji="1" lang="en-GB" altLang="zh-TW" sz="2200" dirty="0" smtClean="0">
                <a:solidFill>
                  <a:srgbClr val="000000"/>
                </a:solidFill>
              </a:rPr>
              <a:t> </a:t>
            </a:r>
            <a:r>
              <a:rPr kumimoji="1" lang="en-GB" altLang="zh-TW" sz="2200" dirty="0">
                <a:solidFill>
                  <a:srgbClr val="000000"/>
                </a:solidFill>
              </a:rPr>
              <a:t>Inspections can check conformance with a specification but not conformance with the customer's real requirements. Inspections cannot check </a:t>
            </a:r>
            <a:r>
              <a:rPr kumimoji="1" lang="en-GB" altLang="zh-TW" sz="2200" b="1" dirty="0">
                <a:solidFill>
                  <a:srgbClr val="000000"/>
                </a:solidFill>
              </a:rPr>
              <a:t>non-functional characteristics</a:t>
            </a:r>
            <a:r>
              <a:rPr kumimoji="1" lang="en-GB" altLang="zh-TW" sz="2200" dirty="0">
                <a:solidFill>
                  <a:srgbClr val="000000"/>
                </a:solidFill>
              </a:rPr>
              <a:t> such as performance, usability, etc</a:t>
            </a:r>
            <a:r>
              <a:rPr kumimoji="1" lang="en-GB" altLang="zh-TW" sz="2200" dirty="0" smtClean="0">
                <a:solidFill>
                  <a:srgbClr val="000000"/>
                </a:solidFill>
              </a:rPr>
              <a:t>.</a:t>
            </a:r>
          </a:p>
          <a:p>
            <a:pPr marL="669925" lvl="1" indent="-325438" algn="just" fontAlgn="base">
              <a:spcBef>
                <a:spcPct val="20000"/>
              </a:spcBef>
              <a:spcAft>
                <a:spcPct val="0"/>
              </a:spcAft>
              <a:buClr>
                <a:srgbClr val="3B812F"/>
              </a:buClr>
              <a:buSzPct val="60000"/>
              <a:buFont typeface="Wingdings" panose="05000000000000000000" pitchFamily="2" charset="2"/>
              <a:buChar char="q"/>
            </a:pPr>
            <a:endParaRPr kumimoji="1" lang="en-GB" altLang="zh-TW" sz="2200" dirty="0" smtClean="0">
              <a:solidFill>
                <a:srgbClr val="000000"/>
              </a:solidFill>
              <a:ea typeface="新細明體"/>
            </a:endParaRPr>
          </a:p>
          <a:p>
            <a:pPr marL="669925" lvl="1" indent="-325438" algn="just" fontAlgn="base">
              <a:spcBef>
                <a:spcPct val="20000"/>
              </a:spcBef>
              <a:spcAft>
                <a:spcPct val="0"/>
              </a:spcAft>
              <a:buClr>
                <a:srgbClr val="3B812F"/>
              </a:buClr>
              <a:buSzPct val="60000"/>
              <a:buFont typeface="Wingdings" panose="05000000000000000000" pitchFamily="2" charset="2"/>
              <a:buChar char="q"/>
            </a:pPr>
            <a:r>
              <a:rPr lang="en-US" sz="2200" dirty="0"/>
              <a:t>Software testing is a process of identifying the </a:t>
            </a:r>
            <a:r>
              <a:rPr lang="en-US" sz="2200" b="1" dirty="0"/>
              <a:t>correctness of software by considering its all attributes </a:t>
            </a:r>
            <a:r>
              <a:rPr lang="en-US" sz="2200" dirty="0"/>
              <a:t>(Reliability, Scalability, Portability, Re-usability, Usability) and evaluating the execution of software components to find the software bugs or errors or defects.</a:t>
            </a:r>
            <a:endParaRPr kumimoji="1" lang="en-GB" altLang="zh-TW" sz="2200" dirty="0">
              <a:solidFill>
                <a:srgbClr val="000000"/>
              </a:solidFill>
              <a:ea typeface="新細明體"/>
            </a:endParaRPr>
          </a:p>
          <a:p>
            <a:pPr marL="342900" lvl="0" indent="-342900" algn="just" fontAlgn="base">
              <a:spcBef>
                <a:spcPct val="20000"/>
              </a:spcBef>
              <a:spcAft>
                <a:spcPct val="0"/>
              </a:spcAft>
              <a:buClr>
                <a:srgbClr val="CC9900"/>
              </a:buClr>
              <a:buSzPct val="65000"/>
              <a:buFont typeface="Wingdings" panose="05000000000000000000" pitchFamily="2" charset="2"/>
              <a:buChar char="n"/>
            </a:pPr>
            <a:endParaRPr kumimoji="1" lang="en-GB" altLang="zh-TW" sz="2200" dirty="0">
              <a:solidFill>
                <a:srgbClr val="000000"/>
              </a:solidFill>
              <a:ea typeface="新細明體"/>
            </a:endParaRPr>
          </a:p>
        </p:txBody>
      </p:sp>
    </p:spTree>
    <p:extLst>
      <p:ext uri="{BB962C8B-B14F-4D97-AF65-F5344CB8AC3E}">
        <p14:creationId xmlns:p14="http://schemas.microsoft.com/office/powerpoint/2010/main" val="41719953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Program testing</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63558" y="847850"/>
            <a:ext cx="8420100" cy="5909310"/>
          </a:xfrm>
          <a:prstGeom prst="rect">
            <a:avLst/>
          </a:prstGeom>
        </p:spPr>
        <p:txBody>
          <a:bodyPr wrap="square">
            <a:spAutoFit/>
          </a:bodyPr>
          <a:lstStyle/>
          <a:p>
            <a:pPr marL="342900" lvl="0" indent="-342900" fontAlgn="base">
              <a:spcBef>
                <a:spcPct val="20000"/>
              </a:spcBef>
              <a:spcAft>
                <a:spcPct val="0"/>
              </a:spcAft>
              <a:buClr>
                <a:srgbClr val="CC9900"/>
              </a:buClr>
              <a:buSzPct val="65000"/>
              <a:buFont typeface="Wingdings" panose="05000000000000000000" pitchFamily="2" charset="2"/>
              <a:buChar char="n"/>
            </a:pPr>
            <a:r>
              <a:rPr kumimoji="1" lang="en-GB" altLang="zh-TW" sz="2400" dirty="0">
                <a:solidFill>
                  <a:srgbClr val="000000"/>
                </a:solidFill>
                <a:ea typeface="新細明體"/>
              </a:rPr>
              <a:t>Can reveal the presence of errors </a:t>
            </a:r>
            <a:r>
              <a:rPr kumimoji="1" lang="en-GB" altLang="zh-TW" sz="2400" dirty="0">
                <a:solidFill>
                  <a:srgbClr val="FF0000"/>
                </a:solidFill>
                <a:ea typeface="新細明體"/>
              </a:rPr>
              <a:t>NOT </a:t>
            </a:r>
            <a:r>
              <a:rPr kumimoji="1" lang="en-GB" altLang="zh-TW" sz="2400" dirty="0" smtClean="0">
                <a:solidFill>
                  <a:srgbClr val="FF0000"/>
                </a:solidFill>
                <a:ea typeface="新細明體"/>
              </a:rPr>
              <a:t>their absence</a:t>
            </a:r>
            <a:r>
              <a:rPr kumimoji="1" lang="en-GB" altLang="zh-TW" sz="2400" dirty="0" smtClean="0">
                <a:solidFill>
                  <a:srgbClr val="000000"/>
                </a:solidFill>
                <a:ea typeface="新細明體"/>
              </a:rPr>
              <a:t>.</a:t>
            </a:r>
          </a:p>
          <a:p>
            <a:pPr marL="342900" lvl="0" indent="-342900" fontAlgn="base">
              <a:spcBef>
                <a:spcPct val="20000"/>
              </a:spcBef>
              <a:spcAft>
                <a:spcPct val="0"/>
              </a:spcAft>
              <a:buClr>
                <a:srgbClr val="CC9900"/>
              </a:buClr>
              <a:buSzPct val="65000"/>
              <a:buFont typeface="Wingdings" panose="05000000000000000000" pitchFamily="2" charset="2"/>
              <a:buChar char="n"/>
            </a:pPr>
            <a:endParaRPr kumimoji="1" lang="en-GB" altLang="zh-TW" sz="2400" dirty="0">
              <a:solidFill>
                <a:srgbClr val="000000"/>
              </a:solidFill>
              <a:ea typeface="新細明體"/>
            </a:endParaRPr>
          </a:p>
          <a:p>
            <a:pPr marL="342900" lvl="0" indent="-342900" fontAlgn="base">
              <a:spcBef>
                <a:spcPct val="20000"/>
              </a:spcBef>
              <a:spcAft>
                <a:spcPct val="0"/>
              </a:spcAft>
              <a:buClr>
                <a:srgbClr val="CC9900"/>
              </a:buClr>
              <a:buSzPct val="65000"/>
              <a:buFont typeface="Wingdings" panose="05000000000000000000" pitchFamily="2" charset="2"/>
              <a:buChar char="n"/>
            </a:pPr>
            <a:r>
              <a:rPr kumimoji="1" lang="en-GB" altLang="zh-TW" sz="2400" dirty="0">
                <a:solidFill>
                  <a:srgbClr val="000000"/>
                </a:solidFill>
                <a:ea typeface="新細明體"/>
              </a:rPr>
              <a:t>The only validation technique for </a:t>
            </a:r>
            <a:r>
              <a:rPr kumimoji="1" lang="en-GB" altLang="zh-TW" sz="2400" dirty="0">
                <a:solidFill>
                  <a:srgbClr val="FF0000"/>
                </a:solidFill>
                <a:ea typeface="新細明體"/>
              </a:rPr>
              <a:t>non-functional requirements</a:t>
            </a:r>
            <a:r>
              <a:rPr kumimoji="1" lang="en-GB" altLang="zh-TW" sz="2400" dirty="0">
                <a:solidFill>
                  <a:srgbClr val="000000"/>
                </a:solidFill>
                <a:ea typeface="新細明體"/>
              </a:rPr>
              <a:t> as the software has to be executed to see </a:t>
            </a:r>
            <a:r>
              <a:rPr kumimoji="1" lang="en-GB" altLang="zh-TW" sz="2400" dirty="0">
                <a:solidFill>
                  <a:srgbClr val="FF0000"/>
                </a:solidFill>
                <a:ea typeface="新細明體"/>
              </a:rPr>
              <a:t>how it behaves</a:t>
            </a:r>
            <a:r>
              <a:rPr kumimoji="1" lang="en-GB" altLang="zh-TW" sz="2400" dirty="0" smtClean="0">
                <a:solidFill>
                  <a:srgbClr val="000000"/>
                </a:solidFill>
                <a:ea typeface="新細明體"/>
              </a:rPr>
              <a:t>.</a:t>
            </a:r>
          </a:p>
          <a:p>
            <a:pPr marL="342900" lvl="0" indent="-342900" fontAlgn="base">
              <a:spcBef>
                <a:spcPct val="20000"/>
              </a:spcBef>
              <a:spcAft>
                <a:spcPct val="0"/>
              </a:spcAft>
              <a:buClr>
                <a:srgbClr val="CC9900"/>
              </a:buClr>
              <a:buSzPct val="65000"/>
              <a:buFont typeface="Wingdings" panose="05000000000000000000" pitchFamily="2" charset="2"/>
              <a:buChar char="n"/>
            </a:pPr>
            <a:endParaRPr kumimoji="1" lang="en-GB" altLang="zh-TW" sz="2400" dirty="0">
              <a:solidFill>
                <a:srgbClr val="000000"/>
              </a:solidFill>
              <a:ea typeface="新細明體"/>
            </a:endParaRPr>
          </a:p>
          <a:p>
            <a:pPr marL="342900" lvl="0" indent="-342900" fontAlgn="base">
              <a:spcBef>
                <a:spcPct val="20000"/>
              </a:spcBef>
              <a:spcAft>
                <a:spcPct val="0"/>
              </a:spcAft>
              <a:buClr>
                <a:srgbClr val="CC9900"/>
              </a:buClr>
              <a:buSzPct val="65000"/>
              <a:buFont typeface="Wingdings" panose="05000000000000000000" pitchFamily="2" charset="2"/>
              <a:buChar char="n"/>
            </a:pPr>
            <a:r>
              <a:rPr kumimoji="1" lang="en-GB" altLang="zh-TW" sz="2400" dirty="0">
                <a:solidFill>
                  <a:srgbClr val="000000"/>
                </a:solidFill>
                <a:ea typeface="新細明體"/>
              </a:rPr>
              <a:t>Should be </a:t>
            </a:r>
            <a:r>
              <a:rPr kumimoji="1" lang="en-GB" altLang="zh-TW" sz="2400" dirty="0">
                <a:solidFill>
                  <a:srgbClr val="FF0000"/>
                </a:solidFill>
                <a:ea typeface="新細明體"/>
              </a:rPr>
              <a:t>used in conjunction</a:t>
            </a:r>
            <a:r>
              <a:rPr kumimoji="1" lang="en-GB" altLang="zh-TW" sz="2400" dirty="0">
                <a:solidFill>
                  <a:srgbClr val="000000"/>
                </a:solidFill>
                <a:ea typeface="新細明體"/>
              </a:rPr>
              <a:t> with static </a:t>
            </a:r>
            <a:r>
              <a:rPr kumimoji="1" lang="en-GB" altLang="zh-TW" sz="2400" dirty="0" smtClean="0">
                <a:solidFill>
                  <a:srgbClr val="000000"/>
                </a:solidFill>
                <a:ea typeface="新細明體"/>
              </a:rPr>
              <a:t>verification </a:t>
            </a:r>
            <a:r>
              <a:rPr kumimoji="1" lang="en-GB" altLang="zh-TW" sz="2400" dirty="0">
                <a:solidFill>
                  <a:srgbClr val="000000"/>
                </a:solidFill>
                <a:ea typeface="新細明體"/>
              </a:rPr>
              <a:t>to provide full V&amp;V </a:t>
            </a:r>
            <a:r>
              <a:rPr kumimoji="1" lang="en-GB" altLang="zh-TW" sz="2400" dirty="0" smtClean="0">
                <a:solidFill>
                  <a:srgbClr val="000000"/>
                </a:solidFill>
              </a:rPr>
              <a:t>coverage</a:t>
            </a:r>
          </a:p>
          <a:p>
            <a:pPr marL="342900" lvl="0" indent="-342900" fontAlgn="base">
              <a:spcBef>
                <a:spcPct val="20000"/>
              </a:spcBef>
              <a:spcAft>
                <a:spcPct val="0"/>
              </a:spcAft>
              <a:buClr>
                <a:srgbClr val="CC9900"/>
              </a:buClr>
              <a:buSzPct val="65000"/>
              <a:buFont typeface="Wingdings" panose="05000000000000000000" pitchFamily="2" charset="2"/>
              <a:buChar char="n"/>
            </a:pPr>
            <a:r>
              <a:rPr kumimoji="1" lang="en-GB" altLang="zh-TW" sz="2400" dirty="0" smtClean="0">
                <a:solidFill>
                  <a:srgbClr val="000000"/>
                </a:solidFill>
              </a:rPr>
              <a:t>Typically</a:t>
            </a:r>
            <a:r>
              <a:rPr kumimoji="1" lang="en-GB" altLang="zh-TW" sz="2400" dirty="0">
                <a:solidFill>
                  <a:srgbClr val="000000"/>
                </a:solidFill>
              </a:rPr>
              <a:t>, a commercial software system has to go through three stages of testing</a:t>
            </a:r>
            <a:r>
              <a:rPr kumimoji="1" lang="en-GB" altLang="zh-TW" sz="2400" dirty="0" smtClean="0">
                <a:solidFill>
                  <a:srgbClr val="000000"/>
                </a:solidFill>
              </a:rPr>
              <a:t>:</a:t>
            </a:r>
            <a:endParaRPr kumimoji="1" lang="en-GB" altLang="zh-TW" sz="2400" dirty="0">
              <a:solidFill>
                <a:srgbClr val="000000"/>
              </a:solidFill>
            </a:endParaRPr>
          </a:p>
          <a:p>
            <a:pPr marL="800100" lvl="1" indent="-342900" fontAlgn="base">
              <a:spcBef>
                <a:spcPct val="20000"/>
              </a:spcBef>
              <a:spcAft>
                <a:spcPct val="0"/>
              </a:spcAft>
              <a:buClr>
                <a:srgbClr val="CC9900"/>
              </a:buClr>
              <a:buSzPct val="65000"/>
              <a:buFont typeface="Wingdings" panose="05000000000000000000" pitchFamily="2" charset="2"/>
              <a:buChar char="n"/>
            </a:pPr>
            <a:r>
              <a:rPr kumimoji="1" lang="en-GB" altLang="zh-TW" b="1" dirty="0">
                <a:solidFill>
                  <a:srgbClr val="000000"/>
                </a:solidFill>
              </a:rPr>
              <a:t>Development testing: </a:t>
            </a:r>
            <a:r>
              <a:rPr kumimoji="1" lang="en-GB" altLang="zh-TW" dirty="0">
                <a:solidFill>
                  <a:srgbClr val="000000"/>
                </a:solidFill>
              </a:rPr>
              <a:t>the system is tested during development to discover bugs and defects.</a:t>
            </a:r>
          </a:p>
          <a:p>
            <a:pPr marL="800100" lvl="1" indent="-342900" fontAlgn="base">
              <a:spcBef>
                <a:spcPct val="20000"/>
              </a:spcBef>
              <a:spcAft>
                <a:spcPct val="0"/>
              </a:spcAft>
              <a:buClr>
                <a:srgbClr val="CC9900"/>
              </a:buClr>
              <a:buSzPct val="65000"/>
              <a:buFont typeface="Wingdings" panose="05000000000000000000" pitchFamily="2" charset="2"/>
              <a:buChar char="n"/>
            </a:pPr>
            <a:r>
              <a:rPr kumimoji="1" lang="en-GB" altLang="zh-TW" b="1" dirty="0">
                <a:solidFill>
                  <a:srgbClr val="000000"/>
                </a:solidFill>
              </a:rPr>
              <a:t>Release testing</a:t>
            </a:r>
            <a:r>
              <a:rPr kumimoji="1" lang="en-GB" altLang="zh-TW" dirty="0">
                <a:solidFill>
                  <a:srgbClr val="000000"/>
                </a:solidFill>
              </a:rPr>
              <a:t>: a separate testing team test a complete version of the system before it is released to users.</a:t>
            </a:r>
          </a:p>
          <a:p>
            <a:pPr marL="800100" lvl="1" indent="-342900" fontAlgn="base">
              <a:spcBef>
                <a:spcPct val="20000"/>
              </a:spcBef>
              <a:spcAft>
                <a:spcPct val="0"/>
              </a:spcAft>
              <a:buClr>
                <a:srgbClr val="CC9900"/>
              </a:buClr>
              <a:buSzPct val="65000"/>
              <a:buFont typeface="Wingdings" panose="05000000000000000000" pitchFamily="2" charset="2"/>
              <a:buChar char="n"/>
            </a:pPr>
            <a:r>
              <a:rPr kumimoji="1" lang="en-GB" altLang="zh-TW" b="1" dirty="0">
                <a:solidFill>
                  <a:srgbClr val="000000"/>
                </a:solidFill>
              </a:rPr>
              <a:t>User testing: </a:t>
            </a:r>
            <a:r>
              <a:rPr kumimoji="1" lang="en-GB" altLang="zh-TW" dirty="0">
                <a:solidFill>
                  <a:srgbClr val="000000"/>
                </a:solidFill>
              </a:rPr>
              <a:t>users or potential users of a system test the system in their own environment.</a:t>
            </a:r>
            <a:endParaRPr kumimoji="1" lang="en-GB" altLang="zh-TW" dirty="0" smtClean="0">
              <a:solidFill>
                <a:srgbClr val="000000"/>
              </a:solidFill>
              <a:ea typeface="新細明體"/>
            </a:endParaRPr>
          </a:p>
          <a:p>
            <a:pPr marL="342900" lvl="0" indent="-342900" fontAlgn="base">
              <a:spcBef>
                <a:spcPct val="20000"/>
              </a:spcBef>
              <a:spcAft>
                <a:spcPct val="0"/>
              </a:spcAft>
              <a:buClr>
                <a:srgbClr val="CC9900"/>
              </a:buClr>
              <a:buSzPct val="65000"/>
              <a:buFont typeface="Wingdings" panose="05000000000000000000" pitchFamily="2" charset="2"/>
              <a:buChar char="n"/>
            </a:pPr>
            <a:endParaRPr kumimoji="1" lang="en-GB" altLang="zh-TW" sz="1600" dirty="0">
              <a:solidFill>
                <a:srgbClr val="000000"/>
              </a:solidFill>
              <a:ea typeface="新細明體"/>
            </a:endParaRPr>
          </a:p>
        </p:txBody>
      </p:sp>
    </p:spTree>
    <p:extLst>
      <p:ext uri="{BB962C8B-B14F-4D97-AF65-F5344CB8AC3E}">
        <p14:creationId xmlns:p14="http://schemas.microsoft.com/office/powerpoint/2010/main" val="28201602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Verification </a:t>
            </a:r>
            <a:r>
              <a:rPr lang="en-US" sz="3000" b="1" dirty="0">
                <a:solidFill>
                  <a:schemeClr val="bg1"/>
                </a:solidFill>
                <a:latin typeface="Times New Roman" panose="02020603050405020304" pitchFamily="18" charset="0"/>
                <a:cs typeface="Times New Roman" panose="02020603050405020304" pitchFamily="18" charset="0"/>
              </a:rPr>
              <a:t>vs </a:t>
            </a:r>
            <a:r>
              <a:rPr lang="en-US" sz="3000" b="1" dirty="0" smtClean="0">
                <a:solidFill>
                  <a:schemeClr val="bg1"/>
                </a:solidFill>
                <a:latin typeface="Times New Roman" panose="02020603050405020304" pitchFamily="18" charset="0"/>
                <a:cs typeface="Times New Roman" panose="02020603050405020304" pitchFamily="18" charset="0"/>
              </a:rPr>
              <a:t>Validation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44310" y="685799"/>
            <a:ext cx="9001496" cy="5120741"/>
          </a:xfrm>
          <a:prstGeom prst="rect">
            <a:avLst/>
          </a:prstGeom>
        </p:spPr>
      </p:pic>
    </p:spTree>
    <p:extLst>
      <p:ext uri="{BB962C8B-B14F-4D97-AF65-F5344CB8AC3E}">
        <p14:creationId xmlns:p14="http://schemas.microsoft.com/office/powerpoint/2010/main" val="27266233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Verification </a:t>
            </a:r>
            <a:r>
              <a:rPr lang="en-US" sz="3000" b="1" dirty="0">
                <a:solidFill>
                  <a:schemeClr val="bg1"/>
                </a:solidFill>
                <a:latin typeface="Times New Roman" panose="02020603050405020304" pitchFamily="18" charset="0"/>
                <a:cs typeface="Times New Roman" panose="02020603050405020304" pitchFamily="18" charset="0"/>
              </a:rPr>
              <a:t>vs </a:t>
            </a:r>
            <a:r>
              <a:rPr lang="en-US" sz="3000" b="1" dirty="0" smtClean="0">
                <a:solidFill>
                  <a:schemeClr val="bg1"/>
                </a:solidFill>
                <a:latin typeface="Times New Roman" panose="02020603050405020304" pitchFamily="18" charset="0"/>
                <a:cs typeface="Times New Roman" panose="02020603050405020304" pitchFamily="18" charset="0"/>
              </a:rPr>
              <a:t>Validation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085383367"/>
              </p:ext>
            </p:extLst>
          </p:nvPr>
        </p:nvGraphicFramePr>
        <p:xfrm>
          <a:off x="83309" y="600221"/>
          <a:ext cx="9051166" cy="5628605"/>
        </p:xfrm>
        <a:graphic>
          <a:graphicData uri="http://schemas.openxmlformats.org/drawingml/2006/table">
            <a:tbl>
              <a:tblPr>
                <a:tableStyleId>{616DA210-FB5B-4158-B5E0-FEB733F419BA}</a:tableStyleId>
              </a:tblPr>
              <a:tblGrid>
                <a:gridCol w="4525583">
                  <a:extLst>
                    <a:ext uri="{9D8B030D-6E8A-4147-A177-3AD203B41FA5}">
                      <a16:colId xmlns:a16="http://schemas.microsoft.com/office/drawing/2014/main" val="2875249677"/>
                    </a:ext>
                  </a:extLst>
                </a:gridCol>
                <a:gridCol w="4525583">
                  <a:extLst>
                    <a:ext uri="{9D8B030D-6E8A-4147-A177-3AD203B41FA5}">
                      <a16:colId xmlns:a16="http://schemas.microsoft.com/office/drawing/2014/main" val="3593060262"/>
                    </a:ext>
                  </a:extLst>
                </a:gridCol>
              </a:tblGrid>
              <a:tr h="330838">
                <a:tc>
                  <a:txBody>
                    <a:bodyPr/>
                    <a:lstStyle/>
                    <a:p>
                      <a:pPr algn="ctr" fontAlgn="base"/>
                      <a:r>
                        <a:rPr lang="en-GB" sz="1600" cap="all">
                          <a:effectLst/>
                        </a:rPr>
                        <a:t>VERIFICATION</a:t>
                      </a:r>
                      <a:endParaRPr lang="en-GB" sz="1600" b="1" cap="all">
                        <a:solidFill>
                          <a:srgbClr val="000000"/>
                        </a:solidFill>
                        <a:effectLst/>
                      </a:endParaRPr>
                    </a:p>
                  </a:txBody>
                  <a:tcPr marL="55465" marR="55465" marT="55465" marB="55465" anchor="ctr"/>
                </a:tc>
                <a:tc>
                  <a:txBody>
                    <a:bodyPr/>
                    <a:lstStyle/>
                    <a:p>
                      <a:pPr algn="ctr" fontAlgn="base"/>
                      <a:r>
                        <a:rPr lang="en-GB" sz="1600" cap="all">
                          <a:effectLst/>
                        </a:rPr>
                        <a:t>VALIDATION</a:t>
                      </a:r>
                      <a:endParaRPr lang="en-GB" sz="1600" b="1" cap="all">
                        <a:solidFill>
                          <a:srgbClr val="000000"/>
                        </a:solidFill>
                        <a:effectLst/>
                      </a:endParaRPr>
                    </a:p>
                  </a:txBody>
                  <a:tcPr marL="55465" marR="55465" marT="55465" marB="55465" anchor="ctr"/>
                </a:tc>
                <a:extLst>
                  <a:ext uri="{0D108BD9-81ED-4DB2-BD59-A6C34878D82A}">
                    <a16:rowId xmlns:a16="http://schemas.microsoft.com/office/drawing/2014/main" val="3291826234"/>
                  </a:ext>
                </a:extLst>
              </a:tr>
              <a:tr h="313417">
                <a:tc>
                  <a:txBody>
                    <a:bodyPr/>
                    <a:lstStyle/>
                    <a:p>
                      <a:pPr algn="l" fontAlgn="base"/>
                      <a:r>
                        <a:rPr lang="en-GB" sz="1600" dirty="0">
                          <a:effectLst/>
                        </a:rPr>
                        <a:t>Verification is the static testing.</a:t>
                      </a:r>
                      <a:endParaRPr lang="en-GB" sz="1600" b="0" dirty="0">
                        <a:effectLst/>
                      </a:endParaRPr>
                    </a:p>
                  </a:txBody>
                  <a:tcPr marL="97064" marR="97064" marT="48532" marB="48532" anchor="ctr"/>
                </a:tc>
                <a:tc>
                  <a:txBody>
                    <a:bodyPr/>
                    <a:lstStyle/>
                    <a:p>
                      <a:pPr algn="l" fontAlgn="base"/>
                      <a:r>
                        <a:rPr lang="en-GB" sz="1600" dirty="0">
                          <a:effectLst/>
                        </a:rPr>
                        <a:t>Validation is the dynamic testing.</a:t>
                      </a:r>
                      <a:endParaRPr lang="en-GB" sz="1600" b="0" dirty="0">
                        <a:effectLst/>
                      </a:endParaRPr>
                    </a:p>
                  </a:txBody>
                  <a:tcPr marL="97064" marR="97064" marT="48532" marB="48532" anchor="ctr"/>
                </a:tc>
                <a:extLst>
                  <a:ext uri="{0D108BD9-81ED-4DB2-BD59-A6C34878D82A}">
                    <a16:rowId xmlns:a16="http://schemas.microsoft.com/office/drawing/2014/main" val="1892614474"/>
                  </a:ext>
                </a:extLst>
              </a:tr>
              <a:tr h="504887">
                <a:tc>
                  <a:txBody>
                    <a:bodyPr/>
                    <a:lstStyle/>
                    <a:p>
                      <a:pPr algn="l" fontAlgn="base"/>
                      <a:r>
                        <a:rPr lang="en-GB" sz="1600">
                          <a:effectLst/>
                        </a:rPr>
                        <a:t>It does not include the execution of the code.</a:t>
                      </a:r>
                      <a:endParaRPr lang="en-GB" sz="1600" b="0">
                        <a:effectLst/>
                      </a:endParaRPr>
                    </a:p>
                  </a:txBody>
                  <a:tcPr marL="97064" marR="97064" marT="48532" marB="48532" anchor="ctr"/>
                </a:tc>
                <a:tc>
                  <a:txBody>
                    <a:bodyPr/>
                    <a:lstStyle/>
                    <a:p>
                      <a:pPr algn="l" fontAlgn="base"/>
                      <a:r>
                        <a:rPr lang="en-GB" sz="1600">
                          <a:effectLst/>
                        </a:rPr>
                        <a:t>It includes the execution of the code.</a:t>
                      </a:r>
                      <a:endParaRPr lang="en-GB" sz="1600" b="0">
                        <a:effectLst/>
                      </a:endParaRPr>
                    </a:p>
                  </a:txBody>
                  <a:tcPr marL="97064" marR="97064" marT="48532" marB="48532" anchor="ctr"/>
                </a:tc>
                <a:extLst>
                  <a:ext uri="{0D108BD9-81ED-4DB2-BD59-A6C34878D82A}">
                    <a16:rowId xmlns:a16="http://schemas.microsoft.com/office/drawing/2014/main" val="112944154"/>
                  </a:ext>
                </a:extLst>
              </a:tr>
              <a:tr h="696356">
                <a:tc>
                  <a:txBody>
                    <a:bodyPr/>
                    <a:lstStyle/>
                    <a:p>
                      <a:pPr algn="l" fontAlgn="base"/>
                      <a:r>
                        <a:rPr lang="en-GB" sz="1600">
                          <a:effectLst/>
                        </a:rPr>
                        <a:t>Methods used in verification are reviews, walkthroughs, inspections and desk-checking.</a:t>
                      </a:r>
                      <a:endParaRPr lang="en-GB" sz="1600" b="0">
                        <a:effectLst/>
                      </a:endParaRPr>
                    </a:p>
                  </a:txBody>
                  <a:tcPr marL="97064" marR="97064" marT="48532" marB="48532" anchor="ctr"/>
                </a:tc>
                <a:tc>
                  <a:txBody>
                    <a:bodyPr/>
                    <a:lstStyle/>
                    <a:p>
                      <a:pPr algn="l" fontAlgn="base"/>
                      <a:r>
                        <a:rPr lang="en-GB" sz="1600">
                          <a:effectLst/>
                        </a:rPr>
                        <a:t>Methods used in validation are Black Box Testing, White Box Testing and non-functional testing.</a:t>
                      </a:r>
                      <a:endParaRPr lang="en-GB" sz="1600" b="0">
                        <a:effectLst/>
                      </a:endParaRPr>
                    </a:p>
                  </a:txBody>
                  <a:tcPr marL="97064" marR="97064" marT="48532" marB="48532" anchor="ctr"/>
                </a:tc>
                <a:extLst>
                  <a:ext uri="{0D108BD9-81ED-4DB2-BD59-A6C34878D82A}">
                    <a16:rowId xmlns:a16="http://schemas.microsoft.com/office/drawing/2014/main" val="3840811144"/>
                  </a:ext>
                </a:extLst>
              </a:tr>
              <a:tr h="696356">
                <a:tc>
                  <a:txBody>
                    <a:bodyPr/>
                    <a:lstStyle/>
                    <a:p>
                      <a:pPr algn="l" fontAlgn="base"/>
                      <a:r>
                        <a:rPr lang="en-GB" sz="1600">
                          <a:effectLst/>
                        </a:rPr>
                        <a:t>It checks whether the software conforms to specifications or not.</a:t>
                      </a:r>
                      <a:endParaRPr lang="en-GB" sz="1600" b="0">
                        <a:effectLst/>
                      </a:endParaRPr>
                    </a:p>
                  </a:txBody>
                  <a:tcPr marL="97064" marR="97064" marT="48532" marB="48532" anchor="ctr"/>
                </a:tc>
                <a:tc>
                  <a:txBody>
                    <a:bodyPr/>
                    <a:lstStyle/>
                    <a:p>
                      <a:pPr algn="l" fontAlgn="base"/>
                      <a:r>
                        <a:rPr lang="en-GB" sz="1600">
                          <a:effectLst/>
                        </a:rPr>
                        <a:t>It checks whether the software meets the requirements and expectations of a customer or not.</a:t>
                      </a:r>
                      <a:endParaRPr lang="en-GB" sz="1600" b="0">
                        <a:effectLst/>
                      </a:endParaRPr>
                    </a:p>
                  </a:txBody>
                  <a:tcPr marL="97064" marR="97064" marT="48532" marB="48532" anchor="ctr"/>
                </a:tc>
                <a:extLst>
                  <a:ext uri="{0D108BD9-81ED-4DB2-BD59-A6C34878D82A}">
                    <a16:rowId xmlns:a16="http://schemas.microsoft.com/office/drawing/2014/main" val="730045040"/>
                  </a:ext>
                </a:extLst>
              </a:tr>
              <a:tr h="504887">
                <a:tc>
                  <a:txBody>
                    <a:bodyPr/>
                    <a:lstStyle/>
                    <a:p>
                      <a:pPr algn="l" fontAlgn="base"/>
                      <a:r>
                        <a:rPr lang="en-GB" sz="1600">
                          <a:effectLst/>
                        </a:rPr>
                        <a:t>It can find the bugs in the early stage of the development.</a:t>
                      </a:r>
                      <a:endParaRPr lang="en-GB" sz="1600" b="0">
                        <a:effectLst/>
                      </a:endParaRPr>
                    </a:p>
                  </a:txBody>
                  <a:tcPr marL="97064" marR="97064" marT="48532" marB="48532" anchor="ctr"/>
                </a:tc>
                <a:tc>
                  <a:txBody>
                    <a:bodyPr/>
                    <a:lstStyle/>
                    <a:p>
                      <a:pPr algn="l" fontAlgn="base"/>
                      <a:r>
                        <a:rPr lang="en-GB" sz="1600">
                          <a:effectLst/>
                        </a:rPr>
                        <a:t>It can only find the bugs that could not be found by the verification process.</a:t>
                      </a:r>
                      <a:endParaRPr lang="en-GB" sz="1600" b="0">
                        <a:effectLst/>
                      </a:endParaRPr>
                    </a:p>
                  </a:txBody>
                  <a:tcPr marL="97064" marR="97064" marT="48532" marB="48532" anchor="ctr"/>
                </a:tc>
                <a:extLst>
                  <a:ext uri="{0D108BD9-81ED-4DB2-BD59-A6C34878D82A}">
                    <a16:rowId xmlns:a16="http://schemas.microsoft.com/office/drawing/2014/main" val="3508742729"/>
                  </a:ext>
                </a:extLst>
              </a:tr>
              <a:tr h="696356">
                <a:tc>
                  <a:txBody>
                    <a:bodyPr/>
                    <a:lstStyle/>
                    <a:p>
                      <a:pPr algn="l" fontAlgn="base"/>
                      <a:r>
                        <a:rPr lang="en-GB" sz="1600">
                          <a:effectLst/>
                        </a:rPr>
                        <a:t>The goal of verification is application and software architecture and specification.</a:t>
                      </a:r>
                      <a:endParaRPr lang="en-GB" sz="1600" b="0">
                        <a:effectLst/>
                      </a:endParaRPr>
                    </a:p>
                  </a:txBody>
                  <a:tcPr marL="97064" marR="97064" marT="48532" marB="48532" anchor="ctr"/>
                </a:tc>
                <a:tc>
                  <a:txBody>
                    <a:bodyPr/>
                    <a:lstStyle/>
                    <a:p>
                      <a:pPr algn="l" fontAlgn="base"/>
                      <a:r>
                        <a:rPr lang="en-GB" sz="1600">
                          <a:effectLst/>
                        </a:rPr>
                        <a:t>The goal of validation is an actual product.</a:t>
                      </a:r>
                      <a:endParaRPr lang="en-GB" sz="1600" b="0">
                        <a:effectLst/>
                      </a:endParaRPr>
                    </a:p>
                  </a:txBody>
                  <a:tcPr marL="97064" marR="97064" marT="48532" marB="48532" anchor="ctr"/>
                </a:tc>
                <a:extLst>
                  <a:ext uri="{0D108BD9-81ED-4DB2-BD59-A6C34878D82A}">
                    <a16:rowId xmlns:a16="http://schemas.microsoft.com/office/drawing/2014/main" val="1166675658"/>
                  </a:ext>
                </a:extLst>
              </a:tr>
              <a:tr h="504887">
                <a:tc>
                  <a:txBody>
                    <a:bodyPr/>
                    <a:lstStyle/>
                    <a:p>
                      <a:pPr algn="l" fontAlgn="base"/>
                      <a:r>
                        <a:rPr lang="en-GB" sz="1600">
                          <a:effectLst/>
                        </a:rPr>
                        <a:t>Quality assurance team does verification.</a:t>
                      </a:r>
                      <a:endParaRPr lang="en-GB" sz="1600" b="0">
                        <a:effectLst/>
                      </a:endParaRPr>
                    </a:p>
                  </a:txBody>
                  <a:tcPr marL="97064" marR="97064" marT="48532" marB="48532" anchor="ctr"/>
                </a:tc>
                <a:tc>
                  <a:txBody>
                    <a:bodyPr/>
                    <a:lstStyle/>
                    <a:p>
                      <a:pPr algn="l" fontAlgn="base"/>
                      <a:r>
                        <a:rPr lang="en-GB" sz="1600">
                          <a:effectLst/>
                        </a:rPr>
                        <a:t>Validation is executed on software code with the help of testing team.</a:t>
                      </a:r>
                      <a:endParaRPr lang="en-GB" sz="1600" b="0">
                        <a:effectLst/>
                      </a:endParaRPr>
                    </a:p>
                  </a:txBody>
                  <a:tcPr marL="97064" marR="97064" marT="48532" marB="48532" anchor="ctr"/>
                </a:tc>
                <a:extLst>
                  <a:ext uri="{0D108BD9-81ED-4DB2-BD59-A6C34878D82A}">
                    <a16:rowId xmlns:a16="http://schemas.microsoft.com/office/drawing/2014/main" val="1766286012"/>
                  </a:ext>
                </a:extLst>
              </a:tr>
              <a:tr h="313417">
                <a:tc>
                  <a:txBody>
                    <a:bodyPr/>
                    <a:lstStyle/>
                    <a:p>
                      <a:pPr algn="l" fontAlgn="base"/>
                      <a:r>
                        <a:rPr lang="en-GB" sz="1600">
                          <a:effectLst/>
                        </a:rPr>
                        <a:t>It comes before validation.</a:t>
                      </a:r>
                      <a:endParaRPr lang="en-GB" sz="1600" b="0">
                        <a:effectLst/>
                      </a:endParaRPr>
                    </a:p>
                  </a:txBody>
                  <a:tcPr marL="97064" marR="97064" marT="48532" marB="48532" anchor="ctr"/>
                </a:tc>
                <a:tc>
                  <a:txBody>
                    <a:bodyPr/>
                    <a:lstStyle/>
                    <a:p>
                      <a:pPr algn="l" fontAlgn="base"/>
                      <a:r>
                        <a:rPr lang="en-GB" sz="1600">
                          <a:effectLst/>
                        </a:rPr>
                        <a:t>It comes after verification.</a:t>
                      </a:r>
                      <a:endParaRPr lang="en-GB" sz="1600" b="0">
                        <a:effectLst/>
                      </a:endParaRPr>
                    </a:p>
                  </a:txBody>
                  <a:tcPr marL="97064" marR="97064" marT="48532" marB="48532" anchor="ctr"/>
                </a:tc>
                <a:extLst>
                  <a:ext uri="{0D108BD9-81ED-4DB2-BD59-A6C34878D82A}">
                    <a16:rowId xmlns:a16="http://schemas.microsoft.com/office/drawing/2014/main" val="2893134361"/>
                  </a:ext>
                </a:extLst>
              </a:tr>
              <a:tr h="696356">
                <a:tc>
                  <a:txBody>
                    <a:bodyPr/>
                    <a:lstStyle/>
                    <a:p>
                      <a:pPr algn="l" fontAlgn="base"/>
                      <a:r>
                        <a:rPr lang="en-GB" sz="1600">
                          <a:effectLst/>
                        </a:rPr>
                        <a:t>It consists of checking of documents/files and is performed by human.</a:t>
                      </a:r>
                      <a:endParaRPr lang="en-GB" sz="1600" b="0">
                        <a:effectLst/>
                      </a:endParaRPr>
                    </a:p>
                  </a:txBody>
                  <a:tcPr marL="97064" marR="97064" marT="48532" marB="48532" anchor="ctr"/>
                </a:tc>
                <a:tc>
                  <a:txBody>
                    <a:bodyPr/>
                    <a:lstStyle/>
                    <a:p>
                      <a:pPr algn="l" fontAlgn="base"/>
                      <a:r>
                        <a:rPr lang="en-GB" sz="1600" dirty="0">
                          <a:effectLst/>
                        </a:rPr>
                        <a:t>It consists of execution of program and is performed by computer.</a:t>
                      </a:r>
                      <a:endParaRPr lang="en-GB" sz="1600" b="0" dirty="0">
                        <a:effectLst/>
                      </a:endParaRPr>
                    </a:p>
                  </a:txBody>
                  <a:tcPr marL="97064" marR="97064" marT="48532" marB="48532" anchor="ctr"/>
                </a:tc>
                <a:extLst>
                  <a:ext uri="{0D108BD9-81ED-4DB2-BD59-A6C34878D82A}">
                    <a16:rowId xmlns:a16="http://schemas.microsoft.com/office/drawing/2014/main" val="1943794567"/>
                  </a:ext>
                </a:extLst>
              </a:tr>
            </a:tbl>
          </a:graphicData>
        </a:graphic>
      </p:graphicFrame>
    </p:spTree>
    <p:extLst>
      <p:ext uri="{BB962C8B-B14F-4D97-AF65-F5344CB8AC3E}">
        <p14:creationId xmlns:p14="http://schemas.microsoft.com/office/powerpoint/2010/main" val="1039892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Cleanroom software development</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381000" y="864799"/>
            <a:ext cx="8610600" cy="5813899"/>
          </a:xfrm>
          <a:prstGeom prst="rect">
            <a:avLst/>
          </a:prstGeom>
        </p:spPr>
        <p:txBody>
          <a:bodyPr wrap="square">
            <a:spAutoFit/>
          </a:bodyPr>
          <a:lstStyle/>
          <a:p>
            <a:pPr marL="466725" lvl="0" indent="-466725" defTabSz="917575" eaLnBrk="0" fontAlgn="base" hangingPunct="0">
              <a:lnSpc>
                <a:spcPct val="85000"/>
              </a:lnSpc>
              <a:spcBef>
                <a:spcPct val="20000"/>
              </a:spcBef>
              <a:spcAft>
                <a:spcPct val="30000"/>
              </a:spcAft>
              <a:buClr>
                <a:srgbClr val="081D58"/>
              </a:buClr>
              <a:buSzPct val="50000"/>
              <a:buFont typeface="Zapf Dingbats" charset="2"/>
              <a:buChar char="l"/>
            </a:pPr>
            <a:r>
              <a:rPr lang="en-GB" altLang="en-US" sz="2200" dirty="0">
                <a:solidFill>
                  <a:srgbClr val="000000"/>
                </a:solidFill>
              </a:rPr>
              <a:t>The name is derived from the “Cleanroom” process in semiconductor fabrication. </a:t>
            </a:r>
          </a:p>
          <a:p>
            <a:pPr marL="466725" lvl="0" indent="-466725" defTabSz="917575" eaLnBrk="0" fontAlgn="base" hangingPunct="0">
              <a:lnSpc>
                <a:spcPct val="85000"/>
              </a:lnSpc>
              <a:spcBef>
                <a:spcPct val="20000"/>
              </a:spcBef>
              <a:spcAft>
                <a:spcPct val="30000"/>
              </a:spcAft>
              <a:buClr>
                <a:srgbClr val="081D58"/>
              </a:buClr>
              <a:buSzPct val="50000"/>
              <a:buFont typeface="Zapf Dingbats" charset="2"/>
              <a:buChar char="l"/>
            </a:pPr>
            <a:r>
              <a:rPr lang="en-GB" altLang="en-US" sz="2200" b="1" dirty="0">
                <a:solidFill>
                  <a:srgbClr val="FC0128"/>
                </a:solidFill>
              </a:rPr>
              <a:t>The philosophy is defect avoidance rather than defect removal</a:t>
            </a:r>
            <a:r>
              <a:rPr lang="en-GB" altLang="en-US" sz="2200" b="1" dirty="0" smtClean="0">
                <a:solidFill>
                  <a:srgbClr val="FC0128"/>
                </a:solidFill>
              </a:rPr>
              <a:t>.</a:t>
            </a:r>
          </a:p>
          <a:p>
            <a:pPr marL="466725" lvl="0" indent="-466725" defTabSz="917575" eaLnBrk="0" fontAlgn="base" hangingPunct="0">
              <a:lnSpc>
                <a:spcPct val="85000"/>
              </a:lnSpc>
              <a:spcBef>
                <a:spcPct val="20000"/>
              </a:spcBef>
              <a:spcAft>
                <a:spcPct val="30000"/>
              </a:spcAft>
              <a:buClr>
                <a:srgbClr val="081D58"/>
              </a:buClr>
              <a:buSzPct val="50000"/>
              <a:buFont typeface="Zapf Dingbats" charset="2"/>
              <a:buChar char="l"/>
            </a:pPr>
            <a:endParaRPr lang="en-GB" altLang="en-US" sz="2200" b="1" dirty="0" smtClean="0">
              <a:solidFill>
                <a:srgbClr val="FC0128"/>
              </a:solidFill>
            </a:endParaRPr>
          </a:p>
          <a:p>
            <a:pPr marL="466725" lvl="0" indent="-466725" defTabSz="917575" eaLnBrk="0" fontAlgn="base" hangingPunct="0">
              <a:lnSpc>
                <a:spcPct val="85000"/>
              </a:lnSpc>
              <a:spcBef>
                <a:spcPct val="20000"/>
              </a:spcBef>
              <a:spcAft>
                <a:spcPct val="30000"/>
              </a:spcAft>
              <a:buClr>
                <a:srgbClr val="081D58"/>
              </a:buClr>
              <a:buSzPct val="50000"/>
              <a:buFont typeface="Zapf Dingbats" charset="2"/>
              <a:buChar char="l"/>
            </a:pPr>
            <a:r>
              <a:rPr lang="en-GB" altLang="en-US" sz="2200" dirty="0">
                <a:solidFill>
                  <a:srgbClr val="000000"/>
                </a:solidFill>
              </a:rPr>
              <a:t>Cleanroom software development (</a:t>
            </a:r>
            <a:r>
              <a:rPr lang="en-GB" altLang="en-US" sz="1000" dirty="0">
                <a:solidFill>
                  <a:srgbClr val="000000"/>
                </a:solidFill>
              </a:rPr>
              <a:t>Mills, et al., 1987; Cobb and Mills, 1990; Linger, 1994; </a:t>
            </a:r>
            <a:r>
              <a:rPr lang="en-GB" altLang="en-US" sz="1000" dirty="0" err="1">
                <a:solidFill>
                  <a:srgbClr val="000000"/>
                </a:solidFill>
              </a:rPr>
              <a:t>Prowell</a:t>
            </a:r>
            <a:r>
              <a:rPr lang="en-GB" altLang="en-US" sz="1000" dirty="0">
                <a:solidFill>
                  <a:srgbClr val="000000"/>
                </a:solidFill>
              </a:rPr>
              <a:t>, et al., 1999</a:t>
            </a:r>
            <a:r>
              <a:rPr lang="en-GB" altLang="en-US" sz="2200" dirty="0">
                <a:solidFill>
                  <a:srgbClr val="000000"/>
                </a:solidFill>
              </a:rPr>
              <a:t>) is a software development philosophy that uses formal methods to support rigorous software inspection. </a:t>
            </a:r>
            <a:endParaRPr lang="en-GB" altLang="en-US" sz="2200" dirty="0" smtClean="0">
              <a:solidFill>
                <a:srgbClr val="000000"/>
              </a:solidFill>
            </a:endParaRPr>
          </a:p>
          <a:p>
            <a:pPr marL="466725" lvl="0" indent="-466725" defTabSz="917575" eaLnBrk="0" fontAlgn="base" hangingPunct="0">
              <a:lnSpc>
                <a:spcPct val="85000"/>
              </a:lnSpc>
              <a:spcBef>
                <a:spcPct val="20000"/>
              </a:spcBef>
              <a:spcAft>
                <a:spcPct val="30000"/>
              </a:spcAft>
              <a:buClr>
                <a:srgbClr val="081D58"/>
              </a:buClr>
              <a:buSzPct val="50000"/>
              <a:buFont typeface="Zapf Dingbats" charset="2"/>
              <a:buChar char="l"/>
            </a:pPr>
            <a:endParaRPr lang="en-GB" altLang="en-US" sz="2200" dirty="0">
              <a:solidFill>
                <a:srgbClr val="000000"/>
              </a:solidFill>
            </a:endParaRPr>
          </a:p>
          <a:p>
            <a:pPr marL="466725" lvl="0" indent="-466725" defTabSz="917575" eaLnBrk="0" fontAlgn="base" hangingPunct="0">
              <a:lnSpc>
                <a:spcPct val="85000"/>
              </a:lnSpc>
              <a:spcBef>
                <a:spcPct val="20000"/>
              </a:spcBef>
              <a:spcAft>
                <a:spcPct val="30000"/>
              </a:spcAft>
              <a:buClr>
                <a:srgbClr val="081D58"/>
              </a:buClr>
              <a:buSzPct val="120000"/>
              <a:buFontTx/>
              <a:buChar char="•"/>
            </a:pPr>
            <a:r>
              <a:rPr lang="en-GB" altLang="en-US" sz="2200" dirty="0">
                <a:solidFill>
                  <a:srgbClr val="000000"/>
                </a:solidFill>
              </a:rPr>
              <a:t>A software development process based on:</a:t>
            </a:r>
          </a:p>
          <a:p>
            <a:pPr marL="1039813" lvl="1" indent="-458788" defTabSz="917575" eaLnBrk="0" fontAlgn="base" hangingPunct="0">
              <a:lnSpc>
                <a:spcPct val="85000"/>
              </a:lnSpc>
              <a:spcBef>
                <a:spcPct val="20000"/>
              </a:spcBef>
              <a:spcAft>
                <a:spcPct val="30000"/>
              </a:spcAft>
              <a:buClr>
                <a:srgbClr val="000000"/>
              </a:buClr>
              <a:buSzPct val="100000"/>
              <a:buFont typeface="Wingdings" panose="05000000000000000000" pitchFamily="2" charset="2"/>
              <a:buChar char="§"/>
            </a:pPr>
            <a:r>
              <a:rPr lang="en-GB" altLang="en-US" sz="2200" dirty="0">
                <a:solidFill>
                  <a:srgbClr val="000000"/>
                </a:solidFill>
              </a:rPr>
              <a:t>Incremental development (if appropriate)</a:t>
            </a:r>
          </a:p>
          <a:p>
            <a:pPr marL="1039813" lvl="1" indent="-458788" defTabSz="917575" eaLnBrk="0" fontAlgn="base" hangingPunct="0">
              <a:lnSpc>
                <a:spcPct val="85000"/>
              </a:lnSpc>
              <a:spcBef>
                <a:spcPct val="20000"/>
              </a:spcBef>
              <a:spcAft>
                <a:spcPct val="30000"/>
              </a:spcAft>
              <a:buClr>
                <a:srgbClr val="000000"/>
              </a:buClr>
              <a:buSzPct val="100000"/>
              <a:buFont typeface="Wingdings" panose="05000000000000000000" pitchFamily="2" charset="2"/>
              <a:buChar char="§"/>
            </a:pPr>
            <a:r>
              <a:rPr lang="en-GB" altLang="en-US" sz="2200" dirty="0">
                <a:solidFill>
                  <a:srgbClr val="000000"/>
                </a:solidFill>
              </a:rPr>
              <a:t>Formal specification</a:t>
            </a:r>
          </a:p>
          <a:p>
            <a:pPr marL="1039813" lvl="1" indent="-458788" defTabSz="917575" eaLnBrk="0" fontAlgn="base" hangingPunct="0">
              <a:lnSpc>
                <a:spcPct val="85000"/>
              </a:lnSpc>
              <a:spcBef>
                <a:spcPct val="20000"/>
              </a:spcBef>
              <a:spcAft>
                <a:spcPct val="30000"/>
              </a:spcAft>
              <a:buClr>
                <a:srgbClr val="000000"/>
              </a:buClr>
              <a:buSzPct val="100000"/>
              <a:buFont typeface="Wingdings" panose="05000000000000000000" pitchFamily="2" charset="2"/>
              <a:buChar char="§"/>
            </a:pPr>
            <a:r>
              <a:rPr lang="en-GB" altLang="en-US" sz="2200" dirty="0">
                <a:solidFill>
                  <a:srgbClr val="000000"/>
                </a:solidFill>
              </a:rPr>
              <a:t>Static verification using correctness arguments</a:t>
            </a:r>
          </a:p>
          <a:p>
            <a:pPr marL="1039813" lvl="1" indent="-458788" defTabSz="917575" eaLnBrk="0" fontAlgn="base" hangingPunct="0">
              <a:lnSpc>
                <a:spcPct val="85000"/>
              </a:lnSpc>
              <a:spcBef>
                <a:spcPct val="20000"/>
              </a:spcBef>
              <a:spcAft>
                <a:spcPct val="30000"/>
              </a:spcAft>
              <a:buClr>
                <a:srgbClr val="000000"/>
              </a:buClr>
              <a:buSzPct val="100000"/>
              <a:buFont typeface="Wingdings" panose="05000000000000000000" pitchFamily="2" charset="2"/>
              <a:buChar char="§"/>
            </a:pPr>
            <a:r>
              <a:rPr lang="en-GB" altLang="en-US" sz="2200" dirty="0">
                <a:solidFill>
                  <a:srgbClr val="000000"/>
                </a:solidFill>
              </a:rPr>
              <a:t>Statistical testing to certify program reliability</a:t>
            </a:r>
          </a:p>
          <a:p>
            <a:pPr marL="466725" lvl="0" indent="-466725" defTabSz="917575" eaLnBrk="0" fontAlgn="base" hangingPunct="0">
              <a:lnSpc>
                <a:spcPct val="85000"/>
              </a:lnSpc>
              <a:spcBef>
                <a:spcPct val="20000"/>
              </a:spcBef>
              <a:spcAft>
                <a:spcPct val="30000"/>
              </a:spcAft>
              <a:buClr>
                <a:srgbClr val="081D58"/>
              </a:buClr>
              <a:buSzPct val="50000"/>
              <a:buFont typeface="Zapf Dingbats" charset="2"/>
              <a:buChar char="l"/>
            </a:pPr>
            <a:endParaRPr lang="en-GB" altLang="en-US" sz="2200" b="1" dirty="0">
              <a:solidFill>
                <a:srgbClr val="FC0128"/>
              </a:solidFill>
            </a:endParaRPr>
          </a:p>
        </p:txBody>
      </p:sp>
    </p:spTree>
    <p:extLst>
      <p:ext uri="{BB962C8B-B14F-4D97-AF65-F5344CB8AC3E}">
        <p14:creationId xmlns:p14="http://schemas.microsoft.com/office/powerpoint/2010/main" val="25340164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The Cleanroom process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31638" y="707320"/>
            <a:ext cx="8869364" cy="769441"/>
          </a:xfrm>
          <a:prstGeom prst="rect">
            <a:avLst/>
          </a:prstGeom>
        </p:spPr>
        <p:txBody>
          <a:bodyPr wrap="square">
            <a:spAutoFit/>
          </a:bodyPr>
          <a:lstStyle/>
          <a:p>
            <a:r>
              <a:rPr lang="en-GB" sz="2200" dirty="0">
                <a:solidFill>
                  <a:srgbClr val="000000"/>
                </a:solidFill>
              </a:rPr>
              <a:t>The objective of this approach to software development is zero-defect software.</a:t>
            </a:r>
          </a:p>
        </p:txBody>
      </p:sp>
      <p:pic>
        <p:nvPicPr>
          <p:cNvPr id="5" name="Picture 4"/>
          <p:cNvPicPr>
            <a:picLocks noChangeAspect="1"/>
          </p:cNvPicPr>
          <p:nvPr/>
        </p:nvPicPr>
        <p:blipFill>
          <a:blip r:embed="rId2"/>
          <a:stretch>
            <a:fillRect/>
          </a:stretch>
        </p:blipFill>
        <p:spPr>
          <a:xfrm>
            <a:off x="442912" y="2066924"/>
            <a:ext cx="8518048" cy="3739617"/>
          </a:xfrm>
          <a:prstGeom prst="rect">
            <a:avLst/>
          </a:prstGeom>
        </p:spPr>
      </p:pic>
    </p:spTree>
    <p:extLst>
      <p:ext uri="{BB962C8B-B14F-4D97-AF65-F5344CB8AC3E}">
        <p14:creationId xmlns:p14="http://schemas.microsoft.com/office/powerpoint/2010/main" val="2319120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2830829" y="5783580"/>
            <a:ext cx="3481578" cy="77724"/>
          </a:xfrm>
          <a:custGeom>
            <a:avLst/>
            <a:gdLst/>
            <a:ahLst/>
            <a:cxnLst/>
            <a:rect l="l" t="t" r="r" b="b"/>
            <a:pathLst>
              <a:path w="3481578" h="77724">
                <a:moveTo>
                  <a:pt x="0" y="38862"/>
                </a:moveTo>
                <a:lnTo>
                  <a:pt x="295" y="43634"/>
                </a:lnTo>
                <a:lnTo>
                  <a:pt x="4551" y="57025"/>
                </a:lnTo>
                <a:lnTo>
                  <a:pt x="13075" y="67847"/>
                </a:lnTo>
                <a:lnTo>
                  <a:pt x="24850" y="75085"/>
                </a:lnTo>
                <a:lnTo>
                  <a:pt x="38862" y="77724"/>
                </a:lnTo>
                <a:lnTo>
                  <a:pt x="3442716" y="77723"/>
                </a:lnTo>
                <a:lnTo>
                  <a:pt x="3478939" y="52873"/>
                </a:lnTo>
                <a:lnTo>
                  <a:pt x="3481578" y="38861"/>
                </a:lnTo>
                <a:lnTo>
                  <a:pt x="3481282" y="34089"/>
                </a:lnTo>
                <a:lnTo>
                  <a:pt x="3477026" y="20698"/>
                </a:lnTo>
                <a:lnTo>
                  <a:pt x="3468502" y="9876"/>
                </a:lnTo>
                <a:lnTo>
                  <a:pt x="3456727" y="2638"/>
                </a:lnTo>
                <a:lnTo>
                  <a:pt x="3442716" y="0"/>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10" name="object 10"/>
          <p:cNvSpPr/>
          <p:nvPr/>
        </p:nvSpPr>
        <p:spPr>
          <a:xfrm>
            <a:off x="4095750" y="5734050"/>
            <a:ext cx="949451" cy="176784"/>
          </a:xfrm>
          <a:prstGeom prst="rect">
            <a:avLst/>
          </a:prstGeom>
          <a:blipFill>
            <a:blip r:embed="rId2" cstate="print"/>
            <a:stretch>
              <a:fillRect/>
            </a:stretch>
          </a:blipFill>
        </p:spPr>
        <p:txBody>
          <a:bodyPr wrap="square" lIns="0" tIns="0" rIns="0" bIns="0" rtlCol="0">
            <a:noAutofit/>
          </a:bodyPr>
          <a:lstStyle/>
          <a:p>
            <a:endParaRPr/>
          </a:p>
        </p:txBody>
      </p:sp>
      <p:sp>
        <p:nvSpPr>
          <p:cNvPr id="3" name="Slide Number Placeholder 2"/>
          <p:cNvSpPr>
            <a:spLocks noGrp="1"/>
          </p:cNvSpPr>
          <p:nvPr>
            <p:ph type="sldNum" sz="quarter" idx="12"/>
          </p:nvPr>
        </p:nvSpPr>
        <p:spPr/>
        <p:txBody>
          <a:bodyPr/>
          <a:lstStyle/>
          <a:p>
            <a:fld id="{BC490F8C-3D0D-4DB1-B2BD-1525EA5CE111}" type="slidenum">
              <a:rPr lang="en-US" smtClean="0"/>
              <a:pPr/>
              <a:t>2</a:t>
            </a:fld>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1062726161"/>
              </p:ext>
            </p:extLst>
          </p:nvPr>
        </p:nvGraphicFramePr>
        <p:xfrm>
          <a:off x="812800" y="1280618"/>
          <a:ext cx="7622745" cy="2767567"/>
        </p:xfrm>
        <a:graphic>
          <a:graphicData uri="http://schemas.openxmlformats.org/drawingml/2006/table">
            <a:tbl>
              <a:tblPr>
                <a:tableStyleId>{5940675A-B579-460E-94D1-54222C63F5DA}</a:tableStyleId>
              </a:tblPr>
              <a:tblGrid>
                <a:gridCol w="1693943">
                  <a:extLst>
                    <a:ext uri="{9D8B030D-6E8A-4147-A177-3AD203B41FA5}">
                      <a16:colId xmlns:a16="http://schemas.microsoft.com/office/drawing/2014/main" val="2777801234"/>
                    </a:ext>
                  </a:extLst>
                </a:gridCol>
                <a:gridCol w="1693943">
                  <a:extLst>
                    <a:ext uri="{9D8B030D-6E8A-4147-A177-3AD203B41FA5}">
                      <a16:colId xmlns:a16="http://schemas.microsoft.com/office/drawing/2014/main" val="299417480"/>
                    </a:ext>
                  </a:extLst>
                </a:gridCol>
                <a:gridCol w="4234859">
                  <a:extLst>
                    <a:ext uri="{9D8B030D-6E8A-4147-A177-3AD203B41FA5}">
                      <a16:colId xmlns:a16="http://schemas.microsoft.com/office/drawing/2014/main" val="2207920573"/>
                    </a:ext>
                  </a:extLst>
                </a:gridCol>
              </a:tblGrid>
              <a:tr h="525382">
                <a:tc>
                  <a:txBody>
                    <a:bodyPr/>
                    <a:lstStyle/>
                    <a:p>
                      <a:pPr algn="ctr" fontAlgn="b"/>
                      <a:r>
                        <a:rPr lang="en-GB" sz="2400" u="none" strike="noStrike">
                          <a:effectLst/>
                        </a:rPr>
                        <a:t>B</a:t>
                      </a:r>
                      <a:endParaRPr lang="en-GB"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u="none" strike="noStrike" dirty="0">
                          <a:effectLst/>
                        </a:rPr>
                        <a:t>A</a:t>
                      </a:r>
                      <a:endParaRPr lang="en-GB"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GB"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15770609"/>
                  </a:ext>
                </a:extLst>
              </a:tr>
              <a:tr h="223759">
                <a:tc>
                  <a:txBody>
                    <a:bodyPr/>
                    <a:lstStyle/>
                    <a:p>
                      <a:pPr algn="ctr" fontAlgn="b"/>
                      <a:r>
                        <a:rPr lang="en-GB" sz="2400" u="none" strike="noStrike" dirty="0" smtClean="0">
                          <a:effectLst/>
                        </a:rPr>
                        <a:t>29 March</a:t>
                      </a:r>
                      <a:endParaRPr lang="en-GB"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b="0" i="0" u="none" strike="noStrike" dirty="0" smtClean="0">
                          <a:solidFill>
                            <a:schemeClr val="tx1"/>
                          </a:solidFill>
                          <a:effectLst/>
                          <a:latin typeface="+mn-lt"/>
                        </a:rPr>
                        <a:t>1 April </a:t>
                      </a:r>
                      <a:endParaRPr lang="en-GB"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u="none" strike="noStrike" dirty="0" smtClean="0">
                          <a:effectLst/>
                        </a:rPr>
                        <a:t>Testing-1</a:t>
                      </a:r>
                      <a:endParaRPr lang="en-GB"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59696285"/>
                  </a:ext>
                </a:extLst>
              </a:tr>
              <a:tr h="223017">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2400" u="none" strike="noStrike" dirty="0" smtClean="0">
                          <a:effectLst/>
                        </a:rPr>
                        <a:t>5 April</a:t>
                      </a:r>
                      <a:endParaRPr lang="en-GB" sz="2400" b="0" i="0" u="none" strike="noStrike" dirty="0" smtClean="0">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u="none" strike="noStrike" dirty="0" smtClean="0">
                          <a:effectLst/>
                        </a:rPr>
                        <a:t>6 </a:t>
                      </a:r>
                      <a:r>
                        <a:rPr lang="en-GB" sz="2400" b="0" i="0" u="none" strike="noStrike" dirty="0" smtClean="0">
                          <a:solidFill>
                            <a:schemeClr val="tx1"/>
                          </a:solidFill>
                          <a:effectLst/>
                          <a:latin typeface="+mn-lt"/>
                        </a:rPr>
                        <a:t>April </a:t>
                      </a:r>
                      <a:endParaRPr lang="en-GB" sz="24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ctr" defTabSz="685715" rtl="0" eaLnBrk="1" fontAlgn="b" latinLnBrk="0" hangingPunct="1">
                        <a:lnSpc>
                          <a:spcPct val="100000"/>
                        </a:lnSpc>
                        <a:spcBef>
                          <a:spcPts val="0"/>
                        </a:spcBef>
                        <a:spcAft>
                          <a:spcPts val="0"/>
                        </a:spcAft>
                        <a:buClrTx/>
                        <a:buSzTx/>
                        <a:buFontTx/>
                        <a:buNone/>
                        <a:tabLst/>
                        <a:defRPr/>
                      </a:pPr>
                      <a:r>
                        <a:rPr lang="en-GB" sz="2400" b="0" i="0" u="none" strike="noStrike" dirty="0" smtClean="0">
                          <a:solidFill>
                            <a:srgbClr val="000000"/>
                          </a:solidFill>
                          <a:effectLst/>
                          <a:latin typeface="Calibri" panose="020F0502020204030204" pitchFamily="34" charset="0"/>
                        </a:rPr>
                        <a:t>Testing-2</a:t>
                      </a:r>
                    </a:p>
                  </a:txBody>
                  <a:tcPr marL="9525" marR="9525" marT="9525" marB="0" anchor="b"/>
                </a:tc>
                <a:extLst>
                  <a:ext uri="{0D108BD9-81ED-4DB2-BD59-A6C34878D82A}">
                    <a16:rowId xmlns:a16="http://schemas.microsoft.com/office/drawing/2014/main" val="2173606098"/>
                  </a:ext>
                </a:extLst>
              </a:tr>
              <a:tr h="284489">
                <a:tc>
                  <a:txBody>
                    <a:bodyPr/>
                    <a:lstStyle/>
                    <a:p>
                      <a:pPr algn="ctr" fontAlgn="b"/>
                      <a:r>
                        <a:rPr lang="en-GB" sz="2400" b="0" i="0" u="none" strike="noStrike" dirty="0" smtClean="0">
                          <a:solidFill>
                            <a:srgbClr val="000000"/>
                          </a:solidFill>
                          <a:effectLst/>
                          <a:latin typeface="Calibri" panose="020F0502020204030204" pitchFamily="34" charset="0"/>
                        </a:rPr>
                        <a:t>7 </a:t>
                      </a:r>
                      <a:r>
                        <a:rPr lang="en-GB" sz="2400" b="0" i="0" u="none" strike="noStrike" dirty="0" smtClean="0">
                          <a:solidFill>
                            <a:schemeClr val="tx1"/>
                          </a:solidFill>
                          <a:effectLst/>
                          <a:latin typeface="+mn-lt"/>
                        </a:rPr>
                        <a:t>April </a:t>
                      </a:r>
                      <a:endParaRPr lang="en-GB"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u="none" strike="noStrike" dirty="0" smtClean="0">
                          <a:effectLst/>
                        </a:rPr>
                        <a:t>8  </a:t>
                      </a:r>
                      <a:r>
                        <a:rPr lang="en-GB" sz="2400" b="0" i="0" u="none" strike="noStrike" dirty="0" smtClean="0">
                          <a:solidFill>
                            <a:schemeClr val="tx1"/>
                          </a:solidFill>
                          <a:effectLst/>
                          <a:latin typeface="+mn-lt"/>
                        </a:rPr>
                        <a:t>April </a:t>
                      </a:r>
                      <a:endParaRPr lang="en-GB" sz="24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ctr" defTabSz="685715" rtl="0" eaLnBrk="1" fontAlgn="b" latinLnBrk="0" hangingPunct="1">
                        <a:lnSpc>
                          <a:spcPct val="100000"/>
                        </a:lnSpc>
                        <a:spcBef>
                          <a:spcPts val="0"/>
                        </a:spcBef>
                        <a:spcAft>
                          <a:spcPts val="0"/>
                        </a:spcAft>
                        <a:buClrTx/>
                        <a:buSzTx/>
                        <a:buFontTx/>
                        <a:buNone/>
                        <a:tabLst/>
                        <a:defRPr/>
                      </a:pPr>
                      <a:r>
                        <a:rPr lang="en-GB" sz="2400" b="0" i="0" u="none" strike="noStrike" dirty="0" smtClean="0">
                          <a:solidFill>
                            <a:srgbClr val="000000"/>
                          </a:solidFill>
                          <a:effectLst/>
                          <a:latin typeface="Calibri" panose="020F0502020204030204" pitchFamily="34" charset="0"/>
                        </a:rPr>
                        <a:t>Maintenance+ Deployment + Security</a:t>
                      </a:r>
                    </a:p>
                  </a:txBody>
                  <a:tcPr marL="9525" marR="9525" marT="9525" marB="0" anchor="b"/>
                </a:tc>
                <a:extLst>
                  <a:ext uri="{0D108BD9-81ED-4DB2-BD59-A6C34878D82A}">
                    <a16:rowId xmlns:a16="http://schemas.microsoft.com/office/drawing/2014/main" val="241733064"/>
                  </a:ext>
                </a:extLst>
              </a:tr>
              <a:tr h="369351">
                <a:tc>
                  <a:txBody>
                    <a:bodyPr/>
                    <a:lstStyle/>
                    <a:p>
                      <a:pPr algn="ctr" fontAlgn="b"/>
                      <a:r>
                        <a:rPr lang="en-GB" sz="2400" b="0" i="0" u="none" strike="noStrike" dirty="0" smtClean="0">
                          <a:solidFill>
                            <a:schemeClr val="tx1"/>
                          </a:solidFill>
                          <a:effectLst/>
                          <a:latin typeface="+mn-lt"/>
                        </a:rPr>
                        <a:t>12  April </a:t>
                      </a:r>
                      <a:endParaRPr lang="en-GB"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u="none" strike="noStrike" dirty="0" smtClean="0">
                          <a:effectLst/>
                        </a:rPr>
                        <a:t>13 </a:t>
                      </a:r>
                      <a:r>
                        <a:rPr lang="en-GB" sz="2400" b="0" i="0" u="none" strike="noStrike" dirty="0" smtClean="0">
                          <a:solidFill>
                            <a:schemeClr val="tx1"/>
                          </a:solidFill>
                          <a:effectLst/>
                          <a:latin typeface="+mn-lt"/>
                        </a:rPr>
                        <a:t>April </a:t>
                      </a:r>
                      <a:endParaRPr lang="en-GB"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b="1" u="none" strike="noStrike" dirty="0" smtClean="0">
                          <a:solidFill>
                            <a:srgbClr val="009900"/>
                          </a:solidFill>
                          <a:effectLst/>
                        </a:rPr>
                        <a:t>ct-4  (Testing + Cost)</a:t>
                      </a:r>
                      <a:endParaRPr lang="en-GB" sz="2400" b="1" i="0" u="none" strike="noStrike" dirty="0">
                        <a:solidFill>
                          <a:srgbClr val="0099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99742530"/>
                  </a:ext>
                </a:extLst>
              </a:tr>
              <a:tr h="369351">
                <a:tc>
                  <a:txBody>
                    <a:bodyPr/>
                    <a:lstStyle/>
                    <a:p>
                      <a:pPr algn="ctr" fontAlgn="b"/>
                      <a:r>
                        <a:rPr lang="en-GB" sz="2400" b="0" i="0" u="none" strike="noStrike" dirty="0" smtClean="0">
                          <a:solidFill>
                            <a:srgbClr val="000000"/>
                          </a:solidFill>
                          <a:effectLst/>
                          <a:latin typeface="Calibri" panose="020F0502020204030204" pitchFamily="34" charset="0"/>
                        </a:rPr>
                        <a:t>After 8-13</a:t>
                      </a:r>
                      <a:endParaRPr lang="en-GB"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GB"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b="1" i="0" u="none" strike="noStrike" dirty="0" smtClean="0">
                          <a:solidFill>
                            <a:srgbClr val="009900"/>
                          </a:solidFill>
                          <a:effectLst/>
                          <a:latin typeface="Calibri" panose="020F0502020204030204" pitchFamily="34" charset="0"/>
                        </a:rPr>
                        <a:t>Final</a:t>
                      </a:r>
                      <a:r>
                        <a:rPr lang="en-GB" sz="2400" b="1" i="0" u="none" strike="noStrike" baseline="0" dirty="0" smtClean="0">
                          <a:solidFill>
                            <a:srgbClr val="009900"/>
                          </a:solidFill>
                          <a:effectLst/>
                          <a:latin typeface="Calibri" panose="020F0502020204030204" pitchFamily="34" charset="0"/>
                        </a:rPr>
                        <a:t> Viva</a:t>
                      </a:r>
                      <a:endParaRPr lang="en-GB" sz="2400" b="1" i="0" u="none" strike="noStrike" dirty="0">
                        <a:solidFill>
                          <a:srgbClr val="0099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8386226"/>
                  </a:ext>
                </a:extLst>
              </a:tr>
            </a:tbl>
          </a:graphicData>
        </a:graphic>
      </p:graphicFrame>
      <p:sp>
        <p:nvSpPr>
          <p:cNvPr id="2" name="TextBox 1"/>
          <p:cNvSpPr txBox="1"/>
          <p:nvPr/>
        </p:nvSpPr>
        <p:spPr>
          <a:xfrm>
            <a:off x="812800" y="4543187"/>
            <a:ext cx="4433137" cy="646331"/>
          </a:xfrm>
          <a:prstGeom prst="rect">
            <a:avLst/>
          </a:prstGeom>
          <a:noFill/>
        </p:spPr>
        <p:txBody>
          <a:bodyPr wrap="none" rtlCol="0">
            <a:spAutoFit/>
          </a:bodyPr>
          <a:lstStyle/>
          <a:p>
            <a:r>
              <a:rPr lang="en-GB" dirty="0" smtClean="0"/>
              <a:t>*Assignment-03- Quality Assurance + Testing </a:t>
            </a:r>
          </a:p>
          <a:p>
            <a:r>
              <a:rPr lang="en-GB" dirty="0" smtClean="0"/>
              <a:t>** Final viva: Design, Testing, Security</a:t>
            </a:r>
            <a:endParaRPr lang="en-GB" dirty="0"/>
          </a:p>
        </p:txBody>
      </p:sp>
      <p:sp>
        <p:nvSpPr>
          <p:cNvPr id="7"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A3B428F6-93DC-43DE-8C3D-B3ECDDDDCCC8}" type="datetime5">
              <a:rPr lang="en-US" sz="2000" smtClean="0"/>
              <a:t>4-Apr-21</a:t>
            </a:fld>
            <a:endParaRPr lang="en-US" dirty="0"/>
          </a:p>
        </p:txBody>
      </p:sp>
    </p:spTree>
    <p:extLst>
      <p:ext uri="{BB962C8B-B14F-4D97-AF65-F5344CB8AC3E}">
        <p14:creationId xmlns:p14="http://schemas.microsoft.com/office/powerpoint/2010/main" val="10310687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The Cleanroom process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31638" y="707320"/>
            <a:ext cx="8869364" cy="4801314"/>
          </a:xfrm>
          <a:prstGeom prst="rect">
            <a:avLst/>
          </a:prstGeom>
        </p:spPr>
        <p:txBody>
          <a:bodyPr wrap="square">
            <a:spAutoFit/>
          </a:bodyPr>
          <a:lstStyle/>
          <a:p>
            <a:r>
              <a:rPr lang="en-GB" sz="2200" dirty="0">
                <a:solidFill>
                  <a:srgbClr val="000000"/>
                </a:solidFill>
              </a:rPr>
              <a:t>The Cleanroom approach to software development is based on five key strategies</a:t>
            </a:r>
            <a:r>
              <a:rPr lang="en-GB" sz="2200" dirty="0" smtClean="0">
                <a:solidFill>
                  <a:srgbClr val="000000"/>
                </a:solidFill>
              </a:rPr>
              <a:t>:</a:t>
            </a:r>
          </a:p>
          <a:p>
            <a:endParaRPr lang="en-GB" sz="2200" dirty="0">
              <a:solidFill>
                <a:srgbClr val="000000"/>
              </a:solidFill>
            </a:endParaRPr>
          </a:p>
          <a:p>
            <a:pPr algn="just"/>
            <a:r>
              <a:rPr lang="en-GB" sz="2000" dirty="0">
                <a:solidFill>
                  <a:srgbClr val="000000"/>
                </a:solidFill>
              </a:rPr>
              <a:t>1. </a:t>
            </a:r>
            <a:r>
              <a:rPr lang="en-GB" sz="2000" b="1" dirty="0">
                <a:solidFill>
                  <a:srgbClr val="000000"/>
                </a:solidFill>
              </a:rPr>
              <a:t>Formal specification </a:t>
            </a:r>
            <a:r>
              <a:rPr lang="en-GB" sz="2000" dirty="0">
                <a:solidFill>
                  <a:srgbClr val="000000"/>
                </a:solidFill>
              </a:rPr>
              <a:t>The software to be developed is formally specified. A </a:t>
            </a:r>
            <a:r>
              <a:rPr lang="en-GB" sz="2000" dirty="0" smtClean="0">
                <a:solidFill>
                  <a:srgbClr val="000000"/>
                </a:solidFill>
              </a:rPr>
              <a:t>state transition model </a:t>
            </a:r>
            <a:r>
              <a:rPr lang="en-GB" sz="2000" dirty="0">
                <a:solidFill>
                  <a:srgbClr val="000000"/>
                </a:solidFill>
              </a:rPr>
              <a:t>that shows system responses to stimuli is used </a:t>
            </a:r>
            <a:r>
              <a:rPr lang="en-GB" sz="2000" dirty="0" smtClean="0">
                <a:solidFill>
                  <a:srgbClr val="000000"/>
                </a:solidFill>
              </a:rPr>
              <a:t>to express the specification</a:t>
            </a:r>
            <a:r>
              <a:rPr lang="en-GB" sz="2000" dirty="0">
                <a:solidFill>
                  <a:srgbClr val="000000"/>
                </a:solidFill>
              </a:rPr>
              <a:t>.</a:t>
            </a:r>
          </a:p>
          <a:p>
            <a:pPr algn="just"/>
            <a:endParaRPr lang="en-GB" sz="2000" dirty="0">
              <a:solidFill>
                <a:srgbClr val="000000"/>
              </a:solidFill>
            </a:endParaRPr>
          </a:p>
          <a:p>
            <a:pPr algn="just"/>
            <a:r>
              <a:rPr lang="en-GB" sz="2000" dirty="0">
                <a:solidFill>
                  <a:srgbClr val="000000"/>
                </a:solidFill>
              </a:rPr>
              <a:t>2. </a:t>
            </a:r>
            <a:r>
              <a:rPr lang="en-GB" sz="2000" b="1" dirty="0">
                <a:solidFill>
                  <a:srgbClr val="000000"/>
                </a:solidFill>
              </a:rPr>
              <a:t>Incremental development </a:t>
            </a:r>
            <a:r>
              <a:rPr lang="en-GB" sz="2000" dirty="0">
                <a:solidFill>
                  <a:srgbClr val="000000"/>
                </a:solidFill>
              </a:rPr>
              <a:t>The software is partitioned into increments that </a:t>
            </a:r>
            <a:r>
              <a:rPr lang="en-GB" sz="2000" dirty="0" smtClean="0">
                <a:solidFill>
                  <a:srgbClr val="000000"/>
                </a:solidFill>
              </a:rPr>
              <a:t>are developed </a:t>
            </a:r>
            <a:r>
              <a:rPr lang="en-GB" sz="2000" dirty="0">
                <a:solidFill>
                  <a:srgbClr val="000000"/>
                </a:solidFill>
              </a:rPr>
              <a:t>and validated separately using the Cleanroom process. These </a:t>
            </a:r>
            <a:r>
              <a:rPr lang="en-GB" sz="2000" dirty="0" smtClean="0">
                <a:solidFill>
                  <a:srgbClr val="000000"/>
                </a:solidFill>
              </a:rPr>
              <a:t>increments are </a:t>
            </a:r>
            <a:r>
              <a:rPr lang="en-GB" sz="2000" dirty="0">
                <a:solidFill>
                  <a:srgbClr val="000000"/>
                </a:solidFill>
              </a:rPr>
              <a:t>specified, with customer input, at an early stage in the process. </a:t>
            </a:r>
            <a:endParaRPr lang="en-GB" sz="2000" dirty="0" smtClean="0">
              <a:solidFill>
                <a:srgbClr val="000000"/>
              </a:solidFill>
            </a:endParaRPr>
          </a:p>
          <a:p>
            <a:pPr algn="just"/>
            <a:endParaRPr lang="en-GB" sz="2000" dirty="0">
              <a:solidFill>
                <a:srgbClr val="000000"/>
              </a:solidFill>
            </a:endParaRPr>
          </a:p>
          <a:p>
            <a:pPr algn="just"/>
            <a:r>
              <a:rPr lang="en-GB" sz="2000" dirty="0">
                <a:solidFill>
                  <a:srgbClr val="000000"/>
                </a:solidFill>
              </a:rPr>
              <a:t>3. </a:t>
            </a:r>
            <a:r>
              <a:rPr lang="en-GB" sz="2000" b="1" dirty="0">
                <a:solidFill>
                  <a:srgbClr val="000000"/>
                </a:solidFill>
              </a:rPr>
              <a:t>Structured programming </a:t>
            </a:r>
            <a:r>
              <a:rPr lang="en-GB" sz="2000" dirty="0">
                <a:solidFill>
                  <a:srgbClr val="000000"/>
                </a:solidFill>
              </a:rPr>
              <a:t>Only a limited number of control and data </a:t>
            </a:r>
            <a:r>
              <a:rPr lang="en-GB" sz="2000" dirty="0" smtClean="0">
                <a:solidFill>
                  <a:srgbClr val="000000"/>
                </a:solidFill>
              </a:rPr>
              <a:t>abstraction constructs </a:t>
            </a:r>
            <a:r>
              <a:rPr lang="en-GB" sz="2000" dirty="0">
                <a:solidFill>
                  <a:srgbClr val="000000"/>
                </a:solidFill>
              </a:rPr>
              <a:t>are used. The program development process is a process of </a:t>
            </a:r>
            <a:r>
              <a:rPr lang="en-GB" sz="2000" dirty="0" smtClean="0">
                <a:solidFill>
                  <a:srgbClr val="000000"/>
                </a:solidFill>
              </a:rPr>
              <a:t>stepwise refinement </a:t>
            </a:r>
            <a:r>
              <a:rPr lang="en-GB" sz="2000" dirty="0">
                <a:solidFill>
                  <a:srgbClr val="000000"/>
                </a:solidFill>
              </a:rPr>
              <a:t>of the specification. A limited number of constructs are used and </a:t>
            </a:r>
            <a:r>
              <a:rPr lang="en-GB" sz="2000" dirty="0" smtClean="0">
                <a:solidFill>
                  <a:srgbClr val="000000"/>
                </a:solidFill>
              </a:rPr>
              <a:t>the aim </a:t>
            </a:r>
            <a:r>
              <a:rPr lang="en-GB" sz="2000" dirty="0">
                <a:solidFill>
                  <a:srgbClr val="000000"/>
                </a:solidFill>
              </a:rPr>
              <a:t>is to systematically transform the specification to create the program code.</a:t>
            </a:r>
          </a:p>
        </p:txBody>
      </p:sp>
    </p:spTree>
    <p:extLst>
      <p:ext uri="{BB962C8B-B14F-4D97-AF65-F5344CB8AC3E}">
        <p14:creationId xmlns:p14="http://schemas.microsoft.com/office/powerpoint/2010/main" val="15940371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The Cleanroom process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31638" y="707320"/>
            <a:ext cx="8869364" cy="2246769"/>
          </a:xfrm>
          <a:prstGeom prst="rect">
            <a:avLst/>
          </a:prstGeom>
        </p:spPr>
        <p:txBody>
          <a:bodyPr wrap="square">
            <a:spAutoFit/>
          </a:bodyPr>
          <a:lstStyle/>
          <a:p>
            <a:r>
              <a:rPr lang="en-GB" sz="2000" dirty="0" smtClean="0">
                <a:solidFill>
                  <a:srgbClr val="000000"/>
                </a:solidFill>
              </a:rPr>
              <a:t>4</a:t>
            </a:r>
            <a:r>
              <a:rPr lang="en-GB" sz="2000" b="1" dirty="0">
                <a:solidFill>
                  <a:srgbClr val="000000"/>
                </a:solidFill>
              </a:rPr>
              <a:t>. Static verification </a:t>
            </a:r>
            <a:r>
              <a:rPr lang="en-GB" sz="2000" dirty="0">
                <a:solidFill>
                  <a:srgbClr val="000000"/>
                </a:solidFill>
              </a:rPr>
              <a:t>The developed software is statically verified using </a:t>
            </a:r>
            <a:r>
              <a:rPr lang="en-GB" sz="2000" dirty="0" smtClean="0">
                <a:solidFill>
                  <a:srgbClr val="000000"/>
                </a:solidFill>
              </a:rPr>
              <a:t>rigorous software </a:t>
            </a:r>
            <a:r>
              <a:rPr lang="en-GB" sz="2000" dirty="0">
                <a:solidFill>
                  <a:srgbClr val="000000"/>
                </a:solidFill>
              </a:rPr>
              <a:t>inspections. There is no unit or module testing process for </a:t>
            </a:r>
            <a:r>
              <a:rPr lang="en-GB" sz="2000" dirty="0" smtClean="0">
                <a:solidFill>
                  <a:srgbClr val="000000"/>
                </a:solidFill>
              </a:rPr>
              <a:t>code components.</a:t>
            </a:r>
          </a:p>
          <a:p>
            <a:endParaRPr lang="en-GB" sz="2000" dirty="0">
              <a:solidFill>
                <a:srgbClr val="000000"/>
              </a:solidFill>
            </a:endParaRPr>
          </a:p>
          <a:p>
            <a:r>
              <a:rPr lang="en-GB" sz="2000" dirty="0">
                <a:solidFill>
                  <a:srgbClr val="000000"/>
                </a:solidFill>
              </a:rPr>
              <a:t>5. </a:t>
            </a:r>
            <a:r>
              <a:rPr lang="en-GB" sz="2000" b="1" dirty="0">
                <a:solidFill>
                  <a:srgbClr val="000000"/>
                </a:solidFill>
              </a:rPr>
              <a:t>Statistical testing of the system </a:t>
            </a:r>
            <a:r>
              <a:rPr lang="en-GB" sz="2000" dirty="0">
                <a:solidFill>
                  <a:srgbClr val="000000"/>
                </a:solidFill>
              </a:rPr>
              <a:t>The integrated software increment is tested statistically</a:t>
            </a:r>
            <a:r>
              <a:rPr lang="en-GB" sz="2000" dirty="0" smtClean="0">
                <a:solidFill>
                  <a:srgbClr val="000000"/>
                </a:solidFill>
              </a:rPr>
              <a:t>, to </a:t>
            </a:r>
            <a:r>
              <a:rPr lang="en-GB" sz="2000" dirty="0">
                <a:solidFill>
                  <a:srgbClr val="000000"/>
                </a:solidFill>
              </a:rPr>
              <a:t>determine its reliability. These </a:t>
            </a:r>
            <a:r>
              <a:rPr lang="en-GB" sz="2000" dirty="0" smtClean="0">
                <a:solidFill>
                  <a:srgbClr val="000000"/>
                </a:solidFill>
              </a:rPr>
              <a:t>statistical tests </a:t>
            </a:r>
            <a:r>
              <a:rPr lang="en-GB" sz="2000" dirty="0">
                <a:solidFill>
                  <a:srgbClr val="000000"/>
                </a:solidFill>
              </a:rPr>
              <a:t>are based on an operational profile, which is developed in </a:t>
            </a:r>
            <a:r>
              <a:rPr lang="en-GB" sz="2000" dirty="0" smtClean="0">
                <a:solidFill>
                  <a:srgbClr val="000000"/>
                </a:solidFill>
              </a:rPr>
              <a:t>parallel With the </a:t>
            </a:r>
            <a:r>
              <a:rPr lang="en-GB" sz="2000" dirty="0">
                <a:solidFill>
                  <a:srgbClr val="000000"/>
                </a:solidFill>
              </a:rPr>
              <a:t>system </a:t>
            </a:r>
            <a:r>
              <a:rPr lang="en-GB" sz="2000" dirty="0" smtClean="0">
                <a:solidFill>
                  <a:srgbClr val="000000"/>
                </a:solidFill>
              </a:rPr>
              <a:t>specification.</a:t>
            </a:r>
            <a:endParaRPr lang="en-GB" dirty="0" smtClean="0">
              <a:solidFill>
                <a:srgbClr val="000000"/>
              </a:solidFill>
            </a:endParaRPr>
          </a:p>
        </p:txBody>
      </p:sp>
    </p:spTree>
    <p:extLst>
      <p:ext uri="{BB962C8B-B14F-4D97-AF65-F5344CB8AC3E}">
        <p14:creationId xmlns:p14="http://schemas.microsoft.com/office/powerpoint/2010/main" val="30827823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84632" y="2124455"/>
            <a:ext cx="8157972" cy="1688592"/>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p:nvPr/>
        </p:nvSpPr>
        <p:spPr>
          <a:xfrm>
            <a:off x="228600" y="3781806"/>
            <a:ext cx="8686800" cy="77724"/>
          </a:xfrm>
          <a:custGeom>
            <a:avLst/>
            <a:gdLst/>
            <a:ahLst/>
            <a:cxnLst/>
            <a:rect l="l" t="t" r="r" b="b"/>
            <a:pathLst>
              <a:path w="8686800" h="77724">
                <a:moveTo>
                  <a:pt x="0" y="38862"/>
                </a:moveTo>
                <a:lnTo>
                  <a:pt x="369" y="44192"/>
                </a:lnTo>
                <a:lnTo>
                  <a:pt x="4768" y="57383"/>
                </a:lnTo>
                <a:lnTo>
                  <a:pt x="13398" y="68026"/>
                </a:lnTo>
                <a:lnTo>
                  <a:pt x="25327" y="75135"/>
                </a:lnTo>
                <a:lnTo>
                  <a:pt x="39624" y="77724"/>
                </a:lnTo>
                <a:lnTo>
                  <a:pt x="8647938" y="77724"/>
                </a:lnTo>
                <a:lnTo>
                  <a:pt x="8684255" y="52873"/>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6" name="object 6"/>
          <p:cNvSpPr/>
          <p:nvPr/>
        </p:nvSpPr>
        <p:spPr>
          <a:xfrm>
            <a:off x="228600" y="2057400"/>
            <a:ext cx="8686800" cy="77724"/>
          </a:xfrm>
          <a:custGeom>
            <a:avLst/>
            <a:gdLst/>
            <a:ahLst/>
            <a:cxnLst/>
            <a:rect l="l" t="t" r="r" b="b"/>
            <a:pathLst>
              <a:path w="8686800" h="77724">
                <a:moveTo>
                  <a:pt x="0" y="38862"/>
                </a:moveTo>
                <a:lnTo>
                  <a:pt x="369" y="44355"/>
                </a:lnTo>
                <a:lnTo>
                  <a:pt x="4768" y="57721"/>
                </a:lnTo>
                <a:lnTo>
                  <a:pt x="13398" y="68286"/>
                </a:lnTo>
                <a:lnTo>
                  <a:pt x="25327" y="75227"/>
                </a:lnTo>
                <a:lnTo>
                  <a:pt x="39624" y="77724"/>
                </a:lnTo>
                <a:lnTo>
                  <a:pt x="8647938" y="77724"/>
                </a:lnTo>
                <a:lnTo>
                  <a:pt x="8684255" y="53185"/>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7" name="object 7"/>
          <p:cNvSpPr/>
          <p:nvPr/>
        </p:nvSpPr>
        <p:spPr>
          <a:xfrm>
            <a:off x="8623554" y="1821180"/>
            <a:ext cx="77724" cy="2234946"/>
          </a:xfrm>
          <a:custGeom>
            <a:avLst/>
            <a:gdLst/>
            <a:ahLst/>
            <a:cxnLst/>
            <a:rect l="l" t="t" r="r" b="b"/>
            <a:pathLst>
              <a:path w="77724" h="2234945">
                <a:moveTo>
                  <a:pt x="0" y="38862"/>
                </a:moveTo>
                <a:lnTo>
                  <a:pt x="0" y="2196084"/>
                </a:lnTo>
                <a:lnTo>
                  <a:pt x="24850" y="2232307"/>
                </a:lnTo>
                <a:lnTo>
                  <a:pt x="38862" y="2234946"/>
                </a:lnTo>
                <a:lnTo>
                  <a:pt x="43634" y="2234650"/>
                </a:lnTo>
                <a:lnTo>
                  <a:pt x="57025" y="2230394"/>
                </a:lnTo>
                <a:lnTo>
                  <a:pt x="67847" y="2221870"/>
                </a:lnTo>
                <a:lnTo>
                  <a:pt x="75085" y="2210095"/>
                </a:lnTo>
                <a:lnTo>
                  <a:pt x="77724" y="2196084"/>
                </a:lnTo>
                <a:lnTo>
                  <a:pt x="77724" y="38862"/>
                </a:lnTo>
                <a:lnTo>
                  <a:pt x="52873"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8" name="object 8"/>
          <p:cNvSpPr/>
          <p:nvPr/>
        </p:nvSpPr>
        <p:spPr>
          <a:xfrm>
            <a:off x="435101" y="1827275"/>
            <a:ext cx="77724" cy="2235708"/>
          </a:xfrm>
          <a:custGeom>
            <a:avLst/>
            <a:gdLst/>
            <a:ahLst/>
            <a:cxnLst/>
            <a:rect l="l" t="t" r="r" b="b"/>
            <a:pathLst>
              <a:path w="77724" h="2235708">
                <a:moveTo>
                  <a:pt x="0" y="38862"/>
                </a:moveTo>
                <a:lnTo>
                  <a:pt x="0" y="2196846"/>
                </a:lnTo>
                <a:lnTo>
                  <a:pt x="24850" y="2233069"/>
                </a:lnTo>
                <a:lnTo>
                  <a:pt x="38862" y="2235708"/>
                </a:lnTo>
                <a:lnTo>
                  <a:pt x="43782" y="2235412"/>
                </a:lnTo>
                <a:lnTo>
                  <a:pt x="57362" y="2231156"/>
                </a:lnTo>
                <a:lnTo>
                  <a:pt x="68110" y="2222632"/>
                </a:lnTo>
                <a:lnTo>
                  <a:pt x="75179" y="2210857"/>
                </a:lnTo>
                <a:lnTo>
                  <a:pt x="77724" y="2196846"/>
                </a:lnTo>
                <a:lnTo>
                  <a:pt x="77724" y="38862"/>
                </a:lnTo>
                <a:lnTo>
                  <a:pt x="53185"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9" name="object 9"/>
          <p:cNvSpPr/>
          <p:nvPr/>
        </p:nvSpPr>
        <p:spPr>
          <a:xfrm>
            <a:off x="2830829" y="5783580"/>
            <a:ext cx="3481578" cy="77724"/>
          </a:xfrm>
          <a:custGeom>
            <a:avLst/>
            <a:gdLst/>
            <a:ahLst/>
            <a:cxnLst/>
            <a:rect l="l" t="t" r="r" b="b"/>
            <a:pathLst>
              <a:path w="3481578" h="77724">
                <a:moveTo>
                  <a:pt x="0" y="38862"/>
                </a:moveTo>
                <a:lnTo>
                  <a:pt x="295" y="43634"/>
                </a:lnTo>
                <a:lnTo>
                  <a:pt x="4551" y="57025"/>
                </a:lnTo>
                <a:lnTo>
                  <a:pt x="13075" y="67847"/>
                </a:lnTo>
                <a:lnTo>
                  <a:pt x="24850" y="75085"/>
                </a:lnTo>
                <a:lnTo>
                  <a:pt x="38862" y="77724"/>
                </a:lnTo>
                <a:lnTo>
                  <a:pt x="3442716" y="77723"/>
                </a:lnTo>
                <a:lnTo>
                  <a:pt x="3478939" y="52873"/>
                </a:lnTo>
                <a:lnTo>
                  <a:pt x="3481578" y="38861"/>
                </a:lnTo>
                <a:lnTo>
                  <a:pt x="3481282" y="34089"/>
                </a:lnTo>
                <a:lnTo>
                  <a:pt x="3477026" y="20698"/>
                </a:lnTo>
                <a:lnTo>
                  <a:pt x="3468502" y="9876"/>
                </a:lnTo>
                <a:lnTo>
                  <a:pt x="3456727" y="2638"/>
                </a:lnTo>
                <a:lnTo>
                  <a:pt x="3442716" y="0"/>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10" name="object 10"/>
          <p:cNvSpPr/>
          <p:nvPr/>
        </p:nvSpPr>
        <p:spPr>
          <a:xfrm>
            <a:off x="4095750" y="5734050"/>
            <a:ext cx="949451" cy="176784"/>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685800" y="2327147"/>
            <a:ext cx="7772400" cy="1143000"/>
          </a:xfrm>
          <a:prstGeom prst="rect">
            <a:avLst/>
          </a:prstGeom>
          <a:blipFill>
            <a:blip r:embed="rId4" cstate="print"/>
            <a:stretch>
              <a:fillRect/>
            </a:stretch>
          </a:blipFill>
        </p:spPr>
        <p:txBody>
          <a:bodyPr wrap="square" lIns="0" tIns="0" rIns="0" bIns="0" rtlCol="0">
            <a:noAutofit/>
          </a:bodyPr>
          <a:lstStyle/>
          <a:p>
            <a:endParaRPr/>
          </a:p>
        </p:txBody>
      </p:sp>
      <p:sp>
        <p:nvSpPr>
          <p:cNvPr id="2" name="object 2"/>
          <p:cNvSpPr txBox="1"/>
          <p:nvPr/>
        </p:nvSpPr>
        <p:spPr>
          <a:xfrm>
            <a:off x="1706244" y="2617470"/>
            <a:ext cx="5728462" cy="583946"/>
          </a:xfrm>
          <a:prstGeom prst="rect">
            <a:avLst/>
          </a:prstGeom>
        </p:spPr>
        <p:txBody>
          <a:bodyPr wrap="square" lIns="0" tIns="0" rIns="0" bIns="0" rtlCol="0">
            <a:noAutofit/>
          </a:bodyPr>
          <a:lstStyle/>
          <a:p>
            <a:pPr marL="12700" algn="ctr">
              <a:lnSpc>
                <a:spcPts val="4590"/>
              </a:lnSpc>
              <a:spcBef>
                <a:spcPts val="229"/>
              </a:spcBef>
            </a:pPr>
            <a:r>
              <a:rPr lang="en-US" sz="4000" dirty="0">
                <a:solidFill>
                  <a:srgbClr val="FFFEE9"/>
                </a:solidFill>
                <a:latin typeface="Times New Roman"/>
                <a:cs typeface="Times New Roman"/>
              </a:rPr>
              <a:t>Software testing </a:t>
            </a:r>
          </a:p>
        </p:txBody>
      </p:sp>
      <p:sp>
        <p:nvSpPr>
          <p:cNvPr id="3" name="Slide Number Placeholder 2"/>
          <p:cNvSpPr>
            <a:spLocks noGrp="1"/>
          </p:cNvSpPr>
          <p:nvPr>
            <p:ph type="sldNum" sz="quarter" idx="12"/>
          </p:nvPr>
        </p:nvSpPr>
        <p:spPr/>
        <p:txBody>
          <a:bodyPr/>
          <a:lstStyle/>
          <a:p>
            <a:fld id="{BC490F8C-3D0D-4DB1-B2BD-1525EA5CE111}" type="slidenum">
              <a:rPr lang="en-US" smtClean="0"/>
              <a:pPr/>
              <a:t>22</a:t>
            </a:fld>
            <a:endParaRPr lang="en-US" dirty="0"/>
          </a:p>
        </p:txBody>
      </p:sp>
    </p:spTree>
    <p:extLst>
      <p:ext uri="{BB962C8B-B14F-4D97-AF65-F5344CB8AC3E}">
        <p14:creationId xmlns:p14="http://schemas.microsoft.com/office/powerpoint/2010/main" val="8865633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Software testing </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04800" y="864799"/>
            <a:ext cx="8305800" cy="1323439"/>
          </a:xfrm>
          <a:prstGeom prst="rect">
            <a:avLst/>
          </a:prstGeom>
        </p:spPr>
        <p:txBody>
          <a:bodyPr wrap="square">
            <a:spAutoFit/>
          </a:bodyPr>
          <a:lstStyle/>
          <a:p>
            <a:pPr algn="just"/>
            <a:r>
              <a:rPr lang="en-US" sz="2000" b="1" dirty="0">
                <a:solidFill>
                  <a:srgbClr val="FF0000"/>
                </a:solidFill>
              </a:rPr>
              <a:t>Software testing </a:t>
            </a:r>
            <a:r>
              <a:rPr lang="en-US" sz="2000" dirty="0"/>
              <a:t>is a process of identifying the</a:t>
            </a:r>
            <a:r>
              <a:rPr lang="en-US" sz="2000" b="1" dirty="0"/>
              <a:t> correctness </a:t>
            </a:r>
            <a:r>
              <a:rPr lang="en-US" sz="2000" dirty="0"/>
              <a:t>of software by considering its all attributes (</a:t>
            </a:r>
            <a:r>
              <a:rPr lang="en-US" sz="2000" b="1" dirty="0">
                <a:solidFill>
                  <a:srgbClr val="FF0000"/>
                </a:solidFill>
              </a:rPr>
              <a:t>Reliability, Scalability, Portability, Re-usability, Usability</a:t>
            </a:r>
            <a:r>
              <a:rPr lang="en-US" sz="2000" dirty="0"/>
              <a:t>) and evaluating the execution of software components to find the software bugs or errors or defects.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228" y="2210404"/>
            <a:ext cx="3676650" cy="46031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061041"/>
            <a:ext cx="2514600" cy="2514600"/>
          </a:xfrm>
          <a:prstGeom prst="rect">
            <a:avLst/>
          </a:prstGeom>
        </p:spPr>
      </p:pic>
      <p:sp>
        <p:nvSpPr>
          <p:cNvPr id="9" name="Right Arrow 8"/>
          <p:cNvSpPr/>
          <p:nvPr/>
        </p:nvSpPr>
        <p:spPr>
          <a:xfrm>
            <a:off x="3581400" y="3733800"/>
            <a:ext cx="1104900" cy="685800"/>
          </a:xfrm>
          <a:prstGeom prst="rightArrow">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65313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Software testing </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04800" y="864799"/>
            <a:ext cx="8305800" cy="4031873"/>
          </a:xfrm>
          <a:prstGeom prst="rect">
            <a:avLst/>
          </a:prstGeom>
        </p:spPr>
        <p:txBody>
          <a:bodyPr wrap="square">
            <a:spAutoFit/>
          </a:bodyPr>
          <a:lstStyle/>
          <a:p>
            <a:pPr algn="just"/>
            <a:r>
              <a:rPr lang="en-US" sz="2000" b="1" dirty="0">
                <a:solidFill>
                  <a:srgbClr val="FF0000"/>
                </a:solidFill>
              </a:rPr>
              <a:t>Software testing </a:t>
            </a:r>
            <a:r>
              <a:rPr lang="en-GB" sz="2000" dirty="0" smtClean="0"/>
              <a:t>is </a:t>
            </a:r>
            <a:r>
              <a:rPr lang="en-GB" sz="2000" dirty="0"/>
              <a:t>a method to check whether the actual software product </a:t>
            </a:r>
            <a:r>
              <a:rPr lang="en-GB" sz="2000" b="1" dirty="0"/>
              <a:t>matches expected requirements </a:t>
            </a:r>
            <a:r>
              <a:rPr lang="en-GB" sz="2000" dirty="0"/>
              <a:t>and to ensure that software product is </a:t>
            </a:r>
            <a:r>
              <a:rPr lang="en-GB" sz="2000" b="1" dirty="0" smtClean="0"/>
              <a:t>defect </a:t>
            </a:r>
            <a:r>
              <a:rPr lang="en-GB" sz="2000" b="1" dirty="0"/>
              <a:t>free</a:t>
            </a:r>
            <a:r>
              <a:rPr lang="en-GB" sz="2000" dirty="0" smtClean="0"/>
              <a:t>.</a:t>
            </a:r>
          </a:p>
          <a:p>
            <a:pPr algn="just"/>
            <a:endParaRPr lang="en-GB" sz="2000" dirty="0" smtClean="0"/>
          </a:p>
          <a:p>
            <a:pPr algn="just"/>
            <a:endParaRPr lang="en-GB" sz="2000" dirty="0"/>
          </a:p>
          <a:p>
            <a:pPr algn="just"/>
            <a:r>
              <a:rPr lang="en-GB" sz="2000" b="1" dirty="0"/>
              <a:t>Software Testing Definition</a:t>
            </a:r>
            <a:r>
              <a:rPr lang="en-GB" sz="2000" dirty="0"/>
              <a:t> according to </a:t>
            </a:r>
            <a:r>
              <a:rPr lang="en-GB" sz="2000" b="1" dirty="0"/>
              <a:t>ANSI/IEEE 1059 </a:t>
            </a:r>
            <a:r>
              <a:rPr lang="en-GB" sz="2000" dirty="0"/>
              <a:t>standard – A process of </a:t>
            </a:r>
            <a:r>
              <a:rPr lang="en-GB" sz="2000" dirty="0" err="1"/>
              <a:t>analyzing</a:t>
            </a:r>
            <a:r>
              <a:rPr lang="en-GB" sz="2000" dirty="0"/>
              <a:t> a software item to detect the differences between existing and required conditions (i.e., defects) and to evaluate the features of the software item</a:t>
            </a:r>
            <a:r>
              <a:rPr lang="en-GB" sz="2000" dirty="0" smtClean="0"/>
              <a:t>.</a:t>
            </a:r>
          </a:p>
          <a:p>
            <a:pPr algn="just"/>
            <a:endParaRPr lang="en-GB" dirty="0" smtClean="0"/>
          </a:p>
          <a:p>
            <a:pPr algn="just"/>
            <a:endParaRPr lang="en-GB" dirty="0" smtClean="0"/>
          </a:p>
          <a:p>
            <a:pPr algn="just"/>
            <a:r>
              <a:rPr lang="en-GB" sz="2000" dirty="0"/>
              <a:t>Testing can only show the </a:t>
            </a:r>
            <a:r>
              <a:rPr lang="en-GB" sz="2000" b="1" dirty="0"/>
              <a:t>presence of errors</a:t>
            </a:r>
            <a:r>
              <a:rPr lang="en-GB" sz="2000" dirty="0"/>
              <a:t> in a program. It cannot demonstrate that </a:t>
            </a:r>
            <a:r>
              <a:rPr lang="en-GB" sz="2000" b="1" dirty="0" smtClean="0"/>
              <a:t>there are </a:t>
            </a:r>
            <a:r>
              <a:rPr lang="en-GB" sz="2000" b="1" dirty="0"/>
              <a:t>no remaining faults</a:t>
            </a:r>
            <a:r>
              <a:rPr lang="en-GB" sz="2000" dirty="0"/>
              <a:t>.</a:t>
            </a:r>
            <a:endParaRPr lang="en-US" sz="2000" dirty="0"/>
          </a:p>
        </p:txBody>
      </p:sp>
    </p:spTree>
    <p:extLst>
      <p:ext uri="{BB962C8B-B14F-4D97-AF65-F5344CB8AC3E}">
        <p14:creationId xmlns:p14="http://schemas.microsoft.com/office/powerpoint/2010/main" val="407425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Software </a:t>
            </a:r>
            <a:r>
              <a:rPr lang="en-US" sz="3000" b="1" dirty="0" smtClean="0">
                <a:solidFill>
                  <a:schemeClr val="bg1"/>
                </a:solidFill>
                <a:latin typeface="Times New Roman" panose="02020603050405020304" pitchFamily="18" charset="0"/>
                <a:cs typeface="Times New Roman" panose="02020603050405020304" pitchFamily="18" charset="0"/>
              </a:rPr>
              <a:t>testing terms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752600" y="1240351"/>
            <a:ext cx="6329154" cy="5389049"/>
          </a:xfrm>
          <a:prstGeom prst="rect">
            <a:avLst/>
          </a:prstGeom>
        </p:spPr>
      </p:pic>
      <p:sp>
        <p:nvSpPr>
          <p:cNvPr id="5" name="TextBox 4"/>
          <p:cNvSpPr txBox="1"/>
          <p:nvPr/>
        </p:nvSpPr>
        <p:spPr>
          <a:xfrm>
            <a:off x="1752600" y="1112485"/>
            <a:ext cx="3299362" cy="2800767"/>
          </a:xfrm>
          <a:prstGeom prst="rect">
            <a:avLst/>
          </a:prstGeom>
          <a:noFill/>
        </p:spPr>
        <p:txBody>
          <a:bodyPr wrap="square" rtlCol="0">
            <a:spAutoFit/>
          </a:bodyPr>
          <a:lstStyle/>
          <a:p>
            <a:r>
              <a:rPr lang="en-US" sz="4400" b="1" dirty="0" smtClean="0">
                <a:solidFill>
                  <a:srgbClr val="00B0F0"/>
                </a:solidFill>
                <a:latin typeface="Monotype Corsiva" panose="03010101010201010101" pitchFamily="66" charset="0"/>
              </a:rPr>
              <a:t>Fault</a:t>
            </a:r>
          </a:p>
          <a:p>
            <a:r>
              <a:rPr lang="en-US" sz="4400" b="1" dirty="0" smtClean="0">
                <a:solidFill>
                  <a:srgbClr val="00B0F0"/>
                </a:solidFill>
                <a:latin typeface="Monotype Corsiva" panose="03010101010201010101" pitchFamily="66" charset="0"/>
              </a:rPr>
              <a:t>Failure </a:t>
            </a:r>
          </a:p>
          <a:p>
            <a:r>
              <a:rPr lang="en-US" sz="4400" b="1" dirty="0" smtClean="0">
                <a:solidFill>
                  <a:srgbClr val="00B0F0"/>
                </a:solidFill>
                <a:latin typeface="Monotype Corsiva" panose="03010101010201010101" pitchFamily="66" charset="0"/>
              </a:rPr>
              <a:t>Defect</a:t>
            </a:r>
          </a:p>
          <a:p>
            <a:r>
              <a:rPr lang="en-US" sz="4400" b="1" dirty="0" smtClean="0">
                <a:solidFill>
                  <a:srgbClr val="00B0F0"/>
                </a:solidFill>
                <a:latin typeface="Monotype Corsiva" panose="03010101010201010101" pitchFamily="66" charset="0"/>
              </a:rPr>
              <a:t>Error</a:t>
            </a:r>
            <a:endParaRPr lang="en-US" sz="4400" b="1" dirty="0">
              <a:solidFill>
                <a:srgbClr val="00B0F0"/>
              </a:solidFill>
              <a:latin typeface="Monotype Corsiva" panose="03010101010201010101" pitchFamily="66"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9723" y="1390725"/>
            <a:ext cx="963885" cy="1743075"/>
          </a:xfrm>
          <a:prstGeom prst="rect">
            <a:avLst/>
          </a:prstGeom>
        </p:spPr>
      </p:pic>
    </p:spTree>
    <p:extLst>
      <p:ext uri="{BB962C8B-B14F-4D97-AF65-F5344CB8AC3E}">
        <p14:creationId xmlns:p14="http://schemas.microsoft.com/office/powerpoint/2010/main" val="20002955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Software </a:t>
            </a:r>
            <a:r>
              <a:rPr lang="en-US" sz="3000" b="1" dirty="0" smtClean="0">
                <a:solidFill>
                  <a:schemeClr val="bg1"/>
                </a:solidFill>
                <a:latin typeface="Times New Roman" panose="02020603050405020304" pitchFamily="18" charset="0"/>
                <a:cs typeface="Times New Roman" panose="02020603050405020304" pitchFamily="18" charset="0"/>
              </a:rPr>
              <a:t>testing terms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67843" y="583561"/>
            <a:ext cx="9076157" cy="5632311"/>
          </a:xfrm>
          <a:prstGeom prst="rect">
            <a:avLst/>
          </a:prstGeom>
        </p:spPr>
        <p:txBody>
          <a:bodyPr wrap="square">
            <a:spAutoFit/>
          </a:bodyPr>
          <a:lstStyle/>
          <a:p>
            <a:r>
              <a:rPr lang="en-US" b="1" dirty="0" smtClean="0"/>
              <a:t>Error:</a:t>
            </a:r>
            <a:endParaRPr lang="en-US" b="1" dirty="0"/>
          </a:p>
          <a:p>
            <a:pPr marL="285750" indent="-285750">
              <a:buFont typeface="Arial" panose="020B0604020202020204" pitchFamily="34" charset="0"/>
              <a:buChar char="•"/>
            </a:pPr>
            <a:r>
              <a:rPr lang="en-US" dirty="0"/>
              <a:t>Error is </a:t>
            </a:r>
            <a:r>
              <a:rPr lang="en-US" dirty="0">
                <a:solidFill>
                  <a:srgbClr val="FF0000"/>
                </a:solidFill>
              </a:rPr>
              <a:t>deviation from actual and expected value</a:t>
            </a:r>
            <a:r>
              <a:rPr lang="en-US" dirty="0"/>
              <a:t>.</a:t>
            </a:r>
          </a:p>
          <a:p>
            <a:pPr marL="285750" indent="-285750">
              <a:buFont typeface="Arial" panose="020B0604020202020204" pitchFamily="34" charset="0"/>
              <a:buChar char="•"/>
            </a:pPr>
            <a:r>
              <a:rPr lang="en-US" dirty="0"/>
              <a:t>It represents mistake made by people.</a:t>
            </a:r>
          </a:p>
          <a:p>
            <a:r>
              <a:rPr lang="en-US" b="1" dirty="0" smtClean="0"/>
              <a:t>Fault</a:t>
            </a:r>
            <a:endParaRPr lang="en-US" b="1" dirty="0"/>
          </a:p>
          <a:p>
            <a:pPr marL="285750" indent="-285750">
              <a:buFont typeface="Arial" panose="020B0604020202020204" pitchFamily="34" charset="0"/>
              <a:buChar char="•"/>
            </a:pPr>
            <a:r>
              <a:rPr lang="en-US" dirty="0" smtClean="0"/>
              <a:t>Fault </a:t>
            </a:r>
            <a:r>
              <a:rPr lang="en-US" dirty="0"/>
              <a:t>is </a:t>
            </a:r>
            <a:r>
              <a:rPr lang="en-US" dirty="0">
                <a:solidFill>
                  <a:srgbClr val="FF0000"/>
                </a:solidFill>
              </a:rPr>
              <a:t>incorrect step</a:t>
            </a:r>
            <a:r>
              <a:rPr lang="en-US" dirty="0"/>
              <a:t>, process or data definition in a computer program which causes the program to behave in an unintended or unanticipated manner. </a:t>
            </a:r>
          </a:p>
          <a:p>
            <a:pPr marL="285750" indent="-285750">
              <a:buFont typeface="Arial" panose="020B0604020202020204" pitchFamily="34" charset="0"/>
              <a:buChar char="•"/>
            </a:pPr>
            <a:r>
              <a:rPr lang="en-US" dirty="0"/>
              <a:t>It is </a:t>
            </a:r>
            <a:r>
              <a:rPr lang="en-US" dirty="0">
                <a:solidFill>
                  <a:srgbClr val="FF0000"/>
                </a:solidFill>
              </a:rPr>
              <a:t>the result of the error</a:t>
            </a:r>
            <a:r>
              <a:rPr lang="en-US" dirty="0"/>
              <a:t>.</a:t>
            </a:r>
          </a:p>
          <a:p>
            <a:r>
              <a:rPr lang="en-US" b="1" dirty="0" smtClean="0"/>
              <a:t>Bug</a:t>
            </a:r>
            <a:endParaRPr lang="en-US" b="1" dirty="0"/>
          </a:p>
          <a:p>
            <a:pPr marL="285750" indent="-285750">
              <a:buFont typeface="Arial" panose="020B0604020202020204" pitchFamily="34" charset="0"/>
              <a:buChar char="•"/>
            </a:pPr>
            <a:r>
              <a:rPr lang="en-US" dirty="0"/>
              <a:t>Bug is a fault in the program which causes the program to behave in an unintended or unanticipated manner.</a:t>
            </a:r>
          </a:p>
          <a:p>
            <a:pPr marL="285750" indent="-285750">
              <a:buFont typeface="Arial" panose="020B0604020202020204" pitchFamily="34" charset="0"/>
              <a:buChar char="•"/>
            </a:pPr>
            <a:r>
              <a:rPr lang="en-US" dirty="0"/>
              <a:t>It is an evidence of fault in the program.</a:t>
            </a:r>
          </a:p>
          <a:p>
            <a:r>
              <a:rPr lang="en-US" b="1" dirty="0" smtClean="0"/>
              <a:t>Failure</a:t>
            </a:r>
            <a:endParaRPr lang="en-US" b="1" dirty="0"/>
          </a:p>
          <a:p>
            <a:pPr marL="285750" indent="-285750">
              <a:buFont typeface="Arial" panose="020B0604020202020204" pitchFamily="34" charset="0"/>
              <a:buChar char="•"/>
            </a:pPr>
            <a:r>
              <a:rPr lang="en-US" dirty="0"/>
              <a:t>Failure is the inability of a system or a component to perform its required functions within specified performance requirements.</a:t>
            </a:r>
          </a:p>
          <a:p>
            <a:pPr marL="285750" indent="-285750">
              <a:buFont typeface="Arial" panose="020B0604020202020204" pitchFamily="34" charset="0"/>
              <a:buChar char="•"/>
            </a:pPr>
            <a:r>
              <a:rPr lang="en-US" dirty="0"/>
              <a:t>Failure occurs when fault executes.</a:t>
            </a:r>
          </a:p>
          <a:p>
            <a:endParaRPr lang="en-US" dirty="0"/>
          </a:p>
          <a:p>
            <a:r>
              <a:rPr lang="en-US" b="1" dirty="0" smtClean="0"/>
              <a:t>Defect</a:t>
            </a:r>
            <a:endParaRPr lang="en-US" b="1" dirty="0"/>
          </a:p>
          <a:p>
            <a:pPr marL="285750" indent="-285750">
              <a:buFont typeface="Arial" panose="020B0604020202020204" pitchFamily="34" charset="0"/>
              <a:buChar char="•"/>
            </a:pPr>
            <a:r>
              <a:rPr lang="en-US" dirty="0"/>
              <a:t>A defect is an error in coding or logic that causes a program to malfunction or to produce incorrect/unexpected results.</a:t>
            </a:r>
          </a:p>
          <a:p>
            <a:pPr marL="285750" indent="-285750">
              <a:buFont typeface="Arial" panose="020B0604020202020204" pitchFamily="34" charset="0"/>
              <a:buChar char="•"/>
            </a:pPr>
            <a:r>
              <a:rPr lang="en-US" dirty="0"/>
              <a:t>A defect is said to be detected when a failure is observed.</a:t>
            </a:r>
          </a:p>
        </p:txBody>
      </p:sp>
    </p:spTree>
    <p:extLst>
      <p:ext uri="{BB962C8B-B14F-4D97-AF65-F5344CB8AC3E}">
        <p14:creationId xmlns:p14="http://schemas.microsoft.com/office/powerpoint/2010/main" val="32165778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Software </a:t>
            </a:r>
            <a:r>
              <a:rPr lang="en-US" sz="3000" b="1" dirty="0" smtClean="0">
                <a:solidFill>
                  <a:schemeClr val="bg1"/>
                </a:solidFill>
                <a:latin typeface="Times New Roman" panose="02020603050405020304" pitchFamily="18" charset="0"/>
                <a:cs typeface="Times New Roman" panose="02020603050405020304" pitchFamily="18" charset="0"/>
              </a:rPr>
              <a:t>testing terms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481" y="5009597"/>
            <a:ext cx="7543800" cy="14478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481" y="766891"/>
            <a:ext cx="7543800" cy="4212386"/>
          </a:xfrm>
          <a:prstGeom prst="rect">
            <a:avLst/>
          </a:prstGeom>
        </p:spPr>
      </p:pic>
    </p:spTree>
    <p:extLst>
      <p:ext uri="{BB962C8B-B14F-4D97-AF65-F5344CB8AC3E}">
        <p14:creationId xmlns:p14="http://schemas.microsoft.com/office/powerpoint/2010/main" val="29724787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Benefits </a:t>
            </a:r>
            <a:r>
              <a:rPr lang="en-US" sz="3000" b="1" dirty="0">
                <a:solidFill>
                  <a:schemeClr val="bg1"/>
                </a:solidFill>
                <a:latin typeface="Times New Roman" panose="02020603050405020304" pitchFamily="18" charset="0"/>
                <a:cs typeface="Times New Roman" panose="02020603050405020304" pitchFamily="18" charset="0"/>
              </a:rPr>
              <a:t>of Software Testing</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28600" y="864799"/>
            <a:ext cx="8686800" cy="4401205"/>
          </a:xfrm>
          <a:prstGeom prst="rect">
            <a:avLst/>
          </a:prstGeom>
        </p:spPr>
        <p:txBody>
          <a:bodyPr wrap="square">
            <a:spAutoFit/>
          </a:bodyPr>
          <a:lstStyle/>
          <a:p>
            <a:r>
              <a:rPr lang="en-GB" sz="2000" b="1" dirty="0">
                <a:solidFill>
                  <a:srgbClr val="222222"/>
                </a:solidFill>
              </a:rPr>
              <a:t>What are the benefits of Software Testing</a:t>
            </a:r>
            <a:r>
              <a:rPr lang="en-GB" sz="2000" b="1" dirty="0" smtClean="0">
                <a:solidFill>
                  <a:srgbClr val="222222"/>
                </a:solidFill>
              </a:rPr>
              <a:t>?</a:t>
            </a:r>
          </a:p>
          <a:p>
            <a:endParaRPr lang="en-GB" sz="2000" b="1" dirty="0">
              <a:solidFill>
                <a:srgbClr val="222222"/>
              </a:solidFill>
            </a:endParaRPr>
          </a:p>
          <a:p>
            <a:pPr algn="just"/>
            <a:r>
              <a:rPr lang="en-GB" sz="2000" b="1" dirty="0" smtClean="0">
                <a:solidFill>
                  <a:srgbClr val="222222"/>
                </a:solidFill>
              </a:rPr>
              <a:t>Cost-Effective</a:t>
            </a:r>
            <a:r>
              <a:rPr lang="en-GB" sz="2000" b="1" dirty="0">
                <a:solidFill>
                  <a:srgbClr val="222222"/>
                </a:solidFill>
              </a:rPr>
              <a:t>: </a:t>
            </a:r>
            <a:r>
              <a:rPr lang="en-GB" sz="2000" dirty="0">
                <a:solidFill>
                  <a:srgbClr val="222222"/>
                </a:solidFill>
              </a:rPr>
              <a:t>It is one of the important advantages of software testing. Testing any IT project on time helps you to save your money for the long term. In case if the bugs caught in the earlier stage of software testing, it costs less to fix</a:t>
            </a:r>
            <a:r>
              <a:rPr lang="en-GB" sz="2000" dirty="0" smtClean="0">
                <a:solidFill>
                  <a:srgbClr val="222222"/>
                </a:solidFill>
              </a:rPr>
              <a:t>.</a:t>
            </a:r>
          </a:p>
          <a:p>
            <a:pPr algn="just"/>
            <a:endParaRPr lang="en-GB" sz="2000" dirty="0">
              <a:solidFill>
                <a:srgbClr val="222222"/>
              </a:solidFill>
            </a:endParaRPr>
          </a:p>
          <a:p>
            <a:pPr algn="just"/>
            <a:r>
              <a:rPr lang="en-GB" sz="2000" b="1" dirty="0">
                <a:solidFill>
                  <a:srgbClr val="222222"/>
                </a:solidFill>
              </a:rPr>
              <a:t>Security: </a:t>
            </a:r>
            <a:r>
              <a:rPr lang="en-GB" sz="2000" dirty="0">
                <a:solidFill>
                  <a:srgbClr val="222222"/>
                </a:solidFill>
              </a:rPr>
              <a:t>It is the most vulnerable and sensitive benefit of software testing. People are looking for trusted products. It helps in removing risks and problems earlier</a:t>
            </a:r>
            <a:r>
              <a:rPr lang="en-GB" sz="2000" dirty="0" smtClean="0">
                <a:solidFill>
                  <a:srgbClr val="222222"/>
                </a:solidFill>
              </a:rPr>
              <a:t>.</a:t>
            </a:r>
          </a:p>
          <a:p>
            <a:pPr algn="just"/>
            <a:endParaRPr lang="en-GB" sz="2000" dirty="0">
              <a:solidFill>
                <a:srgbClr val="222222"/>
              </a:solidFill>
            </a:endParaRPr>
          </a:p>
          <a:p>
            <a:pPr algn="just"/>
            <a:r>
              <a:rPr lang="en-GB" sz="2000" b="1" dirty="0">
                <a:solidFill>
                  <a:srgbClr val="222222"/>
                </a:solidFill>
              </a:rPr>
              <a:t>Product quality: </a:t>
            </a:r>
            <a:r>
              <a:rPr lang="en-GB" sz="2000" dirty="0">
                <a:solidFill>
                  <a:srgbClr val="222222"/>
                </a:solidFill>
              </a:rPr>
              <a:t>It is an essential requirement of any software product. Testing ensures a quality product is delivered to customers</a:t>
            </a:r>
            <a:r>
              <a:rPr lang="en-GB" sz="2000" dirty="0" smtClean="0">
                <a:solidFill>
                  <a:srgbClr val="222222"/>
                </a:solidFill>
              </a:rPr>
              <a:t>.</a:t>
            </a:r>
          </a:p>
          <a:p>
            <a:pPr algn="just"/>
            <a:endParaRPr lang="en-GB" sz="2000" dirty="0">
              <a:solidFill>
                <a:srgbClr val="222222"/>
              </a:solidFill>
            </a:endParaRPr>
          </a:p>
          <a:p>
            <a:pPr algn="just"/>
            <a:r>
              <a:rPr lang="en-GB" sz="2000" b="1" dirty="0">
                <a:solidFill>
                  <a:srgbClr val="222222"/>
                </a:solidFill>
              </a:rPr>
              <a:t>Customer Satisfaction: </a:t>
            </a:r>
            <a:r>
              <a:rPr lang="en-GB" sz="2000" dirty="0">
                <a:solidFill>
                  <a:srgbClr val="222222"/>
                </a:solidFill>
              </a:rPr>
              <a:t>The main aim of any product is to give satisfaction to their customers. UI/UX Testing ensures the best user experience.</a:t>
            </a:r>
            <a:endParaRPr lang="en-GB" sz="2000" b="0" i="0" dirty="0">
              <a:solidFill>
                <a:srgbClr val="222222"/>
              </a:solidFill>
              <a:effectLst/>
            </a:endParaRPr>
          </a:p>
        </p:txBody>
      </p:sp>
    </p:spTree>
    <p:extLst>
      <p:ext uri="{BB962C8B-B14F-4D97-AF65-F5344CB8AC3E}">
        <p14:creationId xmlns:p14="http://schemas.microsoft.com/office/powerpoint/2010/main" val="26662050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Software Testing Principles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733104"/>
            <a:ext cx="5758102" cy="5896296"/>
          </a:xfrm>
          <a:prstGeom prst="rect">
            <a:avLst/>
          </a:prstGeom>
        </p:spPr>
      </p:pic>
    </p:spTree>
    <p:extLst>
      <p:ext uri="{BB962C8B-B14F-4D97-AF65-F5344CB8AC3E}">
        <p14:creationId xmlns:p14="http://schemas.microsoft.com/office/powerpoint/2010/main" val="1984657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Lecture Outlines</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A3B428F6-93DC-43DE-8C3D-B3ECDDDDCCC8}"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90600" y="1752600"/>
            <a:ext cx="8040733" cy="2554545"/>
          </a:xfrm>
          <a:prstGeom prst="rect">
            <a:avLst/>
          </a:prstGeom>
        </p:spPr>
        <p:txBody>
          <a:bodyPr wrap="square">
            <a:spAutoFit/>
          </a:bodyPr>
          <a:lstStyle/>
          <a:p>
            <a:pPr marL="342900" lvl="0" indent="-342900" defTabSz="457200" fontAlgn="base">
              <a:spcBef>
                <a:spcPts val="600"/>
              </a:spcBef>
              <a:spcAft>
                <a:spcPts val="600"/>
              </a:spcAft>
              <a:buFont typeface="Wingdings" charset="2"/>
              <a:buChar char="²"/>
            </a:pPr>
            <a:r>
              <a:rPr lang="en-US" sz="2400" b="1" dirty="0" smtClean="0">
                <a:solidFill>
                  <a:prstClr val="black"/>
                </a:solidFill>
                <a:ea typeface="ＭＳ Ｐゴシック" charset="-128"/>
                <a:cs typeface="Arial"/>
              </a:rPr>
              <a:t>Verification </a:t>
            </a:r>
            <a:r>
              <a:rPr lang="en-US" sz="2400" b="1" dirty="0">
                <a:solidFill>
                  <a:prstClr val="black"/>
                </a:solidFill>
                <a:ea typeface="ＭＳ Ｐゴシック" charset="-128"/>
                <a:cs typeface="Arial"/>
              </a:rPr>
              <a:t>and </a:t>
            </a:r>
            <a:r>
              <a:rPr lang="en-US" sz="2400" b="1" dirty="0" smtClean="0">
                <a:solidFill>
                  <a:prstClr val="black"/>
                </a:solidFill>
                <a:ea typeface="ＭＳ Ｐゴシック" charset="-128"/>
                <a:cs typeface="Arial"/>
              </a:rPr>
              <a:t>Validation</a:t>
            </a:r>
          </a:p>
          <a:p>
            <a:pPr marL="342900" lvl="0" indent="-342900" defTabSz="457200" fontAlgn="base">
              <a:spcBef>
                <a:spcPts val="600"/>
              </a:spcBef>
              <a:spcAft>
                <a:spcPts val="600"/>
              </a:spcAft>
              <a:buFont typeface="Wingdings" charset="2"/>
              <a:buChar char="²"/>
            </a:pPr>
            <a:r>
              <a:rPr lang="en-US" sz="2400" b="1" dirty="0" smtClean="0">
                <a:solidFill>
                  <a:prstClr val="black"/>
                </a:solidFill>
                <a:ea typeface="ＭＳ Ｐゴシック" charset="-128"/>
                <a:cs typeface="Arial"/>
              </a:rPr>
              <a:t>Cleanroom </a:t>
            </a:r>
            <a:r>
              <a:rPr lang="en-US" sz="2400" b="1" dirty="0">
                <a:solidFill>
                  <a:prstClr val="black"/>
                </a:solidFill>
                <a:ea typeface="ＭＳ Ｐゴシック" charset="-128"/>
                <a:cs typeface="Arial"/>
              </a:rPr>
              <a:t>software </a:t>
            </a:r>
            <a:r>
              <a:rPr lang="en-US" sz="2400" b="1" dirty="0" smtClean="0">
                <a:solidFill>
                  <a:prstClr val="black"/>
                </a:solidFill>
                <a:ea typeface="ＭＳ Ｐゴシック" charset="-128"/>
                <a:cs typeface="Arial"/>
              </a:rPr>
              <a:t>development</a:t>
            </a:r>
          </a:p>
          <a:p>
            <a:pPr marL="342900" lvl="0" indent="-342900" defTabSz="457200" fontAlgn="base">
              <a:spcBef>
                <a:spcPts val="600"/>
              </a:spcBef>
              <a:spcAft>
                <a:spcPts val="600"/>
              </a:spcAft>
              <a:buFont typeface="Wingdings" charset="2"/>
              <a:buChar char="²"/>
            </a:pPr>
            <a:r>
              <a:rPr lang="en-US" sz="2400" b="1" dirty="0">
                <a:solidFill>
                  <a:prstClr val="black"/>
                </a:solidFill>
                <a:ea typeface="ＭＳ Ｐゴシック" charset="-128"/>
                <a:cs typeface="Arial"/>
              </a:rPr>
              <a:t>Software testing </a:t>
            </a:r>
            <a:endParaRPr lang="en-US" sz="2400" b="1" dirty="0" smtClean="0">
              <a:solidFill>
                <a:prstClr val="black"/>
              </a:solidFill>
              <a:ea typeface="ＭＳ Ｐゴシック" charset="-128"/>
              <a:cs typeface="Arial"/>
            </a:endParaRPr>
          </a:p>
          <a:p>
            <a:pPr marL="342900" lvl="0" indent="-342900" defTabSz="457200" fontAlgn="base">
              <a:spcBef>
                <a:spcPts val="600"/>
              </a:spcBef>
              <a:spcAft>
                <a:spcPts val="600"/>
              </a:spcAft>
              <a:buFont typeface="Wingdings" charset="2"/>
              <a:buChar char="²"/>
            </a:pPr>
            <a:r>
              <a:rPr lang="en-US" sz="2400" b="1" dirty="0" smtClean="0">
                <a:solidFill>
                  <a:prstClr val="black"/>
                </a:solidFill>
                <a:ea typeface="ＭＳ Ｐゴシック" charset="-128"/>
                <a:cs typeface="Arial"/>
              </a:rPr>
              <a:t>Software testing types</a:t>
            </a:r>
          </a:p>
          <a:p>
            <a:pPr marL="342900" indent="-342900" defTabSz="457200" fontAlgn="base">
              <a:spcBef>
                <a:spcPts val="600"/>
              </a:spcBef>
              <a:spcAft>
                <a:spcPts val="600"/>
              </a:spcAft>
              <a:buFont typeface="Wingdings" charset="2"/>
              <a:buChar char="²"/>
            </a:pPr>
            <a:r>
              <a:rPr lang="en-US" sz="2400" b="1" dirty="0" smtClean="0">
                <a:solidFill>
                  <a:prstClr val="black"/>
                </a:solidFill>
                <a:ea typeface="ＭＳ Ｐゴシック" charset="-128"/>
                <a:cs typeface="Arial"/>
              </a:rPr>
              <a:t>Black-box Testing </a:t>
            </a:r>
            <a:r>
              <a:rPr lang="en-US" sz="2400" b="1" dirty="0">
                <a:solidFill>
                  <a:prstClr val="black"/>
                </a:solidFill>
                <a:ea typeface="ＭＳ Ｐゴシック" charset="-128"/>
                <a:cs typeface="Arial"/>
              </a:rPr>
              <a:t>,White-box Testing, Grey-Box </a:t>
            </a:r>
            <a:r>
              <a:rPr lang="en-US" sz="2400" b="1" dirty="0" smtClean="0">
                <a:solidFill>
                  <a:prstClr val="black"/>
                </a:solidFill>
                <a:ea typeface="ＭＳ Ｐゴシック" charset="-128"/>
                <a:cs typeface="Arial"/>
              </a:rPr>
              <a:t>Testing</a:t>
            </a:r>
            <a:endParaRPr lang="en-US" sz="2400" b="1" dirty="0">
              <a:solidFill>
                <a:prstClr val="black"/>
              </a:solidFill>
              <a:ea typeface="ＭＳ Ｐゴシック" charset="-128"/>
              <a:cs typeface="Arial"/>
            </a:endParaRPr>
          </a:p>
        </p:txBody>
      </p:sp>
    </p:spTree>
    <p:extLst>
      <p:ext uri="{BB962C8B-B14F-4D97-AF65-F5344CB8AC3E}">
        <p14:creationId xmlns:p14="http://schemas.microsoft.com/office/powerpoint/2010/main" val="30686136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Software Testing Principles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52400" y="715528"/>
            <a:ext cx="8964658" cy="5078313"/>
          </a:xfrm>
          <a:prstGeom prst="rect">
            <a:avLst/>
          </a:prstGeom>
        </p:spPr>
        <p:txBody>
          <a:bodyPr wrap="square">
            <a:spAutoFit/>
          </a:bodyPr>
          <a:lstStyle/>
          <a:p>
            <a:pPr algn="just" fontAlgn="base"/>
            <a:r>
              <a:rPr lang="en-GB" b="1" dirty="0">
                <a:latin typeface="+mj-lt"/>
              </a:rPr>
              <a:t>Testing shows presence of defects:</a:t>
            </a:r>
            <a:r>
              <a:rPr lang="en-GB" dirty="0">
                <a:latin typeface="+mj-lt"/>
              </a:rPr>
              <a:t> </a:t>
            </a:r>
            <a:endParaRPr lang="en-GB" dirty="0" smtClean="0">
              <a:latin typeface="+mj-lt"/>
            </a:endParaRPr>
          </a:p>
          <a:p>
            <a:pPr algn="just" fontAlgn="base"/>
            <a:r>
              <a:rPr lang="en-GB" dirty="0" smtClean="0">
                <a:latin typeface="+mj-lt"/>
              </a:rPr>
              <a:t>The </a:t>
            </a:r>
            <a:r>
              <a:rPr lang="en-GB" dirty="0">
                <a:latin typeface="+mj-lt"/>
              </a:rPr>
              <a:t>goal of software testing is to make the software fail. Software testing reduces the presence of defects. Software testing </a:t>
            </a:r>
            <a:r>
              <a:rPr lang="en-GB" b="1" dirty="0">
                <a:latin typeface="+mj-lt"/>
              </a:rPr>
              <a:t>talks about the presence of defects and doesn’t talk about the absence of defects.</a:t>
            </a:r>
            <a:r>
              <a:rPr lang="en-GB" dirty="0">
                <a:latin typeface="+mj-lt"/>
              </a:rPr>
              <a:t> Software testing can ensure that defects are present but it can not prove that software is defects free. Even multiple testing can never ensure that software is 100% bug-free. Testing can reduce the number of defects but not removes all defects</a:t>
            </a:r>
            <a:r>
              <a:rPr lang="en-GB" dirty="0" smtClean="0">
                <a:latin typeface="+mj-lt"/>
              </a:rPr>
              <a:t>.</a:t>
            </a:r>
          </a:p>
          <a:p>
            <a:pPr algn="just" fontAlgn="base"/>
            <a:endParaRPr lang="en-GB" dirty="0">
              <a:latin typeface="+mj-lt"/>
            </a:endParaRPr>
          </a:p>
          <a:p>
            <a:pPr algn="just" fontAlgn="base"/>
            <a:r>
              <a:rPr lang="en-GB" b="1" dirty="0">
                <a:latin typeface="+mj-lt"/>
              </a:rPr>
              <a:t>Exhaustive testing is not possible:</a:t>
            </a:r>
            <a:r>
              <a:rPr lang="en-GB" dirty="0">
                <a:latin typeface="+mj-lt"/>
              </a:rPr>
              <a:t> </a:t>
            </a:r>
            <a:endParaRPr lang="en-GB" dirty="0" smtClean="0">
              <a:latin typeface="+mj-lt"/>
            </a:endParaRPr>
          </a:p>
          <a:p>
            <a:pPr algn="just" fontAlgn="base"/>
            <a:r>
              <a:rPr lang="en-GB" dirty="0" smtClean="0">
                <a:latin typeface="+mj-lt"/>
              </a:rPr>
              <a:t>It </a:t>
            </a:r>
            <a:r>
              <a:rPr lang="en-GB" dirty="0">
                <a:latin typeface="+mj-lt"/>
              </a:rPr>
              <a:t>is the process of testing the functionality of a software in all possible inputs (valid or invalid) and pre-conditions is known as exhaustive testing. Exhaustive testing is impossible means the </a:t>
            </a:r>
            <a:r>
              <a:rPr lang="en-GB" b="1" dirty="0">
                <a:latin typeface="+mj-lt"/>
              </a:rPr>
              <a:t>software can never test at every test cases. </a:t>
            </a:r>
            <a:r>
              <a:rPr lang="en-GB" dirty="0">
                <a:latin typeface="+mj-lt"/>
              </a:rPr>
              <a:t>It can test only some test cases and assume that software is correct and it will produce the correct output in every test cases. If the software will test every test cases then it will take more cost, effort, etc. and which is impractical</a:t>
            </a:r>
            <a:r>
              <a:rPr lang="en-GB" dirty="0" smtClean="0">
                <a:latin typeface="+mj-lt"/>
              </a:rPr>
              <a:t>.</a:t>
            </a:r>
          </a:p>
          <a:p>
            <a:pPr algn="just" fontAlgn="base"/>
            <a:endParaRPr lang="en-GB" dirty="0">
              <a:latin typeface="+mj-lt"/>
            </a:endParaRPr>
          </a:p>
          <a:p>
            <a:pPr algn="just" fontAlgn="base"/>
            <a:r>
              <a:rPr lang="en-GB" b="1" dirty="0">
                <a:latin typeface="+mj-lt"/>
              </a:rPr>
              <a:t>Early Testing:</a:t>
            </a:r>
            <a:r>
              <a:rPr lang="en-GB" dirty="0">
                <a:latin typeface="+mj-lt"/>
              </a:rPr>
              <a:t> </a:t>
            </a:r>
            <a:endParaRPr lang="en-GB" dirty="0" smtClean="0">
              <a:latin typeface="+mj-lt"/>
            </a:endParaRPr>
          </a:p>
          <a:p>
            <a:pPr algn="just" fontAlgn="base"/>
            <a:r>
              <a:rPr lang="en-GB" b="1" dirty="0" smtClean="0">
                <a:latin typeface="+mj-lt"/>
              </a:rPr>
              <a:t>To </a:t>
            </a:r>
            <a:r>
              <a:rPr lang="en-GB" b="1" dirty="0">
                <a:latin typeface="+mj-lt"/>
              </a:rPr>
              <a:t>find the defect </a:t>
            </a:r>
            <a:r>
              <a:rPr lang="en-GB" dirty="0">
                <a:latin typeface="+mj-lt"/>
              </a:rPr>
              <a:t>in the software, early test activity shall be started. The defect detected in early phases of SDLC will very less expensive. For better performance of software, software testing will start at initial phase i.e. testing will perform at the requirement analysis phase.</a:t>
            </a:r>
            <a:endParaRPr lang="en-GB" b="0" i="0" dirty="0">
              <a:effectLst/>
              <a:latin typeface="+mj-lt"/>
            </a:endParaRPr>
          </a:p>
        </p:txBody>
      </p:sp>
    </p:spTree>
    <p:extLst>
      <p:ext uri="{BB962C8B-B14F-4D97-AF65-F5344CB8AC3E}">
        <p14:creationId xmlns:p14="http://schemas.microsoft.com/office/powerpoint/2010/main" val="3724509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Software Testing Principles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52400" y="715528"/>
            <a:ext cx="8964658" cy="4801314"/>
          </a:xfrm>
          <a:prstGeom prst="rect">
            <a:avLst/>
          </a:prstGeom>
        </p:spPr>
        <p:txBody>
          <a:bodyPr wrap="square">
            <a:spAutoFit/>
          </a:bodyPr>
          <a:lstStyle/>
          <a:p>
            <a:pPr fontAlgn="base"/>
            <a:r>
              <a:rPr lang="en-GB" b="1" dirty="0"/>
              <a:t>Defect clustering:</a:t>
            </a:r>
            <a:r>
              <a:rPr lang="en-GB" dirty="0"/>
              <a:t> </a:t>
            </a:r>
            <a:endParaRPr lang="en-GB" dirty="0" smtClean="0"/>
          </a:p>
          <a:p>
            <a:pPr fontAlgn="base"/>
            <a:r>
              <a:rPr lang="en-GB" dirty="0" smtClean="0"/>
              <a:t>In </a:t>
            </a:r>
            <a:r>
              <a:rPr lang="en-GB" dirty="0"/>
              <a:t>a project, a small number of the module can contain most of the defects</a:t>
            </a:r>
            <a:r>
              <a:rPr lang="en-GB" b="1" dirty="0"/>
              <a:t>. Pareto Principle </a:t>
            </a:r>
            <a:r>
              <a:rPr lang="en-GB" dirty="0"/>
              <a:t>to software testing state that </a:t>
            </a:r>
            <a:r>
              <a:rPr lang="en-GB" b="1" dirty="0"/>
              <a:t>80% of software defect comes from 20% of modules</a:t>
            </a:r>
            <a:r>
              <a:rPr lang="en-GB" dirty="0" smtClean="0"/>
              <a:t>.</a:t>
            </a:r>
          </a:p>
          <a:p>
            <a:pPr fontAlgn="base"/>
            <a:endParaRPr lang="en-GB" dirty="0"/>
          </a:p>
          <a:p>
            <a:pPr fontAlgn="base"/>
            <a:r>
              <a:rPr lang="en-GB" b="1" dirty="0"/>
              <a:t>Pesticide paradox:</a:t>
            </a:r>
            <a:r>
              <a:rPr lang="en-GB" dirty="0"/>
              <a:t> </a:t>
            </a:r>
            <a:endParaRPr lang="en-GB" dirty="0" smtClean="0"/>
          </a:p>
          <a:p>
            <a:pPr fontAlgn="base"/>
            <a:r>
              <a:rPr lang="en-GB" b="1" dirty="0" smtClean="0"/>
              <a:t>Repeating </a:t>
            </a:r>
            <a:r>
              <a:rPr lang="en-GB" b="1" dirty="0"/>
              <a:t>the same test cases again and again will not find new bugs</a:t>
            </a:r>
            <a:r>
              <a:rPr lang="en-GB" dirty="0"/>
              <a:t>. So it is necessary to review the test cases and add or update test cases to find new bugs</a:t>
            </a:r>
            <a:r>
              <a:rPr lang="en-GB" dirty="0" smtClean="0"/>
              <a:t>.</a:t>
            </a:r>
          </a:p>
          <a:p>
            <a:pPr fontAlgn="base"/>
            <a:endParaRPr lang="en-GB" dirty="0"/>
          </a:p>
          <a:p>
            <a:pPr fontAlgn="base"/>
            <a:r>
              <a:rPr lang="en-GB" b="1" dirty="0"/>
              <a:t>Testing is context dependent:</a:t>
            </a:r>
            <a:r>
              <a:rPr lang="en-GB" dirty="0"/>
              <a:t> </a:t>
            </a:r>
            <a:endParaRPr lang="en-GB" dirty="0" smtClean="0"/>
          </a:p>
          <a:p>
            <a:pPr fontAlgn="base"/>
            <a:r>
              <a:rPr lang="en-GB" dirty="0" smtClean="0"/>
              <a:t>Testing </a:t>
            </a:r>
            <a:r>
              <a:rPr lang="en-GB" dirty="0"/>
              <a:t>approach depends on context of software developed. </a:t>
            </a:r>
            <a:r>
              <a:rPr lang="en-GB" b="1" dirty="0"/>
              <a:t>Different types of software need to perform different types of testing</a:t>
            </a:r>
            <a:r>
              <a:rPr lang="en-GB" dirty="0"/>
              <a:t>. For example, The testing of the e-commerce site is different from the testing of the Android application</a:t>
            </a:r>
            <a:r>
              <a:rPr lang="en-GB" dirty="0" smtClean="0"/>
              <a:t>.</a:t>
            </a:r>
          </a:p>
          <a:p>
            <a:pPr fontAlgn="base"/>
            <a:endParaRPr lang="en-GB" dirty="0"/>
          </a:p>
          <a:p>
            <a:pPr fontAlgn="base"/>
            <a:r>
              <a:rPr lang="en-GB" b="1" dirty="0"/>
              <a:t>Absence of errors fallacy:</a:t>
            </a:r>
            <a:r>
              <a:rPr lang="en-GB" dirty="0"/>
              <a:t> </a:t>
            </a:r>
            <a:endParaRPr lang="en-GB" dirty="0" smtClean="0"/>
          </a:p>
          <a:p>
            <a:pPr fontAlgn="base"/>
            <a:r>
              <a:rPr lang="en-GB" dirty="0" smtClean="0"/>
              <a:t>If </a:t>
            </a:r>
            <a:r>
              <a:rPr lang="en-GB" dirty="0"/>
              <a:t>a built software is 99% bug-free but it does not follow the user requirement then it is unusable. </a:t>
            </a:r>
            <a:r>
              <a:rPr lang="en-GB" b="1" dirty="0"/>
              <a:t>It is not only necessary that software is 99% bug-free but it also mandatory to </a:t>
            </a:r>
            <a:r>
              <a:rPr lang="en-GB" b="1" dirty="0" err="1"/>
              <a:t>fulfill</a:t>
            </a:r>
            <a:r>
              <a:rPr lang="en-GB" b="1" dirty="0"/>
              <a:t> all the customer requirements.</a:t>
            </a:r>
          </a:p>
        </p:txBody>
      </p:sp>
    </p:spTree>
    <p:extLst>
      <p:ext uri="{BB962C8B-B14F-4D97-AF65-F5344CB8AC3E}">
        <p14:creationId xmlns:p14="http://schemas.microsoft.com/office/powerpoint/2010/main" val="13583127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Testing Guidelines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15958" y="692227"/>
            <a:ext cx="8458200" cy="2660728"/>
          </a:xfrm>
          <a:prstGeom prst="rect">
            <a:avLst/>
          </a:prstGeom>
        </p:spPr>
        <p:txBody>
          <a:bodyPr wrap="square">
            <a:spAutoFit/>
          </a:bodyPr>
          <a:lstStyle/>
          <a:p>
            <a:pPr marL="285750" indent="-285750">
              <a:buFont typeface="Wingdings" panose="05000000000000000000" pitchFamily="2" charset="2"/>
              <a:buChar char="§"/>
            </a:pPr>
            <a:r>
              <a:rPr lang="en-US" sz="2000" dirty="0" smtClean="0"/>
              <a:t>Development </a:t>
            </a:r>
            <a:r>
              <a:rPr lang="en-US" sz="2000" dirty="0"/>
              <a:t>team should avoid testing the </a:t>
            </a:r>
            <a:r>
              <a:rPr lang="en-US" sz="2000" dirty="0" smtClean="0"/>
              <a:t>software</a:t>
            </a:r>
          </a:p>
          <a:p>
            <a:pPr marL="285750" indent="-285750">
              <a:buFont typeface="Wingdings" panose="05000000000000000000" pitchFamily="2" charset="2"/>
              <a:buChar char="§"/>
            </a:pPr>
            <a:r>
              <a:rPr lang="en-US" sz="2000" dirty="0"/>
              <a:t>Testing must be done with unexpected and negative inputs</a:t>
            </a:r>
          </a:p>
          <a:p>
            <a:pPr marL="285750" indent="-285750">
              <a:buFont typeface="Wingdings" panose="05000000000000000000" pitchFamily="2" charset="2"/>
              <a:buChar char="§"/>
            </a:pPr>
            <a:r>
              <a:rPr lang="en-US" sz="2000" dirty="0" smtClean="0"/>
              <a:t>Software </a:t>
            </a:r>
            <a:r>
              <a:rPr lang="en-US" sz="2000" dirty="0"/>
              <a:t>can never be 100% </a:t>
            </a:r>
            <a:r>
              <a:rPr lang="en-US" sz="2000" dirty="0" smtClean="0"/>
              <a:t>bug-free </a:t>
            </a:r>
            <a:r>
              <a:rPr lang="en-GB" sz="2000" dirty="0" smtClean="0"/>
              <a:t>after </a:t>
            </a:r>
            <a:r>
              <a:rPr lang="en-GB" sz="2000" dirty="0"/>
              <a:t>making a number of test cases</a:t>
            </a:r>
            <a:endParaRPr lang="en-US" sz="2000" dirty="0" smtClean="0"/>
          </a:p>
          <a:p>
            <a:pPr marL="285750" indent="-285750">
              <a:buFont typeface="Wingdings" panose="05000000000000000000" pitchFamily="2" charset="2"/>
              <a:buChar char="§"/>
            </a:pPr>
            <a:r>
              <a:rPr lang="en-US" sz="2000" dirty="0"/>
              <a:t>Start as early as </a:t>
            </a:r>
            <a:r>
              <a:rPr lang="en-US" sz="2000" dirty="0" smtClean="0"/>
              <a:t>possible</a:t>
            </a:r>
          </a:p>
          <a:p>
            <a:pPr marL="285750" indent="-285750">
              <a:buFont typeface="Wingdings" panose="05000000000000000000" pitchFamily="2" charset="2"/>
              <a:buChar char="§"/>
            </a:pPr>
            <a:r>
              <a:rPr lang="en-US" sz="2000" dirty="0"/>
              <a:t>The time available is </a:t>
            </a:r>
            <a:r>
              <a:rPr lang="en-US" sz="2000" dirty="0" smtClean="0"/>
              <a:t>limited</a:t>
            </a:r>
          </a:p>
          <a:p>
            <a:pPr marL="285750" indent="-285750">
              <a:buFont typeface="Wingdings" panose="05000000000000000000" pitchFamily="2" charset="2"/>
              <a:buChar char="§"/>
            </a:pPr>
            <a:r>
              <a:rPr lang="en-US" sz="2000" dirty="0" smtClean="0"/>
              <a:t>Inspecting </a:t>
            </a:r>
            <a:r>
              <a:rPr lang="en-US" sz="2000" dirty="0"/>
              <a:t>test results </a:t>
            </a:r>
            <a:r>
              <a:rPr lang="en-US" sz="2000" dirty="0" smtClean="0"/>
              <a:t>properly</a:t>
            </a:r>
          </a:p>
          <a:p>
            <a:pPr marL="285750" indent="-285750">
              <a:buFont typeface="Wingdings" panose="05000000000000000000" pitchFamily="2" charset="2"/>
              <a:buChar char="§"/>
            </a:pPr>
            <a:r>
              <a:rPr lang="en-US" sz="2000" dirty="0"/>
              <a:t>Validating </a:t>
            </a:r>
            <a:r>
              <a:rPr lang="en-US" sz="2000" dirty="0" smtClean="0"/>
              <a:t>assumptions</a:t>
            </a:r>
          </a:p>
          <a:p>
            <a:pPr marL="285750" indent="-285750">
              <a:lnSpc>
                <a:spcPct val="150000"/>
              </a:lnSpc>
              <a:buFont typeface="Wingdings" panose="05000000000000000000" pitchFamily="2" charset="2"/>
              <a:buChar char="§"/>
            </a:pPr>
            <a:endParaRPr lang="en-US" sz="2000" dirty="0"/>
          </a:p>
        </p:txBody>
      </p:sp>
      <p:sp>
        <p:nvSpPr>
          <p:cNvPr id="5" name="Rectangle 4"/>
          <p:cNvSpPr/>
          <p:nvPr/>
        </p:nvSpPr>
        <p:spPr>
          <a:xfrm>
            <a:off x="2525758" y="6478863"/>
            <a:ext cx="4343400" cy="334707"/>
          </a:xfrm>
          <a:prstGeom prst="rect">
            <a:avLst/>
          </a:prstGeom>
        </p:spPr>
        <p:txBody>
          <a:bodyPr wrap="square">
            <a:spAutoFit/>
          </a:bodyPr>
          <a:lstStyle/>
          <a:p>
            <a:pPr>
              <a:lnSpc>
                <a:spcPct val="150000"/>
              </a:lnSpc>
            </a:pPr>
            <a:r>
              <a:rPr lang="en-US" sz="1050" dirty="0"/>
              <a:t>https://www.geeksforgeeks.org/software-engineering-testing-guidelines/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881" y="3200400"/>
            <a:ext cx="6493153" cy="3033298"/>
          </a:xfrm>
          <a:prstGeom prst="rect">
            <a:avLst/>
          </a:prstGeom>
        </p:spPr>
      </p:pic>
    </p:spTree>
    <p:extLst>
      <p:ext uri="{BB962C8B-B14F-4D97-AF65-F5344CB8AC3E}">
        <p14:creationId xmlns:p14="http://schemas.microsoft.com/office/powerpoint/2010/main" val="18471656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dirty="0">
                <a:solidFill>
                  <a:schemeClr val="bg1"/>
                </a:solidFill>
                <a:latin typeface="Times New Roman" panose="02020603050405020304" pitchFamily="18" charset="0"/>
                <a:cs typeface="Times New Roman" panose="02020603050405020304" pitchFamily="18" charset="0"/>
              </a:rPr>
              <a:t>Software Testing Life </a:t>
            </a:r>
            <a:r>
              <a:rPr lang="en-GB" sz="3000" b="1" dirty="0" smtClean="0">
                <a:solidFill>
                  <a:schemeClr val="bg1"/>
                </a:solidFill>
                <a:latin typeface="Times New Roman" panose="02020603050405020304" pitchFamily="18" charset="0"/>
                <a:cs typeface="Times New Roman" panose="02020603050405020304" pitchFamily="18" charset="0"/>
              </a:rPr>
              <a:t>Cycle</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15958" y="692227"/>
            <a:ext cx="8458200" cy="4370427"/>
          </a:xfrm>
          <a:prstGeom prst="rect">
            <a:avLst/>
          </a:prstGeom>
        </p:spPr>
        <p:txBody>
          <a:bodyPr wrap="square">
            <a:spAutoFit/>
          </a:bodyPr>
          <a:lstStyle/>
          <a:p>
            <a:pPr algn="just"/>
            <a:r>
              <a:rPr lang="en-GB" sz="2200" dirty="0"/>
              <a:t>STLC stands for </a:t>
            </a:r>
            <a:r>
              <a:rPr lang="en-GB" sz="2200" b="1" dirty="0"/>
              <a:t>Software Testing Life Cycle</a:t>
            </a:r>
            <a:r>
              <a:rPr lang="en-GB" sz="2200" dirty="0"/>
              <a:t>. STLC is a sequence of different activities performed by the testing team to </a:t>
            </a:r>
            <a:r>
              <a:rPr lang="en-GB" sz="2200" b="1" dirty="0"/>
              <a:t>ensure the quality of the software or the pro</a:t>
            </a:r>
            <a:r>
              <a:rPr lang="en-GB" sz="2200" dirty="0"/>
              <a:t>duct</a:t>
            </a:r>
            <a:r>
              <a:rPr lang="en-GB" sz="2200" dirty="0" smtClean="0"/>
              <a:t>.</a:t>
            </a:r>
          </a:p>
          <a:p>
            <a:endParaRPr lang="en-GB" sz="2200" dirty="0"/>
          </a:p>
          <a:p>
            <a:pPr marL="342900" indent="-342900">
              <a:buFont typeface="Arial" panose="020B0604020202020204" pitchFamily="34" charset="0"/>
              <a:buChar char="•"/>
            </a:pPr>
            <a:r>
              <a:rPr lang="en-GB" sz="2200" dirty="0"/>
              <a:t>STLC is an integral part of Software Development Life Cycle (SDLC). But, STLC deals only with the testing phases</a:t>
            </a:r>
            <a:r>
              <a:rPr lang="en-GB" sz="2200" dirty="0" smtClean="0"/>
              <a:t>.</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STLC starts as soon as requirements are defined or SRD (Software Requirement Document) is shared by stakeholders</a:t>
            </a:r>
            <a:r>
              <a:rPr lang="en-GB" sz="2200" dirty="0" smtClean="0"/>
              <a:t>.</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STLC provides a step-by-step process to ensure quality software.</a:t>
            </a:r>
          </a:p>
          <a:p>
            <a:pPr marL="285750" indent="-285750">
              <a:lnSpc>
                <a:spcPct val="150000"/>
              </a:lnSpc>
              <a:buFont typeface="Wingdings" panose="05000000000000000000" pitchFamily="2" charset="2"/>
              <a:buChar char="§"/>
            </a:pPr>
            <a:endParaRPr lang="en-US" sz="24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586" y="4724400"/>
            <a:ext cx="8556944" cy="1571392"/>
          </a:xfrm>
          <a:prstGeom prst="rect">
            <a:avLst/>
          </a:prstGeom>
        </p:spPr>
      </p:pic>
    </p:spTree>
    <p:extLst>
      <p:ext uri="{BB962C8B-B14F-4D97-AF65-F5344CB8AC3E}">
        <p14:creationId xmlns:p14="http://schemas.microsoft.com/office/powerpoint/2010/main" val="33617526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dirty="0">
                <a:solidFill>
                  <a:schemeClr val="bg1"/>
                </a:solidFill>
                <a:latin typeface="Times New Roman" panose="02020603050405020304" pitchFamily="18" charset="0"/>
                <a:cs typeface="Times New Roman" panose="02020603050405020304" pitchFamily="18" charset="0"/>
              </a:rPr>
              <a:t>Software Testing Life </a:t>
            </a:r>
            <a:r>
              <a:rPr lang="en-GB" sz="3000" b="1" dirty="0" smtClean="0">
                <a:solidFill>
                  <a:schemeClr val="bg1"/>
                </a:solidFill>
                <a:latin typeface="Times New Roman" panose="02020603050405020304" pitchFamily="18" charset="0"/>
                <a:cs typeface="Times New Roman" panose="02020603050405020304" pitchFamily="18" charset="0"/>
              </a:rPr>
              <a:t>Cycle</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15958" y="692227"/>
            <a:ext cx="8458200" cy="6093976"/>
          </a:xfrm>
          <a:prstGeom prst="rect">
            <a:avLst/>
          </a:prstGeom>
        </p:spPr>
        <p:txBody>
          <a:bodyPr wrap="square">
            <a:spAutoFit/>
          </a:bodyPr>
          <a:lstStyle/>
          <a:p>
            <a:r>
              <a:rPr lang="en-GB" sz="2400" dirty="0"/>
              <a:t>There are 6 major phases of STLC −</a:t>
            </a:r>
          </a:p>
          <a:p>
            <a:pPr marL="342900" indent="-342900">
              <a:lnSpc>
                <a:spcPct val="150000"/>
              </a:lnSpc>
              <a:buFont typeface="+mj-lt"/>
              <a:buAutoNum type="arabicPeriod"/>
            </a:pPr>
            <a:r>
              <a:rPr lang="en-GB" sz="2000" b="1" dirty="0"/>
              <a:t>Requirement Analysis</a:t>
            </a:r>
            <a:r>
              <a:rPr lang="en-GB" sz="2000" dirty="0"/>
              <a:t> − When the SRD is ready and shared with the stakeholders, the testing team starts high level analysis concerning the AUT (Application under Test).</a:t>
            </a:r>
          </a:p>
          <a:p>
            <a:pPr marL="342900" indent="-342900">
              <a:lnSpc>
                <a:spcPct val="150000"/>
              </a:lnSpc>
              <a:buFont typeface="+mj-lt"/>
              <a:buAutoNum type="arabicPeriod"/>
            </a:pPr>
            <a:r>
              <a:rPr lang="en-GB" sz="2000" b="1" dirty="0"/>
              <a:t>Test Planning</a:t>
            </a:r>
            <a:r>
              <a:rPr lang="en-GB" sz="2000" dirty="0"/>
              <a:t> − Test Team plans the strategy and approach.</a:t>
            </a:r>
          </a:p>
          <a:p>
            <a:pPr marL="342900" indent="-342900">
              <a:lnSpc>
                <a:spcPct val="150000"/>
              </a:lnSpc>
              <a:buFont typeface="+mj-lt"/>
              <a:buAutoNum type="arabicPeriod"/>
            </a:pPr>
            <a:r>
              <a:rPr lang="en-GB" sz="2000" b="1" dirty="0"/>
              <a:t>Test Case </a:t>
            </a:r>
            <a:r>
              <a:rPr lang="en-GB" sz="2000" b="1" dirty="0" smtClean="0"/>
              <a:t>Designing/Developing</a:t>
            </a:r>
            <a:r>
              <a:rPr lang="en-GB" sz="2000" dirty="0"/>
              <a:t> − Develop the test cases based on scope and criteria’s.</a:t>
            </a:r>
          </a:p>
          <a:p>
            <a:pPr marL="342900" indent="-342900">
              <a:lnSpc>
                <a:spcPct val="150000"/>
              </a:lnSpc>
              <a:buFont typeface="+mj-lt"/>
              <a:buAutoNum type="arabicPeriod"/>
            </a:pPr>
            <a:r>
              <a:rPr lang="en-GB" sz="2000" b="1" dirty="0"/>
              <a:t>Test Environment Setup</a:t>
            </a:r>
            <a:r>
              <a:rPr lang="en-GB" sz="2000" dirty="0"/>
              <a:t> − When integrated environment is ready to validate the product.</a:t>
            </a:r>
          </a:p>
          <a:p>
            <a:pPr marL="342900" indent="-342900">
              <a:lnSpc>
                <a:spcPct val="150000"/>
              </a:lnSpc>
              <a:buFont typeface="+mj-lt"/>
              <a:buAutoNum type="arabicPeriod"/>
            </a:pPr>
            <a:r>
              <a:rPr lang="en-GB" sz="2000" b="1" dirty="0"/>
              <a:t>Test Execution</a:t>
            </a:r>
            <a:r>
              <a:rPr lang="en-GB" sz="2000" dirty="0"/>
              <a:t> − Real-time validation of product and finding bugs.</a:t>
            </a:r>
          </a:p>
          <a:p>
            <a:pPr marL="342900" indent="-342900">
              <a:lnSpc>
                <a:spcPct val="150000"/>
              </a:lnSpc>
              <a:buFont typeface="+mj-lt"/>
              <a:buAutoNum type="arabicPeriod"/>
            </a:pPr>
            <a:r>
              <a:rPr lang="en-GB" sz="2000" b="1" dirty="0"/>
              <a:t>Test Closure</a:t>
            </a:r>
            <a:r>
              <a:rPr lang="en-GB" sz="2000" dirty="0"/>
              <a:t> − Once testing is completed, matrix, reports, results are documented.</a:t>
            </a:r>
          </a:p>
          <a:p>
            <a:pPr marL="285750" indent="-285750">
              <a:lnSpc>
                <a:spcPct val="150000"/>
              </a:lnSpc>
              <a:buFont typeface="Wingdings" panose="05000000000000000000" pitchFamily="2" charset="2"/>
              <a:buChar char="§"/>
            </a:pPr>
            <a:endParaRPr lang="en-US" sz="2400" dirty="0"/>
          </a:p>
        </p:txBody>
      </p:sp>
    </p:spTree>
    <p:extLst>
      <p:ext uri="{BB962C8B-B14F-4D97-AF65-F5344CB8AC3E}">
        <p14:creationId xmlns:p14="http://schemas.microsoft.com/office/powerpoint/2010/main" val="5009752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Testing </a:t>
            </a:r>
            <a:r>
              <a:rPr lang="en-US" sz="3000" b="1" dirty="0">
                <a:solidFill>
                  <a:schemeClr val="bg1"/>
                </a:solidFill>
                <a:latin typeface="Times New Roman" panose="02020603050405020304" pitchFamily="18" charset="0"/>
                <a:cs typeface="Times New Roman" panose="02020603050405020304" pitchFamily="18" charset="0"/>
              </a:rPr>
              <a:t>process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52400" y="864799"/>
            <a:ext cx="8686800" cy="3600986"/>
          </a:xfrm>
          <a:prstGeom prst="rect">
            <a:avLst/>
          </a:prstGeom>
        </p:spPr>
        <p:txBody>
          <a:bodyPr wrap="square">
            <a:spAutoFit/>
          </a:bodyPr>
          <a:lstStyle/>
          <a:p>
            <a:r>
              <a:rPr lang="en-GB" altLang="en-US" sz="2400" dirty="0"/>
              <a:t>Component testing </a:t>
            </a:r>
          </a:p>
          <a:p>
            <a:pPr marL="800100" lvl="1" indent="-342900">
              <a:buFont typeface="Arial" panose="020B0604020202020204" pitchFamily="34" charset="0"/>
              <a:buChar char="•"/>
            </a:pPr>
            <a:r>
              <a:rPr lang="en-GB" altLang="en-US" sz="2000" dirty="0"/>
              <a:t>Testing of individual program components;</a:t>
            </a:r>
          </a:p>
          <a:p>
            <a:pPr marL="800100" lvl="1" indent="-342900">
              <a:buFont typeface="Arial" panose="020B0604020202020204" pitchFamily="34" charset="0"/>
              <a:buChar char="•"/>
            </a:pPr>
            <a:r>
              <a:rPr lang="en-GB" altLang="en-US" sz="2000" dirty="0"/>
              <a:t>Usually the responsibility of the component developer (except sometimes for critical systems);</a:t>
            </a:r>
          </a:p>
          <a:p>
            <a:pPr marL="800100" lvl="1" indent="-342900">
              <a:buFont typeface="Arial" panose="020B0604020202020204" pitchFamily="34" charset="0"/>
              <a:buChar char="•"/>
            </a:pPr>
            <a:r>
              <a:rPr lang="en-GB" altLang="en-US" sz="2000" dirty="0"/>
              <a:t>Tests are derived from the developer’s experience</a:t>
            </a:r>
            <a:r>
              <a:rPr lang="en-GB" altLang="en-US" sz="2000" dirty="0" smtClean="0"/>
              <a:t>.</a:t>
            </a:r>
          </a:p>
          <a:p>
            <a:pPr lvl="1"/>
            <a:endParaRPr lang="en-GB" altLang="en-US" sz="2000" dirty="0"/>
          </a:p>
          <a:p>
            <a:r>
              <a:rPr lang="en-GB" altLang="en-US" sz="2400" dirty="0"/>
              <a:t>System testing</a:t>
            </a:r>
          </a:p>
          <a:p>
            <a:pPr marL="800100" lvl="1" indent="-342900">
              <a:buFont typeface="Arial" panose="020B0604020202020204" pitchFamily="34" charset="0"/>
              <a:buChar char="•"/>
            </a:pPr>
            <a:r>
              <a:rPr lang="en-GB" altLang="en-US" sz="2000" dirty="0"/>
              <a:t>Testing of groups of components integrated to create a system or sub-system;</a:t>
            </a:r>
          </a:p>
          <a:p>
            <a:pPr marL="800100" lvl="1" indent="-342900">
              <a:buFont typeface="Arial" panose="020B0604020202020204" pitchFamily="34" charset="0"/>
              <a:buChar char="•"/>
            </a:pPr>
            <a:r>
              <a:rPr lang="en-GB" altLang="en-US" sz="2000" dirty="0"/>
              <a:t>The responsibility of an independent testing team;</a:t>
            </a:r>
          </a:p>
          <a:p>
            <a:pPr marL="800100" lvl="1" indent="-342900">
              <a:buFont typeface="Arial" panose="020B0604020202020204" pitchFamily="34" charset="0"/>
              <a:buChar char="•"/>
            </a:pPr>
            <a:r>
              <a:rPr lang="en-GB" altLang="en-US" sz="2000" dirty="0"/>
              <a:t>Tests are based on a system specification</a:t>
            </a:r>
            <a:endParaRPr lang="en-US" dirty="0"/>
          </a:p>
        </p:txBody>
      </p:sp>
      <p:pic>
        <p:nvPicPr>
          <p:cNvPr id="1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562558"/>
            <a:ext cx="6858000" cy="1833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1261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Software </a:t>
            </a:r>
            <a:r>
              <a:rPr lang="en-US" sz="3000" b="1" dirty="0" smtClean="0">
                <a:solidFill>
                  <a:schemeClr val="bg1"/>
                </a:solidFill>
                <a:latin typeface="Times New Roman" panose="02020603050405020304" pitchFamily="18" charset="0"/>
                <a:cs typeface="Times New Roman" panose="02020603050405020304" pitchFamily="18" charset="0"/>
              </a:rPr>
              <a:t>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85800" y="1528850"/>
            <a:ext cx="8137993" cy="2845603"/>
          </a:xfrm>
          <a:prstGeom prst="rect">
            <a:avLst/>
          </a:prstGeom>
        </p:spPr>
      </p:pic>
    </p:spTree>
    <p:extLst>
      <p:ext uri="{BB962C8B-B14F-4D97-AF65-F5344CB8AC3E}">
        <p14:creationId xmlns:p14="http://schemas.microsoft.com/office/powerpoint/2010/main" val="16825236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Software </a:t>
            </a:r>
            <a:r>
              <a:rPr lang="en-US" sz="3000" b="1" dirty="0" smtClean="0">
                <a:solidFill>
                  <a:schemeClr val="bg1"/>
                </a:solidFill>
                <a:latin typeface="Times New Roman" panose="02020603050405020304" pitchFamily="18" charset="0"/>
                <a:cs typeface="Times New Roman" panose="02020603050405020304" pitchFamily="18" charset="0"/>
              </a:rPr>
              <a:t>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553998"/>
            <a:ext cx="9175115" cy="5161002"/>
          </a:xfrm>
          <a:prstGeom prst="rect">
            <a:avLst/>
          </a:prstGeom>
        </p:spPr>
      </p:pic>
    </p:spTree>
    <p:extLst>
      <p:ext uri="{BB962C8B-B14F-4D97-AF65-F5344CB8AC3E}">
        <p14:creationId xmlns:p14="http://schemas.microsoft.com/office/powerpoint/2010/main" val="23141652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Manual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832092"/>
          </a:xfrm>
          <a:prstGeom prst="rect">
            <a:avLst/>
          </a:prstGeom>
        </p:spPr>
        <p:txBody>
          <a:bodyPr wrap="square">
            <a:spAutoFit/>
          </a:bodyPr>
          <a:lstStyle/>
          <a:p>
            <a:r>
              <a:rPr lang="en-US" sz="2400" b="1" dirty="0">
                <a:solidFill>
                  <a:srgbClr val="610B4B"/>
                </a:solidFill>
              </a:rPr>
              <a:t>Manual testing</a:t>
            </a:r>
          </a:p>
          <a:p>
            <a:pPr algn="just"/>
            <a:r>
              <a:rPr lang="en-US" sz="2200" dirty="0">
                <a:solidFill>
                  <a:srgbClr val="000000"/>
                </a:solidFill>
              </a:rPr>
              <a:t>The process of checking the functionality of an application as per the customer needs </a:t>
            </a:r>
            <a:r>
              <a:rPr lang="en-US" sz="2200" b="1" dirty="0">
                <a:solidFill>
                  <a:srgbClr val="000000"/>
                </a:solidFill>
              </a:rPr>
              <a:t>without taking any help of automation </a:t>
            </a:r>
            <a:r>
              <a:rPr lang="en-US" sz="2200" dirty="0">
                <a:solidFill>
                  <a:srgbClr val="000000"/>
                </a:solidFill>
              </a:rPr>
              <a:t>tools is known as manual testing. </a:t>
            </a:r>
            <a:endParaRPr lang="en-US" sz="2200" dirty="0" smtClean="0">
              <a:solidFill>
                <a:srgbClr val="000000"/>
              </a:solidFill>
            </a:endParaRPr>
          </a:p>
          <a:p>
            <a:pPr algn="just"/>
            <a:r>
              <a:rPr lang="en-US" sz="2200" dirty="0" smtClean="0">
                <a:solidFill>
                  <a:srgbClr val="000000"/>
                </a:solidFill>
              </a:rPr>
              <a:t>While </a:t>
            </a:r>
            <a:r>
              <a:rPr lang="en-US" sz="2200" dirty="0">
                <a:solidFill>
                  <a:srgbClr val="000000"/>
                </a:solidFill>
              </a:rPr>
              <a:t>performing the manual testing on any application, we do not need any specific knowledge of any testing tool, rather than have a proper understanding of the product so we can easily prepare the test document</a:t>
            </a:r>
            <a:r>
              <a:rPr lang="en-US" sz="2200" dirty="0" smtClean="0">
                <a:solidFill>
                  <a:srgbClr val="000000"/>
                </a:solidFill>
              </a:rPr>
              <a:t>.</a:t>
            </a:r>
          </a:p>
          <a:p>
            <a:endParaRPr lang="en-US" sz="2200" dirty="0" smtClean="0">
              <a:solidFill>
                <a:srgbClr val="000000"/>
              </a:solidFill>
            </a:endParaRPr>
          </a:p>
          <a:p>
            <a:r>
              <a:rPr lang="en-US" sz="2200" dirty="0"/>
              <a:t>Manual testing can be further divided into three types of testing, which are as follows:</a:t>
            </a:r>
          </a:p>
          <a:p>
            <a:pPr marL="800100" lvl="1" indent="-342900">
              <a:buFont typeface="Arial" panose="020B0604020202020204" pitchFamily="34" charset="0"/>
              <a:buChar char="•"/>
            </a:pPr>
            <a:r>
              <a:rPr lang="en-US" sz="2200" b="1" dirty="0"/>
              <a:t>White box testing</a:t>
            </a:r>
            <a:endParaRPr lang="en-US" sz="2200" dirty="0"/>
          </a:p>
          <a:p>
            <a:pPr marL="800100" lvl="1" indent="-342900">
              <a:buFont typeface="Arial" panose="020B0604020202020204" pitchFamily="34" charset="0"/>
              <a:buChar char="•"/>
            </a:pPr>
            <a:r>
              <a:rPr lang="en-US" sz="2200" b="1" dirty="0"/>
              <a:t>Black box testing</a:t>
            </a:r>
            <a:endParaRPr lang="en-US" sz="2200" dirty="0"/>
          </a:p>
          <a:p>
            <a:pPr marL="800100" lvl="1" indent="-342900">
              <a:buFont typeface="Arial" panose="020B0604020202020204" pitchFamily="34" charset="0"/>
              <a:buChar char="•"/>
            </a:pPr>
            <a:r>
              <a:rPr lang="en-US" sz="2200" b="1" dirty="0"/>
              <a:t>Gray box testing</a:t>
            </a:r>
            <a:endParaRPr lang="en-US" sz="2200" dirty="0"/>
          </a:p>
          <a:p>
            <a:endParaRPr lang="en-US" sz="2200" b="0" i="0" dirty="0">
              <a:solidFill>
                <a:srgbClr val="000000"/>
              </a:solidFill>
              <a:effectLst/>
            </a:endParaRPr>
          </a:p>
        </p:txBody>
      </p:sp>
    </p:spTree>
    <p:extLst>
      <p:ext uri="{BB962C8B-B14F-4D97-AF65-F5344CB8AC3E}">
        <p14:creationId xmlns:p14="http://schemas.microsoft.com/office/powerpoint/2010/main" val="1871910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Manual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4" name="Rectangle 3"/>
          <p:cNvSpPr/>
          <p:nvPr/>
        </p:nvSpPr>
        <p:spPr>
          <a:xfrm>
            <a:off x="121920" y="567119"/>
            <a:ext cx="8812258" cy="5632311"/>
          </a:xfrm>
          <a:prstGeom prst="rect">
            <a:avLst/>
          </a:prstGeom>
        </p:spPr>
        <p:txBody>
          <a:bodyPr wrap="square">
            <a:spAutoFit/>
          </a:bodyPr>
          <a:lstStyle/>
          <a:p>
            <a:r>
              <a:rPr lang="en-US" sz="2000" b="1" dirty="0">
                <a:solidFill>
                  <a:srgbClr val="610B38"/>
                </a:solidFill>
              </a:rPr>
              <a:t>Advantages of Manual Testing</a:t>
            </a:r>
          </a:p>
          <a:p>
            <a:pPr marL="342900" indent="-342900">
              <a:buFont typeface="Arial" panose="020B0604020202020204" pitchFamily="34" charset="0"/>
              <a:buChar char="•"/>
            </a:pPr>
            <a:r>
              <a:rPr lang="en-US" sz="2000" dirty="0">
                <a:solidFill>
                  <a:srgbClr val="000000"/>
                </a:solidFill>
              </a:rPr>
              <a:t>It does not require programming knowledge while using the Black box method.</a:t>
            </a:r>
          </a:p>
          <a:p>
            <a:pPr marL="342900" indent="-342900">
              <a:buFont typeface="Arial" panose="020B0604020202020204" pitchFamily="34" charset="0"/>
              <a:buChar char="•"/>
            </a:pPr>
            <a:r>
              <a:rPr lang="en-US" sz="2000" dirty="0">
                <a:solidFill>
                  <a:srgbClr val="000000"/>
                </a:solidFill>
              </a:rPr>
              <a:t>It is used to test dynamically changing GUI designs.</a:t>
            </a:r>
          </a:p>
          <a:p>
            <a:pPr marL="342900" indent="-342900">
              <a:buFont typeface="Arial" panose="020B0604020202020204" pitchFamily="34" charset="0"/>
              <a:buChar char="•"/>
            </a:pPr>
            <a:r>
              <a:rPr lang="en-US" sz="2000" dirty="0">
                <a:solidFill>
                  <a:srgbClr val="000000"/>
                </a:solidFill>
              </a:rPr>
              <a:t>Tester </a:t>
            </a:r>
            <a:r>
              <a:rPr lang="en-US" sz="2000" b="1" dirty="0">
                <a:solidFill>
                  <a:srgbClr val="000000"/>
                </a:solidFill>
              </a:rPr>
              <a:t>interacts with software as a real user </a:t>
            </a:r>
            <a:r>
              <a:rPr lang="en-US" sz="2000" dirty="0">
                <a:solidFill>
                  <a:srgbClr val="000000"/>
                </a:solidFill>
              </a:rPr>
              <a:t>so that they are able to discover usability and user interface issues.</a:t>
            </a:r>
          </a:p>
          <a:p>
            <a:pPr marL="342900" indent="-342900">
              <a:buFont typeface="Arial" panose="020B0604020202020204" pitchFamily="34" charset="0"/>
              <a:buChar char="•"/>
            </a:pPr>
            <a:r>
              <a:rPr lang="en-US" sz="2000" dirty="0" smtClean="0">
                <a:solidFill>
                  <a:srgbClr val="000000"/>
                </a:solidFill>
              </a:rPr>
              <a:t>It </a:t>
            </a:r>
            <a:r>
              <a:rPr lang="en-US" sz="2000" dirty="0">
                <a:solidFill>
                  <a:srgbClr val="000000"/>
                </a:solidFill>
              </a:rPr>
              <a:t>is </a:t>
            </a:r>
            <a:r>
              <a:rPr lang="en-US" sz="2000" b="1" dirty="0">
                <a:solidFill>
                  <a:srgbClr val="000000"/>
                </a:solidFill>
              </a:rPr>
              <a:t>cost-effective</a:t>
            </a:r>
            <a:r>
              <a:rPr lang="en-US" sz="2000" dirty="0">
                <a:solidFill>
                  <a:srgbClr val="000000"/>
                </a:solidFill>
              </a:rPr>
              <a:t>.</a:t>
            </a:r>
          </a:p>
          <a:p>
            <a:pPr marL="342900" indent="-342900">
              <a:buFont typeface="Arial" panose="020B0604020202020204" pitchFamily="34" charset="0"/>
              <a:buChar char="•"/>
            </a:pPr>
            <a:r>
              <a:rPr lang="en-US" sz="2000" dirty="0">
                <a:solidFill>
                  <a:srgbClr val="000000"/>
                </a:solidFill>
              </a:rPr>
              <a:t>Easy to learn for new testers</a:t>
            </a:r>
            <a:r>
              <a:rPr lang="en-US" sz="2000" dirty="0" smtClean="0">
                <a:solidFill>
                  <a:srgbClr val="000000"/>
                </a:solidFill>
              </a:rPr>
              <a:t>.</a:t>
            </a:r>
          </a:p>
          <a:p>
            <a:pPr>
              <a:buFont typeface="Arial" panose="020B0604020202020204" pitchFamily="34" charset="0"/>
              <a:buChar char="•"/>
            </a:pPr>
            <a:endParaRPr lang="en-US" sz="2000" dirty="0">
              <a:solidFill>
                <a:srgbClr val="000000"/>
              </a:solidFill>
            </a:endParaRPr>
          </a:p>
          <a:p>
            <a:r>
              <a:rPr lang="en-US" sz="2000" b="1" dirty="0">
                <a:solidFill>
                  <a:srgbClr val="610B38"/>
                </a:solidFill>
              </a:rPr>
              <a:t>Disadvantages of Manual Testing</a:t>
            </a:r>
          </a:p>
          <a:p>
            <a:pPr marL="342900" indent="-342900">
              <a:buFont typeface="Arial" panose="020B0604020202020204" pitchFamily="34" charset="0"/>
              <a:buChar char="•"/>
            </a:pPr>
            <a:r>
              <a:rPr lang="en-US" sz="2000" dirty="0">
                <a:solidFill>
                  <a:srgbClr val="000000"/>
                </a:solidFill>
              </a:rPr>
              <a:t>It requires a large number of human resources.</a:t>
            </a:r>
          </a:p>
          <a:p>
            <a:pPr marL="342900" indent="-342900">
              <a:buFont typeface="Arial" panose="020B0604020202020204" pitchFamily="34" charset="0"/>
              <a:buChar char="•"/>
            </a:pPr>
            <a:r>
              <a:rPr lang="en-US" sz="2000" dirty="0">
                <a:solidFill>
                  <a:srgbClr val="000000"/>
                </a:solidFill>
              </a:rPr>
              <a:t>It is </a:t>
            </a:r>
            <a:r>
              <a:rPr lang="en-US" sz="2000" b="1" dirty="0">
                <a:solidFill>
                  <a:srgbClr val="000000"/>
                </a:solidFill>
              </a:rPr>
              <a:t>very time-consuming</a:t>
            </a:r>
            <a:r>
              <a:rPr lang="en-US" sz="2000" dirty="0">
                <a:solidFill>
                  <a:srgbClr val="000000"/>
                </a:solidFill>
              </a:rPr>
              <a:t>.</a:t>
            </a:r>
          </a:p>
          <a:p>
            <a:pPr marL="342900" indent="-342900">
              <a:buFont typeface="Arial" panose="020B0604020202020204" pitchFamily="34" charset="0"/>
              <a:buChar char="•"/>
            </a:pPr>
            <a:r>
              <a:rPr lang="en-US" sz="2000" dirty="0">
                <a:solidFill>
                  <a:srgbClr val="000000"/>
                </a:solidFill>
              </a:rPr>
              <a:t>Tester develops test cases based on their skills and experience. There </a:t>
            </a:r>
            <a:r>
              <a:rPr lang="en-US" sz="2000" b="1" dirty="0">
                <a:solidFill>
                  <a:srgbClr val="000000"/>
                </a:solidFill>
              </a:rPr>
              <a:t>is no evidence that they have covered all functions or not</a:t>
            </a:r>
            <a:r>
              <a:rPr lang="en-US" sz="2000" dirty="0">
                <a:solidFill>
                  <a:srgbClr val="000000"/>
                </a:solidFill>
              </a:rPr>
              <a:t>.</a:t>
            </a:r>
          </a:p>
          <a:p>
            <a:pPr marL="342900" indent="-342900">
              <a:buFont typeface="Arial" panose="020B0604020202020204" pitchFamily="34" charset="0"/>
              <a:buChar char="•"/>
            </a:pPr>
            <a:r>
              <a:rPr lang="en-US" sz="2000" dirty="0">
                <a:solidFill>
                  <a:srgbClr val="000000"/>
                </a:solidFill>
              </a:rPr>
              <a:t>Test cases </a:t>
            </a:r>
            <a:r>
              <a:rPr lang="en-US" sz="2000" b="1" dirty="0">
                <a:solidFill>
                  <a:srgbClr val="000000"/>
                </a:solidFill>
              </a:rPr>
              <a:t>cannot be used again</a:t>
            </a:r>
            <a:r>
              <a:rPr lang="en-US" sz="2000" dirty="0">
                <a:solidFill>
                  <a:srgbClr val="000000"/>
                </a:solidFill>
              </a:rPr>
              <a:t>. Need to develop separate test cases for each new software.</a:t>
            </a:r>
          </a:p>
          <a:p>
            <a:pPr marL="342900" indent="-342900">
              <a:buFont typeface="Arial" panose="020B0604020202020204" pitchFamily="34" charset="0"/>
              <a:buChar char="•"/>
            </a:pPr>
            <a:r>
              <a:rPr lang="en-US" sz="2000" dirty="0">
                <a:solidFill>
                  <a:srgbClr val="000000"/>
                </a:solidFill>
              </a:rPr>
              <a:t>It does not provide testing on all aspects of testing.</a:t>
            </a:r>
          </a:p>
          <a:p>
            <a:pPr marL="342900" indent="-342900">
              <a:buFont typeface="Arial" panose="020B0604020202020204" pitchFamily="34" charset="0"/>
              <a:buChar char="•"/>
            </a:pPr>
            <a:r>
              <a:rPr lang="en-US" sz="2000" dirty="0">
                <a:solidFill>
                  <a:srgbClr val="000000"/>
                </a:solidFill>
              </a:rPr>
              <a:t>Since two teams work together, sometimes it is difficult to understand each other's motives, </a:t>
            </a:r>
            <a:r>
              <a:rPr lang="en-US" sz="2000" b="1" dirty="0">
                <a:solidFill>
                  <a:srgbClr val="000000"/>
                </a:solidFill>
              </a:rPr>
              <a:t>it can mislead the process</a:t>
            </a:r>
            <a:r>
              <a:rPr lang="en-US" sz="2000" dirty="0">
                <a:solidFill>
                  <a:srgbClr val="000000"/>
                </a:solidFill>
              </a:rPr>
              <a:t>.</a:t>
            </a:r>
            <a:endParaRPr lang="en-US" sz="2000" b="0" dirty="0">
              <a:solidFill>
                <a:srgbClr val="000000"/>
              </a:solidFill>
              <a:effectLst/>
            </a:endParaRPr>
          </a:p>
        </p:txBody>
      </p:sp>
    </p:spTree>
    <p:extLst>
      <p:ext uri="{BB962C8B-B14F-4D97-AF65-F5344CB8AC3E}">
        <p14:creationId xmlns:p14="http://schemas.microsoft.com/office/powerpoint/2010/main" val="29642270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84632" y="2124455"/>
            <a:ext cx="8157972" cy="1688592"/>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p:nvPr/>
        </p:nvSpPr>
        <p:spPr>
          <a:xfrm>
            <a:off x="228600" y="3781806"/>
            <a:ext cx="8686800" cy="77724"/>
          </a:xfrm>
          <a:custGeom>
            <a:avLst/>
            <a:gdLst/>
            <a:ahLst/>
            <a:cxnLst/>
            <a:rect l="l" t="t" r="r" b="b"/>
            <a:pathLst>
              <a:path w="8686800" h="77724">
                <a:moveTo>
                  <a:pt x="0" y="38862"/>
                </a:moveTo>
                <a:lnTo>
                  <a:pt x="369" y="44192"/>
                </a:lnTo>
                <a:lnTo>
                  <a:pt x="4768" y="57383"/>
                </a:lnTo>
                <a:lnTo>
                  <a:pt x="13398" y="68026"/>
                </a:lnTo>
                <a:lnTo>
                  <a:pt x="25327" y="75135"/>
                </a:lnTo>
                <a:lnTo>
                  <a:pt x="39624" y="77724"/>
                </a:lnTo>
                <a:lnTo>
                  <a:pt x="8647938" y="77724"/>
                </a:lnTo>
                <a:lnTo>
                  <a:pt x="8684255" y="52873"/>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6" name="object 6"/>
          <p:cNvSpPr/>
          <p:nvPr/>
        </p:nvSpPr>
        <p:spPr>
          <a:xfrm>
            <a:off x="228600" y="2057400"/>
            <a:ext cx="8686800" cy="77724"/>
          </a:xfrm>
          <a:custGeom>
            <a:avLst/>
            <a:gdLst/>
            <a:ahLst/>
            <a:cxnLst/>
            <a:rect l="l" t="t" r="r" b="b"/>
            <a:pathLst>
              <a:path w="8686800" h="77724">
                <a:moveTo>
                  <a:pt x="0" y="38862"/>
                </a:moveTo>
                <a:lnTo>
                  <a:pt x="369" y="44355"/>
                </a:lnTo>
                <a:lnTo>
                  <a:pt x="4768" y="57721"/>
                </a:lnTo>
                <a:lnTo>
                  <a:pt x="13398" y="68286"/>
                </a:lnTo>
                <a:lnTo>
                  <a:pt x="25327" y="75227"/>
                </a:lnTo>
                <a:lnTo>
                  <a:pt x="39624" y="77724"/>
                </a:lnTo>
                <a:lnTo>
                  <a:pt x="8647938" y="77724"/>
                </a:lnTo>
                <a:lnTo>
                  <a:pt x="8684255" y="53185"/>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7" name="object 7"/>
          <p:cNvSpPr/>
          <p:nvPr/>
        </p:nvSpPr>
        <p:spPr>
          <a:xfrm>
            <a:off x="8623554" y="1821180"/>
            <a:ext cx="77724" cy="2234946"/>
          </a:xfrm>
          <a:custGeom>
            <a:avLst/>
            <a:gdLst/>
            <a:ahLst/>
            <a:cxnLst/>
            <a:rect l="l" t="t" r="r" b="b"/>
            <a:pathLst>
              <a:path w="77724" h="2234945">
                <a:moveTo>
                  <a:pt x="0" y="38862"/>
                </a:moveTo>
                <a:lnTo>
                  <a:pt x="0" y="2196084"/>
                </a:lnTo>
                <a:lnTo>
                  <a:pt x="24850" y="2232307"/>
                </a:lnTo>
                <a:lnTo>
                  <a:pt x="38862" y="2234946"/>
                </a:lnTo>
                <a:lnTo>
                  <a:pt x="43634" y="2234650"/>
                </a:lnTo>
                <a:lnTo>
                  <a:pt x="57025" y="2230394"/>
                </a:lnTo>
                <a:lnTo>
                  <a:pt x="67847" y="2221870"/>
                </a:lnTo>
                <a:lnTo>
                  <a:pt x="75085" y="2210095"/>
                </a:lnTo>
                <a:lnTo>
                  <a:pt x="77724" y="2196084"/>
                </a:lnTo>
                <a:lnTo>
                  <a:pt x="77724" y="38862"/>
                </a:lnTo>
                <a:lnTo>
                  <a:pt x="52873"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8" name="object 8"/>
          <p:cNvSpPr/>
          <p:nvPr/>
        </p:nvSpPr>
        <p:spPr>
          <a:xfrm>
            <a:off x="435101" y="1827275"/>
            <a:ext cx="77724" cy="2235708"/>
          </a:xfrm>
          <a:custGeom>
            <a:avLst/>
            <a:gdLst/>
            <a:ahLst/>
            <a:cxnLst/>
            <a:rect l="l" t="t" r="r" b="b"/>
            <a:pathLst>
              <a:path w="77724" h="2235708">
                <a:moveTo>
                  <a:pt x="0" y="38862"/>
                </a:moveTo>
                <a:lnTo>
                  <a:pt x="0" y="2196846"/>
                </a:lnTo>
                <a:lnTo>
                  <a:pt x="24850" y="2233069"/>
                </a:lnTo>
                <a:lnTo>
                  <a:pt x="38862" y="2235708"/>
                </a:lnTo>
                <a:lnTo>
                  <a:pt x="43782" y="2235412"/>
                </a:lnTo>
                <a:lnTo>
                  <a:pt x="57362" y="2231156"/>
                </a:lnTo>
                <a:lnTo>
                  <a:pt x="68110" y="2222632"/>
                </a:lnTo>
                <a:lnTo>
                  <a:pt x="75179" y="2210857"/>
                </a:lnTo>
                <a:lnTo>
                  <a:pt x="77724" y="2196846"/>
                </a:lnTo>
                <a:lnTo>
                  <a:pt x="77724" y="38862"/>
                </a:lnTo>
                <a:lnTo>
                  <a:pt x="53185"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9" name="object 9"/>
          <p:cNvSpPr/>
          <p:nvPr/>
        </p:nvSpPr>
        <p:spPr>
          <a:xfrm>
            <a:off x="2830829" y="5783580"/>
            <a:ext cx="3481578" cy="77724"/>
          </a:xfrm>
          <a:custGeom>
            <a:avLst/>
            <a:gdLst/>
            <a:ahLst/>
            <a:cxnLst/>
            <a:rect l="l" t="t" r="r" b="b"/>
            <a:pathLst>
              <a:path w="3481578" h="77724">
                <a:moveTo>
                  <a:pt x="0" y="38862"/>
                </a:moveTo>
                <a:lnTo>
                  <a:pt x="295" y="43634"/>
                </a:lnTo>
                <a:lnTo>
                  <a:pt x="4551" y="57025"/>
                </a:lnTo>
                <a:lnTo>
                  <a:pt x="13075" y="67847"/>
                </a:lnTo>
                <a:lnTo>
                  <a:pt x="24850" y="75085"/>
                </a:lnTo>
                <a:lnTo>
                  <a:pt x="38862" y="77724"/>
                </a:lnTo>
                <a:lnTo>
                  <a:pt x="3442716" y="77723"/>
                </a:lnTo>
                <a:lnTo>
                  <a:pt x="3478939" y="52873"/>
                </a:lnTo>
                <a:lnTo>
                  <a:pt x="3481578" y="38861"/>
                </a:lnTo>
                <a:lnTo>
                  <a:pt x="3481282" y="34089"/>
                </a:lnTo>
                <a:lnTo>
                  <a:pt x="3477026" y="20698"/>
                </a:lnTo>
                <a:lnTo>
                  <a:pt x="3468502" y="9876"/>
                </a:lnTo>
                <a:lnTo>
                  <a:pt x="3456727" y="2638"/>
                </a:lnTo>
                <a:lnTo>
                  <a:pt x="3442716" y="0"/>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10" name="object 10"/>
          <p:cNvSpPr/>
          <p:nvPr/>
        </p:nvSpPr>
        <p:spPr>
          <a:xfrm>
            <a:off x="4095750" y="5734050"/>
            <a:ext cx="949451" cy="176784"/>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685800" y="2327147"/>
            <a:ext cx="7772400" cy="1143000"/>
          </a:xfrm>
          <a:prstGeom prst="rect">
            <a:avLst/>
          </a:prstGeom>
          <a:blipFill>
            <a:blip r:embed="rId4" cstate="print"/>
            <a:stretch>
              <a:fillRect/>
            </a:stretch>
          </a:blipFill>
        </p:spPr>
        <p:txBody>
          <a:bodyPr wrap="square" lIns="0" tIns="0" rIns="0" bIns="0" rtlCol="0">
            <a:noAutofit/>
          </a:bodyPr>
          <a:lstStyle/>
          <a:p>
            <a:endParaRPr/>
          </a:p>
        </p:txBody>
      </p:sp>
      <p:sp>
        <p:nvSpPr>
          <p:cNvPr id="2" name="object 2"/>
          <p:cNvSpPr txBox="1"/>
          <p:nvPr/>
        </p:nvSpPr>
        <p:spPr>
          <a:xfrm>
            <a:off x="1706244" y="2617470"/>
            <a:ext cx="5728462" cy="583946"/>
          </a:xfrm>
          <a:prstGeom prst="rect">
            <a:avLst/>
          </a:prstGeom>
        </p:spPr>
        <p:txBody>
          <a:bodyPr wrap="square" lIns="0" tIns="0" rIns="0" bIns="0" rtlCol="0">
            <a:noAutofit/>
          </a:bodyPr>
          <a:lstStyle/>
          <a:p>
            <a:pPr marL="12700" algn="ctr">
              <a:lnSpc>
                <a:spcPts val="4590"/>
              </a:lnSpc>
              <a:spcBef>
                <a:spcPts val="229"/>
              </a:spcBef>
            </a:pPr>
            <a:r>
              <a:rPr lang="en-US" sz="4000" dirty="0">
                <a:solidFill>
                  <a:srgbClr val="FFFEE9"/>
                </a:solidFill>
                <a:latin typeface="Times New Roman"/>
                <a:cs typeface="Times New Roman"/>
              </a:rPr>
              <a:t>Verification and Validation</a:t>
            </a:r>
          </a:p>
        </p:txBody>
      </p:sp>
      <p:sp>
        <p:nvSpPr>
          <p:cNvPr id="3" name="Slide Number Placeholder 2"/>
          <p:cNvSpPr>
            <a:spLocks noGrp="1"/>
          </p:cNvSpPr>
          <p:nvPr>
            <p:ph type="sldNum" sz="quarter" idx="12"/>
          </p:nvPr>
        </p:nvSpPr>
        <p:spPr/>
        <p:txBody>
          <a:bodyPr/>
          <a:lstStyle/>
          <a:p>
            <a:fld id="{BC490F8C-3D0D-4DB1-B2BD-1525EA5CE111}" type="slidenum">
              <a:rPr lang="en-US" smtClean="0"/>
              <a:pPr/>
              <a:t>4</a:t>
            </a:fld>
            <a:endParaRPr lang="en-US" dirty="0"/>
          </a:p>
        </p:txBody>
      </p:sp>
    </p:spTree>
    <p:extLst>
      <p:ext uri="{BB962C8B-B14F-4D97-AF65-F5344CB8AC3E}">
        <p14:creationId xmlns:p14="http://schemas.microsoft.com/office/powerpoint/2010/main" val="19644405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Manual </a:t>
            </a:r>
            <a:r>
              <a:rPr lang="en-US" sz="3000" b="1" dirty="0" smtClean="0">
                <a:solidFill>
                  <a:schemeClr val="bg1"/>
                </a:solidFill>
                <a:latin typeface="Times New Roman" panose="02020603050405020304" pitchFamily="18" charset="0"/>
                <a:cs typeface="Times New Roman" panose="02020603050405020304" pitchFamily="18" charset="0"/>
              </a:rPr>
              <a:t>testing tools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301" y="717018"/>
            <a:ext cx="7445397" cy="5656398"/>
          </a:xfrm>
          <a:prstGeom prst="rect">
            <a:avLst/>
          </a:prstGeom>
        </p:spPr>
      </p:pic>
    </p:spTree>
    <p:extLst>
      <p:ext uri="{BB962C8B-B14F-4D97-AF65-F5344CB8AC3E}">
        <p14:creationId xmlns:p14="http://schemas.microsoft.com/office/powerpoint/2010/main" val="23939400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Automation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4" name="Rectangle 3"/>
          <p:cNvSpPr/>
          <p:nvPr/>
        </p:nvSpPr>
        <p:spPr>
          <a:xfrm>
            <a:off x="178526" y="716923"/>
            <a:ext cx="8660674" cy="1200329"/>
          </a:xfrm>
          <a:prstGeom prst="rect">
            <a:avLst/>
          </a:prstGeom>
        </p:spPr>
        <p:txBody>
          <a:bodyPr wrap="square">
            <a:spAutoFit/>
          </a:bodyPr>
          <a:lstStyle/>
          <a:p>
            <a:pPr algn="just"/>
            <a:r>
              <a:rPr lang="en-US" sz="2400" dirty="0"/>
              <a:t>Automation testing is a process of </a:t>
            </a:r>
            <a:r>
              <a:rPr lang="en-US" sz="2400" dirty="0" smtClean="0">
                <a:solidFill>
                  <a:srgbClr val="FF0000"/>
                </a:solidFill>
              </a:rPr>
              <a:t>converting any manual test cases into the test scripts</a:t>
            </a:r>
            <a:r>
              <a:rPr lang="en-US" sz="2400" dirty="0" smtClean="0"/>
              <a:t> with </a:t>
            </a:r>
            <a:r>
              <a:rPr lang="en-US" sz="2400" dirty="0"/>
              <a:t>the help of </a:t>
            </a:r>
            <a:r>
              <a:rPr lang="en-US" sz="2400" dirty="0" smtClean="0">
                <a:solidFill>
                  <a:srgbClr val="FF0000"/>
                </a:solidFill>
              </a:rPr>
              <a:t>automation </a:t>
            </a:r>
            <a:r>
              <a:rPr lang="en-US" sz="2400" dirty="0">
                <a:solidFill>
                  <a:srgbClr val="FF0000"/>
                </a:solidFill>
              </a:rPr>
              <a:t>tools</a:t>
            </a:r>
            <a:r>
              <a:rPr lang="en-US" sz="2400" dirty="0"/>
              <a:t>, or any programming language is known as automation testing. </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16200"/>
            <a:ext cx="7970520" cy="3975444"/>
          </a:xfrm>
          <a:prstGeom prst="rect">
            <a:avLst/>
          </a:prstGeom>
        </p:spPr>
      </p:pic>
    </p:spTree>
    <p:extLst>
      <p:ext uri="{BB962C8B-B14F-4D97-AF65-F5344CB8AC3E}">
        <p14:creationId xmlns:p14="http://schemas.microsoft.com/office/powerpoint/2010/main" val="12289550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L</a:t>
            </a:r>
            <a:r>
              <a:rPr lang="en-US" sz="3000" b="1" dirty="0" smtClean="0">
                <a:solidFill>
                  <a:schemeClr val="bg1"/>
                </a:solidFill>
                <a:latin typeface="Times New Roman" panose="02020603050405020304" pitchFamily="18" charset="0"/>
                <a:cs typeface="Times New Roman" panose="02020603050405020304" pitchFamily="18" charset="0"/>
              </a:rPr>
              <a:t>ife </a:t>
            </a:r>
            <a:r>
              <a:rPr lang="en-US" sz="3000" b="1" dirty="0">
                <a:solidFill>
                  <a:schemeClr val="bg1"/>
                </a:solidFill>
                <a:latin typeface="Times New Roman" panose="02020603050405020304" pitchFamily="18" charset="0"/>
                <a:cs typeface="Times New Roman" panose="02020603050405020304" pitchFamily="18" charset="0"/>
              </a:rPr>
              <a:t>cycle of Automation Testing</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pic>
        <p:nvPicPr>
          <p:cNvPr id="12" name="Picture 11"/>
          <p:cNvPicPr>
            <a:picLocks noChangeAspect="1"/>
          </p:cNvPicPr>
          <p:nvPr/>
        </p:nvPicPr>
        <p:blipFill>
          <a:blip r:embed="rId2"/>
          <a:stretch>
            <a:fillRect/>
          </a:stretch>
        </p:blipFill>
        <p:spPr>
          <a:xfrm>
            <a:off x="1894045" y="691523"/>
            <a:ext cx="5302025" cy="5916283"/>
          </a:xfrm>
          <a:prstGeom prst="rect">
            <a:avLst/>
          </a:prstGeom>
        </p:spPr>
      </p:pic>
    </p:spTree>
    <p:extLst>
      <p:ext uri="{BB962C8B-B14F-4D97-AF65-F5344CB8AC3E}">
        <p14:creationId xmlns:p14="http://schemas.microsoft.com/office/powerpoint/2010/main" val="12665767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Automation </a:t>
            </a:r>
            <a:r>
              <a:rPr lang="en-US" sz="3000" b="1" dirty="0">
                <a:solidFill>
                  <a:schemeClr val="bg1"/>
                </a:solidFill>
                <a:latin typeface="Times New Roman" panose="02020603050405020304" pitchFamily="18" charset="0"/>
                <a:cs typeface="Times New Roman" panose="02020603050405020304" pitchFamily="18" charset="0"/>
              </a:rPr>
              <a:t>Testing</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6" name="Rectangle 5"/>
          <p:cNvSpPr/>
          <p:nvPr/>
        </p:nvSpPr>
        <p:spPr>
          <a:xfrm>
            <a:off x="152400" y="886570"/>
            <a:ext cx="8839200" cy="5078313"/>
          </a:xfrm>
          <a:prstGeom prst="rect">
            <a:avLst/>
          </a:prstGeom>
        </p:spPr>
        <p:txBody>
          <a:bodyPr wrap="square">
            <a:spAutoFit/>
          </a:bodyPr>
          <a:lstStyle/>
          <a:p>
            <a:r>
              <a:rPr lang="en-US" b="1" dirty="0">
                <a:solidFill>
                  <a:srgbClr val="610B38"/>
                </a:solidFill>
              </a:rPr>
              <a:t>Advantages of Automation Testing</a:t>
            </a:r>
          </a:p>
          <a:p>
            <a:pPr marL="285750" indent="-285750">
              <a:buFont typeface="Arial" panose="020B0604020202020204" pitchFamily="34" charset="0"/>
              <a:buChar char="•"/>
            </a:pPr>
            <a:r>
              <a:rPr lang="en-US" dirty="0">
                <a:solidFill>
                  <a:srgbClr val="000000"/>
                </a:solidFill>
              </a:rPr>
              <a:t>Automation testing takes </a:t>
            </a:r>
            <a:r>
              <a:rPr lang="en-US" b="1" dirty="0">
                <a:solidFill>
                  <a:srgbClr val="000000"/>
                </a:solidFill>
              </a:rPr>
              <a:t>less time </a:t>
            </a:r>
            <a:r>
              <a:rPr lang="en-US" dirty="0">
                <a:solidFill>
                  <a:srgbClr val="000000"/>
                </a:solidFill>
              </a:rPr>
              <a:t>than manual testing.</a:t>
            </a:r>
          </a:p>
          <a:p>
            <a:pPr marL="285750" indent="-285750">
              <a:buFont typeface="Arial" panose="020B0604020202020204" pitchFamily="34" charset="0"/>
              <a:buChar char="•"/>
            </a:pPr>
            <a:r>
              <a:rPr lang="en-US" dirty="0" smtClean="0">
                <a:solidFill>
                  <a:srgbClr val="000000"/>
                </a:solidFill>
              </a:rPr>
              <a:t>Automation </a:t>
            </a:r>
            <a:r>
              <a:rPr lang="en-US" dirty="0">
                <a:solidFill>
                  <a:srgbClr val="000000"/>
                </a:solidFill>
              </a:rPr>
              <a:t>Testing provides </a:t>
            </a:r>
            <a:r>
              <a:rPr lang="en-US" b="1" dirty="0">
                <a:solidFill>
                  <a:srgbClr val="000000"/>
                </a:solidFill>
              </a:rPr>
              <a:t>re-usability of test cases </a:t>
            </a:r>
            <a:r>
              <a:rPr lang="en-US" dirty="0">
                <a:solidFill>
                  <a:srgbClr val="000000"/>
                </a:solidFill>
              </a:rPr>
              <a:t>on testing of different versions of the same software.</a:t>
            </a:r>
          </a:p>
          <a:p>
            <a:pPr marL="285750" indent="-285750">
              <a:buFont typeface="Arial" panose="020B0604020202020204" pitchFamily="34" charset="0"/>
              <a:buChar char="•"/>
            </a:pPr>
            <a:r>
              <a:rPr lang="en-US" dirty="0">
                <a:solidFill>
                  <a:srgbClr val="000000"/>
                </a:solidFill>
              </a:rPr>
              <a:t>Automation testing is </a:t>
            </a:r>
            <a:r>
              <a:rPr lang="en-US" b="1" dirty="0">
                <a:solidFill>
                  <a:srgbClr val="000000"/>
                </a:solidFill>
              </a:rPr>
              <a:t>reliable as it eliminates hidden errors </a:t>
            </a:r>
            <a:r>
              <a:rPr lang="en-US" dirty="0">
                <a:solidFill>
                  <a:srgbClr val="000000"/>
                </a:solidFill>
              </a:rPr>
              <a:t>by executing test cases again in the same way.</a:t>
            </a:r>
          </a:p>
          <a:p>
            <a:pPr marL="285750" indent="-285750">
              <a:buFont typeface="Arial" panose="020B0604020202020204" pitchFamily="34" charset="0"/>
              <a:buChar char="•"/>
            </a:pPr>
            <a:r>
              <a:rPr lang="en-US" dirty="0" smtClean="0">
                <a:solidFill>
                  <a:srgbClr val="000000"/>
                </a:solidFill>
              </a:rPr>
              <a:t>It </a:t>
            </a:r>
            <a:r>
              <a:rPr lang="en-US" dirty="0">
                <a:solidFill>
                  <a:srgbClr val="000000"/>
                </a:solidFill>
              </a:rPr>
              <a:t>does not require many human resources, instead of writing test cases and testing them manually, they need an automation testing engineer to run them.</a:t>
            </a:r>
          </a:p>
          <a:p>
            <a:endParaRPr lang="en-US" dirty="0" smtClean="0">
              <a:solidFill>
                <a:srgbClr val="000000"/>
              </a:solidFill>
            </a:endParaRPr>
          </a:p>
          <a:p>
            <a:pPr>
              <a:buFont typeface="Arial" panose="020B0604020202020204" pitchFamily="34" charset="0"/>
              <a:buChar char="•"/>
            </a:pPr>
            <a:endParaRPr lang="en-US" dirty="0">
              <a:solidFill>
                <a:srgbClr val="000000"/>
              </a:solidFill>
            </a:endParaRPr>
          </a:p>
          <a:p>
            <a:r>
              <a:rPr lang="en-US" b="1" dirty="0">
                <a:solidFill>
                  <a:srgbClr val="610B38"/>
                </a:solidFill>
              </a:rPr>
              <a:t>Disadvantages of Automation Testing</a:t>
            </a:r>
          </a:p>
          <a:p>
            <a:pPr marL="285750" indent="-285750">
              <a:buFont typeface="Arial" panose="020B0604020202020204" pitchFamily="34" charset="0"/>
              <a:buChar char="•"/>
            </a:pPr>
            <a:r>
              <a:rPr lang="en-US" dirty="0">
                <a:solidFill>
                  <a:srgbClr val="000000"/>
                </a:solidFill>
              </a:rPr>
              <a:t>Automation Testing </a:t>
            </a:r>
            <a:r>
              <a:rPr lang="en-US" b="1" dirty="0">
                <a:solidFill>
                  <a:srgbClr val="000000"/>
                </a:solidFill>
              </a:rPr>
              <a:t>requires high-level skilled testers</a:t>
            </a:r>
            <a:r>
              <a:rPr lang="en-US" dirty="0">
                <a:solidFill>
                  <a:srgbClr val="000000"/>
                </a:solidFill>
              </a:rPr>
              <a:t>.</a:t>
            </a:r>
          </a:p>
          <a:p>
            <a:pPr marL="285750" indent="-285750">
              <a:buFont typeface="Arial" panose="020B0604020202020204" pitchFamily="34" charset="0"/>
              <a:buChar char="•"/>
            </a:pPr>
            <a:r>
              <a:rPr lang="en-US" dirty="0">
                <a:solidFill>
                  <a:srgbClr val="000000"/>
                </a:solidFill>
              </a:rPr>
              <a:t>It requires </a:t>
            </a:r>
            <a:r>
              <a:rPr lang="en-US" b="1" dirty="0">
                <a:solidFill>
                  <a:srgbClr val="000000"/>
                </a:solidFill>
              </a:rPr>
              <a:t>high-quality testing tools</a:t>
            </a:r>
            <a:r>
              <a:rPr lang="en-US" dirty="0">
                <a:solidFill>
                  <a:srgbClr val="000000"/>
                </a:solidFill>
              </a:rPr>
              <a:t>.</a:t>
            </a:r>
          </a:p>
          <a:p>
            <a:pPr marL="285750" indent="-285750">
              <a:buFont typeface="Arial" panose="020B0604020202020204" pitchFamily="34" charset="0"/>
              <a:buChar char="•"/>
            </a:pPr>
            <a:r>
              <a:rPr lang="en-US" dirty="0">
                <a:solidFill>
                  <a:srgbClr val="000000"/>
                </a:solidFill>
              </a:rPr>
              <a:t>When it encounters an unsuccessful test case, the analysis of the whole event is complicated.</a:t>
            </a:r>
          </a:p>
          <a:p>
            <a:pPr marL="285750" indent="-285750">
              <a:buFont typeface="Arial" panose="020B0604020202020204" pitchFamily="34" charset="0"/>
              <a:buChar char="•"/>
            </a:pPr>
            <a:r>
              <a:rPr lang="en-US" dirty="0">
                <a:solidFill>
                  <a:srgbClr val="000000"/>
                </a:solidFill>
              </a:rPr>
              <a:t>Test </a:t>
            </a:r>
            <a:r>
              <a:rPr lang="en-US" b="1" dirty="0">
                <a:solidFill>
                  <a:srgbClr val="000000"/>
                </a:solidFill>
              </a:rPr>
              <a:t>maintenance is expensive </a:t>
            </a:r>
            <a:r>
              <a:rPr lang="en-US" dirty="0">
                <a:solidFill>
                  <a:srgbClr val="000000"/>
                </a:solidFill>
              </a:rPr>
              <a:t>because high fee license testing equipment is necessary.</a:t>
            </a:r>
          </a:p>
          <a:p>
            <a:pPr marL="285750" indent="-285750">
              <a:buFont typeface="Arial" panose="020B0604020202020204" pitchFamily="34" charset="0"/>
              <a:buChar char="•"/>
            </a:pPr>
            <a:r>
              <a:rPr lang="en-US" dirty="0">
                <a:solidFill>
                  <a:srgbClr val="000000"/>
                </a:solidFill>
              </a:rPr>
              <a:t>Debugging is mandatory if a less effective error has not been solved, it can lead to fatal results.</a:t>
            </a:r>
            <a:endParaRPr lang="en-US" b="0" dirty="0">
              <a:solidFill>
                <a:srgbClr val="000000"/>
              </a:solidFill>
              <a:effectLst/>
            </a:endParaRPr>
          </a:p>
        </p:txBody>
      </p:sp>
    </p:spTree>
    <p:extLst>
      <p:ext uri="{BB962C8B-B14F-4D97-AF65-F5344CB8AC3E}">
        <p14:creationId xmlns:p14="http://schemas.microsoft.com/office/powerpoint/2010/main" val="8992684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Black box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4" name="Rectangle 3"/>
          <p:cNvSpPr/>
          <p:nvPr/>
        </p:nvSpPr>
        <p:spPr>
          <a:xfrm>
            <a:off x="152400" y="665741"/>
            <a:ext cx="8583658" cy="4001095"/>
          </a:xfrm>
          <a:prstGeom prst="rect">
            <a:avLst/>
          </a:prstGeom>
        </p:spPr>
        <p:txBody>
          <a:bodyPr wrap="square">
            <a:spAutoFit/>
          </a:bodyPr>
          <a:lstStyle/>
          <a:p>
            <a:pPr algn="just"/>
            <a:r>
              <a:rPr lang="en-US" sz="2400" b="1" dirty="0" smtClean="0"/>
              <a:t>Black </a:t>
            </a:r>
            <a:r>
              <a:rPr lang="en-US" sz="2400" b="1" dirty="0"/>
              <a:t>box </a:t>
            </a:r>
            <a:r>
              <a:rPr lang="en-US" sz="2400" b="1" dirty="0" smtClean="0"/>
              <a:t>Testing</a:t>
            </a:r>
          </a:p>
          <a:p>
            <a:pPr algn="just"/>
            <a:endParaRPr lang="en-US" sz="2000" dirty="0"/>
          </a:p>
          <a:p>
            <a:pPr marL="285750" lvl="0" indent="-285750" algn="just">
              <a:buFont typeface="Arial" panose="020B0604020202020204" pitchFamily="34" charset="0"/>
              <a:buChar char="•"/>
            </a:pPr>
            <a:r>
              <a:rPr lang="en-US" b="1" dirty="0"/>
              <a:t>Black box testing </a:t>
            </a:r>
            <a:r>
              <a:rPr lang="en-US" dirty="0"/>
              <a:t>is a technique of software testing which examines the functionality of software </a:t>
            </a:r>
            <a:r>
              <a:rPr lang="en-US" b="1" dirty="0"/>
              <a:t>without peering into its internal structure or coding</a:t>
            </a:r>
            <a:r>
              <a:rPr lang="en-US" dirty="0"/>
              <a:t>. </a:t>
            </a:r>
            <a:endParaRPr lang="en-US" dirty="0" smtClean="0"/>
          </a:p>
          <a:p>
            <a:pPr marL="285750" lvl="0" indent="-285750" algn="just">
              <a:buFont typeface="Arial" panose="020B0604020202020204" pitchFamily="34" charset="0"/>
              <a:buChar char="•"/>
            </a:pPr>
            <a:endParaRPr lang="en-US" sz="2400" b="0" i="0" dirty="0">
              <a:solidFill>
                <a:srgbClr val="000000"/>
              </a:solidFill>
              <a:effectLst/>
            </a:endParaRPr>
          </a:p>
          <a:p>
            <a:pPr marL="285750" lvl="0" indent="-285750">
              <a:buFont typeface="Arial" panose="020B0604020202020204" pitchFamily="34" charset="0"/>
              <a:buChar char="•"/>
            </a:pPr>
            <a:r>
              <a:rPr lang="en-US" dirty="0"/>
              <a:t>Black box testing is a method of software testing that </a:t>
            </a:r>
            <a:r>
              <a:rPr lang="en-US" b="1" dirty="0"/>
              <a:t>examines the functionality of an application  </a:t>
            </a:r>
            <a:endParaRPr lang="en-US" b="1" dirty="0" smtClean="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This method of test can be applied to virtually every level of software </a:t>
            </a:r>
            <a:endParaRPr lang="en-US" dirty="0" smtClean="0"/>
          </a:p>
          <a:p>
            <a:pPr marL="285750" lvl="0" indent="-285750">
              <a:buFont typeface="Arial" panose="020B0604020202020204" pitchFamily="34" charset="0"/>
              <a:buChar char="•"/>
            </a:pPr>
            <a:endParaRPr lang="en-US" dirty="0" smtClean="0"/>
          </a:p>
          <a:p>
            <a:pPr marL="285750" lvl="0" indent="-285750">
              <a:buFont typeface="Arial" panose="020B0604020202020204" pitchFamily="34" charset="0"/>
              <a:buChar char="•"/>
            </a:pPr>
            <a:r>
              <a:rPr lang="en-US" dirty="0" smtClean="0"/>
              <a:t>The </a:t>
            </a:r>
            <a:r>
              <a:rPr lang="en-US" dirty="0"/>
              <a:t>tester is oblivious to the system architecture and does not have access to the source code</a:t>
            </a:r>
          </a:p>
          <a:p>
            <a:pPr marL="285750" lvl="0" indent="-285750" algn="just">
              <a:buFont typeface="Arial" panose="020B0604020202020204" pitchFamily="34" charset="0"/>
              <a:buChar char="•"/>
            </a:pPr>
            <a:endParaRPr lang="en-US" sz="2400" b="0" i="0" dirty="0">
              <a:solidFill>
                <a:srgbClr val="000000"/>
              </a:solidFill>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4419600"/>
            <a:ext cx="6618537" cy="2211407"/>
          </a:xfrm>
          <a:prstGeom prst="rect">
            <a:avLst/>
          </a:prstGeom>
        </p:spPr>
      </p:pic>
    </p:spTree>
    <p:extLst>
      <p:ext uri="{BB962C8B-B14F-4D97-AF65-F5344CB8AC3E}">
        <p14:creationId xmlns:p14="http://schemas.microsoft.com/office/powerpoint/2010/main" val="29948123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smtClean="0">
                <a:solidFill>
                  <a:schemeClr val="bg1"/>
                </a:solidFill>
                <a:latin typeface="Times New Roman" panose="02020603050405020304" pitchFamily="18" charset="0"/>
                <a:cs typeface="Times New Roman" panose="02020603050405020304" pitchFamily="18" charset="0"/>
              </a:rPr>
              <a:t>Black box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9" name="Rectangle 8"/>
          <p:cNvSpPr/>
          <p:nvPr/>
        </p:nvSpPr>
        <p:spPr>
          <a:xfrm>
            <a:off x="165100" y="654288"/>
            <a:ext cx="8915400" cy="5693866"/>
          </a:xfrm>
          <a:prstGeom prst="rect">
            <a:avLst/>
          </a:prstGeom>
        </p:spPr>
        <p:txBody>
          <a:bodyPr wrap="square">
            <a:spAutoFit/>
          </a:bodyPr>
          <a:lstStyle/>
          <a:p>
            <a:r>
              <a:rPr lang="en-GB" sz="2400" b="1" dirty="0" smtClean="0"/>
              <a:t>Generic </a:t>
            </a:r>
            <a:r>
              <a:rPr lang="en-GB" sz="2400" b="1" dirty="0"/>
              <a:t>steps of black box testing</a:t>
            </a:r>
          </a:p>
          <a:p>
            <a:pPr marL="342900" indent="-342900">
              <a:buFont typeface="Wingdings" panose="05000000000000000000" pitchFamily="2" charset="2"/>
              <a:buChar char="v"/>
            </a:pPr>
            <a:r>
              <a:rPr lang="en-GB" sz="2000" dirty="0"/>
              <a:t>The black box test is based on the specification of requirements, so it is examined in the beginning</a:t>
            </a:r>
            <a:r>
              <a:rPr lang="en-GB" sz="2000" dirty="0" smtClean="0"/>
              <a:t>.</a:t>
            </a:r>
          </a:p>
          <a:p>
            <a:pPr marL="342900" indent="-342900">
              <a:buFont typeface="Wingdings" panose="05000000000000000000" pitchFamily="2" charset="2"/>
              <a:buChar char="v"/>
            </a:pPr>
            <a:endParaRPr lang="en-GB" sz="2000" dirty="0"/>
          </a:p>
          <a:p>
            <a:pPr marL="342900" indent="-342900">
              <a:buFont typeface="Wingdings" panose="05000000000000000000" pitchFamily="2" charset="2"/>
              <a:buChar char="v"/>
            </a:pPr>
            <a:r>
              <a:rPr lang="en-GB" sz="2000" dirty="0"/>
              <a:t>In the second step, the tester creates a positive test scenario and an adverse test scenario by selecting valid and invalid input values to check that the software is processing them correctly or incorrectly</a:t>
            </a:r>
            <a:r>
              <a:rPr lang="en-GB" sz="2000" dirty="0" smtClean="0"/>
              <a:t>.</a:t>
            </a:r>
          </a:p>
          <a:p>
            <a:pPr marL="342900" indent="-342900">
              <a:buFont typeface="Wingdings" panose="05000000000000000000" pitchFamily="2" charset="2"/>
              <a:buChar char="v"/>
            </a:pPr>
            <a:endParaRPr lang="en-GB" sz="2000" dirty="0"/>
          </a:p>
          <a:p>
            <a:pPr marL="342900" indent="-342900">
              <a:buFont typeface="Wingdings" panose="05000000000000000000" pitchFamily="2" charset="2"/>
              <a:buChar char="v"/>
            </a:pPr>
            <a:r>
              <a:rPr lang="en-GB" sz="2000" dirty="0"/>
              <a:t>In the third step, the tester develops various test cases such as decision table, all pairs test, equivalent division, error estimation, cause-effect graph, etc</a:t>
            </a:r>
            <a:r>
              <a:rPr lang="en-GB" sz="2000" dirty="0" smtClean="0"/>
              <a:t>.</a:t>
            </a:r>
          </a:p>
          <a:p>
            <a:pPr marL="342900" indent="-342900">
              <a:buFont typeface="Wingdings" panose="05000000000000000000" pitchFamily="2" charset="2"/>
              <a:buChar char="v"/>
            </a:pPr>
            <a:endParaRPr lang="en-GB" sz="2000" dirty="0"/>
          </a:p>
          <a:p>
            <a:pPr marL="342900" indent="-342900">
              <a:buFont typeface="Wingdings" panose="05000000000000000000" pitchFamily="2" charset="2"/>
              <a:buChar char="v"/>
            </a:pPr>
            <a:r>
              <a:rPr lang="en-GB" sz="2000" dirty="0"/>
              <a:t>The fourth phase includes the execution of all test cases</a:t>
            </a:r>
            <a:r>
              <a:rPr lang="en-GB" sz="2000" dirty="0" smtClean="0"/>
              <a:t>.</a:t>
            </a:r>
          </a:p>
          <a:p>
            <a:pPr marL="342900" indent="-342900">
              <a:buFont typeface="Wingdings" panose="05000000000000000000" pitchFamily="2" charset="2"/>
              <a:buChar char="v"/>
            </a:pPr>
            <a:endParaRPr lang="en-GB" sz="2000" dirty="0"/>
          </a:p>
          <a:p>
            <a:pPr marL="342900" indent="-342900">
              <a:buFont typeface="Wingdings" panose="05000000000000000000" pitchFamily="2" charset="2"/>
              <a:buChar char="v"/>
            </a:pPr>
            <a:r>
              <a:rPr lang="en-GB" sz="2000" dirty="0"/>
              <a:t>In the fifth step, the tester compares the expected output against the actual output</a:t>
            </a:r>
            <a:r>
              <a:rPr lang="en-GB" sz="2000" dirty="0" smtClean="0"/>
              <a:t>.</a:t>
            </a:r>
          </a:p>
          <a:p>
            <a:pPr marL="342900" indent="-342900">
              <a:buFont typeface="Wingdings" panose="05000000000000000000" pitchFamily="2" charset="2"/>
              <a:buChar char="v"/>
            </a:pPr>
            <a:endParaRPr lang="en-GB" sz="2000" dirty="0"/>
          </a:p>
          <a:p>
            <a:pPr marL="342900" indent="-342900">
              <a:buFont typeface="Wingdings" panose="05000000000000000000" pitchFamily="2" charset="2"/>
              <a:buChar char="v"/>
            </a:pPr>
            <a:r>
              <a:rPr lang="en-GB" sz="2000" dirty="0"/>
              <a:t>In the sixth and final step, if there is any flaw in the software, then it is cured and tested again.</a:t>
            </a:r>
          </a:p>
        </p:txBody>
      </p:sp>
    </p:spTree>
    <p:extLst>
      <p:ext uri="{BB962C8B-B14F-4D97-AF65-F5344CB8AC3E}">
        <p14:creationId xmlns:p14="http://schemas.microsoft.com/office/powerpoint/2010/main" val="35903433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Black box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4" name="Rectangle 3"/>
          <p:cNvSpPr/>
          <p:nvPr/>
        </p:nvSpPr>
        <p:spPr>
          <a:xfrm>
            <a:off x="47625" y="590910"/>
            <a:ext cx="8583658" cy="461665"/>
          </a:xfrm>
          <a:prstGeom prst="rect">
            <a:avLst/>
          </a:prstGeom>
        </p:spPr>
        <p:txBody>
          <a:bodyPr wrap="square">
            <a:spAutoFit/>
          </a:bodyPr>
          <a:lstStyle/>
          <a:p>
            <a:r>
              <a:rPr lang="en-US" sz="2400" b="1" dirty="0">
                <a:solidFill>
                  <a:srgbClr val="0070C0"/>
                </a:solidFill>
              </a:rPr>
              <a:t>Black-box testing techniques</a:t>
            </a:r>
            <a:r>
              <a:rPr lang="en-US" sz="2400" b="1" dirty="0" smtClean="0">
                <a:solidFill>
                  <a:srgbClr val="0070C0"/>
                </a:solidFill>
              </a:rPr>
              <a:t>:</a:t>
            </a:r>
            <a:endParaRPr lang="en-US" sz="2400" b="1" dirty="0">
              <a:solidFill>
                <a:srgbClr val="0070C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507062713"/>
              </p:ext>
            </p:extLst>
          </p:nvPr>
        </p:nvGraphicFramePr>
        <p:xfrm>
          <a:off x="108190" y="1258215"/>
          <a:ext cx="9008868" cy="5193977"/>
        </p:xfrm>
        <a:graphic>
          <a:graphicData uri="http://schemas.openxmlformats.org/drawingml/2006/table">
            <a:tbl>
              <a:tblPr/>
              <a:tblGrid>
                <a:gridCol w="1644410">
                  <a:extLst>
                    <a:ext uri="{9D8B030D-6E8A-4147-A177-3AD203B41FA5}">
                      <a16:colId xmlns:a16="http://schemas.microsoft.com/office/drawing/2014/main" val="3867613082"/>
                    </a:ext>
                  </a:extLst>
                </a:gridCol>
                <a:gridCol w="7364458">
                  <a:extLst>
                    <a:ext uri="{9D8B030D-6E8A-4147-A177-3AD203B41FA5}">
                      <a16:colId xmlns:a16="http://schemas.microsoft.com/office/drawing/2014/main" val="4117959529"/>
                    </a:ext>
                  </a:extLst>
                </a:gridCol>
              </a:tblGrid>
              <a:tr h="1448905">
                <a:tc>
                  <a:txBody>
                    <a:bodyPr/>
                    <a:lstStyle/>
                    <a:p>
                      <a:pPr algn="l" fontAlgn="t"/>
                      <a:r>
                        <a:rPr lang="en-GB" sz="1800" u="none" strike="noStrike" dirty="0">
                          <a:solidFill>
                            <a:srgbClr val="008000"/>
                          </a:solidFill>
                          <a:effectLst/>
                          <a:latin typeface="+mn-lt"/>
                        </a:rPr>
                        <a:t>Decision Table Technique</a:t>
                      </a:r>
                      <a:endParaRPr lang="en-GB" sz="1800" u="none" dirty="0">
                        <a:solidFill>
                          <a:srgbClr val="000000"/>
                        </a:solidFill>
                        <a:effectLst/>
                        <a:latin typeface="+mn-lt"/>
                      </a:endParaRPr>
                    </a:p>
                  </a:txBody>
                  <a:tcPr marL="62170" marR="62170" marT="62170" marB="621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800" dirty="0">
                          <a:solidFill>
                            <a:srgbClr val="000000"/>
                          </a:solidFill>
                          <a:effectLst/>
                          <a:latin typeface="+mn-lt"/>
                        </a:rPr>
                        <a:t>Decision Table Technique is a systematic approach where various input combinations and their respective system </a:t>
                      </a:r>
                      <a:r>
                        <a:rPr lang="en-GB" sz="1800" dirty="0" err="1">
                          <a:solidFill>
                            <a:srgbClr val="000000"/>
                          </a:solidFill>
                          <a:effectLst/>
                          <a:latin typeface="+mn-lt"/>
                        </a:rPr>
                        <a:t>behavior</a:t>
                      </a:r>
                      <a:r>
                        <a:rPr lang="en-GB" sz="1800" dirty="0">
                          <a:solidFill>
                            <a:srgbClr val="000000"/>
                          </a:solidFill>
                          <a:effectLst/>
                          <a:latin typeface="+mn-lt"/>
                        </a:rPr>
                        <a:t> are </a:t>
                      </a:r>
                      <a:r>
                        <a:rPr lang="en-GB" sz="1800" b="1" dirty="0">
                          <a:solidFill>
                            <a:srgbClr val="000000"/>
                          </a:solidFill>
                          <a:effectLst/>
                          <a:latin typeface="+mn-lt"/>
                        </a:rPr>
                        <a:t>captured in a tabular form.</a:t>
                      </a:r>
                      <a:r>
                        <a:rPr lang="en-GB" sz="1800" dirty="0">
                          <a:solidFill>
                            <a:srgbClr val="000000"/>
                          </a:solidFill>
                          <a:effectLst/>
                          <a:latin typeface="+mn-lt"/>
                        </a:rPr>
                        <a:t> It is appropriate for the functions that have a logical relationship between two and more than two inputs.</a:t>
                      </a:r>
                    </a:p>
                  </a:txBody>
                  <a:tcPr marL="62170" marR="62170" marT="62170" marB="621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19259397"/>
                  </a:ext>
                </a:extLst>
              </a:tr>
              <a:tr h="1261726">
                <a:tc>
                  <a:txBody>
                    <a:bodyPr/>
                    <a:lstStyle/>
                    <a:p>
                      <a:pPr algn="l" fontAlgn="t"/>
                      <a:r>
                        <a:rPr lang="en-GB" sz="1800" u="none" strike="noStrike" dirty="0">
                          <a:solidFill>
                            <a:srgbClr val="008000"/>
                          </a:solidFill>
                          <a:effectLst/>
                          <a:latin typeface="+mn-lt"/>
                        </a:rPr>
                        <a:t>Boundary Value Technique</a:t>
                      </a:r>
                      <a:endParaRPr lang="en-GB" sz="1800" u="none" dirty="0">
                        <a:solidFill>
                          <a:srgbClr val="000000"/>
                        </a:solidFill>
                        <a:effectLst/>
                        <a:latin typeface="+mn-lt"/>
                      </a:endParaRPr>
                    </a:p>
                  </a:txBody>
                  <a:tcPr marL="62170" marR="62170" marT="62170" marB="621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800" dirty="0">
                          <a:solidFill>
                            <a:srgbClr val="000000"/>
                          </a:solidFill>
                          <a:effectLst/>
                          <a:latin typeface="+mn-lt"/>
                        </a:rPr>
                        <a:t>Boundary Value Technique is </a:t>
                      </a:r>
                      <a:r>
                        <a:rPr lang="en-GB" sz="1800" b="1" dirty="0">
                          <a:solidFill>
                            <a:srgbClr val="000000"/>
                          </a:solidFill>
                          <a:effectLst/>
                          <a:latin typeface="+mn-lt"/>
                        </a:rPr>
                        <a:t>used to test boundary values</a:t>
                      </a:r>
                      <a:r>
                        <a:rPr lang="en-GB" sz="1800" dirty="0">
                          <a:solidFill>
                            <a:srgbClr val="000000"/>
                          </a:solidFill>
                          <a:effectLst/>
                          <a:latin typeface="+mn-lt"/>
                        </a:rPr>
                        <a:t>, boundary values are those that contain the upper and lower limit of a variable. It tests, while entering boundary value whether the software is producing correct output or not.</a:t>
                      </a:r>
                    </a:p>
                  </a:txBody>
                  <a:tcPr marL="62170" marR="62170" marT="62170" marB="621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66597365"/>
                  </a:ext>
                </a:extLst>
              </a:tr>
              <a:tr h="1261726">
                <a:tc>
                  <a:txBody>
                    <a:bodyPr/>
                    <a:lstStyle/>
                    <a:p>
                      <a:pPr algn="l" fontAlgn="t"/>
                      <a:r>
                        <a:rPr lang="en-GB" sz="1800" u="none" strike="noStrike" dirty="0">
                          <a:solidFill>
                            <a:srgbClr val="008000"/>
                          </a:solidFill>
                          <a:effectLst/>
                          <a:latin typeface="+mn-lt"/>
                        </a:rPr>
                        <a:t>State Transition Technique</a:t>
                      </a:r>
                      <a:endParaRPr lang="en-GB" sz="1800" u="none" dirty="0">
                        <a:solidFill>
                          <a:srgbClr val="000000"/>
                        </a:solidFill>
                        <a:effectLst/>
                        <a:latin typeface="+mn-lt"/>
                      </a:endParaRPr>
                    </a:p>
                  </a:txBody>
                  <a:tcPr marL="62170" marR="62170" marT="62170" marB="621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800" dirty="0">
                          <a:solidFill>
                            <a:srgbClr val="000000"/>
                          </a:solidFill>
                          <a:effectLst/>
                          <a:latin typeface="+mn-lt"/>
                        </a:rPr>
                        <a:t>State Transition Technique is used to capture the </a:t>
                      </a:r>
                      <a:r>
                        <a:rPr lang="en-GB" sz="1800" dirty="0" err="1">
                          <a:solidFill>
                            <a:srgbClr val="000000"/>
                          </a:solidFill>
                          <a:effectLst/>
                          <a:latin typeface="+mn-lt"/>
                        </a:rPr>
                        <a:t>b</a:t>
                      </a:r>
                      <a:r>
                        <a:rPr lang="en-GB" sz="1800" b="1" dirty="0" err="1">
                          <a:solidFill>
                            <a:srgbClr val="000000"/>
                          </a:solidFill>
                          <a:effectLst/>
                          <a:latin typeface="+mn-lt"/>
                        </a:rPr>
                        <a:t>ehavior</a:t>
                      </a:r>
                      <a:r>
                        <a:rPr lang="en-GB" sz="1800" b="1" dirty="0">
                          <a:solidFill>
                            <a:srgbClr val="000000"/>
                          </a:solidFill>
                          <a:effectLst/>
                          <a:latin typeface="+mn-lt"/>
                        </a:rPr>
                        <a:t> of the software application when different input values are given to the same function</a:t>
                      </a:r>
                      <a:r>
                        <a:rPr lang="en-GB" sz="1800" dirty="0">
                          <a:solidFill>
                            <a:srgbClr val="000000"/>
                          </a:solidFill>
                          <a:effectLst/>
                          <a:latin typeface="+mn-lt"/>
                        </a:rPr>
                        <a:t>. This applies to those types of applications that provide the specific number of attempts to access the application.</a:t>
                      </a:r>
                    </a:p>
                  </a:txBody>
                  <a:tcPr marL="62170" marR="62170" marT="62170" marB="621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84441230"/>
                  </a:ext>
                </a:extLst>
              </a:tr>
              <a:tr h="1074546">
                <a:tc>
                  <a:txBody>
                    <a:bodyPr/>
                    <a:lstStyle/>
                    <a:p>
                      <a:pPr algn="l" fontAlgn="t"/>
                      <a:r>
                        <a:rPr lang="en-GB" sz="1800" u="none" strike="noStrike" dirty="0">
                          <a:solidFill>
                            <a:srgbClr val="008000"/>
                          </a:solidFill>
                          <a:effectLst/>
                          <a:latin typeface="+mn-lt"/>
                        </a:rPr>
                        <a:t>All-pair Testing Technique</a:t>
                      </a:r>
                      <a:endParaRPr lang="en-GB" sz="1800" u="none" dirty="0">
                        <a:solidFill>
                          <a:srgbClr val="000000"/>
                        </a:solidFill>
                        <a:effectLst/>
                        <a:latin typeface="+mn-lt"/>
                      </a:endParaRPr>
                    </a:p>
                  </a:txBody>
                  <a:tcPr marL="62170" marR="62170" marT="62170" marB="621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800" dirty="0">
                          <a:solidFill>
                            <a:srgbClr val="000000"/>
                          </a:solidFill>
                          <a:effectLst/>
                          <a:latin typeface="+mn-lt"/>
                        </a:rPr>
                        <a:t>All-pair testing Technique is used </a:t>
                      </a:r>
                      <a:r>
                        <a:rPr lang="en-GB" sz="1800" b="1" dirty="0">
                          <a:solidFill>
                            <a:srgbClr val="000000"/>
                          </a:solidFill>
                          <a:effectLst/>
                          <a:latin typeface="+mn-lt"/>
                        </a:rPr>
                        <a:t>to test all the possible discrete combinations of values</a:t>
                      </a:r>
                      <a:r>
                        <a:rPr lang="en-GB" sz="1800" dirty="0">
                          <a:solidFill>
                            <a:srgbClr val="000000"/>
                          </a:solidFill>
                          <a:effectLst/>
                          <a:latin typeface="+mn-lt"/>
                        </a:rPr>
                        <a:t>. This combinational method is used for testing the application that uses checkbox input, radio button input, list box, text box, etc.</a:t>
                      </a:r>
                    </a:p>
                  </a:txBody>
                  <a:tcPr marL="62170" marR="62170" marT="62170" marB="621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1395664"/>
                  </a:ext>
                </a:extLst>
              </a:tr>
            </a:tbl>
          </a:graphicData>
        </a:graphic>
      </p:graphicFrame>
    </p:spTree>
    <p:extLst>
      <p:ext uri="{BB962C8B-B14F-4D97-AF65-F5344CB8AC3E}">
        <p14:creationId xmlns:p14="http://schemas.microsoft.com/office/powerpoint/2010/main" val="4482343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Black box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4" name="Rectangle 3"/>
          <p:cNvSpPr/>
          <p:nvPr/>
        </p:nvSpPr>
        <p:spPr>
          <a:xfrm>
            <a:off x="47625" y="590910"/>
            <a:ext cx="8583658" cy="461665"/>
          </a:xfrm>
          <a:prstGeom prst="rect">
            <a:avLst/>
          </a:prstGeom>
        </p:spPr>
        <p:txBody>
          <a:bodyPr wrap="square">
            <a:spAutoFit/>
          </a:bodyPr>
          <a:lstStyle/>
          <a:p>
            <a:r>
              <a:rPr lang="en-US" sz="2400" b="1" dirty="0">
                <a:solidFill>
                  <a:srgbClr val="0070C0"/>
                </a:solidFill>
              </a:rPr>
              <a:t>Black-box testing techniques</a:t>
            </a:r>
            <a:r>
              <a:rPr lang="en-US" sz="2400" b="1" dirty="0" smtClean="0">
                <a:solidFill>
                  <a:srgbClr val="0070C0"/>
                </a:solidFill>
              </a:rPr>
              <a:t>:</a:t>
            </a:r>
            <a:endParaRPr lang="en-US" sz="2400" b="1" dirty="0">
              <a:solidFill>
                <a:srgbClr val="0070C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291135379"/>
              </p:ext>
            </p:extLst>
          </p:nvPr>
        </p:nvGraphicFramePr>
        <p:xfrm>
          <a:off x="152400" y="1273822"/>
          <a:ext cx="8991600" cy="5219071"/>
        </p:xfrm>
        <a:graphic>
          <a:graphicData uri="http://schemas.openxmlformats.org/drawingml/2006/table">
            <a:tbl>
              <a:tblPr/>
              <a:tblGrid>
                <a:gridCol w="1600200">
                  <a:extLst>
                    <a:ext uri="{9D8B030D-6E8A-4147-A177-3AD203B41FA5}">
                      <a16:colId xmlns:a16="http://schemas.microsoft.com/office/drawing/2014/main" val="3824409876"/>
                    </a:ext>
                  </a:extLst>
                </a:gridCol>
                <a:gridCol w="7391400">
                  <a:extLst>
                    <a:ext uri="{9D8B030D-6E8A-4147-A177-3AD203B41FA5}">
                      <a16:colId xmlns:a16="http://schemas.microsoft.com/office/drawing/2014/main" val="2710249599"/>
                    </a:ext>
                  </a:extLst>
                </a:gridCol>
              </a:tblGrid>
              <a:tr h="991159">
                <a:tc>
                  <a:txBody>
                    <a:bodyPr/>
                    <a:lstStyle/>
                    <a:p>
                      <a:pPr algn="l" fontAlgn="t"/>
                      <a:r>
                        <a:rPr lang="en-GB" sz="1800" u="none" strike="noStrike" dirty="0">
                          <a:solidFill>
                            <a:srgbClr val="008000"/>
                          </a:solidFill>
                          <a:effectLst/>
                          <a:latin typeface="+mn-lt"/>
                        </a:rPr>
                        <a:t>Cause-Effect Technique</a:t>
                      </a:r>
                      <a:endParaRPr lang="en-GB" sz="1800" dirty="0">
                        <a:solidFill>
                          <a:srgbClr val="000000"/>
                        </a:solidFill>
                        <a:effectLst/>
                        <a:latin typeface="+mn-lt"/>
                      </a:endParaRPr>
                    </a:p>
                  </a:txBody>
                  <a:tcPr marL="67151" marR="67151" marT="67151" marB="671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800" dirty="0">
                          <a:solidFill>
                            <a:srgbClr val="000000"/>
                          </a:solidFill>
                          <a:effectLst/>
                          <a:latin typeface="+mn-lt"/>
                        </a:rPr>
                        <a:t>Cause-Effect Technique underlines the </a:t>
                      </a:r>
                      <a:r>
                        <a:rPr lang="en-GB" sz="1800" b="1" dirty="0">
                          <a:solidFill>
                            <a:srgbClr val="000000"/>
                          </a:solidFill>
                          <a:effectLst/>
                          <a:latin typeface="+mn-lt"/>
                        </a:rPr>
                        <a:t>relationship between a given result and all the factors affecting the </a:t>
                      </a:r>
                      <a:r>
                        <a:rPr lang="en-GB" sz="1800" b="1" dirty="0" err="1">
                          <a:solidFill>
                            <a:srgbClr val="000000"/>
                          </a:solidFill>
                          <a:effectLst/>
                          <a:latin typeface="+mn-lt"/>
                        </a:rPr>
                        <a:t>result</a:t>
                      </a:r>
                      <a:r>
                        <a:rPr lang="en-GB" sz="1800" dirty="0" err="1">
                          <a:solidFill>
                            <a:srgbClr val="000000"/>
                          </a:solidFill>
                          <a:effectLst/>
                          <a:latin typeface="+mn-lt"/>
                        </a:rPr>
                        <a:t>.It</a:t>
                      </a:r>
                      <a:r>
                        <a:rPr lang="en-GB" sz="1800" dirty="0">
                          <a:solidFill>
                            <a:srgbClr val="000000"/>
                          </a:solidFill>
                          <a:effectLst/>
                          <a:latin typeface="+mn-lt"/>
                        </a:rPr>
                        <a:t> is based on a collection of requirements.</a:t>
                      </a:r>
                    </a:p>
                  </a:txBody>
                  <a:tcPr marL="67151" marR="67151" marT="67151" marB="671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58381653"/>
                  </a:ext>
                </a:extLst>
              </a:tr>
              <a:tr h="1200232">
                <a:tc>
                  <a:txBody>
                    <a:bodyPr/>
                    <a:lstStyle/>
                    <a:p>
                      <a:pPr algn="l" fontAlgn="t"/>
                      <a:r>
                        <a:rPr lang="en-GB" sz="1800" u="none" strike="noStrike" dirty="0">
                          <a:solidFill>
                            <a:srgbClr val="008000"/>
                          </a:solidFill>
                          <a:effectLst/>
                          <a:latin typeface="+mn-lt"/>
                        </a:rPr>
                        <a:t>Equivalence Partitioning Technique</a:t>
                      </a:r>
                      <a:endParaRPr lang="en-GB" sz="1800" dirty="0">
                        <a:solidFill>
                          <a:srgbClr val="000000"/>
                        </a:solidFill>
                        <a:effectLst/>
                        <a:latin typeface="+mn-lt"/>
                      </a:endParaRPr>
                    </a:p>
                  </a:txBody>
                  <a:tcPr marL="67151" marR="67151" marT="67151" marB="671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800" dirty="0">
                          <a:solidFill>
                            <a:srgbClr val="000000"/>
                          </a:solidFill>
                          <a:effectLst/>
                          <a:latin typeface="+mn-lt"/>
                        </a:rPr>
                        <a:t>Equivalence partitioning is a technique of software testing in </a:t>
                      </a:r>
                      <a:r>
                        <a:rPr lang="en-GB" sz="1800" b="1" dirty="0">
                          <a:solidFill>
                            <a:srgbClr val="000000"/>
                          </a:solidFill>
                          <a:effectLst/>
                          <a:latin typeface="+mn-lt"/>
                        </a:rPr>
                        <a:t>which input data divided into partitions of valid and invalid values</a:t>
                      </a:r>
                      <a:r>
                        <a:rPr lang="en-GB" sz="1800" dirty="0">
                          <a:solidFill>
                            <a:srgbClr val="000000"/>
                          </a:solidFill>
                          <a:effectLst/>
                          <a:latin typeface="+mn-lt"/>
                        </a:rPr>
                        <a:t>, and it is mandatory that all partitions must exhibit the same </a:t>
                      </a:r>
                      <a:r>
                        <a:rPr lang="en-GB" sz="1800" dirty="0" err="1">
                          <a:solidFill>
                            <a:srgbClr val="000000"/>
                          </a:solidFill>
                          <a:effectLst/>
                          <a:latin typeface="+mn-lt"/>
                        </a:rPr>
                        <a:t>behavior</a:t>
                      </a:r>
                      <a:r>
                        <a:rPr lang="en-GB" sz="1800" dirty="0">
                          <a:solidFill>
                            <a:srgbClr val="000000"/>
                          </a:solidFill>
                          <a:effectLst/>
                          <a:latin typeface="+mn-lt"/>
                        </a:rPr>
                        <a:t>.</a:t>
                      </a:r>
                    </a:p>
                  </a:txBody>
                  <a:tcPr marL="67151" marR="67151" marT="67151" marB="671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16638034"/>
                  </a:ext>
                </a:extLst>
              </a:tr>
              <a:tr h="1409304">
                <a:tc>
                  <a:txBody>
                    <a:bodyPr/>
                    <a:lstStyle/>
                    <a:p>
                      <a:pPr algn="l" fontAlgn="t"/>
                      <a:r>
                        <a:rPr lang="en-GB" sz="1800" u="none" strike="noStrike" dirty="0">
                          <a:solidFill>
                            <a:srgbClr val="008000"/>
                          </a:solidFill>
                          <a:effectLst/>
                          <a:latin typeface="+mn-lt"/>
                        </a:rPr>
                        <a:t>Error Guessing Technique</a:t>
                      </a:r>
                      <a:endParaRPr lang="en-GB" sz="1800" dirty="0">
                        <a:solidFill>
                          <a:srgbClr val="000000"/>
                        </a:solidFill>
                        <a:effectLst/>
                        <a:latin typeface="+mn-lt"/>
                      </a:endParaRPr>
                    </a:p>
                  </a:txBody>
                  <a:tcPr marL="67151" marR="67151" marT="67151" marB="671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800" dirty="0">
                          <a:solidFill>
                            <a:srgbClr val="000000"/>
                          </a:solidFill>
                          <a:effectLst/>
                          <a:latin typeface="+mn-lt"/>
                        </a:rPr>
                        <a:t>Error guessing is a technique in which there is no specific method for identifying the error. It is based on the experience of the test analyst, where the tester uses </a:t>
                      </a:r>
                      <a:r>
                        <a:rPr lang="en-GB" sz="1800" b="1" dirty="0">
                          <a:solidFill>
                            <a:srgbClr val="000000"/>
                          </a:solidFill>
                          <a:effectLst/>
                          <a:latin typeface="+mn-lt"/>
                        </a:rPr>
                        <a:t>the experience to guess the problematic areas of the software</a:t>
                      </a:r>
                      <a:r>
                        <a:rPr lang="en-GB" sz="1800" dirty="0">
                          <a:solidFill>
                            <a:srgbClr val="000000"/>
                          </a:solidFill>
                          <a:effectLst/>
                          <a:latin typeface="+mn-lt"/>
                        </a:rPr>
                        <a:t>.</a:t>
                      </a:r>
                    </a:p>
                  </a:txBody>
                  <a:tcPr marL="67151" marR="67151" marT="67151" marB="671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75681170"/>
                  </a:ext>
                </a:extLst>
              </a:tr>
              <a:tr h="1618376">
                <a:tc>
                  <a:txBody>
                    <a:bodyPr/>
                    <a:lstStyle/>
                    <a:p>
                      <a:pPr algn="l" fontAlgn="t"/>
                      <a:r>
                        <a:rPr lang="en-GB" sz="1800" u="none" strike="noStrike" dirty="0">
                          <a:solidFill>
                            <a:srgbClr val="008000"/>
                          </a:solidFill>
                          <a:effectLst/>
                          <a:latin typeface="+mn-lt"/>
                        </a:rPr>
                        <a:t>Use Case Technique</a:t>
                      </a:r>
                      <a:endParaRPr lang="en-GB" sz="1800" dirty="0">
                        <a:solidFill>
                          <a:srgbClr val="000000"/>
                        </a:solidFill>
                        <a:effectLst/>
                        <a:latin typeface="+mn-lt"/>
                      </a:endParaRPr>
                    </a:p>
                  </a:txBody>
                  <a:tcPr marL="67151" marR="67151" marT="67151" marB="671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800" dirty="0">
                          <a:solidFill>
                            <a:srgbClr val="000000"/>
                          </a:solidFill>
                          <a:effectLst/>
                          <a:latin typeface="+mn-lt"/>
                        </a:rPr>
                        <a:t>Use case Technique used to identify the test cases from the beginning to the end of the system as per the usage of the system. By using this technique, the test team creates a test scenario that can exercise the entire software based on the functionality of each function from start to end.</a:t>
                      </a:r>
                    </a:p>
                  </a:txBody>
                  <a:tcPr marL="67151" marR="67151" marT="67151" marB="671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77272243"/>
                  </a:ext>
                </a:extLst>
              </a:tr>
            </a:tbl>
          </a:graphicData>
        </a:graphic>
      </p:graphicFrame>
    </p:spTree>
    <p:extLst>
      <p:ext uri="{BB962C8B-B14F-4D97-AF65-F5344CB8AC3E}">
        <p14:creationId xmlns:p14="http://schemas.microsoft.com/office/powerpoint/2010/main" val="28010292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Black box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6" name="Rectangle 5"/>
          <p:cNvSpPr/>
          <p:nvPr/>
        </p:nvSpPr>
        <p:spPr>
          <a:xfrm>
            <a:off x="329429" y="1052575"/>
            <a:ext cx="8431258" cy="4243726"/>
          </a:xfrm>
          <a:prstGeom prst="rect">
            <a:avLst/>
          </a:prstGeom>
        </p:spPr>
        <p:txBody>
          <a:bodyPr wrap="square">
            <a:spAutoFit/>
          </a:bodyPr>
          <a:lstStyle/>
          <a:p>
            <a:pPr>
              <a:lnSpc>
                <a:spcPct val="150000"/>
              </a:lnSpc>
            </a:pPr>
            <a:r>
              <a:rPr lang="en-US" b="1" dirty="0">
                <a:latin typeface="Times New Roman" panose="02020603050405020304" pitchFamily="18" charset="0"/>
                <a:ea typeface="Times New Roman" panose="02020603050405020304" pitchFamily="18" charset="0"/>
              </a:rPr>
              <a:t>Advantages of Black Box Testing</a:t>
            </a:r>
            <a:r>
              <a:rPr lang="en-US" dirty="0">
                <a:latin typeface="Times New Roman" panose="02020603050405020304" pitchFamily="18" charset="0"/>
                <a:ea typeface="Times New Roman" panose="02020603050405020304" pitchFamily="18" charset="0"/>
              </a:rPr>
              <a:t/>
            </a:r>
            <a:br>
              <a:rPr lang="en-US" dirty="0">
                <a:latin typeface="Times New Roman" panose="02020603050405020304" pitchFamily="18" charset="0"/>
                <a:ea typeface="Times New Roman" panose="02020603050405020304" pitchFamily="18" charset="0"/>
              </a:rPr>
            </a:br>
            <a:r>
              <a:rPr lang="en-US" dirty="0">
                <a:latin typeface="Times New Roman" panose="02020603050405020304" pitchFamily="18" charset="0"/>
                <a:ea typeface="Times New Roman" panose="02020603050405020304" pitchFamily="18" charset="0"/>
              </a:rPr>
              <a:t>– Tester can be non-technical.</a:t>
            </a:r>
            <a:br>
              <a:rPr lang="en-US" dirty="0">
                <a:latin typeface="Times New Roman" panose="02020603050405020304" pitchFamily="18" charset="0"/>
                <a:ea typeface="Times New Roman" panose="02020603050405020304" pitchFamily="18" charset="0"/>
              </a:rPr>
            </a:br>
            <a:r>
              <a:rPr lang="en-US" dirty="0">
                <a:latin typeface="Times New Roman" panose="02020603050405020304" pitchFamily="18" charset="0"/>
                <a:ea typeface="Times New Roman" panose="02020603050405020304" pitchFamily="18" charset="0"/>
              </a:rPr>
              <a:t>– Used to verify contradictions in actual system and the specifications.</a:t>
            </a:r>
            <a:br>
              <a:rPr lang="en-US" dirty="0">
                <a:latin typeface="Times New Roman" panose="02020603050405020304" pitchFamily="18" charset="0"/>
                <a:ea typeface="Times New Roman" panose="02020603050405020304" pitchFamily="18" charset="0"/>
              </a:rPr>
            </a:br>
            <a:r>
              <a:rPr lang="en-US" dirty="0">
                <a:latin typeface="Times New Roman" panose="02020603050405020304" pitchFamily="18" charset="0"/>
                <a:ea typeface="Times New Roman" panose="02020603050405020304" pitchFamily="18" charset="0"/>
              </a:rPr>
              <a:t>– Test cases can be designed as soon as the functional specifications are </a:t>
            </a:r>
            <a:r>
              <a:rPr lang="en-US" dirty="0" smtClean="0">
                <a:latin typeface="Times New Roman" panose="02020603050405020304" pitchFamily="18" charset="0"/>
                <a:ea typeface="Times New Roman" panose="02020603050405020304" pitchFamily="18" charset="0"/>
              </a:rPr>
              <a:t>complete</a:t>
            </a:r>
          </a:p>
          <a:p>
            <a:pPr>
              <a:lnSpc>
                <a:spcPct val="150000"/>
              </a:lnSpc>
            </a:pPr>
            <a:endParaRPr lang="en-US" sz="2000" dirty="0">
              <a:latin typeface="Times New Roman" panose="02020603050405020304" pitchFamily="18" charset="0"/>
              <a:ea typeface="Times New Roman" panose="02020603050405020304" pitchFamily="18" charset="0"/>
            </a:endParaRPr>
          </a:p>
          <a:p>
            <a:pPr>
              <a:lnSpc>
                <a:spcPct val="150000"/>
              </a:lnSpc>
            </a:pPr>
            <a:r>
              <a:rPr lang="en-US" b="1" dirty="0">
                <a:latin typeface="Times New Roman" panose="02020603050405020304" pitchFamily="18" charset="0"/>
                <a:ea typeface="Times New Roman" panose="02020603050405020304" pitchFamily="18" charset="0"/>
              </a:rPr>
              <a:t>Disadvantages of Black Box Testing</a:t>
            </a:r>
            <a:r>
              <a:rPr lang="en-US" dirty="0">
                <a:latin typeface="Times New Roman" panose="02020603050405020304" pitchFamily="18" charset="0"/>
                <a:ea typeface="Times New Roman" panose="02020603050405020304" pitchFamily="18" charset="0"/>
              </a:rPr>
              <a:t/>
            </a:r>
            <a:br>
              <a:rPr lang="en-US" dirty="0">
                <a:latin typeface="Times New Roman" panose="02020603050405020304" pitchFamily="18" charset="0"/>
                <a:ea typeface="Times New Roman" panose="02020603050405020304" pitchFamily="18" charset="0"/>
              </a:rPr>
            </a:br>
            <a:r>
              <a:rPr lang="en-US" dirty="0">
                <a:latin typeface="Times New Roman" panose="02020603050405020304" pitchFamily="18" charset="0"/>
                <a:ea typeface="Times New Roman" panose="02020603050405020304" pitchFamily="18" charset="0"/>
              </a:rPr>
              <a:t>– The test inputs needs to be from large sample space.</a:t>
            </a:r>
            <a:br>
              <a:rPr lang="en-US" dirty="0">
                <a:latin typeface="Times New Roman" panose="02020603050405020304" pitchFamily="18" charset="0"/>
                <a:ea typeface="Times New Roman" panose="02020603050405020304" pitchFamily="18" charset="0"/>
              </a:rPr>
            </a:br>
            <a:r>
              <a:rPr lang="en-US" dirty="0">
                <a:latin typeface="Times New Roman" panose="02020603050405020304" pitchFamily="18" charset="0"/>
                <a:ea typeface="Times New Roman" panose="02020603050405020304" pitchFamily="18" charset="0"/>
              </a:rPr>
              <a:t>– It is difficult to identify all possible inputs in limited testing time. So writing test cases is slow and difficult</a:t>
            </a:r>
            <a:br>
              <a:rPr lang="en-US" dirty="0">
                <a:latin typeface="Times New Roman" panose="02020603050405020304" pitchFamily="18" charset="0"/>
                <a:ea typeface="Times New Roman" panose="02020603050405020304" pitchFamily="18" charset="0"/>
              </a:rPr>
            </a:br>
            <a:r>
              <a:rPr lang="en-US" dirty="0">
                <a:latin typeface="Times New Roman" panose="02020603050405020304" pitchFamily="18" charset="0"/>
                <a:ea typeface="Times New Roman" panose="02020603050405020304" pitchFamily="18" charset="0"/>
              </a:rPr>
              <a:t>– Chances of having unidentified paths during this testing</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514190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White Box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pic>
        <p:nvPicPr>
          <p:cNvPr id="15362" name="Picture 2" descr="White-box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4770456"/>
            <a:ext cx="5769038"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82880" y="854302"/>
            <a:ext cx="8534400" cy="3354765"/>
          </a:xfrm>
          <a:prstGeom prst="rect">
            <a:avLst/>
          </a:prstGeom>
        </p:spPr>
        <p:txBody>
          <a:bodyPr wrap="square">
            <a:spAutoFit/>
          </a:bodyPr>
          <a:lstStyle/>
          <a:p>
            <a:pPr marL="342900" marR="0" lvl="0" indent="-342900" algn="just">
              <a:buFont typeface="Arial" panose="020B0604020202020204" pitchFamily="34" charset="0"/>
              <a:buChar char="•"/>
              <a:tabLst>
                <a:tab pos="457200" algn="l"/>
              </a:tabLst>
            </a:pPr>
            <a:r>
              <a:rPr lang="en-US" sz="2800" b="1" dirty="0">
                <a:ea typeface="Times New Roman" panose="02020603050405020304" pitchFamily="18" charset="0"/>
                <a:cs typeface="Times New Roman" panose="02020603050405020304" pitchFamily="18" charset="0"/>
              </a:rPr>
              <a:t>White box testing </a:t>
            </a:r>
            <a:r>
              <a:rPr lang="en-US" sz="2000" dirty="0">
                <a:ea typeface="Times New Roman" panose="02020603050405020304" pitchFamily="18" charset="0"/>
                <a:cs typeface="Times New Roman" panose="02020603050405020304" pitchFamily="18" charset="0"/>
              </a:rPr>
              <a:t>is a method of testing software that </a:t>
            </a:r>
            <a:r>
              <a:rPr lang="en-US" sz="2000" b="1" dirty="0">
                <a:ea typeface="Times New Roman" panose="02020603050405020304" pitchFamily="18" charset="0"/>
                <a:cs typeface="Times New Roman" panose="02020603050405020304" pitchFamily="18" charset="0"/>
              </a:rPr>
              <a:t>tests internal structures or working of an </a:t>
            </a:r>
            <a:r>
              <a:rPr lang="en-US" sz="2000" b="1" dirty="0" smtClean="0">
                <a:ea typeface="Times New Roman" panose="02020603050405020304" pitchFamily="18" charset="0"/>
                <a:cs typeface="Times New Roman" panose="02020603050405020304" pitchFamily="18" charset="0"/>
              </a:rPr>
              <a:t>application</a:t>
            </a:r>
            <a:endParaRPr lang="en-US" sz="3600" b="1" dirty="0">
              <a:ea typeface="Times New Roman" panose="02020603050405020304" pitchFamily="18" charset="0"/>
              <a:cs typeface="Times New Roman" panose="02020603050405020304" pitchFamily="18" charset="0"/>
            </a:endParaRPr>
          </a:p>
          <a:p>
            <a:pPr marL="342900" marR="0" lvl="0" indent="-342900" algn="just">
              <a:buFont typeface="Arial" panose="020B0604020202020204" pitchFamily="34" charset="0"/>
              <a:buChar char="•"/>
              <a:tabLst>
                <a:tab pos="457200" algn="l"/>
              </a:tabLst>
            </a:pPr>
            <a:r>
              <a:rPr lang="en-US" sz="2000" dirty="0">
                <a:ea typeface="Times New Roman" panose="02020603050405020304" pitchFamily="18" charset="0"/>
                <a:cs typeface="Times New Roman" panose="02020603050405020304" pitchFamily="18" charset="0"/>
              </a:rPr>
              <a:t>In white-box testing an internal perspective of the system , as well as programming skills, are used to design test </a:t>
            </a:r>
            <a:r>
              <a:rPr lang="en-US" sz="2000" dirty="0" smtClean="0">
                <a:ea typeface="Times New Roman" panose="02020603050405020304" pitchFamily="18" charset="0"/>
                <a:cs typeface="Times New Roman" panose="02020603050405020304" pitchFamily="18" charset="0"/>
              </a:rPr>
              <a:t>cases</a:t>
            </a:r>
            <a:endParaRPr lang="en-US" sz="3600" b="1" dirty="0">
              <a:ea typeface="Times New Roman" panose="02020603050405020304" pitchFamily="18" charset="0"/>
              <a:cs typeface="Times New Roman" panose="02020603050405020304" pitchFamily="18" charset="0"/>
            </a:endParaRPr>
          </a:p>
          <a:p>
            <a:pPr marL="342900" marR="0" lvl="0" indent="-342900" algn="just">
              <a:buFont typeface="Arial" panose="020B0604020202020204" pitchFamily="34" charset="0"/>
              <a:buChar char="•"/>
              <a:tabLst>
                <a:tab pos="457200" algn="l"/>
              </a:tabLst>
            </a:pPr>
            <a:r>
              <a:rPr lang="en-US" sz="2000" dirty="0">
                <a:ea typeface="Times New Roman" panose="02020603050405020304" pitchFamily="18" charset="0"/>
                <a:cs typeface="Times New Roman" panose="02020603050405020304" pitchFamily="18" charset="0"/>
              </a:rPr>
              <a:t>It is also known as </a:t>
            </a:r>
            <a:r>
              <a:rPr lang="en-US" sz="2000" b="1" dirty="0">
                <a:ea typeface="Times New Roman" panose="02020603050405020304" pitchFamily="18" charset="0"/>
                <a:cs typeface="Times New Roman" panose="02020603050405020304" pitchFamily="18" charset="0"/>
              </a:rPr>
              <a:t>clear box testing, glass box testing, transparent box testing, and structural </a:t>
            </a:r>
            <a:r>
              <a:rPr lang="en-US" sz="2000" b="1" dirty="0" smtClean="0">
                <a:ea typeface="Times New Roman" panose="02020603050405020304" pitchFamily="18" charset="0"/>
                <a:cs typeface="Times New Roman" panose="02020603050405020304" pitchFamily="18" charset="0"/>
              </a:rPr>
              <a:t>testing</a:t>
            </a:r>
            <a:endParaRPr lang="en-US" sz="3600" b="1" dirty="0">
              <a:ea typeface="Times New Roman" panose="02020603050405020304" pitchFamily="18" charset="0"/>
              <a:cs typeface="Times New Roman" panose="02020603050405020304" pitchFamily="18" charset="0"/>
            </a:endParaRPr>
          </a:p>
          <a:p>
            <a:pPr marL="342900" marR="0" lvl="0" indent="-342900" algn="just">
              <a:buFont typeface="Arial" panose="020B0604020202020204" pitchFamily="34" charset="0"/>
              <a:buChar char="•"/>
              <a:tabLst>
                <a:tab pos="457200" algn="l"/>
              </a:tabLst>
            </a:pPr>
            <a:r>
              <a:rPr lang="en-US" sz="2000" dirty="0">
                <a:ea typeface="Times New Roman" panose="02020603050405020304" pitchFamily="18" charset="0"/>
                <a:cs typeface="Times New Roman" panose="02020603050405020304" pitchFamily="18" charset="0"/>
              </a:rPr>
              <a:t>White box testing is the detailed investigation of internal logic and structure of the code</a:t>
            </a:r>
            <a:endParaRPr lang="en-US" sz="3600" b="1" dirty="0">
              <a:ea typeface="Times New Roman" panose="02020603050405020304" pitchFamily="18" charset="0"/>
              <a:cs typeface="Times New Roman" panose="02020603050405020304" pitchFamily="18" charset="0"/>
            </a:endParaRPr>
          </a:p>
          <a:p>
            <a:pPr marL="342900" marR="0" lvl="0" indent="-342900" algn="just">
              <a:buFont typeface="Arial" panose="020B0604020202020204" pitchFamily="34" charset="0"/>
              <a:buChar char="•"/>
              <a:tabLst>
                <a:tab pos="457200" algn="l"/>
              </a:tabLst>
            </a:pPr>
            <a:r>
              <a:rPr lang="en-US" sz="2000" dirty="0">
                <a:ea typeface="Times New Roman" panose="02020603050405020304" pitchFamily="18" charset="0"/>
                <a:cs typeface="Times New Roman" panose="02020603050405020304" pitchFamily="18" charset="0"/>
              </a:rPr>
              <a:t>In order to perform white box testing of an application , the tester needs to possess knowledge of the </a:t>
            </a:r>
            <a:r>
              <a:rPr lang="en-US" sz="2000" b="1" dirty="0">
                <a:ea typeface="Times New Roman" panose="02020603050405020304" pitchFamily="18" charset="0"/>
                <a:cs typeface="Times New Roman" panose="02020603050405020304" pitchFamily="18" charset="0"/>
              </a:rPr>
              <a:t>internal working of the code</a:t>
            </a:r>
            <a:endParaRPr lang="en-US" sz="3600" b="1"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50634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Verification </a:t>
            </a:r>
            <a:r>
              <a:rPr lang="en-US" sz="3000" b="1" dirty="0" smtClean="0">
                <a:solidFill>
                  <a:schemeClr val="bg1"/>
                </a:solidFill>
                <a:latin typeface="Times New Roman" panose="02020603050405020304" pitchFamily="18" charset="0"/>
                <a:cs typeface="Times New Roman" panose="02020603050405020304" pitchFamily="18" charset="0"/>
              </a:rPr>
              <a:t>and Validation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994" y="2133600"/>
            <a:ext cx="4373064" cy="2503101"/>
          </a:xfrm>
          <a:prstGeom prst="rect">
            <a:avLst/>
          </a:prstGeom>
        </p:spPr>
      </p:pic>
      <p:sp>
        <p:nvSpPr>
          <p:cNvPr id="9" name="Rectangle 8"/>
          <p:cNvSpPr/>
          <p:nvPr/>
        </p:nvSpPr>
        <p:spPr>
          <a:xfrm>
            <a:off x="381000" y="864799"/>
            <a:ext cx="4164058" cy="4893647"/>
          </a:xfrm>
          <a:prstGeom prst="rect">
            <a:avLst/>
          </a:prstGeom>
        </p:spPr>
        <p:txBody>
          <a:bodyPr wrap="square">
            <a:spAutoFit/>
          </a:bodyPr>
          <a:lstStyle/>
          <a:p>
            <a:r>
              <a:rPr lang="en-GB" altLang="zh-TW" sz="2400" dirty="0">
                <a:solidFill>
                  <a:schemeClr val="accent1"/>
                </a:solidFill>
              </a:rPr>
              <a:t>Verification</a:t>
            </a:r>
            <a:r>
              <a:rPr lang="en-GB" altLang="zh-TW" sz="2400" dirty="0"/>
              <a:t>: </a:t>
            </a:r>
            <a:br>
              <a:rPr lang="en-GB" altLang="zh-TW" sz="2400" dirty="0"/>
            </a:br>
            <a:r>
              <a:rPr lang="en-GB" altLang="zh-TW" sz="2400" dirty="0"/>
              <a:t>	"</a:t>
            </a:r>
            <a:r>
              <a:rPr lang="en-GB" altLang="zh-TW" sz="2400" b="1" dirty="0"/>
              <a:t>Are we building the </a:t>
            </a:r>
            <a:r>
              <a:rPr lang="en-GB" altLang="zh-TW" sz="2400" dirty="0">
                <a:solidFill>
                  <a:srgbClr val="FF0000"/>
                </a:solidFill>
              </a:rPr>
              <a:t>product right</a:t>
            </a:r>
            <a:r>
              <a:rPr lang="en-GB" altLang="zh-TW" sz="2400" dirty="0"/>
              <a:t>”.</a:t>
            </a:r>
          </a:p>
          <a:p>
            <a:r>
              <a:rPr lang="en-GB" altLang="zh-TW" sz="2400" dirty="0"/>
              <a:t>The software should conform to its specification</a:t>
            </a:r>
            <a:r>
              <a:rPr lang="en-GB" altLang="zh-TW" sz="2400" dirty="0" smtClean="0"/>
              <a:t>.</a:t>
            </a:r>
          </a:p>
          <a:p>
            <a:endParaRPr lang="en-GB" altLang="zh-TW" sz="2400" dirty="0"/>
          </a:p>
          <a:p>
            <a:endParaRPr lang="en-GB" altLang="zh-TW" sz="2400" dirty="0"/>
          </a:p>
          <a:p>
            <a:r>
              <a:rPr lang="en-GB" altLang="zh-TW" sz="2400" dirty="0">
                <a:solidFill>
                  <a:schemeClr val="accent1"/>
                </a:solidFill>
              </a:rPr>
              <a:t>Validation</a:t>
            </a:r>
            <a:r>
              <a:rPr lang="en-GB" altLang="zh-TW" sz="2400" dirty="0"/>
              <a:t>:</a:t>
            </a:r>
            <a:br>
              <a:rPr lang="en-GB" altLang="zh-TW" sz="2400" dirty="0"/>
            </a:br>
            <a:r>
              <a:rPr lang="en-GB" altLang="zh-TW" sz="2400" dirty="0"/>
              <a:t>	 "</a:t>
            </a:r>
            <a:r>
              <a:rPr lang="en-GB" altLang="zh-TW" sz="2400" b="1" dirty="0"/>
              <a:t>Are we building the </a:t>
            </a:r>
            <a:r>
              <a:rPr lang="en-GB" altLang="zh-TW" sz="2400" dirty="0">
                <a:solidFill>
                  <a:srgbClr val="FF0000"/>
                </a:solidFill>
              </a:rPr>
              <a:t>right product</a:t>
            </a:r>
            <a:r>
              <a:rPr lang="en-GB" altLang="zh-TW" sz="2400" dirty="0"/>
              <a:t>”.</a:t>
            </a:r>
          </a:p>
          <a:p>
            <a:r>
              <a:rPr lang="en-GB" altLang="zh-TW" sz="2400" dirty="0"/>
              <a:t>The software should do what the user really requires.</a:t>
            </a:r>
          </a:p>
          <a:p>
            <a:pPr marL="285750" indent="-285750" algn="just">
              <a:buFont typeface="Arial" panose="020B0604020202020204" pitchFamily="34" charset="0"/>
              <a:buChar char="•"/>
            </a:pPr>
            <a:endParaRPr lang="en-US" sz="2400" b="0" i="0" dirty="0">
              <a:solidFill>
                <a:srgbClr val="000000"/>
              </a:solidFill>
              <a:effectLst/>
            </a:endParaRPr>
          </a:p>
        </p:txBody>
      </p:sp>
    </p:spTree>
    <p:extLst>
      <p:ext uri="{BB962C8B-B14F-4D97-AF65-F5344CB8AC3E}">
        <p14:creationId xmlns:p14="http://schemas.microsoft.com/office/powerpoint/2010/main" val="32728713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White Box Testing</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6" name="Rectangle 5"/>
          <p:cNvSpPr/>
          <p:nvPr/>
        </p:nvSpPr>
        <p:spPr>
          <a:xfrm>
            <a:off x="74839" y="763365"/>
            <a:ext cx="8659858" cy="3416320"/>
          </a:xfrm>
          <a:prstGeom prst="rect">
            <a:avLst/>
          </a:prstGeom>
        </p:spPr>
        <p:txBody>
          <a:bodyPr wrap="square">
            <a:spAutoFit/>
          </a:bodyPr>
          <a:lstStyle/>
          <a:p>
            <a:r>
              <a:rPr lang="en-US" sz="2400" b="1" dirty="0"/>
              <a:t>White Box </a:t>
            </a:r>
            <a:r>
              <a:rPr lang="en-US" sz="2400" b="1" dirty="0" smtClean="0"/>
              <a:t>Testing </a:t>
            </a:r>
            <a:r>
              <a:rPr lang="en-US" sz="2400" b="1" dirty="0"/>
              <a:t>techniques</a:t>
            </a:r>
            <a:r>
              <a:rPr lang="en-US" sz="2400" b="1" dirty="0" smtClean="0"/>
              <a:t>:</a:t>
            </a:r>
          </a:p>
          <a:p>
            <a:r>
              <a:rPr lang="en-US" sz="2400" dirty="0" smtClean="0"/>
              <a:t>The </a:t>
            </a:r>
            <a:r>
              <a:rPr lang="en-US" sz="2400" dirty="0"/>
              <a:t>white box testing contains various </a:t>
            </a:r>
            <a:r>
              <a:rPr lang="en-US" sz="2400" dirty="0" smtClean="0"/>
              <a:t> parts, </a:t>
            </a:r>
            <a:r>
              <a:rPr lang="en-US" sz="2400" dirty="0"/>
              <a:t>which are as follows:</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a:t>Statement </a:t>
            </a:r>
            <a:r>
              <a:rPr lang="en-US" sz="2400" dirty="0" smtClean="0"/>
              <a:t>coverage</a:t>
            </a:r>
          </a:p>
          <a:p>
            <a:pPr marL="285750" indent="-285750">
              <a:buFont typeface="Arial" panose="020B0604020202020204" pitchFamily="34" charset="0"/>
              <a:buChar char="•"/>
            </a:pPr>
            <a:r>
              <a:rPr lang="en-GB" sz="2400" dirty="0"/>
              <a:t>Testing based on the memory (size) perspective</a:t>
            </a:r>
          </a:p>
          <a:p>
            <a:pPr marL="285750" indent="-285750">
              <a:buFont typeface="Arial" panose="020B0604020202020204" pitchFamily="34" charset="0"/>
              <a:buChar char="•"/>
            </a:pPr>
            <a:r>
              <a:rPr lang="en-US" sz="2400" dirty="0" smtClean="0"/>
              <a:t>Condition testing : </a:t>
            </a:r>
            <a:r>
              <a:rPr lang="en-GB" b="1" dirty="0"/>
              <a:t>Multiple Condition Coverage</a:t>
            </a:r>
            <a:endParaRPr lang="en-US" sz="2400" dirty="0"/>
          </a:p>
          <a:p>
            <a:pPr marL="285750" indent="-285750">
              <a:buFont typeface="Arial" panose="020B0604020202020204" pitchFamily="34" charset="0"/>
              <a:buChar char="•"/>
            </a:pPr>
            <a:r>
              <a:rPr lang="en-US" sz="2400" dirty="0"/>
              <a:t>Basis Path t</a:t>
            </a:r>
            <a:r>
              <a:rPr lang="en-US" sz="2400" dirty="0" smtClean="0"/>
              <a:t>est</a:t>
            </a:r>
          </a:p>
          <a:p>
            <a:pPr marL="285750" indent="-285750">
              <a:buFont typeface="Arial" panose="020B0604020202020204" pitchFamily="34" charset="0"/>
              <a:buChar char="•"/>
            </a:pPr>
            <a:r>
              <a:rPr lang="en-US" sz="2400" dirty="0"/>
              <a:t>Flow graph </a:t>
            </a:r>
            <a:r>
              <a:rPr lang="en-US" sz="2400" dirty="0" smtClean="0"/>
              <a:t>notation</a:t>
            </a:r>
          </a:p>
          <a:p>
            <a:pPr marL="285750" indent="-285750">
              <a:buFont typeface="Arial" panose="020B0604020202020204" pitchFamily="34" charset="0"/>
              <a:buChar char="•"/>
            </a:pPr>
            <a:r>
              <a:rPr lang="en-US" sz="2400" dirty="0"/>
              <a:t>Loop </a:t>
            </a:r>
            <a:r>
              <a:rPr lang="en-US" sz="2400" dirty="0" smtClean="0"/>
              <a:t>Testing</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4751" y="2721635"/>
            <a:ext cx="5823611" cy="4048258"/>
          </a:xfrm>
          <a:prstGeom prst="rect">
            <a:avLst/>
          </a:prstGeom>
        </p:spPr>
      </p:pic>
      <p:sp>
        <p:nvSpPr>
          <p:cNvPr id="10" name="Rectangle 9"/>
          <p:cNvSpPr/>
          <p:nvPr/>
        </p:nvSpPr>
        <p:spPr>
          <a:xfrm>
            <a:off x="1261151" y="6369783"/>
            <a:ext cx="2744030" cy="400110"/>
          </a:xfrm>
          <a:prstGeom prst="rect">
            <a:avLst/>
          </a:prstGeom>
        </p:spPr>
        <p:txBody>
          <a:bodyPr wrap="square">
            <a:spAutoFit/>
          </a:bodyPr>
          <a:lstStyle/>
          <a:p>
            <a:r>
              <a:rPr lang="en-US" sz="1000" dirty="0"/>
              <a:t>https://www.geeksforgeeks.org/software-engineering-white-box-testing/?ref=lbp</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4301927"/>
            <a:ext cx="3242351" cy="2064297"/>
          </a:xfrm>
          <a:prstGeom prst="rect">
            <a:avLst/>
          </a:prstGeom>
        </p:spPr>
      </p:pic>
    </p:spTree>
    <p:extLst>
      <p:ext uri="{BB962C8B-B14F-4D97-AF65-F5344CB8AC3E}">
        <p14:creationId xmlns:p14="http://schemas.microsoft.com/office/powerpoint/2010/main" val="42054815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White Box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6" name="Rectangle 5"/>
          <p:cNvSpPr/>
          <p:nvPr/>
        </p:nvSpPr>
        <p:spPr>
          <a:xfrm>
            <a:off x="242071" y="818809"/>
            <a:ext cx="8659858" cy="5324535"/>
          </a:xfrm>
          <a:prstGeom prst="rect">
            <a:avLst/>
          </a:prstGeom>
        </p:spPr>
        <p:txBody>
          <a:bodyPr wrap="square">
            <a:spAutoFit/>
          </a:bodyPr>
          <a:lstStyle/>
          <a:p>
            <a:pPr algn="just" fontAlgn="base"/>
            <a:r>
              <a:rPr lang="en-US" sz="2000" b="1" dirty="0"/>
              <a:t>Advantages:</a:t>
            </a:r>
            <a:endParaRPr lang="en-US" sz="2000" dirty="0"/>
          </a:p>
          <a:p>
            <a:pPr marL="285750" indent="-285750" algn="just" fontAlgn="base">
              <a:buFont typeface="Arial" panose="020B0604020202020204" pitchFamily="34" charset="0"/>
              <a:buChar char="•"/>
            </a:pPr>
            <a:r>
              <a:rPr lang="en-US" sz="2000" dirty="0"/>
              <a:t>White box testing is very thorough as </a:t>
            </a:r>
            <a:r>
              <a:rPr lang="en-US" sz="2000" b="1" dirty="0"/>
              <a:t>the entire code and structures are tested</a:t>
            </a:r>
            <a:r>
              <a:rPr lang="en-US" sz="2000" dirty="0"/>
              <a:t>.</a:t>
            </a:r>
          </a:p>
          <a:p>
            <a:pPr marL="285750" indent="-285750" algn="just" fontAlgn="base">
              <a:buFont typeface="Arial" panose="020B0604020202020204" pitchFamily="34" charset="0"/>
              <a:buChar char="•"/>
            </a:pPr>
            <a:r>
              <a:rPr lang="en-US" sz="2000" dirty="0"/>
              <a:t>It results in the optimization of code removing error and helps in removing extra lines of code.</a:t>
            </a:r>
          </a:p>
          <a:p>
            <a:pPr marL="285750" indent="-285750" algn="just" fontAlgn="base">
              <a:buFont typeface="Arial" panose="020B0604020202020204" pitchFamily="34" charset="0"/>
              <a:buChar char="•"/>
            </a:pPr>
            <a:r>
              <a:rPr lang="en-US" sz="2000" dirty="0"/>
              <a:t>It can start at an earlier stage as it doesn’t require any interface as in case of black box testing.</a:t>
            </a:r>
          </a:p>
          <a:p>
            <a:pPr marL="285750" indent="-285750" algn="just" fontAlgn="base">
              <a:buFont typeface="Arial" panose="020B0604020202020204" pitchFamily="34" charset="0"/>
              <a:buChar char="•"/>
            </a:pPr>
            <a:r>
              <a:rPr lang="en-US" sz="2000" dirty="0"/>
              <a:t>Easy to </a:t>
            </a:r>
            <a:r>
              <a:rPr lang="en-US" sz="2000" b="1" dirty="0"/>
              <a:t>automate</a:t>
            </a:r>
            <a:r>
              <a:rPr lang="en-US" sz="2000" dirty="0" smtClean="0"/>
              <a:t>.</a:t>
            </a:r>
          </a:p>
          <a:p>
            <a:pPr marL="285750" indent="-285750" algn="just" fontAlgn="base">
              <a:buFont typeface="Arial" panose="020B0604020202020204" pitchFamily="34" charset="0"/>
              <a:buChar char="•"/>
            </a:pPr>
            <a:endParaRPr lang="en-US" sz="2000" dirty="0" smtClean="0"/>
          </a:p>
          <a:p>
            <a:pPr marL="285750" indent="-285750" algn="just" fontAlgn="base">
              <a:buFont typeface="Arial" panose="020B0604020202020204" pitchFamily="34" charset="0"/>
              <a:buChar char="•"/>
            </a:pPr>
            <a:endParaRPr lang="en-US" sz="2000" dirty="0"/>
          </a:p>
          <a:p>
            <a:pPr algn="just" fontAlgn="base"/>
            <a:r>
              <a:rPr lang="en-US" sz="2000" b="1" dirty="0"/>
              <a:t>Disadvantages:</a:t>
            </a:r>
            <a:endParaRPr lang="en-US" sz="2000" dirty="0"/>
          </a:p>
          <a:p>
            <a:pPr marL="285750" indent="-285750" algn="just" fontAlgn="base">
              <a:buFont typeface="Arial" panose="020B0604020202020204" pitchFamily="34" charset="0"/>
              <a:buChar char="•"/>
            </a:pPr>
            <a:r>
              <a:rPr lang="en-US" sz="2000" dirty="0"/>
              <a:t>Main disadvantage is that it is </a:t>
            </a:r>
            <a:r>
              <a:rPr lang="en-US" sz="2000" b="1" dirty="0"/>
              <a:t>very expensive</a:t>
            </a:r>
            <a:r>
              <a:rPr lang="en-US" sz="2000" dirty="0"/>
              <a:t>.</a:t>
            </a:r>
          </a:p>
          <a:p>
            <a:pPr marL="285750" indent="-285750" algn="just" fontAlgn="base">
              <a:buFont typeface="Arial" panose="020B0604020202020204" pitchFamily="34" charset="0"/>
              <a:buChar char="•"/>
            </a:pPr>
            <a:r>
              <a:rPr lang="en-US" sz="2000" dirty="0"/>
              <a:t>Redesign of code and rewriting code needs test cases to be written again.</a:t>
            </a:r>
          </a:p>
          <a:p>
            <a:pPr marL="285750" indent="-285750" algn="just" fontAlgn="base">
              <a:buFont typeface="Arial" panose="020B0604020202020204" pitchFamily="34" charset="0"/>
              <a:buChar char="•"/>
            </a:pPr>
            <a:r>
              <a:rPr lang="en-US" sz="2000" dirty="0"/>
              <a:t>Testers are required to </a:t>
            </a:r>
            <a:r>
              <a:rPr lang="en-US" sz="2000" b="1" dirty="0"/>
              <a:t>have in-depth knowledge of the code and programming </a:t>
            </a:r>
            <a:r>
              <a:rPr lang="en-US" sz="2000" dirty="0"/>
              <a:t>language as opposed to black box testing.</a:t>
            </a:r>
          </a:p>
          <a:p>
            <a:pPr marL="285750" indent="-285750" algn="just" fontAlgn="base">
              <a:buFont typeface="Arial" panose="020B0604020202020204" pitchFamily="34" charset="0"/>
              <a:buChar char="•"/>
            </a:pPr>
            <a:r>
              <a:rPr lang="en-US" sz="2000" dirty="0"/>
              <a:t>Missing functionalities cannot be detected as the code that exists is tested.</a:t>
            </a:r>
          </a:p>
          <a:p>
            <a:pPr marL="285750" indent="-285750" algn="just" fontAlgn="base">
              <a:buFont typeface="Arial" panose="020B0604020202020204" pitchFamily="34" charset="0"/>
              <a:buChar char="•"/>
            </a:pPr>
            <a:r>
              <a:rPr lang="en-US" sz="2000" dirty="0"/>
              <a:t>Very complex and at times not realistic.</a:t>
            </a:r>
          </a:p>
        </p:txBody>
      </p:sp>
    </p:spTree>
    <p:extLst>
      <p:ext uri="{BB962C8B-B14F-4D97-AF65-F5344CB8AC3E}">
        <p14:creationId xmlns:p14="http://schemas.microsoft.com/office/powerpoint/2010/main" val="74195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 Black Box Testing vs White Box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graphicFrame>
        <p:nvGraphicFramePr>
          <p:cNvPr id="4" name="Table 3"/>
          <p:cNvGraphicFramePr>
            <a:graphicFrameLocks noGrp="1"/>
          </p:cNvGraphicFramePr>
          <p:nvPr>
            <p:extLst>
              <p:ext uri="{D42A27DB-BD31-4B8C-83A1-F6EECF244321}">
                <p14:modId xmlns:p14="http://schemas.microsoft.com/office/powerpoint/2010/main" val="3383639396"/>
              </p:ext>
            </p:extLst>
          </p:nvPr>
        </p:nvGraphicFramePr>
        <p:xfrm>
          <a:off x="152398" y="932366"/>
          <a:ext cx="8839202" cy="4717330"/>
        </p:xfrm>
        <a:graphic>
          <a:graphicData uri="http://schemas.openxmlformats.org/drawingml/2006/table">
            <a:tbl>
              <a:tblPr>
                <a:tableStyleId>{8799B23B-EC83-4686-B30A-512413B5E67A}</a:tableStyleId>
              </a:tblPr>
              <a:tblGrid>
                <a:gridCol w="4419601">
                  <a:extLst>
                    <a:ext uri="{9D8B030D-6E8A-4147-A177-3AD203B41FA5}">
                      <a16:colId xmlns:a16="http://schemas.microsoft.com/office/drawing/2014/main" val="936850692"/>
                    </a:ext>
                  </a:extLst>
                </a:gridCol>
                <a:gridCol w="4419601">
                  <a:extLst>
                    <a:ext uri="{9D8B030D-6E8A-4147-A177-3AD203B41FA5}">
                      <a16:colId xmlns:a16="http://schemas.microsoft.com/office/drawing/2014/main" val="2254407566"/>
                    </a:ext>
                  </a:extLst>
                </a:gridCol>
              </a:tblGrid>
              <a:tr h="521649">
                <a:tc>
                  <a:txBody>
                    <a:bodyPr/>
                    <a:lstStyle/>
                    <a:p>
                      <a:pPr algn="ctr" fontAlgn="base"/>
                      <a:r>
                        <a:rPr lang="en-US" sz="2400" b="1" cap="all">
                          <a:effectLst/>
                        </a:rPr>
                        <a:t>BLACK BOX TESTING</a:t>
                      </a:r>
                      <a:endParaRPr lang="en-US" sz="2400" b="1" cap="all">
                        <a:solidFill>
                          <a:srgbClr val="000000"/>
                        </a:solidFill>
                        <a:effectLst/>
                      </a:endParaRPr>
                    </a:p>
                  </a:txBody>
                  <a:tcPr marL="45102" marR="45102" marT="45102" marB="45102" anchor="ctr"/>
                </a:tc>
                <a:tc>
                  <a:txBody>
                    <a:bodyPr/>
                    <a:lstStyle/>
                    <a:p>
                      <a:pPr algn="ctr" fontAlgn="base"/>
                      <a:r>
                        <a:rPr lang="en-US" sz="2400" b="1" cap="all" dirty="0">
                          <a:effectLst/>
                        </a:rPr>
                        <a:t>WHITE BOX TESTING</a:t>
                      </a:r>
                      <a:endParaRPr lang="en-US" sz="2400" b="1" cap="all" dirty="0">
                        <a:solidFill>
                          <a:srgbClr val="000000"/>
                        </a:solidFill>
                        <a:effectLst/>
                      </a:endParaRPr>
                    </a:p>
                  </a:txBody>
                  <a:tcPr marL="45102" marR="45102" marT="45102" marB="45102" anchor="ctr"/>
                </a:tc>
                <a:extLst>
                  <a:ext uri="{0D108BD9-81ED-4DB2-BD59-A6C34878D82A}">
                    <a16:rowId xmlns:a16="http://schemas.microsoft.com/office/drawing/2014/main" val="626622331"/>
                  </a:ext>
                </a:extLst>
              </a:tr>
              <a:tr h="1028930">
                <a:tc>
                  <a:txBody>
                    <a:bodyPr/>
                    <a:lstStyle/>
                    <a:p>
                      <a:pPr algn="l" fontAlgn="base"/>
                      <a:r>
                        <a:rPr lang="en-US" sz="1800" dirty="0">
                          <a:effectLst/>
                        </a:rPr>
                        <a:t>It is a way of software testing in which the internal structure or the program or the code is hidden and nothing is known about it.</a:t>
                      </a:r>
                      <a:endParaRPr lang="en-US" sz="1800" b="0" dirty="0">
                        <a:effectLst/>
                      </a:endParaRPr>
                    </a:p>
                  </a:txBody>
                  <a:tcPr marL="78928" marR="78928" marT="39464" marB="39464" anchor="ctr"/>
                </a:tc>
                <a:tc>
                  <a:txBody>
                    <a:bodyPr/>
                    <a:lstStyle/>
                    <a:p>
                      <a:pPr algn="l" fontAlgn="base"/>
                      <a:r>
                        <a:rPr lang="en-US" sz="1800">
                          <a:effectLst/>
                        </a:rPr>
                        <a:t>It is a way of testing the software in which the tester has knowledge about the internal structure r the code or the program of the software.</a:t>
                      </a:r>
                      <a:endParaRPr lang="en-US" sz="1800" b="0">
                        <a:effectLst/>
                      </a:endParaRPr>
                    </a:p>
                  </a:txBody>
                  <a:tcPr marL="78928" marR="78928" marT="39464" marB="39464" anchor="ctr"/>
                </a:tc>
                <a:extLst>
                  <a:ext uri="{0D108BD9-81ED-4DB2-BD59-A6C34878D82A}">
                    <a16:rowId xmlns:a16="http://schemas.microsoft.com/office/drawing/2014/main" val="2526601049"/>
                  </a:ext>
                </a:extLst>
              </a:tr>
              <a:tr h="584325">
                <a:tc>
                  <a:txBody>
                    <a:bodyPr/>
                    <a:lstStyle/>
                    <a:p>
                      <a:pPr algn="l" fontAlgn="base"/>
                      <a:r>
                        <a:rPr lang="en-US" sz="1800" dirty="0">
                          <a:effectLst/>
                        </a:rPr>
                        <a:t>It is mostly done by </a:t>
                      </a:r>
                      <a:r>
                        <a:rPr lang="en-US" sz="1800" b="1" dirty="0">
                          <a:effectLst/>
                        </a:rPr>
                        <a:t>software testers</a:t>
                      </a:r>
                      <a:r>
                        <a:rPr lang="en-US" sz="1800" dirty="0">
                          <a:effectLst/>
                        </a:rPr>
                        <a:t>.</a:t>
                      </a:r>
                      <a:endParaRPr lang="en-US" sz="1800" b="0" dirty="0">
                        <a:effectLst/>
                      </a:endParaRPr>
                    </a:p>
                  </a:txBody>
                  <a:tcPr marL="78928" marR="78928" marT="39464" marB="39464" anchor="ctr"/>
                </a:tc>
                <a:tc>
                  <a:txBody>
                    <a:bodyPr/>
                    <a:lstStyle/>
                    <a:p>
                      <a:pPr algn="l" fontAlgn="base"/>
                      <a:r>
                        <a:rPr lang="en-US" sz="1800" dirty="0">
                          <a:effectLst/>
                        </a:rPr>
                        <a:t>It is mostly done by </a:t>
                      </a:r>
                      <a:r>
                        <a:rPr lang="en-US" sz="1800" b="1" dirty="0">
                          <a:effectLst/>
                        </a:rPr>
                        <a:t>software developers</a:t>
                      </a:r>
                      <a:r>
                        <a:rPr lang="en-US" sz="1800" dirty="0">
                          <a:effectLst/>
                        </a:rPr>
                        <a:t>.</a:t>
                      </a:r>
                      <a:endParaRPr lang="en-US" sz="1800" b="0" dirty="0">
                        <a:effectLst/>
                      </a:endParaRPr>
                    </a:p>
                  </a:txBody>
                  <a:tcPr marL="78928" marR="78928" marT="39464" marB="39464" anchor="ctr"/>
                </a:tc>
                <a:extLst>
                  <a:ext uri="{0D108BD9-81ED-4DB2-BD59-A6C34878D82A}">
                    <a16:rowId xmlns:a16="http://schemas.microsoft.com/office/drawing/2014/main" val="3845024059"/>
                  </a:ext>
                </a:extLst>
              </a:tr>
              <a:tr h="584325">
                <a:tc>
                  <a:txBody>
                    <a:bodyPr/>
                    <a:lstStyle/>
                    <a:p>
                      <a:pPr algn="l" fontAlgn="base"/>
                      <a:r>
                        <a:rPr lang="en-US" sz="1800">
                          <a:effectLst/>
                        </a:rPr>
                        <a:t>No knowledge of implementation is needed.</a:t>
                      </a:r>
                      <a:endParaRPr lang="en-US" sz="1800" b="0">
                        <a:effectLst/>
                      </a:endParaRPr>
                    </a:p>
                  </a:txBody>
                  <a:tcPr marL="78928" marR="78928" marT="39464" marB="39464" anchor="ctr"/>
                </a:tc>
                <a:tc>
                  <a:txBody>
                    <a:bodyPr/>
                    <a:lstStyle/>
                    <a:p>
                      <a:pPr algn="l" fontAlgn="base"/>
                      <a:r>
                        <a:rPr lang="en-US" sz="1800">
                          <a:effectLst/>
                        </a:rPr>
                        <a:t>Knowledge of implementation is required.</a:t>
                      </a:r>
                      <a:endParaRPr lang="en-US" sz="1800" b="0">
                        <a:effectLst/>
                      </a:endParaRPr>
                    </a:p>
                  </a:txBody>
                  <a:tcPr marL="78928" marR="78928" marT="39464" marB="39464" anchor="ctr"/>
                </a:tc>
                <a:extLst>
                  <a:ext uri="{0D108BD9-81ED-4DB2-BD59-A6C34878D82A}">
                    <a16:rowId xmlns:a16="http://schemas.microsoft.com/office/drawing/2014/main" val="270774348"/>
                  </a:ext>
                </a:extLst>
              </a:tr>
              <a:tr h="584325">
                <a:tc>
                  <a:txBody>
                    <a:bodyPr/>
                    <a:lstStyle/>
                    <a:p>
                      <a:pPr algn="l" fontAlgn="base"/>
                      <a:r>
                        <a:rPr lang="en-US" sz="1800" dirty="0">
                          <a:effectLst/>
                        </a:rPr>
                        <a:t>It can be referred as outer or external software testing.</a:t>
                      </a:r>
                      <a:endParaRPr lang="en-US" sz="1800" b="0" dirty="0">
                        <a:effectLst/>
                      </a:endParaRPr>
                    </a:p>
                  </a:txBody>
                  <a:tcPr marL="78928" marR="78928" marT="39464" marB="39464" anchor="ctr"/>
                </a:tc>
                <a:tc>
                  <a:txBody>
                    <a:bodyPr/>
                    <a:lstStyle/>
                    <a:p>
                      <a:pPr algn="l" fontAlgn="base"/>
                      <a:r>
                        <a:rPr lang="en-US" sz="1800">
                          <a:effectLst/>
                        </a:rPr>
                        <a:t>It is the inner or the internal software testing.</a:t>
                      </a:r>
                      <a:endParaRPr lang="en-US" sz="1800" b="0">
                        <a:effectLst/>
                      </a:endParaRPr>
                    </a:p>
                  </a:txBody>
                  <a:tcPr marL="78928" marR="78928" marT="39464" marB="39464" anchor="ctr"/>
                </a:tc>
                <a:extLst>
                  <a:ext uri="{0D108BD9-81ED-4DB2-BD59-A6C34878D82A}">
                    <a16:rowId xmlns:a16="http://schemas.microsoft.com/office/drawing/2014/main" val="734765148"/>
                  </a:ext>
                </a:extLst>
              </a:tr>
              <a:tr h="418276">
                <a:tc>
                  <a:txBody>
                    <a:bodyPr/>
                    <a:lstStyle/>
                    <a:p>
                      <a:pPr algn="l" fontAlgn="base"/>
                      <a:r>
                        <a:rPr lang="en-US" sz="1800" dirty="0">
                          <a:effectLst/>
                        </a:rPr>
                        <a:t>It is </a:t>
                      </a:r>
                      <a:r>
                        <a:rPr lang="en-US" sz="1800" b="1" dirty="0">
                          <a:effectLst/>
                        </a:rPr>
                        <a:t>functional test </a:t>
                      </a:r>
                      <a:r>
                        <a:rPr lang="en-US" sz="1800" dirty="0">
                          <a:effectLst/>
                        </a:rPr>
                        <a:t>of the software.</a:t>
                      </a:r>
                      <a:endParaRPr lang="en-US" sz="1800" b="0" dirty="0">
                        <a:effectLst/>
                      </a:endParaRPr>
                    </a:p>
                  </a:txBody>
                  <a:tcPr marL="78928" marR="78928" marT="39464" marB="39464" anchor="ctr"/>
                </a:tc>
                <a:tc>
                  <a:txBody>
                    <a:bodyPr/>
                    <a:lstStyle/>
                    <a:p>
                      <a:pPr algn="l" fontAlgn="base"/>
                      <a:r>
                        <a:rPr lang="en-US" sz="1800" dirty="0">
                          <a:effectLst/>
                        </a:rPr>
                        <a:t>It is </a:t>
                      </a:r>
                      <a:r>
                        <a:rPr lang="en-US" sz="1800" b="1" dirty="0">
                          <a:effectLst/>
                        </a:rPr>
                        <a:t>structural test </a:t>
                      </a:r>
                      <a:r>
                        <a:rPr lang="en-US" sz="1800" dirty="0">
                          <a:effectLst/>
                        </a:rPr>
                        <a:t>of the software.</a:t>
                      </a:r>
                      <a:endParaRPr lang="en-US" sz="1800" b="0" dirty="0">
                        <a:effectLst/>
                      </a:endParaRPr>
                    </a:p>
                  </a:txBody>
                  <a:tcPr marL="78928" marR="78928" marT="39464" marB="39464" anchor="ctr"/>
                </a:tc>
                <a:extLst>
                  <a:ext uri="{0D108BD9-81ED-4DB2-BD59-A6C34878D82A}">
                    <a16:rowId xmlns:a16="http://schemas.microsoft.com/office/drawing/2014/main" val="1018435749"/>
                  </a:ext>
                </a:extLst>
              </a:tr>
              <a:tr h="804979">
                <a:tc>
                  <a:txBody>
                    <a:bodyPr/>
                    <a:lstStyle/>
                    <a:p>
                      <a:pPr algn="l" fontAlgn="base"/>
                      <a:r>
                        <a:rPr lang="en-US" sz="1800">
                          <a:effectLst/>
                        </a:rPr>
                        <a:t>This testing can be initiated on the basis of requirement specifications document.</a:t>
                      </a:r>
                      <a:endParaRPr lang="en-US" sz="1800" b="0">
                        <a:effectLst/>
                      </a:endParaRPr>
                    </a:p>
                  </a:txBody>
                  <a:tcPr marL="78928" marR="78928" marT="39464" marB="39464" anchor="ctr"/>
                </a:tc>
                <a:tc>
                  <a:txBody>
                    <a:bodyPr/>
                    <a:lstStyle/>
                    <a:p>
                      <a:pPr algn="l" fontAlgn="base"/>
                      <a:r>
                        <a:rPr lang="en-US" sz="1800" dirty="0">
                          <a:effectLst/>
                        </a:rPr>
                        <a:t>This type of testing of software is started after detail design document.</a:t>
                      </a:r>
                      <a:endParaRPr lang="en-US" sz="1800" b="0" dirty="0">
                        <a:effectLst/>
                      </a:endParaRPr>
                    </a:p>
                  </a:txBody>
                  <a:tcPr marL="78928" marR="78928" marT="39464" marB="39464" anchor="ctr"/>
                </a:tc>
                <a:extLst>
                  <a:ext uri="{0D108BD9-81ED-4DB2-BD59-A6C34878D82A}">
                    <a16:rowId xmlns:a16="http://schemas.microsoft.com/office/drawing/2014/main" val="2878509015"/>
                  </a:ext>
                </a:extLst>
              </a:tr>
            </a:tbl>
          </a:graphicData>
        </a:graphic>
      </p:graphicFrame>
    </p:spTree>
    <p:extLst>
      <p:ext uri="{BB962C8B-B14F-4D97-AF65-F5344CB8AC3E}">
        <p14:creationId xmlns:p14="http://schemas.microsoft.com/office/powerpoint/2010/main" val="7868961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 Black Box Testing vs White Box </a:t>
            </a:r>
            <a:r>
              <a:rPr lang="en-US" sz="3000" b="1" dirty="0" smtClean="0">
                <a:solidFill>
                  <a:schemeClr val="bg1"/>
                </a:solidFill>
                <a:latin typeface="Times New Roman" panose="02020603050405020304" pitchFamily="18" charset="0"/>
                <a:cs typeface="Times New Roman" panose="02020603050405020304" pitchFamily="18" charset="0"/>
              </a:rPr>
              <a:t>Testing (cont.)</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graphicFrame>
        <p:nvGraphicFramePr>
          <p:cNvPr id="4" name="Table 3"/>
          <p:cNvGraphicFramePr>
            <a:graphicFrameLocks noGrp="1"/>
          </p:cNvGraphicFramePr>
          <p:nvPr>
            <p:extLst>
              <p:ext uri="{D42A27DB-BD31-4B8C-83A1-F6EECF244321}">
                <p14:modId xmlns:p14="http://schemas.microsoft.com/office/powerpoint/2010/main" val="2602817995"/>
              </p:ext>
            </p:extLst>
          </p:nvPr>
        </p:nvGraphicFramePr>
        <p:xfrm>
          <a:off x="152398" y="956315"/>
          <a:ext cx="8839202" cy="4898320"/>
        </p:xfrm>
        <a:graphic>
          <a:graphicData uri="http://schemas.openxmlformats.org/drawingml/2006/table">
            <a:tbl>
              <a:tblPr>
                <a:tableStyleId>{8799B23B-EC83-4686-B30A-512413B5E67A}</a:tableStyleId>
              </a:tblPr>
              <a:tblGrid>
                <a:gridCol w="4419601">
                  <a:extLst>
                    <a:ext uri="{9D8B030D-6E8A-4147-A177-3AD203B41FA5}">
                      <a16:colId xmlns:a16="http://schemas.microsoft.com/office/drawing/2014/main" val="936850692"/>
                    </a:ext>
                  </a:extLst>
                </a:gridCol>
                <a:gridCol w="4419601">
                  <a:extLst>
                    <a:ext uri="{9D8B030D-6E8A-4147-A177-3AD203B41FA5}">
                      <a16:colId xmlns:a16="http://schemas.microsoft.com/office/drawing/2014/main" val="2254407566"/>
                    </a:ext>
                  </a:extLst>
                </a:gridCol>
              </a:tblGrid>
              <a:tr h="547274">
                <a:tc>
                  <a:txBody>
                    <a:bodyPr/>
                    <a:lstStyle/>
                    <a:p>
                      <a:pPr algn="ctr" fontAlgn="base"/>
                      <a:r>
                        <a:rPr lang="en-US" sz="2400" b="1" cap="all" dirty="0">
                          <a:effectLst/>
                        </a:rPr>
                        <a:t>BLACK BOX TESTING</a:t>
                      </a:r>
                      <a:endParaRPr lang="en-US" sz="2400" b="1" cap="all" dirty="0">
                        <a:solidFill>
                          <a:srgbClr val="000000"/>
                        </a:solidFill>
                        <a:effectLst/>
                      </a:endParaRPr>
                    </a:p>
                  </a:txBody>
                  <a:tcPr marL="45102" marR="45102" marT="45102" marB="45102" anchor="ctr"/>
                </a:tc>
                <a:tc>
                  <a:txBody>
                    <a:bodyPr/>
                    <a:lstStyle/>
                    <a:p>
                      <a:pPr algn="ctr" fontAlgn="base"/>
                      <a:r>
                        <a:rPr lang="en-US" sz="2400" b="1" cap="all" dirty="0">
                          <a:effectLst/>
                        </a:rPr>
                        <a:t>WHITE BOX TESTING</a:t>
                      </a:r>
                      <a:endParaRPr lang="en-US" sz="2400" b="1" cap="all" dirty="0">
                        <a:solidFill>
                          <a:srgbClr val="000000"/>
                        </a:solidFill>
                        <a:effectLst/>
                      </a:endParaRPr>
                    </a:p>
                  </a:txBody>
                  <a:tcPr marL="45102" marR="45102" marT="45102" marB="45102" anchor="ctr"/>
                </a:tc>
                <a:extLst>
                  <a:ext uri="{0D108BD9-81ED-4DB2-BD59-A6C34878D82A}">
                    <a16:rowId xmlns:a16="http://schemas.microsoft.com/office/drawing/2014/main" val="626622331"/>
                  </a:ext>
                </a:extLst>
              </a:tr>
              <a:tr h="753244">
                <a:tc>
                  <a:txBody>
                    <a:bodyPr/>
                    <a:lstStyle/>
                    <a:p>
                      <a:pPr algn="l" fontAlgn="base"/>
                      <a:r>
                        <a:rPr lang="en-US" sz="1800" b="1" dirty="0">
                          <a:effectLst/>
                        </a:rPr>
                        <a:t>No knowledge of programming </a:t>
                      </a:r>
                      <a:r>
                        <a:rPr lang="en-US" sz="1800" dirty="0">
                          <a:effectLst/>
                        </a:rPr>
                        <a:t>is required.</a:t>
                      </a:r>
                      <a:endParaRPr lang="en-US" sz="1800" b="0" dirty="0">
                        <a:effectLst/>
                      </a:endParaRPr>
                    </a:p>
                  </a:txBody>
                  <a:tcPr marL="78928" marR="78928" marT="39464" marB="39464" anchor="ctr"/>
                </a:tc>
                <a:tc>
                  <a:txBody>
                    <a:bodyPr/>
                    <a:lstStyle/>
                    <a:p>
                      <a:pPr algn="l" fontAlgn="base"/>
                      <a:r>
                        <a:rPr lang="en-US" sz="1800">
                          <a:effectLst/>
                        </a:rPr>
                        <a:t>It is mandatory to have knowledge of programming.</a:t>
                      </a:r>
                      <a:endParaRPr lang="en-US" sz="1800" b="0">
                        <a:effectLst/>
                      </a:endParaRPr>
                    </a:p>
                  </a:txBody>
                  <a:tcPr marL="78928" marR="78928" marT="39464" marB="39464" anchor="ctr"/>
                </a:tc>
                <a:extLst>
                  <a:ext uri="{0D108BD9-81ED-4DB2-BD59-A6C34878D82A}">
                    <a16:rowId xmlns:a16="http://schemas.microsoft.com/office/drawing/2014/main" val="3192407873"/>
                  </a:ext>
                </a:extLst>
              </a:tr>
              <a:tr h="490092">
                <a:tc>
                  <a:txBody>
                    <a:bodyPr/>
                    <a:lstStyle/>
                    <a:p>
                      <a:pPr algn="l" fontAlgn="base"/>
                      <a:r>
                        <a:rPr lang="en-US" sz="1800" dirty="0">
                          <a:effectLst/>
                        </a:rPr>
                        <a:t>It is the </a:t>
                      </a:r>
                      <a:r>
                        <a:rPr lang="en-US" sz="1800" b="1" dirty="0">
                          <a:effectLst/>
                        </a:rPr>
                        <a:t>behavior testing </a:t>
                      </a:r>
                      <a:r>
                        <a:rPr lang="en-US" sz="1800" dirty="0">
                          <a:effectLst/>
                        </a:rPr>
                        <a:t>of the software.</a:t>
                      </a:r>
                      <a:endParaRPr lang="en-US" sz="1800" b="0" dirty="0">
                        <a:effectLst/>
                      </a:endParaRPr>
                    </a:p>
                  </a:txBody>
                  <a:tcPr marL="78928" marR="78928" marT="39464" marB="39464" anchor="ctr"/>
                </a:tc>
                <a:tc>
                  <a:txBody>
                    <a:bodyPr/>
                    <a:lstStyle/>
                    <a:p>
                      <a:pPr algn="l" fontAlgn="base"/>
                      <a:r>
                        <a:rPr lang="en-US" sz="1800" dirty="0">
                          <a:effectLst/>
                        </a:rPr>
                        <a:t>It is the </a:t>
                      </a:r>
                      <a:r>
                        <a:rPr lang="en-US" sz="1800" b="1" dirty="0">
                          <a:effectLst/>
                        </a:rPr>
                        <a:t>logic</a:t>
                      </a:r>
                      <a:r>
                        <a:rPr lang="en-US" sz="1800" dirty="0">
                          <a:effectLst/>
                        </a:rPr>
                        <a:t> testing of the software.</a:t>
                      </a:r>
                      <a:endParaRPr lang="en-US" sz="1800" b="0" dirty="0">
                        <a:effectLst/>
                      </a:endParaRPr>
                    </a:p>
                  </a:txBody>
                  <a:tcPr marL="78928" marR="78928" marT="39464" marB="39464" anchor="ctr"/>
                </a:tc>
                <a:extLst>
                  <a:ext uri="{0D108BD9-81ED-4DB2-BD59-A6C34878D82A}">
                    <a16:rowId xmlns:a16="http://schemas.microsoft.com/office/drawing/2014/main" val="3875399209"/>
                  </a:ext>
                </a:extLst>
              </a:tr>
              <a:tr h="753244">
                <a:tc>
                  <a:txBody>
                    <a:bodyPr/>
                    <a:lstStyle/>
                    <a:p>
                      <a:pPr algn="l" fontAlgn="base"/>
                      <a:r>
                        <a:rPr lang="en-US" sz="1800" dirty="0">
                          <a:effectLst/>
                        </a:rPr>
                        <a:t>It is applicable to the higher levels of testing of software.</a:t>
                      </a:r>
                      <a:endParaRPr lang="en-US" sz="1800" b="0" dirty="0">
                        <a:effectLst/>
                      </a:endParaRPr>
                    </a:p>
                  </a:txBody>
                  <a:tcPr marL="78928" marR="78928" marT="39464" marB="39464" anchor="ctr"/>
                </a:tc>
                <a:tc>
                  <a:txBody>
                    <a:bodyPr/>
                    <a:lstStyle/>
                    <a:p>
                      <a:pPr algn="l" fontAlgn="base"/>
                      <a:r>
                        <a:rPr lang="en-US" sz="1800">
                          <a:effectLst/>
                        </a:rPr>
                        <a:t>It is generally applicable to the lower levels of software testing.</a:t>
                      </a:r>
                      <a:endParaRPr lang="en-US" sz="1800" b="0">
                        <a:effectLst/>
                      </a:endParaRPr>
                    </a:p>
                  </a:txBody>
                  <a:tcPr marL="78928" marR="78928" marT="39464" marB="39464" anchor="ctr"/>
                </a:tc>
                <a:extLst>
                  <a:ext uri="{0D108BD9-81ED-4DB2-BD59-A6C34878D82A}">
                    <a16:rowId xmlns:a16="http://schemas.microsoft.com/office/drawing/2014/main" val="2921255363"/>
                  </a:ext>
                </a:extLst>
              </a:tr>
              <a:tr h="423989">
                <a:tc>
                  <a:txBody>
                    <a:bodyPr/>
                    <a:lstStyle/>
                    <a:p>
                      <a:pPr algn="l" fontAlgn="base"/>
                      <a:r>
                        <a:rPr lang="en-US" sz="1800" dirty="0">
                          <a:effectLst/>
                        </a:rPr>
                        <a:t>It is also called </a:t>
                      </a:r>
                      <a:r>
                        <a:rPr lang="en-US" sz="1800" b="1" dirty="0">
                          <a:effectLst/>
                        </a:rPr>
                        <a:t>closed testing</a:t>
                      </a:r>
                      <a:r>
                        <a:rPr lang="en-US" sz="1800" dirty="0">
                          <a:effectLst/>
                        </a:rPr>
                        <a:t>.</a:t>
                      </a:r>
                      <a:endParaRPr lang="en-US" sz="1800" b="0" dirty="0">
                        <a:effectLst/>
                      </a:endParaRPr>
                    </a:p>
                  </a:txBody>
                  <a:tcPr marL="78928" marR="78928" marT="39464" marB="39464" anchor="ctr"/>
                </a:tc>
                <a:tc>
                  <a:txBody>
                    <a:bodyPr/>
                    <a:lstStyle/>
                    <a:p>
                      <a:pPr algn="l" fontAlgn="base"/>
                      <a:r>
                        <a:rPr lang="en-US" sz="1800" dirty="0">
                          <a:effectLst/>
                        </a:rPr>
                        <a:t>It is also called as </a:t>
                      </a:r>
                      <a:r>
                        <a:rPr lang="en-US" sz="1800" b="1" dirty="0">
                          <a:effectLst/>
                        </a:rPr>
                        <a:t>clear box testing</a:t>
                      </a:r>
                      <a:r>
                        <a:rPr lang="en-US" sz="1800" dirty="0">
                          <a:effectLst/>
                        </a:rPr>
                        <a:t>.</a:t>
                      </a:r>
                      <a:endParaRPr lang="en-US" sz="1800" b="0" dirty="0">
                        <a:effectLst/>
                      </a:endParaRPr>
                    </a:p>
                  </a:txBody>
                  <a:tcPr marL="78928" marR="78928" marT="39464" marB="39464" anchor="ctr"/>
                </a:tc>
                <a:extLst>
                  <a:ext uri="{0D108BD9-81ED-4DB2-BD59-A6C34878D82A}">
                    <a16:rowId xmlns:a16="http://schemas.microsoft.com/office/drawing/2014/main" val="3350366109"/>
                  </a:ext>
                </a:extLst>
              </a:tr>
              <a:tr h="423989">
                <a:tc>
                  <a:txBody>
                    <a:bodyPr/>
                    <a:lstStyle/>
                    <a:p>
                      <a:pPr algn="l" fontAlgn="base"/>
                      <a:r>
                        <a:rPr lang="en-US" sz="1800" dirty="0">
                          <a:effectLst/>
                        </a:rPr>
                        <a:t>It is least time consuming.</a:t>
                      </a:r>
                      <a:endParaRPr lang="en-US" sz="1800" b="0" dirty="0">
                        <a:effectLst/>
                      </a:endParaRPr>
                    </a:p>
                  </a:txBody>
                  <a:tcPr marL="78928" marR="78928" marT="39464" marB="39464" anchor="ctr"/>
                </a:tc>
                <a:tc>
                  <a:txBody>
                    <a:bodyPr/>
                    <a:lstStyle/>
                    <a:p>
                      <a:pPr algn="l" fontAlgn="base"/>
                      <a:r>
                        <a:rPr lang="en-US" sz="1800" dirty="0">
                          <a:effectLst/>
                        </a:rPr>
                        <a:t>It is most time consuming.</a:t>
                      </a:r>
                      <a:endParaRPr lang="en-US" sz="1800" b="0" dirty="0">
                        <a:effectLst/>
                      </a:endParaRPr>
                    </a:p>
                  </a:txBody>
                  <a:tcPr marL="78928" marR="78928" marT="39464" marB="39464" anchor="ctr"/>
                </a:tc>
                <a:extLst>
                  <a:ext uri="{0D108BD9-81ED-4DB2-BD59-A6C34878D82A}">
                    <a16:rowId xmlns:a16="http://schemas.microsoft.com/office/drawing/2014/main" val="731870015"/>
                  </a:ext>
                </a:extLst>
              </a:tr>
              <a:tr h="753244">
                <a:tc>
                  <a:txBody>
                    <a:bodyPr/>
                    <a:lstStyle/>
                    <a:p>
                      <a:pPr algn="l" fontAlgn="base"/>
                      <a:r>
                        <a:rPr lang="en-US" sz="1800" dirty="0">
                          <a:effectLst/>
                        </a:rPr>
                        <a:t>It is not suitable or preferred for algorithm testing.</a:t>
                      </a:r>
                      <a:endParaRPr lang="en-US" sz="1800" b="0" dirty="0">
                        <a:effectLst/>
                      </a:endParaRPr>
                    </a:p>
                  </a:txBody>
                  <a:tcPr marL="78928" marR="78928" marT="39464" marB="39464" anchor="ctr"/>
                </a:tc>
                <a:tc>
                  <a:txBody>
                    <a:bodyPr/>
                    <a:lstStyle/>
                    <a:p>
                      <a:pPr algn="l" fontAlgn="base"/>
                      <a:r>
                        <a:rPr lang="en-US" sz="1800" dirty="0">
                          <a:effectLst/>
                        </a:rPr>
                        <a:t>It is suitable for algorithm testing.</a:t>
                      </a:r>
                      <a:endParaRPr lang="en-US" sz="1800" b="0" dirty="0">
                        <a:effectLst/>
                      </a:endParaRPr>
                    </a:p>
                  </a:txBody>
                  <a:tcPr marL="78928" marR="78928" marT="39464" marB="39464" anchor="ctr"/>
                </a:tc>
                <a:extLst>
                  <a:ext uri="{0D108BD9-81ED-4DB2-BD59-A6C34878D82A}">
                    <a16:rowId xmlns:a16="http://schemas.microsoft.com/office/drawing/2014/main" val="2865609902"/>
                  </a:ext>
                </a:extLst>
              </a:tr>
              <a:tr h="753244">
                <a:tc>
                  <a:txBody>
                    <a:bodyPr/>
                    <a:lstStyle/>
                    <a:p>
                      <a:pPr algn="l" fontAlgn="base"/>
                      <a:r>
                        <a:rPr lang="en-US" sz="1800">
                          <a:effectLst/>
                        </a:rPr>
                        <a:t>Can be done by trial and error ways and methods.</a:t>
                      </a:r>
                      <a:endParaRPr lang="en-US" sz="1800" b="0">
                        <a:effectLst/>
                      </a:endParaRPr>
                    </a:p>
                  </a:txBody>
                  <a:tcPr marL="78928" marR="78928" marT="39464" marB="39464" anchor="ctr"/>
                </a:tc>
                <a:tc>
                  <a:txBody>
                    <a:bodyPr/>
                    <a:lstStyle/>
                    <a:p>
                      <a:pPr algn="l" fontAlgn="base"/>
                      <a:r>
                        <a:rPr lang="en-US" sz="1800" dirty="0">
                          <a:effectLst/>
                        </a:rPr>
                        <a:t>Data domains along with inner or internal boundaries can be better tested.</a:t>
                      </a:r>
                      <a:endParaRPr lang="en-US" sz="1800" b="0" dirty="0">
                        <a:effectLst/>
                      </a:endParaRPr>
                    </a:p>
                  </a:txBody>
                  <a:tcPr marL="78928" marR="78928" marT="39464" marB="39464" anchor="ctr"/>
                </a:tc>
                <a:extLst>
                  <a:ext uri="{0D108BD9-81ED-4DB2-BD59-A6C34878D82A}">
                    <a16:rowId xmlns:a16="http://schemas.microsoft.com/office/drawing/2014/main" val="2371104104"/>
                  </a:ext>
                </a:extLst>
              </a:tr>
            </a:tbl>
          </a:graphicData>
        </a:graphic>
      </p:graphicFrame>
    </p:spTree>
    <p:extLst>
      <p:ext uri="{BB962C8B-B14F-4D97-AF65-F5344CB8AC3E}">
        <p14:creationId xmlns:p14="http://schemas.microsoft.com/office/powerpoint/2010/main" val="15165591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GreyBox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6" name="Rectangle 5"/>
          <p:cNvSpPr/>
          <p:nvPr/>
        </p:nvSpPr>
        <p:spPr>
          <a:xfrm>
            <a:off x="115388" y="643717"/>
            <a:ext cx="8876211" cy="2062103"/>
          </a:xfrm>
          <a:prstGeom prst="rect">
            <a:avLst/>
          </a:prstGeom>
        </p:spPr>
        <p:txBody>
          <a:bodyPr wrap="square">
            <a:spAutoFit/>
          </a:bodyPr>
          <a:lstStyle/>
          <a:p>
            <a:pPr algn="just"/>
            <a:r>
              <a:rPr lang="en-US" sz="2800" b="1" dirty="0" smtClean="0">
                <a:solidFill>
                  <a:srgbClr val="002060"/>
                </a:solidFill>
              </a:rPr>
              <a:t>Grey-box</a:t>
            </a:r>
            <a:r>
              <a:rPr lang="en-US" sz="2000" dirty="0" smtClean="0">
                <a:solidFill>
                  <a:srgbClr val="002060"/>
                </a:solidFill>
              </a:rPr>
              <a:t> </a:t>
            </a:r>
            <a:r>
              <a:rPr lang="en-US" sz="2000" dirty="0">
                <a:solidFill>
                  <a:srgbClr val="002060"/>
                </a:solidFill>
              </a:rPr>
              <a:t>testing </a:t>
            </a:r>
            <a:r>
              <a:rPr lang="en-US" sz="2000" dirty="0">
                <a:solidFill>
                  <a:srgbClr val="000000"/>
                </a:solidFill>
              </a:rPr>
              <a:t>is a software testing method to test the software application with partial knowledge of the internal working structure</a:t>
            </a:r>
            <a:r>
              <a:rPr lang="en-US" sz="2000" dirty="0" smtClean="0">
                <a:solidFill>
                  <a:srgbClr val="000000"/>
                </a:solidFill>
              </a:rPr>
              <a:t>.</a:t>
            </a:r>
          </a:p>
          <a:p>
            <a:pPr algn="just"/>
            <a:endParaRPr lang="en-US" sz="2000" dirty="0">
              <a:solidFill>
                <a:srgbClr val="000000"/>
              </a:solidFill>
            </a:endParaRPr>
          </a:p>
          <a:p>
            <a:pPr algn="just"/>
            <a:r>
              <a:rPr lang="en-US" sz="2000" dirty="0" smtClean="0">
                <a:solidFill>
                  <a:srgbClr val="000000"/>
                </a:solidFill>
              </a:rPr>
              <a:t> </a:t>
            </a:r>
            <a:r>
              <a:rPr lang="en-US" sz="2000" dirty="0">
                <a:solidFill>
                  <a:srgbClr val="000000"/>
                </a:solidFill>
              </a:rPr>
              <a:t>It is a </a:t>
            </a:r>
            <a:r>
              <a:rPr lang="en-US" sz="2000" b="1" dirty="0">
                <a:solidFill>
                  <a:srgbClr val="000000"/>
                </a:solidFill>
              </a:rPr>
              <a:t>combination of black box and white box testing</a:t>
            </a:r>
            <a:r>
              <a:rPr lang="en-US" sz="2000" dirty="0">
                <a:solidFill>
                  <a:srgbClr val="000000"/>
                </a:solidFill>
              </a:rPr>
              <a:t> because it involves access to internal coding to design test cases as white box testing and testing practices are done at functionality level as black box testing.</a:t>
            </a:r>
            <a:endParaRPr lang="en-US" sz="20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945" y="3372219"/>
            <a:ext cx="7212888" cy="2505075"/>
          </a:xfrm>
          <a:prstGeom prst="rect">
            <a:avLst/>
          </a:prstGeom>
        </p:spPr>
      </p:pic>
    </p:spTree>
    <p:extLst>
      <p:ext uri="{BB962C8B-B14F-4D97-AF65-F5344CB8AC3E}">
        <p14:creationId xmlns:p14="http://schemas.microsoft.com/office/powerpoint/2010/main" val="31502898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err="1">
                <a:solidFill>
                  <a:schemeClr val="bg1"/>
                </a:solidFill>
                <a:latin typeface="Times New Roman" panose="02020603050405020304" pitchFamily="18" charset="0"/>
                <a:cs typeface="Times New Roman" panose="02020603050405020304" pitchFamily="18" charset="0"/>
              </a:rPr>
              <a:t>GreyBox</a:t>
            </a:r>
            <a:r>
              <a:rPr lang="en-US" sz="3000" b="1" dirty="0">
                <a:solidFill>
                  <a:schemeClr val="bg1"/>
                </a:solidFill>
                <a:latin typeface="Times New Roman" panose="02020603050405020304" pitchFamily="18" charset="0"/>
                <a:cs typeface="Times New Roman" panose="02020603050405020304" pitchFamily="18" charset="0"/>
              </a:rPr>
              <a:t> Testing</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6" name="Rectangle 5"/>
          <p:cNvSpPr/>
          <p:nvPr/>
        </p:nvSpPr>
        <p:spPr>
          <a:xfrm>
            <a:off x="115389" y="643717"/>
            <a:ext cx="8382000" cy="369332"/>
          </a:xfrm>
          <a:prstGeom prst="rect">
            <a:avLst/>
          </a:prstGeom>
        </p:spPr>
        <p:txBody>
          <a:bodyPr wrap="square">
            <a:spAutoFit/>
          </a:bodyPr>
          <a:lstStyle/>
          <a:p>
            <a:r>
              <a:rPr lang="en-US" dirty="0"/>
              <a:t>Why </a:t>
            </a:r>
            <a:r>
              <a:rPr lang="en-US" dirty="0" err="1"/>
              <a:t>GreyBox</a:t>
            </a:r>
            <a:r>
              <a:rPr lang="en-US" dirty="0"/>
              <a:t> testing?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4422" y="1443580"/>
            <a:ext cx="5861271" cy="4365355"/>
          </a:xfrm>
          <a:prstGeom prst="rect">
            <a:avLst/>
          </a:prstGeom>
        </p:spPr>
      </p:pic>
    </p:spTree>
    <p:extLst>
      <p:ext uri="{BB962C8B-B14F-4D97-AF65-F5344CB8AC3E}">
        <p14:creationId xmlns:p14="http://schemas.microsoft.com/office/powerpoint/2010/main" val="200394136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err="1">
                <a:solidFill>
                  <a:schemeClr val="bg1"/>
                </a:solidFill>
                <a:latin typeface="Times New Roman" panose="02020603050405020304" pitchFamily="18" charset="0"/>
                <a:cs typeface="Times New Roman" panose="02020603050405020304" pitchFamily="18" charset="0"/>
              </a:rPr>
              <a:t>GreyBox</a:t>
            </a:r>
            <a:r>
              <a:rPr lang="en-US" sz="3000" b="1" dirty="0">
                <a:solidFill>
                  <a:schemeClr val="bg1"/>
                </a:solidFill>
                <a:latin typeface="Times New Roman" panose="02020603050405020304" pitchFamily="18" charset="0"/>
                <a:cs typeface="Times New Roman" panose="02020603050405020304" pitchFamily="18" charset="0"/>
              </a:rPr>
              <a:t> Testing</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9" name="Rectangle 8"/>
          <p:cNvSpPr/>
          <p:nvPr/>
        </p:nvSpPr>
        <p:spPr>
          <a:xfrm>
            <a:off x="9525" y="577344"/>
            <a:ext cx="8964658" cy="5847755"/>
          </a:xfrm>
          <a:prstGeom prst="rect">
            <a:avLst/>
          </a:prstGeom>
        </p:spPr>
        <p:txBody>
          <a:bodyPr wrap="square">
            <a:spAutoFit/>
          </a:bodyPr>
          <a:lstStyle/>
          <a:p>
            <a:r>
              <a:rPr lang="en-GB" sz="2200" dirty="0">
                <a:solidFill>
                  <a:srgbClr val="610B38"/>
                </a:solidFill>
              </a:rPr>
              <a:t>Why </a:t>
            </a:r>
            <a:r>
              <a:rPr lang="en-GB" sz="2200" dirty="0" err="1">
                <a:solidFill>
                  <a:srgbClr val="610B38"/>
                </a:solidFill>
              </a:rPr>
              <a:t>GreyBox</a:t>
            </a:r>
            <a:r>
              <a:rPr lang="en-GB" sz="2200" dirty="0">
                <a:solidFill>
                  <a:srgbClr val="610B38"/>
                </a:solidFill>
              </a:rPr>
              <a:t> testing</a:t>
            </a:r>
            <a:r>
              <a:rPr lang="en-GB" sz="2200" dirty="0" smtClean="0">
                <a:solidFill>
                  <a:srgbClr val="610B38"/>
                </a:solidFill>
              </a:rPr>
              <a:t>?</a:t>
            </a:r>
          </a:p>
          <a:p>
            <a:endParaRPr lang="en-GB" sz="2200" dirty="0">
              <a:solidFill>
                <a:srgbClr val="610B38"/>
              </a:solidFill>
            </a:endParaRPr>
          </a:p>
          <a:p>
            <a:r>
              <a:rPr lang="en-GB" sz="2200" dirty="0">
                <a:solidFill>
                  <a:srgbClr val="000000"/>
                </a:solidFill>
              </a:rPr>
              <a:t>Reasons for </a:t>
            </a:r>
            <a:r>
              <a:rPr lang="en-GB" sz="2200" dirty="0" err="1">
                <a:solidFill>
                  <a:srgbClr val="000000"/>
                </a:solidFill>
              </a:rPr>
              <a:t>GreyBox</a:t>
            </a:r>
            <a:r>
              <a:rPr lang="en-GB" sz="2200" dirty="0">
                <a:solidFill>
                  <a:srgbClr val="000000"/>
                </a:solidFill>
              </a:rPr>
              <a:t> testing are as </a:t>
            </a:r>
            <a:r>
              <a:rPr lang="en-GB" sz="2200" dirty="0" smtClean="0">
                <a:solidFill>
                  <a:srgbClr val="000000"/>
                </a:solidFill>
              </a:rPr>
              <a:t>follows</a:t>
            </a:r>
          </a:p>
          <a:p>
            <a:pPr algn="just"/>
            <a:endParaRPr lang="en-GB" sz="2200" dirty="0">
              <a:solidFill>
                <a:srgbClr val="000000"/>
              </a:solidFill>
            </a:endParaRPr>
          </a:p>
          <a:p>
            <a:pPr marL="342900" indent="-342900" algn="just">
              <a:buFont typeface="Wingdings" panose="05000000000000000000" pitchFamily="2" charset="2"/>
              <a:buChar char="v"/>
            </a:pPr>
            <a:r>
              <a:rPr lang="en-GB" sz="2200" dirty="0">
                <a:solidFill>
                  <a:srgbClr val="000000"/>
                </a:solidFill>
              </a:rPr>
              <a:t>It provides combined benefits of both </a:t>
            </a:r>
            <a:r>
              <a:rPr lang="en-GB" sz="2200" dirty="0" err="1">
                <a:solidFill>
                  <a:srgbClr val="000000"/>
                </a:solidFill>
              </a:rPr>
              <a:t>Blackbox</a:t>
            </a:r>
            <a:r>
              <a:rPr lang="en-GB" sz="2200" dirty="0">
                <a:solidFill>
                  <a:srgbClr val="000000"/>
                </a:solidFill>
              </a:rPr>
              <a:t> testing and </a:t>
            </a:r>
            <a:r>
              <a:rPr lang="en-GB" sz="2200" dirty="0" err="1">
                <a:solidFill>
                  <a:srgbClr val="000000"/>
                </a:solidFill>
              </a:rPr>
              <a:t>WhiteBox</a:t>
            </a:r>
            <a:r>
              <a:rPr lang="en-GB" sz="2200" dirty="0">
                <a:solidFill>
                  <a:srgbClr val="000000"/>
                </a:solidFill>
              </a:rPr>
              <a:t> testing.</a:t>
            </a:r>
          </a:p>
          <a:p>
            <a:pPr marL="342900" indent="-342900" algn="just">
              <a:buFont typeface="Wingdings" panose="05000000000000000000" pitchFamily="2" charset="2"/>
              <a:buChar char="v"/>
            </a:pPr>
            <a:r>
              <a:rPr lang="en-GB" sz="2200" dirty="0">
                <a:solidFill>
                  <a:srgbClr val="000000"/>
                </a:solidFill>
              </a:rPr>
              <a:t>It includes the input values of </a:t>
            </a:r>
            <a:r>
              <a:rPr lang="en-GB" sz="2200" b="1" dirty="0">
                <a:solidFill>
                  <a:srgbClr val="000000"/>
                </a:solidFill>
              </a:rPr>
              <a:t>both developers and testers </a:t>
            </a:r>
            <a:r>
              <a:rPr lang="en-GB" sz="2200" dirty="0">
                <a:solidFill>
                  <a:srgbClr val="000000"/>
                </a:solidFill>
              </a:rPr>
              <a:t>at the same time to </a:t>
            </a:r>
            <a:r>
              <a:rPr lang="en-GB" sz="2200" b="1" dirty="0">
                <a:solidFill>
                  <a:srgbClr val="000000"/>
                </a:solidFill>
              </a:rPr>
              <a:t>improve the overall quality</a:t>
            </a:r>
            <a:r>
              <a:rPr lang="en-GB" sz="2200" dirty="0">
                <a:solidFill>
                  <a:srgbClr val="000000"/>
                </a:solidFill>
              </a:rPr>
              <a:t> of the product</a:t>
            </a:r>
            <a:r>
              <a:rPr lang="en-GB" sz="2200" dirty="0" smtClean="0">
                <a:solidFill>
                  <a:srgbClr val="000000"/>
                </a:solidFill>
              </a:rPr>
              <a:t>.</a:t>
            </a:r>
          </a:p>
          <a:p>
            <a:pPr marL="342900" indent="-342900" algn="just">
              <a:buFont typeface="Wingdings" panose="05000000000000000000" pitchFamily="2" charset="2"/>
              <a:buChar char="v"/>
            </a:pPr>
            <a:endParaRPr lang="en-GB" sz="2200" dirty="0">
              <a:solidFill>
                <a:srgbClr val="000000"/>
              </a:solidFill>
            </a:endParaRPr>
          </a:p>
          <a:p>
            <a:pPr marL="342900" indent="-342900" algn="just">
              <a:buFont typeface="Wingdings" panose="05000000000000000000" pitchFamily="2" charset="2"/>
              <a:buChar char="v"/>
            </a:pPr>
            <a:r>
              <a:rPr lang="en-GB" sz="2200" dirty="0">
                <a:solidFill>
                  <a:srgbClr val="000000"/>
                </a:solidFill>
              </a:rPr>
              <a:t>It </a:t>
            </a:r>
            <a:r>
              <a:rPr lang="en-GB" sz="2200" b="1" dirty="0">
                <a:solidFill>
                  <a:srgbClr val="000000"/>
                </a:solidFill>
              </a:rPr>
              <a:t>reduces time consumption </a:t>
            </a:r>
            <a:r>
              <a:rPr lang="en-GB" sz="2200" dirty="0">
                <a:solidFill>
                  <a:srgbClr val="000000"/>
                </a:solidFill>
              </a:rPr>
              <a:t>of long process of functional and non-functional testing</a:t>
            </a:r>
            <a:r>
              <a:rPr lang="en-GB" sz="2200" dirty="0" smtClean="0">
                <a:solidFill>
                  <a:srgbClr val="000000"/>
                </a:solidFill>
              </a:rPr>
              <a:t>.</a:t>
            </a:r>
          </a:p>
          <a:p>
            <a:pPr marL="342900" indent="-342900" algn="just">
              <a:buFont typeface="Wingdings" panose="05000000000000000000" pitchFamily="2" charset="2"/>
              <a:buChar char="v"/>
            </a:pPr>
            <a:endParaRPr lang="en-GB" sz="2200" dirty="0">
              <a:solidFill>
                <a:srgbClr val="000000"/>
              </a:solidFill>
            </a:endParaRPr>
          </a:p>
          <a:p>
            <a:pPr marL="342900" indent="-342900" algn="just">
              <a:buFont typeface="Wingdings" panose="05000000000000000000" pitchFamily="2" charset="2"/>
              <a:buChar char="v"/>
            </a:pPr>
            <a:r>
              <a:rPr lang="en-GB" sz="2200" dirty="0">
                <a:solidFill>
                  <a:srgbClr val="000000"/>
                </a:solidFill>
              </a:rPr>
              <a:t>It </a:t>
            </a:r>
            <a:r>
              <a:rPr lang="en-GB" sz="2200" b="1" dirty="0">
                <a:solidFill>
                  <a:srgbClr val="000000"/>
                </a:solidFill>
              </a:rPr>
              <a:t>gives sufficient time </a:t>
            </a:r>
            <a:r>
              <a:rPr lang="en-GB" sz="2200" dirty="0">
                <a:solidFill>
                  <a:srgbClr val="000000"/>
                </a:solidFill>
              </a:rPr>
              <a:t>to the developer to fix the product defects</a:t>
            </a:r>
            <a:r>
              <a:rPr lang="en-GB" sz="2200" dirty="0" smtClean="0">
                <a:solidFill>
                  <a:srgbClr val="000000"/>
                </a:solidFill>
              </a:rPr>
              <a:t>.</a:t>
            </a:r>
          </a:p>
          <a:p>
            <a:pPr marL="342900" indent="-342900" algn="just">
              <a:buFont typeface="Wingdings" panose="05000000000000000000" pitchFamily="2" charset="2"/>
              <a:buChar char="v"/>
            </a:pPr>
            <a:endParaRPr lang="en-GB" sz="2200" dirty="0">
              <a:solidFill>
                <a:srgbClr val="000000"/>
              </a:solidFill>
            </a:endParaRPr>
          </a:p>
          <a:p>
            <a:pPr marL="342900" indent="-342900" algn="just">
              <a:buFont typeface="Wingdings" panose="05000000000000000000" pitchFamily="2" charset="2"/>
              <a:buChar char="v"/>
            </a:pPr>
            <a:r>
              <a:rPr lang="en-GB" sz="2200" dirty="0">
                <a:solidFill>
                  <a:srgbClr val="000000"/>
                </a:solidFill>
              </a:rPr>
              <a:t>It includes user point of view rather than designer or tester point of view.</a:t>
            </a:r>
          </a:p>
          <a:p>
            <a:pPr marL="342900" indent="-342900" algn="just">
              <a:buFont typeface="Wingdings" panose="05000000000000000000" pitchFamily="2" charset="2"/>
              <a:buChar char="v"/>
            </a:pPr>
            <a:r>
              <a:rPr lang="en-GB" sz="2200" dirty="0">
                <a:solidFill>
                  <a:srgbClr val="000000"/>
                </a:solidFill>
              </a:rPr>
              <a:t>It involves examination of requirements and determination of specifications by user point of view deeply.</a:t>
            </a:r>
            <a:endParaRPr lang="en-GB" sz="2200" b="0" dirty="0">
              <a:solidFill>
                <a:srgbClr val="000000"/>
              </a:solidFill>
              <a:effectLst/>
            </a:endParaRPr>
          </a:p>
        </p:txBody>
      </p:sp>
    </p:spTree>
    <p:extLst>
      <p:ext uri="{BB962C8B-B14F-4D97-AF65-F5344CB8AC3E}">
        <p14:creationId xmlns:p14="http://schemas.microsoft.com/office/powerpoint/2010/main" val="35093052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err="1">
                <a:solidFill>
                  <a:schemeClr val="bg1"/>
                </a:solidFill>
                <a:latin typeface="Times New Roman" panose="02020603050405020304" pitchFamily="18" charset="0"/>
                <a:cs typeface="Times New Roman" panose="02020603050405020304" pitchFamily="18" charset="0"/>
              </a:rPr>
              <a:t>GreyBox</a:t>
            </a:r>
            <a:r>
              <a:rPr lang="en-US" sz="3000" b="1" dirty="0">
                <a:solidFill>
                  <a:schemeClr val="bg1"/>
                </a:solidFill>
                <a:latin typeface="Times New Roman" panose="02020603050405020304" pitchFamily="18" charset="0"/>
                <a:cs typeface="Times New Roman" panose="02020603050405020304" pitchFamily="18" charset="0"/>
              </a:rPr>
              <a:t> Testing</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9" name="Rectangle 8"/>
          <p:cNvSpPr/>
          <p:nvPr/>
        </p:nvSpPr>
        <p:spPr>
          <a:xfrm>
            <a:off x="169817" y="1052575"/>
            <a:ext cx="8964658" cy="3046988"/>
          </a:xfrm>
          <a:prstGeom prst="rect">
            <a:avLst/>
          </a:prstGeom>
        </p:spPr>
        <p:txBody>
          <a:bodyPr wrap="square">
            <a:spAutoFit/>
          </a:bodyPr>
          <a:lstStyle/>
          <a:p>
            <a:r>
              <a:rPr lang="en-GB" sz="2400" dirty="0" err="1">
                <a:solidFill>
                  <a:srgbClr val="610B38"/>
                </a:solidFill>
              </a:rPr>
              <a:t>Gray</a:t>
            </a:r>
            <a:r>
              <a:rPr lang="en-GB" sz="2400" dirty="0">
                <a:solidFill>
                  <a:srgbClr val="610B38"/>
                </a:solidFill>
              </a:rPr>
              <a:t> Box Testing Techniques</a:t>
            </a:r>
            <a:r>
              <a:rPr lang="en-GB" sz="2400" dirty="0" smtClean="0">
                <a:solidFill>
                  <a:srgbClr val="610B38"/>
                </a:solidFill>
              </a:rPr>
              <a:t>:</a:t>
            </a:r>
          </a:p>
          <a:p>
            <a:endParaRPr lang="en-GB" sz="2400" dirty="0">
              <a:solidFill>
                <a:srgbClr val="610B38"/>
              </a:solidFill>
            </a:endParaRPr>
          </a:p>
          <a:p>
            <a:pPr marL="800100" lvl="1" indent="-342900">
              <a:lnSpc>
                <a:spcPct val="150000"/>
              </a:lnSpc>
              <a:buFont typeface="Wingdings" panose="05000000000000000000" pitchFamily="2" charset="2"/>
              <a:buChar char="v"/>
            </a:pPr>
            <a:r>
              <a:rPr lang="en-GB" sz="2400" dirty="0"/>
              <a:t>Matrix </a:t>
            </a:r>
            <a:r>
              <a:rPr lang="en-GB" sz="2400" dirty="0" smtClean="0"/>
              <a:t>Testing</a:t>
            </a:r>
          </a:p>
          <a:p>
            <a:pPr marL="800100" lvl="1" indent="-342900">
              <a:lnSpc>
                <a:spcPct val="150000"/>
              </a:lnSpc>
              <a:buFont typeface="Wingdings" panose="05000000000000000000" pitchFamily="2" charset="2"/>
              <a:buChar char="v"/>
            </a:pPr>
            <a:r>
              <a:rPr lang="en-GB" sz="2400" dirty="0"/>
              <a:t>Pattern </a:t>
            </a:r>
            <a:r>
              <a:rPr lang="en-GB" sz="2400" dirty="0" smtClean="0"/>
              <a:t>Testing</a:t>
            </a:r>
          </a:p>
          <a:p>
            <a:pPr marL="800100" lvl="1" indent="-342900">
              <a:lnSpc>
                <a:spcPct val="150000"/>
              </a:lnSpc>
              <a:buFont typeface="Wingdings" panose="05000000000000000000" pitchFamily="2" charset="2"/>
              <a:buChar char="v"/>
            </a:pPr>
            <a:r>
              <a:rPr lang="en-GB" sz="2400" dirty="0"/>
              <a:t>Orthogonal Array </a:t>
            </a:r>
            <a:r>
              <a:rPr lang="en-GB" sz="2400" dirty="0" smtClean="0"/>
              <a:t>Testing</a:t>
            </a:r>
          </a:p>
          <a:p>
            <a:pPr marL="800100" lvl="1" indent="-342900">
              <a:lnSpc>
                <a:spcPct val="150000"/>
              </a:lnSpc>
              <a:buFont typeface="Wingdings" panose="05000000000000000000" pitchFamily="2" charset="2"/>
              <a:buChar char="v"/>
            </a:pPr>
            <a:r>
              <a:rPr lang="en-GB" sz="2400" dirty="0"/>
              <a:t>Regression Testing</a:t>
            </a:r>
            <a:endParaRPr lang="en-GB" sz="2800" dirty="0">
              <a:solidFill>
                <a:srgbClr val="000000"/>
              </a:solidFill>
              <a:effectLst/>
            </a:endParaRPr>
          </a:p>
        </p:txBody>
      </p:sp>
      <p:sp>
        <p:nvSpPr>
          <p:cNvPr id="4" name="Rectangle 3"/>
          <p:cNvSpPr/>
          <p:nvPr/>
        </p:nvSpPr>
        <p:spPr>
          <a:xfrm>
            <a:off x="2454275" y="6426546"/>
            <a:ext cx="4572000" cy="261610"/>
          </a:xfrm>
          <a:prstGeom prst="rect">
            <a:avLst/>
          </a:prstGeom>
        </p:spPr>
        <p:txBody>
          <a:bodyPr>
            <a:spAutoFit/>
          </a:bodyPr>
          <a:lstStyle/>
          <a:p>
            <a:r>
              <a:rPr lang="en-GB" sz="1100" dirty="0"/>
              <a:t>https://www.geeksforgeeks.org/gray-box-testing-software-testing/?ref=rp</a:t>
            </a:r>
          </a:p>
        </p:txBody>
      </p:sp>
    </p:spTree>
    <p:extLst>
      <p:ext uri="{BB962C8B-B14F-4D97-AF65-F5344CB8AC3E}">
        <p14:creationId xmlns:p14="http://schemas.microsoft.com/office/powerpoint/2010/main" val="225768319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err="1">
                <a:solidFill>
                  <a:schemeClr val="bg1"/>
                </a:solidFill>
                <a:latin typeface="Times New Roman" panose="02020603050405020304" pitchFamily="18" charset="0"/>
                <a:cs typeface="Times New Roman" panose="02020603050405020304" pitchFamily="18" charset="0"/>
              </a:rPr>
              <a:t>GreyBox</a:t>
            </a:r>
            <a:r>
              <a:rPr lang="en-US" sz="3000" b="1" dirty="0">
                <a:solidFill>
                  <a:schemeClr val="bg1"/>
                </a:solidFill>
                <a:latin typeface="Times New Roman" panose="02020603050405020304" pitchFamily="18" charset="0"/>
                <a:cs typeface="Times New Roman" panose="02020603050405020304" pitchFamily="18" charset="0"/>
              </a:rPr>
              <a:t> Testing</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4" name="Rectangle 3"/>
          <p:cNvSpPr/>
          <p:nvPr/>
        </p:nvSpPr>
        <p:spPr>
          <a:xfrm>
            <a:off x="2454275" y="6426546"/>
            <a:ext cx="4572000" cy="261610"/>
          </a:xfrm>
          <a:prstGeom prst="rect">
            <a:avLst/>
          </a:prstGeom>
        </p:spPr>
        <p:txBody>
          <a:bodyPr>
            <a:spAutoFit/>
          </a:bodyPr>
          <a:lstStyle/>
          <a:p>
            <a:r>
              <a:rPr lang="en-GB" sz="1100" dirty="0"/>
              <a:t>https://www.geeksforgeeks.org/gray-box-testing-software-testing/?ref=rp</a:t>
            </a:r>
          </a:p>
        </p:txBody>
      </p:sp>
      <p:sp>
        <p:nvSpPr>
          <p:cNvPr id="6" name="Rectangle 5"/>
          <p:cNvSpPr/>
          <p:nvPr/>
        </p:nvSpPr>
        <p:spPr>
          <a:xfrm>
            <a:off x="130175" y="716923"/>
            <a:ext cx="8986883" cy="5324535"/>
          </a:xfrm>
          <a:prstGeom prst="rect">
            <a:avLst/>
          </a:prstGeom>
        </p:spPr>
        <p:txBody>
          <a:bodyPr wrap="square">
            <a:spAutoFit/>
          </a:bodyPr>
          <a:lstStyle/>
          <a:p>
            <a:pPr fontAlgn="base"/>
            <a:r>
              <a:rPr lang="en-GB" sz="2000" b="1" dirty="0"/>
              <a:t>Advantages of </a:t>
            </a:r>
            <a:r>
              <a:rPr lang="en-GB" sz="2000" b="1" dirty="0" err="1"/>
              <a:t>Gray</a:t>
            </a:r>
            <a:r>
              <a:rPr lang="en-GB" sz="2000" b="1" dirty="0"/>
              <a:t> Box Testing:</a:t>
            </a:r>
            <a:endParaRPr lang="en-GB" sz="2000" dirty="0"/>
          </a:p>
          <a:p>
            <a:pPr marL="342900" indent="-342900" fontAlgn="base">
              <a:buFont typeface="Wingdings" panose="05000000000000000000" pitchFamily="2" charset="2"/>
              <a:buChar char="v"/>
            </a:pPr>
            <a:r>
              <a:rPr lang="en-GB" sz="2000" dirty="0" err="1" smtClean="0"/>
              <a:t>Gray</a:t>
            </a:r>
            <a:r>
              <a:rPr lang="en-GB" sz="2000" dirty="0" smtClean="0"/>
              <a:t> </a:t>
            </a:r>
            <a:r>
              <a:rPr lang="en-GB" sz="2000" dirty="0"/>
              <a:t>box testing is mostly done by the </a:t>
            </a:r>
            <a:r>
              <a:rPr lang="en-GB" sz="2000" b="1" dirty="0"/>
              <a:t>user perspective</a:t>
            </a:r>
            <a:r>
              <a:rPr lang="en-GB" sz="2000" dirty="0"/>
              <a:t>.</a:t>
            </a:r>
          </a:p>
          <a:p>
            <a:pPr marL="342900" indent="-342900" fontAlgn="base">
              <a:buFont typeface="Wingdings" panose="05000000000000000000" pitchFamily="2" charset="2"/>
              <a:buChar char="v"/>
            </a:pPr>
            <a:r>
              <a:rPr lang="en-GB" sz="2000" dirty="0"/>
              <a:t>Testers are </a:t>
            </a:r>
            <a:r>
              <a:rPr lang="en-GB" sz="2000" b="1" dirty="0"/>
              <a:t>not required to have high programming skills </a:t>
            </a:r>
            <a:r>
              <a:rPr lang="en-GB" sz="2000" dirty="0"/>
              <a:t>for this testing.</a:t>
            </a:r>
          </a:p>
          <a:p>
            <a:pPr marL="342900" indent="-342900" fontAlgn="base">
              <a:buFont typeface="Wingdings" panose="05000000000000000000" pitchFamily="2" charset="2"/>
              <a:buChar char="v"/>
            </a:pPr>
            <a:r>
              <a:rPr lang="en-GB" sz="2000" dirty="0" smtClean="0"/>
              <a:t>In </a:t>
            </a:r>
            <a:r>
              <a:rPr lang="en-GB" sz="2000" dirty="0" err="1"/>
              <a:t>gray</a:t>
            </a:r>
            <a:r>
              <a:rPr lang="en-GB" sz="2000" dirty="0"/>
              <a:t> box testing, developers have more </a:t>
            </a:r>
            <a:r>
              <a:rPr lang="en-GB" sz="2000" b="1" dirty="0"/>
              <a:t>time for defect fixing</a:t>
            </a:r>
            <a:r>
              <a:rPr lang="en-GB" sz="2000" dirty="0"/>
              <a:t>.</a:t>
            </a:r>
          </a:p>
          <a:p>
            <a:pPr marL="342900" indent="-342900" fontAlgn="base">
              <a:buFont typeface="Wingdings" panose="05000000000000000000" pitchFamily="2" charset="2"/>
              <a:buChar char="v"/>
            </a:pPr>
            <a:r>
              <a:rPr lang="en-GB" sz="2000" dirty="0"/>
              <a:t>By doing </a:t>
            </a:r>
            <a:r>
              <a:rPr lang="en-GB" sz="2000" dirty="0" err="1"/>
              <a:t>gray</a:t>
            </a:r>
            <a:r>
              <a:rPr lang="en-GB" sz="2000" dirty="0"/>
              <a:t> box testing, benefits of both black box and white box testing is obtained.</a:t>
            </a:r>
          </a:p>
          <a:p>
            <a:pPr marL="342900" indent="-342900" fontAlgn="base">
              <a:buFont typeface="Wingdings" panose="05000000000000000000" pitchFamily="2" charset="2"/>
              <a:buChar char="v"/>
            </a:pPr>
            <a:r>
              <a:rPr lang="en-GB" sz="2000" dirty="0" err="1"/>
              <a:t>Gray</a:t>
            </a:r>
            <a:r>
              <a:rPr lang="en-GB" sz="2000" dirty="0"/>
              <a:t> box testing is </a:t>
            </a:r>
            <a:r>
              <a:rPr lang="en-GB" sz="2000" b="1" dirty="0"/>
              <a:t>unbiased</a:t>
            </a:r>
            <a:r>
              <a:rPr lang="en-GB" sz="2000" dirty="0"/>
              <a:t>. It avoids conflicts between a tester and a developer.</a:t>
            </a:r>
          </a:p>
          <a:p>
            <a:pPr fontAlgn="base">
              <a:buFont typeface="Arial" panose="020B0604020202020204" pitchFamily="34" charset="0"/>
              <a:buChar char="•"/>
            </a:pPr>
            <a:endParaRPr lang="en-GB" sz="2000" dirty="0" smtClean="0"/>
          </a:p>
          <a:p>
            <a:pPr fontAlgn="base">
              <a:buFont typeface="Arial" panose="020B0604020202020204" pitchFamily="34" charset="0"/>
              <a:buChar char="•"/>
            </a:pPr>
            <a:endParaRPr lang="en-GB" sz="2000" dirty="0"/>
          </a:p>
          <a:p>
            <a:pPr fontAlgn="base"/>
            <a:r>
              <a:rPr lang="en-GB" sz="2000" b="1" dirty="0"/>
              <a:t>Disadvantages of </a:t>
            </a:r>
            <a:r>
              <a:rPr lang="en-GB" sz="2000" b="1" dirty="0" err="1"/>
              <a:t>gray</a:t>
            </a:r>
            <a:r>
              <a:rPr lang="en-GB" sz="2000" b="1" dirty="0"/>
              <a:t> box testing:</a:t>
            </a:r>
            <a:endParaRPr lang="en-GB" sz="2000" dirty="0"/>
          </a:p>
          <a:p>
            <a:pPr marL="342900" indent="-342900" fontAlgn="base">
              <a:buFont typeface="Wingdings" panose="05000000000000000000" pitchFamily="2" charset="2"/>
              <a:buChar char="v"/>
            </a:pPr>
            <a:r>
              <a:rPr lang="en-GB" sz="2000" dirty="0"/>
              <a:t>Defect association is difficult when </a:t>
            </a:r>
            <a:r>
              <a:rPr lang="en-GB" sz="2000" dirty="0" err="1"/>
              <a:t>gray</a:t>
            </a:r>
            <a:r>
              <a:rPr lang="en-GB" sz="2000" dirty="0"/>
              <a:t> testing is performed for </a:t>
            </a:r>
            <a:r>
              <a:rPr lang="en-GB" sz="2000" b="1" dirty="0"/>
              <a:t>distributed systems.</a:t>
            </a:r>
          </a:p>
          <a:p>
            <a:pPr marL="342900" indent="-342900" fontAlgn="base">
              <a:buFont typeface="Wingdings" panose="05000000000000000000" pitchFamily="2" charset="2"/>
              <a:buChar char="v"/>
            </a:pPr>
            <a:r>
              <a:rPr lang="en-GB" sz="2000" dirty="0"/>
              <a:t>Limited access to internal structure leads to limited access for code </a:t>
            </a:r>
            <a:r>
              <a:rPr lang="en-GB" sz="2000" b="1" dirty="0"/>
              <a:t>path traversal</a:t>
            </a:r>
            <a:r>
              <a:rPr lang="en-GB" sz="2000" dirty="0"/>
              <a:t>.</a:t>
            </a:r>
          </a:p>
          <a:p>
            <a:pPr marL="342900" indent="-342900" fontAlgn="base">
              <a:buFont typeface="Wingdings" panose="05000000000000000000" pitchFamily="2" charset="2"/>
              <a:buChar char="v"/>
            </a:pPr>
            <a:r>
              <a:rPr lang="en-GB" sz="2000" dirty="0"/>
              <a:t>Because source code cannot be accessed, doing complete white box testing is not possible.</a:t>
            </a:r>
          </a:p>
          <a:p>
            <a:pPr marL="342900" indent="-342900" fontAlgn="base">
              <a:buFont typeface="Wingdings" panose="05000000000000000000" pitchFamily="2" charset="2"/>
              <a:buChar char="v"/>
            </a:pPr>
            <a:r>
              <a:rPr lang="en-GB" sz="2000" dirty="0" err="1"/>
              <a:t>Gray</a:t>
            </a:r>
            <a:r>
              <a:rPr lang="en-GB" sz="2000" dirty="0"/>
              <a:t> box testing is not suitable for </a:t>
            </a:r>
            <a:r>
              <a:rPr lang="en-GB" sz="2000" b="1" dirty="0"/>
              <a:t>algorithm testing</a:t>
            </a:r>
            <a:r>
              <a:rPr lang="en-GB" sz="2000" dirty="0" smtClean="0"/>
              <a:t>.</a:t>
            </a:r>
            <a:endParaRPr lang="en-GB" sz="2000" dirty="0"/>
          </a:p>
        </p:txBody>
      </p:sp>
    </p:spTree>
    <p:extLst>
      <p:ext uri="{BB962C8B-B14F-4D97-AF65-F5344CB8AC3E}">
        <p14:creationId xmlns:p14="http://schemas.microsoft.com/office/powerpoint/2010/main" val="223067774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Testing Approaches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5339" y="1861602"/>
            <a:ext cx="6559437" cy="3234791"/>
          </a:xfrm>
          <a:prstGeom prst="rect">
            <a:avLst/>
          </a:prstGeom>
        </p:spPr>
      </p:pic>
    </p:spTree>
    <p:extLst>
      <p:ext uri="{BB962C8B-B14F-4D97-AF65-F5344CB8AC3E}">
        <p14:creationId xmlns:p14="http://schemas.microsoft.com/office/powerpoint/2010/main" val="2725422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Verification </a:t>
            </a:r>
            <a:r>
              <a:rPr lang="en-US" sz="3000" b="1" dirty="0" smtClean="0">
                <a:solidFill>
                  <a:schemeClr val="bg1"/>
                </a:solidFill>
                <a:latin typeface="Times New Roman" panose="02020603050405020304" pitchFamily="18" charset="0"/>
                <a:cs typeface="Times New Roman" panose="02020603050405020304" pitchFamily="18" charset="0"/>
              </a:rPr>
              <a:t>and Validation (V &amp; V)</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228600" y="716567"/>
            <a:ext cx="8763000" cy="5709255"/>
          </a:xfrm>
          <a:prstGeom prst="rect">
            <a:avLst/>
          </a:prstGeom>
        </p:spPr>
        <p:txBody>
          <a:bodyPr wrap="square">
            <a:spAutoFit/>
          </a:bodyPr>
          <a:lstStyle/>
          <a:p>
            <a:r>
              <a:rPr lang="en-GB" altLang="zh-TW" sz="2000" b="1" dirty="0">
                <a:solidFill>
                  <a:schemeClr val="accent1"/>
                </a:solidFill>
              </a:rPr>
              <a:t>Verification</a:t>
            </a:r>
            <a:r>
              <a:rPr lang="en-GB" altLang="zh-TW" sz="2000" b="1" dirty="0"/>
              <a:t>: </a:t>
            </a:r>
            <a:r>
              <a:rPr lang="en-GB" altLang="zh-TW" sz="2000" dirty="0"/>
              <a:t/>
            </a:r>
            <a:br>
              <a:rPr lang="en-GB" altLang="zh-TW" sz="2000" dirty="0"/>
            </a:br>
            <a:r>
              <a:rPr lang="en-GB" altLang="zh-TW" sz="2000" dirty="0"/>
              <a:t>	</a:t>
            </a:r>
            <a:r>
              <a:rPr lang="en-US" sz="2000" dirty="0"/>
              <a:t>Verification is the process of checking that a software achieves its goal without any bugs. It is the process to ensure whether the product that is </a:t>
            </a:r>
            <a:r>
              <a:rPr lang="en-US" sz="2000" b="1" dirty="0">
                <a:solidFill>
                  <a:srgbClr val="FF0000"/>
                </a:solidFill>
              </a:rPr>
              <a:t>developed is right or not</a:t>
            </a:r>
            <a:r>
              <a:rPr lang="en-US" sz="2000" dirty="0"/>
              <a:t>. It verifies whether the developed product fulfills the requirements that we have</a:t>
            </a:r>
            <a:r>
              <a:rPr lang="en-US" sz="2000" dirty="0" smtClean="0"/>
              <a:t>.</a:t>
            </a:r>
          </a:p>
          <a:p>
            <a:pPr fontAlgn="base"/>
            <a:r>
              <a:rPr lang="en-US" sz="2000" dirty="0"/>
              <a:t>Activities involved in </a:t>
            </a:r>
            <a:r>
              <a:rPr lang="en-US" sz="2000" dirty="0" smtClean="0"/>
              <a:t>verification: Inspections Reviews, Walkthroughs, Desk-checking</a:t>
            </a:r>
            <a:endParaRPr lang="en-US" sz="2000" dirty="0"/>
          </a:p>
          <a:p>
            <a:endParaRPr lang="en-GB" altLang="zh-TW" sz="2000" dirty="0" smtClean="0"/>
          </a:p>
          <a:p>
            <a:endParaRPr lang="en-GB" altLang="zh-TW" sz="2000" dirty="0" smtClean="0"/>
          </a:p>
          <a:p>
            <a:endParaRPr lang="en-GB" altLang="zh-TW" sz="2000" dirty="0"/>
          </a:p>
          <a:p>
            <a:endParaRPr lang="en-GB" altLang="zh-TW" sz="2000" dirty="0" smtClean="0"/>
          </a:p>
          <a:p>
            <a:pPr>
              <a:spcBef>
                <a:spcPts val="1000"/>
              </a:spcBef>
              <a:spcAft>
                <a:spcPts val="1000"/>
              </a:spcAft>
            </a:pPr>
            <a:r>
              <a:rPr lang="en-GB" altLang="zh-TW" sz="2000" b="1" dirty="0" smtClean="0">
                <a:solidFill>
                  <a:schemeClr val="accent1"/>
                </a:solidFill>
              </a:rPr>
              <a:t>Validation</a:t>
            </a:r>
            <a:r>
              <a:rPr lang="en-GB" altLang="zh-TW" sz="2000" b="1" dirty="0"/>
              <a:t>:</a:t>
            </a:r>
            <a:r>
              <a:rPr lang="en-GB" altLang="zh-TW" sz="2000" dirty="0"/>
              <a:t/>
            </a:r>
            <a:br>
              <a:rPr lang="en-GB" altLang="zh-TW" sz="2000" dirty="0"/>
            </a:br>
            <a:r>
              <a:rPr lang="en-GB" altLang="zh-TW" sz="2000" dirty="0"/>
              <a:t>	 </a:t>
            </a:r>
            <a:r>
              <a:rPr lang="en-US" sz="2000" dirty="0"/>
              <a:t>Validation is the process of checking whether the software product is up to the mark or in other words product has high level requirements. It is the process of checking the validation of product ,</a:t>
            </a:r>
            <a:r>
              <a:rPr lang="en-US" sz="2000" dirty="0" smtClean="0"/>
              <a:t> </a:t>
            </a:r>
            <a:r>
              <a:rPr lang="en-US" sz="2000" dirty="0"/>
              <a:t>it checks what we are developing </a:t>
            </a:r>
            <a:r>
              <a:rPr lang="en-US" sz="2000" dirty="0">
                <a:solidFill>
                  <a:srgbClr val="FF0000"/>
                </a:solidFill>
              </a:rPr>
              <a:t>is </a:t>
            </a:r>
            <a:r>
              <a:rPr lang="en-US" sz="2000" b="1" dirty="0">
                <a:solidFill>
                  <a:srgbClr val="FF0000"/>
                </a:solidFill>
              </a:rPr>
              <a:t>the right product</a:t>
            </a:r>
            <a:r>
              <a:rPr lang="en-US" sz="2000" dirty="0"/>
              <a:t>. it is validation of actual and expected product</a:t>
            </a:r>
            <a:r>
              <a:rPr lang="en-US" sz="2000" dirty="0" smtClean="0"/>
              <a:t>.</a:t>
            </a:r>
          </a:p>
          <a:p>
            <a:pPr>
              <a:spcBef>
                <a:spcPts val="1000"/>
              </a:spcBef>
              <a:spcAft>
                <a:spcPts val="1000"/>
              </a:spcAft>
            </a:pPr>
            <a:r>
              <a:rPr lang="en-US" sz="2000" dirty="0">
                <a:cs typeface="Majalla UI"/>
              </a:rPr>
              <a:t>Includes program reviews, system testing, customer acceptance testing</a:t>
            </a:r>
            <a:r>
              <a:rPr lang="en-US" sz="2000" dirty="0" smtClean="0">
                <a:cs typeface="Majalla UI"/>
              </a:rPr>
              <a:t>.</a:t>
            </a:r>
            <a:endParaRPr lang="en-US" sz="2000" b="0" i="0" dirty="0">
              <a:solidFill>
                <a:srgbClr val="000000"/>
              </a:solidFill>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424" y="3082703"/>
            <a:ext cx="6529251" cy="925585"/>
          </a:xfrm>
          <a:prstGeom prst="rect">
            <a:avLst/>
          </a:prstGeom>
        </p:spPr>
      </p:pic>
    </p:spTree>
    <p:extLst>
      <p:ext uri="{BB962C8B-B14F-4D97-AF65-F5344CB8AC3E}">
        <p14:creationId xmlns:p14="http://schemas.microsoft.com/office/powerpoint/2010/main" val="41298615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Testing Approaches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4" name="Rectangle 3"/>
          <p:cNvSpPr/>
          <p:nvPr/>
        </p:nvSpPr>
        <p:spPr>
          <a:xfrm>
            <a:off x="152400" y="716923"/>
            <a:ext cx="8964658" cy="5016758"/>
          </a:xfrm>
          <a:prstGeom prst="rect">
            <a:avLst/>
          </a:prstGeom>
        </p:spPr>
        <p:txBody>
          <a:bodyPr wrap="square">
            <a:spAutoFit/>
          </a:bodyPr>
          <a:lstStyle/>
          <a:p>
            <a:r>
              <a:rPr lang="en-US" sz="2400" b="1" dirty="0"/>
              <a:t>Functional Testing:</a:t>
            </a:r>
          </a:p>
          <a:p>
            <a:r>
              <a:rPr lang="en-US" sz="2000" dirty="0"/>
              <a:t>It is a type of software testing which is used to </a:t>
            </a:r>
            <a:r>
              <a:rPr lang="en-US" sz="2000" b="1" dirty="0"/>
              <a:t>verify the functionality of the software application,</a:t>
            </a:r>
            <a:r>
              <a:rPr lang="en-US" sz="2000" dirty="0"/>
              <a:t> whether the function is </a:t>
            </a:r>
            <a:r>
              <a:rPr lang="en-US" sz="2000" b="1" dirty="0"/>
              <a:t>working according to the requirement specification</a:t>
            </a:r>
            <a:r>
              <a:rPr lang="en-US" sz="2000" b="1" dirty="0" smtClean="0"/>
              <a:t>.</a:t>
            </a:r>
          </a:p>
          <a:p>
            <a:endParaRPr lang="en-US" sz="2000" dirty="0"/>
          </a:p>
          <a:p>
            <a:pPr marL="285750" indent="-285750" algn="just">
              <a:buFont typeface="Arial" panose="020B0604020202020204" pitchFamily="34" charset="0"/>
              <a:buChar char="•"/>
            </a:pPr>
            <a:r>
              <a:rPr lang="en-US" sz="2000" dirty="0"/>
              <a:t>Tester does verification of the requirement specification in the software application.</a:t>
            </a:r>
          </a:p>
          <a:p>
            <a:pPr marL="285750" indent="-285750" algn="just">
              <a:buFont typeface="Arial" panose="020B0604020202020204" pitchFamily="34" charset="0"/>
              <a:buChar char="•"/>
            </a:pPr>
            <a:r>
              <a:rPr lang="en-US" sz="2000" dirty="0"/>
              <a:t>After analysis, the requirement specification tester will make a plan.</a:t>
            </a:r>
          </a:p>
          <a:p>
            <a:pPr marL="285750" indent="-285750" algn="just">
              <a:buFont typeface="Arial" panose="020B0604020202020204" pitchFamily="34" charset="0"/>
              <a:buChar char="•"/>
            </a:pPr>
            <a:r>
              <a:rPr lang="en-US" sz="2000" dirty="0"/>
              <a:t>After planning the tests, the tester will design the test case.</a:t>
            </a:r>
          </a:p>
          <a:p>
            <a:pPr marL="285750" indent="-285750" algn="just">
              <a:buFont typeface="Arial" panose="020B0604020202020204" pitchFamily="34" charset="0"/>
              <a:buChar char="•"/>
            </a:pPr>
            <a:r>
              <a:rPr lang="en-US" sz="2000" dirty="0"/>
              <a:t>After designing the test, case tester will make a document of the traceability matrix.</a:t>
            </a:r>
          </a:p>
          <a:p>
            <a:pPr marL="285750" indent="-285750" algn="just">
              <a:buFont typeface="Arial" panose="020B0604020202020204" pitchFamily="34" charset="0"/>
              <a:buChar char="•"/>
            </a:pPr>
            <a:r>
              <a:rPr lang="en-US" sz="2000" dirty="0"/>
              <a:t>The tester will execute the test case design.</a:t>
            </a:r>
          </a:p>
          <a:p>
            <a:pPr marL="285750" indent="-285750" algn="just">
              <a:buFont typeface="Arial" panose="020B0604020202020204" pitchFamily="34" charset="0"/>
              <a:buChar char="•"/>
            </a:pPr>
            <a:r>
              <a:rPr lang="en-US" sz="2000" dirty="0"/>
              <a:t>Analysis of the coverage to examine the covered testing area of the application.</a:t>
            </a:r>
          </a:p>
          <a:p>
            <a:pPr marL="285750" indent="-285750" algn="just">
              <a:buFont typeface="Arial" panose="020B0604020202020204" pitchFamily="34" charset="0"/>
              <a:buChar char="•"/>
            </a:pPr>
            <a:r>
              <a:rPr lang="en-US" sz="2000" dirty="0"/>
              <a:t>Defect management should do to manage defect resolving.</a:t>
            </a:r>
          </a:p>
          <a:p>
            <a:endParaRPr lang="en-US" dirty="0" smtClean="0"/>
          </a:p>
          <a:p>
            <a:endParaRPr lang="en-US" dirty="0"/>
          </a:p>
        </p:txBody>
      </p:sp>
    </p:spTree>
    <p:extLst>
      <p:ext uri="{BB962C8B-B14F-4D97-AF65-F5344CB8AC3E}">
        <p14:creationId xmlns:p14="http://schemas.microsoft.com/office/powerpoint/2010/main" val="323466360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Testing Approaches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4" name="Rectangle 3"/>
          <p:cNvSpPr/>
          <p:nvPr/>
        </p:nvSpPr>
        <p:spPr>
          <a:xfrm>
            <a:off x="152400" y="716923"/>
            <a:ext cx="8583658" cy="1631216"/>
          </a:xfrm>
          <a:prstGeom prst="rect">
            <a:avLst/>
          </a:prstGeom>
        </p:spPr>
        <p:txBody>
          <a:bodyPr wrap="square">
            <a:spAutoFit/>
          </a:bodyPr>
          <a:lstStyle/>
          <a:p>
            <a:r>
              <a:rPr lang="en-US" sz="2000" b="1" dirty="0"/>
              <a:t>Non-Functional Testing</a:t>
            </a:r>
          </a:p>
          <a:p>
            <a:pPr algn="just"/>
            <a:r>
              <a:rPr lang="en-US" sz="2000" dirty="0"/>
              <a:t>Non-functional testing is a type of software testing to test </a:t>
            </a:r>
            <a:r>
              <a:rPr lang="en-US" sz="2000" b="1" dirty="0"/>
              <a:t>non-functional parameters </a:t>
            </a:r>
            <a:r>
              <a:rPr lang="en-US" sz="2000" dirty="0"/>
              <a:t>such as reliability, load test, performance and accountability of the software. The primary purpose of non-functional testing is to test the reading speed of the software system as per non-functional parameters</a:t>
            </a:r>
            <a:r>
              <a:rPr lang="en-US" dirty="0"/>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2465236"/>
            <a:ext cx="5596228" cy="4104089"/>
          </a:xfrm>
          <a:prstGeom prst="rect">
            <a:avLst/>
          </a:prstGeom>
        </p:spPr>
      </p:pic>
    </p:spTree>
    <p:extLst>
      <p:ext uri="{BB962C8B-B14F-4D97-AF65-F5344CB8AC3E}">
        <p14:creationId xmlns:p14="http://schemas.microsoft.com/office/powerpoint/2010/main" val="42383144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Software </a:t>
            </a:r>
            <a:r>
              <a:rPr lang="en-US" sz="3000" b="1" dirty="0" smtClean="0">
                <a:solidFill>
                  <a:schemeClr val="bg1"/>
                </a:solidFill>
                <a:latin typeface="Times New Roman" panose="02020603050405020304" pitchFamily="18" charset="0"/>
                <a:cs typeface="Times New Roman" panose="02020603050405020304" pitchFamily="18" charset="0"/>
              </a:rPr>
              <a:t>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553998"/>
            <a:ext cx="9175115" cy="5161002"/>
          </a:xfrm>
          <a:prstGeom prst="rect">
            <a:avLst/>
          </a:prstGeom>
        </p:spPr>
      </p:pic>
    </p:spTree>
    <p:extLst>
      <p:ext uri="{BB962C8B-B14F-4D97-AF65-F5344CB8AC3E}">
        <p14:creationId xmlns:p14="http://schemas.microsoft.com/office/powerpoint/2010/main" val="105290662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Unit </a:t>
            </a:r>
            <a:r>
              <a:rPr lang="en-US" sz="3000" b="1" dirty="0" smtClean="0">
                <a:solidFill>
                  <a:schemeClr val="bg1"/>
                </a:solidFill>
                <a:latin typeface="Times New Roman" panose="02020603050405020304" pitchFamily="18" charset="0"/>
                <a:cs typeface="Times New Roman" panose="02020603050405020304" pitchFamily="18" charset="0"/>
              </a:rPr>
              <a:t>Testing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6" name="Rectangle 5"/>
          <p:cNvSpPr/>
          <p:nvPr/>
        </p:nvSpPr>
        <p:spPr>
          <a:xfrm>
            <a:off x="152400" y="864799"/>
            <a:ext cx="8839200" cy="4847481"/>
          </a:xfrm>
          <a:prstGeom prst="rect">
            <a:avLst/>
          </a:prstGeom>
        </p:spPr>
        <p:txBody>
          <a:bodyPr wrap="square">
            <a:spAutoFit/>
          </a:bodyPr>
          <a:lstStyle/>
          <a:p>
            <a:r>
              <a:rPr lang="en-US" sz="2000" b="1" dirty="0" smtClean="0">
                <a:solidFill>
                  <a:srgbClr val="000000"/>
                </a:solidFill>
              </a:rPr>
              <a:t>Unit </a:t>
            </a:r>
            <a:r>
              <a:rPr lang="en-US" sz="2000" b="1" dirty="0">
                <a:solidFill>
                  <a:srgbClr val="000000"/>
                </a:solidFill>
              </a:rPr>
              <a:t>testing</a:t>
            </a:r>
            <a:r>
              <a:rPr lang="en-US" sz="2000" dirty="0">
                <a:solidFill>
                  <a:srgbClr val="000000"/>
                </a:solidFill>
              </a:rPr>
              <a:t> is a type of software testing, where the </a:t>
            </a:r>
            <a:r>
              <a:rPr lang="en-US" sz="2000" b="1" dirty="0">
                <a:solidFill>
                  <a:srgbClr val="000000"/>
                </a:solidFill>
              </a:rPr>
              <a:t>individual unit or component of the software tested</a:t>
            </a:r>
            <a:r>
              <a:rPr lang="en-US" sz="2000" dirty="0">
                <a:solidFill>
                  <a:srgbClr val="000000"/>
                </a:solidFill>
              </a:rPr>
              <a:t>. Unit testing, </a:t>
            </a:r>
            <a:r>
              <a:rPr lang="en-US" sz="2000" b="1" dirty="0">
                <a:solidFill>
                  <a:srgbClr val="000000"/>
                </a:solidFill>
              </a:rPr>
              <a:t>examine the different part of the application</a:t>
            </a:r>
            <a:r>
              <a:rPr lang="en-US" sz="2000" dirty="0" smtClean="0">
                <a:solidFill>
                  <a:srgbClr val="000000"/>
                </a:solidFill>
              </a:rPr>
              <a:t>,  </a:t>
            </a:r>
            <a:r>
              <a:rPr lang="en-US" sz="2000" dirty="0">
                <a:solidFill>
                  <a:srgbClr val="000000"/>
                </a:solidFill>
              </a:rPr>
              <a:t>by unit testing functional testing also done, because unit testing ensures each module is working correctly.</a:t>
            </a:r>
          </a:p>
          <a:p>
            <a:r>
              <a:rPr lang="en-US" sz="2000" b="1" dirty="0">
                <a:solidFill>
                  <a:srgbClr val="000000"/>
                </a:solidFill>
              </a:rPr>
              <a:t>The developer does unit testing</a:t>
            </a:r>
            <a:r>
              <a:rPr lang="en-US" sz="2000" dirty="0">
                <a:solidFill>
                  <a:srgbClr val="000000"/>
                </a:solidFill>
              </a:rPr>
              <a:t>. Unit testing is done in the development phase of the application</a:t>
            </a:r>
            <a:r>
              <a:rPr lang="en-US" sz="2000" dirty="0" smtClean="0">
                <a:solidFill>
                  <a:srgbClr val="000000"/>
                </a:solidFill>
              </a:rPr>
              <a:t>.</a:t>
            </a:r>
          </a:p>
          <a:p>
            <a:endParaRPr lang="en-US" b="0" i="0" dirty="0">
              <a:solidFill>
                <a:srgbClr val="000000"/>
              </a:solidFill>
              <a:effectLst/>
            </a:endParaRPr>
          </a:p>
          <a:p>
            <a:r>
              <a:rPr lang="en-US" b="1" dirty="0"/>
              <a:t>Unit Testing Tools</a:t>
            </a:r>
          </a:p>
          <a:p>
            <a:pPr marL="285750" indent="-285750">
              <a:lnSpc>
                <a:spcPct val="150000"/>
              </a:lnSpc>
              <a:buFont typeface="Arial" panose="020B0604020202020204" pitchFamily="34" charset="0"/>
              <a:buChar char="•"/>
            </a:pPr>
            <a:r>
              <a:rPr lang="en-US" dirty="0" err="1" smtClean="0"/>
              <a:t>NUnit</a:t>
            </a:r>
            <a:endParaRPr lang="en-US" dirty="0"/>
          </a:p>
          <a:p>
            <a:pPr marL="285750" indent="-285750">
              <a:lnSpc>
                <a:spcPct val="150000"/>
              </a:lnSpc>
              <a:buFont typeface="Arial" panose="020B0604020202020204" pitchFamily="34" charset="0"/>
              <a:buChar char="•"/>
            </a:pPr>
            <a:r>
              <a:rPr lang="en-US" dirty="0"/>
              <a:t>JUnit</a:t>
            </a:r>
          </a:p>
          <a:p>
            <a:pPr marL="285750" indent="-285750">
              <a:lnSpc>
                <a:spcPct val="150000"/>
              </a:lnSpc>
              <a:buFont typeface="Arial" panose="020B0604020202020204" pitchFamily="34" charset="0"/>
              <a:buChar char="•"/>
            </a:pPr>
            <a:r>
              <a:rPr lang="en-US" dirty="0" err="1"/>
              <a:t>PHPunit</a:t>
            </a:r>
            <a:endParaRPr lang="en-US" dirty="0"/>
          </a:p>
          <a:p>
            <a:pPr marL="285750" indent="-285750">
              <a:lnSpc>
                <a:spcPct val="150000"/>
              </a:lnSpc>
              <a:buFont typeface="Arial" panose="020B0604020202020204" pitchFamily="34" charset="0"/>
              <a:buChar char="•"/>
            </a:pPr>
            <a:r>
              <a:rPr lang="en-US" dirty="0" err="1"/>
              <a:t>Parasoft</a:t>
            </a:r>
            <a:r>
              <a:rPr lang="en-US" dirty="0"/>
              <a:t> </a:t>
            </a:r>
            <a:r>
              <a:rPr lang="en-US" dirty="0" err="1"/>
              <a:t>Jtest</a:t>
            </a:r>
            <a:endParaRPr lang="en-US" dirty="0"/>
          </a:p>
          <a:p>
            <a:pPr marL="285750" indent="-285750">
              <a:lnSpc>
                <a:spcPct val="150000"/>
              </a:lnSpc>
              <a:buFont typeface="Arial" panose="020B0604020202020204" pitchFamily="34" charset="0"/>
              <a:buChar char="•"/>
            </a:pPr>
            <a:r>
              <a:rPr lang="en-US" dirty="0"/>
              <a:t>EMMA</a:t>
            </a:r>
          </a:p>
          <a:p>
            <a:endParaRPr lang="en-US" b="0" i="0" dirty="0">
              <a:solidFill>
                <a:srgbClr val="000000"/>
              </a:solidFill>
              <a:effectLs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3510370"/>
            <a:ext cx="6030167" cy="3181794"/>
          </a:xfrm>
          <a:prstGeom prst="rect">
            <a:avLst/>
          </a:prstGeom>
        </p:spPr>
      </p:pic>
    </p:spTree>
    <p:extLst>
      <p:ext uri="{BB962C8B-B14F-4D97-AF65-F5344CB8AC3E}">
        <p14:creationId xmlns:p14="http://schemas.microsoft.com/office/powerpoint/2010/main" val="296159467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Unit </a:t>
            </a:r>
            <a:r>
              <a:rPr lang="en-US" sz="3000" b="1" dirty="0" smtClean="0">
                <a:solidFill>
                  <a:schemeClr val="bg1"/>
                </a:solidFill>
                <a:latin typeface="Times New Roman" panose="02020603050405020304" pitchFamily="18" charset="0"/>
                <a:cs typeface="Times New Roman" panose="02020603050405020304" pitchFamily="18" charset="0"/>
              </a:rPr>
              <a:t>Testing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6" name="Rectangle 5"/>
          <p:cNvSpPr/>
          <p:nvPr/>
        </p:nvSpPr>
        <p:spPr>
          <a:xfrm>
            <a:off x="13879" y="3965223"/>
            <a:ext cx="8686800" cy="2616101"/>
          </a:xfrm>
          <a:prstGeom prst="rect">
            <a:avLst/>
          </a:prstGeom>
        </p:spPr>
        <p:txBody>
          <a:bodyPr wrap="square">
            <a:spAutoFit/>
          </a:bodyPr>
          <a:lstStyle/>
          <a:p>
            <a:r>
              <a:rPr lang="en-US" sz="2000" b="1" dirty="0"/>
              <a:t>Unit Testing Techniques:</a:t>
            </a:r>
          </a:p>
          <a:p>
            <a:r>
              <a:rPr lang="en-US" dirty="0"/>
              <a:t>Unit testing uses all white box testing techniques as it uses the code of software application:</a:t>
            </a:r>
          </a:p>
          <a:p>
            <a:pPr marL="285750" indent="-285750">
              <a:buFont typeface="Arial" panose="020B0604020202020204" pitchFamily="34" charset="0"/>
              <a:buChar char="•"/>
            </a:pPr>
            <a:r>
              <a:rPr lang="en-US" b="1" dirty="0"/>
              <a:t>Data flow Testing</a:t>
            </a:r>
          </a:p>
          <a:p>
            <a:pPr marL="285750" indent="-285750">
              <a:buFont typeface="Arial" panose="020B0604020202020204" pitchFamily="34" charset="0"/>
              <a:buChar char="•"/>
            </a:pPr>
            <a:r>
              <a:rPr lang="en-US" b="1" dirty="0"/>
              <a:t>Control Flow Testing</a:t>
            </a:r>
          </a:p>
          <a:p>
            <a:pPr marL="285750" indent="-285750">
              <a:buFont typeface="Arial" panose="020B0604020202020204" pitchFamily="34" charset="0"/>
              <a:buChar char="•"/>
            </a:pPr>
            <a:r>
              <a:rPr lang="en-US" b="1" dirty="0"/>
              <a:t>Branch Coverage Testing</a:t>
            </a:r>
          </a:p>
          <a:p>
            <a:pPr marL="285750" indent="-285750">
              <a:buFont typeface="Arial" panose="020B0604020202020204" pitchFamily="34" charset="0"/>
              <a:buChar char="•"/>
            </a:pPr>
            <a:r>
              <a:rPr lang="en-US" b="1" dirty="0"/>
              <a:t>Statement Coverage Testing</a:t>
            </a:r>
          </a:p>
          <a:p>
            <a:pPr marL="285750" indent="-285750">
              <a:buFont typeface="Arial" panose="020B0604020202020204" pitchFamily="34" charset="0"/>
              <a:buChar char="•"/>
            </a:pPr>
            <a:r>
              <a:rPr lang="en-US" b="1" dirty="0"/>
              <a:t>Decision Coverage Testing</a:t>
            </a:r>
          </a:p>
          <a:p>
            <a:endParaRPr lang="en-US" sz="1600" b="0" i="0" dirty="0">
              <a:solidFill>
                <a:srgbClr val="000000"/>
              </a:solidFill>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9100" y="567061"/>
            <a:ext cx="4907346" cy="3700139"/>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1" y="543112"/>
            <a:ext cx="3969967" cy="3422111"/>
          </a:xfrm>
          <a:prstGeom prst="rect">
            <a:avLst/>
          </a:prstGeom>
        </p:spPr>
      </p:pic>
    </p:spTree>
    <p:extLst>
      <p:ext uri="{BB962C8B-B14F-4D97-AF65-F5344CB8AC3E}">
        <p14:creationId xmlns:p14="http://schemas.microsoft.com/office/powerpoint/2010/main" val="7070840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Integration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10" name="Rectangle 9"/>
          <p:cNvSpPr/>
          <p:nvPr/>
        </p:nvSpPr>
        <p:spPr>
          <a:xfrm>
            <a:off x="152400" y="553998"/>
            <a:ext cx="8839200" cy="1631216"/>
          </a:xfrm>
          <a:prstGeom prst="rect">
            <a:avLst/>
          </a:prstGeom>
        </p:spPr>
        <p:txBody>
          <a:bodyPr wrap="square">
            <a:spAutoFit/>
          </a:bodyPr>
          <a:lstStyle/>
          <a:p>
            <a:r>
              <a:rPr lang="en-US" sz="2000" b="1" dirty="0">
                <a:solidFill>
                  <a:srgbClr val="610B38"/>
                </a:solidFill>
              </a:rPr>
              <a:t>Integration testing</a:t>
            </a:r>
          </a:p>
          <a:p>
            <a:r>
              <a:rPr lang="en-US" sz="2000" dirty="0">
                <a:solidFill>
                  <a:srgbClr val="000000"/>
                </a:solidFill>
              </a:rPr>
              <a:t>Integration testing is the second level of the software testing process </a:t>
            </a:r>
            <a:r>
              <a:rPr lang="en-US" sz="2000" b="1" dirty="0">
                <a:solidFill>
                  <a:srgbClr val="000000"/>
                </a:solidFill>
              </a:rPr>
              <a:t>comes after unit testing</a:t>
            </a:r>
            <a:r>
              <a:rPr lang="en-US" sz="2000" dirty="0">
                <a:solidFill>
                  <a:srgbClr val="000000"/>
                </a:solidFill>
              </a:rPr>
              <a:t>. In this testing, units or individual components of the software are </a:t>
            </a:r>
            <a:r>
              <a:rPr lang="en-US" sz="2000" b="1" dirty="0">
                <a:solidFill>
                  <a:srgbClr val="000000"/>
                </a:solidFill>
              </a:rPr>
              <a:t>tested in a grou</a:t>
            </a:r>
            <a:r>
              <a:rPr lang="en-US" sz="2000" dirty="0">
                <a:solidFill>
                  <a:srgbClr val="000000"/>
                </a:solidFill>
              </a:rPr>
              <a:t>p. The focus of the integration testing level is to </a:t>
            </a:r>
            <a:r>
              <a:rPr lang="en-US" sz="2000" b="1" dirty="0">
                <a:solidFill>
                  <a:srgbClr val="000000"/>
                </a:solidFill>
              </a:rPr>
              <a:t>expose defects at the time of interaction between integrated components or units</a:t>
            </a:r>
            <a:r>
              <a:rPr lang="en-US" sz="2000" dirty="0">
                <a:solidFill>
                  <a:srgbClr val="000000"/>
                </a:solidFill>
              </a:rPr>
              <a:t>.</a:t>
            </a:r>
            <a:endParaRPr lang="en-US" sz="2000" b="0" i="0" dirty="0">
              <a:solidFill>
                <a:srgbClr val="000000"/>
              </a:solidFill>
              <a:effectLst/>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2265904"/>
            <a:ext cx="4724400" cy="4358572"/>
          </a:xfrm>
          <a:prstGeom prst="rect">
            <a:avLst/>
          </a:prstGeom>
        </p:spPr>
      </p:pic>
    </p:spTree>
    <p:extLst>
      <p:ext uri="{BB962C8B-B14F-4D97-AF65-F5344CB8AC3E}">
        <p14:creationId xmlns:p14="http://schemas.microsoft.com/office/powerpoint/2010/main" val="223909331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Integration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4" name="Rectangle 3"/>
          <p:cNvSpPr/>
          <p:nvPr/>
        </p:nvSpPr>
        <p:spPr>
          <a:xfrm>
            <a:off x="152400" y="890925"/>
            <a:ext cx="3001912" cy="369332"/>
          </a:xfrm>
          <a:prstGeom prst="rect">
            <a:avLst/>
          </a:prstGeom>
        </p:spPr>
        <p:txBody>
          <a:bodyPr wrap="none">
            <a:spAutoFit/>
          </a:bodyPr>
          <a:lstStyle/>
          <a:p>
            <a:r>
              <a:rPr lang="en-US" dirty="0">
                <a:solidFill>
                  <a:srgbClr val="610B38"/>
                </a:solidFill>
                <a:latin typeface="erdana"/>
              </a:rPr>
              <a:t>Types of Integration Testing</a:t>
            </a:r>
            <a:endParaRPr lang="en-US" b="0" i="0" dirty="0">
              <a:solidFill>
                <a:srgbClr val="610B38"/>
              </a:solidFill>
              <a:effectLst/>
              <a:latin typeface="erdana"/>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752600"/>
            <a:ext cx="8000186" cy="3773421"/>
          </a:xfrm>
          <a:prstGeom prst="rect">
            <a:avLst/>
          </a:prstGeom>
        </p:spPr>
      </p:pic>
      <p:sp>
        <p:nvSpPr>
          <p:cNvPr id="9" name="Rectangle 8"/>
          <p:cNvSpPr/>
          <p:nvPr/>
        </p:nvSpPr>
        <p:spPr>
          <a:xfrm>
            <a:off x="2996428" y="6448445"/>
            <a:ext cx="3151143" cy="276999"/>
          </a:xfrm>
          <a:prstGeom prst="rect">
            <a:avLst/>
          </a:prstGeom>
        </p:spPr>
        <p:txBody>
          <a:bodyPr wrap="square">
            <a:spAutoFit/>
          </a:bodyPr>
          <a:lstStyle/>
          <a:p>
            <a:r>
              <a:rPr lang="en-GB" sz="1200" dirty="0"/>
              <a:t>https://www.javatpoint.com/integration-testing</a:t>
            </a:r>
          </a:p>
        </p:txBody>
      </p:sp>
    </p:spTree>
    <p:extLst>
      <p:ext uri="{BB962C8B-B14F-4D97-AF65-F5344CB8AC3E}">
        <p14:creationId xmlns:p14="http://schemas.microsoft.com/office/powerpoint/2010/main" val="272521926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Integration testing</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8236" y="1905000"/>
            <a:ext cx="3645947" cy="373379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10" y="1647824"/>
            <a:ext cx="2638841" cy="3990975"/>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8945" y="1596357"/>
            <a:ext cx="2679561" cy="4042441"/>
          </a:xfrm>
          <a:prstGeom prst="rect">
            <a:avLst/>
          </a:prstGeom>
        </p:spPr>
      </p:pic>
      <p:sp>
        <p:nvSpPr>
          <p:cNvPr id="12" name="Rectangle 11"/>
          <p:cNvSpPr/>
          <p:nvPr/>
        </p:nvSpPr>
        <p:spPr>
          <a:xfrm>
            <a:off x="6131410" y="1662791"/>
            <a:ext cx="2039597" cy="400110"/>
          </a:xfrm>
          <a:prstGeom prst="rect">
            <a:avLst/>
          </a:prstGeom>
        </p:spPr>
        <p:txBody>
          <a:bodyPr wrap="none">
            <a:spAutoFit/>
          </a:bodyPr>
          <a:lstStyle/>
          <a:p>
            <a:r>
              <a:rPr lang="en-US" sz="2000" b="1" dirty="0"/>
              <a:t>Non- </a:t>
            </a:r>
            <a:r>
              <a:rPr lang="en-US" sz="2000" b="1" dirty="0" smtClean="0"/>
              <a:t>incremental</a:t>
            </a:r>
            <a:endParaRPr lang="en-US" sz="2000" b="1" i="0" dirty="0">
              <a:effectLst/>
            </a:endParaRPr>
          </a:p>
        </p:txBody>
      </p:sp>
    </p:spTree>
    <p:extLst>
      <p:ext uri="{BB962C8B-B14F-4D97-AF65-F5344CB8AC3E}">
        <p14:creationId xmlns:p14="http://schemas.microsoft.com/office/powerpoint/2010/main" val="151235622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System Testing</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77858" y="828261"/>
            <a:ext cx="8534400" cy="3170099"/>
          </a:xfrm>
          <a:prstGeom prst="rect">
            <a:avLst/>
          </a:prstGeom>
        </p:spPr>
        <p:txBody>
          <a:bodyPr wrap="square">
            <a:spAutoFit/>
          </a:bodyPr>
          <a:lstStyle/>
          <a:p>
            <a:r>
              <a:rPr lang="en-US" sz="2000" b="1" dirty="0"/>
              <a:t>System Testing</a:t>
            </a:r>
          </a:p>
          <a:p>
            <a:pPr algn="just"/>
            <a:r>
              <a:rPr lang="en-US" sz="2000" dirty="0">
                <a:solidFill>
                  <a:srgbClr val="000000"/>
                </a:solidFill>
              </a:rPr>
              <a:t>The software is compiled as product and then it is tested as a whole. This can be accomplished using one or more of the following tests:</a:t>
            </a:r>
          </a:p>
          <a:p>
            <a:pPr marL="285750" indent="-285750" algn="just">
              <a:buFont typeface="Arial" panose="020B0604020202020204" pitchFamily="34" charset="0"/>
              <a:buChar char="•"/>
            </a:pPr>
            <a:r>
              <a:rPr lang="en-US" sz="2000" b="1" dirty="0">
                <a:solidFill>
                  <a:srgbClr val="000000"/>
                </a:solidFill>
              </a:rPr>
              <a:t>Functionality testing</a:t>
            </a:r>
            <a:r>
              <a:rPr lang="en-US" sz="2000" dirty="0">
                <a:solidFill>
                  <a:srgbClr val="000000"/>
                </a:solidFill>
              </a:rPr>
              <a:t> - </a:t>
            </a:r>
            <a:r>
              <a:rPr lang="en-US" sz="2000" dirty="0">
                <a:solidFill>
                  <a:srgbClr val="00B0F0"/>
                </a:solidFill>
              </a:rPr>
              <a:t>Tests all functionalities</a:t>
            </a:r>
            <a:r>
              <a:rPr lang="en-US" sz="2000" b="1" dirty="0">
                <a:solidFill>
                  <a:srgbClr val="000000"/>
                </a:solidFill>
              </a:rPr>
              <a:t> </a:t>
            </a:r>
            <a:r>
              <a:rPr lang="en-US" sz="2000" dirty="0">
                <a:solidFill>
                  <a:srgbClr val="000000"/>
                </a:solidFill>
              </a:rPr>
              <a:t>of the software </a:t>
            </a:r>
            <a:r>
              <a:rPr lang="en-US" sz="2000" dirty="0">
                <a:solidFill>
                  <a:srgbClr val="00B0F0"/>
                </a:solidFill>
              </a:rPr>
              <a:t>against the requirement.</a:t>
            </a:r>
          </a:p>
          <a:p>
            <a:pPr marL="285750" indent="-285750" algn="just">
              <a:buFont typeface="Arial" panose="020B0604020202020204" pitchFamily="34" charset="0"/>
              <a:buChar char="•"/>
            </a:pPr>
            <a:r>
              <a:rPr lang="en-US" sz="2000" b="1" dirty="0">
                <a:solidFill>
                  <a:srgbClr val="000000"/>
                </a:solidFill>
              </a:rPr>
              <a:t>Performance testing</a:t>
            </a:r>
            <a:r>
              <a:rPr lang="en-US" sz="2000" dirty="0">
                <a:solidFill>
                  <a:srgbClr val="000000"/>
                </a:solidFill>
              </a:rPr>
              <a:t> - This test proves </a:t>
            </a:r>
            <a:r>
              <a:rPr lang="en-US" sz="2000" dirty="0">
                <a:solidFill>
                  <a:srgbClr val="00B0F0"/>
                </a:solidFill>
              </a:rPr>
              <a:t>how efficient the software is</a:t>
            </a:r>
            <a:r>
              <a:rPr lang="en-US" sz="2000" dirty="0">
                <a:solidFill>
                  <a:srgbClr val="000000"/>
                </a:solidFill>
              </a:rPr>
              <a:t>. It tests the </a:t>
            </a:r>
            <a:r>
              <a:rPr lang="en-US" sz="2000" dirty="0">
                <a:solidFill>
                  <a:srgbClr val="00B0F0"/>
                </a:solidFill>
              </a:rPr>
              <a:t>effectiveness and average time </a:t>
            </a:r>
            <a:r>
              <a:rPr lang="en-US" sz="2000" dirty="0">
                <a:solidFill>
                  <a:srgbClr val="000000"/>
                </a:solidFill>
              </a:rPr>
              <a:t>taken by the software to do desired task. Performance testing is done by means of </a:t>
            </a:r>
            <a:r>
              <a:rPr lang="en-US" sz="2000" dirty="0">
                <a:solidFill>
                  <a:srgbClr val="00B0F0"/>
                </a:solidFill>
              </a:rPr>
              <a:t>load testing and stress testing </a:t>
            </a:r>
            <a:r>
              <a:rPr lang="en-US" sz="2000" dirty="0">
                <a:solidFill>
                  <a:srgbClr val="000000"/>
                </a:solidFill>
              </a:rPr>
              <a:t>where the software is put under high user and data load under various environment conditions</a:t>
            </a:r>
            <a:r>
              <a:rPr lang="en-US" sz="2000" dirty="0" smtClean="0">
                <a:solidFill>
                  <a:srgbClr val="000000"/>
                </a:solidFill>
              </a:rPr>
              <a:t>.</a:t>
            </a:r>
            <a:endParaRPr lang="en-US" sz="2000" dirty="0">
              <a:solidFill>
                <a:srgbClr val="00000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7554" y="3585100"/>
            <a:ext cx="3095625" cy="3048000"/>
          </a:xfrm>
          <a:prstGeom prst="rect">
            <a:avLst/>
          </a:prstGeom>
        </p:spPr>
      </p:pic>
      <p:sp>
        <p:nvSpPr>
          <p:cNvPr id="13" name="Rectangle 12"/>
          <p:cNvSpPr/>
          <p:nvPr/>
        </p:nvSpPr>
        <p:spPr>
          <a:xfrm>
            <a:off x="258264" y="4390770"/>
            <a:ext cx="4572000" cy="1323439"/>
          </a:xfrm>
          <a:prstGeom prst="rect">
            <a:avLst/>
          </a:prstGeom>
        </p:spPr>
        <p:txBody>
          <a:bodyPr>
            <a:spAutoFit/>
          </a:bodyPr>
          <a:lstStyle/>
          <a:p>
            <a:pPr marL="285750" indent="-285750" algn="just">
              <a:buFont typeface="Arial" panose="020B0604020202020204" pitchFamily="34" charset="0"/>
              <a:buChar char="•"/>
            </a:pPr>
            <a:r>
              <a:rPr lang="en-US" sz="2000" b="1" dirty="0">
                <a:solidFill>
                  <a:srgbClr val="000000"/>
                </a:solidFill>
              </a:rPr>
              <a:t>Security &amp; Portability </a:t>
            </a:r>
            <a:r>
              <a:rPr lang="en-US" sz="2000" dirty="0">
                <a:solidFill>
                  <a:srgbClr val="000000"/>
                </a:solidFill>
              </a:rPr>
              <a:t>- These tests are done when the software is meant to work on various platforms and accessed by number of persons.</a:t>
            </a:r>
          </a:p>
        </p:txBody>
      </p:sp>
    </p:spTree>
    <p:extLst>
      <p:ext uri="{BB962C8B-B14F-4D97-AF65-F5344CB8AC3E}">
        <p14:creationId xmlns:p14="http://schemas.microsoft.com/office/powerpoint/2010/main" val="258722491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System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899" y="2791255"/>
            <a:ext cx="3862159" cy="380274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5703" y="668766"/>
            <a:ext cx="3908297" cy="5824128"/>
          </a:xfrm>
          <a:prstGeom prst="rect">
            <a:avLst/>
          </a:prstGeom>
        </p:spPr>
      </p:pic>
      <p:sp>
        <p:nvSpPr>
          <p:cNvPr id="10" name="Rectangle 9"/>
          <p:cNvSpPr/>
          <p:nvPr/>
        </p:nvSpPr>
        <p:spPr>
          <a:xfrm>
            <a:off x="277858" y="828261"/>
            <a:ext cx="5437142" cy="1846659"/>
          </a:xfrm>
          <a:prstGeom prst="rect">
            <a:avLst/>
          </a:prstGeom>
        </p:spPr>
        <p:txBody>
          <a:bodyPr wrap="square">
            <a:spAutoFit/>
          </a:bodyPr>
          <a:lstStyle/>
          <a:p>
            <a:r>
              <a:rPr lang="en-US" sz="2000" b="1" dirty="0"/>
              <a:t>System Testing</a:t>
            </a:r>
          </a:p>
          <a:p>
            <a:pPr marL="342900" indent="-342900" algn="just">
              <a:buFont typeface="Arial" panose="020B0604020202020204" pitchFamily="34" charset="0"/>
              <a:buChar char="•"/>
            </a:pPr>
            <a:r>
              <a:rPr lang="en-US" sz="2000" dirty="0">
                <a:solidFill>
                  <a:srgbClr val="000000"/>
                </a:solidFill>
              </a:rPr>
              <a:t>The software is compiled as product and then </a:t>
            </a:r>
            <a:r>
              <a:rPr lang="en-US" sz="2000" dirty="0">
                <a:solidFill>
                  <a:srgbClr val="00B0F0"/>
                </a:solidFill>
              </a:rPr>
              <a:t>it is tested as a whole. </a:t>
            </a:r>
            <a:endParaRPr lang="en-US" sz="2000" dirty="0" smtClean="0">
              <a:solidFill>
                <a:srgbClr val="00B0F0"/>
              </a:solidFill>
            </a:endParaRPr>
          </a:p>
          <a:p>
            <a:pPr marL="285750" indent="-285750" algn="just">
              <a:buFont typeface="Arial" panose="020B0604020202020204" pitchFamily="34" charset="0"/>
              <a:buChar char="•"/>
            </a:pPr>
            <a:r>
              <a:rPr lang="en-US" dirty="0"/>
              <a:t>System Testing includes testing of a fully integrated software system</a:t>
            </a:r>
            <a:r>
              <a:rPr lang="en-US" dirty="0" smtClean="0"/>
              <a:t>.</a:t>
            </a:r>
          </a:p>
          <a:p>
            <a:pPr marL="285750" indent="-285750" algn="just">
              <a:buFont typeface="Arial" panose="020B0604020202020204" pitchFamily="34" charset="0"/>
              <a:buChar char="•"/>
            </a:pPr>
            <a:r>
              <a:rPr lang="en-US" dirty="0"/>
              <a:t>System testing is divided into more </a:t>
            </a:r>
            <a:r>
              <a:rPr lang="en-US" dirty="0">
                <a:solidFill>
                  <a:srgbClr val="00B0F0"/>
                </a:solidFill>
              </a:rPr>
              <a:t>than 50 </a:t>
            </a:r>
            <a:r>
              <a:rPr lang="en-US" dirty="0" smtClean="0">
                <a:solidFill>
                  <a:srgbClr val="00B0F0"/>
                </a:solidFill>
              </a:rPr>
              <a:t>types</a:t>
            </a:r>
            <a:r>
              <a:rPr lang="en-US" dirty="0" smtClean="0"/>
              <a:t>.</a:t>
            </a:r>
            <a:endParaRPr lang="en-US" sz="2000" dirty="0">
              <a:solidFill>
                <a:srgbClr val="000000"/>
              </a:solidFill>
            </a:endParaRPr>
          </a:p>
        </p:txBody>
      </p:sp>
    </p:spTree>
    <p:extLst>
      <p:ext uri="{BB962C8B-B14F-4D97-AF65-F5344CB8AC3E}">
        <p14:creationId xmlns:p14="http://schemas.microsoft.com/office/powerpoint/2010/main" val="20539574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The V &amp; V process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381000" y="864799"/>
            <a:ext cx="8305800" cy="5663089"/>
          </a:xfrm>
          <a:prstGeom prst="rect">
            <a:avLst/>
          </a:prstGeom>
        </p:spPr>
        <p:txBody>
          <a:bodyPr wrap="square">
            <a:spAutoFit/>
          </a:bodyPr>
          <a:lstStyle/>
          <a:p>
            <a:pPr marL="342900" lvl="0" indent="-342900" fontAlgn="base">
              <a:spcBef>
                <a:spcPct val="20000"/>
              </a:spcBef>
              <a:spcAft>
                <a:spcPct val="0"/>
              </a:spcAft>
              <a:buClr>
                <a:srgbClr val="CC9900"/>
              </a:buClr>
              <a:buSzPct val="65000"/>
              <a:buFont typeface="Wingdings" panose="05000000000000000000" pitchFamily="2" charset="2"/>
              <a:buChar char="n"/>
            </a:pPr>
            <a:r>
              <a:rPr kumimoji="1" lang="en-GB" altLang="zh-TW" sz="2200" dirty="0">
                <a:solidFill>
                  <a:srgbClr val="000000"/>
                </a:solidFill>
                <a:ea typeface="新細明體"/>
              </a:rPr>
              <a:t>Is a whole life-cycle process - V &amp; V must </a:t>
            </a:r>
            <a:r>
              <a:rPr kumimoji="1" lang="en-GB" altLang="zh-TW" sz="2200" dirty="0" smtClean="0">
                <a:solidFill>
                  <a:srgbClr val="000000"/>
                </a:solidFill>
                <a:ea typeface="新細明體"/>
              </a:rPr>
              <a:t>be applied </a:t>
            </a:r>
            <a:r>
              <a:rPr kumimoji="1" lang="en-GB" altLang="zh-TW" sz="2200" dirty="0">
                <a:solidFill>
                  <a:srgbClr val="000000"/>
                </a:solidFill>
                <a:ea typeface="新細明體"/>
              </a:rPr>
              <a:t>at each stage in the software process.</a:t>
            </a:r>
          </a:p>
          <a:p>
            <a:pPr marL="342900" lvl="0" indent="-342900" fontAlgn="base">
              <a:spcBef>
                <a:spcPct val="20000"/>
              </a:spcBef>
              <a:spcAft>
                <a:spcPct val="0"/>
              </a:spcAft>
              <a:buClr>
                <a:srgbClr val="CC9900"/>
              </a:buClr>
              <a:buSzPct val="65000"/>
              <a:buFont typeface="Wingdings" panose="05000000000000000000" pitchFamily="2" charset="2"/>
              <a:buChar char="n"/>
            </a:pPr>
            <a:r>
              <a:rPr kumimoji="1" lang="en-GB" altLang="zh-TW" sz="2200" dirty="0">
                <a:solidFill>
                  <a:srgbClr val="000000"/>
                </a:solidFill>
                <a:ea typeface="新細明體"/>
              </a:rPr>
              <a:t>Has two principal objectives</a:t>
            </a:r>
          </a:p>
          <a:p>
            <a:pPr marL="669925" lvl="1" indent="-325438" fontAlgn="base">
              <a:spcBef>
                <a:spcPct val="20000"/>
              </a:spcBef>
              <a:spcAft>
                <a:spcPct val="0"/>
              </a:spcAft>
              <a:buClr>
                <a:srgbClr val="3B812F"/>
              </a:buClr>
              <a:buSzPct val="60000"/>
              <a:buFont typeface="Wingdings" panose="05000000000000000000" pitchFamily="2" charset="2"/>
              <a:buChar char="q"/>
            </a:pPr>
            <a:r>
              <a:rPr kumimoji="1" lang="en-GB" altLang="zh-TW" sz="2200" dirty="0">
                <a:solidFill>
                  <a:srgbClr val="000000"/>
                </a:solidFill>
                <a:ea typeface="新細明體"/>
              </a:rPr>
              <a:t>The </a:t>
            </a:r>
            <a:r>
              <a:rPr kumimoji="1" lang="en-GB" altLang="zh-TW" sz="2200" dirty="0">
                <a:solidFill>
                  <a:srgbClr val="FF0000"/>
                </a:solidFill>
                <a:ea typeface="新細明體"/>
              </a:rPr>
              <a:t>discovery of</a:t>
            </a:r>
            <a:r>
              <a:rPr kumimoji="1" lang="en-GB" altLang="zh-TW" sz="2200" dirty="0">
                <a:solidFill>
                  <a:srgbClr val="000000"/>
                </a:solidFill>
                <a:ea typeface="新細明體"/>
              </a:rPr>
              <a:t> </a:t>
            </a:r>
            <a:r>
              <a:rPr kumimoji="1" lang="en-GB" altLang="zh-TW" sz="2200" dirty="0">
                <a:solidFill>
                  <a:srgbClr val="FF0000"/>
                </a:solidFill>
                <a:ea typeface="新細明體"/>
              </a:rPr>
              <a:t>defects</a:t>
            </a:r>
            <a:r>
              <a:rPr kumimoji="1" lang="en-GB" altLang="zh-TW" sz="2200" dirty="0">
                <a:solidFill>
                  <a:srgbClr val="000000"/>
                </a:solidFill>
                <a:ea typeface="新細明體"/>
              </a:rPr>
              <a:t> in a system;</a:t>
            </a:r>
          </a:p>
          <a:p>
            <a:pPr marL="669925" lvl="1" indent="-325438" fontAlgn="base">
              <a:spcBef>
                <a:spcPct val="20000"/>
              </a:spcBef>
              <a:spcAft>
                <a:spcPct val="0"/>
              </a:spcAft>
              <a:buClr>
                <a:srgbClr val="3B812F"/>
              </a:buClr>
              <a:buSzPct val="60000"/>
              <a:buFont typeface="Wingdings" panose="05000000000000000000" pitchFamily="2" charset="2"/>
              <a:buChar char="q"/>
            </a:pPr>
            <a:r>
              <a:rPr kumimoji="1" lang="en-GB" altLang="zh-TW" sz="2200" dirty="0">
                <a:solidFill>
                  <a:srgbClr val="000000"/>
                </a:solidFill>
                <a:ea typeface="新細明體"/>
              </a:rPr>
              <a:t>The </a:t>
            </a:r>
            <a:r>
              <a:rPr kumimoji="1" lang="en-GB" altLang="zh-TW" sz="2200" dirty="0">
                <a:solidFill>
                  <a:srgbClr val="FF0000"/>
                </a:solidFill>
                <a:ea typeface="新細明體"/>
              </a:rPr>
              <a:t>assessment</a:t>
            </a:r>
            <a:r>
              <a:rPr kumimoji="1" lang="en-GB" altLang="zh-TW" sz="2200" dirty="0">
                <a:solidFill>
                  <a:srgbClr val="000000"/>
                </a:solidFill>
                <a:ea typeface="新細明體"/>
              </a:rPr>
              <a:t> of whether or not the system is </a:t>
            </a:r>
            <a:r>
              <a:rPr kumimoji="1" lang="en-GB" altLang="zh-TW" sz="2200" dirty="0">
                <a:solidFill>
                  <a:srgbClr val="FF0000"/>
                </a:solidFill>
                <a:ea typeface="新細明體"/>
              </a:rPr>
              <a:t>useful</a:t>
            </a:r>
            <a:r>
              <a:rPr kumimoji="1" lang="en-GB" altLang="zh-TW" sz="2200" dirty="0">
                <a:solidFill>
                  <a:srgbClr val="000000"/>
                </a:solidFill>
                <a:ea typeface="新細明體"/>
              </a:rPr>
              <a:t> and </a:t>
            </a:r>
            <a:r>
              <a:rPr kumimoji="1" lang="en-GB" altLang="zh-TW" sz="2200" dirty="0">
                <a:solidFill>
                  <a:srgbClr val="FF0000"/>
                </a:solidFill>
                <a:ea typeface="新細明體"/>
              </a:rPr>
              <a:t>useable</a:t>
            </a:r>
            <a:r>
              <a:rPr kumimoji="1" lang="en-GB" altLang="zh-TW" sz="2200" dirty="0">
                <a:solidFill>
                  <a:srgbClr val="000000"/>
                </a:solidFill>
                <a:ea typeface="新細明體"/>
              </a:rPr>
              <a:t> in an operational </a:t>
            </a:r>
            <a:r>
              <a:rPr kumimoji="1" lang="en-GB" altLang="zh-TW" sz="2200" dirty="0" smtClean="0">
                <a:solidFill>
                  <a:srgbClr val="000000"/>
                </a:solidFill>
                <a:ea typeface="新細明體"/>
              </a:rPr>
              <a:t>situation.</a:t>
            </a:r>
          </a:p>
          <a:p>
            <a:pPr indent="-112713" fontAlgn="base">
              <a:spcBef>
                <a:spcPct val="20000"/>
              </a:spcBef>
              <a:spcAft>
                <a:spcPct val="0"/>
              </a:spcAft>
              <a:buClr>
                <a:srgbClr val="3B812F"/>
              </a:buClr>
              <a:buSzPct val="60000"/>
            </a:pPr>
            <a:endParaRPr lang="en-GB" altLang="zh-TW" sz="2800" b="1" dirty="0" smtClean="0">
              <a:solidFill>
                <a:srgbClr val="009900"/>
              </a:solidFill>
            </a:endParaRPr>
          </a:p>
          <a:p>
            <a:pPr indent="-112713" fontAlgn="base">
              <a:spcBef>
                <a:spcPct val="20000"/>
              </a:spcBef>
              <a:spcAft>
                <a:spcPct val="0"/>
              </a:spcAft>
              <a:buClr>
                <a:srgbClr val="3B812F"/>
              </a:buClr>
              <a:buSzPct val="60000"/>
            </a:pPr>
            <a:r>
              <a:rPr lang="en-GB" altLang="zh-TW" sz="2800" b="1" dirty="0" smtClean="0">
                <a:solidFill>
                  <a:srgbClr val="009900"/>
                </a:solidFill>
              </a:rPr>
              <a:t>V &amp; </a:t>
            </a:r>
            <a:r>
              <a:rPr lang="en-GB" altLang="zh-TW" sz="2800" b="1" dirty="0">
                <a:solidFill>
                  <a:srgbClr val="009900"/>
                </a:solidFill>
              </a:rPr>
              <a:t>V goals</a:t>
            </a:r>
            <a:endParaRPr kumimoji="1" lang="en-GB" altLang="zh-TW" sz="2400" b="1" dirty="0">
              <a:solidFill>
                <a:srgbClr val="009900"/>
              </a:solidFill>
              <a:ea typeface="新細明體"/>
            </a:endParaRPr>
          </a:p>
          <a:p>
            <a:pPr marL="342900" lvl="0" indent="-342900" fontAlgn="base">
              <a:spcBef>
                <a:spcPct val="20000"/>
              </a:spcBef>
              <a:spcAft>
                <a:spcPct val="0"/>
              </a:spcAft>
              <a:buClr>
                <a:srgbClr val="CC9900"/>
              </a:buClr>
              <a:buSzPct val="65000"/>
              <a:buFont typeface="Wingdings" panose="05000000000000000000" pitchFamily="2" charset="2"/>
              <a:buChar char="n"/>
            </a:pPr>
            <a:r>
              <a:rPr kumimoji="1" lang="en-GB" altLang="zh-TW" sz="2200" dirty="0">
                <a:solidFill>
                  <a:srgbClr val="000000"/>
                </a:solidFill>
                <a:ea typeface="新細明體"/>
              </a:rPr>
              <a:t>Verification and validation should establish confidence that the software is </a:t>
            </a:r>
            <a:r>
              <a:rPr kumimoji="1" lang="en-GB" altLang="zh-TW" sz="2200" dirty="0">
                <a:solidFill>
                  <a:srgbClr val="FF0000"/>
                </a:solidFill>
                <a:ea typeface="新細明體"/>
              </a:rPr>
              <a:t>fit for purpose</a:t>
            </a:r>
            <a:r>
              <a:rPr kumimoji="1" lang="en-GB" altLang="zh-TW" sz="2200" dirty="0">
                <a:solidFill>
                  <a:srgbClr val="000000"/>
                </a:solidFill>
                <a:ea typeface="新細明體"/>
              </a:rPr>
              <a:t>.</a:t>
            </a:r>
          </a:p>
          <a:p>
            <a:pPr marL="342900" lvl="0" indent="-342900" fontAlgn="base">
              <a:spcBef>
                <a:spcPct val="20000"/>
              </a:spcBef>
              <a:spcAft>
                <a:spcPct val="0"/>
              </a:spcAft>
              <a:buClr>
                <a:srgbClr val="CC9900"/>
              </a:buClr>
              <a:buSzPct val="65000"/>
              <a:buFont typeface="Wingdings" panose="05000000000000000000" pitchFamily="2" charset="2"/>
              <a:buChar char="n"/>
            </a:pPr>
            <a:r>
              <a:rPr kumimoji="1" lang="en-GB" altLang="zh-TW" sz="2200" dirty="0">
                <a:solidFill>
                  <a:srgbClr val="000000"/>
                </a:solidFill>
                <a:ea typeface="新細明體"/>
              </a:rPr>
              <a:t>This does </a:t>
            </a:r>
            <a:r>
              <a:rPr kumimoji="1" lang="en-GB" altLang="zh-TW" sz="2200" dirty="0">
                <a:solidFill>
                  <a:srgbClr val="FF0000"/>
                </a:solidFill>
                <a:ea typeface="新細明體"/>
              </a:rPr>
              <a:t>NOT</a:t>
            </a:r>
            <a:r>
              <a:rPr kumimoji="1" lang="en-GB" altLang="zh-TW" sz="2200" dirty="0">
                <a:solidFill>
                  <a:srgbClr val="000000"/>
                </a:solidFill>
                <a:ea typeface="新細明體"/>
              </a:rPr>
              <a:t> mean completely free of defects.</a:t>
            </a:r>
          </a:p>
          <a:p>
            <a:pPr marL="342900" lvl="0" indent="-342900" fontAlgn="base">
              <a:spcBef>
                <a:spcPct val="20000"/>
              </a:spcBef>
              <a:spcAft>
                <a:spcPct val="0"/>
              </a:spcAft>
              <a:buClr>
                <a:srgbClr val="CC9900"/>
              </a:buClr>
              <a:buSzPct val="65000"/>
              <a:buFont typeface="Wingdings" panose="05000000000000000000" pitchFamily="2" charset="2"/>
              <a:buChar char="n"/>
            </a:pPr>
            <a:r>
              <a:rPr kumimoji="1" lang="en-GB" altLang="zh-TW" sz="2200" dirty="0">
                <a:solidFill>
                  <a:srgbClr val="000000"/>
                </a:solidFill>
                <a:ea typeface="新細明體"/>
              </a:rPr>
              <a:t>Rather, it must be good enough for its intended use and the </a:t>
            </a:r>
            <a:r>
              <a:rPr kumimoji="1" lang="en-GB" altLang="zh-TW" sz="2200" dirty="0">
                <a:solidFill>
                  <a:srgbClr val="FF0000"/>
                </a:solidFill>
                <a:ea typeface="新細明體"/>
              </a:rPr>
              <a:t>type of use</a:t>
            </a:r>
            <a:r>
              <a:rPr kumimoji="1" lang="en-GB" altLang="zh-TW" sz="2200" dirty="0">
                <a:solidFill>
                  <a:srgbClr val="000000"/>
                </a:solidFill>
                <a:ea typeface="新細明體"/>
              </a:rPr>
              <a:t> will determine the </a:t>
            </a:r>
            <a:r>
              <a:rPr kumimoji="1" lang="en-GB" altLang="zh-TW" sz="2200" dirty="0">
                <a:solidFill>
                  <a:srgbClr val="FF0000"/>
                </a:solidFill>
                <a:ea typeface="新細明體"/>
              </a:rPr>
              <a:t>degree of confidence</a:t>
            </a:r>
            <a:r>
              <a:rPr kumimoji="1" lang="en-GB" altLang="zh-TW" sz="2200" dirty="0">
                <a:solidFill>
                  <a:srgbClr val="000000"/>
                </a:solidFill>
                <a:ea typeface="新細明體"/>
              </a:rPr>
              <a:t> that is needed.</a:t>
            </a:r>
          </a:p>
          <a:p>
            <a:pPr marL="669925" lvl="1" indent="-325438" fontAlgn="base">
              <a:spcBef>
                <a:spcPct val="20000"/>
              </a:spcBef>
              <a:spcAft>
                <a:spcPct val="0"/>
              </a:spcAft>
              <a:buClr>
                <a:srgbClr val="3B812F"/>
              </a:buClr>
              <a:buSzPct val="60000"/>
              <a:buFont typeface="Wingdings" panose="05000000000000000000" pitchFamily="2" charset="2"/>
              <a:buChar char="q"/>
            </a:pPr>
            <a:endParaRPr kumimoji="1" lang="en-GB" altLang="zh-TW" sz="2200" dirty="0">
              <a:solidFill>
                <a:srgbClr val="000000"/>
              </a:solidFill>
              <a:ea typeface="新細明體"/>
            </a:endParaRPr>
          </a:p>
        </p:txBody>
      </p:sp>
    </p:spTree>
    <p:extLst>
      <p:ext uri="{BB962C8B-B14F-4D97-AF65-F5344CB8AC3E}">
        <p14:creationId xmlns:p14="http://schemas.microsoft.com/office/powerpoint/2010/main" val="114250491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Acceptance Testing : </a:t>
            </a:r>
            <a:r>
              <a:rPr lang="en-US" sz="3000" b="1" dirty="0" smtClean="0">
                <a:solidFill>
                  <a:schemeClr val="bg1"/>
                </a:solidFill>
                <a:latin typeface="Times New Roman" panose="02020603050405020304" pitchFamily="18" charset="0"/>
                <a:cs typeface="Times New Roman" panose="02020603050405020304" pitchFamily="18" charset="0"/>
              </a:rPr>
              <a:t>User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70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28600" y="898471"/>
            <a:ext cx="8382000" cy="4708981"/>
          </a:xfrm>
          <a:prstGeom prst="rect">
            <a:avLst/>
          </a:prstGeom>
        </p:spPr>
        <p:txBody>
          <a:bodyPr wrap="square">
            <a:spAutoFit/>
          </a:bodyPr>
          <a:lstStyle/>
          <a:p>
            <a:r>
              <a:rPr lang="en-US" sz="2000" b="1" dirty="0"/>
              <a:t>Acceptance Testing</a:t>
            </a:r>
          </a:p>
          <a:p>
            <a:pPr algn="just"/>
            <a:r>
              <a:rPr lang="en-US" sz="2000" dirty="0">
                <a:solidFill>
                  <a:srgbClr val="000000"/>
                </a:solidFill>
              </a:rPr>
              <a:t>When the software is ready to hand over to the customer it has to go through last phase of testing where </a:t>
            </a:r>
            <a:r>
              <a:rPr lang="en-US" sz="2000" dirty="0">
                <a:solidFill>
                  <a:srgbClr val="002B82"/>
                </a:solidFill>
              </a:rPr>
              <a:t>it is tested for user-interaction and response</a:t>
            </a:r>
            <a:r>
              <a:rPr lang="en-US" sz="2000" dirty="0">
                <a:solidFill>
                  <a:srgbClr val="000000"/>
                </a:solidFill>
              </a:rPr>
              <a:t>. This is important because even if the software matches all user requirements and if user does not like the way it appears or works, it may be rejected</a:t>
            </a:r>
            <a:r>
              <a:rPr lang="en-US" sz="2000" dirty="0" smtClean="0">
                <a:solidFill>
                  <a:srgbClr val="000000"/>
                </a:solidFill>
              </a:rPr>
              <a:t>.</a:t>
            </a:r>
          </a:p>
          <a:p>
            <a:pPr algn="just"/>
            <a:endParaRPr lang="en-US" sz="2000" dirty="0">
              <a:solidFill>
                <a:srgbClr val="000000"/>
              </a:solidFill>
            </a:endParaRPr>
          </a:p>
          <a:p>
            <a:pPr marL="285750" indent="-285750" algn="just">
              <a:buFont typeface="Arial" panose="020B0604020202020204" pitchFamily="34" charset="0"/>
              <a:buChar char="•"/>
            </a:pPr>
            <a:r>
              <a:rPr lang="en-US" sz="2000" b="1" dirty="0">
                <a:solidFill>
                  <a:srgbClr val="000000"/>
                </a:solidFill>
              </a:rPr>
              <a:t>Alpha testing</a:t>
            </a:r>
            <a:r>
              <a:rPr lang="en-US" sz="2000" dirty="0">
                <a:solidFill>
                  <a:srgbClr val="000000"/>
                </a:solidFill>
              </a:rPr>
              <a:t> - The team of </a:t>
            </a:r>
            <a:r>
              <a:rPr lang="en-US" sz="2000" dirty="0">
                <a:solidFill>
                  <a:srgbClr val="002B82"/>
                </a:solidFill>
              </a:rPr>
              <a:t>developer themselves perform alpha testing </a:t>
            </a:r>
            <a:r>
              <a:rPr lang="en-US" sz="2000" dirty="0">
                <a:solidFill>
                  <a:srgbClr val="000000"/>
                </a:solidFill>
              </a:rPr>
              <a:t>by using the system as if it is being used in work environment. They try to find out </a:t>
            </a:r>
            <a:r>
              <a:rPr lang="en-US" sz="2000" dirty="0">
                <a:solidFill>
                  <a:srgbClr val="002B82"/>
                </a:solidFill>
              </a:rPr>
              <a:t>how user would react to some action in software and how the system should respond to inputs</a:t>
            </a:r>
            <a:r>
              <a:rPr lang="en-US" sz="2000" dirty="0" smtClean="0">
                <a:solidFill>
                  <a:srgbClr val="000000"/>
                </a:solidFill>
              </a:rPr>
              <a:t>.</a:t>
            </a:r>
          </a:p>
          <a:p>
            <a:pPr algn="just"/>
            <a:endParaRPr lang="en-US" sz="2000" dirty="0">
              <a:solidFill>
                <a:srgbClr val="000000"/>
              </a:solidFill>
            </a:endParaRPr>
          </a:p>
          <a:p>
            <a:pPr marL="285750" indent="-285750" algn="just">
              <a:buFont typeface="Arial" panose="020B0604020202020204" pitchFamily="34" charset="0"/>
              <a:buChar char="•"/>
            </a:pPr>
            <a:r>
              <a:rPr lang="en-US" sz="2000" b="1" dirty="0">
                <a:solidFill>
                  <a:srgbClr val="000000"/>
                </a:solidFill>
              </a:rPr>
              <a:t>Beta testing</a:t>
            </a:r>
            <a:r>
              <a:rPr lang="en-US" sz="2000" dirty="0">
                <a:solidFill>
                  <a:srgbClr val="000000"/>
                </a:solidFill>
              </a:rPr>
              <a:t> - After the software is tested internally, it is handed over to the users </a:t>
            </a:r>
            <a:r>
              <a:rPr lang="en-US" sz="2000" dirty="0">
                <a:solidFill>
                  <a:srgbClr val="002B82"/>
                </a:solidFill>
              </a:rPr>
              <a:t>to use it under their production environment only for testing purpose. </a:t>
            </a:r>
            <a:r>
              <a:rPr lang="en-US" sz="2000" dirty="0">
                <a:solidFill>
                  <a:srgbClr val="000000"/>
                </a:solidFill>
              </a:rPr>
              <a:t>This is not as yet the delivered product. Developers expect that users at this stage will bring minute problems, which were skipped to attend.</a:t>
            </a:r>
            <a:endParaRPr lang="en-US" sz="2000" b="0" i="0" dirty="0">
              <a:solidFill>
                <a:srgbClr val="000000"/>
              </a:solidFill>
              <a:effectLst/>
            </a:endParaRPr>
          </a:p>
        </p:txBody>
      </p:sp>
    </p:spTree>
    <p:extLst>
      <p:ext uri="{BB962C8B-B14F-4D97-AF65-F5344CB8AC3E}">
        <p14:creationId xmlns:p14="http://schemas.microsoft.com/office/powerpoint/2010/main" val="169269336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442CBDB-4699-4E2B-80AF-540B19877CD3}"/>
              </a:ext>
            </a:extLst>
          </p:cNvPr>
          <p:cNvPicPr>
            <a:picLocks noChangeAspect="1"/>
          </p:cNvPicPr>
          <p:nvPr/>
        </p:nvPicPr>
        <p:blipFill>
          <a:blip r:embed="rId2"/>
          <a:stretch>
            <a:fillRect/>
          </a:stretch>
        </p:blipFill>
        <p:spPr>
          <a:xfrm>
            <a:off x="2343163" y="1371600"/>
            <a:ext cx="4829696" cy="2343150"/>
          </a:xfrm>
          <a:prstGeom prst="rect">
            <a:avLst/>
          </a:prstGeom>
        </p:spPr>
      </p:pic>
      <p:sp>
        <p:nvSpPr>
          <p:cNvPr id="11" name="TextBox 10">
            <a:extLst>
              <a:ext uri="{FF2B5EF4-FFF2-40B4-BE49-F238E27FC236}">
                <a16:creationId xmlns:a16="http://schemas.microsoft.com/office/drawing/2014/main" id="{C4C8A73A-14F4-43C6-8E31-9819981E0325}"/>
              </a:ext>
            </a:extLst>
          </p:cNvPr>
          <p:cNvSpPr txBox="1"/>
          <p:nvPr/>
        </p:nvSpPr>
        <p:spPr bwMode="auto">
          <a:xfrm>
            <a:off x="2086235" y="4171952"/>
            <a:ext cx="5343525" cy="1107996"/>
          </a:xfrm>
          <a:prstGeom prst="rect">
            <a:avLst/>
          </a:prstGeom>
          <a:no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6600" dirty="0">
                <a:solidFill>
                  <a:srgbClr val="002060"/>
                </a:solidFill>
                <a:latin typeface="Times New Roman" pitchFamily="18" charset="0"/>
                <a:cs typeface="Times New Roman" pitchFamily="18" charset="0"/>
              </a:rPr>
              <a:t>Thanks to All </a:t>
            </a:r>
          </a:p>
        </p:txBody>
      </p:sp>
      <p:sp>
        <p:nvSpPr>
          <p:cNvPr id="2" name="Date Placeholder 1">
            <a:extLst>
              <a:ext uri="{FF2B5EF4-FFF2-40B4-BE49-F238E27FC236}">
                <a16:creationId xmlns:a16="http://schemas.microsoft.com/office/drawing/2014/main" id="{773FF661-2A93-455E-BE22-2838481CC809}"/>
              </a:ext>
            </a:extLst>
          </p:cNvPr>
          <p:cNvSpPr>
            <a:spLocks noGrp="1"/>
          </p:cNvSpPr>
          <p:nvPr>
            <p:ph type="dt" sz="half" idx="10"/>
          </p:nvPr>
        </p:nvSpPr>
        <p:spPr/>
        <p:txBody>
          <a:bodyPr/>
          <a:lstStyle/>
          <a:p>
            <a:fld id="{5F9F177A-FEFB-44E0-9A89-B53C3420E4A5}" type="datetime5">
              <a:rPr lang="en-US" smtClean="0"/>
              <a:t>4-Apr-21</a:t>
            </a:fld>
            <a:endParaRPr lang="en-US" dirty="0"/>
          </a:p>
        </p:txBody>
      </p:sp>
      <p:sp>
        <p:nvSpPr>
          <p:cNvPr id="4" name="Slide Number Placeholder 3">
            <a:extLst>
              <a:ext uri="{FF2B5EF4-FFF2-40B4-BE49-F238E27FC236}">
                <a16:creationId xmlns:a16="http://schemas.microsoft.com/office/drawing/2014/main" id="{74C32DBB-99E4-4868-92CA-A8BD5B863A62}"/>
              </a:ext>
            </a:extLst>
          </p:cNvPr>
          <p:cNvSpPr>
            <a:spLocks noGrp="1"/>
          </p:cNvSpPr>
          <p:nvPr>
            <p:ph type="sldNum" sz="quarter" idx="12"/>
          </p:nvPr>
        </p:nvSpPr>
        <p:spPr/>
        <p:txBody>
          <a:bodyPr/>
          <a:lstStyle/>
          <a:p>
            <a:fld id="{BC490F8C-3D0D-4DB1-B2BD-1525EA5CE111}" type="slidenum">
              <a:rPr lang="en-US" smtClean="0"/>
              <a:pPr/>
              <a:t>71</a:t>
            </a:fld>
            <a:endParaRPr lang="en-US" dirty="0"/>
          </a:p>
        </p:txBody>
      </p:sp>
    </p:spTree>
    <p:extLst>
      <p:ext uri="{BB962C8B-B14F-4D97-AF65-F5344CB8AC3E}">
        <p14:creationId xmlns:p14="http://schemas.microsoft.com/office/powerpoint/2010/main" val="57060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F8788108-419B-4E9F-9E1F-E6E63730A4DC}" type="slidenum">
              <a:rPr lang="ar-SA" smtClean="0"/>
              <a:pPr>
                <a:defRPr/>
              </a:pPr>
              <a:t>8</a:t>
            </a:fld>
            <a:endParaRPr lang="en-US"/>
          </a:p>
        </p:txBody>
      </p:sp>
      <p:graphicFrame>
        <p:nvGraphicFramePr>
          <p:cNvPr id="8" name="Content Placeholder 7"/>
          <p:cNvGraphicFramePr>
            <a:graphicFrameLocks noGrp="1"/>
          </p:cNvGraphicFramePr>
          <p:nvPr>
            <p:ph sz="quarter" idx="1"/>
            <p:extLst>
              <p:ext uri="{D42A27DB-BD31-4B8C-83A1-F6EECF244321}">
                <p14:modId xmlns:p14="http://schemas.microsoft.com/office/powerpoint/2010/main" val="1199568754"/>
              </p:ext>
            </p:extLst>
          </p:nvPr>
        </p:nvGraphicFramePr>
        <p:xfrm>
          <a:off x="838200" y="914400"/>
          <a:ext cx="77724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V and V Techniques</a:t>
            </a:r>
          </a:p>
        </p:txBody>
      </p:sp>
      <p:sp>
        <p:nvSpPr>
          <p:cNvPr id="9"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8235D98E-0D66-4BD9-B492-421672E229FE}" type="datetime5">
              <a:rPr lang="en-US" sz="2000" smtClean="0"/>
              <a:t>4-Apr-21</a:t>
            </a:fld>
            <a:endParaRPr lang="en-US" dirty="0"/>
          </a:p>
        </p:txBody>
      </p:sp>
    </p:spTree>
    <p:extLst>
      <p:ext uri="{BB962C8B-B14F-4D97-AF65-F5344CB8AC3E}">
        <p14:creationId xmlns:p14="http://schemas.microsoft.com/office/powerpoint/2010/main" val="2880998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Static and dynamic verification</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4-Apr-21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66700" y="707807"/>
            <a:ext cx="8724900" cy="5989332"/>
          </a:xfrm>
          <a:prstGeom prst="rect">
            <a:avLst/>
          </a:prstGeom>
        </p:spPr>
        <p:txBody>
          <a:bodyPr wrap="square">
            <a:spAutoFit/>
          </a:bodyPr>
          <a:lstStyle/>
          <a:p>
            <a:pPr marL="342900" lvl="0" indent="-342900" algn="just" fontAlgn="base">
              <a:spcBef>
                <a:spcPct val="20000"/>
              </a:spcBef>
              <a:spcAft>
                <a:spcPct val="0"/>
              </a:spcAft>
              <a:buClr>
                <a:srgbClr val="CC9900"/>
              </a:buClr>
              <a:buSzPct val="65000"/>
              <a:buFont typeface="Wingdings" panose="05000000000000000000" pitchFamily="2" charset="2"/>
              <a:buChar char="n"/>
            </a:pPr>
            <a:r>
              <a:rPr kumimoji="1" lang="en-GB" altLang="zh-TW" sz="2400" dirty="0">
                <a:solidFill>
                  <a:srgbClr val="CC9900"/>
                </a:solidFill>
                <a:ea typeface="新細明體"/>
              </a:rPr>
              <a:t>Software </a:t>
            </a:r>
            <a:r>
              <a:rPr kumimoji="1" lang="en-GB" altLang="zh-TW" sz="2400" dirty="0" smtClean="0">
                <a:solidFill>
                  <a:srgbClr val="CC9900"/>
                </a:solidFill>
                <a:ea typeface="新細明體"/>
              </a:rPr>
              <a:t>inspections </a:t>
            </a:r>
            <a:r>
              <a:rPr kumimoji="1" lang="en-GB" altLang="zh-TW" sz="2200" dirty="0" smtClean="0">
                <a:solidFill>
                  <a:srgbClr val="000000"/>
                </a:solidFill>
              </a:rPr>
              <a:t>is </a:t>
            </a:r>
            <a:r>
              <a:rPr kumimoji="1" lang="en-GB" altLang="zh-TW" sz="2200" dirty="0">
                <a:solidFill>
                  <a:srgbClr val="000000"/>
                </a:solidFill>
              </a:rPr>
              <a:t>a static V &amp; V process in which a software system is </a:t>
            </a:r>
            <a:r>
              <a:rPr kumimoji="1" lang="en-GB" altLang="zh-TW" sz="2200" dirty="0" smtClean="0">
                <a:solidFill>
                  <a:srgbClr val="000000"/>
                </a:solidFill>
              </a:rPr>
              <a:t>reviewed to </a:t>
            </a:r>
            <a:r>
              <a:rPr kumimoji="1" lang="en-GB" altLang="zh-TW" sz="2200" dirty="0">
                <a:solidFill>
                  <a:srgbClr val="FF0000"/>
                </a:solidFill>
              </a:rPr>
              <a:t>find errors, omissions and anomalies</a:t>
            </a:r>
            <a:r>
              <a:rPr kumimoji="1" lang="en-GB" altLang="zh-TW" sz="2200" dirty="0">
                <a:solidFill>
                  <a:srgbClr val="000000"/>
                </a:solidFill>
              </a:rPr>
              <a:t>. Generally, inspections focus on </a:t>
            </a:r>
            <a:r>
              <a:rPr kumimoji="1" lang="en-GB" altLang="zh-TW" sz="2200" dirty="0">
                <a:solidFill>
                  <a:srgbClr val="0070C0"/>
                </a:solidFill>
              </a:rPr>
              <a:t>source code</a:t>
            </a:r>
            <a:r>
              <a:rPr kumimoji="1" lang="en-GB" altLang="zh-TW" sz="2200" dirty="0">
                <a:solidFill>
                  <a:srgbClr val="000000"/>
                </a:solidFill>
              </a:rPr>
              <a:t>, but any readable representation of the software such as its requirements or a </a:t>
            </a:r>
            <a:r>
              <a:rPr kumimoji="1" lang="en-GB" altLang="zh-TW" sz="2200" dirty="0" smtClean="0">
                <a:solidFill>
                  <a:srgbClr val="000000"/>
                </a:solidFill>
              </a:rPr>
              <a:t>design model </a:t>
            </a:r>
            <a:r>
              <a:rPr kumimoji="1" lang="en-GB" altLang="zh-TW" sz="2200" dirty="0">
                <a:solidFill>
                  <a:srgbClr val="000000"/>
                </a:solidFill>
              </a:rPr>
              <a:t>can be inspected. </a:t>
            </a:r>
            <a:endParaRPr kumimoji="1" lang="en-GB" altLang="zh-TW" sz="2200" dirty="0" smtClean="0">
              <a:solidFill>
                <a:srgbClr val="000000"/>
              </a:solidFill>
            </a:endParaRPr>
          </a:p>
          <a:p>
            <a:pPr marL="342900" lvl="0" indent="-342900" algn="just" fontAlgn="base">
              <a:spcBef>
                <a:spcPct val="20000"/>
              </a:spcBef>
              <a:spcAft>
                <a:spcPct val="0"/>
              </a:spcAft>
              <a:buClr>
                <a:srgbClr val="CC9900"/>
              </a:buClr>
              <a:buSzPct val="65000"/>
              <a:buFont typeface="Wingdings" panose="05000000000000000000" pitchFamily="2" charset="2"/>
              <a:buChar char="n"/>
            </a:pPr>
            <a:endParaRPr kumimoji="1" lang="en-GB" altLang="zh-TW" sz="2200" dirty="0" smtClean="0">
              <a:solidFill>
                <a:srgbClr val="000000"/>
              </a:solidFill>
              <a:ea typeface="新細明體"/>
            </a:endParaRPr>
          </a:p>
          <a:p>
            <a:pPr marL="669925" lvl="1" indent="-325438" algn="just" fontAlgn="base">
              <a:spcBef>
                <a:spcPct val="20000"/>
              </a:spcBef>
              <a:spcAft>
                <a:spcPct val="0"/>
              </a:spcAft>
              <a:buClr>
                <a:srgbClr val="3B812F"/>
              </a:buClr>
              <a:buSzPct val="60000"/>
              <a:buFont typeface="Wingdings" panose="05000000000000000000" pitchFamily="2" charset="2"/>
              <a:buChar char="q"/>
            </a:pPr>
            <a:r>
              <a:rPr kumimoji="1" lang="en-GB" altLang="zh-TW" sz="2400" dirty="0" smtClean="0">
                <a:solidFill>
                  <a:srgbClr val="000000"/>
                </a:solidFill>
                <a:ea typeface="新細明體"/>
              </a:rPr>
              <a:t>May </a:t>
            </a:r>
            <a:r>
              <a:rPr kumimoji="1" lang="en-GB" altLang="zh-TW" sz="2400" dirty="0">
                <a:solidFill>
                  <a:srgbClr val="000000"/>
                </a:solidFill>
                <a:ea typeface="新細明體"/>
              </a:rPr>
              <a:t>be supplement by </a:t>
            </a:r>
            <a:r>
              <a:rPr kumimoji="1" lang="en-GB" altLang="zh-TW" sz="2400" dirty="0">
                <a:solidFill>
                  <a:srgbClr val="FF0000"/>
                </a:solidFill>
                <a:ea typeface="新細明體"/>
              </a:rPr>
              <a:t>tool-based document</a:t>
            </a:r>
            <a:r>
              <a:rPr kumimoji="1" lang="en-GB" altLang="zh-TW" sz="2400" dirty="0">
                <a:solidFill>
                  <a:srgbClr val="000000"/>
                </a:solidFill>
                <a:ea typeface="新細明體"/>
              </a:rPr>
              <a:t> and </a:t>
            </a:r>
            <a:r>
              <a:rPr kumimoji="1" lang="en-GB" altLang="zh-TW" sz="2400" dirty="0">
                <a:solidFill>
                  <a:srgbClr val="FF0000"/>
                </a:solidFill>
                <a:ea typeface="新細明體"/>
              </a:rPr>
              <a:t>code</a:t>
            </a:r>
            <a:r>
              <a:rPr kumimoji="1" lang="en-GB" altLang="zh-TW" sz="2400" dirty="0">
                <a:solidFill>
                  <a:srgbClr val="000000"/>
                </a:solidFill>
                <a:ea typeface="新細明體"/>
              </a:rPr>
              <a:t> </a:t>
            </a:r>
            <a:r>
              <a:rPr kumimoji="1" lang="en-GB" altLang="zh-TW" sz="2400" dirty="0" smtClean="0">
                <a:solidFill>
                  <a:srgbClr val="FF0000"/>
                </a:solidFill>
                <a:ea typeface="新細明體"/>
              </a:rPr>
              <a:t>analysis</a:t>
            </a:r>
          </a:p>
          <a:p>
            <a:pPr marL="669925" lvl="1" indent="-325438" algn="just" fontAlgn="base">
              <a:spcBef>
                <a:spcPct val="20000"/>
              </a:spcBef>
              <a:spcAft>
                <a:spcPct val="0"/>
              </a:spcAft>
              <a:buClr>
                <a:srgbClr val="3B812F"/>
              </a:buClr>
              <a:buSzPct val="60000"/>
              <a:buFont typeface="Wingdings" panose="05000000000000000000" pitchFamily="2" charset="2"/>
              <a:buChar char="q"/>
            </a:pPr>
            <a:r>
              <a:rPr kumimoji="1" lang="en-US" altLang="zh-TW" sz="2400" dirty="0" smtClean="0">
                <a:ea typeface="新細明體"/>
              </a:rPr>
              <a:t>Inspections </a:t>
            </a:r>
            <a:r>
              <a:rPr kumimoji="1" lang="en-US" altLang="zh-TW" sz="2400" dirty="0">
                <a:ea typeface="新細明體"/>
              </a:rPr>
              <a:t>do not require execution of a system so may be used before implementation.</a:t>
            </a:r>
          </a:p>
          <a:p>
            <a:pPr marL="669925" lvl="1" indent="-325438" algn="just" fontAlgn="base">
              <a:spcBef>
                <a:spcPct val="20000"/>
              </a:spcBef>
              <a:spcAft>
                <a:spcPct val="0"/>
              </a:spcAft>
              <a:buClr>
                <a:srgbClr val="3B812F"/>
              </a:buClr>
              <a:buSzPct val="60000"/>
              <a:buFont typeface="Wingdings" panose="05000000000000000000" pitchFamily="2" charset="2"/>
              <a:buChar char="q"/>
            </a:pPr>
            <a:r>
              <a:rPr kumimoji="1" lang="en-US" altLang="zh-TW" sz="2400" dirty="0">
                <a:ea typeface="新細明體"/>
              </a:rPr>
              <a:t>They may be applied to any representation of the system such as the requirements or design.</a:t>
            </a:r>
          </a:p>
          <a:p>
            <a:pPr marL="669925" lvl="1" indent="-325438" algn="just" fontAlgn="base">
              <a:spcBef>
                <a:spcPct val="20000"/>
              </a:spcBef>
              <a:spcAft>
                <a:spcPct val="0"/>
              </a:spcAft>
              <a:buClr>
                <a:srgbClr val="3B812F"/>
              </a:buClr>
              <a:buSzPct val="60000"/>
              <a:buFont typeface="Wingdings" panose="05000000000000000000" pitchFamily="2" charset="2"/>
              <a:buChar char="q"/>
            </a:pPr>
            <a:r>
              <a:rPr kumimoji="1" lang="en-US" altLang="zh-TW" sz="2400" dirty="0">
                <a:ea typeface="新細明體"/>
              </a:rPr>
              <a:t>They have been shown to be an effective technique for discovering program errors.</a:t>
            </a:r>
          </a:p>
          <a:p>
            <a:pPr marL="669925" lvl="1" indent="-325438" fontAlgn="base">
              <a:spcBef>
                <a:spcPct val="20000"/>
              </a:spcBef>
              <a:spcAft>
                <a:spcPct val="0"/>
              </a:spcAft>
              <a:buClr>
                <a:srgbClr val="3B812F"/>
              </a:buClr>
              <a:buSzPct val="60000"/>
              <a:buFont typeface="Wingdings" panose="05000000000000000000" pitchFamily="2" charset="2"/>
              <a:buChar char="q"/>
            </a:pPr>
            <a:endParaRPr kumimoji="1" lang="en-GB" altLang="zh-TW" sz="2400" dirty="0" smtClean="0">
              <a:solidFill>
                <a:srgbClr val="FF0000"/>
              </a:solidFill>
              <a:ea typeface="新細明體"/>
            </a:endParaRPr>
          </a:p>
          <a:p>
            <a:pPr marL="342900" lvl="0" indent="-342900" fontAlgn="base">
              <a:spcBef>
                <a:spcPct val="20000"/>
              </a:spcBef>
              <a:spcAft>
                <a:spcPct val="0"/>
              </a:spcAft>
              <a:buClr>
                <a:srgbClr val="CC9900"/>
              </a:buClr>
              <a:buSzPct val="65000"/>
              <a:buFont typeface="Wingdings" panose="05000000000000000000" pitchFamily="2" charset="2"/>
              <a:buChar char="n"/>
            </a:pPr>
            <a:endParaRPr kumimoji="1" lang="en-GB" altLang="zh-TW" sz="2400" dirty="0">
              <a:solidFill>
                <a:srgbClr val="000000"/>
              </a:solidFill>
              <a:ea typeface="新細明體"/>
            </a:endParaRPr>
          </a:p>
        </p:txBody>
      </p:sp>
    </p:spTree>
    <p:extLst>
      <p:ext uri="{BB962C8B-B14F-4D97-AF65-F5344CB8AC3E}">
        <p14:creationId xmlns:p14="http://schemas.microsoft.com/office/powerpoint/2010/main" val="1131142525"/>
      </p:ext>
    </p:extLst>
  </p:cSld>
  <p:clrMapOvr>
    <a:masterClrMapping/>
  </p:clrMapOvr>
  <p:timing>
    <p:tnLst>
      <p:par>
        <p:cTn id="1" dur="indefinite" restart="never" nodeType="tmRoot"/>
      </p:par>
    </p:tnLst>
  </p:timing>
</p:sld>
</file>

<file path=ppt/theme/theme1.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9970</TotalTime>
  <Words>4248</Words>
  <Application>Microsoft Office PowerPoint</Application>
  <PresentationFormat>On-screen Show (4:3)</PresentationFormat>
  <Paragraphs>657</Paragraphs>
  <Slides>71</Slides>
  <Notes>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71</vt:i4>
      </vt:variant>
    </vt:vector>
  </HeadingPairs>
  <TitlesOfParts>
    <vt:vector size="87" baseType="lpstr">
      <vt:lpstr>ＭＳ Ｐゴシック</vt:lpstr>
      <vt:lpstr>Aharoni</vt:lpstr>
      <vt:lpstr>Arial</vt:lpstr>
      <vt:lpstr>Calibri</vt:lpstr>
      <vt:lpstr>Cambria</vt:lpstr>
      <vt:lpstr>erdana</vt:lpstr>
      <vt:lpstr>Forte</vt:lpstr>
      <vt:lpstr>Lucida Bright</vt:lpstr>
      <vt:lpstr>Lucida Calligraphy</vt:lpstr>
      <vt:lpstr>Majalla UI</vt:lpstr>
      <vt:lpstr>Monotype Corsiva</vt:lpstr>
      <vt:lpstr>新細明體</vt:lpstr>
      <vt:lpstr>Times New Roman</vt:lpstr>
      <vt:lpstr>Wingdings</vt:lpstr>
      <vt:lpstr>Zapf Dingbats</vt:lpstr>
      <vt:lpstr>SH_radial_light_grey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Fahad Ahmed</cp:lastModifiedBy>
  <cp:revision>876</cp:revision>
  <dcterms:created xsi:type="dcterms:W3CDTF">2014-02-03T19:53:25Z</dcterms:created>
  <dcterms:modified xsi:type="dcterms:W3CDTF">2021-04-04T17:35:29Z</dcterms:modified>
</cp:coreProperties>
</file>