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497" r:id="rId3"/>
    <p:sldId id="503" r:id="rId4"/>
    <p:sldId id="526"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1" r:id="rId40"/>
    <p:sldId id="562" r:id="rId41"/>
    <p:sldId id="563" r:id="rId42"/>
    <p:sldId id="564" r:id="rId43"/>
    <p:sldId id="567" r:id="rId44"/>
    <p:sldId id="566" r:id="rId45"/>
    <p:sldId id="568" r:id="rId46"/>
    <p:sldId id="569" r:id="rId47"/>
    <p:sldId id="570" r:id="rId48"/>
    <p:sldId id="571" r:id="rId49"/>
    <p:sldId id="572" r:id="rId50"/>
    <p:sldId id="573" r:id="rId51"/>
    <p:sldId id="574" r:id="rId52"/>
    <p:sldId id="575" r:id="rId53"/>
    <p:sldId id="576" r:id="rId54"/>
    <p:sldId id="577" r:id="rId55"/>
    <p:sldId id="578" r:id="rId56"/>
    <p:sldId id="579" r:id="rId57"/>
    <p:sldId id="580" r:id="rId58"/>
    <p:sldId id="581" r:id="rId59"/>
    <p:sldId id="33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009900"/>
    <a:srgbClr val="006600"/>
    <a:srgbClr val="002B82"/>
    <a:srgbClr val="28A010"/>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76173" autoAdjust="0"/>
  </p:normalViewPr>
  <p:slideViewPr>
    <p:cSldViewPr>
      <p:cViewPr varScale="1">
        <p:scale>
          <a:sx n="63" d="100"/>
          <a:sy n="63" d="100"/>
        </p:scale>
        <p:origin x="60" y="31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4/6/2021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6-Apr-21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6-Apr-21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6-Apr-21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6-Apr-21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6-Apr-21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6-Apr-21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6-Apr-21</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6-Apr-21</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6-Apr-21</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6-Apr-21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6-Apr-21</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6-Apr-21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289135"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 18-19</a:t>
            </a:r>
            <a:br>
              <a:rPr lang="en-US" sz="4000" dirty="0" smtClean="0">
                <a:solidFill>
                  <a:schemeClr val="tx1"/>
                </a:solidFill>
              </a:rPr>
            </a:br>
            <a:r>
              <a:rPr lang="en-US" sz="4000" dirty="0" smtClean="0">
                <a:solidFill>
                  <a:srgbClr val="FF0000"/>
                </a:solidFill>
                <a:latin typeface="Cambria" panose="02040503050406030204" pitchFamily="18" charset="0"/>
              </a:rPr>
              <a:t>Testing, Quality</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smtClean="0">
                <a:solidFill>
                  <a:schemeClr val="bg1"/>
                </a:solidFill>
                <a:latin typeface="Times New Roman" panose="02020603050405020304" pitchFamily="18" charset="0"/>
                <a:cs typeface="Times New Roman" panose="02020603050405020304" pitchFamily="18" charset="0"/>
              </a:rPr>
              <a:t>System </a:t>
            </a:r>
            <a:r>
              <a:rPr lang="en-GB" sz="3000" b="1" dirty="0">
                <a:solidFill>
                  <a:schemeClr val="bg1"/>
                </a:solidFill>
                <a:latin typeface="Times New Roman" panose="02020603050405020304" pitchFamily="18" charset="0"/>
                <a:cs typeface="Times New Roman" panose="02020603050405020304" pitchFamily="18" charset="0"/>
              </a:rPr>
              <a:t>testing </a:t>
            </a:r>
            <a:r>
              <a:rPr lang="en-GB" sz="3000" b="1" dirty="0" smtClean="0">
                <a:solidFill>
                  <a:schemeClr val="bg1"/>
                </a:solidFill>
                <a:latin typeface="Times New Roman" panose="02020603050405020304" pitchFamily="18" charset="0"/>
                <a:cs typeface="Times New Roman" panose="02020603050405020304" pitchFamily="18" charset="0"/>
              </a:rPr>
              <a:t>vs Acceptance </a:t>
            </a:r>
            <a:r>
              <a:rPr lang="en-GB" sz="3000" b="1" dirty="0">
                <a:solidFill>
                  <a:schemeClr val="bg1"/>
                </a:solidFill>
                <a:latin typeface="Times New Roman" panose="02020603050405020304" pitchFamily="18" charset="0"/>
                <a:cs typeface="Times New Roman" panose="02020603050405020304" pitchFamily="18" charset="0"/>
              </a:rPr>
              <a:t>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46331"/>
          </a:xfrm>
          <a:prstGeom prst="rect">
            <a:avLst/>
          </a:prstGeom>
        </p:spPr>
        <p:txBody>
          <a:bodyPr wrap="square">
            <a:spAutoFit/>
          </a:bodyPr>
          <a:lstStyle/>
          <a:p>
            <a:endParaRPr lang="en-US" dirty="0"/>
          </a:p>
          <a:p>
            <a:endParaRPr lang="en-US" dirty="0"/>
          </a:p>
        </p:txBody>
      </p:sp>
      <p:sp>
        <p:nvSpPr>
          <p:cNvPr id="5" name="Rectangle 1"/>
          <p:cNvSpPr>
            <a:spLocks noChangeArrowheads="1"/>
          </p:cNvSpPr>
          <p:nvPr/>
        </p:nvSpPr>
        <p:spPr bwMode="auto">
          <a:xfrm>
            <a:off x="1931988" y="1452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65894410"/>
              </p:ext>
            </p:extLst>
          </p:nvPr>
        </p:nvGraphicFramePr>
        <p:xfrm>
          <a:off x="9523" y="584416"/>
          <a:ext cx="9107534" cy="5908479"/>
        </p:xfrm>
        <a:graphic>
          <a:graphicData uri="http://schemas.openxmlformats.org/drawingml/2006/table">
            <a:tbl>
              <a:tblPr firstRow="1">
                <a:tableStyleId>{8799B23B-EC83-4686-B30A-512413B5E67A}</a:tableStyleId>
              </a:tblPr>
              <a:tblGrid>
                <a:gridCol w="4553767">
                  <a:extLst>
                    <a:ext uri="{9D8B030D-6E8A-4147-A177-3AD203B41FA5}">
                      <a16:colId xmlns:a16="http://schemas.microsoft.com/office/drawing/2014/main" val="2347763233"/>
                    </a:ext>
                  </a:extLst>
                </a:gridCol>
                <a:gridCol w="4553767">
                  <a:extLst>
                    <a:ext uri="{9D8B030D-6E8A-4147-A177-3AD203B41FA5}">
                      <a16:colId xmlns:a16="http://schemas.microsoft.com/office/drawing/2014/main" val="726615499"/>
                    </a:ext>
                  </a:extLst>
                </a:gridCol>
              </a:tblGrid>
              <a:tr h="409499">
                <a:tc>
                  <a:txBody>
                    <a:bodyPr/>
                    <a:lstStyle/>
                    <a:p>
                      <a:pPr algn="ctr" fontAlgn="t"/>
                      <a:r>
                        <a:rPr lang="en-GB" sz="1600" dirty="0">
                          <a:effectLst/>
                        </a:rPr>
                        <a:t>System Testing</a:t>
                      </a:r>
                      <a:endParaRPr lang="en-GB" sz="1600" dirty="0">
                        <a:solidFill>
                          <a:srgbClr val="000000"/>
                        </a:solidFill>
                        <a:effectLst/>
                        <a:latin typeface="times new roman" panose="02020603050405020304" pitchFamily="18" charset="0"/>
                      </a:endParaRPr>
                    </a:p>
                  </a:txBody>
                  <a:tcPr marL="54052" marR="54052" marT="54052" marB="54052"/>
                </a:tc>
                <a:tc>
                  <a:txBody>
                    <a:bodyPr/>
                    <a:lstStyle/>
                    <a:p>
                      <a:pPr algn="ctr" fontAlgn="t"/>
                      <a:r>
                        <a:rPr lang="en-GB" sz="1600" dirty="0">
                          <a:effectLst/>
                        </a:rPr>
                        <a:t>Acceptance Testing</a:t>
                      </a:r>
                      <a:endParaRPr lang="en-GB" sz="1600" dirty="0">
                        <a:solidFill>
                          <a:srgbClr val="000000"/>
                        </a:solidFill>
                        <a:effectLst/>
                        <a:latin typeface="times new roman" panose="02020603050405020304" pitchFamily="18" charset="0"/>
                      </a:endParaRPr>
                    </a:p>
                  </a:txBody>
                  <a:tcPr marL="54052" marR="54052" marT="54052" marB="54052"/>
                </a:tc>
                <a:extLst>
                  <a:ext uri="{0D108BD9-81ED-4DB2-BD59-A6C34878D82A}">
                    <a16:rowId xmlns:a16="http://schemas.microsoft.com/office/drawing/2014/main" val="2823989565"/>
                  </a:ext>
                </a:extLst>
              </a:tr>
              <a:tr h="828611">
                <a:tc>
                  <a:txBody>
                    <a:bodyPr/>
                    <a:lstStyle/>
                    <a:p>
                      <a:pPr algn="l" fontAlgn="t"/>
                      <a:r>
                        <a:rPr lang="en-GB" sz="1400">
                          <a:effectLst/>
                        </a:rPr>
                        <a:t>System testing is performed to test end to end functionality of the software.</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dirty="0">
                          <a:effectLst/>
                        </a:rPr>
                        <a:t>Acceptance testing is performed to test whether the software is </a:t>
                      </a:r>
                      <a:r>
                        <a:rPr lang="en-GB" sz="1400" dirty="0">
                          <a:solidFill>
                            <a:schemeClr val="accent6">
                              <a:lumMod val="50000"/>
                            </a:schemeClr>
                          </a:solidFill>
                          <a:effectLst/>
                        </a:rPr>
                        <a:t>conforming specified requirements and user requirements or not.</a:t>
                      </a:r>
                      <a:endParaRPr lang="en-GB" sz="1400" dirty="0">
                        <a:solidFill>
                          <a:schemeClr val="accent6">
                            <a:lumMod val="50000"/>
                          </a:schemeClr>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448314451"/>
                  </a:ext>
                </a:extLst>
              </a:tr>
              <a:tr h="536208">
                <a:tc>
                  <a:txBody>
                    <a:bodyPr/>
                    <a:lstStyle/>
                    <a:p>
                      <a:pPr algn="l" fontAlgn="t"/>
                      <a:r>
                        <a:rPr lang="en-GB" sz="1400">
                          <a:effectLst/>
                        </a:rPr>
                        <a:t>Only developers and testers can perform System testing.</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It can be performed by testers, stakeholders and costumers.</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2247817342"/>
                  </a:ext>
                </a:extLst>
              </a:tr>
              <a:tr h="392865">
                <a:tc>
                  <a:txBody>
                    <a:bodyPr/>
                    <a:lstStyle/>
                    <a:p>
                      <a:pPr algn="l" fontAlgn="t"/>
                      <a:r>
                        <a:rPr lang="en-GB" sz="1400">
                          <a:effectLst/>
                        </a:rPr>
                        <a:t>It can be both non-functional and functional testing.</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It can be only functional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1350171094"/>
                  </a:ext>
                </a:extLst>
              </a:tr>
              <a:tr h="679551">
                <a:tc>
                  <a:txBody>
                    <a:bodyPr/>
                    <a:lstStyle/>
                    <a:p>
                      <a:pPr algn="l" fontAlgn="t"/>
                      <a:r>
                        <a:rPr lang="en-GB" sz="1400">
                          <a:effectLst/>
                        </a:rPr>
                        <a:t>In System testing, we test the performance of the whole system.</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In Acceptance testing, we test whether the system is conforming requirements or not.</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487142750"/>
                  </a:ext>
                </a:extLst>
              </a:tr>
              <a:tr h="580359">
                <a:tc>
                  <a:txBody>
                    <a:bodyPr/>
                    <a:lstStyle/>
                    <a:p>
                      <a:pPr algn="l" fontAlgn="t"/>
                      <a:r>
                        <a:rPr lang="en-GB" sz="1400">
                          <a:effectLst/>
                        </a:rPr>
                        <a:t>System testing uses demo input values that are selected by the testing team.</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Acceptance testing uses the actual real-time input values provided by the user.</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624243114"/>
                  </a:ext>
                </a:extLst>
              </a:tr>
              <a:tr h="679551">
                <a:tc>
                  <a:txBody>
                    <a:bodyPr/>
                    <a:lstStyle/>
                    <a:p>
                      <a:pPr algn="l" fontAlgn="t"/>
                      <a:r>
                        <a:rPr lang="en-GB" sz="1400" dirty="0">
                          <a:effectLst/>
                        </a:rPr>
                        <a:t>System Testing is a combination of </a:t>
                      </a:r>
                      <a:r>
                        <a:rPr lang="en-GB" sz="1400" dirty="0" smtClean="0">
                          <a:effectLst/>
                        </a:rPr>
                        <a:t>System part testing and </a:t>
                      </a:r>
                      <a:r>
                        <a:rPr lang="en-GB" sz="1400" dirty="0">
                          <a:effectLst/>
                        </a:rPr>
                        <a:t>Integration testing.</a:t>
                      </a:r>
                      <a:endParaRPr lang="en-GB" sz="1400" dirty="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Acceptance Testing is a combination of alpha testing and beta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3669688178"/>
                  </a:ext>
                </a:extLst>
              </a:tr>
              <a:tr h="392865">
                <a:tc>
                  <a:txBody>
                    <a:bodyPr/>
                    <a:lstStyle/>
                    <a:p>
                      <a:pPr algn="l" fontAlgn="t"/>
                      <a:r>
                        <a:rPr lang="en-GB" sz="1400" dirty="0">
                          <a:effectLst/>
                        </a:rPr>
                        <a:t>It is </a:t>
                      </a:r>
                      <a:r>
                        <a:rPr lang="en-GB" sz="1400" dirty="0">
                          <a:solidFill>
                            <a:schemeClr val="accent6">
                              <a:lumMod val="50000"/>
                            </a:schemeClr>
                          </a:solidFill>
                          <a:effectLst/>
                        </a:rPr>
                        <a:t>performed before </a:t>
                      </a:r>
                      <a:r>
                        <a:rPr lang="en-GB" sz="1400" dirty="0">
                          <a:effectLst/>
                        </a:rPr>
                        <a:t>the Acceptance testing.</a:t>
                      </a:r>
                      <a:endParaRPr lang="en-GB" sz="1400" dirty="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It is performed after the System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1914779571"/>
                  </a:ext>
                </a:extLst>
              </a:tr>
              <a:tr h="828611">
                <a:tc>
                  <a:txBody>
                    <a:bodyPr/>
                    <a:lstStyle/>
                    <a:p>
                      <a:pPr algn="l" fontAlgn="t"/>
                      <a:r>
                        <a:rPr lang="en-GB" sz="1400">
                          <a:effectLst/>
                        </a:rPr>
                        <a:t>System testing involves load and stress testing under non-functional testing.</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a:effectLst/>
                        </a:rPr>
                        <a:t>Acceptance testing involves boundary value analysis, equivalence portioning and decision table under functional testing.</a:t>
                      </a:r>
                      <a:endParaRPr lang="en-GB" sz="140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224293454"/>
                  </a:ext>
                </a:extLst>
              </a:tr>
              <a:tr h="580359">
                <a:tc>
                  <a:txBody>
                    <a:bodyPr/>
                    <a:lstStyle/>
                    <a:p>
                      <a:pPr algn="l" fontAlgn="t"/>
                      <a:r>
                        <a:rPr lang="en-GB" sz="1400">
                          <a:effectLst/>
                        </a:rPr>
                        <a:t>The defects found in system testing are considered to be fixed.</a:t>
                      </a:r>
                      <a:endParaRPr lang="en-GB" sz="1400">
                        <a:solidFill>
                          <a:srgbClr val="000000"/>
                        </a:solidFill>
                        <a:effectLst/>
                        <a:latin typeface="verdana" panose="020B0604030504040204" pitchFamily="34" charset="0"/>
                      </a:endParaRPr>
                    </a:p>
                  </a:txBody>
                  <a:tcPr marL="36035" marR="36035" marT="36035" marB="36035"/>
                </a:tc>
                <a:tc>
                  <a:txBody>
                    <a:bodyPr/>
                    <a:lstStyle/>
                    <a:p>
                      <a:pPr algn="l" fontAlgn="t"/>
                      <a:r>
                        <a:rPr lang="en-GB" sz="1400" dirty="0">
                          <a:effectLst/>
                        </a:rPr>
                        <a:t>The defects found in acceptance testing are considered as product failure.</a:t>
                      </a:r>
                      <a:endParaRPr lang="en-GB" sz="1400" dirty="0">
                        <a:solidFill>
                          <a:srgbClr val="000000"/>
                        </a:solidFill>
                        <a:effectLst/>
                        <a:latin typeface="verdana" panose="020B0604030504040204" pitchFamily="34" charset="0"/>
                      </a:endParaRPr>
                    </a:p>
                  </a:txBody>
                  <a:tcPr marL="36035" marR="36035" marT="36035" marB="36035"/>
                </a:tc>
                <a:extLst>
                  <a:ext uri="{0D108BD9-81ED-4DB2-BD59-A6C34878D82A}">
                    <a16:rowId xmlns:a16="http://schemas.microsoft.com/office/drawing/2014/main" val="2711550824"/>
                  </a:ext>
                </a:extLst>
              </a:tr>
            </a:tbl>
          </a:graphicData>
        </a:graphic>
      </p:graphicFrame>
    </p:spTree>
    <p:extLst>
      <p:ext uri="{BB962C8B-B14F-4D97-AF65-F5344CB8AC3E}">
        <p14:creationId xmlns:p14="http://schemas.microsoft.com/office/powerpoint/2010/main" val="3378836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Testing </a:t>
            </a:r>
            <a:r>
              <a:rPr lang="en-US" sz="4000" dirty="0" smtClean="0">
                <a:solidFill>
                  <a:srgbClr val="FFFEE9"/>
                </a:solidFill>
                <a:latin typeface="Times New Roman"/>
                <a:cs typeface="Times New Roman"/>
              </a:rPr>
              <a:t>Tools</a:t>
            </a:r>
            <a:endParaRPr lang="en-US" sz="4000" dirty="0">
              <a:solidFill>
                <a:srgbClr val="FFFEE9"/>
              </a:solidFill>
              <a:latin typeface="Times New Roman"/>
              <a:cs typeface="Times New Roman"/>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11</a:t>
            </a:fld>
            <a:endParaRPr lang="en-US" dirty="0"/>
          </a:p>
        </p:txBody>
      </p:sp>
    </p:spTree>
    <p:extLst>
      <p:ext uri="{BB962C8B-B14F-4D97-AF65-F5344CB8AC3E}">
        <p14:creationId xmlns:p14="http://schemas.microsoft.com/office/powerpoint/2010/main" val="2896215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2292" name="Picture 4" descr="Unit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767" y="728387"/>
            <a:ext cx="6157867" cy="590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415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2290" name="Picture 2" descr="Integration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14" y="1052575"/>
            <a:ext cx="8155187" cy="432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85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8194" name="Picture 2" descr="GUI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40351"/>
            <a:ext cx="7955770" cy="48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42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9218" name="Picture 2" descr="Performance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783468"/>
            <a:ext cx="6781800" cy="543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0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0242" name="Picture 2" descr="Cross-browser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38" y="1207880"/>
            <a:ext cx="8856739" cy="394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78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1266" name="Picture 2" descr="Mobile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520951"/>
            <a:ext cx="6705600" cy="617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6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9" name="Picture 2" descr="Security testing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19" y="1416182"/>
            <a:ext cx="8358078" cy="479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81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Testing Tools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pic>
        <p:nvPicPr>
          <p:cNvPr id="14338" name="Picture 2" descr="Test Management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620" y="702379"/>
            <a:ext cx="6238875" cy="598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551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2" cstate="print"/>
            <a:stretch>
              <a:fillRect/>
            </a:stretch>
          </a:blipFill>
        </p:spPr>
        <p:txBody>
          <a:bodyPr wrap="square" lIns="0" tIns="0" rIns="0" bIns="0" rtlCol="0">
            <a:noAutofit/>
          </a:bodyPr>
          <a:lstStyle/>
          <a:p>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518792173"/>
              </p:ext>
            </p:extLst>
          </p:nvPr>
        </p:nvGraphicFramePr>
        <p:xfrm>
          <a:off x="812800" y="1280618"/>
          <a:ext cx="7622745" cy="2392282"/>
        </p:xfrm>
        <a:graphic>
          <a:graphicData uri="http://schemas.openxmlformats.org/drawingml/2006/table">
            <a:tbl>
              <a:tblPr>
                <a:tableStyleId>{5940675A-B579-460E-94D1-54222C63F5DA}</a:tableStyleId>
              </a:tblPr>
              <a:tblGrid>
                <a:gridCol w="1693943">
                  <a:extLst>
                    <a:ext uri="{9D8B030D-6E8A-4147-A177-3AD203B41FA5}">
                      <a16:colId xmlns:a16="http://schemas.microsoft.com/office/drawing/2014/main" val="2777801234"/>
                    </a:ext>
                  </a:extLst>
                </a:gridCol>
                <a:gridCol w="1693943">
                  <a:extLst>
                    <a:ext uri="{9D8B030D-6E8A-4147-A177-3AD203B41FA5}">
                      <a16:colId xmlns:a16="http://schemas.microsoft.com/office/drawing/2014/main" val="299417480"/>
                    </a:ext>
                  </a:extLst>
                </a:gridCol>
                <a:gridCol w="4234859">
                  <a:extLst>
                    <a:ext uri="{9D8B030D-6E8A-4147-A177-3AD203B41FA5}">
                      <a16:colId xmlns:a16="http://schemas.microsoft.com/office/drawing/2014/main" val="2207920573"/>
                    </a:ext>
                  </a:extLst>
                </a:gridCol>
              </a:tblGrid>
              <a:tr h="525382">
                <a:tc>
                  <a:txBody>
                    <a:bodyPr/>
                    <a:lstStyle/>
                    <a:p>
                      <a:pPr algn="ctr" fontAlgn="b"/>
                      <a:r>
                        <a:rPr lang="en-GB" sz="2400" u="none" strike="noStrike">
                          <a:effectLst/>
                        </a:rPr>
                        <a:t>B</a:t>
                      </a:r>
                      <a:endParaRPr lang="en-GB"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a:effectLst/>
                        </a:rPr>
                        <a:t>A</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5770609"/>
                  </a:ext>
                </a:extLst>
              </a:tr>
              <a:tr h="22301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2400" u="none" strike="noStrike" dirty="0" smtClean="0">
                          <a:effectLst/>
                        </a:rPr>
                        <a:t>5 April</a:t>
                      </a:r>
                      <a:endParaRPr lang="en-GB" sz="2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smtClean="0">
                          <a:effectLst/>
                        </a:rPr>
                        <a:t>6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685715" rtl="0" eaLnBrk="1" fontAlgn="b" latinLnBrk="0" hangingPunct="1">
                        <a:lnSpc>
                          <a:spcPct val="100000"/>
                        </a:lnSpc>
                        <a:spcBef>
                          <a:spcPts val="0"/>
                        </a:spcBef>
                        <a:spcAft>
                          <a:spcPts val="0"/>
                        </a:spcAft>
                        <a:buClrTx/>
                        <a:buSzTx/>
                        <a:buFontTx/>
                        <a:buNone/>
                        <a:tabLst/>
                        <a:defRPr/>
                      </a:pPr>
                      <a:r>
                        <a:rPr lang="en-GB" sz="2400" b="0" i="0" u="none" strike="noStrike" dirty="0" smtClean="0">
                          <a:solidFill>
                            <a:srgbClr val="000000"/>
                          </a:solidFill>
                          <a:effectLst/>
                          <a:latin typeface="Calibri" panose="020F0502020204030204" pitchFamily="34" charset="0"/>
                        </a:rPr>
                        <a:t>Testing-2 with quality, Maintenance+ Deployment </a:t>
                      </a:r>
                    </a:p>
                  </a:txBody>
                  <a:tcPr marL="9525" marR="9525" marT="9525" marB="0" anchor="b"/>
                </a:tc>
                <a:extLst>
                  <a:ext uri="{0D108BD9-81ED-4DB2-BD59-A6C34878D82A}">
                    <a16:rowId xmlns:a16="http://schemas.microsoft.com/office/drawing/2014/main" val="2173606098"/>
                  </a:ext>
                </a:extLst>
              </a:tr>
              <a:tr h="284489">
                <a:tc>
                  <a:txBody>
                    <a:bodyPr/>
                    <a:lstStyle/>
                    <a:p>
                      <a:pPr algn="ctr" fontAlgn="b"/>
                      <a:r>
                        <a:rPr lang="en-GB" sz="2400" b="0" i="0" u="none" strike="noStrike" dirty="0" smtClean="0">
                          <a:solidFill>
                            <a:srgbClr val="000000"/>
                          </a:solidFill>
                          <a:effectLst/>
                          <a:latin typeface="Calibri" panose="020F0502020204030204" pitchFamily="34" charset="0"/>
                        </a:rPr>
                        <a:t>7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smtClean="0">
                          <a:effectLst/>
                        </a:rPr>
                        <a:t>8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685715" rtl="0" eaLnBrk="1" fontAlgn="b" latinLnBrk="0" hangingPunct="1">
                        <a:lnSpc>
                          <a:spcPct val="100000"/>
                        </a:lnSpc>
                        <a:spcBef>
                          <a:spcPts val="0"/>
                        </a:spcBef>
                        <a:spcAft>
                          <a:spcPts val="0"/>
                        </a:spcAft>
                        <a:buClrTx/>
                        <a:buSzTx/>
                        <a:buFontTx/>
                        <a:buNone/>
                        <a:tabLst/>
                        <a:defRPr/>
                      </a:pPr>
                      <a:r>
                        <a:rPr lang="en-GB" sz="2400" b="0" i="0" u="none" strike="noStrike" dirty="0" smtClean="0">
                          <a:solidFill>
                            <a:srgbClr val="000000"/>
                          </a:solidFill>
                          <a:effectLst/>
                          <a:latin typeface="Calibri" panose="020F0502020204030204" pitchFamily="34" charset="0"/>
                        </a:rPr>
                        <a:t> Security</a:t>
                      </a:r>
                    </a:p>
                  </a:txBody>
                  <a:tcPr marL="9525" marR="9525" marT="9525" marB="0" anchor="b"/>
                </a:tc>
                <a:extLst>
                  <a:ext uri="{0D108BD9-81ED-4DB2-BD59-A6C34878D82A}">
                    <a16:rowId xmlns:a16="http://schemas.microsoft.com/office/drawing/2014/main" val="241733064"/>
                  </a:ext>
                </a:extLst>
              </a:tr>
              <a:tr h="369351">
                <a:tc>
                  <a:txBody>
                    <a:bodyPr/>
                    <a:lstStyle/>
                    <a:p>
                      <a:pPr algn="ctr" fontAlgn="b"/>
                      <a:r>
                        <a:rPr lang="en-GB" sz="2400" b="0" i="0" u="none" strike="noStrike" dirty="0" smtClean="0">
                          <a:solidFill>
                            <a:schemeClr val="tx1"/>
                          </a:solidFill>
                          <a:effectLst/>
                          <a:latin typeface="+mn-lt"/>
                        </a:rPr>
                        <a:t>12  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u="none" strike="noStrike" dirty="0" smtClean="0">
                          <a:effectLst/>
                        </a:rPr>
                        <a:t>13 </a:t>
                      </a:r>
                      <a:r>
                        <a:rPr lang="en-GB" sz="2400" b="0" i="0" u="none" strike="noStrike" dirty="0" smtClean="0">
                          <a:solidFill>
                            <a:schemeClr val="tx1"/>
                          </a:solidFill>
                          <a:effectLst/>
                          <a:latin typeface="+mn-lt"/>
                        </a:rPr>
                        <a:t>April </a:t>
                      </a:r>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b="1" u="none" strike="noStrike" dirty="0" smtClean="0">
                          <a:solidFill>
                            <a:srgbClr val="009900"/>
                          </a:solidFill>
                          <a:effectLst/>
                        </a:rPr>
                        <a:t>ct-4  (</a:t>
                      </a:r>
                      <a:r>
                        <a:rPr lang="en-GB" sz="2400" b="1" u="none" strike="noStrike" dirty="0" smtClean="0">
                          <a:solidFill>
                            <a:srgbClr val="009900"/>
                          </a:solidFill>
                          <a:effectLst/>
                        </a:rPr>
                        <a:t>Testing</a:t>
                      </a:r>
                      <a:r>
                        <a:rPr lang="en-GB" sz="2400" b="1" u="none" strike="noStrike" baseline="0" dirty="0" smtClean="0">
                          <a:solidFill>
                            <a:srgbClr val="009900"/>
                          </a:solidFill>
                          <a:effectLst/>
                        </a:rPr>
                        <a:t> with quality</a:t>
                      </a:r>
                      <a:r>
                        <a:rPr lang="en-GB" sz="2400" b="1" u="none" strike="noStrike" dirty="0" smtClean="0">
                          <a:solidFill>
                            <a:srgbClr val="009900"/>
                          </a:solidFill>
                          <a:effectLst/>
                        </a:rPr>
                        <a:t>)</a:t>
                      </a:r>
                      <a:endParaRPr lang="en-GB" sz="2400" b="1" i="0" u="none" strike="noStrike" dirty="0">
                        <a:solidFill>
                          <a:srgbClr val="0099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9742530"/>
                  </a:ext>
                </a:extLst>
              </a:tr>
              <a:tr h="369351">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GB"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2400" b="1" i="0" u="none" strike="noStrike" dirty="0" smtClean="0">
                          <a:solidFill>
                            <a:srgbClr val="009900"/>
                          </a:solidFill>
                          <a:effectLst/>
                          <a:latin typeface="Calibri" panose="020F0502020204030204" pitchFamily="34" charset="0"/>
                        </a:rPr>
                        <a:t>Final</a:t>
                      </a:r>
                      <a:r>
                        <a:rPr lang="en-GB" sz="2400" b="1" i="0" u="none" strike="noStrike" baseline="0" dirty="0" smtClean="0">
                          <a:solidFill>
                            <a:srgbClr val="009900"/>
                          </a:solidFill>
                          <a:effectLst/>
                          <a:latin typeface="Calibri" panose="020F0502020204030204" pitchFamily="34" charset="0"/>
                        </a:rPr>
                        <a:t> Viva</a:t>
                      </a:r>
                      <a:endParaRPr lang="en-GB" sz="2400" b="1" i="0" u="none" strike="noStrike" dirty="0">
                        <a:solidFill>
                          <a:srgbClr val="0099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386226"/>
                  </a:ext>
                </a:extLst>
              </a:tr>
            </a:tbl>
          </a:graphicData>
        </a:graphic>
      </p:graphicFrame>
      <p:sp>
        <p:nvSpPr>
          <p:cNvPr id="2" name="TextBox 1"/>
          <p:cNvSpPr txBox="1"/>
          <p:nvPr/>
        </p:nvSpPr>
        <p:spPr>
          <a:xfrm>
            <a:off x="812800" y="4543187"/>
            <a:ext cx="6129948" cy="646331"/>
          </a:xfrm>
          <a:prstGeom prst="rect">
            <a:avLst/>
          </a:prstGeom>
          <a:noFill/>
        </p:spPr>
        <p:txBody>
          <a:bodyPr wrap="none" rtlCol="0">
            <a:spAutoFit/>
          </a:bodyPr>
          <a:lstStyle/>
          <a:p>
            <a:r>
              <a:rPr lang="en-GB" dirty="0" smtClean="0"/>
              <a:t>*Assignment-03- Quality Assurance + Testing  last date 23-04-21</a:t>
            </a:r>
          </a:p>
          <a:p>
            <a:r>
              <a:rPr lang="en-GB" dirty="0" smtClean="0"/>
              <a:t>** Final viva: Design, Testing, Security</a:t>
            </a:r>
            <a:endParaRPr lang="en-GB" dirty="0"/>
          </a:p>
        </p:txBody>
      </p:sp>
      <p:sp>
        <p:nvSpPr>
          <p:cNvPr id="7" name="Date Placeholder 1">
            <a:extLst>
              <a:ext uri="{FF2B5EF4-FFF2-40B4-BE49-F238E27FC236}">
                <a16:creationId xmlns:a16="http://schemas.microsoft.com/office/drawing/2014/main" id="{27FB26D8-3561-48E4-8D15-3EE1CBD1861D}"/>
              </a:ext>
            </a:extLst>
          </p:cNvPr>
          <p:cNvSpPr>
            <a:spLocks noGrp="1"/>
          </p:cNvSpPr>
          <p:nvPr>
            <p:ph type="dt" sz="half" idx="10"/>
          </p:nvPr>
        </p:nvSpPr>
        <p:spPr>
          <a:xfrm>
            <a:off x="9525" y="6448445"/>
            <a:ext cx="2133600" cy="365125"/>
          </a:xfrm>
        </p:spPr>
        <p:txBody>
          <a:bodyPr/>
          <a:lstStyle/>
          <a:p>
            <a:fld id="{A3B428F6-93DC-43DE-8C3D-B3ECDDDDCCC8}" type="datetime5">
              <a:rPr lang="en-US" sz="2000" smtClean="0"/>
              <a:t>6-Apr-21</a:t>
            </a:fld>
            <a:endParaRPr lang="en-US" dirty="0"/>
          </a:p>
        </p:txBody>
      </p:sp>
    </p:spTree>
    <p:extLst>
      <p:ext uri="{BB962C8B-B14F-4D97-AF65-F5344CB8AC3E}">
        <p14:creationId xmlns:p14="http://schemas.microsoft.com/office/powerpoint/2010/main" val="1031068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Testing Documentation</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20</a:t>
            </a:fld>
            <a:endParaRPr lang="en-US" dirty="0"/>
          </a:p>
        </p:txBody>
      </p:sp>
    </p:spTree>
    <p:extLst>
      <p:ext uri="{BB962C8B-B14F-4D97-AF65-F5344CB8AC3E}">
        <p14:creationId xmlns:p14="http://schemas.microsoft.com/office/powerpoint/2010/main" val="746465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Documentation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85800"/>
            <a:ext cx="8686800" cy="5139869"/>
          </a:xfrm>
          <a:prstGeom prst="rect">
            <a:avLst/>
          </a:prstGeom>
        </p:spPr>
        <p:txBody>
          <a:bodyPr wrap="square">
            <a:spAutoFit/>
          </a:bodyPr>
          <a:lstStyle/>
          <a:p>
            <a:r>
              <a:rPr lang="en-US" sz="2800" b="1" dirty="0">
                <a:solidFill>
                  <a:srgbClr val="009900"/>
                </a:solidFill>
              </a:rPr>
              <a:t>Before Testing</a:t>
            </a:r>
          </a:p>
          <a:p>
            <a:pPr algn="just"/>
            <a:r>
              <a:rPr lang="en-US" sz="2000" dirty="0">
                <a:solidFill>
                  <a:srgbClr val="000000"/>
                </a:solidFill>
              </a:rPr>
              <a:t>Testing starts with test cases generation. Following documents are needed for reference –</a:t>
            </a:r>
          </a:p>
          <a:p>
            <a:pPr marL="342900" indent="-342900" algn="just">
              <a:buFont typeface="Wingdings" panose="05000000000000000000" pitchFamily="2" charset="2"/>
              <a:buChar char="§"/>
            </a:pPr>
            <a:r>
              <a:rPr lang="en-US" sz="2000" b="1" dirty="0">
                <a:solidFill>
                  <a:srgbClr val="000000"/>
                </a:solidFill>
              </a:rPr>
              <a:t>SRS document</a:t>
            </a:r>
            <a:r>
              <a:rPr lang="en-US" sz="2000" dirty="0">
                <a:solidFill>
                  <a:srgbClr val="000000"/>
                </a:solidFill>
              </a:rPr>
              <a:t> - Functional Requirements </a:t>
            </a:r>
            <a:r>
              <a:rPr lang="en-US" sz="2000" dirty="0" smtClean="0">
                <a:solidFill>
                  <a:srgbClr val="000000"/>
                </a:solidFill>
              </a:rPr>
              <a:t>document</a:t>
            </a:r>
          </a:p>
          <a:p>
            <a:pPr marL="342900" indent="-342900" algn="just">
              <a:buFont typeface="Wingdings" panose="05000000000000000000" pitchFamily="2" charset="2"/>
              <a:buChar char="§"/>
            </a:pPr>
            <a:endParaRPr lang="en-US" sz="2000" dirty="0">
              <a:solidFill>
                <a:srgbClr val="000000"/>
              </a:solidFill>
            </a:endParaRPr>
          </a:p>
          <a:p>
            <a:pPr marL="342900" indent="-342900" algn="just">
              <a:buFont typeface="Wingdings" panose="05000000000000000000" pitchFamily="2" charset="2"/>
              <a:buChar char="§"/>
            </a:pPr>
            <a:r>
              <a:rPr lang="en-US" sz="2000" b="1" dirty="0">
                <a:solidFill>
                  <a:srgbClr val="000000"/>
                </a:solidFill>
              </a:rPr>
              <a:t>Test Policy document</a:t>
            </a:r>
            <a:r>
              <a:rPr lang="en-US" sz="2000" dirty="0">
                <a:solidFill>
                  <a:srgbClr val="000000"/>
                </a:solidFill>
              </a:rPr>
              <a:t> - This describes how far testing should take place before releasing the product</a:t>
            </a:r>
            <a:r>
              <a:rPr lang="en-US" sz="2000" dirty="0" smtClean="0">
                <a:solidFill>
                  <a:srgbClr val="000000"/>
                </a:solidFill>
              </a:rPr>
              <a:t>.</a:t>
            </a:r>
          </a:p>
          <a:p>
            <a:pPr marL="342900" indent="-342900" algn="just">
              <a:buFont typeface="Wingdings" panose="05000000000000000000" pitchFamily="2" charset="2"/>
              <a:buChar char="§"/>
            </a:pPr>
            <a:endParaRPr lang="en-US" sz="2000" dirty="0">
              <a:solidFill>
                <a:srgbClr val="000000"/>
              </a:solidFill>
            </a:endParaRPr>
          </a:p>
          <a:p>
            <a:pPr marL="342900" indent="-342900" algn="just">
              <a:buFont typeface="Wingdings" panose="05000000000000000000" pitchFamily="2" charset="2"/>
              <a:buChar char="§"/>
            </a:pPr>
            <a:r>
              <a:rPr lang="en-US" sz="2000" b="1" dirty="0">
                <a:solidFill>
                  <a:srgbClr val="000000"/>
                </a:solidFill>
              </a:rPr>
              <a:t>Test Strategy document</a:t>
            </a:r>
            <a:r>
              <a:rPr lang="en-US" sz="2000" dirty="0">
                <a:solidFill>
                  <a:srgbClr val="000000"/>
                </a:solidFill>
              </a:rPr>
              <a:t> - This mentions detail aspects of test team, responsibility matrix and rights/responsibility of test manager and test engineer</a:t>
            </a:r>
            <a:r>
              <a:rPr lang="en-US" sz="2000" dirty="0" smtClean="0">
                <a:solidFill>
                  <a:srgbClr val="000000"/>
                </a:solidFill>
              </a:rPr>
              <a:t>.</a:t>
            </a:r>
          </a:p>
          <a:p>
            <a:pPr marL="342900" indent="-342900" algn="just">
              <a:buFont typeface="Wingdings" panose="05000000000000000000" pitchFamily="2" charset="2"/>
              <a:buChar char="§"/>
            </a:pPr>
            <a:endParaRPr lang="en-US" sz="2000" dirty="0">
              <a:solidFill>
                <a:srgbClr val="000000"/>
              </a:solidFill>
            </a:endParaRPr>
          </a:p>
          <a:p>
            <a:pPr marL="342900" indent="-342900" algn="just">
              <a:buFont typeface="Wingdings" panose="05000000000000000000" pitchFamily="2" charset="2"/>
              <a:buChar char="§"/>
            </a:pPr>
            <a:r>
              <a:rPr lang="en-US" sz="2000" b="1" dirty="0">
                <a:solidFill>
                  <a:srgbClr val="000000"/>
                </a:solidFill>
              </a:rPr>
              <a:t>Traceability Matrix document</a:t>
            </a:r>
            <a:r>
              <a:rPr lang="en-US" sz="2000" dirty="0">
                <a:solidFill>
                  <a:srgbClr val="000000"/>
                </a:solidFill>
              </a:rPr>
              <a:t> - This is SDLC document, which is related to requirement gathering process. As new requirements come, they are added to this matrix. These matrices help testers know the source of requirement. They can be traced forward and backward.</a:t>
            </a:r>
            <a:endParaRPr lang="en-US" sz="2000" b="0" i="0" dirty="0">
              <a:solidFill>
                <a:srgbClr val="000000"/>
              </a:solidFill>
              <a:effectLst/>
            </a:endParaRPr>
          </a:p>
        </p:txBody>
      </p:sp>
    </p:spTree>
    <p:extLst>
      <p:ext uri="{BB962C8B-B14F-4D97-AF65-F5344CB8AC3E}">
        <p14:creationId xmlns:p14="http://schemas.microsoft.com/office/powerpoint/2010/main" val="2533639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Testing Documentation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57963"/>
            <a:ext cx="8686800" cy="4462760"/>
          </a:xfrm>
          <a:prstGeom prst="rect">
            <a:avLst/>
          </a:prstGeom>
        </p:spPr>
        <p:txBody>
          <a:bodyPr wrap="square">
            <a:spAutoFit/>
          </a:bodyPr>
          <a:lstStyle/>
          <a:p>
            <a:r>
              <a:rPr lang="en-US" sz="2400" b="1" dirty="0">
                <a:solidFill>
                  <a:srgbClr val="009900"/>
                </a:solidFill>
              </a:rPr>
              <a:t>While Being Tested</a:t>
            </a:r>
          </a:p>
          <a:p>
            <a:r>
              <a:rPr lang="en-US" sz="2000" dirty="0"/>
              <a:t>The following documents may be required while testing is started and is being done:</a:t>
            </a:r>
          </a:p>
          <a:p>
            <a:pPr marL="342900" indent="-342900">
              <a:buFont typeface="Wingdings" panose="05000000000000000000" pitchFamily="2" charset="2"/>
              <a:buChar char="§"/>
            </a:pPr>
            <a:r>
              <a:rPr lang="en-US" sz="2000" b="1" dirty="0"/>
              <a:t>Test Case document</a:t>
            </a:r>
            <a:r>
              <a:rPr lang="en-US" sz="2000" dirty="0"/>
              <a:t> - This document contains list of tests required to be conducted. It includes Unit test plan, Integration test plan, System test plan and Acceptance test plan</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Test description</a:t>
            </a:r>
            <a:r>
              <a:rPr lang="en-US" sz="2000" dirty="0"/>
              <a:t> - This document is a detailed description of all test cases and procedures to execute them</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Test case report</a:t>
            </a:r>
            <a:r>
              <a:rPr lang="en-US" sz="2000" dirty="0"/>
              <a:t> - This document contains test case report as a result of the test</a:t>
            </a:r>
            <a:r>
              <a:rPr lang="en-US" sz="2000" dirty="0" smtClean="0"/>
              <a: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t>Test logs</a:t>
            </a:r>
            <a:r>
              <a:rPr lang="en-US" sz="2000" dirty="0"/>
              <a:t> - This document contains test logs for every test case report.</a:t>
            </a:r>
          </a:p>
        </p:txBody>
      </p:sp>
    </p:spTree>
    <p:extLst>
      <p:ext uri="{BB962C8B-B14F-4D97-AF65-F5344CB8AC3E}">
        <p14:creationId xmlns:p14="http://schemas.microsoft.com/office/powerpoint/2010/main" val="3127523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Documentation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01658" y="657963"/>
            <a:ext cx="8686800" cy="2369880"/>
          </a:xfrm>
          <a:prstGeom prst="rect">
            <a:avLst/>
          </a:prstGeom>
        </p:spPr>
        <p:txBody>
          <a:bodyPr wrap="square">
            <a:spAutoFit/>
          </a:bodyPr>
          <a:lstStyle/>
          <a:p>
            <a:r>
              <a:rPr lang="en-US" sz="2400" b="1" dirty="0" smtClean="0">
                <a:solidFill>
                  <a:srgbClr val="009900"/>
                </a:solidFill>
              </a:rPr>
              <a:t>After Testing</a:t>
            </a:r>
          </a:p>
          <a:p>
            <a:endParaRPr lang="en-US" sz="2400" b="1" dirty="0">
              <a:solidFill>
                <a:srgbClr val="009900"/>
              </a:solidFill>
            </a:endParaRPr>
          </a:p>
          <a:p>
            <a:r>
              <a:rPr lang="en-US" sz="2000" dirty="0"/>
              <a:t>The following documents may be generated after testing </a:t>
            </a:r>
            <a:r>
              <a:rPr lang="en-US" sz="2000" dirty="0" smtClean="0"/>
              <a:t>:</a:t>
            </a:r>
          </a:p>
          <a:p>
            <a:endParaRPr lang="en-US" sz="2000" dirty="0"/>
          </a:p>
          <a:p>
            <a:pPr marL="342900" indent="-342900">
              <a:buFont typeface="Arial" panose="020B0604020202020204" pitchFamily="34" charset="0"/>
              <a:buChar char="•"/>
            </a:pPr>
            <a:r>
              <a:rPr lang="en-US" sz="2000" b="1" dirty="0"/>
              <a:t>Test summary</a:t>
            </a:r>
            <a:r>
              <a:rPr lang="en-US" sz="2000" dirty="0"/>
              <a:t> - This test summary is collective analysis of all test reports and logs. It summarizes and concludes if the software is ready to be launched. The software is released under version control system if it is ready to launch.</a:t>
            </a:r>
          </a:p>
        </p:txBody>
      </p:sp>
    </p:spTree>
    <p:extLst>
      <p:ext uri="{BB962C8B-B14F-4D97-AF65-F5344CB8AC3E}">
        <p14:creationId xmlns:p14="http://schemas.microsoft.com/office/powerpoint/2010/main" val="1308392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Quality</a:t>
            </a:r>
          </a:p>
        </p:txBody>
      </p:sp>
      <p:sp>
        <p:nvSpPr>
          <p:cNvPr id="3" name="Slide Number Placeholder 2"/>
          <p:cNvSpPr>
            <a:spLocks noGrp="1"/>
          </p:cNvSpPr>
          <p:nvPr>
            <p:ph type="sldNum" sz="quarter" idx="12"/>
          </p:nvPr>
        </p:nvSpPr>
        <p:spPr/>
        <p:txBody>
          <a:bodyPr/>
          <a:lstStyle/>
          <a:p>
            <a:fld id="{BC490F8C-3D0D-4DB1-B2BD-1525EA5CE111}" type="slidenum">
              <a:rPr lang="en-US" smtClean="0"/>
              <a:pPr/>
              <a:t>24</a:t>
            </a:fld>
            <a:endParaRPr lang="en-US" dirty="0"/>
          </a:p>
        </p:txBody>
      </p:sp>
    </p:spTree>
    <p:extLst>
      <p:ext uri="{BB962C8B-B14F-4D97-AF65-F5344CB8AC3E}">
        <p14:creationId xmlns:p14="http://schemas.microsoft.com/office/powerpoint/2010/main" val="173217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a:t>
            </a:r>
            <a:r>
              <a:rPr lang="en-US" sz="3000" b="1" dirty="0">
                <a:solidFill>
                  <a:schemeClr val="bg1"/>
                </a:solidFill>
                <a:latin typeface="Times New Roman" panose="02020603050405020304" pitchFamily="18" charset="0"/>
                <a:cs typeface="Times New Roman" panose="02020603050405020304" pitchFamily="18" charset="0"/>
              </a:rPr>
              <a:t>Quality</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04800" y="693876"/>
            <a:ext cx="8153400" cy="1446550"/>
          </a:xfrm>
          <a:prstGeom prst="rect">
            <a:avLst/>
          </a:prstGeom>
        </p:spPr>
        <p:txBody>
          <a:bodyPr wrap="square">
            <a:spAutoFit/>
          </a:bodyPr>
          <a:lstStyle/>
          <a:p>
            <a:r>
              <a:rPr lang="en-US" sz="2800" b="1" dirty="0" smtClean="0">
                <a:solidFill>
                  <a:srgbClr val="E4580A"/>
                </a:solidFill>
              </a:rPr>
              <a:t>Software </a:t>
            </a:r>
            <a:r>
              <a:rPr lang="en-US" sz="2800" b="1" dirty="0">
                <a:solidFill>
                  <a:srgbClr val="E4580A"/>
                </a:solidFill>
              </a:rPr>
              <a:t>Quality</a:t>
            </a:r>
          </a:p>
          <a:p>
            <a:pPr algn="just"/>
            <a:r>
              <a:rPr lang="en-GB" sz="2000" dirty="0"/>
              <a:t>The quality of software can be defined </a:t>
            </a:r>
            <a:r>
              <a:rPr lang="en-GB" sz="2000" b="1" dirty="0"/>
              <a:t>as the ability of the software to function as per user requirement</a:t>
            </a:r>
            <a:r>
              <a:rPr lang="en-GB" sz="2000" dirty="0"/>
              <a:t>.  When it comes to software products it must </a:t>
            </a:r>
            <a:r>
              <a:rPr lang="en-GB" sz="2000" b="1" dirty="0"/>
              <a:t>satisfy all the functionalities </a:t>
            </a:r>
            <a:r>
              <a:rPr lang="en-GB" sz="2000" dirty="0"/>
              <a:t>written down in the SRS document.</a:t>
            </a: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606" y="2549877"/>
            <a:ext cx="6930789" cy="3898568"/>
          </a:xfrm>
          <a:prstGeom prst="rect">
            <a:avLst/>
          </a:prstGeom>
        </p:spPr>
      </p:pic>
    </p:spTree>
    <p:extLst>
      <p:ext uri="{BB962C8B-B14F-4D97-AF65-F5344CB8AC3E}">
        <p14:creationId xmlns:p14="http://schemas.microsoft.com/office/powerpoint/2010/main" val="224920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a:t>
            </a:r>
            <a:r>
              <a:rPr lang="en-US" sz="3000" b="1" dirty="0">
                <a:solidFill>
                  <a:schemeClr val="bg1"/>
                </a:solidFill>
                <a:latin typeface="Times New Roman" panose="02020603050405020304" pitchFamily="18" charset="0"/>
                <a:cs typeface="Times New Roman" panose="02020603050405020304" pitchFamily="18" charset="0"/>
              </a:rPr>
              <a:t>Quality</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812258" cy="5940088"/>
          </a:xfrm>
          <a:prstGeom prst="rect">
            <a:avLst/>
          </a:prstGeom>
        </p:spPr>
        <p:txBody>
          <a:bodyPr wrap="square">
            <a:spAutoFit/>
          </a:bodyPr>
          <a:lstStyle/>
          <a:p>
            <a:r>
              <a:rPr lang="en-US" sz="2000" b="1" dirty="0"/>
              <a:t>The modern view of a quality associated with a software product several quality methods such as the following</a:t>
            </a:r>
            <a:r>
              <a:rPr lang="en-US" sz="2000" b="1" dirty="0" smtClean="0"/>
              <a:t>:</a:t>
            </a:r>
          </a:p>
          <a:p>
            <a:endParaRPr lang="en-US" sz="2000" dirty="0"/>
          </a:p>
          <a:p>
            <a:r>
              <a:rPr lang="en-US" sz="2000" b="1" dirty="0"/>
              <a:t>Portability:</a:t>
            </a:r>
            <a:r>
              <a:rPr lang="en-US" sz="2000" dirty="0"/>
              <a:t> A software device is said to be portable, if it can be freely </a:t>
            </a:r>
            <a:r>
              <a:rPr lang="en-US" sz="2000" b="1" dirty="0"/>
              <a:t>made to work in various operating system environments</a:t>
            </a:r>
            <a:r>
              <a:rPr lang="en-US" sz="2000" dirty="0"/>
              <a:t>, in multiple machines, with other software products, etc</a:t>
            </a:r>
            <a:r>
              <a:rPr lang="en-US" sz="2000" dirty="0" smtClean="0"/>
              <a:t>.</a:t>
            </a:r>
          </a:p>
          <a:p>
            <a:endParaRPr lang="en-US" sz="2000" dirty="0"/>
          </a:p>
          <a:p>
            <a:r>
              <a:rPr lang="en-US" sz="2000" b="1" dirty="0"/>
              <a:t>Usability:</a:t>
            </a:r>
            <a:r>
              <a:rPr lang="en-US" sz="2000" dirty="0"/>
              <a:t> A software product has better usability if various categories of users can easily invoke the functions of the product</a:t>
            </a:r>
            <a:r>
              <a:rPr lang="en-US" sz="2000" dirty="0" smtClean="0"/>
              <a:t>.</a:t>
            </a:r>
          </a:p>
          <a:p>
            <a:endParaRPr lang="en-US" sz="2000" dirty="0"/>
          </a:p>
          <a:p>
            <a:r>
              <a:rPr lang="en-US" sz="2000" b="1" dirty="0"/>
              <a:t>Reusability:</a:t>
            </a:r>
            <a:r>
              <a:rPr lang="en-US" sz="2000" dirty="0"/>
              <a:t> A software product has excellent reusability if different modules of the product can quickly be reused to develop new products</a:t>
            </a:r>
            <a:r>
              <a:rPr lang="en-US" sz="2000" dirty="0" smtClean="0"/>
              <a:t>.</a:t>
            </a:r>
          </a:p>
          <a:p>
            <a:endParaRPr lang="en-US" sz="2000" dirty="0"/>
          </a:p>
          <a:p>
            <a:r>
              <a:rPr lang="en-US" sz="2000" b="1" dirty="0"/>
              <a:t>Correctness:</a:t>
            </a:r>
            <a:r>
              <a:rPr lang="en-US" sz="2000" dirty="0"/>
              <a:t> A software product is correct if various requirements as specified in the SRS document have been correctly implemented</a:t>
            </a:r>
            <a:r>
              <a:rPr lang="en-US" sz="2000" dirty="0" smtClean="0"/>
              <a:t>.</a:t>
            </a:r>
          </a:p>
          <a:p>
            <a:endParaRPr lang="en-US" sz="2000" dirty="0"/>
          </a:p>
          <a:p>
            <a:r>
              <a:rPr lang="en-US" sz="2000" b="1" dirty="0"/>
              <a:t>Maintainability:</a:t>
            </a:r>
            <a:r>
              <a:rPr lang="en-US" sz="2000" dirty="0"/>
              <a:t> A software product is maintainable if bugs can be easily corrected as and when they show up, new tasks can be easily added to the product, and the functionalities of the product can be easily modified, etc.</a:t>
            </a:r>
          </a:p>
        </p:txBody>
      </p:sp>
    </p:spTree>
    <p:extLst>
      <p:ext uri="{BB962C8B-B14F-4D97-AF65-F5344CB8AC3E}">
        <p14:creationId xmlns:p14="http://schemas.microsoft.com/office/powerpoint/2010/main" val="1467460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686800" cy="5170646"/>
          </a:xfrm>
          <a:prstGeom prst="rect">
            <a:avLst/>
          </a:prstGeom>
        </p:spPr>
        <p:txBody>
          <a:bodyPr wrap="square">
            <a:spAutoFit/>
          </a:bodyPr>
          <a:lstStyle/>
          <a:p>
            <a:r>
              <a:rPr lang="en-US" sz="2000" b="1" dirty="0">
                <a:solidFill>
                  <a:srgbClr val="000000"/>
                </a:solidFill>
              </a:rPr>
              <a:t>Software quality </a:t>
            </a:r>
            <a:r>
              <a:rPr lang="en-US" sz="2000" b="1" dirty="0" smtClean="0">
                <a:solidFill>
                  <a:srgbClr val="000000"/>
                </a:solidFill>
              </a:rPr>
              <a:t>assurance (QA)</a:t>
            </a:r>
            <a:r>
              <a:rPr lang="en-US" sz="2000" dirty="0">
                <a:solidFill>
                  <a:srgbClr val="000000"/>
                </a:solidFill>
              </a:rPr>
              <a:t> - </a:t>
            </a:r>
            <a:endParaRPr lang="en-US" sz="2000" dirty="0" smtClean="0">
              <a:solidFill>
                <a:srgbClr val="000000"/>
              </a:solidFill>
            </a:endParaRPr>
          </a:p>
          <a:p>
            <a:pPr algn="just"/>
            <a:r>
              <a:rPr lang="en-US" sz="2000" dirty="0" smtClean="0">
                <a:solidFill>
                  <a:srgbClr val="000000"/>
                </a:solidFill>
              </a:rPr>
              <a:t>These </a:t>
            </a:r>
            <a:r>
              <a:rPr lang="en-US" sz="2000" dirty="0">
                <a:solidFill>
                  <a:srgbClr val="000000"/>
                </a:solidFill>
              </a:rPr>
              <a:t>are software development process </a:t>
            </a:r>
            <a:r>
              <a:rPr lang="en-US" sz="2000" dirty="0" smtClean="0">
                <a:solidFill>
                  <a:srgbClr val="000000"/>
                </a:solidFill>
              </a:rPr>
              <a:t>monitoring means, by which it is assured that </a:t>
            </a:r>
            <a:r>
              <a:rPr lang="en-US" sz="2000" b="1" dirty="0" smtClean="0">
                <a:solidFill>
                  <a:srgbClr val="000000"/>
                </a:solidFill>
              </a:rPr>
              <a:t>all the measures are taken as per the standards of organization</a:t>
            </a:r>
            <a:r>
              <a:rPr lang="en-US" sz="2000" dirty="0" smtClean="0">
                <a:solidFill>
                  <a:srgbClr val="000000"/>
                </a:solidFill>
              </a:rPr>
              <a:t>. </a:t>
            </a:r>
            <a:r>
              <a:rPr lang="en-US" sz="2000" dirty="0">
                <a:solidFill>
                  <a:srgbClr val="000000"/>
                </a:solidFill>
              </a:rPr>
              <a:t>This monitoring is </a:t>
            </a:r>
            <a:r>
              <a:rPr lang="en-US" sz="2000" dirty="0" smtClean="0">
                <a:solidFill>
                  <a:srgbClr val="000000"/>
                </a:solidFill>
              </a:rPr>
              <a:t>done </a:t>
            </a:r>
            <a:r>
              <a:rPr lang="en-US" sz="2000" dirty="0">
                <a:solidFill>
                  <a:srgbClr val="000000"/>
                </a:solidFill>
              </a:rPr>
              <a:t>to make sure that </a:t>
            </a:r>
            <a:r>
              <a:rPr lang="en-US" sz="2000" b="1" dirty="0">
                <a:solidFill>
                  <a:srgbClr val="000000"/>
                </a:solidFill>
              </a:rPr>
              <a:t>proper software development methods were followed</a:t>
            </a:r>
            <a:r>
              <a:rPr lang="en-US" sz="2000" b="1" dirty="0" smtClean="0">
                <a:solidFill>
                  <a:srgbClr val="000000"/>
                </a:solidFill>
              </a:rPr>
              <a:t>.</a:t>
            </a:r>
          </a:p>
          <a:p>
            <a:endParaRPr lang="en-US" sz="2000" dirty="0" smtClean="0">
              <a:solidFill>
                <a:srgbClr val="000000"/>
              </a:solidFill>
            </a:endParaRPr>
          </a:p>
          <a:p>
            <a:pPr algn="just"/>
            <a:r>
              <a:rPr lang="en-US" sz="2000" dirty="0" smtClean="0"/>
              <a:t>The </a:t>
            </a:r>
            <a:r>
              <a:rPr lang="en-US" sz="2000" dirty="0"/>
              <a:t>responsibility of quality assurance is not of any specific team, but it is a responsibility of each member of the development team.</a:t>
            </a:r>
          </a:p>
          <a:p>
            <a:pPr marL="285750" indent="-285750">
              <a:lnSpc>
                <a:spcPct val="150000"/>
              </a:lnSpc>
              <a:buFont typeface="Arial" panose="020B0604020202020204" pitchFamily="34" charset="0"/>
              <a:buChar char="•"/>
            </a:pPr>
            <a:r>
              <a:rPr lang="en-US" sz="2000" dirty="0"/>
              <a:t>Quality assurance </a:t>
            </a:r>
            <a:r>
              <a:rPr lang="en-US" sz="2000" b="1" dirty="0"/>
              <a:t>prevents defects.</a:t>
            </a:r>
          </a:p>
          <a:p>
            <a:pPr marL="285750" indent="-285750">
              <a:lnSpc>
                <a:spcPct val="150000"/>
              </a:lnSpc>
              <a:buFont typeface="Arial" panose="020B0604020202020204" pitchFamily="34" charset="0"/>
              <a:buChar char="•"/>
            </a:pPr>
            <a:r>
              <a:rPr lang="en-US" sz="2000" dirty="0"/>
              <a:t>Quality assurance is </a:t>
            </a:r>
            <a:r>
              <a:rPr lang="en-US" sz="2000" b="1" dirty="0"/>
              <a:t>process </a:t>
            </a:r>
            <a:r>
              <a:rPr lang="en-US" sz="2000" dirty="0"/>
              <a:t>oriented.</a:t>
            </a:r>
          </a:p>
          <a:p>
            <a:pPr marL="285750" indent="-285750">
              <a:lnSpc>
                <a:spcPct val="150000"/>
              </a:lnSpc>
              <a:buFont typeface="Arial" panose="020B0604020202020204" pitchFamily="34" charset="0"/>
              <a:buChar char="•"/>
            </a:pPr>
            <a:r>
              <a:rPr lang="en-US" sz="2000" dirty="0"/>
              <a:t>Quality assurance is proactive in a process and preventive in nature.</a:t>
            </a:r>
          </a:p>
          <a:p>
            <a:pPr marL="285750" indent="-285750">
              <a:lnSpc>
                <a:spcPct val="150000"/>
              </a:lnSpc>
              <a:buFont typeface="Arial" panose="020B0604020202020204" pitchFamily="34" charset="0"/>
              <a:buChar char="•"/>
            </a:pPr>
            <a:r>
              <a:rPr lang="en-US" sz="2000" dirty="0"/>
              <a:t>Quality assurance is a managerial tool.</a:t>
            </a:r>
          </a:p>
          <a:p>
            <a:pPr marL="285750" indent="-285750">
              <a:lnSpc>
                <a:spcPct val="150000"/>
              </a:lnSpc>
              <a:buFont typeface="Arial" panose="020B0604020202020204" pitchFamily="34" charset="0"/>
              <a:buChar char="•"/>
            </a:pPr>
            <a:r>
              <a:rPr lang="en-US" sz="2000" dirty="0"/>
              <a:t>Each developer is responsible for quality assurance.</a:t>
            </a:r>
          </a:p>
          <a:p>
            <a:endParaRPr lang="en-US" sz="2000" dirty="0"/>
          </a:p>
        </p:txBody>
      </p:sp>
    </p:spTree>
    <p:extLst>
      <p:ext uri="{BB962C8B-B14F-4D97-AF65-F5344CB8AC3E}">
        <p14:creationId xmlns:p14="http://schemas.microsoft.com/office/powerpoint/2010/main" val="2757521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8686800" cy="4401205"/>
          </a:xfrm>
          <a:prstGeom prst="rect">
            <a:avLst/>
          </a:prstGeom>
        </p:spPr>
        <p:txBody>
          <a:bodyPr wrap="square">
            <a:spAutoFit/>
          </a:bodyPr>
          <a:lstStyle/>
          <a:p>
            <a:r>
              <a:rPr lang="en-US" sz="2000" b="1" dirty="0"/>
              <a:t>Software quality </a:t>
            </a:r>
            <a:r>
              <a:rPr lang="en-US" sz="2000" b="1" dirty="0" smtClean="0"/>
              <a:t>control (QC)</a:t>
            </a:r>
            <a:r>
              <a:rPr lang="en-US" sz="2000" dirty="0"/>
              <a:t> - This is a system to maintain the quality of software product. It may include </a:t>
            </a:r>
            <a:r>
              <a:rPr lang="en-US" sz="2000" b="1" dirty="0"/>
              <a:t>functional and non-functional </a:t>
            </a:r>
            <a:r>
              <a:rPr lang="en-US" sz="2000" dirty="0"/>
              <a:t>aspects of software product, which enhance the goodwill of the organization. This system makes sure that the customer is receiving quality product for their requirement and the product certified as ‘</a:t>
            </a:r>
            <a:r>
              <a:rPr lang="en-US" sz="2000" b="1" dirty="0">
                <a:solidFill>
                  <a:srgbClr val="28A010"/>
                </a:solidFill>
              </a:rPr>
              <a:t>fit for use</a:t>
            </a:r>
            <a:r>
              <a:rPr lang="en-US" sz="2000" b="1" dirty="0" smtClean="0">
                <a:solidFill>
                  <a:srgbClr val="28A010"/>
                </a:solidFill>
              </a:rPr>
              <a:t>’.</a:t>
            </a:r>
          </a:p>
          <a:p>
            <a:endParaRPr lang="en-US" sz="2000" dirty="0"/>
          </a:p>
          <a:p>
            <a:r>
              <a:rPr lang="en-US" sz="2000" dirty="0" smtClean="0"/>
              <a:t>The responsibility of quality control is of a specific team which is known as a testing team that tests the defects of software by validation and corrective tools.</a:t>
            </a:r>
          </a:p>
          <a:p>
            <a:pPr marL="285750" indent="-285750">
              <a:buFont typeface="Wingdings" panose="05000000000000000000" pitchFamily="2" charset="2"/>
              <a:buChar char="§"/>
            </a:pPr>
            <a:r>
              <a:rPr lang="en-US" sz="2000" dirty="0" smtClean="0"/>
              <a:t>Quality Control provides </a:t>
            </a:r>
            <a:r>
              <a:rPr lang="en-US" sz="2000" b="1" dirty="0" smtClean="0"/>
              <a:t>identification of defects</a:t>
            </a:r>
            <a:r>
              <a:rPr lang="en-US" sz="2000" dirty="0" smtClean="0"/>
              <a:t>.</a:t>
            </a:r>
          </a:p>
          <a:p>
            <a:pPr marL="285750" indent="-285750">
              <a:buFont typeface="Wingdings" panose="05000000000000000000" pitchFamily="2" charset="2"/>
              <a:buChar char="§"/>
            </a:pPr>
            <a:r>
              <a:rPr lang="en-US" sz="2000" dirty="0" smtClean="0"/>
              <a:t>Quality Control is</a:t>
            </a:r>
            <a:r>
              <a:rPr lang="en-US" sz="2000" b="1" dirty="0" smtClean="0"/>
              <a:t> product </a:t>
            </a:r>
            <a:r>
              <a:rPr lang="en-US" sz="2000" dirty="0" smtClean="0"/>
              <a:t>oriented.</a:t>
            </a:r>
          </a:p>
          <a:p>
            <a:pPr marL="285750" indent="-285750">
              <a:buFont typeface="Wingdings" panose="05000000000000000000" pitchFamily="2" charset="2"/>
              <a:buChar char="§"/>
            </a:pPr>
            <a:r>
              <a:rPr lang="en-US" sz="2000" dirty="0" smtClean="0"/>
              <a:t>Quality Control is a corrective tool.</a:t>
            </a:r>
          </a:p>
          <a:p>
            <a:pPr marL="285750" indent="-285750">
              <a:buFont typeface="Wingdings" panose="05000000000000000000" pitchFamily="2" charset="2"/>
              <a:buChar char="§"/>
            </a:pPr>
            <a:r>
              <a:rPr lang="en-US" sz="2000" dirty="0" smtClean="0"/>
              <a:t>Testing team is responsible for Quality control.</a:t>
            </a:r>
          </a:p>
          <a:p>
            <a:pPr marL="285750" indent="-285750">
              <a:buFont typeface="Wingdings" panose="05000000000000000000" pitchFamily="2" charset="2"/>
              <a:buChar char="§"/>
            </a:pPr>
            <a:r>
              <a:rPr lang="en-US" sz="2000" dirty="0" smtClean="0"/>
              <a:t>Quality Control is a reactive process.</a:t>
            </a:r>
          </a:p>
          <a:p>
            <a:endParaRPr lang="en-US" sz="2000" dirty="0"/>
          </a:p>
        </p:txBody>
      </p:sp>
    </p:spTree>
    <p:extLst>
      <p:ext uri="{BB962C8B-B14F-4D97-AF65-F5344CB8AC3E}">
        <p14:creationId xmlns:p14="http://schemas.microsoft.com/office/powerpoint/2010/main" val="2107377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nvPr>
        </p:nvGraphicFramePr>
        <p:xfrm>
          <a:off x="131386" y="641612"/>
          <a:ext cx="8985672" cy="5851282"/>
        </p:xfrm>
        <a:graphic>
          <a:graphicData uri="http://schemas.openxmlformats.org/drawingml/2006/table">
            <a:tbl>
              <a:tblPr firstCol="1">
                <a:tableStyleId>{8799B23B-EC83-4686-B30A-512413B5E67A}</a:tableStyleId>
              </a:tblPr>
              <a:tblGrid>
                <a:gridCol w="706815">
                  <a:extLst>
                    <a:ext uri="{9D8B030D-6E8A-4147-A177-3AD203B41FA5}">
                      <a16:colId xmlns:a16="http://schemas.microsoft.com/office/drawing/2014/main" val="1707555128"/>
                    </a:ext>
                  </a:extLst>
                </a:gridCol>
                <a:gridCol w="3810000">
                  <a:extLst>
                    <a:ext uri="{9D8B030D-6E8A-4147-A177-3AD203B41FA5}">
                      <a16:colId xmlns:a16="http://schemas.microsoft.com/office/drawing/2014/main" val="620986527"/>
                    </a:ext>
                  </a:extLst>
                </a:gridCol>
                <a:gridCol w="4468857">
                  <a:extLst>
                    <a:ext uri="{9D8B030D-6E8A-4147-A177-3AD203B41FA5}">
                      <a16:colId xmlns:a16="http://schemas.microsoft.com/office/drawing/2014/main" val="639218502"/>
                    </a:ext>
                  </a:extLst>
                </a:gridCol>
              </a:tblGrid>
              <a:tr h="306024">
                <a:tc>
                  <a:txBody>
                    <a:bodyPr/>
                    <a:lstStyle/>
                    <a:p>
                      <a:pPr algn="ctr" fontAlgn="t"/>
                      <a:r>
                        <a:rPr lang="en-US" sz="1400" b="1">
                          <a:effectLst/>
                        </a:rPr>
                        <a:t>Points</a:t>
                      </a:r>
                      <a:endParaRPr lang="en-US" sz="1400" b="1">
                        <a:solidFill>
                          <a:srgbClr val="000000"/>
                        </a:solidFill>
                        <a:effectLst/>
                        <a:latin typeface="times new roman" panose="02020603050405020304" pitchFamily="18" charset="0"/>
                      </a:endParaRPr>
                    </a:p>
                  </a:txBody>
                  <a:tcPr marL="61272" marR="61272" marT="61272" marB="61272"/>
                </a:tc>
                <a:tc>
                  <a:txBody>
                    <a:bodyPr/>
                    <a:lstStyle/>
                    <a:p>
                      <a:pPr algn="ctr" fontAlgn="t"/>
                      <a:r>
                        <a:rPr lang="en-US" sz="1600" b="1" dirty="0">
                          <a:effectLst/>
                        </a:rPr>
                        <a:t>Quality </a:t>
                      </a:r>
                      <a:r>
                        <a:rPr lang="en-US" sz="1600" b="1" dirty="0" smtClean="0">
                          <a:effectLst/>
                        </a:rPr>
                        <a:t>Assurance (QA)</a:t>
                      </a:r>
                      <a:endParaRPr lang="en-US" sz="1600" b="1" dirty="0">
                        <a:solidFill>
                          <a:srgbClr val="000000"/>
                        </a:solidFill>
                        <a:effectLst/>
                        <a:latin typeface="times new roman" panose="02020603050405020304" pitchFamily="18" charset="0"/>
                      </a:endParaRPr>
                    </a:p>
                  </a:txBody>
                  <a:tcPr marL="61272" marR="61272" marT="61272" marB="61272"/>
                </a:tc>
                <a:tc>
                  <a:txBody>
                    <a:bodyPr/>
                    <a:lstStyle/>
                    <a:p>
                      <a:pPr algn="ctr" fontAlgn="t"/>
                      <a:r>
                        <a:rPr lang="en-US" sz="1600" b="1" dirty="0">
                          <a:effectLst/>
                        </a:rPr>
                        <a:t>Quality </a:t>
                      </a:r>
                      <a:r>
                        <a:rPr lang="en-US" sz="1600" b="1" dirty="0" smtClean="0">
                          <a:effectLst/>
                        </a:rPr>
                        <a:t>Control (QC)</a:t>
                      </a:r>
                      <a:endParaRPr lang="en-US" sz="1600" b="1" dirty="0">
                        <a:solidFill>
                          <a:srgbClr val="000000"/>
                        </a:solidFill>
                        <a:effectLst/>
                        <a:latin typeface="times new roman" panose="02020603050405020304" pitchFamily="18" charset="0"/>
                      </a:endParaRPr>
                    </a:p>
                  </a:txBody>
                  <a:tcPr marL="61272" marR="61272" marT="61272" marB="61272"/>
                </a:tc>
                <a:extLst>
                  <a:ext uri="{0D108BD9-81ED-4DB2-BD59-A6C34878D82A}">
                    <a16:rowId xmlns:a16="http://schemas.microsoft.com/office/drawing/2014/main" val="3379441583"/>
                  </a:ext>
                </a:extLst>
              </a:tr>
              <a:tr h="851953">
                <a:tc>
                  <a:txBody>
                    <a:bodyPr/>
                    <a:lstStyle/>
                    <a:p>
                      <a:pPr algn="l" fontAlgn="t"/>
                      <a:r>
                        <a:rPr lang="en-US" sz="1400">
                          <a:effectLst/>
                        </a:rPr>
                        <a:t>Definition</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QA is a group of activities which ensures </a:t>
                      </a:r>
                      <a:r>
                        <a:rPr lang="en-US" sz="1400" b="1" dirty="0">
                          <a:effectLst/>
                        </a:rPr>
                        <a:t>that the quality of processes which is used during the development of the software always be maintained.</a:t>
                      </a:r>
                      <a:endParaRPr lang="en-US" sz="1400" b="1"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QC is a group of activities to </a:t>
                      </a:r>
                      <a:r>
                        <a:rPr lang="en-US" sz="1400" b="1" dirty="0">
                          <a:effectLst/>
                        </a:rPr>
                        <a:t>detect the defects </a:t>
                      </a:r>
                      <a:r>
                        <a:rPr lang="en-US" sz="1400" dirty="0">
                          <a:effectLst/>
                        </a:rPr>
                        <a:t>in the developed software.</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755239096"/>
                  </a:ext>
                </a:extLst>
              </a:tr>
              <a:tr h="657572">
                <a:tc>
                  <a:txBody>
                    <a:bodyPr/>
                    <a:lstStyle/>
                    <a:p>
                      <a:pPr algn="l" fontAlgn="t"/>
                      <a:r>
                        <a:rPr lang="en-US" sz="1400">
                          <a:effectLst/>
                        </a:rPr>
                        <a:t>Focus</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The focus of QA is </a:t>
                      </a:r>
                      <a:r>
                        <a:rPr lang="en-US" sz="1400" b="1" dirty="0">
                          <a:effectLst/>
                        </a:rPr>
                        <a:t>to prevent defects</a:t>
                      </a:r>
                      <a:r>
                        <a:rPr lang="en-US" sz="1400" dirty="0">
                          <a:effectLst/>
                        </a:rPr>
                        <a:t> in the developing software by paying attention to processes.</a:t>
                      </a:r>
                      <a:endParaRPr lang="en-US" sz="1400"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The focus of QC is to </a:t>
                      </a:r>
                      <a:r>
                        <a:rPr lang="en-US" sz="1400" b="1" dirty="0">
                          <a:effectLst/>
                        </a:rPr>
                        <a:t>identify defects</a:t>
                      </a:r>
                      <a:r>
                        <a:rPr lang="en-US" sz="1400" dirty="0">
                          <a:effectLst/>
                        </a:rPr>
                        <a:t> in the developed software by paying attention to testing processes.</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270976427"/>
                  </a:ext>
                </a:extLst>
              </a:tr>
              <a:tr h="790481">
                <a:tc>
                  <a:txBody>
                    <a:bodyPr/>
                    <a:lstStyle/>
                    <a:p>
                      <a:pPr algn="l" fontAlgn="t"/>
                      <a:r>
                        <a:rPr lang="en-US" sz="1400">
                          <a:effectLst/>
                        </a:rPr>
                        <a:t>How</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Establishment of </a:t>
                      </a:r>
                      <a:r>
                        <a:rPr lang="en-US" sz="1400" b="1" dirty="0">
                          <a:effectLst/>
                        </a:rPr>
                        <a:t>the high-quality management system and periodic audits </a:t>
                      </a:r>
                      <a:r>
                        <a:rPr lang="en-US" sz="1400" dirty="0">
                          <a:effectLst/>
                        </a:rPr>
                        <a:t>for conformance of the operations of the developing software.</a:t>
                      </a:r>
                      <a:endParaRPr lang="en-US" sz="1400"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Detecting and eliminating the quality problem elements by </a:t>
                      </a:r>
                      <a:r>
                        <a:rPr lang="en-US" sz="1400" b="1" dirty="0">
                          <a:effectLst/>
                        </a:rPr>
                        <a:t>using testing techniques </a:t>
                      </a:r>
                      <a:r>
                        <a:rPr lang="en-US" sz="1400" dirty="0">
                          <a:effectLst/>
                        </a:rPr>
                        <a:t>and tools in the developed software.</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1389499925"/>
                  </a:ext>
                </a:extLst>
              </a:tr>
              <a:tr h="790481">
                <a:tc>
                  <a:txBody>
                    <a:bodyPr/>
                    <a:lstStyle/>
                    <a:p>
                      <a:pPr algn="l" fontAlgn="t"/>
                      <a:r>
                        <a:rPr lang="en-US" sz="1400">
                          <a:effectLst/>
                        </a:rPr>
                        <a:t>What</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QA ensures </a:t>
                      </a:r>
                      <a:r>
                        <a:rPr lang="en-US" sz="1400" b="1" dirty="0">
                          <a:effectLst/>
                        </a:rPr>
                        <a:t>prevention of quality problem elements</a:t>
                      </a:r>
                      <a:r>
                        <a:rPr lang="en-US" sz="1400" dirty="0">
                          <a:effectLst/>
                        </a:rPr>
                        <a:t> by using systematic activities including documentation.</a:t>
                      </a:r>
                      <a:endParaRPr lang="en-US" sz="1400"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QC ensures </a:t>
                      </a:r>
                      <a:r>
                        <a:rPr lang="en-US" sz="1400" b="1" dirty="0">
                          <a:effectLst/>
                        </a:rPr>
                        <a:t>identification and elimination of defects by using processes</a:t>
                      </a:r>
                      <a:r>
                        <a:rPr lang="en-US" sz="1400" dirty="0">
                          <a:effectLst/>
                        </a:rPr>
                        <a:t> and techniques to achieve and maintain high quality of the software.</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785163372"/>
                  </a:ext>
                </a:extLst>
              </a:tr>
              <a:tr h="463191">
                <a:tc>
                  <a:txBody>
                    <a:bodyPr/>
                    <a:lstStyle/>
                    <a:p>
                      <a:pPr algn="l" fontAlgn="t"/>
                      <a:r>
                        <a:rPr lang="en-US" sz="1400">
                          <a:effectLst/>
                        </a:rPr>
                        <a:t>Orientation</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QA is </a:t>
                      </a:r>
                      <a:r>
                        <a:rPr lang="en-US" sz="1400" b="1" dirty="0">
                          <a:effectLst/>
                        </a:rPr>
                        <a:t>process</a:t>
                      </a:r>
                      <a:r>
                        <a:rPr lang="en-US" sz="1400" dirty="0">
                          <a:effectLst/>
                        </a:rPr>
                        <a:t> oriented.</a:t>
                      </a:r>
                      <a:endParaRPr lang="en-US" sz="1400"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QC is </a:t>
                      </a:r>
                      <a:r>
                        <a:rPr lang="en-US" sz="1400" b="1" dirty="0">
                          <a:effectLst/>
                        </a:rPr>
                        <a:t>product</a:t>
                      </a:r>
                      <a:r>
                        <a:rPr lang="en-US" sz="1400" dirty="0">
                          <a:effectLst/>
                        </a:rPr>
                        <a:t> oriented.</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168374773"/>
                  </a:ext>
                </a:extLst>
              </a:tr>
              <a:tr h="673213">
                <a:tc>
                  <a:txBody>
                    <a:bodyPr/>
                    <a:lstStyle/>
                    <a:p>
                      <a:pPr algn="l" fontAlgn="t"/>
                      <a:r>
                        <a:rPr lang="en-US" sz="1400">
                          <a:effectLst/>
                        </a:rPr>
                        <a:t>Type of process</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QA is a proactive process. It concerns to </a:t>
                      </a:r>
                      <a:r>
                        <a:rPr lang="en-US" sz="1400" b="1" dirty="0">
                          <a:effectLst/>
                        </a:rPr>
                        <a:t>improve development </a:t>
                      </a:r>
                      <a:r>
                        <a:rPr lang="en-US" sz="1400" dirty="0">
                          <a:effectLst/>
                        </a:rPr>
                        <a:t>so; </a:t>
                      </a:r>
                      <a:r>
                        <a:rPr lang="en-US" sz="1400" b="1" dirty="0">
                          <a:effectLst/>
                        </a:rPr>
                        <a:t>defects do not arise </a:t>
                      </a:r>
                      <a:r>
                        <a:rPr lang="en-US" sz="1400" dirty="0">
                          <a:effectLst/>
                        </a:rPr>
                        <a:t>in the testing period.</a:t>
                      </a:r>
                      <a:endParaRPr lang="en-US" sz="1400"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QC is a </a:t>
                      </a:r>
                      <a:r>
                        <a:rPr lang="en-US" sz="1400" b="1" dirty="0">
                          <a:effectLst/>
                        </a:rPr>
                        <a:t>reactive process </a:t>
                      </a:r>
                      <a:r>
                        <a:rPr lang="en-US" sz="1400" dirty="0">
                          <a:effectLst/>
                        </a:rPr>
                        <a:t>because it concerns to </a:t>
                      </a:r>
                      <a:r>
                        <a:rPr lang="en-US" sz="1400" b="1" dirty="0">
                          <a:effectLst/>
                        </a:rPr>
                        <a:t>identify defects after the development of product </a:t>
                      </a:r>
                      <a:r>
                        <a:rPr lang="en-US" sz="1400" dirty="0">
                          <a:effectLst/>
                        </a:rPr>
                        <a:t>and before its release.</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220521783"/>
                  </a:ext>
                </a:extLst>
              </a:tr>
              <a:tr h="463191">
                <a:tc>
                  <a:txBody>
                    <a:bodyPr/>
                    <a:lstStyle/>
                    <a:p>
                      <a:pPr algn="l" fontAlgn="t"/>
                      <a:r>
                        <a:rPr lang="en-US" sz="1400">
                          <a:effectLst/>
                        </a:rPr>
                        <a:t>Responsibility</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Each and every member of the </a:t>
                      </a:r>
                      <a:r>
                        <a:rPr lang="en-US" sz="1400" b="1" dirty="0">
                          <a:effectLst/>
                        </a:rPr>
                        <a:t>development team </a:t>
                      </a:r>
                      <a:r>
                        <a:rPr lang="en-US" sz="1400" dirty="0">
                          <a:effectLst/>
                        </a:rPr>
                        <a:t>is responsible for QA</a:t>
                      </a:r>
                      <a:endParaRPr lang="en-US" sz="1400"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dirty="0">
                          <a:effectLst/>
                        </a:rPr>
                        <a:t>Only the </a:t>
                      </a:r>
                      <a:r>
                        <a:rPr lang="en-US" sz="1400" b="1" dirty="0">
                          <a:effectLst/>
                        </a:rPr>
                        <a:t>specific testing team </a:t>
                      </a:r>
                      <a:r>
                        <a:rPr lang="en-US" sz="1400" dirty="0">
                          <a:effectLst/>
                        </a:rPr>
                        <a:t>is responsible for QC</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732151864"/>
                  </a:ext>
                </a:extLst>
              </a:tr>
              <a:tr h="463191">
                <a:tc>
                  <a:txBody>
                    <a:bodyPr/>
                    <a:lstStyle/>
                    <a:p>
                      <a:pPr algn="l" fontAlgn="t"/>
                      <a:r>
                        <a:rPr lang="en-US" sz="1400">
                          <a:effectLst/>
                        </a:rPr>
                        <a:t>Example</a:t>
                      </a:r>
                      <a:endParaRPr lang="en-US" sz="1400">
                        <a:solidFill>
                          <a:srgbClr val="000000"/>
                        </a:solidFill>
                        <a:effectLst/>
                        <a:latin typeface="verdana" panose="020B0604030504040204" pitchFamily="34" charset="0"/>
                      </a:endParaRPr>
                    </a:p>
                  </a:txBody>
                  <a:tcPr marL="40848" marR="40848" marT="40848" marB="40848"/>
                </a:tc>
                <a:tc>
                  <a:txBody>
                    <a:bodyPr/>
                    <a:lstStyle/>
                    <a:p>
                      <a:pPr algn="l" fontAlgn="t"/>
                      <a:r>
                        <a:rPr lang="en-US" sz="1400" b="1" dirty="0">
                          <a:effectLst/>
                        </a:rPr>
                        <a:t>Verificatio</a:t>
                      </a:r>
                      <a:r>
                        <a:rPr lang="en-US" sz="1400" dirty="0">
                          <a:effectLst/>
                        </a:rPr>
                        <a:t>n is the example of QA</a:t>
                      </a:r>
                      <a:endParaRPr lang="en-US" sz="1400" dirty="0">
                        <a:solidFill>
                          <a:srgbClr val="000000"/>
                        </a:solidFill>
                        <a:effectLst/>
                        <a:latin typeface="verdana" panose="020B0604030504040204" pitchFamily="34" charset="0"/>
                      </a:endParaRPr>
                    </a:p>
                  </a:txBody>
                  <a:tcPr marL="40848" marR="40848" marT="40848" marB="40848"/>
                </a:tc>
                <a:tc>
                  <a:txBody>
                    <a:bodyPr/>
                    <a:lstStyle/>
                    <a:p>
                      <a:pPr algn="l" fontAlgn="t"/>
                      <a:r>
                        <a:rPr lang="en-US" sz="1400" b="1" dirty="0">
                          <a:effectLst/>
                        </a:rPr>
                        <a:t>Validation</a:t>
                      </a:r>
                      <a:r>
                        <a:rPr lang="en-US" sz="1400" dirty="0">
                          <a:effectLst/>
                        </a:rPr>
                        <a:t> is the example of QC</a:t>
                      </a:r>
                      <a:endParaRPr lang="en-US" sz="1400" dirty="0">
                        <a:solidFill>
                          <a:srgbClr val="000000"/>
                        </a:solidFill>
                        <a:effectLst/>
                        <a:latin typeface="verdana" panose="020B0604030504040204" pitchFamily="34" charset="0"/>
                      </a:endParaRPr>
                    </a:p>
                  </a:txBody>
                  <a:tcPr marL="40848" marR="40848" marT="40848" marB="40848"/>
                </a:tc>
                <a:extLst>
                  <a:ext uri="{0D108BD9-81ED-4DB2-BD59-A6C34878D82A}">
                    <a16:rowId xmlns:a16="http://schemas.microsoft.com/office/drawing/2014/main" val="2531088881"/>
                  </a:ext>
                </a:extLst>
              </a:tr>
            </a:tbl>
          </a:graphicData>
        </a:graphic>
      </p:graphicFrame>
    </p:spTree>
    <p:extLst>
      <p:ext uri="{BB962C8B-B14F-4D97-AF65-F5344CB8AC3E}">
        <p14:creationId xmlns:p14="http://schemas.microsoft.com/office/powerpoint/2010/main" val="268251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testing </a:t>
            </a:r>
          </a:p>
        </p:txBody>
      </p:sp>
      <p:sp>
        <p:nvSpPr>
          <p:cNvPr id="3" name="Slide Number Placeholder 2"/>
          <p:cNvSpPr>
            <a:spLocks noGrp="1"/>
          </p:cNvSpPr>
          <p:nvPr>
            <p:ph type="sldNum" sz="quarter" idx="12"/>
          </p:nvPr>
        </p:nvSpPr>
        <p:spPr/>
        <p:txBody>
          <a:bodyPr/>
          <a:lstStyle/>
          <a:p>
            <a:fld id="{BC490F8C-3D0D-4DB1-B2BD-1525EA5CE111}" type="slidenum">
              <a:rPr lang="en-US" smtClean="0"/>
              <a:pPr/>
              <a:t>3</a:t>
            </a:fld>
            <a:endParaRPr lang="en-US" dirty="0"/>
          </a:p>
        </p:txBody>
      </p:sp>
    </p:spTree>
    <p:extLst>
      <p:ext uri="{BB962C8B-B14F-4D97-AF65-F5344CB8AC3E}">
        <p14:creationId xmlns:p14="http://schemas.microsoft.com/office/powerpoint/2010/main" val="886563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Testing vs. </a:t>
            </a:r>
            <a:r>
              <a:rPr lang="en-US" sz="3000" b="1" dirty="0" smtClean="0">
                <a:solidFill>
                  <a:schemeClr val="bg1"/>
                </a:solidFill>
                <a:latin typeface="Times New Roman" panose="02020603050405020304" pitchFamily="18" charset="0"/>
                <a:cs typeface="Times New Roman" panose="02020603050405020304" pitchFamily="18" charset="0"/>
              </a:rPr>
              <a:t>QA, QC and </a:t>
            </a:r>
            <a:r>
              <a:rPr lang="en-US" sz="3000" b="1" dirty="0">
                <a:solidFill>
                  <a:schemeClr val="bg1"/>
                </a:solidFill>
                <a:latin typeface="Times New Roman" panose="02020603050405020304" pitchFamily="18" charset="0"/>
                <a:cs typeface="Times New Roman" panose="02020603050405020304" pitchFamily="18" charset="0"/>
              </a:rPr>
              <a:t>Audit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1004300"/>
            <a:ext cx="8534400" cy="3970318"/>
          </a:xfrm>
          <a:prstGeom prst="rect">
            <a:avLst/>
          </a:prstGeom>
        </p:spPr>
        <p:txBody>
          <a:bodyPr wrap="square">
            <a:spAutoFit/>
          </a:bodyPr>
          <a:lstStyle/>
          <a:p>
            <a:pPr algn="just">
              <a:lnSpc>
                <a:spcPct val="150000"/>
              </a:lnSpc>
            </a:pPr>
            <a:r>
              <a:rPr lang="en-US" sz="2400" b="1" dirty="0">
                <a:solidFill>
                  <a:srgbClr val="000000"/>
                </a:solidFill>
              </a:rPr>
              <a:t>Software audit</a:t>
            </a:r>
            <a:r>
              <a:rPr lang="en-US" sz="2400" dirty="0">
                <a:solidFill>
                  <a:srgbClr val="000000"/>
                </a:solidFill>
              </a:rPr>
              <a:t> - This is a </a:t>
            </a:r>
            <a:r>
              <a:rPr lang="en-US" sz="2400" b="1" dirty="0">
                <a:solidFill>
                  <a:srgbClr val="000000"/>
                </a:solidFill>
              </a:rPr>
              <a:t>review of procedure </a:t>
            </a:r>
            <a:r>
              <a:rPr lang="en-US" sz="2400" dirty="0">
                <a:solidFill>
                  <a:srgbClr val="000000"/>
                </a:solidFill>
              </a:rPr>
              <a:t>used by the organization to develop the software. A team of auditors, </a:t>
            </a:r>
            <a:r>
              <a:rPr lang="en-US" sz="2400" b="1" dirty="0">
                <a:solidFill>
                  <a:srgbClr val="000000"/>
                </a:solidFill>
              </a:rPr>
              <a:t>independent of development team examines the software process, procedure, requirements and other aspects of SDLC</a:t>
            </a:r>
            <a:r>
              <a:rPr lang="en-US" sz="2400" dirty="0">
                <a:solidFill>
                  <a:srgbClr val="000000"/>
                </a:solidFill>
              </a:rPr>
              <a:t>. The purpose of software audit is to check that software and its development process, both conform standards, rules and regulations.</a:t>
            </a:r>
            <a:endParaRPr lang="en-US" sz="2400" dirty="0"/>
          </a:p>
        </p:txBody>
      </p:sp>
    </p:spTree>
    <p:extLst>
      <p:ext uri="{BB962C8B-B14F-4D97-AF65-F5344CB8AC3E}">
        <p14:creationId xmlns:p14="http://schemas.microsoft.com/office/powerpoint/2010/main" val="3621660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ISO 9000 Certification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524315"/>
          </a:xfrm>
          <a:prstGeom prst="rect">
            <a:avLst/>
          </a:prstGeom>
        </p:spPr>
        <p:txBody>
          <a:bodyPr wrap="square">
            <a:spAutoFit/>
          </a:bodyPr>
          <a:lstStyle/>
          <a:p>
            <a:r>
              <a:rPr lang="en-US" sz="2400" b="1" dirty="0"/>
              <a:t>ISO 9000 </a:t>
            </a:r>
            <a:r>
              <a:rPr lang="en-US" sz="2400" b="1" dirty="0" smtClean="0"/>
              <a:t>Certification</a:t>
            </a:r>
          </a:p>
          <a:p>
            <a:endParaRPr lang="en-US" sz="2400" b="1" dirty="0"/>
          </a:p>
          <a:p>
            <a:pPr algn="just">
              <a:lnSpc>
                <a:spcPct val="150000"/>
              </a:lnSpc>
            </a:pPr>
            <a:r>
              <a:rPr lang="en-US" sz="2000" dirty="0"/>
              <a:t>ISO (International Standards Organization) is a group or consortium of </a:t>
            </a:r>
            <a:r>
              <a:rPr lang="en-US" sz="2000" b="1" dirty="0"/>
              <a:t>63 countries</a:t>
            </a:r>
            <a:r>
              <a:rPr lang="en-US" sz="2000" dirty="0"/>
              <a:t> established to plan and fosters standardization. ISO declared its 9000 </a:t>
            </a:r>
            <a:r>
              <a:rPr lang="en-US" sz="2000" b="1" dirty="0"/>
              <a:t>series of standards in 1987</a:t>
            </a:r>
            <a:r>
              <a:rPr lang="en-US" sz="2000" dirty="0"/>
              <a:t>. It serves as a reference for the contract between independent parties. The ISO 9000 standard determines the </a:t>
            </a:r>
            <a:r>
              <a:rPr lang="en-US" sz="2000" b="1" dirty="0"/>
              <a:t>guidelines for maintaining a quality system</a:t>
            </a:r>
            <a:r>
              <a:rPr lang="en-US" sz="2000" dirty="0"/>
              <a:t>. The ISO standard mainly addresses operational methods and organizational methods such as responsibilities, reporting, etc. ISO 9000 defines a set of guidelines for the production process and is not directly </a:t>
            </a:r>
            <a:r>
              <a:rPr lang="en-US" sz="2000" b="1" dirty="0"/>
              <a:t>concerned about the product itself</a:t>
            </a:r>
            <a:r>
              <a:rPr lang="en-US" sz="2000" dirty="0"/>
              <a:t>.</a:t>
            </a:r>
          </a:p>
        </p:txBody>
      </p:sp>
    </p:spTree>
    <p:extLst>
      <p:ext uri="{BB962C8B-B14F-4D97-AF65-F5344CB8AC3E}">
        <p14:creationId xmlns:p14="http://schemas.microsoft.com/office/powerpoint/2010/main" val="416744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ISO 9000 Certification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61665"/>
          </a:xfrm>
          <a:prstGeom prst="rect">
            <a:avLst/>
          </a:prstGeom>
        </p:spPr>
        <p:txBody>
          <a:bodyPr wrap="square">
            <a:spAutoFit/>
          </a:bodyPr>
          <a:lstStyle/>
          <a:p>
            <a:r>
              <a:rPr lang="en-US" sz="2400" b="1" dirty="0"/>
              <a:t>Types of ISO 9000 Quality Standards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94" y="1828699"/>
            <a:ext cx="7435281" cy="3300597"/>
          </a:xfrm>
          <a:prstGeom prst="rect">
            <a:avLst/>
          </a:prstGeom>
        </p:spPr>
      </p:pic>
    </p:spTree>
    <p:extLst>
      <p:ext uri="{BB962C8B-B14F-4D97-AF65-F5344CB8AC3E}">
        <p14:creationId xmlns:p14="http://schemas.microsoft.com/office/powerpoint/2010/main" val="1450725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ISO 9000 Certification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61665"/>
          </a:xfrm>
          <a:prstGeom prst="rect">
            <a:avLst/>
          </a:prstGeom>
        </p:spPr>
        <p:txBody>
          <a:bodyPr wrap="square">
            <a:spAutoFit/>
          </a:bodyPr>
          <a:lstStyle/>
          <a:p>
            <a:r>
              <a:rPr lang="en-US" sz="2400" b="1" dirty="0"/>
              <a:t>How to get ISO 9000 Certification?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394637"/>
            <a:ext cx="8084813" cy="5010490"/>
          </a:xfrm>
          <a:prstGeom prst="rect">
            <a:avLst/>
          </a:prstGeom>
        </p:spPr>
      </p:pic>
    </p:spTree>
    <p:extLst>
      <p:ext uri="{BB962C8B-B14F-4D97-AF65-F5344CB8AC3E}">
        <p14:creationId xmlns:p14="http://schemas.microsoft.com/office/powerpoint/2010/main" val="4219652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ISO 9000 Certification</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76497" y="690919"/>
            <a:ext cx="8638903" cy="461665"/>
          </a:xfrm>
          <a:prstGeom prst="rect">
            <a:avLst/>
          </a:prstGeom>
        </p:spPr>
        <p:txBody>
          <a:bodyPr wrap="square">
            <a:spAutoFit/>
          </a:bodyPr>
          <a:lstStyle/>
          <a:p>
            <a:r>
              <a:rPr lang="en-US" sz="2400" b="1" dirty="0"/>
              <a:t>How to get ISO 9000 Certification?</a:t>
            </a:r>
          </a:p>
        </p:txBody>
      </p:sp>
      <p:sp>
        <p:nvSpPr>
          <p:cNvPr id="4" name="Rectangle 3"/>
          <p:cNvSpPr/>
          <p:nvPr/>
        </p:nvSpPr>
        <p:spPr>
          <a:xfrm>
            <a:off x="175667" y="1244882"/>
            <a:ext cx="8840561" cy="4524315"/>
          </a:xfrm>
          <a:prstGeom prst="rect">
            <a:avLst/>
          </a:prstGeom>
        </p:spPr>
        <p:txBody>
          <a:bodyPr wrap="square">
            <a:spAutoFit/>
          </a:bodyPr>
          <a:lstStyle/>
          <a:p>
            <a:pPr marL="285750" indent="-285750" algn="just">
              <a:buFont typeface="Wingdings" panose="05000000000000000000" pitchFamily="2" charset="2"/>
              <a:buChar char="v"/>
            </a:pPr>
            <a:r>
              <a:rPr lang="en-GB" b="1" dirty="0">
                <a:solidFill>
                  <a:srgbClr val="000000"/>
                </a:solidFill>
                <a:latin typeface="+mj-lt"/>
              </a:rPr>
              <a:t>Application:</a:t>
            </a:r>
            <a:r>
              <a:rPr lang="en-GB" dirty="0">
                <a:solidFill>
                  <a:srgbClr val="000000"/>
                </a:solidFill>
                <a:latin typeface="+mj-lt"/>
              </a:rPr>
              <a:t> Once an organization decided to go for ISO certification, it applies to the registrar for registration</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Pre-Assessment:</a:t>
            </a:r>
            <a:r>
              <a:rPr lang="en-GB" dirty="0">
                <a:solidFill>
                  <a:srgbClr val="000000"/>
                </a:solidFill>
                <a:latin typeface="+mj-lt"/>
              </a:rPr>
              <a:t> During this stage, the registrar makes a rough assessment of the organization</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Document review and Adequacy of Audit:</a:t>
            </a:r>
            <a:r>
              <a:rPr lang="en-GB" dirty="0">
                <a:solidFill>
                  <a:srgbClr val="000000"/>
                </a:solidFill>
                <a:latin typeface="+mj-lt"/>
              </a:rPr>
              <a:t> During this stage, the registrar reviews the document submitted by the organization and suggest an improvement</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Compliance Audit:</a:t>
            </a:r>
            <a:r>
              <a:rPr lang="en-GB" dirty="0">
                <a:solidFill>
                  <a:srgbClr val="000000"/>
                </a:solidFill>
                <a:latin typeface="+mj-lt"/>
              </a:rPr>
              <a:t> During this stage, the registrar checks whether the organization has compiled the suggestion made by it during the review or not</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Registration:</a:t>
            </a:r>
            <a:r>
              <a:rPr lang="en-GB" dirty="0">
                <a:solidFill>
                  <a:srgbClr val="000000"/>
                </a:solidFill>
                <a:latin typeface="+mj-lt"/>
              </a:rPr>
              <a:t> The Registrar awards the ISO certification after the successful completion of all the phases</a:t>
            </a:r>
            <a:r>
              <a:rPr lang="en-GB" dirty="0" smtClean="0">
                <a:solidFill>
                  <a:srgbClr val="000000"/>
                </a:solidFill>
                <a:latin typeface="+mj-lt"/>
              </a:rPr>
              <a:t>.</a:t>
            </a:r>
          </a:p>
          <a:p>
            <a:pPr marL="285750" indent="-285750" algn="just">
              <a:buFont typeface="Wingdings" panose="05000000000000000000" pitchFamily="2" charset="2"/>
              <a:buChar char="v"/>
            </a:pPr>
            <a:endParaRPr lang="en-GB" dirty="0">
              <a:solidFill>
                <a:srgbClr val="000000"/>
              </a:solidFill>
              <a:latin typeface="+mj-lt"/>
            </a:endParaRPr>
          </a:p>
          <a:p>
            <a:pPr marL="285750" indent="-285750" algn="just">
              <a:buFont typeface="Wingdings" panose="05000000000000000000" pitchFamily="2" charset="2"/>
              <a:buChar char="v"/>
            </a:pPr>
            <a:r>
              <a:rPr lang="en-GB" b="1" dirty="0">
                <a:solidFill>
                  <a:srgbClr val="000000"/>
                </a:solidFill>
                <a:latin typeface="+mj-lt"/>
              </a:rPr>
              <a:t>Continued Inspection:</a:t>
            </a:r>
            <a:r>
              <a:rPr lang="en-GB" dirty="0">
                <a:solidFill>
                  <a:srgbClr val="000000"/>
                </a:solidFill>
                <a:latin typeface="+mj-lt"/>
              </a:rPr>
              <a:t> The registrar continued to monitor the organization time by time.</a:t>
            </a:r>
            <a:endParaRPr lang="en-GB" b="0" i="0" dirty="0">
              <a:solidFill>
                <a:srgbClr val="000000"/>
              </a:solidFill>
              <a:effectLst/>
              <a:latin typeface="+mj-lt"/>
            </a:endParaRPr>
          </a:p>
        </p:txBody>
      </p:sp>
    </p:spTree>
    <p:extLst>
      <p:ext uri="{BB962C8B-B14F-4D97-AF65-F5344CB8AC3E}">
        <p14:creationId xmlns:p14="http://schemas.microsoft.com/office/powerpoint/2010/main" val="443227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Six Sigma</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685800"/>
            <a:ext cx="8355058" cy="5139869"/>
          </a:xfrm>
          <a:prstGeom prst="rect">
            <a:avLst/>
          </a:prstGeom>
        </p:spPr>
        <p:txBody>
          <a:bodyPr wrap="square">
            <a:spAutoFit/>
          </a:bodyPr>
          <a:lstStyle/>
          <a:p>
            <a:pPr algn="just">
              <a:lnSpc>
                <a:spcPct val="200000"/>
              </a:lnSpc>
            </a:pPr>
            <a:r>
              <a:rPr lang="en-US" sz="2400" b="1" dirty="0">
                <a:solidFill>
                  <a:srgbClr val="610B38"/>
                </a:solidFill>
              </a:rPr>
              <a:t>Six Sigma</a:t>
            </a:r>
          </a:p>
          <a:p>
            <a:pPr algn="just">
              <a:lnSpc>
                <a:spcPct val="200000"/>
              </a:lnSpc>
            </a:pPr>
            <a:r>
              <a:rPr lang="en-US" sz="2000" dirty="0">
                <a:solidFill>
                  <a:srgbClr val="000000"/>
                </a:solidFill>
              </a:rPr>
              <a:t>Six Sigma is the process of </a:t>
            </a:r>
            <a:r>
              <a:rPr lang="en-US" sz="2000" b="1" dirty="0">
                <a:solidFill>
                  <a:srgbClr val="000000"/>
                </a:solidFill>
              </a:rPr>
              <a:t>improving the quality of the output </a:t>
            </a:r>
            <a:r>
              <a:rPr lang="en-US" sz="2000" dirty="0">
                <a:solidFill>
                  <a:srgbClr val="000000"/>
                </a:solidFill>
              </a:rPr>
              <a:t>by </a:t>
            </a:r>
            <a:r>
              <a:rPr lang="en-US" sz="2000" b="1" dirty="0">
                <a:solidFill>
                  <a:srgbClr val="000000"/>
                </a:solidFill>
              </a:rPr>
              <a:t>identifying and eliminating the cause of defects and reduce variability </a:t>
            </a:r>
            <a:r>
              <a:rPr lang="en-US" sz="2000" dirty="0">
                <a:solidFill>
                  <a:srgbClr val="000000"/>
                </a:solidFill>
              </a:rPr>
              <a:t>in </a:t>
            </a:r>
            <a:r>
              <a:rPr lang="en-US" sz="2000" b="1" dirty="0">
                <a:solidFill>
                  <a:srgbClr val="000000"/>
                </a:solidFill>
              </a:rPr>
              <a:t>manufacturing and business processes</a:t>
            </a:r>
            <a:r>
              <a:rPr lang="en-US" sz="2000" dirty="0">
                <a:solidFill>
                  <a:srgbClr val="000000"/>
                </a:solidFill>
              </a:rPr>
              <a:t>. The maturity of a manufacturing process can be defined by a </a:t>
            </a:r>
            <a:r>
              <a:rPr lang="en-US" sz="2000" b="1" dirty="0">
                <a:solidFill>
                  <a:srgbClr val="000000"/>
                </a:solidFill>
              </a:rPr>
              <a:t>sigma rating </a:t>
            </a:r>
            <a:r>
              <a:rPr lang="en-US" sz="2000" dirty="0">
                <a:solidFill>
                  <a:srgbClr val="000000"/>
                </a:solidFill>
              </a:rPr>
              <a:t>indicating its percentage of defect-free products it creates. A six sigma method is one in which </a:t>
            </a:r>
            <a:r>
              <a:rPr lang="en-US" sz="2000" b="1" dirty="0">
                <a:solidFill>
                  <a:srgbClr val="000000"/>
                </a:solidFill>
              </a:rPr>
              <a:t>99.99966%</a:t>
            </a:r>
            <a:r>
              <a:rPr lang="en-US" sz="2000" dirty="0">
                <a:solidFill>
                  <a:srgbClr val="000000"/>
                </a:solidFill>
              </a:rPr>
              <a:t> of all the opportunities to produce some features of a component are statistically expected to be free of defects (</a:t>
            </a:r>
            <a:r>
              <a:rPr lang="en-US" sz="2000" b="1" dirty="0">
                <a:solidFill>
                  <a:srgbClr val="000000"/>
                </a:solidFill>
              </a:rPr>
              <a:t>3.4 defective features per million opportunities</a:t>
            </a:r>
            <a:r>
              <a:rPr lang="en-US" sz="2000" dirty="0">
                <a:solidFill>
                  <a:srgbClr val="000000"/>
                </a:solidFill>
              </a:rPr>
              <a:t>).</a:t>
            </a:r>
            <a:endParaRPr lang="en-US" sz="2000" b="0" i="0" dirty="0">
              <a:solidFill>
                <a:srgbClr val="000000"/>
              </a:solidFill>
              <a:effectLst/>
            </a:endParaRPr>
          </a:p>
        </p:txBody>
      </p:sp>
    </p:spTree>
    <p:extLst>
      <p:ext uri="{BB962C8B-B14F-4D97-AF65-F5344CB8AC3E}">
        <p14:creationId xmlns:p14="http://schemas.microsoft.com/office/powerpoint/2010/main" val="952862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53998"/>
            <a:ext cx="9107533" cy="5465802"/>
          </a:xfrm>
          <a:prstGeom prst="rect">
            <a:avLst/>
          </a:prstGeom>
        </p:spPr>
      </p:pic>
    </p:spTree>
    <p:extLst>
      <p:ext uri="{BB962C8B-B14F-4D97-AF65-F5344CB8AC3E}">
        <p14:creationId xmlns:p14="http://schemas.microsoft.com/office/powerpoint/2010/main" val="876829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2729" y="871945"/>
            <a:ext cx="8964658" cy="4524315"/>
          </a:xfrm>
          <a:prstGeom prst="rect">
            <a:avLst/>
          </a:prstGeom>
        </p:spPr>
        <p:txBody>
          <a:bodyPr wrap="square">
            <a:spAutoFit/>
          </a:bodyPr>
          <a:lstStyle/>
          <a:p>
            <a:r>
              <a:rPr lang="en-GB" sz="2800" b="1" dirty="0"/>
              <a:t>Origin of Six </a:t>
            </a:r>
            <a:r>
              <a:rPr lang="en-GB" sz="2800" b="1" dirty="0" smtClean="0"/>
              <a:t>Sigma</a:t>
            </a:r>
          </a:p>
          <a:p>
            <a:endParaRPr lang="en-GB" sz="2000" b="1" dirty="0"/>
          </a:p>
          <a:p>
            <a:pPr marL="342900" indent="-342900" algn="just">
              <a:buFont typeface="Arial" panose="020B0604020202020204" pitchFamily="34" charset="0"/>
              <a:buChar char="•"/>
            </a:pPr>
            <a:r>
              <a:rPr lang="en-GB" sz="2400" dirty="0">
                <a:solidFill>
                  <a:srgbClr val="000000"/>
                </a:solidFill>
              </a:rPr>
              <a:t>Six Sigma originated at Motorola in the early 1980s, in response to achieving 10X reduction in product-failure levels in 5 years</a:t>
            </a:r>
            <a:r>
              <a:rPr lang="en-GB" sz="2400" dirty="0" smtClean="0">
                <a:solidFill>
                  <a:srgbClr val="000000"/>
                </a:solidFill>
              </a:rPr>
              <a:t>.</a:t>
            </a:r>
          </a:p>
          <a:p>
            <a:pPr marL="342900" indent="-342900" algn="just">
              <a:buFont typeface="Arial" panose="020B0604020202020204" pitchFamily="34" charset="0"/>
              <a:buChar char="•"/>
            </a:pPr>
            <a:endParaRPr lang="en-GB" sz="2400" dirty="0">
              <a:solidFill>
                <a:srgbClr val="000000"/>
              </a:solidFill>
            </a:endParaRPr>
          </a:p>
          <a:p>
            <a:pPr marL="342900" indent="-342900" algn="just">
              <a:buFont typeface="Arial" panose="020B0604020202020204" pitchFamily="34" charset="0"/>
              <a:buChar char="•"/>
            </a:pPr>
            <a:r>
              <a:rPr lang="en-GB" sz="2400" dirty="0">
                <a:solidFill>
                  <a:srgbClr val="000000"/>
                </a:solidFill>
              </a:rPr>
              <a:t>Engineer </a:t>
            </a:r>
            <a:r>
              <a:rPr lang="en-GB" sz="2400" b="1" dirty="0">
                <a:solidFill>
                  <a:srgbClr val="000000"/>
                </a:solidFill>
              </a:rPr>
              <a:t>Bill Smith </a:t>
            </a:r>
            <a:r>
              <a:rPr lang="en-GB" sz="2400" dirty="0">
                <a:solidFill>
                  <a:srgbClr val="000000"/>
                </a:solidFill>
              </a:rPr>
              <a:t>invented Six Sigma, but died of a heart attack in the Motorola cafeteria in 1993, never knowing the scope of the craze and controversy he had touched off</a:t>
            </a:r>
            <a:r>
              <a:rPr lang="en-GB" sz="2400" dirty="0" smtClean="0">
                <a:solidFill>
                  <a:srgbClr val="000000"/>
                </a:solidFill>
              </a:rPr>
              <a:t>.</a:t>
            </a:r>
          </a:p>
          <a:p>
            <a:pPr marL="342900" indent="-342900" algn="just">
              <a:buFont typeface="Arial" panose="020B0604020202020204" pitchFamily="34" charset="0"/>
              <a:buChar char="•"/>
            </a:pPr>
            <a:endParaRPr lang="en-GB" sz="2400" dirty="0">
              <a:solidFill>
                <a:srgbClr val="000000"/>
              </a:solidFill>
            </a:endParaRPr>
          </a:p>
          <a:p>
            <a:pPr marL="342900" indent="-342900" algn="just">
              <a:buFont typeface="Arial" panose="020B0604020202020204" pitchFamily="34" charset="0"/>
              <a:buChar char="•"/>
            </a:pPr>
            <a:r>
              <a:rPr lang="en-GB" sz="2400" dirty="0">
                <a:solidFill>
                  <a:srgbClr val="000000"/>
                </a:solidFill>
              </a:rPr>
              <a:t>Six Sigma is based on various quality management theories (e.g. Deming's 14 point for management, </a:t>
            </a:r>
            <a:r>
              <a:rPr lang="en-GB" sz="2400" dirty="0" err="1">
                <a:solidFill>
                  <a:srgbClr val="000000"/>
                </a:solidFill>
              </a:rPr>
              <a:t>Juran's</a:t>
            </a:r>
            <a:r>
              <a:rPr lang="en-GB" sz="2400" dirty="0">
                <a:solidFill>
                  <a:srgbClr val="000000"/>
                </a:solidFill>
              </a:rPr>
              <a:t> 10 steps on achieving quality).</a:t>
            </a:r>
            <a:endParaRPr lang="en-GB" sz="2400" b="0" i="0" dirty="0">
              <a:solidFill>
                <a:srgbClr val="000000"/>
              </a:solidFill>
              <a:effectLst/>
            </a:endParaRPr>
          </a:p>
        </p:txBody>
      </p:sp>
    </p:spTree>
    <p:extLst>
      <p:ext uri="{BB962C8B-B14F-4D97-AF65-F5344CB8AC3E}">
        <p14:creationId xmlns:p14="http://schemas.microsoft.com/office/powerpoint/2010/main" val="2597244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3390672" cy="400110"/>
          </a:xfrm>
          <a:prstGeom prst="rect">
            <a:avLst/>
          </a:prstGeom>
        </p:spPr>
        <p:txBody>
          <a:bodyPr wrap="none">
            <a:spAutoFit/>
          </a:bodyPr>
          <a:lstStyle/>
          <a:p>
            <a:r>
              <a:rPr lang="en-US" sz="2000" dirty="0">
                <a:solidFill>
                  <a:srgbClr val="610B38"/>
                </a:solidFill>
                <a:latin typeface="erdana"/>
              </a:rPr>
              <a:t>Characteristics of Six Sigma</a:t>
            </a:r>
            <a:endParaRPr lang="en-US" sz="2000" b="0" i="0" dirty="0">
              <a:solidFill>
                <a:srgbClr val="610B38"/>
              </a:solidFill>
              <a:effectLst/>
              <a:latin typeface="erdan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923" y="1193867"/>
            <a:ext cx="6756752" cy="5319386"/>
          </a:xfrm>
          <a:prstGeom prst="rect">
            <a:avLst/>
          </a:prstGeom>
        </p:spPr>
      </p:pic>
    </p:spTree>
    <p:extLst>
      <p:ext uri="{BB962C8B-B14F-4D97-AF65-F5344CB8AC3E}">
        <p14:creationId xmlns:p14="http://schemas.microsoft.com/office/powerpoint/2010/main" val="14914679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Six Sigma</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3390672" cy="400110"/>
          </a:xfrm>
          <a:prstGeom prst="rect">
            <a:avLst/>
          </a:prstGeom>
        </p:spPr>
        <p:txBody>
          <a:bodyPr wrap="none">
            <a:spAutoFit/>
          </a:bodyPr>
          <a:lstStyle/>
          <a:p>
            <a:r>
              <a:rPr lang="en-US" sz="2000" dirty="0">
                <a:solidFill>
                  <a:srgbClr val="610B38"/>
                </a:solidFill>
                <a:latin typeface="erdana"/>
              </a:rPr>
              <a:t>Characteristics of Six Sigma</a:t>
            </a:r>
            <a:endParaRPr lang="en-US" sz="2000" b="0" i="0" dirty="0">
              <a:solidFill>
                <a:srgbClr val="610B38"/>
              </a:solidFill>
              <a:effectLst/>
              <a:latin typeface="erdana"/>
            </a:endParaRPr>
          </a:p>
        </p:txBody>
      </p:sp>
      <p:sp>
        <p:nvSpPr>
          <p:cNvPr id="6" name="Rectangle 5"/>
          <p:cNvSpPr/>
          <p:nvPr/>
        </p:nvSpPr>
        <p:spPr>
          <a:xfrm>
            <a:off x="9525" y="1276785"/>
            <a:ext cx="8905875" cy="3970318"/>
          </a:xfrm>
          <a:prstGeom prst="rect">
            <a:avLst/>
          </a:prstGeom>
        </p:spPr>
        <p:txBody>
          <a:bodyPr wrap="square">
            <a:spAutoFit/>
          </a:bodyPr>
          <a:lstStyle/>
          <a:p>
            <a:pPr marL="285750" indent="-285750" algn="just">
              <a:buFont typeface="Wingdings" panose="05000000000000000000" pitchFamily="2" charset="2"/>
              <a:buChar char="v"/>
            </a:pPr>
            <a:r>
              <a:rPr lang="en-GB" b="1" dirty="0">
                <a:solidFill>
                  <a:srgbClr val="000000"/>
                </a:solidFill>
              </a:rPr>
              <a:t>Statistical Quality Control:</a:t>
            </a:r>
            <a:r>
              <a:rPr lang="en-GB" dirty="0">
                <a:solidFill>
                  <a:srgbClr val="000000"/>
                </a:solidFill>
              </a:rPr>
              <a:t> Six Sigma is derived from the Greek Letter σ (Sigma) from the Greek alphabet, which is used to denote Standard Deviation in statistics. Standard Deviation is used to measure variance, which is an essential tool for measuring non-conformance as far as the quality of output is concerned</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Methodical Approach:</a:t>
            </a:r>
            <a:r>
              <a:rPr lang="en-GB" dirty="0">
                <a:solidFill>
                  <a:srgbClr val="000000"/>
                </a:solidFill>
              </a:rPr>
              <a:t> The Six Sigma is not a merely quality improvement strategy in theory, as it features a well defined systematic approach of application in DMAIC and DMADV which can be used to improve the quality of production. DMAIC is an acronym for Design-Measure- </a:t>
            </a:r>
            <a:r>
              <a:rPr lang="en-GB" dirty="0" err="1">
                <a:solidFill>
                  <a:srgbClr val="000000"/>
                </a:solidFill>
              </a:rPr>
              <a:t>Analyze</a:t>
            </a:r>
            <a:r>
              <a:rPr lang="en-GB" dirty="0">
                <a:solidFill>
                  <a:srgbClr val="000000"/>
                </a:solidFill>
              </a:rPr>
              <a:t>-Improve-Control. The alternative method DMADV stands for Design-Measure- </a:t>
            </a:r>
            <a:r>
              <a:rPr lang="en-GB" dirty="0" err="1">
                <a:solidFill>
                  <a:srgbClr val="000000"/>
                </a:solidFill>
              </a:rPr>
              <a:t>Analyze</a:t>
            </a:r>
            <a:r>
              <a:rPr lang="en-GB" dirty="0">
                <a:solidFill>
                  <a:srgbClr val="000000"/>
                </a:solidFill>
              </a:rPr>
              <a:t>-Design-Verify</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Fact and Data-Based Approach:</a:t>
            </a:r>
            <a:r>
              <a:rPr lang="en-GB" dirty="0">
                <a:solidFill>
                  <a:srgbClr val="000000"/>
                </a:solidFill>
              </a:rPr>
              <a:t> The statistical and methodical aspect of Six Sigma shows the scientific basis of the technique. This accentuates essential elements of the Six Sigma that is a fact and data-based</a:t>
            </a:r>
            <a:r>
              <a:rPr lang="en-GB" dirty="0" smtClean="0">
                <a:solidFill>
                  <a:srgbClr val="000000"/>
                </a:solidFill>
              </a:rPr>
              <a:t>.</a:t>
            </a:r>
            <a:endParaRPr lang="en-GB" b="0" i="0" dirty="0">
              <a:solidFill>
                <a:srgbClr val="000000"/>
              </a:solidFill>
              <a:effectLst/>
            </a:endParaRPr>
          </a:p>
        </p:txBody>
      </p:sp>
    </p:spTree>
    <p:extLst>
      <p:ext uri="{BB962C8B-B14F-4D97-AF65-F5344CB8AC3E}">
        <p14:creationId xmlns:p14="http://schemas.microsoft.com/office/powerpoint/2010/main" val="3126157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Different types of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5632311"/>
          </a:xfrm>
          <a:prstGeom prst="rect">
            <a:avLst/>
          </a:prstGeom>
        </p:spPr>
        <p:txBody>
          <a:bodyPr wrap="square">
            <a:spAutoFit/>
          </a:bodyPr>
          <a:lstStyle/>
          <a:p>
            <a:r>
              <a:rPr lang="en-US" b="1" dirty="0"/>
              <a:t>Regression Testing</a:t>
            </a:r>
          </a:p>
          <a:p>
            <a:r>
              <a:rPr lang="en-US" dirty="0"/>
              <a:t>Whenever a software product is</a:t>
            </a:r>
            <a:r>
              <a:rPr lang="en-US" dirty="0">
                <a:solidFill>
                  <a:srgbClr val="002B82"/>
                </a:solidFill>
              </a:rPr>
              <a:t> updated with new code, feature or functionality, </a:t>
            </a:r>
            <a:r>
              <a:rPr lang="en-US" dirty="0"/>
              <a:t>it is tested thoroughly to detect if there is any negative impact of the added code. This is known as regression testing</a:t>
            </a:r>
            <a:r>
              <a:rPr lang="en-US" dirty="0" smtClean="0"/>
              <a:t>.</a:t>
            </a:r>
          </a:p>
          <a:p>
            <a:endParaRPr lang="en-US" b="1" dirty="0" smtClean="0"/>
          </a:p>
          <a:p>
            <a:r>
              <a:rPr lang="en-US" b="1" dirty="0" smtClean="0"/>
              <a:t>Load </a:t>
            </a:r>
            <a:r>
              <a:rPr lang="en-US" b="1" dirty="0"/>
              <a:t>Testing</a:t>
            </a:r>
          </a:p>
          <a:p>
            <a:r>
              <a:rPr lang="en-US" dirty="0"/>
              <a:t>Load testing is performed under system testing to clarify whether the system can work </a:t>
            </a:r>
            <a:r>
              <a:rPr lang="en-US" dirty="0">
                <a:solidFill>
                  <a:srgbClr val="002B82"/>
                </a:solidFill>
              </a:rPr>
              <a:t>under real-time loads or not</a:t>
            </a:r>
            <a:r>
              <a:rPr lang="en-US" dirty="0" smtClean="0"/>
              <a:t>.</a:t>
            </a:r>
          </a:p>
          <a:p>
            <a:endParaRPr lang="en-US" dirty="0" smtClean="0"/>
          </a:p>
          <a:p>
            <a:r>
              <a:rPr lang="en-US" b="1" dirty="0"/>
              <a:t>Stress testing</a:t>
            </a:r>
          </a:p>
          <a:p>
            <a:r>
              <a:rPr lang="en-US" dirty="0"/>
              <a:t>The stress testing is testing, </a:t>
            </a:r>
            <a:r>
              <a:rPr lang="en-US" dirty="0">
                <a:solidFill>
                  <a:srgbClr val="002B82"/>
                </a:solidFill>
              </a:rPr>
              <a:t>which checks the behavior of an application by applying load greater than the desired load</a:t>
            </a:r>
            <a:r>
              <a:rPr lang="en-US" dirty="0"/>
              <a:t>. Since it is non-functional testing, so we use this testing when the application is functionally stable.</a:t>
            </a:r>
          </a:p>
          <a:p>
            <a:endParaRPr lang="en-US" b="1" dirty="0" smtClean="0"/>
          </a:p>
          <a:p>
            <a:r>
              <a:rPr lang="en-US" b="1" dirty="0" smtClean="0"/>
              <a:t>Recovery </a:t>
            </a:r>
            <a:r>
              <a:rPr lang="en-US" b="1" dirty="0"/>
              <a:t>Testing</a:t>
            </a:r>
          </a:p>
          <a:p>
            <a:r>
              <a:rPr lang="en-US" dirty="0"/>
              <a:t>Recovery testing of a system is performed under system testing to confirm reliability, trustworthiness, accountability of the system and all are lying on recouping skills of the system. It should be able </a:t>
            </a:r>
            <a:r>
              <a:rPr lang="en-US" dirty="0">
                <a:solidFill>
                  <a:srgbClr val="002B82"/>
                </a:solidFill>
              </a:rPr>
              <a:t>to recover from all the possible system crashes successfully.</a:t>
            </a:r>
          </a:p>
          <a:p>
            <a:r>
              <a:rPr lang="en-US" dirty="0"/>
              <a:t>In this testing, we will test the application to check how well it recovers from the crashes or disasters</a:t>
            </a:r>
            <a:r>
              <a:rPr lang="en-US" dirty="0" smtClean="0"/>
              <a:t>.</a:t>
            </a:r>
            <a:endParaRPr lang="en-US" dirty="0"/>
          </a:p>
        </p:txBody>
      </p:sp>
    </p:spTree>
    <p:extLst>
      <p:ext uri="{BB962C8B-B14F-4D97-AF65-F5344CB8AC3E}">
        <p14:creationId xmlns:p14="http://schemas.microsoft.com/office/powerpoint/2010/main" val="269312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Six Sigma</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3390672" cy="400110"/>
          </a:xfrm>
          <a:prstGeom prst="rect">
            <a:avLst/>
          </a:prstGeom>
        </p:spPr>
        <p:txBody>
          <a:bodyPr wrap="none">
            <a:spAutoFit/>
          </a:bodyPr>
          <a:lstStyle/>
          <a:p>
            <a:r>
              <a:rPr lang="en-US" sz="2000" dirty="0">
                <a:solidFill>
                  <a:srgbClr val="610B38"/>
                </a:solidFill>
                <a:latin typeface="erdana"/>
              </a:rPr>
              <a:t>Characteristics of Six Sigma</a:t>
            </a:r>
            <a:endParaRPr lang="en-US" sz="2000" b="0" i="0" dirty="0">
              <a:solidFill>
                <a:srgbClr val="610B38"/>
              </a:solidFill>
              <a:effectLst/>
              <a:latin typeface="erdana"/>
            </a:endParaRPr>
          </a:p>
        </p:txBody>
      </p:sp>
      <p:sp>
        <p:nvSpPr>
          <p:cNvPr id="5" name="Rectangle 4"/>
          <p:cNvSpPr/>
          <p:nvPr/>
        </p:nvSpPr>
        <p:spPr>
          <a:xfrm>
            <a:off x="154008" y="1121453"/>
            <a:ext cx="8839200" cy="3693319"/>
          </a:xfrm>
          <a:prstGeom prst="rect">
            <a:avLst/>
          </a:prstGeom>
        </p:spPr>
        <p:txBody>
          <a:bodyPr wrap="square">
            <a:spAutoFit/>
          </a:bodyPr>
          <a:lstStyle/>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Project and Objective-Based Focus:</a:t>
            </a:r>
            <a:r>
              <a:rPr lang="en-GB" dirty="0">
                <a:solidFill>
                  <a:srgbClr val="000000"/>
                </a:solidFill>
              </a:rPr>
              <a:t> The Six Sigma process is implemented for an organization's project tailored to its specification and requirements. The process is flexed to suits the requirements and conditions in which the projects are operating to get the best results</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Customer Focus:</a:t>
            </a:r>
            <a:r>
              <a:rPr lang="en-GB" dirty="0">
                <a:solidFill>
                  <a:srgbClr val="000000"/>
                </a:solidFill>
              </a:rPr>
              <a:t> The customer focus is fundamental to the Six Sigma approach. The quality improvement and control standards are based on specific customer requirements</a:t>
            </a:r>
            <a:r>
              <a:rPr lang="en-GB" dirty="0" smtClean="0">
                <a:solidFill>
                  <a:srgbClr val="000000"/>
                </a:solidFill>
              </a:rPr>
              <a:t>.</a:t>
            </a:r>
          </a:p>
          <a:p>
            <a:pPr marL="285750" indent="-285750" algn="just">
              <a:buFont typeface="Wingdings" panose="05000000000000000000" pitchFamily="2" charset="2"/>
              <a:buChar char="v"/>
            </a:pPr>
            <a:endParaRPr lang="en-GB" dirty="0">
              <a:solidFill>
                <a:srgbClr val="000000"/>
              </a:solidFill>
            </a:endParaRPr>
          </a:p>
          <a:p>
            <a:pPr marL="285750" indent="-285750" algn="just">
              <a:buFont typeface="Wingdings" panose="05000000000000000000" pitchFamily="2" charset="2"/>
              <a:buChar char="v"/>
            </a:pPr>
            <a:r>
              <a:rPr lang="en-GB" b="1" dirty="0">
                <a:solidFill>
                  <a:srgbClr val="000000"/>
                </a:solidFill>
              </a:rPr>
              <a:t>Teamwork Approach to Quality Management:</a:t>
            </a:r>
            <a:r>
              <a:rPr lang="en-GB" dirty="0">
                <a:solidFill>
                  <a:srgbClr val="000000"/>
                </a:solidFill>
              </a:rPr>
              <a:t> The Six Sigma process requires organizations to get organized when it comes to controlling and improving quality. Six Sigma involving a lot of training depending on the role of an individual in the Quality Management team.</a:t>
            </a:r>
          </a:p>
        </p:txBody>
      </p:sp>
    </p:spTree>
    <p:extLst>
      <p:ext uri="{BB962C8B-B14F-4D97-AF65-F5344CB8AC3E}">
        <p14:creationId xmlns:p14="http://schemas.microsoft.com/office/powerpoint/2010/main" val="3621916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Six Sigma</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2621230" cy="400110"/>
          </a:xfrm>
          <a:prstGeom prst="rect">
            <a:avLst/>
          </a:prstGeom>
        </p:spPr>
        <p:txBody>
          <a:bodyPr wrap="none">
            <a:spAutoFit/>
          </a:bodyPr>
          <a:lstStyle/>
          <a:p>
            <a:r>
              <a:rPr lang="en-US" sz="2000" dirty="0">
                <a:solidFill>
                  <a:srgbClr val="610B38"/>
                </a:solidFill>
                <a:latin typeface="erdana"/>
              </a:rPr>
              <a:t>Benefits of Six Sigma</a:t>
            </a:r>
          </a:p>
        </p:txBody>
      </p:sp>
      <p:sp>
        <p:nvSpPr>
          <p:cNvPr id="6" name="Rectangle 5"/>
          <p:cNvSpPr/>
          <p:nvPr/>
        </p:nvSpPr>
        <p:spPr>
          <a:xfrm>
            <a:off x="154008" y="1394154"/>
            <a:ext cx="8839200" cy="3139321"/>
          </a:xfrm>
          <a:prstGeom prst="rect">
            <a:avLst/>
          </a:prstGeom>
        </p:spPr>
        <p:txBody>
          <a:bodyPr wrap="square">
            <a:spAutoFit/>
          </a:bodyPr>
          <a:lstStyle/>
          <a:p>
            <a:pPr algn="just"/>
            <a:r>
              <a:rPr lang="en-GB" dirty="0" smtClean="0">
                <a:solidFill>
                  <a:srgbClr val="000000"/>
                </a:solidFill>
                <a:latin typeface="Arial" panose="020B0604020202020204" pitchFamily="34" charset="0"/>
              </a:rPr>
              <a:t>Six </a:t>
            </a:r>
            <a:r>
              <a:rPr lang="en-GB" dirty="0">
                <a:solidFill>
                  <a:srgbClr val="000000"/>
                </a:solidFill>
                <a:latin typeface="Arial" panose="020B0604020202020204" pitchFamily="34" charset="0"/>
              </a:rPr>
              <a:t>Sigma offers six major benefits that attract companies </a:t>
            </a:r>
            <a:r>
              <a:rPr lang="en-GB" dirty="0" smtClean="0">
                <a:solidFill>
                  <a:srgbClr val="000000"/>
                </a:solidFill>
                <a:latin typeface="Arial" panose="020B0604020202020204" pitchFamily="34" charset="0"/>
              </a:rPr>
              <a:t>−</a:t>
            </a:r>
          </a:p>
          <a:p>
            <a:pPr algn="just"/>
            <a:endParaRPr lang="en-GB" dirty="0">
              <a:solidFill>
                <a:srgbClr val="000000"/>
              </a:solidFill>
              <a:latin typeface="Arial" panose="020B0604020202020204" pitchFamily="34" charset="0"/>
            </a:endParaRPr>
          </a:p>
          <a:p>
            <a:pPr marL="742950" lvl="1" indent="-285750">
              <a:lnSpc>
                <a:spcPct val="150000"/>
              </a:lnSpc>
              <a:buFont typeface="Wingdings" panose="05000000000000000000" pitchFamily="2" charset="2"/>
              <a:buChar char="v"/>
            </a:pPr>
            <a:r>
              <a:rPr lang="en-GB" dirty="0">
                <a:latin typeface="Arial" panose="020B0604020202020204" pitchFamily="34" charset="0"/>
              </a:rPr>
              <a:t>Generates sustained success</a:t>
            </a:r>
          </a:p>
          <a:p>
            <a:pPr marL="742950" lvl="1" indent="-285750">
              <a:lnSpc>
                <a:spcPct val="150000"/>
              </a:lnSpc>
              <a:buFont typeface="Wingdings" panose="05000000000000000000" pitchFamily="2" charset="2"/>
              <a:buChar char="v"/>
            </a:pPr>
            <a:r>
              <a:rPr lang="en-GB" dirty="0">
                <a:latin typeface="Arial" panose="020B0604020202020204" pitchFamily="34" charset="0"/>
              </a:rPr>
              <a:t>Sets a performance goal for everyone</a:t>
            </a:r>
          </a:p>
          <a:p>
            <a:pPr marL="742950" lvl="1" indent="-285750">
              <a:lnSpc>
                <a:spcPct val="150000"/>
              </a:lnSpc>
              <a:buFont typeface="Wingdings" panose="05000000000000000000" pitchFamily="2" charset="2"/>
              <a:buChar char="v"/>
            </a:pPr>
            <a:r>
              <a:rPr lang="en-GB" dirty="0">
                <a:latin typeface="Arial" panose="020B0604020202020204" pitchFamily="34" charset="0"/>
              </a:rPr>
              <a:t>Enhances value to customers</a:t>
            </a:r>
          </a:p>
          <a:p>
            <a:pPr marL="742950" lvl="1" indent="-285750">
              <a:lnSpc>
                <a:spcPct val="150000"/>
              </a:lnSpc>
              <a:buFont typeface="Wingdings" panose="05000000000000000000" pitchFamily="2" charset="2"/>
              <a:buChar char="v"/>
            </a:pPr>
            <a:r>
              <a:rPr lang="en-GB" dirty="0">
                <a:latin typeface="Arial" panose="020B0604020202020204" pitchFamily="34" charset="0"/>
              </a:rPr>
              <a:t>Accelerates the rate of improvement</a:t>
            </a:r>
          </a:p>
          <a:p>
            <a:pPr marL="742950" lvl="1" indent="-285750">
              <a:lnSpc>
                <a:spcPct val="150000"/>
              </a:lnSpc>
              <a:buFont typeface="Wingdings" panose="05000000000000000000" pitchFamily="2" charset="2"/>
              <a:buChar char="v"/>
            </a:pPr>
            <a:r>
              <a:rPr lang="en-GB" dirty="0">
                <a:latin typeface="Arial" panose="020B0604020202020204" pitchFamily="34" charset="0"/>
              </a:rPr>
              <a:t>Promotes learning and cross-pollination</a:t>
            </a:r>
          </a:p>
          <a:p>
            <a:pPr marL="742950" lvl="1" indent="-285750">
              <a:lnSpc>
                <a:spcPct val="150000"/>
              </a:lnSpc>
              <a:buFont typeface="Wingdings" panose="05000000000000000000" pitchFamily="2" charset="2"/>
              <a:buChar char="v"/>
            </a:pPr>
            <a:r>
              <a:rPr lang="en-GB" dirty="0">
                <a:latin typeface="Arial" panose="020B0604020202020204" pitchFamily="34" charset="0"/>
              </a:rPr>
              <a:t>Executes strategic change</a:t>
            </a:r>
            <a:endParaRPr lang="en-GB" b="0" i="0" dirty="0">
              <a:effectLst/>
              <a:latin typeface="Arial" panose="020B0604020202020204" pitchFamily="34" charset="0"/>
            </a:endParaRPr>
          </a:p>
        </p:txBody>
      </p:sp>
    </p:spTree>
    <p:extLst>
      <p:ext uri="{BB962C8B-B14F-4D97-AF65-F5344CB8AC3E}">
        <p14:creationId xmlns:p14="http://schemas.microsoft.com/office/powerpoint/2010/main" val="31951797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Six Sigma</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683243"/>
            <a:ext cx="6980501" cy="1354217"/>
          </a:xfrm>
          <a:prstGeom prst="rect">
            <a:avLst/>
          </a:prstGeom>
        </p:spPr>
        <p:txBody>
          <a:bodyPr wrap="none">
            <a:spAutoFit/>
          </a:bodyPr>
          <a:lstStyle/>
          <a:p>
            <a:r>
              <a:rPr lang="en-US" sz="2400" b="1" dirty="0"/>
              <a:t>Six Sigma Methodologies</a:t>
            </a:r>
          </a:p>
          <a:p>
            <a:r>
              <a:rPr lang="en-US" dirty="0"/>
              <a:t>Six Sigma projects follow two project methodologies:</a:t>
            </a:r>
          </a:p>
          <a:p>
            <a:pPr marL="457200" indent="-457200">
              <a:buFont typeface="+mj-lt"/>
              <a:buAutoNum type="arabicPeriod"/>
            </a:pPr>
            <a:r>
              <a:rPr lang="en-US" sz="2000" b="1" dirty="0" smtClean="0"/>
              <a:t>DMAIC: </a:t>
            </a:r>
            <a:r>
              <a:rPr lang="en-GB" dirty="0"/>
              <a:t>is used to enhance an existing business process</a:t>
            </a:r>
            <a:endParaRPr lang="en-US" sz="2000" b="1" dirty="0"/>
          </a:p>
          <a:p>
            <a:pPr marL="457200" indent="-457200">
              <a:buFont typeface="+mj-lt"/>
              <a:buAutoNum type="arabicPeriod"/>
            </a:pPr>
            <a:r>
              <a:rPr lang="en-US" sz="2000" b="1" dirty="0" smtClean="0"/>
              <a:t>DMADV: </a:t>
            </a:r>
            <a:r>
              <a:rPr lang="en-GB" dirty="0"/>
              <a:t> is used to create new product designs or process designs</a:t>
            </a:r>
            <a:endParaRPr lang="en-US" sz="2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669" y="2684288"/>
            <a:ext cx="4168412" cy="34313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90" y="2684288"/>
            <a:ext cx="4354168" cy="3524802"/>
          </a:xfrm>
          <a:prstGeom prst="rect">
            <a:avLst/>
          </a:prstGeom>
        </p:spPr>
      </p:pic>
    </p:spTree>
    <p:extLst>
      <p:ext uri="{BB962C8B-B14F-4D97-AF65-F5344CB8AC3E}">
        <p14:creationId xmlns:p14="http://schemas.microsoft.com/office/powerpoint/2010/main" val="2218128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Maintenance </a:t>
            </a:r>
          </a:p>
        </p:txBody>
      </p:sp>
      <p:sp>
        <p:nvSpPr>
          <p:cNvPr id="3" name="Slide Number Placeholder 2"/>
          <p:cNvSpPr>
            <a:spLocks noGrp="1"/>
          </p:cNvSpPr>
          <p:nvPr>
            <p:ph type="sldNum" sz="quarter" idx="12"/>
          </p:nvPr>
        </p:nvSpPr>
        <p:spPr/>
        <p:txBody>
          <a:bodyPr/>
          <a:lstStyle/>
          <a:p>
            <a:fld id="{BC490F8C-3D0D-4DB1-B2BD-1525EA5CE111}" type="slidenum">
              <a:rPr lang="en-US" smtClean="0"/>
              <a:pPr/>
              <a:t>43</a:t>
            </a:fld>
            <a:endParaRPr lang="en-US" dirty="0"/>
          </a:p>
        </p:txBody>
      </p:sp>
    </p:spTree>
    <p:extLst>
      <p:ext uri="{BB962C8B-B14F-4D97-AF65-F5344CB8AC3E}">
        <p14:creationId xmlns:p14="http://schemas.microsoft.com/office/powerpoint/2010/main" val="387483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A3B428F6-93DC-43DE-8C3D-B3ECDDDDCCC8}"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1240351"/>
            <a:ext cx="7620000" cy="3600986"/>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Software Maintenance</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Need for </a:t>
            </a:r>
            <a:r>
              <a:rPr lang="en-US" sz="2400" b="1" dirty="0" smtClean="0">
                <a:solidFill>
                  <a:prstClr val="black"/>
                </a:solidFill>
                <a:ea typeface="ＭＳ Ｐゴシック" charset="-128"/>
                <a:cs typeface="Arial"/>
              </a:rPr>
              <a:t>Maintenance</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Types of Software </a:t>
            </a:r>
            <a:r>
              <a:rPr lang="en-US" sz="2400" b="1" dirty="0" smtClean="0">
                <a:solidFill>
                  <a:prstClr val="black"/>
                </a:solidFill>
                <a:ea typeface="ＭＳ Ｐゴシック" charset="-128"/>
                <a:cs typeface="Arial"/>
              </a:rPr>
              <a:t>Maintenance</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Causes of </a:t>
            </a:r>
            <a:r>
              <a:rPr lang="en-US" sz="2400" b="1" dirty="0" smtClean="0">
                <a:solidFill>
                  <a:prstClr val="black"/>
                </a:solidFill>
                <a:ea typeface="ＭＳ Ｐゴシック" charset="-128"/>
                <a:cs typeface="Arial"/>
              </a:rPr>
              <a:t>Software Maintenance Problems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Maintenance Cost </a:t>
            </a:r>
            <a:r>
              <a:rPr lang="en-US" sz="2400" b="1" dirty="0" smtClean="0">
                <a:solidFill>
                  <a:prstClr val="black"/>
                </a:solidFill>
                <a:ea typeface="ＭＳ Ｐゴシック" charset="-128"/>
                <a:cs typeface="Arial"/>
              </a:rPr>
              <a:t>Factors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a:t>
            </a:r>
            <a:r>
              <a:rPr lang="en-US" sz="2400" b="1" dirty="0" smtClean="0">
                <a:solidFill>
                  <a:prstClr val="black"/>
                </a:solidFill>
                <a:ea typeface="ＭＳ Ｐゴシック" charset="-128"/>
                <a:cs typeface="Arial"/>
              </a:rPr>
              <a:t>Re-engineering</a:t>
            </a:r>
          </a:p>
          <a:p>
            <a:pPr marL="342900" lvl="0" indent="-342900" defTabSz="457200" fontAlgn="base">
              <a:spcBef>
                <a:spcPts val="600"/>
              </a:spcBef>
              <a:spcAft>
                <a:spcPts val="600"/>
              </a:spcAft>
              <a:buFont typeface="Wingdings" charset="2"/>
              <a:buChar char="²"/>
            </a:pPr>
            <a:endParaRPr lang="en-US" sz="24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2867083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33400" y="864799"/>
            <a:ext cx="8153400" cy="2308324"/>
          </a:xfrm>
          <a:prstGeom prst="rect">
            <a:avLst/>
          </a:prstGeom>
        </p:spPr>
        <p:txBody>
          <a:bodyPr wrap="square">
            <a:spAutoFit/>
          </a:bodyPr>
          <a:lstStyle/>
          <a:p>
            <a:pPr algn="just"/>
            <a:r>
              <a:rPr lang="en-US" sz="2400" dirty="0">
                <a:solidFill>
                  <a:srgbClr val="FF0000"/>
                </a:solidFill>
              </a:rPr>
              <a:t>Software Maintenance </a:t>
            </a:r>
            <a:r>
              <a:rPr lang="en-US" sz="2400" dirty="0"/>
              <a:t>is the process of </a:t>
            </a:r>
            <a:r>
              <a:rPr lang="en-US" sz="2400" b="1" dirty="0"/>
              <a:t>modifying a software product after it has been delivered</a:t>
            </a:r>
            <a:r>
              <a:rPr lang="en-US" sz="2400" dirty="0"/>
              <a:t> to the customer. </a:t>
            </a:r>
            <a:endParaRPr lang="en-US" sz="2400" dirty="0" smtClean="0"/>
          </a:p>
          <a:p>
            <a:pPr algn="just"/>
            <a:endParaRPr lang="en-US" sz="2400" dirty="0"/>
          </a:p>
          <a:p>
            <a:pPr algn="just"/>
            <a:r>
              <a:rPr lang="en-US" sz="2400" dirty="0" smtClean="0"/>
              <a:t>The </a:t>
            </a:r>
            <a:r>
              <a:rPr lang="en-US" sz="2400" dirty="0"/>
              <a:t>main purpose of software maintenance is to </a:t>
            </a:r>
            <a:r>
              <a:rPr lang="en-US" sz="2400" b="1" dirty="0"/>
              <a:t>modify and update software application</a:t>
            </a:r>
            <a:r>
              <a:rPr lang="en-US" sz="2400" dirty="0"/>
              <a:t> after delivery to correct faults and to improve performance.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58" y="3570514"/>
            <a:ext cx="6629400" cy="2847451"/>
          </a:xfrm>
          <a:prstGeom prst="rect">
            <a:avLst/>
          </a:prstGeom>
        </p:spPr>
      </p:pic>
    </p:spTree>
    <p:extLst>
      <p:ext uri="{BB962C8B-B14F-4D97-AF65-F5344CB8AC3E}">
        <p14:creationId xmlns:p14="http://schemas.microsoft.com/office/powerpoint/2010/main" val="3528762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Need for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33400" y="864799"/>
            <a:ext cx="8153400" cy="4662815"/>
          </a:xfrm>
          <a:prstGeom prst="rect">
            <a:avLst/>
          </a:prstGeom>
        </p:spPr>
        <p:txBody>
          <a:bodyPr wrap="square">
            <a:spAutoFit/>
          </a:bodyPr>
          <a:lstStyle/>
          <a:p>
            <a:r>
              <a:rPr lang="en-US" sz="2200" dirty="0" smtClean="0"/>
              <a:t>Software </a:t>
            </a:r>
            <a:r>
              <a:rPr lang="en-US" sz="2200" dirty="0"/>
              <a:t>Maintenance </a:t>
            </a:r>
            <a:r>
              <a:rPr lang="en-US" sz="2200" dirty="0" smtClean="0"/>
              <a:t>is </a:t>
            </a:r>
            <a:r>
              <a:rPr lang="en-US" sz="2200" dirty="0"/>
              <a:t>required to ensure that the system continues to satisfy user </a:t>
            </a:r>
            <a:r>
              <a:rPr lang="en-US" sz="2200" dirty="0" smtClean="0"/>
              <a:t>requirements:-</a:t>
            </a:r>
          </a:p>
          <a:p>
            <a:endParaRPr lang="en-US" sz="2200" dirty="0"/>
          </a:p>
          <a:p>
            <a:pPr marL="285750" indent="-285750">
              <a:lnSpc>
                <a:spcPct val="150000"/>
              </a:lnSpc>
              <a:buFont typeface="Wingdings" panose="05000000000000000000" pitchFamily="2" charset="2"/>
              <a:buChar char="§"/>
            </a:pPr>
            <a:r>
              <a:rPr lang="en-US" sz="2200" dirty="0"/>
              <a:t>Correct errors</a:t>
            </a:r>
          </a:p>
          <a:p>
            <a:pPr marL="285750" indent="-285750">
              <a:lnSpc>
                <a:spcPct val="150000"/>
              </a:lnSpc>
              <a:buFont typeface="Wingdings" panose="05000000000000000000" pitchFamily="2" charset="2"/>
              <a:buChar char="§"/>
            </a:pPr>
            <a:r>
              <a:rPr lang="en-US" sz="2200" dirty="0"/>
              <a:t>Change in user requirement with time</a:t>
            </a:r>
          </a:p>
          <a:p>
            <a:pPr marL="285750" indent="-285750">
              <a:lnSpc>
                <a:spcPct val="150000"/>
              </a:lnSpc>
              <a:buFont typeface="Wingdings" panose="05000000000000000000" pitchFamily="2" charset="2"/>
              <a:buChar char="§"/>
            </a:pPr>
            <a:r>
              <a:rPr lang="en-US" sz="2200" dirty="0"/>
              <a:t>Changing hardware/software requirements</a:t>
            </a:r>
          </a:p>
          <a:p>
            <a:pPr marL="285750" indent="-285750">
              <a:lnSpc>
                <a:spcPct val="150000"/>
              </a:lnSpc>
              <a:buFont typeface="Wingdings" panose="05000000000000000000" pitchFamily="2" charset="2"/>
              <a:buChar char="§"/>
            </a:pPr>
            <a:r>
              <a:rPr lang="en-US" sz="2200" dirty="0"/>
              <a:t>To improve system efficiency</a:t>
            </a:r>
          </a:p>
          <a:p>
            <a:pPr marL="285750" indent="-285750">
              <a:lnSpc>
                <a:spcPct val="150000"/>
              </a:lnSpc>
              <a:buFont typeface="Wingdings" panose="05000000000000000000" pitchFamily="2" charset="2"/>
              <a:buChar char="§"/>
            </a:pPr>
            <a:r>
              <a:rPr lang="en-US" sz="2200" dirty="0"/>
              <a:t>To optimize the code to run faster</a:t>
            </a:r>
          </a:p>
          <a:p>
            <a:pPr marL="285750" indent="-285750">
              <a:lnSpc>
                <a:spcPct val="150000"/>
              </a:lnSpc>
              <a:buFont typeface="Wingdings" panose="05000000000000000000" pitchFamily="2" charset="2"/>
              <a:buChar char="§"/>
            </a:pPr>
            <a:r>
              <a:rPr lang="en-US" sz="2200" dirty="0"/>
              <a:t>To modify the components</a:t>
            </a:r>
          </a:p>
          <a:p>
            <a:pPr marL="285750" indent="-285750">
              <a:lnSpc>
                <a:spcPct val="150000"/>
              </a:lnSpc>
              <a:buFont typeface="Wingdings" panose="05000000000000000000" pitchFamily="2" charset="2"/>
              <a:buChar char="§"/>
            </a:pPr>
            <a:r>
              <a:rPr lang="en-US" sz="2200" dirty="0"/>
              <a:t>To reduce any unwanted side effects.</a:t>
            </a:r>
          </a:p>
        </p:txBody>
      </p:sp>
    </p:spTree>
    <p:extLst>
      <p:ext uri="{BB962C8B-B14F-4D97-AF65-F5344CB8AC3E}">
        <p14:creationId xmlns:p14="http://schemas.microsoft.com/office/powerpoint/2010/main" val="2885108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Types of Software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90" y="848416"/>
            <a:ext cx="8762635" cy="5573903"/>
          </a:xfrm>
          <a:prstGeom prst="rect">
            <a:avLst/>
          </a:prstGeom>
        </p:spPr>
      </p:pic>
    </p:spTree>
    <p:extLst>
      <p:ext uri="{BB962C8B-B14F-4D97-AF65-F5344CB8AC3E}">
        <p14:creationId xmlns:p14="http://schemas.microsoft.com/office/powerpoint/2010/main" val="9236470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Types of Software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5100" y="685066"/>
            <a:ext cx="8991600" cy="5647700"/>
          </a:xfrm>
          <a:prstGeom prst="rect">
            <a:avLst/>
          </a:prstGeom>
        </p:spPr>
        <p:txBody>
          <a:bodyPr wrap="square">
            <a:spAutoFit/>
          </a:bodyPr>
          <a:lstStyle/>
          <a:p>
            <a:pPr fontAlgn="base"/>
            <a:r>
              <a:rPr lang="en-GB" sz="1900" dirty="0"/>
              <a:t>Maintenance can be divided into the following:</a:t>
            </a:r>
          </a:p>
          <a:p>
            <a:pPr fontAlgn="base">
              <a:buFont typeface="+mj-lt"/>
              <a:buAutoNum type="arabicPeriod"/>
            </a:pPr>
            <a:r>
              <a:rPr lang="en-GB" sz="1900" b="1" dirty="0"/>
              <a:t>Corrective maintenance:</a:t>
            </a:r>
            <a:r>
              <a:rPr lang="en-GB" sz="1900" dirty="0"/>
              <a:t/>
            </a:r>
            <a:br>
              <a:rPr lang="en-GB" sz="1900" dirty="0"/>
            </a:br>
            <a:r>
              <a:rPr lang="en-GB" sz="1900" dirty="0"/>
              <a:t>Corrective maintenance of a software product may be essential either to </a:t>
            </a:r>
            <a:r>
              <a:rPr lang="en-GB" sz="1900" b="1" dirty="0"/>
              <a:t>rectify some bugs observed </a:t>
            </a:r>
            <a:r>
              <a:rPr lang="en-GB" sz="1900" dirty="0"/>
              <a:t>while the system is in use, or to enhance the performance of the system</a:t>
            </a:r>
            <a:r>
              <a:rPr lang="en-GB" sz="1900" dirty="0" smtClean="0"/>
              <a:t>.</a:t>
            </a:r>
          </a:p>
          <a:p>
            <a:pPr fontAlgn="base">
              <a:buFont typeface="+mj-lt"/>
              <a:buAutoNum type="arabicPeriod"/>
            </a:pPr>
            <a:endParaRPr lang="en-GB" sz="1900" dirty="0"/>
          </a:p>
          <a:p>
            <a:pPr fontAlgn="base">
              <a:buFont typeface="+mj-lt"/>
              <a:buAutoNum type="arabicPeriod"/>
            </a:pPr>
            <a:r>
              <a:rPr lang="en-GB" sz="1900" b="1" dirty="0"/>
              <a:t>Adaptive maintenance:</a:t>
            </a:r>
            <a:r>
              <a:rPr lang="en-GB" sz="1900" dirty="0"/>
              <a:t/>
            </a:r>
            <a:br>
              <a:rPr lang="en-GB" sz="1900" dirty="0"/>
            </a:br>
            <a:r>
              <a:rPr lang="en-GB" sz="1900" dirty="0" smtClean="0"/>
              <a:t>This </a:t>
            </a:r>
            <a:r>
              <a:rPr lang="en-GB" sz="1900" dirty="0"/>
              <a:t>includes modifications and </a:t>
            </a:r>
            <a:r>
              <a:rPr lang="en-GB" sz="1900" dirty="0" smtClean="0"/>
              <a:t>updates </a:t>
            </a:r>
            <a:r>
              <a:rPr lang="en-GB" sz="1900" dirty="0"/>
              <a:t>when the customers need the product to run on </a:t>
            </a:r>
            <a:r>
              <a:rPr lang="en-GB" sz="1900" b="1" dirty="0"/>
              <a:t>new platforms, on new operating systems</a:t>
            </a:r>
            <a:r>
              <a:rPr lang="en-GB" sz="1900" dirty="0"/>
              <a:t>, or when they need the product to interface with new hardware and software</a:t>
            </a:r>
            <a:r>
              <a:rPr lang="en-GB" sz="1900" dirty="0" smtClean="0"/>
              <a:t>.</a:t>
            </a:r>
          </a:p>
          <a:p>
            <a:pPr fontAlgn="base">
              <a:buFont typeface="+mj-lt"/>
              <a:buAutoNum type="arabicPeriod"/>
            </a:pPr>
            <a:endParaRPr lang="en-GB" sz="1900" dirty="0"/>
          </a:p>
          <a:p>
            <a:pPr fontAlgn="base">
              <a:buFont typeface="+mj-lt"/>
              <a:buAutoNum type="arabicPeriod"/>
            </a:pPr>
            <a:r>
              <a:rPr lang="en-GB" sz="1900" b="1" dirty="0"/>
              <a:t>Perfective maintenance:</a:t>
            </a:r>
            <a:r>
              <a:rPr lang="en-GB" sz="1900" dirty="0"/>
              <a:t/>
            </a:r>
            <a:br>
              <a:rPr lang="en-GB" sz="1900" dirty="0"/>
            </a:br>
            <a:r>
              <a:rPr lang="en-GB" sz="1900" dirty="0"/>
              <a:t>A software product needs maintenance to </a:t>
            </a:r>
            <a:r>
              <a:rPr lang="en-GB" sz="1900" b="1" dirty="0"/>
              <a:t>support the new features </a:t>
            </a:r>
            <a:r>
              <a:rPr lang="en-GB" sz="1900" dirty="0"/>
              <a:t>that the users want or to change different types of functionalities of the system according to the customer demands</a:t>
            </a:r>
            <a:r>
              <a:rPr lang="en-GB" sz="1900" dirty="0" smtClean="0"/>
              <a:t>.</a:t>
            </a:r>
          </a:p>
          <a:p>
            <a:pPr fontAlgn="base">
              <a:buFont typeface="+mj-lt"/>
              <a:buAutoNum type="arabicPeriod"/>
            </a:pPr>
            <a:endParaRPr lang="en-GB" sz="1900" dirty="0"/>
          </a:p>
          <a:p>
            <a:pPr fontAlgn="base">
              <a:buFont typeface="+mj-lt"/>
              <a:buAutoNum type="arabicPeriod"/>
            </a:pPr>
            <a:r>
              <a:rPr lang="en-GB" sz="1900" b="1" dirty="0"/>
              <a:t>Preventive maintenance:</a:t>
            </a:r>
            <a:r>
              <a:rPr lang="en-GB" sz="1900" dirty="0"/>
              <a:t/>
            </a:r>
            <a:br>
              <a:rPr lang="en-GB" sz="1900" dirty="0"/>
            </a:br>
            <a:r>
              <a:rPr lang="en-GB" sz="1900" dirty="0"/>
              <a:t>This type of maintenance includes modifications and </a:t>
            </a:r>
            <a:r>
              <a:rPr lang="en-GB" sz="1900" dirty="0" smtClean="0"/>
              <a:t>updates </a:t>
            </a:r>
            <a:r>
              <a:rPr lang="en-GB" sz="1900" b="1" dirty="0"/>
              <a:t>to prevent future problems </a:t>
            </a:r>
            <a:r>
              <a:rPr lang="en-GB" sz="1900" dirty="0"/>
              <a:t>of the software. It goals to attend problems, </a:t>
            </a:r>
            <a:r>
              <a:rPr lang="en-GB" sz="1900" b="1" dirty="0"/>
              <a:t>which are not significant at this moment but may cause serious issues in future.</a:t>
            </a:r>
            <a:endParaRPr lang="en-GB" sz="1900" b="1" i="0" dirty="0">
              <a:effectLst/>
            </a:endParaRPr>
          </a:p>
        </p:txBody>
      </p:sp>
    </p:spTree>
    <p:extLst>
      <p:ext uri="{BB962C8B-B14F-4D97-AF65-F5344CB8AC3E}">
        <p14:creationId xmlns:p14="http://schemas.microsoft.com/office/powerpoint/2010/main" val="10330006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Causes of Software Maintenance Problems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82608" y="801384"/>
            <a:ext cx="8382000" cy="5444123"/>
          </a:xfrm>
          <a:prstGeom prst="rect">
            <a:avLst/>
          </a:prstGeom>
        </p:spPr>
      </p:pic>
    </p:spTree>
    <p:extLst>
      <p:ext uri="{BB962C8B-B14F-4D97-AF65-F5344CB8AC3E}">
        <p14:creationId xmlns:p14="http://schemas.microsoft.com/office/powerpoint/2010/main" val="3530040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Different types of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032421"/>
          </a:xfrm>
          <a:prstGeom prst="rect">
            <a:avLst/>
          </a:prstGeom>
        </p:spPr>
        <p:txBody>
          <a:bodyPr wrap="square">
            <a:spAutoFit/>
          </a:bodyPr>
          <a:lstStyle/>
          <a:p>
            <a:pPr algn="just"/>
            <a:r>
              <a:rPr lang="en-US" sz="2000" b="1" dirty="0"/>
              <a:t>Migration Testing</a:t>
            </a:r>
          </a:p>
          <a:p>
            <a:pPr algn="just"/>
            <a:r>
              <a:rPr lang="en-US" sz="2000" dirty="0"/>
              <a:t>Migration testing is performed to ensure that if the system needs to be </a:t>
            </a:r>
            <a:r>
              <a:rPr lang="en-US" sz="2000" dirty="0">
                <a:solidFill>
                  <a:srgbClr val="002B82"/>
                </a:solidFill>
              </a:rPr>
              <a:t>modified in new infrastructure so it should be modified without any issue</a:t>
            </a:r>
            <a:r>
              <a:rPr lang="en-US" sz="2000" dirty="0" smtClean="0">
                <a:solidFill>
                  <a:srgbClr val="002B82"/>
                </a:solidFill>
              </a:rPr>
              <a:t>.</a:t>
            </a:r>
          </a:p>
          <a:p>
            <a:pPr algn="just"/>
            <a:endParaRPr lang="en-US" sz="2000" dirty="0"/>
          </a:p>
          <a:p>
            <a:pPr algn="just"/>
            <a:r>
              <a:rPr lang="en-US" sz="2000" b="1" dirty="0"/>
              <a:t>Usability Testing</a:t>
            </a:r>
          </a:p>
          <a:p>
            <a:pPr algn="just"/>
            <a:r>
              <a:rPr lang="en-US" sz="2000" dirty="0"/>
              <a:t>The purpose of this testing to make sure that the system </a:t>
            </a:r>
            <a:r>
              <a:rPr lang="en-US" sz="2000" dirty="0">
                <a:solidFill>
                  <a:srgbClr val="002B82"/>
                </a:solidFill>
              </a:rPr>
              <a:t>is well familiar with the user </a:t>
            </a:r>
            <a:r>
              <a:rPr lang="en-US" sz="2000" dirty="0"/>
              <a:t>and it meets its objective for what it supposed to do</a:t>
            </a:r>
            <a:r>
              <a:rPr lang="en-US" sz="2000" dirty="0" smtClean="0"/>
              <a:t>.</a:t>
            </a:r>
          </a:p>
          <a:p>
            <a:pPr algn="just"/>
            <a:endParaRPr lang="en-US" sz="2000" dirty="0"/>
          </a:p>
          <a:p>
            <a:pPr algn="just"/>
            <a:r>
              <a:rPr lang="en-US" sz="2000" b="1" dirty="0"/>
              <a:t>Database Testing:</a:t>
            </a:r>
            <a:r>
              <a:rPr lang="en-US" sz="2000" dirty="0"/>
              <a:t> Database testing is a type of testing which </a:t>
            </a:r>
            <a:r>
              <a:rPr lang="en-US" sz="2000" b="1" dirty="0"/>
              <a:t>checks the schema, tables, triggers, etc. of the database under test</a:t>
            </a:r>
            <a:r>
              <a:rPr lang="en-US" sz="2000" dirty="0"/>
              <a:t>. Database testing may involve creating complex queries to load/stress test the database and check its responsiveness. It checks the data integrity and </a:t>
            </a:r>
            <a:r>
              <a:rPr lang="en-US" sz="2000" dirty="0" smtClean="0"/>
              <a:t>consistency</a:t>
            </a:r>
          </a:p>
          <a:p>
            <a:pPr algn="just"/>
            <a:endParaRPr lang="en-US" sz="2000" dirty="0" smtClean="0"/>
          </a:p>
          <a:p>
            <a:pPr algn="just"/>
            <a:r>
              <a:rPr lang="en-GB" b="1" dirty="0"/>
              <a:t>Release testing </a:t>
            </a:r>
            <a:r>
              <a:rPr lang="en-GB" dirty="0" smtClean="0"/>
              <a:t>the </a:t>
            </a:r>
            <a:r>
              <a:rPr lang="en-GB" dirty="0"/>
              <a:t>process of testing a particular release of a system that is </a:t>
            </a:r>
            <a:r>
              <a:rPr lang="en-GB" dirty="0" smtClean="0"/>
              <a:t>intended for </a:t>
            </a:r>
            <a:r>
              <a:rPr lang="en-GB" dirty="0"/>
              <a:t>use outside of the development </a:t>
            </a:r>
            <a:r>
              <a:rPr lang="en-GB" dirty="0" smtClean="0"/>
              <a:t>team. Release </a:t>
            </a:r>
            <a:r>
              <a:rPr lang="en-GB" dirty="0"/>
              <a:t>testing has a broad focus, since the entire functionality of the release is under test. The tests included in release testing is strongly dependent on the software itself</a:t>
            </a:r>
            <a:r>
              <a:rPr lang="en-GB" dirty="0" smtClean="0"/>
              <a:t>.</a:t>
            </a:r>
          </a:p>
          <a:p>
            <a:pPr marL="1200150" lvl="2" indent="-285750" algn="just">
              <a:buFont typeface="Wingdings" panose="05000000000000000000" pitchFamily="2" charset="2"/>
              <a:buChar char="§"/>
            </a:pPr>
            <a:r>
              <a:rPr lang="en-GB" b="1" dirty="0"/>
              <a:t>Requirements-based </a:t>
            </a:r>
            <a:r>
              <a:rPr lang="en-GB" b="1" dirty="0" smtClean="0"/>
              <a:t>testing</a:t>
            </a:r>
          </a:p>
          <a:p>
            <a:pPr marL="1200150" lvl="2" indent="-285750" algn="just">
              <a:buFont typeface="Wingdings" panose="05000000000000000000" pitchFamily="2" charset="2"/>
              <a:buChar char="§"/>
            </a:pPr>
            <a:r>
              <a:rPr lang="en-GB" b="1" dirty="0"/>
              <a:t>Scenario testing</a:t>
            </a:r>
            <a:r>
              <a:rPr lang="en-GB" dirty="0"/>
              <a:t> </a:t>
            </a:r>
            <a:endParaRPr lang="en-US" dirty="0"/>
          </a:p>
          <a:p>
            <a:endParaRPr lang="en-US" dirty="0"/>
          </a:p>
        </p:txBody>
      </p:sp>
    </p:spTree>
    <p:extLst>
      <p:ext uri="{BB962C8B-B14F-4D97-AF65-F5344CB8AC3E}">
        <p14:creationId xmlns:p14="http://schemas.microsoft.com/office/powerpoint/2010/main" val="40806445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Causes of Software Maintenance Problems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8308" y="1052575"/>
            <a:ext cx="8610600" cy="3477875"/>
          </a:xfrm>
          <a:prstGeom prst="rect">
            <a:avLst/>
          </a:prstGeom>
        </p:spPr>
        <p:txBody>
          <a:bodyPr wrap="square">
            <a:spAutoFit/>
          </a:bodyPr>
          <a:lstStyle/>
          <a:p>
            <a:r>
              <a:rPr lang="en-GB" sz="2000" b="1" dirty="0">
                <a:solidFill>
                  <a:srgbClr val="000000"/>
                </a:solidFill>
              </a:rPr>
              <a:t>Lack of Traceability</a:t>
            </a:r>
            <a:endParaRPr lang="en-GB" sz="2000" dirty="0">
              <a:solidFill>
                <a:srgbClr val="000000"/>
              </a:solidFill>
            </a:endParaRPr>
          </a:p>
          <a:p>
            <a:pPr marL="342900" indent="-342900">
              <a:buFont typeface="Arial" panose="020B0604020202020204" pitchFamily="34" charset="0"/>
              <a:buChar char="•"/>
            </a:pPr>
            <a:r>
              <a:rPr lang="en-GB" sz="2000" dirty="0">
                <a:solidFill>
                  <a:srgbClr val="000000"/>
                </a:solidFill>
              </a:rPr>
              <a:t>Codes are rarely traceable to the requirements and design specifications.</a:t>
            </a:r>
          </a:p>
          <a:p>
            <a:pPr marL="342900" indent="-342900">
              <a:buFont typeface="Arial" panose="020B0604020202020204" pitchFamily="34" charset="0"/>
              <a:buChar char="•"/>
            </a:pPr>
            <a:r>
              <a:rPr lang="en-GB" sz="2000" dirty="0">
                <a:solidFill>
                  <a:srgbClr val="000000"/>
                </a:solidFill>
              </a:rPr>
              <a:t>It makes it </a:t>
            </a:r>
            <a:r>
              <a:rPr lang="en-GB" sz="2000" b="1" dirty="0">
                <a:solidFill>
                  <a:srgbClr val="000000"/>
                </a:solidFill>
              </a:rPr>
              <a:t>very difficult for a programmer to detect and correct a critical defect affecting customer operations</a:t>
            </a:r>
            <a:r>
              <a:rPr lang="en-GB" sz="2000" dirty="0">
                <a:solidFill>
                  <a:srgbClr val="000000"/>
                </a:solidFill>
              </a:rPr>
              <a:t>.</a:t>
            </a:r>
          </a:p>
          <a:p>
            <a:pPr marL="342900" indent="-342900">
              <a:buFont typeface="Arial" panose="020B0604020202020204" pitchFamily="34" charset="0"/>
              <a:buChar char="•"/>
            </a:pPr>
            <a:r>
              <a:rPr lang="en-GB" sz="2000" dirty="0">
                <a:solidFill>
                  <a:srgbClr val="000000"/>
                </a:solidFill>
              </a:rPr>
              <a:t>Like a detective, the programmer pores over the program looking for clues.</a:t>
            </a:r>
          </a:p>
          <a:p>
            <a:pPr marL="342900" indent="-342900">
              <a:buFont typeface="Arial" panose="020B0604020202020204" pitchFamily="34" charset="0"/>
              <a:buChar char="•"/>
            </a:pPr>
            <a:r>
              <a:rPr lang="en-GB" sz="2000" dirty="0">
                <a:solidFill>
                  <a:srgbClr val="000000"/>
                </a:solidFill>
              </a:rPr>
              <a:t>Life Cycle documents are not always produced even as part of a development project</a:t>
            </a:r>
            <a:r>
              <a:rPr lang="en-GB" sz="2000" dirty="0" smtClean="0">
                <a:solidFill>
                  <a:srgbClr val="000000"/>
                </a:solidFill>
              </a:rPr>
              <a:t>.</a:t>
            </a:r>
          </a:p>
          <a:p>
            <a:pPr>
              <a:buFont typeface="Arial" panose="020B0604020202020204" pitchFamily="34" charset="0"/>
              <a:buChar char="•"/>
            </a:pPr>
            <a:endParaRPr lang="en-GB" sz="2000" dirty="0">
              <a:solidFill>
                <a:srgbClr val="000000"/>
              </a:solidFill>
            </a:endParaRPr>
          </a:p>
          <a:p>
            <a:r>
              <a:rPr lang="en-GB" sz="2000" b="1" dirty="0">
                <a:solidFill>
                  <a:srgbClr val="000000"/>
                </a:solidFill>
              </a:rPr>
              <a:t>Lack of Code Comments</a:t>
            </a:r>
            <a:endParaRPr lang="en-GB" sz="2000" dirty="0">
              <a:solidFill>
                <a:srgbClr val="000000"/>
              </a:solidFill>
            </a:endParaRPr>
          </a:p>
          <a:p>
            <a:pPr marL="342900" indent="-342900">
              <a:buFont typeface="Arial" panose="020B0604020202020204" pitchFamily="34" charset="0"/>
              <a:buChar char="•"/>
            </a:pPr>
            <a:r>
              <a:rPr lang="en-GB" sz="2000" dirty="0">
                <a:solidFill>
                  <a:srgbClr val="000000"/>
                </a:solidFill>
              </a:rPr>
              <a:t>Most of the software system codes lack adequate comments. Lesser comments may not be helpful in certain situations.</a:t>
            </a:r>
            <a:endParaRPr lang="en-GB" sz="2000" b="0" dirty="0">
              <a:solidFill>
                <a:srgbClr val="000000"/>
              </a:solidFill>
              <a:effectLst/>
            </a:endParaRPr>
          </a:p>
        </p:txBody>
      </p:sp>
    </p:spTree>
    <p:extLst>
      <p:ext uri="{BB962C8B-B14F-4D97-AF65-F5344CB8AC3E}">
        <p14:creationId xmlns:p14="http://schemas.microsoft.com/office/powerpoint/2010/main" val="20519699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Causes of Software Maintenance Problems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751344"/>
            <a:ext cx="8610600" cy="4093428"/>
          </a:xfrm>
          <a:prstGeom prst="rect">
            <a:avLst/>
          </a:prstGeom>
        </p:spPr>
        <p:txBody>
          <a:bodyPr wrap="square">
            <a:spAutoFit/>
          </a:bodyPr>
          <a:lstStyle/>
          <a:p>
            <a:r>
              <a:rPr lang="en-GB" sz="2000" b="1" dirty="0">
                <a:solidFill>
                  <a:srgbClr val="000000"/>
                </a:solidFill>
              </a:rPr>
              <a:t>Obsolete Legacy </a:t>
            </a:r>
            <a:r>
              <a:rPr lang="en-GB" sz="2000" b="1" dirty="0" smtClean="0">
                <a:solidFill>
                  <a:srgbClr val="000000"/>
                </a:solidFill>
              </a:rPr>
              <a:t>Systems</a:t>
            </a:r>
          </a:p>
          <a:p>
            <a:endParaRPr lang="en-GB" sz="2000" dirty="0">
              <a:solidFill>
                <a:srgbClr val="000000"/>
              </a:solidFill>
            </a:endParaRPr>
          </a:p>
          <a:p>
            <a:pPr marL="342900" indent="-342900" algn="just">
              <a:buFont typeface="Arial" panose="020B0604020202020204" pitchFamily="34" charset="0"/>
              <a:buChar char="•"/>
            </a:pPr>
            <a:r>
              <a:rPr lang="en-GB" sz="2000" dirty="0">
                <a:solidFill>
                  <a:srgbClr val="000000"/>
                </a:solidFill>
              </a:rPr>
              <a:t>In most of the countries worldwide, the legacy system that provides the backbone of the nation's critical industries, e.g., telecommunications, medical, transportation utility services, were not designed with maintenance in mind</a:t>
            </a:r>
            <a:r>
              <a:rPr lang="en-GB" sz="2000" dirty="0" smtClean="0">
                <a:solidFill>
                  <a:srgbClr val="000000"/>
                </a:solidFill>
              </a:rPr>
              <a:t>.</a:t>
            </a:r>
          </a:p>
          <a:p>
            <a:pPr marL="342900" indent="-342900" algn="just">
              <a:buFont typeface="Arial" panose="020B0604020202020204" pitchFamily="34" charset="0"/>
              <a:buChar char="•"/>
            </a:pPr>
            <a:endParaRPr lang="en-GB" sz="2000" dirty="0">
              <a:solidFill>
                <a:srgbClr val="000000"/>
              </a:solidFill>
            </a:endParaRPr>
          </a:p>
          <a:p>
            <a:pPr marL="342900" indent="-342900" algn="just">
              <a:buFont typeface="Arial" panose="020B0604020202020204" pitchFamily="34" charset="0"/>
              <a:buChar char="•"/>
            </a:pPr>
            <a:r>
              <a:rPr lang="en-GB" sz="2000" dirty="0">
                <a:solidFill>
                  <a:srgbClr val="000000"/>
                </a:solidFill>
              </a:rPr>
              <a:t>They were not expected to last for a quarter of a century or </a:t>
            </a:r>
            <a:r>
              <a:rPr lang="en-GB" sz="2000" dirty="0" smtClean="0">
                <a:solidFill>
                  <a:srgbClr val="000000"/>
                </a:solidFill>
              </a:rPr>
              <a:t>more.</a:t>
            </a:r>
          </a:p>
          <a:p>
            <a:pPr marL="342900" indent="-342900" algn="just">
              <a:buFont typeface="Arial" panose="020B0604020202020204" pitchFamily="34" charset="0"/>
              <a:buChar char="•"/>
            </a:pPr>
            <a:endParaRPr lang="en-GB" sz="2000" dirty="0">
              <a:solidFill>
                <a:srgbClr val="000000"/>
              </a:solidFill>
            </a:endParaRPr>
          </a:p>
          <a:p>
            <a:pPr marL="342900" indent="-342900" algn="just">
              <a:buFont typeface="Arial" panose="020B0604020202020204" pitchFamily="34" charset="0"/>
              <a:buChar char="•"/>
            </a:pPr>
            <a:r>
              <a:rPr lang="en-GB" sz="2000" dirty="0">
                <a:solidFill>
                  <a:srgbClr val="000000"/>
                </a:solidFill>
              </a:rPr>
              <a:t>As a consequence, the code supporting these systems is devoid of traceability to the requirements, compliance to design and programming standards and often includes dead, extra and uncommented code, which all make the maintenance task next to the impossible.</a:t>
            </a:r>
            <a:endParaRPr lang="en-GB" sz="2000" b="0" dirty="0">
              <a:solidFill>
                <a:srgbClr val="000000"/>
              </a:solidFill>
              <a:effectLst/>
            </a:endParaRPr>
          </a:p>
        </p:txBody>
      </p:sp>
    </p:spTree>
    <p:extLst>
      <p:ext uri="{BB962C8B-B14F-4D97-AF65-F5344CB8AC3E}">
        <p14:creationId xmlns:p14="http://schemas.microsoft.com/office/powerpoint/2010/main" val="28026494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Causes of Software Maintenance Problems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28800" y="715930"/>
            <a:ext cx="6248400" cy="5856343"/>
          </a:xfrm>
          <a:prstGeom prst="rect">
            <a:avLst/>
          </a:prstGeom>
        </p:spPr>
      </p:pic>
    </p:spTree>
    <p:extLst>
      <p:ext uri="{BB962C8B-B14F-4D97-AF65-F5344CB8AC3E}">
        <p14:creationId xmlns:p14="http://schemas.microsoft.com/office/powerpoint/2010/main" val="8022775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Maintenance Cost Factors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963785"/>
            <a:ext cx="8041005" cy="4401205"/>
          </a:xfrm>
          <a:prstGeom prst="rect">
            <a:avLst/>
          </a:prstGeom>
        </p:spPr>
        <p:txBody>
          <a:bodyPr wrap="square">
            <a:spAutoFit/>
          </a:bodyPr>
          <a:lstStyle/>
          <a:p>
            <a:pPr algn="just"/>
            <a:r>
              <a:rPr lang="en-US" sz="2000" dirty="0"/>
              <a:t>A study on estimating software maintenance found that the cost of maintenance is as high as </a:t>
            </a:r>
            <a:r>
              <a:rPr lang="en-US" sz="2000" b="1" dirty="0"/>
              <a:t>67% of the cost of entire software process cycle</a:t>
            </a:r>
            <a:r>
              <a:rPr lang="en-US" sz="2000" dirty="0"/>
              <a:t>.</a:t>
            </a:r>
          </a:p>
          <a:p>
            <a:r>
              <a:rPr lang="en-US" sz="2400" dirty="0"/>
              <a:t/>
            </a:r>
            <a:br>
              <a:rPr lang="en-US" sz="2400" dirty="0"/>
            </a:br>
            <a:endParaRPr lang="en-US" sz="2400" dirty="0" smtClean="0"/>
          </a:p>
          <a:p>
            <a:r>
              <a:rPr lang="en-US" sz="2400" dirty="0" smtClean="0">
                <a:solidFill>
                  <a:srgbClr val="000000"/>
                </a:solidFill>
              </a:rPr>
              <a:t>There </a:t>
            </a:r>
            <a:r>
              <a:rPr lang="en-US" sz="2400" dirty="0">
                <a:solidFill>
                  <a:srgbClr val="000000"/>
                </a:solidFill>
              </a:rPr>
              <a:t>are two types of cost factors involved in software </a:t>
            </a:r>
            <a:r>
              <a:rPr lang="en-US" sz="2400" dirty="0" smtClean="0">
                <a:solidFill>
                  <a:srgbClr val="000000"/>
                </a:solidFill>
              </a:rPr>
              <a:t>maintenance. </a:t>
            </a:r>
          </a:p>
          <a:p>
            <a:endParaRPr lang="en-US" sz="2400" dirty="0">
              <a:solidFill>
                <a:srgbClr val="000000"/>
              </a:solidFill>
            </a:endParaRPr>
          </a:p>
          <a:p>
            <a:r>
              <a:rPr lang="en-US" sz="2400" dirty="0" smtClean="0">
                <a:solidFill>
                  <a:srgbClr val="000000"/>
                </a:solidFill>
              </a:rPr>
              <a:t>These </a:t>
            </a:r>
            <a:r>
              <a:rPr lang="en-US" sz="2400" dirty="0">
                <a:solidFill>
                  <a:srgbClr val="000000"/>
                </a:solidFill>
              </a:rPr>
              <a:t>are</a:t>
            </a:r>
          </a:p>
          <a:p>
            <a:pPr marL="342900" indent="-342900">
              <a:lnSpc>
                <a:spcPct val="200000"/>
              </a:lnSpc>
              <a:buFont typeface="Wingdings" panose="05000000000000000000" pitchFamily="2" charset="2"/>
              <a:buChar char="§"/>
            </a:pPr>
            <a:r>
              <a:rPr lang="en-US" sz="2400" dirty="0">
                <a:solidFill>
                  <a:srgbClr val="000000"/>
                </a:solidFill>
              </a:rPr>
              <a:t>Non-Technical Factors</a:t>
            </a:r>
          </a:p>
          <a:p>
            <a:pPr marL="342900" indent="-342900">
              <a:lnSpc>
                <a:spcPct val="200000"/>
              </a:lnSpc>
              <a:buFont typeface="Wingdings" panose="05000000000000000000" pitchFamily="2" charset="2"/>
              <a:buChar char="§"/>
            </a:pPr>
            <a:r>
              <a:rPr lang="en-US" sz="2400" dirty="0">
                <a:solidFill>
                  <a:srgbClr val="000000"/>
                </a:solidFill>
              </a:rPr>
              <a:t>Technical Factors</a:t>
            </a:r>
            <a:endParaRPr lang="en-US" sz="2400" b="0" dirty="0">
              <a:solidFill>
                <a:srgbClr val="000000"/>
              </a:solidFill>
              <a:effectLst/>
            </a:endParaRPr>
          </a:p>
        </p:txBody>
      </p:sp>
      <p:pic>
        <p:nvPicPr>
          <p:cNvPr id="6" name="Picture 5"/>
          <p:cNvPicPr>
            <a:picLocks noChangeAspect="1"/>
          </p:cNvPicPr>
          <p:nvPr/>
        </p:nvPicPr>
        <p:blipFill>
          <a:blip r:embed="rId2"/>
          <a:stretch>
            <a:fillRect/>
          </a:stretch>
        </p:blipFill>
        <p:spPr>
          <a:xfrm>
            <a:off x="3886200" y="3031066"/>
            <a:ext cx="4888219" cy="3533775"/>
          </a:xfrm>
          <a:prstGeom prst="rect">
            <a:avLst/>
          </a:prstGeom>
        </p:spPr>
      </p:pic>
    </p:spTree>
    <p:extLst>
      <p:ext uri="{BB962C8B-B14F-4D97-AF65-F5344CB8AC3E}">
        <p14:creationId xmlns:p14="http://schemas.microsoft.com/office/powerpoint/2010/main" val="3249419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Maintenance Cost Factors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9600" y="1199346"/>
            <a:ext cx="7603849" cy="4648200"/>
          </a:xfrm>
          <a:prstGeom prst="rect">
            <a:avLst/>
          </a:prstGeom>
        </p:spPr>
      </p:pic>
    </p:spTree>
    <p:extLst>
      <p:ext uri="{BB962C8B-B14F-4D97-AF65-F5344CB8AC3E}">
        <p14:creationId xmlns:p14="http://schemas.microsoft.com/office/powerpoint/2010/main" val="829307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Maintenance Cost Factors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13739" y="832142"/>
            <a:ext cx="5519738" cy="5533300"/>
          </a:xfrm>
          <a:prstGeom prst="rect">
            <a:avLst/>
          </a:prstGeom>
        </p:spPr>
      </p:pic>
    </p:spTree>
    <p:extLst>
      <p:ext uri="{BB962C8B-B14F-4D97-AF65-F5344CB8AC3E}">
        <p14:creationId xmlns:p14="http://schemas.microsoft.com/office/powerpoint/2010/main" val="936067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Re-engineering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30208" y="864799"/>
            <a:ext cx="8686800" cy="1015663"/>
          </a:xfrm>
          <a:prstGeom prst="rect">
            <a:avLst/>
          </a:prstGeom>
        </p:spPr>
        <p:txBody>
          <a:bodyPr wrap="square">
            <a:spAutoFit/>
          </a:bodyPr>
          <a:lstStyle/>
          <a:p>
            <a:pPr algn="just"/>
            <a:r>
              <a:rPr lang="en-US" sz="2000" dirty="0">
                <a:solidFill>
                  <a:srgbClr val="000000"/>
                </a:solidFill>
              </a:rPr>
              <a:t>When we need to update the software to keep it to the current market, without impacting its functionality, it is called </a:t>
            </a:r>
            <a:r>
              <a:rPr lang="en-US" sz="2000" dirty="0">
                <a:solidFill>
                  <a:srgbClr val="FF0000"/>
                </a:solidFill>
              </a:rPr>
              <a:t>software re-engineering</a:t>
            </a:r>
            <a:r>
              <a:rPr lang="en-US" sz="2000" dirty="0">
                <a:solidFill>
                  <a:srgbClr val="000000"/>
                </a:solidFill>
              </a:rPr>
              <a:t>. It is a thorough process where the design of software is changed and programs are re-written.</a:t>
            </a:r>
            <a:endParaRPr lang="en-US" sz="2000" dirty="0"/>
          </a:p>
        </p:txBody>
      </p:sp>
      <p:pic>
        <p:nvPicPr>
          <p:cNvPr id="2050" name="Picture 2" descr="Process of Re-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950695"/>
            <a:ext cx="4043227" cy="450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496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Re-Engineering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30208" y="864799"/>
            <a:ext cx="8686800" cy="1323439"/>
          </a:xfrm>
          <a:prstGeom prst="rect">
            <a:avLst/>
          </a:prstGeom>
        </p:spPr>
        <p:txBody>
          <a:bodyPr wrap="square">
            <a:spAutoFit/>
          </a:bodyPr>
          <a:lstStyle/>
          <a:p>
            <a:r>
              <a:rPr lang="en-US" sz="2000" b="1" dirty="0"/>
              <a:t>Reverse Engineering </a:t>
            </a:r>
            <a:r>
              <a:rPr lang="en-US" sz="2000" dirty="0"/>
              <a:t/>
            </a:r>
            <a:br>
              <a:rPr lang="en-US" sz="2000" dirty="0"/>
            </a:br>
            <a:r>
              <a:rPr lang="en-US" sz="2000" dirty="0"/>
              <a:t>Reverse Engineering is processes of extracting knowledge or design information from anything man-made and reproducing it based on extracted information. It is also called back Engineering.</a:t>
            </a:r>
          </a:p>
        </p:txBody>
      </p:sp>
      <p:pic>
        <p:nvPicPr>
          <p:cNvPr id="9" name="Picture 8" descr="Reverse Engineeri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9582"/>
            <a:ext cx="5688330" cy="1121728"/>
          </a:xfrm>
          <a:prstGeom prst="rect">
            <a:avLst/>
          </a:prstGeom>
          <a:noFill/>
          <a:ln>
            <a:noFill/>
          </a:ln>
        </p:spPr>
      </p:pic>
      <p:sp>
        <p:nvSpPr>
          <p:cNvPr id="6" name="Rectangle 5"/>
          <p:cNvSpPr/>
          <p:nvPr/>
        </p:nvSpPr>
        <p:spPr>
          <a:xfrm>
            <a:off x="230208" y="3739622"/>
            <a:ext cx="8886849" cy="1323439"/>
          </a:xfrm>
          <a:prstGeom prst="rect">
            <a:avLst/>
          </a:prstGeom>
        </p:spPr>
        <p:txBody>
          <a:bodyPr wrap="square">
            <a:spAutoFit/>
          </a:bodyPr>
          <a:lstStyle/>
          <a:p>
            <a:r>
              <a:rPr lang="en-US" sz="2000" b="1" dirty="0"/>
              <a:t>Forward Engineering</a:t>
            </a:r>
          </a:p>
          <a:p>
            <a:pPr algn="just"/>
            <a:r>
              <a:rPr lang="en-US" sz="2000" dirty="0">
                <a:solidFill>
                  <a:srgbClr val="000000"/>
                </a:solidFill>
              </a:rPr>
              <a:t>Forward engineering is a process of obtaining desired software from the specifications in hand which were brought down by means of reverse engineering. It assumes that there was some software engineering already done in the past.</a:t>
            </a:r>
            <a:endParaRPr lang="en-US" sz="2000" b="0" i="0" dirty="0">
              <a:solidFill>
                <a:srgbClr val="000000"/>
              </a:solidFill>
              <a:effectLst/>
            </a:endParaRPr>
          </a:p>
        </p:txBody>
      </p:sp>
      <p:pic>
        <p:nvPicPr>
          <p:cNvPr id="3076" name="Picture 4" descr="Forward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254782"/>
            <a:ext cx="5638800" cy="122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6846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Re-Engineering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7620000" cy="1754326"/>
          </a:xfrm>
          <a:prstGeom prst="rect">
            <a:avLst/>
          </a:prstGeom>
        </p:spPr>
        <p:txBody>
          <a:bodyPr wrap="square">
            <a:spAutoFit/>
          </a:bodyPr>
          <a:lstStyle/>
          <a:p>
            <a:pPr fontAlgn="base"/>
            <a:r>
              <a:rPr lang="en-GB" b="1" dirty="0">
                <a:latin typeface="Roboto"/>
              </a:rPr>
              <a:t>Why Reverse Engineering?</a:t>
            </a:r>
            <a:endParaRPr lang="en-GB" dirty="0">
              <a:latin typeface="Roboto"/>
            </a:endParaRPr>
          </a:p>
          <a:p>
            <a:pPr marL="285750" indent="-285750" fontAlgn="base">
              <a:buFont typeface="Arial" panose="020B0604020202020204" pitchFamily="34" charset="0"/>
              <a:buChar char="•"/>
            </a:pPr>
            <a:r>
              <a:rPr lang="en-GB" dirty="0">
                <a:latin typeface="Roboto"/>
              </a:rPr>
              <a:t>Providing proper system </a:t>
            </a:r>
            <a:r>
              <a:rPr lang="en-GB" dirty="0" smtClean="0">
                <a:latin typeface="Roboto"/>
              </a:rPr>
              <a:t>documentation.</a:t>
            </a:r>
            <a:endParaRPr lang="en-GB" dirty="0">
              <a:latin typeface="Roboto"/>
            </a:endParaRPr>
          </a:p>
          <a:p>
            <a:pPr marL="285750" indent="-285750" fontAlgn="base">
              <a:buFont typeface="Arial" panose="020B0604020202020204" pitchFamily="34" charset="0"/>
              <a:buChar char="•"/>
            </a:pPr>
            <a:r>
              <a:rPr lang="en-GB" dirty="0">
                <a:latin typeface="Roboto"/>
              </a:rPr>
              <a:t>Recovery of lost information.</a:t>
            </a:r>
          </a:p>
          <a:p>
            <a:pPr marL="285750" indent="-285750" fontAlgn="base">
              <a:buFont typeface="Arial" panose="020B0604020202020204" pitchFamily="34" charset="0"/>
              <a:buChar char="•"/>
            </a:pPr>
            <a:r>
              <a:rPr lang="en-GB" dirty="0">
                <a:latin typeface="Roboto"/>
              </a:rPr>
              <a:t>Assisting with maintenance.</a:t>
            </a:r>
          </a:p>
          <a:p>
            <a:pPr marL="285750" indent="-285750" fontAlgn="base">
              <a:buFont typeface="Arial" panose="020B0604020202020204" pitchFamily="34" charset="0"/>
              <a:buChar char="•"/>
            </a:pPr>
            <a:r>
              <a:rPr lang="en-GB" dirty="0">
                <a:latin typeface="Roboto"/>
              </a:rPr>
              <a:t>Facility of software reuse.</a:t>
            </a:r>
          </a:p>
          <a:p>
            <a:pPr marL="285750" indent="-285750" fontAlgn="base">
              <a:buFont typeface="Arial" panose="020B0604020202020204" pitchFamily="34" charset="0"/>
              <a:buChar char="•"/>
            </a:pPr>
            <a:r>
              <a:rPr lang="en-GB" dirty="0">
                <a:latin typeface="Roboto"/>
              </a:rPr>
              <a:t>Discovering unexpected flaws or faults</a:t>
            </a:r>
            <a:endParaRPr lang="en-GB" b="0" i="0" dirty="0">
              <a:effectLst/>
              <a:latin typeface="Roboto"/>
            </a:endParaRPr>
          </a:p>
        </p:txBody>
      </p:sp>
      <p:sp>
        <p:nvSpPr>
          <p:cNvPr id="10" name="Rectangle 9"/>
          <p:cNvSpPr/>
          <p:nvPr/>
        </p:nvSpPr>
        <p:spPr>
          <a:xfrm>
            <a:off x="152400" y="3352800"/>
            <a:ext cx="8686800" cy="2031325"/>
          </a:xfrm>
          <a:prstGeom prst="rect">
            <a:avLst/>
          </a:prstGeom>
        </p:spPr>
        <p:txBody>
          <a:bodyPr wrap="square">
            <a:spAutoFit/>
          </a:bodyPr>
          <a:lstStyle/>
          <a:p>
            <a:pPr fontAlgn="base"/>
            <a:r>
              <a:rPr lang="en-GB" b="1" dirty="0">
                <a:latin typeface="Roboto"/>
              </a:rPr>
              <a:t>Used of Software Reverse Engineering –</a:t>
            </a:r>
            <a:endParaRPr lang="en-GB" dirty="0">
              <a:latin typeface="Roboto"/>
            </a:endParaRPr>
          </a:p>
          <a:p>
            <a:pPr marL="285750" indent="-285750" fontAlgn="base">
              <a:buFont typeface="Arial" panose="020B0604020202020204" pitchFamily="34" charset="0"/>
              <a:buChar char="•"/>
            </a:pPr>
            <a:r>
              <a:rPr lang="en-GB" dirty="0">
                <a:latin typeface="Roboto"/>
              </a:rPr>
              <a:t>Software Reverse Engineering is used in software design, reverse engineering enables the developer or programmer to add new features to the existing software with or without knowing the source code</a:t>
            </a:r>
            <a:r>
              <a:rPr lang="en-GB" dirty="0" smtClean="0">
                <a:latin typeface="Roboto"/>
              </a:rPr>
              <a:t>.</a:t>
            </a:r>
          </a:p>
          <a:p>
            <a:pPr marL="285750" indent="-285750" fontAlgn="base">
              <a:buFont typeface="Arial" panose="020B0604020202020204" pitchFamily="34" charset="0"/>
              <a:buChar char="•"/>
            </a:pPr>
            <a:endParaRPr lang="en-GB" dirty="0">
              <a:latin typeface="Roboto"/>
            </a:endParaRPr>
          </a:p>
          <a:p>
            <a:pPr marL="285750" indent="-285750" fontAlgn="base">
              <a:buFont typeface="Arial" panose="020B0604020202020204" pitchFamily="34" charset="0"/>
              <a:buChar char="•"/>
            </a:pPr>
            <a:r>
              <a:rPr lang="en-GB" dirty="0">
                <a:latin typeface="Roboto"/>
              </a:rPr>
              <a:t>Reverse engineering is also useful in software testing, it helps the testers to study the virus and other malware code .</a:t>
            </a:r>
            <a:endParaRPr lang="en-GB" b="0" i="0" dirty="0">
              <a:effectLst/>
              <a:latin typeface="Roboto"/>
            </a:endParaRPr>
          </a:p>
        </p:txBody>
      </p:sp>
    </p:spTree>
    <p:extLst>
      <p:ext uri="{BB962C8B-B14F-4D97-AF65-F5344CB8AC3E}">
        <p14:creationId xmlns:p14="http://schemas.microsoft.com/office/powerpoint/2010/main" val="4125748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6-Apr-21</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59</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Different types of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3416320"/>
          </a:xfrm>
          <a:prstGeom prst="rect">
            <a:avLst/>
          </a:prstGeom>
        </p:spPr>
        <p:txBody>
          <a:bodyPr wrap="square">
            <a:spAutoFit/>
          </a:bodyPr>
          <a:lstStyle/>
          <a:p>
            <a:r>
              <a:rPr lang="en-GB" dirty="0">
                <a:solidFill>
                  <a:srgbClr val="610B38"/>
                </a:solidFill>
                <a:latin typeface="erdana"/>
              </a:rPr>
              <a:t>Security testing</a:t>
            </a:r>
          </a:p>
          <a:p>
            <a:endParaRPr lang="en-US" dirty="0"/>
          </a:p>
          <a:p>
            <a:pPr algn="just"/>
            <a:r>
              <a:rPr lang="en-GB" dirty="0"/>
              <a:t>Security testing is an integral part of software testing, which is used to </a:t>
            </a:r>
            <a:r>
              <a:rPr lang="en-GB" b="1" dirty="0"/>
              <a:t>discover the weaknesses, risks, or threats </a:t>
            </a:r>
            <a:r>
              <a:rPr lang="en-GB" dirty="0"/>
              <a:t>in the software application and also help us to stop the nasty attack from the outsiders and make sure the security of our software applications.</a:t>
            </a:r>
          </a:p>
          <a:p>
            <a:pPr algn="just"/>
            <a:endParaRPr lang="en-GB" dirty="0"/>
          </a:p>
          <a:p>
            <a:pPr algn="just"/>
            <a:r>
              <a:rPr lang="en-GB" dirty="0"/>
              <a:t>The primary objective of security testing is to </a:t>
            </a:r>
            <a:r>
              <a:rPr lang="en-GB" dirty="0">
                <a:solidFill>
                  <a:schemeClr val="accent6">
                    <a:lumMod val="50000"/>
                  </a:schemeClr>
                </a:solidFill>
              </a:rPr>
              <a:t>find all the potential ambiguities and vulnerabilities</a:t>
            </a:r>
            <a:r>
              <a:rPr lang="en-GB" dirty="0"/>
              <a:t> of the application so that the software does not stop working. If we perform security testing, then it helps us to identify all the possible security threats and also help the programmer to fix those errors.</a:t>
            </a:r>
            <a:endParaRPr lang="en-US" dirty="0"/>
          </a:p>
          <a:p>
            <a:endParaRPr lang="en-US" dirty="0"/>
          </a:p>
          <a:p>
            <a:endParaRPr lang="en-US" dirty="0"/>
          </a:p>
        </p:txBody>
      </p:sp>
      <p:pic>
        <p:nvPicPr>
          <p:cNvPr id="4100" name="Picture 4" descr="Security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82981"/>
            <a:ext cx="53340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737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Security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7625" y="597550"/>
            <a:ext cx="8561342" cy="646331"/>
          </a:xfrm>
          <a:prstGeom prst="rect">
            <a:avLst/>
          </a:prstGeom>
        </p:spPr>
        <p:txBody>
          <a:bodyPr wrap="square">
            <a:spAutoFit/>
          </a:bodyPr>
          <a:lstStyle/>
          <a:p>
            <a:endParaRPr lang="en-US" dirty="0"/>
          </a:p>
          <a:p>
            <a:endParaRPr lang="en-US" dirty="0"/>
          </a:p>
        </p:txBody>
      </p:sp>
      <p:sp>
        <p:nvSpPr>
          <p:cNvPr id="4" name="Rectangle 3"/>
          <p:cNvSpPr/>
          <p:nvPr/>
        </p:nvSpPr>
        <p:spPr>
          <a:xfrm>
            <a:off x="9525" y="683243"/>
            <a:ext cx="2698239" cy="369332"/>
          </a:xfrm>
          <a:prstGeom prst="rect">
            <a:avLst/>
          </a:prstGeom>
        </p:spPr>
        <p:txBody>
          <a:bodyPr wrap="none">
            <a:spAutoFit/>
          </a:bodyPr>
          <a:lstStyle/>
          <a:p>
            <a:r>
              <a:rPr lang="en-GB" dirty="0">
                <a:solidFill>
                  <a:srgbClr val="610B38"/>
                </a:solidFill>
                <a:latin typeface="erdana"/>
              </a:rPr>
              <a:t>Types of Security testing</a:t>
            </a:r>
            <a:endParaRPr lang="en-GB" b="0" i="0" dirty="0">
              <a:solidFill>
                <a:srgbClr val="610B38"/>
              </a:solidFill>
              <a:effectLst/>
              <a:latin typeface="erdana"/>
            </a:endParaRPr>
          </a:p>
        </p:txBody>
      </p:sp>
      <p:pic>
        <p:nvPicPr>
          <p:cNvPr id="5122" name="Picture 2" descr="Security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137" y="1507600"/>
            <a:ext cx="6492875" cy="503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2829" y="1021723"/>
            <a:ext cx="8720183" cy="3139321"/>
          </a:xfrm>
          <a:prstGeom prst="rect">
            <a:avLst/>
          </a:prstGeom>
        </p:spPr>
        <p:txBody>
          <a:bodyPr wrap="square">
            <a:spAutoFit/>
          </a:bodyPr>
          <a:lstStyle/>
          <a:p>
            <a:r>
              <a:rPr lang="en-GB" dirty="0">
                <a:solidFill>
                  <a:srgbClr val="000000"/>
                </a:solidFill>
              </a:rPr>
              <a:t>As per Open Source Security Testing techniques, we have different types of security testing which as follows:</a:t>
            </a:r>
          </a:p>
          <a:p>
            <a:pPr marL="285750" indent="-285750">
              <a:buFont typeface="Wingdings" panose="05000000000000000000" pitchFamily="2" charset="2"/>
              <a:buChar char="v"/>
            </a:pPr>
            <a:r>
              <a:rPr lang="en-GB" b="1" dirty="0">
                <a:solidFill>
                  <a:srgbClr val="000000"/>
                </a:solidFill>
              </a:rPr>
              <a:t>Security Scanning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Risk Assessment</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Vulnerability Scanning</a:t>
            </a:r>
            <a:endParaRPr lang="en-GB" dirty="0">
              <a:solidFill>
                <a:srgbClr val="000000"/>
              </a:solidFill>
            </a:endParaRPr>
          </a:p>
          <a:p>
            <a:pPr marL="285750" indent="-285750">
              <a:buFont typeface="Wingdings" panose="05000000000000000000" pitchFamily="2" charset="2"/>
              <a:buChar char="v"/>
            </a:pPr>
            <a:r>
              <a:rPr lang="en-GB" b="1" dirty="0">
                <a:solidFill>
                  <a:schemeClr val="accent6">
                    <a:lumMod val="75000"/>
                  </a:schemeClr>
                </a:solidFill>
              </a:rPr>
              <a:t>Penetration testing</a:t>
            </a:r>
            <a:endParaRPr lang="en-GB" dirty="0">
              <a:solidFill>
                <a:schemeClr val="accent6">
                  <a:lumMod val="75000"/>
                </a:schemeClr>
              </a:solidFill>
            </a:endParaRPr>
          </a:p>
          <a:p>
            <a:pPr marL="285750" indent="-285750">
              <a:buFont typeface="Wingdings" panose="05000000000000000000" pitchFamily="2" charset="2"/>
              <a:buChar char="v"/>
            </a:pPr>
            <a:r>
              <a:rPr lang="en-GB" b="1" dirty="0">
                <a:solidFill>
                  <a:srgbClr val="000000"/>
                </a:solidFill>
              </a:rPr>
              <a:t>Security Auditing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Ethical hacking</a:t>
            </a:r>
            <a:endParaRPr lang="en-GB" dirty="0">
              <a:solidFill>
                <a:srgbClr val="000000"/>
              </a:solidFill>
            </a:endParaRPr>
          </a:p>
          <a:p>
            <a:pPr marL="285750" indent="-285750">
              <a:buFont typeface="Wingdings" panose="05000000000000000000" pitchFamily="2" charset="2"/>
              <a:buChar char="v"/>
            </a:pPr>
            <a:r>
              <a:rPr lang="en-GB" b="1" dirty="0">
                <a:solidFill>
                  <a:srgbClr val="000000"/>
                </a:solidFill>
              </a:rPr>
              <a:t>Posture Assessment</a:t>
            </a:r>
            <a:endParaRPr lang="en-GB" dirty="0">
              <a:solidFill>
                <a:srgbClr val="000000"/>
              </a:solidFill>
            </a:endParaRPr>
          </a:p>
          <a:p>
            <a:r>
              <a:rPr lang="en-GB" dirty="0"/>
              <a:t/>
            </a:r>
            <a:br>
              <a:rPr lang="en-GB" dirty="0"/>
            </a:br>
            <a:endParaRPr lang="en-GB" dirty="0"/>
          </a:p>
        </p:txBody>
      </p:sp>
    </p:spTree>
    <p:extLst>
      <p:ext uri="{BB962C8B-B14F-4D97-AF65-F5344CB8AC3E}">
        <p14:creationId xmlns:p14="http://schemas.microsoft.com/office/powerpoint/2010/main" val="3751108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dirty="0">
                <a:solidFill>
                  <a:schemeClr val="bg1"/>
                </a:solidFill>
                <a:latin typeface="Times New Roman" panose="02020603050405020304" pitchFamily="18" charset="0"/>
                <a:cs typeface="Times New Roman" panose="02020603050405020304" pitchFamily="18" charset="0"/>
              </a:rPr>
              <a:t> Alpha testing </a:t>
            </a:r>
            <a:r>
              <a:rPr lang="en-GB" sz="3000" b="1" dirty="0" smtClean="0">
                <a:solidFill>
                  <a:schemeClr val="bg1"/>
                </a:solidFill>
                <a:latin typeface="Times New Roman" panose="02020603050405020304" pitchFamily="18" charset="0"/>
                <a:cs typeface="Times New Roman" panose="02020603050405020304" pitchFamily="18" charset="0"/>
              </a:rPr>
              <a:t>vs </a:t>
            </a:r>
            <a:r>
              <a:rPr lang="en-GB" sz="3000" b="1" dirty="0">
                <a:solidFill>
                  <a:schemeClr val="bg1"/>
                </a:solidFill>
                <a:latin typeface="Times New Roman" panose="02020603050405020304" pitchFamily="18" charset="0"/>
                <a:cs typeface="Times New Roman" panose="02020603050405020304" pitchFamily="18" charset="0"/>
              </a:rPr>
              <a:t>Beta testing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46331"/>
          </a:xfrm>
          <a:prstGeom prst="rect">
            <a:avLst/>
          </a:prstGeom>
        </p:spPr>
        <p:txBody>
          <a:bodyPr wrap="square">
            <a:spAutoFit/>
          </a:bodyPr>
          <a:lstStyle/>
          <a:p>
            <a:endParaRPr lang="en-US" dirty="0"/>
          </a:p>
          <a:p>
            <a:endParaRPr lang="en-US" dirty="0"/>
          </a:p>
        </p:txBody>
      </p:sp>
      <p:sp>
        <p:nvSpPr>
          <p:cNvPr id="5" name="Rectangle 1"/>
          <p:cNvSpPr>
            <a:spLocks noChangeArrowheads="1"/>
          </p:cNvSpPr>
          <p:nvPr/>
        </p:nvSpPr>
        <p:spPr bwMode="auto">
          <a:xfrm>
            <a:off x="1931988" y="1452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06555065"/>
              </p:ext>
            </p:extLst>
          </p:nvPr>
        </p:nvGraphicFramePr>
        <p:xfrm>
          <a:off x="125458" y="685799"/>
          <a:ext cx="8866142" cy="5720337"/>
        </p:xfrm>
        <a:graphic>
          <a:graphicData uri="http://schemas.openxmlformats.org/drawingml/2006/table">
            <a:tbl>
              <a:tblPr>
                <a:tableStyleId>{8799B23B-EC83-4686-B30A-512413B5E67A}</a:tableStyleId>
              </a:tblPr>
              <a:tblGrid>
                <a:gridCol w="4465776">
                  <a:extLst>
                    <a:ext uri="{9D8B030D-6E8A-4147-A177-3AD203B41FA5}">
                      <a16:colId xmlns:a16="http://schemas.microsoft.com/office/drawing/2014/main" val="1248675644"/>
                    </a:ext>
                  </a:extLst>
                </a:gridCol>
                <a:gridCol w="4400366">
                  <a:extLst>
                    <a:ext uri="{9D8B030D-6E8A-4147-A177-3AD203B41FA5}">
                      <a16:colId xmlns:a16="http://schemas.microsoft.com/office/drawing/2014/main" val="3975982213"/>
                    </a:ext>
                  </a:extLst>
                </a:gridCol>
              </a:tblGrid>
              <a:tr h="389048">
                <a:tc>
                  <a:txBody>
                    <a:bodyPr/>
                    <a:lstStyle/>
                    <a:p>
                      <a:pPr algn="ctr" fontAlgn="t"/>
                      <a:r>
                        <a:rPr lang="en-GB" sz="1800" b="1" dirty="0">
                          <a:effectLst/>
                        </a:rPr>
                        <a:t>Alpha Testing</a:t>
                      </a:r>
                      <a:endParaRPr lang="en-GB" sz="1800" b="1" dirty="0">
                        <a:solidFill>
                          <a:srgbClr val="000000"/>
                        </a:solidFill>
                        <a:effectLst/>
                        <a:latin typeface="times new roman" panose="02020603050405020304" pitchFamily="18" charset="0"/>
                      </a:endParaRPr>
                    </a:p>
                  </a:txBody>
                  <a:tcPr marL="49772" marR="49772" marT="49772" marB="49772"/>
                </a:tc>
                <a:tc>
                  <a:txBody>
                    <a:bodyPr/>
                    <a:lstStyle/>
                    <a:p>
                      <a:pPr algn="ctr" fontAlgn="t"/>
                      <a:r>
                        <a:rPr lang="en-GB" sz="1800" b="1" dirty="0">
                          <a:effectLst/>
                        </a:rPr>
                        <a:t>Beta Testing</a:t>
                      </a:r>
                      <a:endParaRPr lang="en-GB" sz="1800" b="1" dirty="0">
                        <a:solidFill>
                          <a:srgbClr val="000000"/>
                        </a:solidFill>
                        <a:effectLst/>
                        <a:latin typeface="times new roman" panose="02020603050405020304" pitchFamily="18" charset="0"/>
                      </a:endParaRPr>
                    </a:p>
                  </a:txBody>
                  <a:tcPr marL="49772" marR="49772" marT="49772" marB="49772"/>
                </a:tc>
                <a:extLst>
                  <a:ext uri="{0D108BD9-81ED-4DB2-BD59-A6C34878D82A}">
                    <a16:rowId xmlns:a16="http://schemas.microsoft.com/office/drawing/2014/main" val="3792346066"/>
                  </a:ext>
                </a:extLst>
              </a:tr>
              <a:tr h="830289">
                <a:tc>
                  <a:txBody>
                    <a:bodyPr/>
                    <a:lstStyle/>
                    <a:p>
                      <a:pPr algn="l" fontAlgn="t"/>
                      <a:r>
                        <a:rPr lang="en-GB" sz="1600" dirty="0">
                          <a:effectLst/>
                        </a:rPr>
                        <a:t>Alpha testing performed by a team of highly skilled testers who are usually the internal </a:t>
                      </a:r>
                      <a:r>
                        <a:rPr lang="en-GB" sz="1600" dirty="0">
                          <a:solidFill>
                            <a:srgbClr val="002B82"/>
                          </a:solidFill>
                          <a:effectLst/>
                        </a:rPr>
                        <a:t>employee of the organization.</a:t>
                      </a:r>
                      <a:endParaRPr lang="en-GB" sz="1600" dirty="0">
                        <a:solidFill>
                          <a:srgbClr val="002B82"/>
                        </a:solidFill>
                        <a:effectLst/>
                        <a:latin typeface="verdana" panose="020B0604030504040204" pitchFamily="34" charset="0"/>
                      </a:endParaRPr>
                    </a:p>
                  </a:txBody>
                  <a:tcPr marL="33182" marR="33182" marT="33182" marB="33182"/>
                </a:tc>
                <a:tc>
                  <a:txBody>
                    <a:bodyPr/>
                    <a:lstStyle/>
                    <a:p>
                      <a:pPr algn="l" fontAlgn="t"/>
                      <a:r>
                        <a:rPr lang="en-GB" sz="1600" dirty="0">
                          <a:effectLst/>
                        </a:rPr>
                        <a:t>Beta testing performed by clients or end-users in a real-time environment, who </a:t>
                      </a:r>
                      <a:r>
                        <a:rPr lang="en-GB" sz="1600" dirty="0">
                          <a:solidFill>
                            <a:srgbClr val="002B82"/>
                          </a:solidFill>
                          <a:effectLst/>
                        </a:rPr>
                        <a:t>is not an emplo</a:t>
                      </a:r>
                      <a:r>
                        <a:rPr lang="en-GB" sz="1600" dirty="0">
                          <a:effectLst/>
                        </a:rPr>
                        <a:t>yee of the organization.</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3078091308"/>
                  </a:ext>
                </a:extLst>
              </a:tr>
              <a:tr h="576546">
                <a:tc>
                  <a:txBody>
                    <a:bodyPr/>
                    <a:lstStyle/>
                    <a:p>
                      <a:pPr algn="l" fontAlgn="t"/>
                      <a:r>
                        <a:rPr lang="en-GB" sz="1600" dirty="0">
                          <a:effectLst/>
                        </a:rPr>
                        <a:t>Reliability or security testing </a:t>
                      </a:r>
                      <a:r>
                        <a:rPr lang="en-GB" sz="1600" dirty="0">
                          <a:solidFill>
                            <a:schemeClr val="accent6">
                              <a:lumMod val="50000"/>
                            </a:schemeClr>
                          </a:solidFill>
                          <a:effectLst/>
                        </a:rPr>
                        <a:t>not performed </a:t>
                      </a:r>
                      <a:r>
                        <a:rPr lang="en-GB" sz="1600" dirty="0">
                          <a:effectLst/>
                        </a:rPr>
                        <a:t>in-depth in alpha testing.</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effectLst/>
                        </a:rPr>
                        <a:t>Reliability, security, and robustness </a:t>
                      </a:r>
                      <a:r>
                        <a:rPr lang="en-GB" sz="1600" dirty="0">
                          <a:solidFill>
                            <a:schemeClr val="accent6">
                              <a:lumMod val="50000"/>
                            </a:schemeClr>
                          </a:solidFill>
                          <a:effectLst/>
                        </a:rPr>
                        <a:t>checked </a:t>
                      </a:r>
                      <a:r>
                        <a:rPr lang="en-GB" sz="1600" dirty="0">
                          <a:effectLst/>
                        </a:rPr>
                        <a:t>during beta testing.</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211723613"/>
                  </a:ext>
                </a:extLst>
              </a:tr>
              <a:tr h="576546">
                <a:tc>
                  <a:txBody>
                    <a:bodyPr/>
                    <a:lstStyle/>
                    <a:p>
                      <a:pPr algn="l" fontAlgn="t"/>
                      <a:r>
                        <a:rPr lang="en-GB" sz="1600" dirty="0">
                          <a:effectLst/>
                        </a:rPr>
                        <a:t>Alpha testing involves both white box and black-box techniques.</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a:effectLst/>
                        </a:rPr>
                        <a:t>Beta testing uses only black-box testing.</a:t>
                      </a:r>
                      <a:endParaRPr lang="en-GB" sz="160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25049841"/>
                  </a:ext>
                </a:extLst>
              </a:tr>
              <a:tr h="576546">
                <a:tc>
                  <a:txBody>
                    <a:bodyPr/>
                    <a:lstStyle/>
                    <a:p>
                      <a:pPr algn="l" fontAlgn="t"/>
                      <a:r>
                        <a:rPr lang="en-GB" sz="1600" dirty="0">
                          <a:solidFill>
                            <a:schemeClr val="accent6">
                              <a:lumMod val="50000"/>
                            </a:schemeClr>
                          </a:solidFill>
                          <a:effectLst/>
                        </a:rPr>
                        <a:t>Long execution cycles maybe require </a:t>
                      </a:r>
                      <a:r>
                        <a:rPr lang="en-GB" sz="1600" dirty="0">
                          <a:effectLst/>
                        </a:rPr>
                        <a:t>for alpha testing.</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solidFill>
                            <a:schemeClr val="accent6">
                              <a:lumMod val="50000"/>
                            </a:schemeClr>
                          </a:solidFill>
                          <a:effectLst/>
                        </a:rPr>
                        <a:t>Only a few weeks </a:t>
                      </a:r>
                      <a:r>
                        <a:rPr lang="en-GB" sz="1600" dirty="0">
                          <a:effectLst/>
                        </a:rPr>
                        <a:t>are required for the execution of beta testing.</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3830838593"/>
                  </a:ext>
                </a:extLst>
              </a:tr>
              <a:tr h="576546">
                <a:tc>
                  <a:txBody>
                    <a:bodyPr/>
                    <a:lstStyle/>
                    <a:p>
                      <a:pPr algn="l" fontAlgn="t"/>
                      <a:r>
                        <a:rPr lang="en-GB" sz="1600" dirty="0">
                          <a:effectLst/>
                        </a:rPr>
                        <a:t>Alpha testing </a:t>
                      </a:r>
                      <a:r>
                        <a:rPr lang="en-GB" sz="1600" dirty="0">
                          <a:solidFill>
                            <a:schemeClr val="accent6">
                              <a:lumMod val="50000"/>
                            </a:schemeClr>
                          </a:solidFill>
                          <a:effectLst/>
                        </a:rPr>
                        <a:t>performed before the launch of the produc</a:t>
                      </a:r>
                      <a:r>
                        <a:rPr lang="en-GB" sz="1600" dirty="0">
                          <a:effectLst/>
                        </a:rPr>
                        <a:t>t into the market.</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effectLst/>
                        </a:rPr>
                        <a:t>At the time of software product marketing.</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3659990976"/>
                  </a:ext>
                </a:extLst>
              </a:tr>
              <a:tr h="970280">
                <a:tc>
                  <a:txBody>
                    <a:bodyPr/>
                    <a:lstStyle/>
                    <a:p>
                      <a:pPr algn="l" fontAlgn="t"/>
                      <a:r>
                        <a:rPr lang="en-GB" sz="1600" dirty="0">
                          <a:effectLst/>
                        </a:rPr>
                        <a:t>Alpha testing focuses on the product's quality before going to beta testing.</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effectLst/>
                        </a:rPr>
                        <a:t>Beta testing concentrates on the quality of the product, but </a:t>
                      </a:r>
                      <a:r>
                        <a:rPr lang="en-GB" sz="1600" dirty="0">
                          <a:solidFill>
                            <a:schemeClr val="accent6">
                              <a:lumMod val="50000"/>
                            </a:schemeClr>
                          </a:solidFill>
                          <a:effectLst/>
                        </a:rPr>
                        <a:t>gathers users input </a:t>
                      </a:r>
                      <a:r>
                        <a:rPr lang="en-GB" sz="1600" dirty="0">
                          <a:effectLst/>
                        </a:rPr>
                        <a:t>on the product and ensures that the product is </a:t>
                      </a:r>
                      <a:r>
                        <a:rPr lang="en-GB" sz="1600" dirty="0">
                          <a:solidFill>
                            <a:schemeClr val="accent6">
                              <a:lumMod val="50000"/>
                            </a:schemeClr>
                          </a:solidFill>
                          <a:effectLst/>
                        </a:rPr>
                        <a:t>ready for real-time users.</a:t>
                      </a:r>
                      <a:endParaRPr lang="en-GB" sz="1600" dirty="0">
                        <a:solidFill>
                          <a:schemeClr val="accent6">
                            <a:lumMod val="50000"/>
                          </a:schemeClr>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242693446"/>
                  </a:ext>
                </a:extLst>
              </a:tr>
              <a:tr h="576546">
                <a:tc>
                  <a:txBody>
                    <a:bodyPr/>
                    <a:lstStyle/>
                    <a:p>
                      <a:pPr algn="l" fontAlgn="t"/>
                      <a:r>
                        <a:rPr lang="en-GB" sz="1600" dirty="0">
                          <a:effectLst/>
                        </a:rPr>
                        <a:t>Alpha testing performed nearly the end of the software development.</a:t>
                      </a:r>
                      <a:endParaRPr lang="en-GB" sz="1600" dirty="0">
                        <a:solidFill>
                          <a:srgbClr val="000000"/>
                        </a:solidFill>
                        <a:effectLst/>
                        <a:latin typeface="verdana" panose="020B0604030504040204" pitchFamily="34" charset="0"/>
                      </a:endParaRPr>
                    </a:p>
                  </a:txBody>
                  <a:tcPr marL="33182" marR="33182" marT="33182" marB="33182"/>
                </a:tc>
                <a:tc>
                  <a:txBody>
                    <a:bodyPr/>
                    <a:lstStyle/>
                    <a:p>
                      <a:pPr algn="l" fontAlgn="t"/>
                      <a:r>
                        <a:rPr lang="en-GB" sz="1600">
                          <a:effectLst/>
                        </a:rPr>
                        <a:t>Beta testing is a final test before shipping a product to the customers.</a:t>
                      </a:r>
                      <a:endParaRPr lang="en-GB" sz="160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53133477"/>
                  </a:ext>
                </a:extLst>
              </a:tr>
              <a:tr h="576546">
                <a:tc>
                  <a:txBody>
                    <a:bodyPr/>
                    <a:lstStyle/>
                    <a:p>
                      <a:pPr algn="l" fontAlgn="t"/>
                      <a:r>
                        <a:rPr lang="en-GB" sz="1600">
                          <a:effectLst/>
                        </a:rPr>
                        <a:t>Alpha testing is conducting in the presence of developers and the absence of end-users.</a:t>
                      </a:r>
                      <a:endParaRPr lang="en-GB" sz="1600">
                        <a:solidFill>
                          <a:srgbClr val="000000"/>
                        </a:solidFill>
                        <a:effectLst/>
                        <a:latin typeface="verdana" panose="020B0604030504040204" pitchFamily="34" charset="0"/>
                      </a:endParaRPr>
                    </a:p>
                  </a:txBody>
                  <a:tcPr marL="33182" marR="33182" marT="33182" marB="33182"/>
                </a:tc>
                <a:tc>
                  <a:txBody>
                    <a:bodyPr/>
                    <a:lstStyle/>
                    <a:p>
                      <a:pPr algn="l" fontAlgn="t"/>
                      <a:r>
                        <a:rPr lang="en-GB" sz="1600" dirty="0">
                          <a:effectLst/>
                        </a:rPr>
                        <a:t>Beta testing reversed of alpha testing.</a:t>
                      </a:r>
                      <a:endParaRPr lang="en-GB" sz="1600" dirty="0">
                        <a:solidFill>
                          <a:srgbClr val="000000"/>
                        </a:solidFill>
                        <a:effectLst/>
                        <a:latin typeface="verdana" panose="020B0604030504040204" pitchFamily="34" charset="0"/>
                      </a:endParaRPr>
                    </a:p>
                  </a:txBody>
                  <a:tcPr marL="33182" marR="33182" marT="33182" marB="33182"/>
                </a:tc>
                <a:extLst>
                  <a:ext uri="{0D108BD9-81ED-4DB2-BD59-A6C34878D82A}">
                    <a16:rowId xmlns:a16="http://schemas.microsoft.com/office/drawing/2014/main" val="1644236347"/>
                  </a:ext>
                </a:extLst>
              </a:tr>
            </a:tbl>
          </a:graphicData>
        </a:graphic>
      </p:graphicFrame>
    </p:spTree>
    <p:extLst>
      <p:ext uri="{BB962C8B-B14F-4D97-AF65-F5344CB8AC3E}">
        <p14:creationId xmlns:p14="http://schemas.microsoft.com/office/powerpoint/2010/main" val="2587161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Re-testing  </a:t>
            </a:r>
            <a:r>
              <a:rPr lang="en-US" sz="3000" b="1" dirty="0" smtClean="0">
                <a:solidFill>
                  <a:schemeClr val="bg1"/>
                </a:solidFill>
                <a:latin typeface="Times New Roman" panose="02020603050405020304" pitchFamily="18" charset="0"/>
                <a:cs typeface="Times New Roman" panose="02020603050405020304" pitchFamily="18" charset="0"/>
              </a:rPr>
              <a:t>Vs Regression Testing </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6-Apr-21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277858" y="828261"/>
            <a:ext cx="8561342" cy="646331"/>
          </a:xfrm>
          <a:prstGeom prst="rect">
            <a:avLst/>
          </a:prstGeom>
        </p:spPr>
        <p:txBody>
          <a:bodyPr wrap="square">
            <a:spAutoFit/>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1797854"/>
              </p:ext>
            </p:extLst>
          </p:nvPr>
        </p:nvGraphicFramePr>
        <p:xfrm>
          <a:off x="152400" y="553998"/>
          <a:ext cx="8839200" cy="5902857"/>
        </p:xfrm>
        <a:graphic>
          <a:graphicData uri="http://schemas.openxmlformats.org/drawingml/2006/table">
            <a:tbl>
              <a:tblPr>
                <a:tableStyleId>{8799B23B-EC83-4686-B30A-512413B5E67A}</a:tableStyleId>
              </a:tblPr>
              <a:tblGrid>
                <a:gridCol w="4419600">
                  <a:extLst>
                    <a:ext uri="{9D8B030D-6E8A-4147-A177-3AD203B41FA5}">
                      <a16:colId xmlns:a16="http://schemas.microsoft.com/office/drawing/2014/main" val="4046246389"/>
                    </a:ext>
                  </a:extLst>
                </a:gridCol>
                <a:gridCol w="4419600">
                  <a:extLst>
                    <a:ext uri="{9D8B030D-6E8A-4147-A177-3AD203B41FA5}">
                      <a16:colId xmlns:a16="http://schemas.microsoft.com/office/drawing/2014/main" val="3030098248"/>
                    </a:ext>
                  </a:extLst>
                </a:gridCol>
              </a:tblGrid>
              <a:tr h="432045">
                <a:tc>
                  <a:txBody>
                    <a:bodyPr/>
                    <a:lstStyle/>
                    <a:p>
                      <a:pPr algn="ctr" fontAlgn="t"/>
                      <a:r>
                        <a:rPr lang="en-US" sz="2000" b="1" dirty="0">
                          <a:effectLst/>
                        </a:rPr>
                        <a:t>Re-testing</a:t>
                      </a:r>
                      <a:endParaRPr lang="en-US" sz="2000" b="1" dirty="0">
                        <a:solidFill>
                          <a:srgbClr val="000000"/>
                        </a:solidFill>
                        <a:effectLst/>
                        <a:latin typeface="times new roman" panose="02020603050405020304" pitchFamily="18" charset="0"/>
                      </a:endParaRPr>
                    </a:p>
                  </a:txBody>
                  <a:tcPr marL="72843" marR="72843" marT="72843" marB="72843"/>
                </a:tc>
                <a:tc>
                  <a:txBody>
                    <a:bodyPr/>
                    <a:lstStyle/>
                    <a:p>
                      <a:pPr algn="ctr" fontAlgn="t"/>
                      <a:r>
                        <a:rPr lang="en-US" sz="2000" b="1" dirty="0">
                          <a:effectLst/>
                        </a:rPr>
                        <a:t>Regression Testing</a:t>
                      </a:r>
                      <a:endParaRPr lang="en-US" sz="2000" b="1" dirty="0">
                        <a:solidFill>
                          <a:srgbClr val="000000"/>
                        </a:solidFill>
                        <a:effectLst/>
                        <a:latin typeface="times new roman" panose="02020603050405020304" pitchFamily="18" charset="0"/>
                      </a:endParaRPr>
                    </a:p>
                  </a:txBody>
                  <a:tcPr marL="72843" marR="72843" marT="72843" marB="72843"/>
                </a:tc>
                <a:extLst>
                  <a:ext uri="{0D108BD9-81ED-4DB2-BD59-A6C34878D82A}">
                    <a16:rowId xmlns:a16="http://schemas.microsoft.com/office/drawing/2014/main" val="173429122"/>
                  </a:ext>
                </a:extLst>
              </a:tr>
              <a:tr h="887089">
                <a:tc>
                  <a:txBody>
                    <a:bodyPr/>
                    <a:lstStyle/>
                    <a:p>
                      <a:pPr algn="l" fontAlgn="t"/>
                      <a:r>
                        <a:rPr lang="en-US" sz="1500" dirty="0">
                          <a:effectLst/>
                        </a:rPr>
                        <a:t>Re-testing is performed to ensure that the test cases </a:t>
                      </a:r>
                      <a:r>
                        <a:rPr lang="en-US" sz="1500" dirty="0">
                          <a:solidFill>
                            <a:schemeClr val="accent6">
                              <a:lumMod val="50000"/>
                            </a:schemeClr>
                          </a:solidFill>
                          <a:effectLst/>
                        </a:rPr>
                        <a:t>that are failed in the final execution are passing after the defects fixed.</a:t>
                      </a:r>
                      <a:endParaRPr lang="en-US" sz="1500" dirty="0">
                        <a:solidFill>
                          <a:schemeClr val="accent6">
                            <a:lumMod val="50000"/>
                          </a:schemeClr>
                        </a:solidFill>
                        <a:effectLst/>
                        <a:latin typeface="verdana" panose="020B0604030504040204" pitchFamily="34" charset="0"/>
                      </a:endParaRPr>
                    </a:p>
                  </a:txBody>
                  <a:tcPr marL="48562" marR="48562" marT="48562" marB="48562"/>
                </a:tc>
                <a:tc>
                  <a:txBody>
                    <a:bodyPr/>
                    <a:lstStyle/>
                    <a:p>
                      <a:pPr algn="l" fontAlgn="t"/>
                      <a:r>
                        <a:rPr lang="en-US" sz="1500" dirty="0">
                          <a:effectLst/>
                        </a:rPr>
                        <a:t>Regression Testing is done to confirm whether the code change has </a:t>
                      </a:r>
                      <a:r>
                        <a:rPr lang="en-US" sz="1500" dirty="0">
                          <a:solidFill>
                            <a:schemeClr val="accent6">
                              <a:lumMod val="50000"/>
                            </a:schemeClr>
                          </a:solidFill>
                          <a:effectLst/>
                        </a:rPr>
                        <a:t>not affected the existing features</a:t>
                      </a:r>
                      <a:r>
                        <a:rPr lang="en-US" sz="1500" dirty="0">
                          <a:effectLst/>
                        </a:rPr>
                        <a:t>.</a:t>
                      </a:r>
                      <a:endParaRPr lang="en-US" sz="1500" dirty="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1244843266"/>
                  </a:ext>
                </a:extLst>
              </a:tr>
              <a:tr h="650808">
                <a:tc>
                  <a:txBody>
                    <a:bodyPr/>
                    <a:lstStyle/>
                    <a:p>
                      <a:pPr algn="l" fontAlgn="t"/>
                      <a:r>
                        <a:rPr lang="en-US" sz="1500" dirty="0">
                          <a:effectLst/>
                        </a:rPr>
                        <a:t>Re-Testing works on defect fixes.</a:t>
                      </a:r>
                      <a:endParaRPr lang="en-US" sz="1500" dirty="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The purpose of regression testing is to ensure that the code changes adversely not affect the existing functionality.</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561661623"/>
                  </a:ext>
                </a:extLst>
              </a:tr>
              <a:tr h="475299">
                <a:tc>
                  <a:txBody>
                    <a:bodyPr/>
                    <a:lstStyle/>
                    <a:p>
                      <a:pPr algn="l" fontAlgn="t"/>
                      <a:r>
                        <a:rPr lang="en-US" sz="1500">
                          <a:effectLst/>
                        </a:rPr>
                        <a:t>Defect verification is the part of the Retesting.</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Regression testing does not include defect verification</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489420470"/>
                  </a:ext>
                </a:extLst>
              </a:tr>
              <a:tr h="650808">
                <a:tc>
                  <a:txBody>
                    <a:bodyPr/>
                    <a:lstStyle/>
                    <a:p>
                      <a:pPr algn="l" fontAlgn="t"/>
                      <a:r>
                        <a:rPr lang="en-US" sz="1500">
                          <a:effectLst/>
                        </a:rPr>
                        <a:t>The priority of Retesting is higher than Regression Testing, so it is done before the Regression Testing.</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Based on the project type and availability of resources, regression testing can be parallel to Retesting.</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3659689385"/>
                  </a:ext>
                </a:extLst>
              </a:tr>
              <a:tr h="373610">
                <a:tc>
                  <a:txBody>
                    <a:bodyPr/>
                    <a:lstStyle/>
                    <a:p>
                      <a:pPr algn="l" fontAlgn="t"/>
                      <a:r>
                        <a:rPr lang="en-US" sz="1500" dirty="0">
                          <a:effectLst/>
                        </a:rPr>
                        <a:t>Re-Test is a </a:t>
                      </a:r>
                      <a:r>
                        <a:rPr lang="en-US" sz="1500" dirty="0">
                          <a:solidFill>
                            <a:schemeClr val="accent6">
                              <a:lumMod val="50000"/>
                            </a:schemeClr>
                          </a:solidFill>
                          <a:effectLst/>
                        </a:rPr>
                        <a:t>planned Testing</a:t>
                      </a:r>
                      <a:r>
                        <a:rPr lang="en-US" sz="1500" dirty="0">
                          <a:effectLst/>
                        </a:rPr>
                        <a:t>.</a:t>
                      </a:r>
                      <a:endParaRPr lang="en-US" sz="1500" dirty="0">
                        <a:solidFill>
                          <a:srgbClr val="000000"/>
                        </a:solidFill>
                        <a:effectLst/>
                        <a:latin typeface="verdana" panose="020B0604030504040204" pitchFamily="34" charset="0"/>
                      </a:endParaRPr>
                    </a:p>
                  </a:txBody>
                  <a:tcPr marL="48562" marR="48562" marT="48562" marB="48562"/>
                </a:tc>
                <a:tc>
                  <a:txBody>
                    <a:bodyPr/>
                    <a:lstStyle/>
                    <a:p>
                      <a:pPr algn="l" fontAlgn="t"/>
                      <a:r>
                        <a:rPr lang="en-US" sz="1500" dirty="0">
                          <a:effectLst/>
                        </a:rPr>
                        <a:t>Regression testing is a </a:t>
                      </a:r>
                      <a:r>
                        <a:rPr lang="en-US" sz="1500" dirty="0">
                          <a:solidFill>
                            <a:schemeClr val="accent6">
                              <a:lumMod val="50000"/>
                            </a:schemeClr>
                          </a:solidFill>
                          <a:effectLst/>
                        </a:rPr>
                        <a:t>generic Testing</a:t>
                      </a:r>
                      <a:r>
                        <a:rPr lang="en-US" sz="1500" dirty="0">
                          <a:effectLst/>
                        </a:rPr>
                        <a:t>.</a:t>
                      </a:r>
                      <a:endParaRPr lang="en-US" sz="1500" dirty="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2073333239"/>
                  </a:ext>
                </a:extLst>
              </a:tr>
              <a:tr h="650808">
                <a:tc>
                  <a:txBody>
                    <a:bodyPr/>
                    <a:lstStyle/>
                    <a:p>
                      <a:pPr algn="l" fontAlgn="t"/>
                      <a:r>
                        <a:rPr lang="en-US" sz="1500" dirty="0">
                          <a:effectLst/>
                        </a:rPr>
                        <a:t>We </a:t>
                      </a:r>
                      <a:r>
                        <a:rPr lang="en-US" sz="1500" dirty="0">
                          <a:solidFill>
                            <a:schemeClr val="accent6">
                              <a:lumMod val="50000"/>
                            </a:schemeClr>
                          </a:solidFill>
                          <a:effectLst/>
                        </a:rPr>
                        <a:t>cannot automate </a:t>
                      </a:r>
                      <a:r>
                        <a:rPr lang="en-US" sz="1500" dirty="0">
                          <a:effectLst/>
                        </a:rPr>
                        <a:t>the test-cases for Retesting.</a:t>
                      </a:r>
                      <a:endParaRPr lang="en-US" sz="1500" dirty="0">
                        <a:solidFill>
                          <a:srgbClr val="000000"/>
                        </a:solidFill>
                        <a:effectLst/>
                        <a:latin typeface="verdana" panose="020B0604030504040204" pitchFamily="34" charset="0"/>
                      </a:endParaRPr>
                    </a:p>
                  </a:txBody>
                  <a:tcPr marL="48562" marR="48562" marT="48562" marB="48562"/>
                </a:tc>
                <a:tc>
                  <a:txBody>
                    <a:bodyPr/>
                    <a:lstStyle/>
                    <a:p>
                      <a:pPr algn="l" fontAlgn="t"/>
                      <a:r>
                        <a:rPr lang="en-US" sz="1500" dirty="0">
                          <a:effectLst/>
                        </a:rPr>
                        <a:t>We can </a:t>
                      </a:r>
                      <a:r>
                        <a:rPr lang="en-US" sz="1500" dirty="0">
                          <a:solidFill>
                            <a:schemeClr val="accent6">
                              <a:lumMod val="50000"/>
                            </a:schemeClr>
                          </a:solidFill>
                          <a:effectLst/>
                        </a:rPr>
                        <a:t>do automation </a:t>
                      </a:r>
                      <a:r>
                        <a:rPr lang="en-US" sz="1500" dirty="0">
                          <a:effectLst/>
                        </a:rPr>
                        <a:t>for regression testing; manual testing could be expensive and time-consuming.</a:t>
                      </a:r>
                      <a:endParaRPr lang="en-US" sz="1500" dirty="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133470674"/>
                  </a:ext>
                </a:extLst>
              </a:tr>
              <a:tr h="373610">
                <a:tc>
                  <a:txBody>
                    <a:bodyPr/>
                    <a:lstStyle/>
                    <a:p>
                      <a:pPr algn="l" fontAlgn="t"/>
                      <a:r>
                        <a:rPr lang="en-US" sz="1500" dirty="0">
                          <a:effectLst/>
                        </a:rPr>
                        <a:t>Re-testing is for </a:t>
                      </a:r>
                      <a:r>
                        <a:rPr lang="en-US" sz="1500" dirty="0">
                          <a:solidFill>
                            <a:schemeClr val="accent6">
                              <a:lumMod val="50000"/>
                            </a:schemeClr>
                          </a:solidFill>
                          <a:effectLst/>
                        </a:rPr>
                        <a:t>failed test-cases</a:t>
                      </a:r>
                      <a:r>
                        <a:rPr lang="en-US" sz="1500" dirty="0">
                          <a:effectLst/>
                        </a:rPr>
                        <a:t>.</a:t>
                      </a:r>
                      <a:endParaRPr lang="en-US" sz="1500" dirty="0">
                        <a:solidFill>
                          <a:srgbClr val="000000"/>
                        </a:solidFill>
                        <a:effectLst/>
                        <a:latin typeface="verdana" panose="020B0604030504040204" pitchFamily="34" charset="0"/>
                      </a:endParaRPr>
                    </a:p>
                  </a:txBody>
                  <a:tcPr marL="48562" marR="48562" marT="48562" marB="48562"/>
                </a:tc>
                <a:tc>
                  <a:txBody>
                    <a:bodyPr/>
                    <a:lstStyle/>
                    <a:p>
                      <a:pPr algn="l" fontAlgn="t"/>
                      <a:r>
                        <a:rPr lang="en-US" sz="1500" dirty="0">
                          <a:effectLst/>
                        </a:rPr>
                        <a:t>Regression testing is for </a:t>
                      </a:r>
                      <a:r>
                        <a:rPr lang="en-US" sz="1500" dirty="0">
                          <a:solidFill>
                            <a:schemeClr val="accent6">
                              <a:lumMod val="50000"/>
                            </a:schemeClr>
                          </a:solidFill>
                          <a:effectLst/>
                        </a:rPr>
                        <a:t>passed Test-cases</a:t>
                      </a:r>
                      <a:r>
                        <a:rPr lang="en-US" sz="1500" dirty="0">
                          <a:effectLst/>
                        </a:rPr>
                        <a:t>.</a:t>
                      </a:r>
                      <a:endParaRPr lang="en-US" sz="1500" dirty="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888556077"/>
                  </a:ext>
                </a:extLst>
              </a:tr>
              <a:tr h="475299">
                <a:tc>
                  <a:txBody>
                    <a:bodyPr/>
                    <a:lstStyle/>
                    <a:p>
                      <a:pPr algn="l" fontAlgn="t"/>
                      <a:r>
                        <a:rPr lang="en-US" sz="1500" dirty="0">
                          <a:effectLst/>
                        </a:rPr>
                        <a:t>Re-testing make sure that the original fault is corrected.</a:t>
                      </a:r>
                      <a:endParaRPr lang="en-US" sz="1500" dirty="0">
                        <a:solidFill>
                          <a:srgbClr val="000000"/>
                        </a:solidFill>
                        <a:effectLst/>
                        <a:latin typeface="verdana" panose="020B0604030504040204" pitchFamily="34" charset="0"/>
                      </a:endParaRPr>
                    </a:p>
                  </a:txBody>
                  <a:tcPr marL="48562" marR="48562" marT="48562" marB="48562"/>
                </a:tc>
                <a:tc>
                  <a:txBody>
                    <a:bodyPr/>
                    <a:lstStyle/>
                    <a:p>
                      <a:pPr algn="l" fontAlgn="t"/>
                      <a:r>
                        <a:rPr lang="en-US" sz="1500">
                          <a:effectLst/>
                        </a:rPr>
                        <a:t>Regression testing checks for unexpected side effect.</a:t>
                      </a:r>
                      <a:endParaRPr lang="en-US" sz="150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2641745277"/>
                  </a:ext>
                </a:extLst>
              </a:tr>
              <a:tr h="650808">
                <a:tc>
                  <a:txBody>
                    <a:bodyPr/>
                    <a:lstStyle/>
                    <a:p>
                      <a:pPr algn="l" fontAlgn="t"/>
                      <a:r>
                        <a:rPr lang="en-US" sz="1500">
                          <a:effectLst/>
                        </a:rPr>
                        <a:t>Retesting executes defects with the same data and the same environment with different input with a new build.</a:t>
                      </a:r>
                      <a:endParaRPr lang="en-US" sz="1500">
                        <a:solidFill>
                          <a:srgbClr val="000000"/>
                        </a:solidFill>
                        <a:effectLst/>
                        <a:latin typeface="verdana" panose="020B0604030504040204" pitchFamily="34" charset="0"/>
                      </a:endParaRPr>
                    </a:p>
                  </a:txBody>
                  <a:tcPr marL="48562" marR="48562" marT="48562" marB="48562"/>
                </a:tc>
                <a:tc>
                  <a:txBody>
                    <a:bodyPr/>
                    <a:lstStyle/>
                    <a:p>
                      <a:pPr algn="l" fontAlgn="t"/>
                      <a:r>
                        <a:rPr lang="en-US" sz="1500" dirty="0">
                          <a:effectLst/>
                        </a:rPr>
                        <a:t>Regression testing is when there is a modification or changes become mandatory in an existing project.</a:t>
                      </a:r>
                      <a:endParaRPr lang="en-US" sz="1500" dirty="0">
                        <a:solidFill>
                          <a:srgbClr val="000000"/>
                        </a:solidFill>
                        <a:effectLst/>
                        <a:latin typeface="verdana" panose="020B0604030504040204" pitchFamily="34" charset="0"/>
                      </a:endParaRPr>
                    </a:p>
                  </a:txBody>
                  <a:tcPr marL="48562" marR="48562" marT="48562" marB="48562"/>
                </a:tc>
                <a:extLst>
                  <a:ext uri="{0D108BD9-81ED-4DB2-BD59-A6C34878D82A}">
                    <a16:rowId xmlns:a16="http://schemas.microsoft.com/office/drawing/2014/main" val="3937489590"/>
                  </a:ext>
                </a:extLst>
              </a:tr>
            </a:tbl>
          </a:graphicData>
        </a:graphic>
      </p:graphicFrame>
      <p:sp>
        <p:nvSpPr>
          <p:cNvPr id="5" name="Rectangle 1"/>
          <p:cNvSpPr>
            <a:spLocks noChangeArrowheads="1"/>
          </p:cNvSpPr>
          <p:nvPr/>
        </p:nvSpPr>
        <p:spPr bwMode="auto">
          <a:xfrm>
            <a:off x="1931988" y="1452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791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10193</TotalTime>
  <Words>2605</Words>
  <Application>Microsoft Office PowerPoint</Application>
  <PresentationFormat>On-screen Show (4:3)</PresentationFormat>
  <Paragraphs>483</Paragraphs>
  <Slides>59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59</vt:i4>
      </vt:variant>
    </vt:vector>
  </HeadingPairs>
  <TitlesOfParts>
    <vt:vector size="74" baseType="lpstr">
      <vt:lpstr>ＭＳ Ｐゴシック</vt:lpstr>
      <vt:lpstr>Aharoni</vt:lpstr>
      <vt:lpstr>Arial</vt:lpstr>
      <vt:lpstr>Calibri</vt:lpstr>
      <vt:lpstr>Cambria</vt:lpstr>
      <vt:lpstr>erdana</vt:lpstr>
      <vt:lpstr>Forte</vt:lpstr>
      <vt:lpstr>Lucida Bright</vt:lpstr>
      <vt:lpstr>Lucida Calligraphy</vt:lpstr>
      <vt:lpstr>Roboto</vt:lpstr>
      <vt:lpstr>times new roman</vt:lpstr>
      <vt:lpstr>times new roman</vt:lpstr>
      <vt:lpstr>verdana</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886</cp:revision>
  <dcterms:created xsi:type="dcterms:W3CDTF">2014-02-03T19:53:25Z</dcterms:created>
  <dcterms:modified xsi:type="dcterms:W3CDTF">2021-04-06T05:01:08Z</dcterms:modified>
</cp:coreProperties>
</file>