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454" r:id="rId3"/>
    <p:sldId id="455" r:id="rId4"/>
    <p:sldId id="456" r:id="rId5"/>
    <p:sldId id="457" r:id="rId6"/>
    <p:sldId id="458" r:id="rId7"/>
    <p:sldId id="461" r:id="rId8"/>
    <p:sldId id="462" r:id="rId9"/>
    <p:sldId id="463" r:id="rId10"/>
    <p:sldId id="464" r:id="rId11"/>
    <p:sldId id="476" r:id="rId12"/>
    <p:sldId id="477" r:id="rId13"/>
    <p:sldId id="465" r:id="rId14"/>
    <p:sldId id="466" r:id="rId15"/>
    <p:sldId id="467" r:id="rId16"/>
    <p:sldId id="468" r:id="rId17"/>
    <p:sldId id="492" r:id="rId18"/>
    <p:sldId id="489" r:id="rId19"/>
    <p:sldId id="470" r:id="rId20"/>
    <p:sldId id="471" r:id="rId21"/>
    <p:sldId id="472" r:id="rId22"/>
    <p:sldId id="486" r:id="rId23"/>
    <p:sldId id="487" r:id="rId24"/>
    <p:sldId id="488" r:id="rId25"/>
    <p:sldId id="490" r:id="rId26"/>
    <p:sldId id="491" r:id="rId27"/>
    <p:sldId id="474" r:id="rId28"/>
    <p:sldId id="475" r:id="rId29"/>
    <p:sldId id="478" r:id="rId30"/>
    <p:sldId id="483" r:id="rId31"/>
    <p:sldId id="479" r:id="rId32"/>
    <p:sldId id="482" r:id="rId33"/>
    <p:sldId id="480" r:id="rId34"/>
    <p:sldId id="481" r:id="rId35"/>
    <p:sldId id="484" r:id="rId36"/>
    <p:sldId id="485" r:id="rId37"/>
    <p:sldId id="33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28A010"/>
    <a:srgbClr val="009900"/>
    <a:srgbClr val="006600"/>
    <a:srgbClr val="002B82"/>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76173" autoAdjust="0"/>
  </p:normalViewPr>
  <p:slideViewPr>
    <p:cSldViewPr>
      <p:cViewPr varScale="1">
        <p:scale>
          <a:sx n="59" d="100"/>
          <a:sy n="59" d="100"/>
        </p:scale>
        <p:origin x="78" y="4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4/7/2021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7-Apr-21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7-Apr-21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7-Apr-21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7-Apr-21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7-Apr-21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7-Apr-21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7-Apr-21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7-Apr-21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7-Apr-21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7-Apr-21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7-Apr-21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7-Apr-21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:20</a:t>
            </a:r>
            <a:br>
              <a:rPr lang="en-US" sz="4000" dirty="0" smtClean="0">
                <a:solidFill>
                  <a:schemeClr val="tx1"/>
                </a:solidFill>
              </a:rPr>
            </a:br>
            <a:r>
              <a:rPr lang="en-US" sz="4000" dirty="0">
                <a:solidFill>
                  <a:srgbClr val="FF0000"/>
                </a:solidFill>
                <a:latin typeface="Cambria" panose="02040503050406030204" pitchFamily="18" charset="0"/>
              </a:rPr>
              <a:t>Security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741" y="665519"/>
            <a:ext cx="9134475" cy="5940088"/>
          </a:xfrm>
          <a:prstGeom prst="rect">
            <a:avLst/>
          </a:prstGeom>
        </p:spPr>
        <p:txBody>
          <a:bodyPr wrap="square">
            <a:spAutoFit/>
          </a:bodyPr>
          <a:lstStyle/>
          <a:p>
            <a:pPr algn="just"/>
            <a:r>
              <a:rPr lang="en-GB" sz="2000" b="1" dirty="0" smtClean="0">
                <a:solidFill>
                  <a:srgbClr val="000000"/>
                </a:solidFill>
                <a:latin typeface="Arial" panose="020B0604020202020204" pitchFamily="34" charset="0"/>
                <a:cs typeface="Arial" panose="020B0604020202020204" pitchFamily="34" charset="0"/>
              </a:rPr>
              <a:t>Dictionary </a:t>
            </a:r>
            <a:r>
              <a:rPr lang="en-GB" sz="2000" b="1" dirty="0">
                <a:solidFill>
                  <a:srgbClr val="000000"/>
                </a:solidFill>
                <a:latin typeface="Arial" panose="020B0604020202020204" pitchFamily="34" charset="0"/>
                <a:cs typeface="Arial" panose="020B0604020202020204" pitchFamily="34" charset="0"/>
              </a:rPr>
              <a:t>attacks</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This type of attack </a:t>
            </a:r>
            <a:r>
              <a:rPr lang="en-GB" sz="2000" dirty="0">
                <a:solidFill>
                  <a:schemeClr val="accent6">
                    <a:lumMod val="75000"/>
                  </a:schemeClr>
                </a:solidFill>
                <a:latin typeface="Arial" panose="020B0604020202020204" pitchFamily="34" charset="0"/>
                <a:cs typeface="Arial" panose="020B0604020202020204" pitchFamily="34" charset="0"/>
              </a:rPr>
              <a:t>stored the list of a commonly used password and validated them to get original password</a:t>
            </a:r>
            <a:r>
              <a:rPr lang="en-GB" sz="2000" dirty="0" smtClean="0">
                <a:solidFill>
                  <a:schemeClr val="accent6">
                    <a:lumMod val="75000"/>
                  </a:schemeClr>
                </a:solidFill>
                <a:latin typeface="Arial" panose="020B0604020202020204" pitchFamily="34" charset="0"/>
                <a:cs typeface="Arial" panose="020B0604020202020204" pitchFamily="34" charset="0"/>
              </a:rPr>
              <a:t>.</a:t>
            </a:r>
          </a:p>
          <a:p>
            <a:pPr algn="just"/>
            <a:endParaRPr lang="en-GB" sz="2000" b="1" dirty="0" smtClean="0">
              <a:solidFill>
                <a:srgbClr val="000000"/>
              </a:solidFill>
              <a:latin typeface="Arial" panose="020B0604020202020204" pitchFamily="34" charset="0"/>
              <a:cs typeface="Arial" panose="020B0604020202020204" pitchFamily="34" charset="0"/>
            </a:endParaRPr>
          </a:p>
          <a:p>
            <a:pPr algn="just"/>
            <a:r>
              <a:rPr lang="en-GB" sz="2000" b="1" dirty="0" smtClean="0">
                <a:solidFill>
                  <a:srgbClr val="000000"/>
                </a:solidFill>
                <a:latin typeface="Arial" panose="020B0604020202020204" pitchFamily="34" charset="0"/>
                <a:cs typeface="Arial" panose="020B0604020202020204" pitchFamily="34" charset="0"/>
              </a:rPr>
              <a:t>URL </a:t>
            </a:r>
            <a:r>
              <a:rPr lang="en-GB" sz="2000" b="1" dirty="0">
                <a:solidFill>
                  <a:srgbClr val="000000"/>
                </a:solidFill>
                <a:latin typeface="Arial" panose="020B0604020202020204" pitchFamily="34" charset="0"/>
                <a:cs typeface="Arial" panose="020B0604020202020204" pitchFamily="34" charset="0"/>
              </a:rPr>
              <a:t>Interpretation</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It is a type of attack where we can </a:t>
            </a:r>
            <a:r>
              <a:rPr lang="en-GB" sz="2000" dirty="0">
                <a:solidFill>
                  <a:schemeClr val="accent6">
                    <a:lumMod val="75000"/>
                  </a:schemeClr>
                </a:solidFill>
                <a:latin typeface="Arial" panose="020B0604020202020204" pitchFamily="34" charset="0"/>
                <a:cs typeface="Arial" panose="020B0604020202020204" pitchFamily="34" charset="0"/>
              </a:rPr>
              <a:t>change the certain parts of a URL</a:t>
            </a:r>
            <a:r>
              <a:rPr lang="en-GB" sz="2000" dirty="0">
                <a:solidFill>
                  <a:srgbClr val="000000"/>
                </a:solidFill>
                <a:latin typeface="Arial" panose="020B0604020202020204" pitchFamily="34" charset="0"/>
                <a:cs typeface="Arial" panose="020B0604020202020204" pitchFamily="34" charset="0"/>
              </a:rPr>
              <a:t>, and one can make a web server to deliver web pages for which he is not authorized to browse</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b="1" dirty="0" smtClean="0">
                <a:solidFill>
                  <a:srgbClr val="000000"/>
                </a:solidFill>
                <a:latin typeface="Arial" panose="020B0604020202020204" pitchFamily="34" charset="0"/>
                <a:cs typeface="Arial" panose="020B0604020202020204" pitchFamily="34" charset="0"/>
              </a:rPr>
              <a:t>File </a:t>
            </a:r>
            <a:r>
              <a:rPr lang="en-GB" sz="2000" b="1" dirty="0">
                <a:solidFill>
                  <a:srgbClr val="000000"/>
                </a:solidFill>
                <a:latin typeface="Arial" panose="020B0604020202020204" pitchFamily="34" charset="0"/>
                <a:cs typeface="Arial" panose="020B0604020202020204" pitchFamily="34" charset="0"/>
              </a:rPr>
              <a:t>Inclusion attacks</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It is a type of attack that allows an attacker </a:t>
            </a:r>
            <a:r>
              <a:rPr lang="en-GB" sz="2000" dirty="0">
                <a:solidFill>
                  <a:schemeClr val="accent6">
                    <a:lumMod val="75000"/>
                  </a:schemeClr>
                </a:solidFill>
                <a:latin typeface="Arial" panose="020B0604020202020204" pitchFamily="34" charset="0"/>
                <a:cs typeface="Arial" panose="020B0604020202020204" pitchFamily="34" charset="0"/>
              </a:rPr>
              <a:t>to access unauthorized or essential files which is available on the web server </a:t>
            </a:r>
            <a:r>
              <a:rPr lang="en-GB" sz="2000" dirty="0">
                <a:solidFill>
                  <a:srgbClr val="000000"/>
                </a:solidFill>
                <a:latin typeface="Arial" panose="020B0604020202020204" pitchFamily="34" charset="0"/>
                <a:cs typeface="Arial" panose="020B0604020202020204" pitchFamily="34" charset="0"/>
              </a:rPr>
              <a:t>or </a:t>
            </a:r>
            <a:r>
              <a:rPr lang="en-GB" sz="2000" dirty="0">
                <a:solidFill>
                  <a:schemeClr val="accent6">
                    <a:lumMod val="75000"/>
                  </a:schemeClr>
                </a:solidFill>
                <a:latin typeface="Arial" panose="020B0604020202020204" pitchFamily="34" charset="0"/>
                <a:cs typeface="Arial" panose="020B0604020202020204" pitchFamily="34" charset="0"/>
              </a:rPr>
              <a:t>to execute malicious files on the web server by making use of the include functionality</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smtClean="0">
              <a:solidFill>
                <a:srgbClr val="000000"/>
              </a:solidFill>
              <a:latin typeface="Arial" panose="020B0604020202020204" pitchFamily="34" charset="0"/>
              <a:cs typeface="Arial" panose="020B0604020202020204" pitchFamily="34" charset="0"/>
            </a:endParaRPr>
          </a:p>
          <a:p>
            <a:pPr algn="just"/>
            <a:r>
              <a:rPr lang="en-GB" sz="2000" b="1" dirty="0" smtClean="0">
                <a:solidFill>
                  <a:srgbClr val="000000"/>
                </a:solidFill>
                <a:latin typeface="Arial" panose="020B0604020202020204" pitchFamily="34" charset="0"/>
                <a:cs typeface="Arial" panose="020B0604020202020204" pitchFamily="34" charset="0"/>
              </a:rPr>
              <a:t>Man in the middle attacks(</a:t>
            </a:r>
            <a:r>
              <a:rPr lang="en-GB" sz="2000" dirty="0">
                <a:solidFill>
                  <a:srgbClr val="610B38"/>
                </a:solidFill>
                <a:latin typeface="Arial" panose="020B0604020202020204" pitchFamily="34" charset="0"/>
                <a:cs typeface="Arial" panose="020B0604020202020204" pitchFamily="34" charset="0"/>
              </a:rPr>
              <a:t>MITM</a:t>
            </a:r>
            <a:r>
              <a:rPr lang="en-GB" sz="2000" b="1" dirty="0" smtClean="0">
                <a:solidFill>
                  <a:srgbClr val="000000"/>
                </a:solidFill>
                <a:latin typeface="Arial" panose="020B0604020202020204" pitchFamily="34" charset="0"/>
                <a:cs typeface="Arial" panose="020B0604020202020204" pitchFamily="34" charset="0"/>
              </a:rPr>
              <a:t>)</a:t>
            </a:r>
            <a:endParaRPr lang="en-GB" sz="2000" dirty="0" smtClean="0">
              <a:solidFill>
                <a:srgbClr val="000000"/>
              </a:solidFill>
              <a:latin typeface="Arial" panose="020B0604020202020204" pitchFamily="34" charset="0"/>
              <a:cs typeface="Arial" panose="020B0604020202020204" pitchFamily="34" charset="0"/>
            </a:endParaRPr>
          </a:p>
          <a:p>
            <a:pPr algn="just"/>
            <a:r>
              <a:rPr lang="en-GB" sz="2000" dirty="0" smtClean="0">
                <a:solidFill>
                  <a:srgbClr val="000000"/>
                </a:solidFill>
                <a:latin typeface="Arial" panose="020B0604020202020204" pitchFamily="34" charset="0"/>
                <a:cs typeface="Arial" panose="020B0604020202020204" pitchFamily="34" charset="0"/>
              </a:rPr>
              <a:t>It is a type of attack that allows an attacker </a:t>
            </a:r>
            <a:r>
              <a:rPr lang="en-GB" sz="2000" dirty="0" smtClean="0">
                <a:solidFill>
                  <a:schemeClr val="accent6">
                    <a:lumMod val="75000"/>
                  </a:schemeClr>
                </a:solidFill>
                <a:latin typeface="Arial" panose="020B0604020202020204" pitchFamily="34" charset="0"/>
                <a:cs typeface="Arial" panose="020B0604020202020204" pitchFamily="34" charset="0"/>
              </a:rPr>
              <a:t>to intercepts the connection between client and server and acts as a bridge between them</a:t>
            </a:r>
            <a:r>
              <a:rPr lang="en-GB" sz="2000" dirty="0" smtClean="0">
                <a:solidFill>
                  <a:srgbClr val="000000"/>
                </a:solidFill>
                <a:latin typeface="Arial" panose="020B0604020202020204" pitchFamily="34" charset="0"/>
                <a:cs typeface="Arial" panose="020B0604020202020204" pitchFamily="34" charset="0"/>
              </a:rPr>
              <a:t>. Due to this, an attacker will be able to read, insert and modify the data in the intercepted connection.</a:t>
            </a:r>
            <a:endParaRPr lang="en-GB"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52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MIMT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482" name="Picture 2" descr="Man-in-the-middle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40" y="1240351"/>
            <a:ext cx="890533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65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MIMT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3554" name="Picture 2" descr="Man-in-the-middle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26" y="594903"/>
            <a:ext cx="7358763" cy="58281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67000" y="6472236"/>
            <a:ext cx="4572000" cy="261610"/>
          </a:xfrm>
          <a:prstGeom prst="rect">
            <a:avLst/>
          </a:prstGeom>
        </p:spPr>
        <p:txBody>
          <a:bodyPr>
            <a:spAutoFit/>
          </a:bodyPr>
          <a:lstStyle/>
          <a:p>
            <a:r>
              <a:rPr lang="en-GB" sz="1100" dirty="0"/>
              <a:t>https://www.javatpoint.com/cyber-security-mitm-attacks</a:t>
            </a:r>
          </a:p>
        </p:txBody>
      </p:sp>
    </p:spTree>
    <p:extLst>
      <p:ext uri="{BB962C8B-B14F-4D97-AF65-F5344CB8AC3E}">
        <p14:creationId xmlns:p14="http://schemas.microsoft.com/office/powerpoint/2010/main" val="4155211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System-based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6467" y="567897"/>
            <a:ext cx="9107533" cy="2123658"/>
          </a:xfrm>
          <a:prstGeom prst="rect">
            <a:avLst/>
          </a:prstGeom>
        </p:spPr>
        <p:txBody>
          <a:bodyPr wrap="square">
            <a:spAutoFit/>
          </a:bodyPr>
          <a:lstStyle/>
          <a:p>
            <a:r>
              <a:rPr lang="en-GB" sz="2400" b="1" dirty="0">
                <a:solidFill>
                  <a:srgbClr val="610B38"/>
                </a:solidFill>
                <a:latin typeface="Arial" panose="020B0604020202020204" pitchFamily="34" charset="0"/>
                <a:cs typeface="Arial" panose="020B0604020202020204" pitchFamily="34" charset="0"/>
              </a:rPr>
              <a:t>System-based attacks</a:t>
            </a:r>
          </a:p>
          <a:p>
            <a:r>
              <a:rPr lang="en-GB" sz="2200" dirty="0">
                <a:solidFill>
                  <a:srgbClr val="000000"/>
                </a:solidFill>
                <a:latin typeface="Arial" panose="020B0604020202020204" pitchFamily="34" charset="0"/>
                <a:cs typeface="Arial" panose="020B0604020202020204" pitchFamily="34" charset="0"/>
              </a:rPr>
              <a:t>These are the attacks which are intended to compromise a computer or a computer network. Some of the important system-based attacks are as follows-</a:t>
            </a:r>
          </a:p>
          <a:p>
            <a:endParaRPr lang="en-GB" sz="2200" b="1" dirty="0" smtClean="0">
              <a:solidFill>
                <a:srgbClr val="000000"/>
              </a:solidFill>
              <a:latin typeface="Arial" panose="020B0604020202020204" pitchFamily="34" charset="0"/>
              <a:cs typeface="Arial" panose="020B0604020202020204" pitchFamily="34" charset="0"/>
            </a:endParaRPr>
          </a:p>
          <a:p>
            <a:endParaRPr lang="en-GB" sz="2000" b="0" i="0" dirty="0">
              <a:solidFill>
                <a:srgbClr val="000000"/>
              </a:solidFill>
              <a:effectLst/>
              <a:latin typeface="Arial" panose="020B0604020202020204" pitchFamily="34" charset="0"/>
              <a:cs typeface="Arial" panose="020B0604020202020204" pitchFamily="34" charset="0"/>
            </a:endParaRPr>
          </a:p>
        </p:txBody>
      </p:sp>
      <p:sp>
        <p:nvSpPr>
          <p:cNvPr id="6" name="Rectangle 5"/>
          <p:cNvSpPr/>
          <p:nvPr/>
        </p:nvSpPr>
        <p:spPr>
          <a:xfrm>
            <a:off x="47625" y="2112074"/>
            <a:ext cx="5803900" cy="2862322"/>
          </a:xfrm>
          <a:prstGeom prst="rect">
            <a:avLst/>
          </a:prstGeom>
        </p:spPr>
        <p:txBody>
          <a:bodyPr wrap="square">
            <a:spAutoFit/>
          </a:bodyPr>
          <a:lstStyle/>
          <a:p>
            <a:r>
              <a:rPr lang="en-GB" sz="2000" b="1" dirty="0">
                <a:solidFill>
                  <a:srgbClr val="000000"/>
                </a:solidFill>
                <a:latin typeface="Arial" panose="020B0604020202020204" pitchFamily="34" charset="0"/>
                <a:cs typeface="Arial" panose="020B0604020202020204" pitchFamily="34" charset="0"/>
              </a:rPr>
              <a:t>Virus</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It is a type of </a:t>
            </a:r>
            <a:r>
              <a:rPr lang="en-GB" sz="2000" dirty="0">
                <a:solidFill>
                  <a:schemeClr val="accent6">
                    <a:lumMod val="75000"/>
                  </a:schemeClr>
                </a:solidFill>
                <a:latin typeface="Arial" panose="020B0604020202020204" pitchFamily="34" charset="0"/>
                <a:cs typeface="Arial" panose="020B0604020202020204" pitchFamily="34" charset="0"/>
              </a:rPr>
              <a:t>malicious software program</a:t>
            </a:r>
            <a:r>
              <a:rPr lang="en-GB" sz="2000" dirty="0">
                <a:solidFill>
                  <a:srgbClr val="000000"/>
                </a:solidFill>
                <a:latin typeface="Arial" panose="020B0604020202020204" pitchFamily="34" charset="0"/>
                <a:cs typeface="Arial" panose="020B0604020202020204" pitchFamily="34" charset="0"/>
              </a:rPr>
              <a:t> that spread throughout the computer files </a:t>
            </a:r>
            <a:r>
              <a:rPr lang="en-GB" sz="2000" dirty="0">
                <a:solidFill>
                  <a:schemeClr val="accent6">
                    <a:lumMod val="75000"/>
                  </a:schemeClr>
                </a:solidFill>
                <a:latin typeface="Arial" panose="020B0604020202020204" pitchFamily="34" charset="0"/>
                <a:cs typeface="Arial" panose="020B0604020202020204" pitchFamily="34" charset="0"/>
              </a:rPr>
              <a:t>without the knowledge of a user</a:t>
            </a:r>
            <a:r>
              <a:rPr lang="en-GB" sz="2000" dirty="0">
                <a:solidFill>
                  <a:srgbClr val="000000"/>
                </a:solidFill>
                <a:latin typeface="Arial" panose="020B0604020202020204" pitchFamily="34" charset="0"/>
                <a:cs typeface="Arial" panose="020B0604020202020204" pitchFamily="34" charset="0"/>
              </a:rPr>
              <a:t>. It is a </a:t>
            </a:r>
            <a:r>
              <a:rPr lang="en-GB" sz="2000" dirty="0">
                <a:solidFill>
                  <a:schemeClr val="accent6">
                    <a:lumMod val="75000"/>
                  </a:schemeClr>
                </a:solidFill>
                <a:latin typeface="Arial" panose="020B0604020202020204" pitchFamily="34" charset="0"/>
                <a:cs typeface="Arial" panose="020B0604020202020204" pitchFamily="34" charset="0"/>
              </a:rPr>
              <a:t>self-replicating</a:t>
            </a:r>
            <a:r>
              <a:rPr lang="en-GB" sz="2000" dirty="0">
                <a:solidFill>
                  <a:srgbClr val="000000"/>
                </a:solidFill>
                <a:latin typeface="Arial" panose="020B0604020202020204" pitchFamily="34" charset="0"/>
                <a:cs typeface="Arial" panose="020B0604020202020204" pitchFamily="34" charset="0"/>
              </a:rPr>
              <a:t> malicious computer program that replicates by inserting copies of itself into other computer programs when executed. It can also execute instructions that cause harm to the system.</a:t>
            </a:r>
          </a:p>
          <a:p>
            <a:endParaRPr lang="en-GB" sz="2000" dirty="0">
              <a:solidFill>
                <a:srgbClr val="000000"/>
              </a:solidFill>
              <a:latin typeface="Arial" panose="020B0604020202020204" pitchFamily="34" charset="0"/>
              <a:cs typeface="Arial" panose="020B0604020202020204" pitchFamily="34" charset="0"/>
            </a:endParaRPr>
          </a:p>
        </p:txBody>
      </p:sp>
      <p:pic>
        <p:nvPicPr>
          <p:cNvPr id="4098" name="Picture 2" descr="What is computer virus? Dangerous inhabitants of digital world ⋆ Future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707" y="2515715"/>
            <a:ext cx="3044826" cy="21495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041690"/>
            <a:ext cx="9107533" cy="1200329"/>
          </a:xfrm>
          <a:prstGeom prst="rect">
            <a:avLst/>
          </a:prstGeom>
        </p:spPr>
        <p:txBody>
          <a:bodyPr wrap="square">
            <a:spAutoFit/>
          </a:bodyPr>
          <a:lstStyle/>
          <a:p>
            <a:r>
              <a:rPr lang="en-GB" b="1" dirty="0">
                <a:solidFill>
                  <a:srgbClr val="000000"/>
                </a:solidFill>
                <a:latin typeface="Arial" panose="020B0604020202020204" pitchFamily="34" charset="0"/>
                <a:cs typeface="Arial" panose="020B0604020202020204" pitchFamily="34" charset="0"/>
              </a:rPr>
              <a:t>Worm</a:t>
            </a:r>
            <a:endParaRPr lang="en-GB" dirty="0">
              <a:solidFill>
                <a:srgbClr val="000000"/>
              </a:solidFill>
              <a:latin typeface="Arial" panose="020B0604020202020204" pitchFamily="34" charset="0"/>
              <a:cs typeface="Arial" panose="020B0604020202020204" pitchFamily="34" charset="0"/>
            </a:endParaRPr>
          </a:p>
          <a:p>
            <a:pPr algn="just"/>
            <a:r>
              <a:rPr lang="en-GB" dirty="0">
                <a:solidFill>
                  <a:srgbClr val="000000"/>
                </a:solidFill>
                <a:latin typeface="Arial" panose="020B0604020202020204" pitchFamily="34" charset="0"/>
                <a:cs typeface="Arial" panose="020B0604020202020204" pitchFamily="34" charset="0"/>
              </a:rPr>
              <a:t>It is a type of malware whose primary function is to </a:t>
            </a:r>
            <a:r>
              <a:rPr lang="en-GB" dirty="0">
                <a:solidFill>
                  <a:schemeClr val="accent6">
                    <a:lumMod val="75000"/>
                  </a:schemeClr>
                </a:solidFill>
                <a:latin typeface="Arial" panose="020B0604020202020204" pitchFamily="34" charset="0"/>
                <a:cs typeface="Arial" panose="020B0604020202020204" pitchFamily="34" charset="0"/>
              </a:rPr>
              <a:t>replicate itself </a:t>
            </a:r>
            <a:r>
              <a:rPr lang="en-GB" dirty="0">
                <a:solidFill>
                  <a:srgbClr val="000000"/>
                </a:solidFill>
                <a:latin typeface="Arial" panose="020B0604020202020204" pitchFamily="34" charset="0"/>
                <a:cs typeface="Arial" panose="020B0604020202020204" pitchFamily="34" charset="0"/>
              </a:rPr>
              <a:t>to spread to </a:t>
            </a:r>
            <a:r>
              <a:rPr lang="en-GB" dirty="0">
                <a:solidFill>
                  <a:schemeClr val="accent6">
                    <a:lumMod val="75000"/>
                  </a:schemeClr>
                </a:solidFill>
                <a:latin typeface="Arial" panose="020B0604020202020204" pitchFamily="34" charset="0"/>
                <a:cs typeface="Arial" panose="020B0604020202020204" pitchFamily="34" charset="0"/>
              </a:rPr>
              <a:t>uninfected computers</a:t>
            </a:r>
            <a:r>
              <a:rPr lang="en-GB" dirty="0">
                <a:solidFill>
                  <a:srgbClr val="000000"/>
                </a:solidFill>
                <a:latin typeface="Arial" panose="020B0604020202020204" pitchFamily="34" charset="0"/>
                <a:cs typeface="Arial" panose="020B0604020202020204" pitchFamily="34" charset="0"/>
              </a:rPr>
              <a:t>. It works same as the computer virus. Worms often originate from email attachments that appear to be from trusted senders.</a:t>
            </a:r>
            <a:endParaRPr lang="en-GB" dirty="0"/>
          </a:p>
        </p:txBody>
      </p:sp>
    </p:spTree>
    <p:extLst>
      <p:ext uri="{BB962C8B-B14F-4D97-AF65-F5344CB8AC3E}">
        <p14:creationId xmlns:p14="http://schemas.microsoft.com/office/powerpoint/2010/main" val="2628885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525" y="685066"/>
            <a:ext cx="8915400" cy="5632311"/>
          </a:xfrm>
          <a:prstGeom prst="rect">
            <a:avLst/>
          </a:prstGeom>
        </p:spPr>
        <p:txBody>
          <a:bodyPr wrap="square">
            <a:spAutoFit/>
          </a:bodyPr>
          <a:lstStyle/>
          <a:p>
            <a:pPr algn="just"/>
            <a:r>
              <a:rPr lang="en-GB" sz="2000" b="1" dirty="0" smtClean="0">
                <a:solidFill>
                  <a:srgbClr val="000000"/>
                </a:solidFill>
                <a:latin typeface="Arial" panose="020B0604020202020204" pitchFamily="34" charset="0"/>
              </a:rPr>
              <a:t>Adware</a:t>
            </a:r>
            <a:r>
              <a:rPr lang="en-GB" sz="2000" dirty="0">
                <a:solidFill>
                  <a:srgbClr val="000000"/>
                </a:solidFill>
                <a:latin typeface="Arial" panose="020B0604020202020204" pitchFamily="34" charset="0"/>
              </a:rPr>
              <a:t> − Adware, also known as </a:t>
            </a:r>
            <a:r>
              <a:rPr lang="en-GB" sz="2000" dirty="0">
                <a:solidFill>
                  <a:schemeClr val="accent6">
                    <a:lumMod val="75000"/>
                  </a:schemeClr>
                </a:solidFill>
                <a:latin typeface="Arial" panose="020B0604020202020204" pitchFamily="34" charset="0"/>
              </a:rPr>
              <a:t>freeware or </a:t>
            </a:r>
            <a:r>
              <a:rPr lang="en-GB" sz="2000" dirty="0" err="1">
                <a:solidFill>
                  <a:schemeClr val="accent6">
                    <a:lumMod val="75000"/>
                  </a:schemeClr>
                </a:solidFill>
                <a:latin typeface="Arial" panose="020B0604020202020204" pitchFamily="34" charset="0"/>
              </a:rPr>
              <a:t>pitchware</a:t>
            </a:r>
            <a:r>
              <a:rPr lang="en-GB" sz="2000" dirty="0">
                <a:solidFill>
                  <a:srgbClr val="000000"/>
                </a:solidFill>
                <a:latin typeface="Arial" panose="020B0604020202020204" pitchFamily="34" charset="0"/>
              </a:rPr>
              <a:t>, is a free computer software that </a:t>
            </a:r>
            <a:r>
              <a:rPr lang="en-GB" sz="2000" dirty="0">
                <a:solidFill>
                  <a:schemeClr val="accent6">
                    <a:lumMod val="75000"/>
                  </a:schemeClr>
                </a:solidFill>
                <a:latin typeface="Arial" panose="020B0604020202020204" pitchFamily="34" charset="0"/>
              </a:rPr>
              <a:t>contains commercial advertisements </a:t>
            </a:r>
            <a:r>
              <a:rPr lang="en-GB" sz="2000" dirty="0">
                <a:solidFill>
                  <a:srgbClr val="000000"/>
                </a:solidFill>
                <a:latin typeface="Arial" panose="020B0604020202020204" pitchFamily="34" charset="0"/>
              </a:rPr>
              <a:t>of games, desktop toolbars, and utilities. It is a web-based application and it </a:t>
            </a:r>
            <a:r>
              <a:rPr lang="en-GB" sz="2000" dirty="0">
                <a:solidFill>
                  <a:schemeClr val="accent6">
                    <a:lumMod val="75000"/>
                  </a:schemeClr>
                </a:solidFill>
                <a:latin typeface="Arial" panose="020B0604020202020204" pitchFamily="34" charset="0"/>
              </a:rPr>
              <a:t>collects web browser data to target advertisements, especially pop-ups</a:t>
            </a:r>
            <a:r>
              <a:rPr lang="en-GB" sz="2000" dirty="0">
                <a:solidFill>
                  <a:srgbClr val="000000"/>
                </a:solidFill>
                <a:latin typeface="Arial" panose="020B0604020202020204" pitchFamily="34" charset="0"/>
              </a:rPr>
              <a:t>.</a:t>
            </a:r>
          </a:p>
          <a:p>
            <a:pPr algn="just"/>
            <a:endParaRPr lang="en-GB" sz="2000" dirty="0" smtClean="0">
              <a:solidFill>
                <a:srgbClr val="000000"/>
              </a:solidFill>
              <a:latin typeface="Arial" panose="020B0604020202020204" pitchFamily="34" charset="0"/>
            </a:endParaRPr>
          </a:p>
          <a:p>
            <a:pPr algn="just"/>
            <a:r>
              <a:rPr lang="en-GB" sz="2000" b="1" dirty="0" smtClean="0">
                <a:solidFill>
                  <a:srgbClr val="000000"/>
                </a:solidFill>
                <a:latin typeface="Arial" panose="020B0604020202020204" pitchFamily="34" charset="0"/>
              </a:rPr>
              <a:t>Spyware </a:t>
            </a:r>
            <a:r>
              <a:rPr lang="en-GB" sz="2000" dirty="0">
                <a:solidFill>
                  <a:srgbClr val="000000"/>
                </a:solidFill>
                <a:latin typeface="Arial" panose="020B0604020202020204" pitchFamily="34" charset="0"/>
              </a:rPr>
              <a:t>− Spyware is infiltration software that </a:t>
            </a:r>
            <a:r>
              <a:rPr lang="en-GB" sz="2000" dirty="0">
                <a:solidFill>
                  <a:schemeClr val="accent6">
                    <a:lumMod val="75000"/>
                  </a:schemeClr>
                </a:solidFill>
                <a:latin typeface="Arial" panose="020B0604020202020204" pitchFamily="34" charset="0"/>
              </a:rPr>
              <a:t>anonymously monitors users </a:t>
            </a:r>
            <a:r>
              <a:rPr lang="en-GB" sz="2000" dirty="0">
                <a:solidFill>
                  <a:srgbClr val="000000"/>
                </a:solidFill>
                <a:latin typeface="Arial" panose="020B0604020202020204" pitchFamily="34" charset="0"/>
              </a:rPr>
              <a:t>which enables a hacker to obtain sensitive information from the user's computer. Spyware exploits users and application vulnerabilities that is quite often attached to free online software downloads or to links that are clicked by users</a:t>
            </a:r>
            <a:r>
              <a:rPr lang="en-GB" sz="2000" dirty="0" smtClean="0">
                <a:solidFill>
                  <a:srgbClr val="000000"/>
                </a:solidFill>
                <a:latin typeface="Arial" panose="020B0604020202020204" pitchFamily="34" charset="0"/>
              </a:rPr>
              <a:t>.</a:t>
            </a:r>
          </a:p>
          <a:p>
            <a:pPr algn="just"/>
            <a:endParaRPr lang="en-GB" sz="2000" dirty="0">
              <a:solidFill>
                <a:srgbClr val="000000"/>
              </a:solidFill>
              <a:latin typeface="Arial" panose="020B0604020202020204" pitchFamily="34" charset="0"/>
            </a:endParaRPr>
          </a:p>
          <a:p>
            <a:pPr algn="just"/>
            <a:r>
              <a:rPr lang="en-GB" sz="2000" b="1" dirty="0" smtClean="0">
                <a:solidFill>
                  <a:srgbClr val="000000"/>
                </a:solidFill>
                <a:latin typeface="Arial" panose="020B0604020202020204" pitchFamily="34" charset="0"/>
              </a:rPr>
              <a:t>Ransomware - </a:t>
            </a:r>
            <a:r>
              <a:rPr lang="en-GB" sz="2000" dirty="0" smtClean="0">
                <a:solidFill>
                  <a:srgbClr val="000000"/>
                </a:solidFill>
                <a:latin typeface="Arial" panose="020B0604020202020204" pitchFamily="34" charset="0"/>
              </a:rPr>
              <a:t> </a:t>
            </a:r>
            <a:r>
              <a:rPr lang="en-GB" sz="2000" dirty="0">
                <a:solidFill>
                  <a:srgbClr val="000000"/>
                </a:solidFill>
                <a:latin typeface="Arial" panose="020B0604020202020204" pitchFamily="34" charset="0"/>
              </a:rPr>
              <a:t>is a type of malware from </a:t>
            </a:r>
            <a:r>
              <a:rPr lang="en-GB" sz="2000" dirty="0" err="1">
                <a:solidFill>
                  <a:schemeClr val="accent6">
                    <a:lumMod val="75000"/>
                  </a:schemeClr>
                </a:solidFill>
                <a:latin typeface="Arial" panose="020B0604020202020204" pitchFamily="34" charset="0"/>
              </a:rPr>
              <a:t>cryptovirology</a:t>
            </a:r>
            <a:r>
              <a:rPr lang="en-GB" sz="2000" dirty="0">
                <a:solidFill>
                  <a:srgbClr val="000000"/>
                </a:solidFill>
                <a:latin typeface="Arial" panose="020B0604020202020204" pitchFamily="34" charset="0"/>
              </a:rPr>
              <a:t> that threatens to publish the victim's data or </a:t>
            </a:r>
            <a:r>
              <a:rPr lang="en-GB" sz="2000" dirty="0">
                <a:solidFill>
                  <a:schemeClr val="accent6">
                    <a:lumMod val="75000"/>
                  </a:schemeClr>
                </a:solidFill>
                <a:latin typeface="Arial" panose="020B0604020202020204" pitchFamily="34" charset="0"/>
              </a:rPr>
              <a:t>perpetually block access to it unless a ransom is paid.</a:t>
            </a:r>
            <a:r>
              <a:rPr lang="en-GB" sz="2000" dirty="0">
                <a:solidFill>
                  <a:srgbClr val="000000"/>
                </a:solidFill>
                <a:latin typeface="Arial" panose="020B0604020202020204" pitchFamily="34" charset="0"/>
              </a:rPr>
              <a:t> While some simple ransomware may lock the system so that it is not difficult for a knowledgeable person to reverse, more advanced malware uses a technique called </a:t>
            </a:r>
            <a:r>
              <a:rPr lang="en-GB" sz="2000" dirty="0" err="1">
                <a:solidFill>
                  <a:srgbClr val="000000"/>
                </a:solidFill>
                <a:latin typeface="Arial" panose="020B0604020202020204" pitchFamily="34" charset="0"/>
              </a:rPr>
              <a:t>cryptoviral</a:t>
            </a:r>
            <a:r>
              <a:rPr lang="en-GB" sz="2000" dirty="0">
                <a:solidFill>
                  <a:srgbClr val="000000"/>
                </a:solidFill>
                <a:latin typeface="Arial" panose="020B0604020202020204" pitchFamily="34" charset="0"/>
              </a:rPr>
              <a:t> extortion. It encrypts the victim's files, making them inaccessible, and demands a ransom payment to decrypt </a:t>
            </a:r>
            <a:r>
              <a:rPr lang="en-GB" sz="2000" dirty="0" smtClean="0">
                <a:solidFill>
                  <a:srgbClr val="000000"/>
                </a:solidFill>
                <a:latin typeface="Arial" panose="020B0604020202020204" pitchFamily="34" charset="0"/>
              </a:rPr>
              <a:t>them</a:t>
            </a:r>
          </a:p>
          <a:p>
            <a:pPr algn="just"/>
            <a:endParaRPr lang="en-GB"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329197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4925" y="3796641"/>
            <a:ext cx="5895975" cy="1938992"/>
          </a:xfrm>
          <a:prstGeom prst="rect">
            <a:avLst/>
          </a:prstGeom>
        </p:spPr>
        <p:txBody>
          <a:bodyPr wrap="square">
            <a:spAutoFit/>
          </a:bodyPr>
          <a:lstStyle/>
          <a:p>
            <a:pPr algn="just"/>
            <a:r>
              <a:rPr lang="en-GB" sz="2000" b="1" dirty="0" smtClean="0">
                <a:solidFill>
                  <a:srgbClr val="000000"/>
                </a:solidFill>
                <a:latin typeface="Arial" panose="020B0604020202020204" pitchFamily="34" charset="0"/>
                <a:cs typeface="Arial" panose="020B0604020202020204" pitchFamily="34" charset="0"/>
              </a:rPr>
              <a:t>Backdoors</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It is a method that </a:t>
            </a:r>
            <a:r>
              <a:rPr lang="en-GB" sz="2000" b="1" dirty="0">
                <a:solidFill>
                  <a:schemeClr val="accent6">
                    <a:lumMod val="75000"/>
                  </a:schemeClr>
                </a:solidFill>
                <a:latin typeface="Arial" panose="020B0604020202020204" pitchFamily="34" charset="0"/>
                <a:cs typeface="Arial" panose="020B0604020202020204" pitchFamily="34" charset="0"/>
              </a:rPr>
              <a:t>bypasses the normal authentication process</a:t>
            </a:r>
            <a:r>
              <a:rPr lang="en-GB" sz="2000" dirty="0">
                <a:solidFill>
                  <a:schemeClr val="accent6">
                    <a:lumMod val="75000"/>
                  </a:schemeClr>
                </a:solidFill>
                <a:latin typeface="Arial" panose="020B0604020202020204" pitchFamily="34" charset="0"/>
                <a:cs typeface="Arial" panose="020B0604020202020204" pitchFamily="34" charset="0"/>
              </a:rPr>
              <a:t>. </a:t>
            </a:r>
            <a:r>
              <a:rPr lang="en-GB" sz="2000" dirty="0">
                <a:solidFill>
                  <a:srgbClr val="000000"/>
                </a:solidFill>
                <a:latin typeface="Arial" panose="020B0604020202020204" pitchFamily="34" charset="0"/>
                <a:cs typeface="Arial" panose="020B0604020202020204" pitchFamily="34" charset="0"/>
              </a:rPr>
              <a:t>A developer may create a backdoor so that an application or operating system can be accessed for troubleshooting or other purposes</a:t>
            </a:r>
            <a:r>
              <a:rPr lang="en-GB" sz="2000" dirty="0" smtClean="0">
                <a:solidFill>
                  <a:srgbClr val="000000"/>
                </a:solidFill>
                <a:latin typeface="Arial" panose="020B0604020202020204" pitchFamily="34" charset="0"/>
                <a:cs typeface="Arial" panose="020B0604020202020204" pitchFamily="34" charset="0"/>
              </a:rPr>
              <a:t>.</a:t>
            </a:r>
          </a:p>
        </p:txBody>
      </p:sp>
      <p:sp>
        <p:nvSpPr>
          <p:cNvPr id="5" name="Rectangle 4"/>
          <p:cNvSpPr/>
          <p:nvPr/>
        </p:nvSpPr>
        <p:spPr>
          <a:xfrm>
            <a:off x="27413" y="623518"/>
            <a:ext cx="5765979" cy="2862322"/>
          </a:xfrm>
          <a:prstGeom prst="rect">
            <a:avLst/>
          </a:prstGeom>
        </p:spPr>
        <p:txBody>
          <a:bodyPr wrap="square">
            <a:spAutoFit/>
          </a:bodyPr>
          <a:lstStyle/>
          <a:p>
            <a:pPr algn="just"/>
            <a:r>
              <a:rPr lang="en-GB" sz="2000" b="1" dirty="0">
                <a:solidFill>
                  <a:srgbClr val="000000"/>
                </a:solidFill>
                <a:latin typeface="Arial" panose="020B0604020202020204" pitchFamily="34" charset="0"/>
                <a:cs typeface="Arial" panose="020B0604020202020204" pitchFamily="34" charset="0"/>
              </a:rPr>
              <a:t>Trojan horse</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It is a malicious program that </a:t>
            </a:r>
            <a:r>
              <a:rPr lang="en-GB" sz="2000" dirty="0">
                <a:solidFill>
                  <a:schemeClr val="accent6">
                    <a:lumMod val="75000"/>
                  </a:schemeClr>
                </a:solidFill>
                <a:latin typeface="Arial" panose="020B0604020202020204" pitchFamily="34" charset="0"/>
                <a:cs typeface="Arial" panose="020B0604020202020204" pitchFamily="34" charset="0"/>
              </a:rPr>
              <a:t>occurs unexpected changes to computer setting and unusual activity, even when the computer should be idle</a:t>
            </a:r>
            <a:r>
              <a:rPr lang="en-GB" sz="2000" dirty="0">
                <a:solidFill>
                  <a:srgbClr val="000000"/>
                </a:solidFill>
                <a:latin typeface="Arial" panose="020B0604020202020204" pitchFamily="34" charset="0"/>
                <a:cs typeface="Arial" panose="020B0604020202020204" pitchFamily="34" charset="0"/>
              </a:rPr>
              <a:t>. It misleads the user of its true intent. It appears to be a normal application but when opened/executed some malicious code will run in the background.</a:t>
            </a:r>
          </a:p>
          <a:p>
            <a:pPr algn="just"/>
            <a:endParaRPr lang="en-GB" sz="2000" dirty="0">
              <a:solidFill>
                <a:srgbClr val="000000"/>
              </a:solidFill>
              <a:latin typeface="Arial" panose="020B0604020202020204" pitchFamily="34" charset="0"/>
              <a:cs typeface="Arial" panose="020B0604020202020204" pitchFamily="34" charset="0"/>
            </a:endParaRPr>
          </a:p>
        </p:txBody>
      </p:sp>
      <p:pic>
        <p:nvPicPr>
          <p:cNvPr id="1028" name="Picture 4" descr="What is a Backdoor attack? Meaning, Examples, Defini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33" y="4038600"/>
            <a:ext cx="3015267" cy="21106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y is it called a computer virus? - Panda Security Media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8180" y="1039875"/>
            <a:ext cx="3133595" cy="235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69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85800"/>
            <a:ext cx="5553075" cy="5324535"/>
          </a:xfrm>
          <a:prstGeom prst="rect">
            <a:avLst/>
          </a:prstGeom>
        </p:spPr>
        <p:txBody>
          <a:bodyPr wrap="square">
            <a:spAutoFit/>
          </a:bodyPr>
          <a:lstStyle/>
          <a:p>
            <a:pPr algn="just"/>
            <a:endParaRPr lang="en-GB" sz="2000" b="1" dirty="0" smtClean="0">
              <a:solidFill>
                <a:srgbClr val="000000"/>
              </a:solidFill>
              <a:latin typeface="verdana" panose="020B0604030504040204" pitchFamily="34" charset="0"/>
            </a:endParaRPr>
          </a:p>
          <a:p>
            <a:pPr algn="just"/>
            <a:r>
              <a:rPr lang="en-GB" sz="2000" b="1" dirty="0">
                <a:solidFill>
                  <a:srgbClr val="000000"/>
                </a:solidFill>
                <a:latin typeface="Arial" panose="020B0604020202020204" pitchFamily="34" charset="0"/>
              </a:rPr>
              <a:t>Rootkit</a:t>
            </a:r>
            <a:r>
              <a:rPr lang="en-GB" sz="2000" dirty="0">
                <a:solidFill>
                  <a:srgbClr val="000000"/>
                </a:solidFill>
                <a:latin typeface="Arial" panose="020B0604020202020204" pitchFamily="34" charset="0"/>
              </a:rPr>
              <a:t> − A rootkit is a software used by a hacker to </a:t>
            </a:r>
            <a:r>
              <a:rPr lang="en-GB" sz="2000" dirty="0">
                <a:solidFill>
                  <a:schemeClr val="accent6">
                    <a:lumMod val="75000"/>
                  </a:schemeClr>
                </a:solidFill>
                <a:latin typeface="Arial" panose="020B0604020202020204" pitchFamily="34" charset="0"/>
              </a:rPr>
              <a:t>gain admin level access </a:t>
            </a:r>
            <a:r>
              <a:rPr lang="en-GB" sz="2000" dirty="0">
                <a:solidFill>
                  <a:srgbClr val="000000"/>
                </a:solidFill>
                <a:latin typeface="Arial" panose="020B0604020202020204" pitchFamily="34" charset="0"/>
              </a:rPr>
              <a:t>to a computer/network which is installed through a stolen password or by exploiting a system vulnerability without the victim's knowledge.</a:t>
            </a:r>
          </a:p>
          <a:p>
            <a:endParaRPr lang="en-GB" sz="2000" b="1" dirty="0">
              <a:solidFill>
                <a:srgbClr val="000000"/>
              </a:solidFill>
              <a:latin typeface="verdana" panose="020B0604030504040204" pitchFamily="34" charset="0"/>
            </a:endParaRPr>
          </a:p>
          <a:p>
            <a:pPr algn="just"/>
            <a:endParaRPr lang="en-GB" sz="2000" dirty="0" smtClean="0">
              <a:solidFill>
                <a:srgbClr val="000000"/>
              </a:solidFill>
              <a:latin typeface="Arial" panose="020B0604020202020204" pitchFamily="34" charset="0"/>
              <a:cs typeface="Arial" panose="020B0604020202020204" pitchFamily="34" charset="0"/>
            </a:endParaRP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b="1" dirty="0">
                <a:solidFill>
                  <a:srgbClr val="000000"/>
                </a:solidFill>
                <a:latin typeface="Arial" panose="020B0604020202020204" pitchFamily="34" charset="0"/>
                <a:cs typeface="Arial" panose="020B0604020202020204" pitchFamily="34" charset="0"/>
              </a:rPr>
              <a:t>Bots</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A bot (short for "robot") is an </a:t>
            </a:r>
            <a:r>
              <a:rPr lang="en-GB" sz="2000" dirty="0">
                <a:solidFill>
                  <a:schemeClr val="accent6">
                    <a:lumMod val="75000"/>
                  </a:schemeClr>
                </a:solidFill>
                <a:latin typeface="Arial" panose="020B0604020202020204" pitchFamily="34" charset="0"/>
                <a:cs typeface="Arial" panose="020B0604020202020204" pitchFamily="34" charset="0"/>
              </a:rPr>
              <a:t>automated process</a:t>
            </a:r>
            <a:r>
              <a:rPr lang="en-GB" sz="2000" dirty="0">
                <a:solidFill>
                  <a:srgbClr val="000000"/>
                </a:solidFill>
                <a:latin typeface="Arial" panose="020B0604020202020204" pitchFamily="34" charset="0"/>
                <a:cs typeface="Arial" panose="020B0604020202020204" pitchFamily="34" charset="0"/>
              </a:rPr>
              <a:t> that </a:t>
            </a:r>
            <a:r>
              <a:rPr lang="en-GB" sz="2000" dirty="0">
                <a:solidFill>
                  <a:schemeClr val="accent6">
                    <a:lumMod val="75000"/>
                  </a:schemeClr>
                </a:solidFill>
                <a:latin typeface="Arial" panose="020B0604020202020204" pitchFamily="34" charset="0"/>
                <a:cs typeface="Arial" panose="020B0604020202020204" pitchFamily="34" charset="0"/>
              </a:rPr>
              <a:t>interacts with other network services</a:t>
            </a:r>
            <a:r>
              <a:rPr lang="en-GB" sz="2000" dirty="0">
                <a:solidFill>
                  <a:srgbClr val="000000"/>
                </a:solidFill>
                <a:latin typeface="Arial" panose="020B0604020202020204" pitchFamily="34" charset="0"/>
                <a:cs typeface="Arial" panose="020B0604020202020204" pitchFamily="34" charset="0"/>
              </a:rPr>
              <a:t>. Some bots program run automatically, while others only execute commands when they receive specific input. Common examples of bots program are the </a:t>
            </a:r>
            <a:r>
              <a:rPr lang="en-GB" sz="2000" dirty="0">
                <a:solidFill>
                  <a:schemeClr val="accent6">
                    <a:lumMod val="75000"/>
                  </a:schemeClr>
                </a:solidFill>
                <a:latin typeface="Arial" panose="020B0604020202020204" pitchFamily="34" charset="0"/>
                <a:cs typeface="Arial" panose="020B0604020202020204" pitchFamily="34" charset="0"/>
              </a:rPr>
              <a:t>crawler, chatroom bots, and malicious bots.</a:t>
            </a:r>
          </a:p>
        </p:txBody>
      </p:sp>
      <p:pic>
        <p:nvPicPr>
          <p:cNvPr id="2050" name="Picture 2" descr="What 5 Kinds of &quot;Bad Bot&quot; Stories Can Teach Us About Managing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3685175"/>
            <a:ext cx="3363958" cy="2207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venting Rootkit Infection | by John M. Gillis, MBA, MSIS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820973"/>
            <a:ext cx="3363958" cy="212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528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85800"/>
            <a:ext cx="9002758" cy="3170099"/>
          </a:xfrm>
          <a:prstGeom prst="rect">
            <a:avLst/>
          </a:prstGeom>
        </p:spPr>
        <p:txBody>
          <a:bodyPr wrap="square">
            <a:spAutoFit/>
          </a:bodyPr>
          <a:lstStyle/>
          <a:p>
            <a:endParaRPr lang="en-GB" sz="2000" b="1" dirty="0">
              <a:solidFill>
                <a:srgbClr val="000000"/>
              </a:solidFill>
              <a:latin typeface="Arial" panose="020B0604020202020204" pitchFamily="34" charset="0"/>
              <a:cs typeface="Arial" panose="020B0604020202020204" pitchFamily="34" charset="0"/>
            </a:endParaRPr>
          </a:p>
          <a:p>
            <a:r>
              <a:rPr lang="en-GB" sz="2000" b="1" dirty="0" err="1" smtClean="0">
                <a:solidFill>
                  <a:srgbClr val="000000"/>
                </a:solidFill>
                <a:latin typeface="Arial" panose="020B0604020202020204" pitchFamily="34" charset="0"/>
                <a:cs typeface="Arial" panose="020B0604020202020204" pitchFamily="34" charset="0"/>
              </a:rPr>
              <a:t>KeyLoggers</a:t>
            </a:r>
            <a:r>
              <a:rPr lang="en-GB" sz="2000" b="1" dirty="0">
                <a:solidFill>
                  <a:srgbClr val="000000"/>
                </a:solidFill>
                <a:latin typeface="Arial" panose="020B0604020202020204" pitchFamily="34" charset="0"/>
                <a:cs typeface="Arial" panose="020B0604020202020204" pitchFamily="34" charset="0"/>
              </a:rPr>
              <a:t>:</a:t>
            </a:r>
          </a:p>
          <a:p>
            <a:r>
              <a:rPr lang="en-GB" sz="2000" dirty="0" smtClean="0">
                <a:solidFill>
                  <a:srgbClr val="000000"/>
                </a:solidFill>
                <a:latin typeface="Arial" panose="020B0604020202020204" pitchFamily="34" charset="0"/>
                <a:cs typeface="Arial" panose="020B0604020202020204" pitchFamily="34" charset="0"/>
              </a:rPr>
              <a:t>Traditionally</a:t>
            </a:r>
            <a:r>
              <a:rPr lang="en-GB" sz="2000" dirty="0">
                <a:solidFill>
                  <a:srgbClr val="000000"/>
                </a:solidFill>
                <a:latin typeface="Arial" panose="020B0604020202020204" pitchFamily="34" charset="0"/>
                <a:cs typeface="Arial" panose="020B0604020202020204" pitchFamily="34" charset="0"/>
              </a:rPr>
              <a:t>, </a:t>
            </a:r>
            <a:r>
              <a:rPr lang="en-GB" sz="2000" dirty="0" err="1">
                <a:solidFill>
                  <a:srgbClr val="000000"/>
                </a:solidFill>
                <a:latin typeface="Arial" panose="020B0604020202020204" pitchFamily="34" charset="0"/>
                <a:cs typeface="Arial" panose="020B0604020202020204" pitchFamily="34" charset="0"/>
              </a:rPr>
              <a:t>Keyloggers</a:t>
            </a:r>
            <a:r>
              <a:rPr lang="en-GB" sz="2000" dirty="0">
                <a:solidFill>
                  <a:srgbClr val="000000"/>
                </a:solidFill>
                <a:latin typeface="Arial" panose="020B0604020202020204" pitchFamily="34" charset="0"/>
                <a:cs typeface="Arial" panose="020B0604020202020204" pitchFamily="34" charset="0"/>
              </a:rPr>
              <a:t> are software </a:t>
            </a:r>
            <a:r>
              <a:rPr lang="en-GB" sz="2000" dirty="0" smtClean="0">
                <a:solidFill>
                  <a:srgbClr val="000000"/>
                </a:solidFill>
                <a:latin typeface="Arial" panose="020B0604020202020204" pitchFamily="34" charset="0"/>
                <a:cs typeface="Arial" panose="020B0604020202020204" pitchFamily="34" charset="0"/>
              </a:rPr>
              <a:t>that monitor </a:t>
            </a:r>
            <a:r>
              <a:rPr lang="en-GB" sz="2000" dirty="0">
                <a:solidFill>
                  <a:srgbClr val="000000"/>
                </a:solidFill>
                <a:latin typeface="Arial" panose="020B0604020202020204" pitchFamily="34" charset="0"/>
                <a:cs typeface="Arial" panose="020B0604020202020204" pitchFamily="34" charset="0"/>
              </a:rPr>
              <a:t>user activity such as keys typed </a:t>
            </a:r>
            <a:r>
              <a:rPr lang="en-GB" sz="2000" dirty="0" smtClean="0">
                <a:solidFill>
                  <a:srgbClr val="000000"/>
                </a:solidFill>
                <a:latin typeface="Arial" panose="020B0604020202020204" pitchFamily="34" charset="0"/>
                <a:cs typeface="Arial" panose="020B0604020202020204" pitchFamily="34" charset="0"/>
              </a:rPr>
              <a:t>using </a:t>
            </a:r>
            <a:r>
              <a:rPr lang="en-GB" sz="2000" dirty="0">
                <a:solidFill>
                  <a:srgbClr val="000000"/>
                </a:solidFill>
                <a:latin typeface="Arial" panose="020B0604020202020204" pitchFamily="34" charset="0"/>
                <a:cs typeface="Arial" panose="020B0604020202020204" pitchFamily="34" charset="0"/>
              </a:rPr>
              <a:t>keyboard. </a:t>
            </a:r>
            <a:endParaRPr lang="en-GB" sz="2000" dirty="0" smtClean="0">
              <a:solidFill>
                <a:srgbClr val="000000"/>
              </a:solidFill>
              <a:latin typeface="Arial" panose="020B0604020202020204" pitchFamily="34" charset="0"/>
              <a:cs typeface="Arial" panose="020B0604020202020204" pitchFamily="34" charset="0"/>
            </a:endParaRPr>
          </a:p>
          <a:p>
            <a:endParaRPr lang="en-GB" sz="2000" dirty="0" smtClean="0">
              <a:solidFill>
                <a:srgbClr val="000000"/>
              </a:solidFill>
              <a:latin typeface="Arial" panose="020B0604020202020204" pitchFamily="34" charset="0"/>
              <a:cs typeface="Arial" panose="020B0604020202020204" pitchFamily="34" charset="0"/>
            </a:endParaRPr>
          </a:p>
          <a:p>
            <a:r>
              <a:rPr lang="en-GB" sz="2000" dirty="0" smtClean="0">
                <a:solidFill>
                  <a:srgbClr val="000000"/>
                </a:solidFill>
                <a:latin typeface="Arial" panose="020B0604020202020204" pitchFamily="34" charset="0"/>
                <a:cs typeface="Arial" panose="020B0604020202020204" pitchFamily="34" charset="0"/>
              </a:rPr>
              <a:t>Modern </a:t>
            </a:r>
            <a:r>
              <a:rPr lang="en-GB" sz="2000" dirty="0" err="1">
                <a:solidFill>
                  <a:srgbClr val="000000"/>
                </a:solidFill>
                <a:latin typeface="Arial" panose="020B0604020202020204" pitchFamily="34" charset="0"/>
                <a:cs typeface="Arial" panose="020B0604020202020204" pitchFamily="34" charset="0"/>
              </a:rPr>
              <a:t>keyloggers</a:t>
            </a:r>
            <a:r>
              <a:rPr lang="en-GB" sz="2000" dirty="0">
                <a:solidFill>
                  <a:srgbClr val="000000"/>
                </a:solidFill>
                <a:latin typeface="Arial" panose="020B0604020202020204" pitchFamily="34" charset="0"/>
                <a:cs typeface="Arial" panose="020B0604020202020204" pitchFamily="34" charset="0"/>
              </a:rPr>
              <a:t> can,</a:t>
            </a:r>
          </a:p>
          <a:p>
            <a:pPr marL="285750" indent="-285750">
              <a:buFont typeface="Arial" panose="020B0604020202020204" pitchFamily="34" charset="0"/>
              <a:buChar char="•"/>
            </a:pPr>
            <a:r>
              <a:rPr lang="en-GB" sz="2000" dirty="0" smtClean="0">
                <a:solidFill>
                  <a:srgbClr val="000000"/>
                </a:solidFill>
                <a:latin typeface="Arial" panose="020B0604020202020204" pitchFamily="34" charset="0"/>
                <a:cs typeface="Arial" panose="020B0604020202020204" pitchFamily="34" charset="0"/>
              </a:rPr>
              <a:t>Record </a:t>
            </a:r>
            <a:r>
              <a:rPr lang="en-GB" sz="2000" dirty="0">
                <a:solidFill>
                  <a:srgbClr val="000000"/>
                </a:solidFill>
                <a:latin typeface="Arial" panose="020B0604020202020204" pitchFamily="34" charset="0"/>
                <a:cs typeface="Arial" panose="020B0604020202020204" pitchFamily="34" charset="0"/>
              </a:rPr>
              <a:t>keystrokes on keyboard</a:t>
            </a:r>
          </a:p>
          <a:p>
            <a:pPr marL="285750" indent="-285750">
              <a:buFont typeface="Arial" panose="020B0604020202020204" pitchFamily="34" charset="0"/>
              <a:buChar char="•"/>
            </a:pPr>
            <a:r>
              <a:rPr lang="en-GB" sz="2000" dirty="0" smtClean="0">
                <a:solidFill>
                  <a:srgbClr val="000000"/>
                </a:solidFill>
                <a:latin typeface="Arial" panose="020B0604020202020204" pitchFamily="34" charset="0"/>
                <a:cs typeface="Arial" panose="020B0604020202020204" pitchFamily="34" charset="0"/>
              </a:rPr>
              <a:t>Record </a:t>
            </a:r>
            <a:r>
              <a:rPr lang="en-GB" sz="2000" dirty="0">
                <a:solidFill>
                  <a:srgbClr val="000000"/>
                </a:solidFill>
                <a:latin typeface="Arial" panose="020B0604020202020204" pitchFamily="34" charset="0"/>
                <a:cs typeface="Arial" panose="020B0604020202020204" pitchFamily="34" charset="0"/>
              </a:rPr>
              <a:t>mouse movement and clicks</a:t>
            </a:r>
          </a:p>
          <a:p>
            <a:pPr marL="285750" indent="-285750">
              <a:buFont typeface="Arial" panose="020B0604020202020204" pitchFamily="34" charset="0"/>
              <a:buChar char="•"/>
            </a:pPr>
            <a:r>
              <a:rPr lang="en-GB" sz="2000" dirty="0" smtClean="0">
                <a:solidFill>
                  <a:srgbClr val="000000"/>
                </a:solidFill>
                <a:latin typeface="Arial" panose="020B0604020202020204" pitchFamily="34" charset="0"/>
                <a:cs typeface="Arial" panose="020B0604020202020204" pitchFamily="34" charset="0"/>
              </a:rPr>
              <a:t>Record </a:t>
            </a:r>
            <a:r>
              <a:rPr lang="en-GB" sz="2000" dirty="0">
                <a:solidFill>
                  <a:srgbClr val="000000"/>
                </a:solidFill>
                <a:latin typeface="Arial" panose="020B0604020202020204" pitchFamily="34" charset="0"/>
                <a:cs typeface="Arial" panose="020B0604020202020204" pitchFamily="34" charset="0"/>
              </a:rPr>
              <a:t>menus that are invoked</a:t>
            </a:r>
          </a:p>
          <a:p>
            <a:pPr marL="285750" indent="-285750">
              <a:buFont typeface="Arial" panose="020B0604020202020204" pitchFamily="34" charset="0"/>
              <a:buChar char="•"/>
            </a:pPr>
            <a:r>
              <a:rPr lang="en-GB" sz="2000" dirty="0" smtClean="0">
                <a:solidFill>
                  <a:srgbClr val="000000"/>
                </a:solidFill>
                <a:latin typeface="Arial" panose="020B0604020202020204" pitchFamily="34" charset="0"/>
                <a:cs typeface="Arial" panose="020B0604020202020204" pitchFamily="34" charset="0"/>
              </a:rPr>
              <a:t>Take </a:t>
            </a:r>
            <a:r>
              <a:rPr lang="en-GB" sz="2000" dirty="0">
                <a:solidFill>
                  <a:srgbClr val="000000"/>
                </a:solidFill>
                <a:latin typeface="Arial" panose="020B0604020202020204" pitchFamily="34" charset="0"/>
                <a:cs typeface="Arial" panose="020B0604020202020204" pitchFamily="34" charset="0"/>
              </a:rPr>
              <a:t>screenshots of the desktop at </a:t>
            </a:r>
            <a:r>
              <a:rPr lang="en-GB" sz="2000" dirty="0" smtClean="0">
                <a:solidFill>
                  <a:srgbClr val="000000"/>
                </a:solidFill>
                <a:latin typeface="Arial" panose="020B0604020202020204" pitchFamily="34" charset="0"/>
                <a:cs typeface="Arial" panose="020B0604020202020204" pitchFamily="34" charset="0"/>
              </a:rPr>
              <a:t>predefined intervals</a:t>
            </a:r>
            <a:endParaRPr lang="en-GB" sz="2000" i="0" dirty="0">
              <a:solidFill>
                <a:srgbClr val="000000"/>
              </a:solidFill>
              <a:effectLst/>
              <a:latin typeface="Arial" panose="020B0604020202020204" pitchFamily="34" charset="0"/>
              <a:cs typeface="Arial" panose="020B0604020202020204" pitchFamily="34" charset="0"/>
            </a:endParaRPr>
          </a:p>
        </p:txBody>
      </p:sp>
      <p:pic>
        <p:nvPicPr>
          <p:cNvPr id="3074" name="Picture 2" descr="Was That Always There? A Hardware Keylogger Thr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904" y="4142907"/>
            <a:ext cx="4900000" cy="24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76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91200" y="589166"/>
            <a:ext cx="3300458" cy="5859279"/>
          </a:xfrm>
          <a:prstGeom prst="rect">
            <a:avLst/>
          </a:prstGeom>
        </p:spPr>
      </p:pic>
      <p:sp>
        <p:nvSpPr>
          <p:cNvPr id="5" name="Rectangle 4"/>
          <p:cNvSpPr/>
          <p:nvPr/>
        </p:nvSpPr>
        <p:spPr>
          <a:xfrm>
            <a:off x="152400" y="871019"/>
            <a:ext cx="5638800" cy="4955203"/>
          </a:xfrm>
          <a:prstGeom prst="rect">
            <a:avLst/>
          </a:prstGeom>
        </p:spPr>
        <p:txBody>
          <a:bodyPr wrap="square">
            <a:spAutoFit/>
          </a:bodyPr>
          <a:lstStyle/>
          <a:p>
            <a:pPr algn="just">
              <a:lnSpc>
                <a:spcPct val="200000"/>
              </a:lnSpc>
            </a:pPr>
            <a:r>
              <a:rPr lang="en-GB" sz="2000" b="1" dirty="0" smtClean="0">
                <a:solidFill>
                  <a:srgbClr val="610B4B"/>
                </a:solidFill>
                <a:latin typeface="Arial" panose="020B0604020202020204" pitchFamily="34" charset="0"/>
                <a:cs typeface="Arial" panose="020B0604020202020204" pitchFamily="34" charset="0"/>
              </a:rPr>
              <a:t>1.Firewalls</a:t>
            </a:r>
            <a:endParaRPr lang="en-GB" sz="2000" b="1" dirty="0">
              <a:solidFill>
                <a:srgbClr val="610B4B"/>
              </a:solidFill>
              <a:latin typeface="Arial" panose="020B0604020202020204" pitchFamily="34" charset="0"/>
              <a:cs typeface="Arial" panose="020B0604020202020204" pitchFamily="34" charset="0"/>
            </a:endParaRPr>
          </a:p>
          <a:p>
            <a:pPr algn="just">
              <a:lnSpc>
                <a:spcPct val="200000"/>
              </a:lnSpc>
            </a:pPr>
            <a:r>
              <a:rPr lang="en-GB" sz="2000" b="1" dirty="0">
                <a:solidFill>
                  <a:srgbClr val="610B4B"/>
                </a:solidFill>
                <a:latin typeface="Arial" panose="020B0604020202020204" pitchFamily="34" charset="0"/>
                <a:cs typeface="Arial" panose="020B0604020202020204" pitchFamily="34" charset="0"/>
              </a:rPr>
              <a:t>2. Antivirus Software</a:t>
            </a:r>
          </a:p>
          <a:p>
            <a:pPr algn="just">
              <a:lnSpc>
                <a:spcPct val="200000"/>
              </a:lnSpc>
            </a:pPr>
            <a:r>
              <a:rPr lang="en-GB" sz="2000" b="1" dirty="0">
                <a:solidFill>
                  <a:srgbClr val="610B4B"/>
                </a:solidFill>
                <a:latin typeface="Arial" panose="020B0604020202020204" pitchFamily="34" charset="0"/>
                <a:cs typeface="Arial" panose="020B0604020202020204" pitchFamily="34" charset="0"/>
              </a:rPr>
              <a:t>3. PKI Services (Public Key Infrastructure)</a:t>
            </a:r>
          </a:p>
          <a:p>
            <a:pPr algn="just">
              <a:lnSpc>
                <a:spcPct val="200000"/>
              </a:lnSpc>
            </a:pPr>
            <a:r>
              <a:rPr lang="en-GB" sz="2000" b="1" dirty="0">
                <a:solidFill>
                  <a:srgbClr val="610B4B"/>
                </a:solidFill>
                <a:latin typeface="Arial" panose="020B0604020202020204" pitchFamily="34" charset="0"/>
                <a:cs typeface="Arial" panose="020B0604020202020204" pitchFamily="34" charset="0"/>
              </a:rPr>
              <a:t>4. Managed Detection and Response Service (MDR)</a:t>
            </a:r>
          </a:p>
          <a:p>
            <a:pPr algn="just">
              <a:lnSpc>
                <a:spcPct val="200000"/>
              </a:lnSpc>
            </a:pPr>
            <a:r>
              <a:rPr lang="en-GB" sz="2000" b="1" dirty="0">
                <a:solidFill>
                  <a:srgbClr val="610B4B"/>
                </a:solidFill>
                <a:latin typeface="Arial" panose="020B0604020202020204" pitchFamily="34" charset="0"/>
                <a:cs typeface="Arial" panose="020B0604020202020204" pitchFamily="34" charset="0"/>
              </a:rPr>
              <a:t>5. Penetration Testing</a:t>
            </a:r>
          </a:p>
          <a:p>
            <a:pPr algn="just">
              <a:lnSpc>
                <a:spcPct val="200000"/>
              </a:lnSpc>
            </a:pPr>
            <a:r>
              <a:rPr lang="en-GB" sz="2000" b="1" dirty="0">
                <a:solidFill>
                  <a:srgbClr val="610B4B"/>
                </a:solidFill>
                <a:latin typeface="Arial" panose="020B0604020202020204" pitchFamily="34" charset="0"/>
                <a:cs typeface="Arial" panose="020B0604020202020204" pitchFamily="34" charset="0"/>
              </a:rPr>
              <a:t>6. Staff Training</a:t>
            </a:r>
          </a:p>
          <a:p>
            <a:endParaRPr lang="en-GB" dirty="0"/>
          </a:p>
          <a:p>
            <a:pPr marL="342900" indent="-342900">
              <a:buAutoNum type="arabicPeriod"/>
            </a:pPr>
            <a:endParaRPr lang="en-GB" b="0" i="0" dirty="0">
              <a:solidFill>
                <a:srgbClr val="610B4B"/>
              </a:solidFill>
              <a:effectLst/>
              <a:latin typeface="erdana"/>
            </a:endParaRPr>
          </a:p>
        </p:txBody>
      </p:sp>
    </p:spTree>
    <p:extLst>
      <p:ext uri="{BB962C8B-B14F-4D97-AF65-F5344CB8AC3E}">
        <p14:creationId xmlns:p14="http://schemas.microsoft.com/office/powerpoint/2010/main" val="1784597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Security Technologies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0" y="784350"/>
            <a:ext cx="4724400" cy="4708981"/>
          </a:xfrm>
          <a:prstGeom prst="rect">
            <a:avLst/>
          </a:prstGeom>
        </p:spPr>
        <p:txBody>
          <a:bodyPr wrap="square">
            <a:spAutoFit/>
          </a:bodyPr>
          <a:lstStyle/>
          <a:p>
            <a:pPr algn="just"/>
            <a:r>
              <a:rPr lang="en-GB" sz="2000" dirty="0">
                <a:solidFill>
                  <a:srgbClr val="610B38"/>
                </a:solidFill>
                <a:latin typeface="Arial" panose="020B0604020202020204" pitchFamily="34" charset="0"/>
                <a:cs typeface="Arial" panose="020B0604020202020204" pitchFamily="34" charset="0"/>
              </a:rPr>
              <a:t>Firewall</a:t>
            </a:r>
          </a:p>
          <a:p>
            <a:pPr algn="just"/>
            <a:r>
              <a:rPr lang="en-GB" sz="2000" dirty="0">
                <a:solidFill>
                  <a:srgbClr val="000000"/>
                </a:solidFill>
                <a:latin typeface="Arial" panose="020B0604020202020204" pitchFamily="34" charset="0"/>
                <a:cs typeface="Arial" panose="020B0604020202020204" pitchFamily="34" charset="0"/>
              </a:rPr>
              <a:t>Firewall is a computer </a:t>
            </a:r>
            <a:r>
              <a:rPr lang="en-GB" sz="2000" dirty="0">
                <a:solidFill>
                  <a:schemeClr val="accent6">
                    <a:lumMod val="75000"/>
                  </a:schemeClr>
                </a:solidFill>
                <a:latin typeface="Arial" panose="020B0604020202020204" pitchFamily="34" charset="0"/>
                <a:cs typeface="Arial" panose="020B0604020202020204" pitchFamily="34" charset="0"/>
              </a:rPr>
              <a:t>network security system</a:t>
            </a:r>
            <a:r>
              <a:rPr lang="en-GB" sz="2000" dirty="0">
                <a:solidFill>
                  <a:srgbClr val="000000"/>
                </a:solidFill>
                <a:latin typeface="Arial" panose="020B0604020202020204" pitchFamily="34" charset="0"/>
                <a:cs typeface="Arial" panose="020B0604020202020204" pitchFamily="34" charset="0"/>
              </a:rPr>
              <a:t> designed to </a:t>
            </a:r>
            <a:r>
              <a:rPr lang="en-GB" sz="2000" dirty="0">
                <a:solidFill>
                  <a:schemeClr val="accent6">
                    <a:lumMod val="75000"/>
                  </a:schemeClr>
                </a:solidFill>
                <a:latin typeface="Arial" panose="020B0604020202020204" pitchFamily="34" charset="0"/>
                <a:cs typeface="Arial" panose="020B0604020202020204" pitchFamily="34" charset="0"/>
              </a:rPr>
              <a:t>prevent unauthorized access to or from a private network</a:t>
            </a:r>
            <a:r>
              <a:rPr lang="en-GB" sz="2000" dirty="0">
                <a:solidFill>
                  <a:srgbClr val="000000"/>
                </a:solidFill>
                <a:latin typeface="Arial" panose="020B0604020202020204" pitchFamily="34" charset="0"/>
                <a:cs typeface="Arial" panose="020B0604020202020204" pitchFamily="34" charset="0"/>
              </a:rPr>
              <a:t>. It can be implemented as </a:t>
            </a:r>
            <a:r>
              <a:rPr lang="en-GB" sz="2000" dirty="0">
                <a:solidFill>
                  <a:srgbClr val="C00000"/>
                </a:solidFill>
                <a:latin typeface="Arial" panose="020B0604020202020204" pitchFamily="34" charset="0"/>
                <a:cs typeface="Arial" panose="020B0604020202020204" pitchFamily="34" charset="0"/>
              </a:rPr>
              <a:t>hardware, software, or a combination of both</a:t>
            </a:r>
            <a:r>
              <a:rPr lang="en-GB" sz="2000" dirty="0">
                <a:solidFill>
                  <a:srgbClr val="000000"/>
                </a:solidFill>
                <a:latin typeface="Arial" panose="020B0604020202020204" pitchFamily="34" charset="0"/>
                <a:cs typeface="Arial" panose="020B0604020202020204" pitchFamily="34" charset="0"/>
              </a:rPr>
              <a:t>. Firewalls are used to prevent unauthorized Internet users from accessing private networks connected to the Internet. All messages are entering or leaving the intranet pass through the firewall. The firewall examines each message and blocks those that do not meet the specified security criteria.</a:t>
            </a:r>
            <a:endParaRPr lang="en-GB" sz="2000" b="0" i="0" dirty="0">
              <a:solidFill>
                <a:srgbClr val="000000"/>
              </a:solidFill>
              <a:effectLst/>
              <a:latin typeface="Arial" panose="020B0604020202020204" pitchFamily="34" charset="0"/>
              <a:cs typeface="Arial" panose="020B0604020202020204" pitchFamily="34" charset="0"/>
            </a:endParaRPr>
          </a:p>
        </p:txBody>
      </p:sp>
      <p:pic>
        <p:nvPicPr>
          <p:cNvPr id="16386" name="Picture 2" descr="Cyber Security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876" y="1066800"/>
            <a:ext cx="4173997" cy="42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2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3107" y="3157347"/>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7075" y="4814698"/>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7075" y="3090292"/>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2029" y="2854072"/>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3576" y="2860167"/>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4275" y="3360039"/>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4719" y="3650362"/>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a:t>
            </a:r>
            <a:r>
              <a:rPr lang="en-US" sz="4000" dirty="0" smtClean="0">
                <a:solidFill>
                  <a:srgbClr val="FFFEE9"/>
                </a:solidFill>
                <a:latin typeface="Times New Roman"/>
                <a:cs typeface="Times New Roman"/>
              </a:rPr>
              <a:t>Security </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pic>
        <p:nvPicPr>
          <p:cNvPr id="12" name="Picture 2" descr="Software Security Archives - Tonex Trai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99" y="798830"/>
            <a:ext cx="7978901" cy="226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9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41876" y="685066"/>
            <a:ext cx="8421124" cy="4708981"/>
          </a:xfrm>
          <a:prstGeom prst="rect">
            <a:avLst/>
          </a:prstGeom>
        </p:spPr>
        <p:txBody>
          <a:bodyPr wrap="square">
            <a:spAutoFit/>
          </a:bodyPr>
          <a:lstStyle/>
          <a:p>
            <a:pPr algn="just"/>
            <a:r>
              <a:rPr lang="en-GB" sz="2000" dirty="0">
                <a:solidFill>
                  <a:srgbClr val="610B38"/>
                </a:solidFill>
                <a:latin typeface="Arial" panose="020B0604020202020204" pitchFamily="34" charset="0"/>
                <a:cs typeface="Arial" panose="020B0604020202020204" pitchFamily="34" charset="0"/>
              </a:rPr>
              <a:t>Intrusion Detection System (IDS</a:t>
            </a:r>
            <a:r>
              <a:rPr lang="en-GB" sz="2000" dirty="0" smtClean="0">
                <a:solidFill>
                  <a:srgbClr val="610B38"/>
                </a:solidFill>
                <a:latin typeface="Arial" panose="020B0604020202020204" pitchFamily="34" charset="0"/>
                <a:cs typeface="Arial" panose="020B0604020202020204" pitchFamily="34" charset="0"/>
              </a:rPr>
              <a:t>)</a:t>
            </a:r>
          </a:p>
          <a:p>
            <a:pPr algn="just"/>
            <a:endParaRPr lang="en-GB" sz="2000" dirty="0">
              <a:solidFill>
                <a:srgbClr val="610B38"/>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An IDS is a security system which </a:t>
            </a:r>
            <a:r>
              <a:rPr lang="en-GB" sz="2000" dirty="0">
                <a:solidFill>
                  <a:srgbClr val="C00000"/>
                </a:solidFill>
                <a:latin typeface="Arial" panose="020B0604020202020204" pitchFamily="34" charset="0"/>
                <a:cs typeface="Arial" panose="020B0604020202020204" pitchFamily="34" charset="0"/>
              </a:rPr>
              <a:t>monitors the computer systems </a:t>
            </a:r>
            <a:r>
              <a:rPr lang="en-GB" sz="2000" dirty="0">
                <a:solidFill>
                  <a:srgbClr val="000000"/>
                </a:solidFill>
                <a:latin typeface="Arial" panose="020B0604020202020204" pitchFamily="34" charset="0"/>
                <a:cs typeface="Arial" panose="020B0604020202020204" pitchFamily="34" charset="0"/>
              </a:rPr>
              <a:t>and network traffic. </a:t>
            </a:r>
            <a:endParaRPr lang="en-GB" sz="2000" dirty="0" smtClean="0">
              <a:solidFill>
                <a:srgbClr val="000000"/>
              </a:solidFill>
              <a:latin typeface="Arial" panose="020B0604020202020204" pitchFamily="34" charset="0"/>
              <a:cs typeface="Arial" panose="020B0604020202020204" pitchFamily="34" charset="0"/>
            </a:endParaRPr>
          </a:p>
          <a:p>
            <a:pPr algn="just"/>
            <a:endParaRPr lang="en-GB" sz="2000" dirty="0" smtClean="0">
              <a:solidFill>
                <a:srgbClr val="000000"/>
              </a:solidFill>
              <a:latin typeface="Arial" panose="020B0604020202020204" pitchFamily="34" charset="0"/>
              <a:cs typeface="Arial" panose="020B0604020202020204" pitchFamily="34" charset="0"/>
            </a:endParaRPr>
          </a:p>
          <a:p>
            <a:pPr algn="just"/>
            <a:r>
              <a:rPr lang="en-GB" sz="2000" dirty="0" smtClean="0">
                <a:solidFill>
                  <a:srgbClr val="000000"/>
                </a:solidFill>
                <a:latin typeface="Arial" panose="020B0604020202020204" pitchFamily="34" charset="0"/>
                <a:cs typeface="Arial" panose="020B0604020202020204" pitchFamily="34" charset="0"/>
              </a:rPr>
              <a:t>It </a:t>
            </a:r>
            <a:r>
              <a:rPr lang="en-GB" sz="2000" dirty="0">
                <a:solidFill>
                  <a:srgbClr val="C00000"/>
                </a:solidFill>
                <a:latin typeface="Arial" panose="020B0604020202020204" pitchFamily="34" charset="0"/>
                <a:cs typeface="Arial" panose="020B0604020202020204" pitchFamily="34" charset="0"/>
              </a:rPr>
              <a:t>analyses</a:t>
            </a:r>
            <a:r>
              <a:rPr lang="en-GB" sz="2000" dirty="0">
                <a:solidFill>
                  <a:srgbClr val="000000"/>
                </a:solidFill>
                <a:latin typeface="Arial" panose="020B0604020202020204" pitchFamily="34" charset="0"/>
                <a:cs typeface="Arial" panose="020B0604020202020204" pitchFamily="34" charset="0"/>
              </a:rPr>
              <a:t> that traffic for possible </a:t>
            </a:r>
            <a:r>
              <a:rPr lang="en-GB" sz="2000" dirty="0">
                <a:solidFill>
                  <a:srgbClr val="C00000"/>
                </a:solidFill>
                <a:latin typeface="Arial" panose="020B0604020202020204" pitchFamily="34" charset="0"/>
                <a:cs typeface="Arial" panose="020B0604020202020204" pitchFamily="34" charset="0"/>
              </a:rPr>
              <a:t>hostile attacks </a:t>
            </a:r>
            <a:r>
              <a:rPr lang="en-GB" sz="2000" dirty="0">
                <a:solidFill>
                  <a:srgbClr val="000000"/>
                </a:solidFill>
                <a:latin typeface="Arial" panose="020B0604020202020204" pitchFamily="34" charset="0"/>
                <a:cs typeface="Arial" panose="020B0604020202020204" pitchFamily="34" charset="0"/>
              </a:rPr>
              <a:t>originating from the outsider and also for system misuse or attacks originating from the insider. </a:t>
            </a:r>
            <a:endParaRPr lang="en-GB" sz="2000" dirty="0" smtClean="0">
              <a:solidFill>
                <a:srgbClr val="000000"/>
              </a:solidFill>
              <a:latin typeface="Arial" panose="020B0604020202020204" pitchFamily="34" charset="0"/>
              <a:cs typeface="Arial" panose="020B0604020202020204" pitchFamily="34" charset="0"/>
            </a:endParaRPr>
          </a:p>
          <a:p>
            <a:pPr algn="just"/>
            <a:endParaRPr lang="en-GB" sz="2000" dirty="0" smtClean="0">
              <a:solidFill>
                <a:srgbClr val="000000"/>
              </a:solidFill>
              <a:latin typeface="Arial" panose="020B0604020202020204" pitchFamily="34" charset="0"/>
              <a:cs typeface="Arial" panose="020B0604020202020204" pitchFamily="34" charset="0"/>
            </a:endParaRPr>
          </a:p>
          <a:p>
            <a:pPr algn="just"/>
            <a:r>
              <a:rPr lang="en-GB" sz="2000" dirty="0" smtClean="0">
                <a:solidFill>
                  <a:srgbClr val="000000"/>
                </a:solidFill>
                <a:latin typeface="Arial" panose="020B0604020202020204" pitchFamily="34" charset="0"/>
                <a:cs typeface="Arial" panose="020B0604020202020204" pitchFamily="34" charset="0"/>
              </a:rPr>
              <a:t>A </a:t>
            </a:r>
            <a:r>
              <a:rPr lang="en-GB" sz="2000" dirty="0">
                <a:solidFill>
                  <a:srgbClr val="000000"/>
                </a:solidFill>
                <a:latin typeface="Arial" panose="020B0604020202020204" pitchFamily="34" charset="0"/>
                <a:cs typeface="Arial" panose="020B0604020202020204" pitchFamily="34" charset="0"/>
              </a:rPr>
              <a:t>firewall does a job of filtering the incoming traffic from the internet, the IDS in a similar way </a:t>
            </a:r>
            <a:r>
              <a:rPr lang="en-GB" sz="2000" dirty="0">
                <a:solidFill>
                  <a:srgbClr val="C00000"/>
                </a:solidFill>
                <a:latin typeface="Arial" panose="020B0604020202020204" pitchFamily="34" charset="0"/>
                <a:cs typeface="Arial" panose="020B0604020202020204" pitchFamily="34" charset="0"/>
              </a:rPr>
              <a:t>compliments the firewall security</a:t>
            </a:r>
            <a:r>
              <a:rPr lang="en-GB" sz="2000" dirty="0">
                <a:solidFill>
                  <a:srgbClr val="000000"/>
                </a:solidFill>
                <a:latin typeface="Arial" panose="020B0604020202020204" pitchFamily="34" charset="0"/>
                <a:cs typeface="Arial" panose="020B0604020202020204" pitchFamily="34" charset="0"/>
              </a:rPr>
              <a:t>. Like, the firewall protects an organization sensitive data from malicious attacks over the Internet, the Intrusion detection system alerts the system administrator in the case when someone tries to break in the firewall security and tries to have access on any network in the trusted side.</a:t>
            </a:r>
            <a:endParaRPr lang="en-GB"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649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9841" y="852099"/>
            <a:ext cx="9107533" cy="4708981"/>
          </a:xfrm>
          <a:prstGeom prst="rect">
            <a:avLst/>
          </a:prstGeom>
        </p:spPr>
        <p:txBody>
          <a:bodyPr wrap="square">
            <a:spAutoFit/>
          </a:bodyPr>
          <a:lstStyle/>
          <a:p>
            <a:pPr algn="just"/>
            <a:r>
              <a:rPr lang="en-GB" sz="2000" dirty="0">
                <a:solidFill>
                  <a:srgbClr val="610B38"/>
                </a:solidFill>
                <a:latin typeface="Arial" panose="020B0604020202020204" pitchFamily="34" charset="0"/>
                <a:cs typeface="Arial" panose="020B0604020202020204" pitchFamily="34" charset="0"/>
              </a:rPr>
              <a:t>Access Control</a:t>
            </a:r>
          </a:p>
          <a:p>
            <a:pPr algn="just"/>
            <a:r>
              <a:rPr lang="en-GB" sz="2000" dirty="0">
                <a:solidFill>
                  <a:srgbClr val="000000"/>
                </a:solidFill>
                <a:latin typeface="Arial" panose="020B0604020202020204" pitchFamily="34" charset="0"/>
                <a:cs typeface="Arial" panose="020B0604020202020204" pitchFamily="34" charset="0"/>
              </a:rPr>
              <a:t>Access control is a process </a:t>
            </a:r>
            <a:r>
              <a:rPr lang="en-GB" sz="2000" dirty="0">
                <a:solidFill>
                  <a:srgbClr val="C00000"/>
                </a:solidFill>
                <a:latin typeface="Arial" panose="020B0604020202020204" pitchFamily="34" charset="0"/>
                <a:cs typeface="Arial" panose="020B0604020202020204" pitchFamily="34" charset="0"/>
              </a:rPr>
              <a:t>of selecting restrictive access to a system</a:t>
            </a:r>
            <a:r>
              <a:rPr lang="en-GB" sz="2000" dirty="0">
                <a:solidFill>
                  <a:srgbClr val="000000"/>
                </a:solidFill>
                <a:latin typeface="Arial" panose="020B0604020202020204" pitchFamily="34" charset="0"/>
                <a:cs typeface="Arial" panose="020B0604020202020204" pitchFamily="34" charset="0"/>
              </a:rPr>
              <a:t>. It is a </a:t>
            </a:r>
            <a:r>
              <a:rPr lang="en-GB" sz="2000" dirty="0">
                <a:solidFill>
                  <a:srgbClr val="C00000"/>
                </a:solidFill>
                <a:latin typeface="Arial" panose="020B0604020202020204" pitchFamily="34" charset="0"/>
                <a:cs typeface="Arial" panose="020B0604020202020204" pitchFamily="34" charset="0"/>
              </a:rPr>
              <a:t>concept in security to minimize the risk of unauthorized access </a:t>
            </a:r>
            <a:r>
              <a:rPr lang="en-GB" sz="2000" dirty="0">
                <a:solidFill>
                  <a:srgbClr val="000000"/>
                </a:solidFill>
                <a:latin typeface="Arial" panose="020B0604020202020204" pitchFamily="34" charset="0"/>
                <a:cs typeface="Arial" panose="020B0604020202020204" pitchFamily="34" charset="0"/>
              </a:rPr>
              <a:t>to the business or organization. </a:t>
            </a:r>
            <a:endParaRPr lang="en-GB" sz="2000" dirty="0" smtClean="0">
              <a:solidFill>
                <a:srgbClr val="000000"/>
              </a:solidFill>
              <a:latin typeface="Arial" panose="020B0604020202020204" pitchFamily="34" charset="0"/>
              <a:cs typeface="Arial" panose="020B0604020202020204" pitchFamily="34" charset="0"/>
            </a:endParaRP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dirty="0" smtClean="0">
                <a:solidFill>
                  <a:srgbClr val="000000"/>
                </a:solidFill>
                <a:latin typeface="Arial" panose="020B0604020202020204" pitchFamily="34" charset="0"/>
                <a:cs typeface="Arial" panose="020B0604020202020204" pitchFamily="34" charset="0"/>
              </a:rPr>
              <a:t>In </a:t>
            </a:r>
            <a:r>
              <a:rPr lang="en-GB" sz="2000" dirty="0">
                <a:solidFill>
                  <a:srgbClr val="000000"/>
                </a:solidFill>
                <a:latin typeface="Arial" panose="020B0604020202020204" pitchFamily="34" charset="0"/>
                <a:cs typeface="Arial" panose="020B0604020202020204" pitchFamily="34" charset="0"/>
              </a:rPr>
              <a:t>this, users are granted access permission and certain privileges to a system and resources. Here, users must provide the credential to be granted access to a system. These credentials come in many forms such as password, </a:t>
            </a:r>
            <a:r>
              <a:rPr lang="en-GB" sz="2000" dirty="0" err="1">
                <a:solidFill>
                  <a:srgbClr val="000000"/>
                </a:solidFill>
                <a:latin typeface="Arial" panose="020B0604020202020204" pitchFamily="34" charset="0"/>
                <a:cs typeface="Arial" panose="020B0604020202020204" pitchFamily="34" charset="0"/>
              </a:rPr>
              <a:t>keycard</a:t>
            </a:r>
            <a:r>
              <a:rPr lang="en-GB" sz="2000" dirty="0">
                <a:solidFill>
                  <a:srgbClr val="000000"/>
                </a:solidFill>
                <a:latin typeface="Arial" panose="020B0604020202020204" pitchFamily="34" charset="0"/>
                <a:cs typeface="Arial" panose="020B0604020202020204" pitchFamily="34" charset="0"/>
              </a:rPr>
              <a:t>, the biometric reading, etc. Access control ensures security technology and access control policies to protect confidential information like customer data.</a:t>
            </a:r>
          </a:p>
          <a:p>
            <a:pPr algn="just"/>
            <a:endParaRPr lang="en-GB" sz="2000" dirty="0" smtClean="0">
              <a:solidFill>
                <a:srgbClr val="000000"/>
              </a:solidFill>
              <a:latin typeface="Arial" panose="020B0604020202020204" pitchFamily="34" charset="0"/>
              <a:cs typeface="Arial" panose="020B0604020202020204" pitchFamily="34" charset="0"/>
            </a:endParaRPr>
          </a:p>
          <a:p>
            <a:pPr algn="just"/>
            <a:r>
              <a:rPr lang="en-GB" sz="2000" dirty="0" smtClean="0">
                <a:solidFill>
                  <a:srgbClr val="000000"/>
                </a:solidFill>
                <a:latin typeface="Arial" panose="020B0604020202020204" pitchFamily="34" charset="0"/>
                <a:cs typeface="Arial" panose="020B0604020202020204" pitchFamily="34" charset="0"/>
              </a:rPr>
              <a:t>The </a:t>
            </a:r>
            <a:r>
              <a:rPr lang="en-GB" sz="2000" dirty="0">
                <a:solidFill>
                  <a:srgbClr val="000000"/>
                </a:solidFill>
                <a:latin typeface="Arial" panose="020B0604020202020204" pitchFamily="34" charset="0"/>
                <a:cs typeface="Arial" panose="020B0604020202020204" pitchFamily="34" charset="0"/>
              </a:rPr>
              <a:t>access control can be categories into two </a:t>
            </a:r>
            <a:r>
              <a:rPr lang="en-GB" sz="2000" dirty="0" smtClean="0">
                <a:solidFill>
                  <a:srgbClr val="000000"/>
                </a:solidFill>
                <a:latin typeface="Arial" panose="020B0604020202020204" pitchFamily="34" charset="0"/>
                <a:cs typeface="Arial" panose="020B0604020202020204" pitchFamily="34" charset="0"/>
              </a:rPr>
              <a:t>types-</a:t>
            </a:r>
          </a:p>
          <a:p>
            <a:pPr algn="just"/>
            <a:endParaRPr lang="en-GB" sz="2000" dirty="0">
              <a:solidFill>
                <a:srgbClr val="00000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GB" sz="2000" dirty="0">
                <a:solidFill>
                  <a:srgbClr val="000000"/>
                </a:solidFill>
                <a:latin typeface="Arial" panose="020B0604020202020204" pitchFamily="34" charset="0"/>
                <a:cs typeface="Arial" panose="020B0604020202020204" pitchFamily="34" charset="0"/>
              </a:rPr>
              <a:t>Physical access </a:t>
            </a:r>
            <a:r>
              <a:rPr lang="en-GB" sz="2000" dirty="0" smtClean="0">
                <a:solidFill>
                  <a:srgbClr val="000000"/>
                </a:solidFill>
                <a:latin typeface="Arial" panose="020B0604020202020204" pitchFamily="34" charset="0"/>
                <a:cs typeface="Arial" panose="020B0604020202020204" pitchFamily="34" charset="0"/>
              </a:rPr>
              <a:t>control</a:t>
            </a:r>
            <a:endParaRPr lang="en-GB" sz="2000" dirty="0">
              <a:solidFill>
                <a:srgbClr val="00000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GB" sz="2000" dirty="0">
                <a:solidFill>
                  <a:srgbClr val="000000"/>
                </a:solidFill>
                <a:latin typeface="Arial" panose="020B0604020202020204" pitchFamily="34" charset="0"/>
                <a:cs typeface="Arial" panose="020B0604020202020204" pitchFamily="34" charset="0"/>
              </a:rPr>
              <a:t>Logical access control</a:t>
            </a:r>
            <a:endParaRPr lang="en-GB" sz="20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0019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4567" y="860550"/>
            <a:ext cx="9107533" cy="3970318"/>
          </a:xfrm>
          <a:prstGeom prst="rect">
            <a:avLst/>
          </a:prstGeom>
        </p:spPr>
        <p:txBody>
          <a:bodyPr wrap="square">
            <a:spAutoFit/>
          </a:bodyPr>
          <a:lstStyle/>
          <a:p>
            <a:r>
              <a:rPr lang="en-GB" b="1" dirty="0">
                <a:latin typeface="Arial" panose="020B0604020202020204" pitchFamily="34" charset="0"/>
              </a:rPr>
              <a:t>Encoding and </a:t>
            </a:r>
            <a:r>
              <a:rPr lang="en-GB" b="1" dirty="0" smtClean="0">
                <a:latin typeface="Arial" panose="020B0604020202020204" pitchFamily="34" charset="0"/>
              </a:rPr>
              <a:t>Decoding</a:t>
            </a:r>
          </a:p>
          <a:p>
            <a:endParaRPr lang="en-GB" b="1" dirty="0">
              <a:latin typeface="Arial" panose="020B0604020202020204" pitchFamily="34" charset="0"/>
            </a:endParaRPr>
          </a:p>
          <a:p>
            <a:pPr algn="just"/>
            <a:r>
              <a:rPr lang="en-GB" dirty="0">
                <a:solidFill>
                  <a:srgbClr val="000000"/>
                </a:solidFill>
                <a:latin typeface="Arial" panose="020B0604020202020204" pitchFamily="34" charset="0"/>
              </a:rPr>
              <a:t>Encoding is the process of putting a sequence of characters such as letters, numbers and other special characters into a specialized format for efficient transmission</a:t>
            </a:r>
            <a:r>
              <a:rPr lang="en-GB" dirty="0" smtClean="0">
                <a:solidFill>
                  <a:srgbClr val="000000"/>
                </a:solidFill>
                <a:latin typeface="Arial" panose="020B0604020202020204" pitchFamily="34" charset="0"/>
              </a:rPr>
              <a:t>.</a:t>
            </a:r>
          </a:p>
          <a:p>
            <a:pPr algn="just"/>
            <a:endParaRPr lang="en-GB" dirty="0">
              <a:solidFill>
                <a:srgbClr val="000000"/>
              </a:solidFill>
              <a:latin typeface="Arial" panose="020B0604020202020204" pitchFamily="34" charset="0"/>
            </a:endParaRPr>
          </a:p>
          <a:p>
            <a:pPr algn="just"/>
            <a:r>
              <a:rPr lang="en-GB" dirty="0">
                <a:solidFill>
                  <a:srgbClr val="000000"/>
                </a:solidFill>
                <a:latin typeface="Arial" panose="020B0604020202020204" pitchFamily="34" charset="0"/>
              </a:rPr>
              <a:t>Decoding is the process of converting an encoded format back into the original sequence of characters. It is completely different from Encryption which we usually misinterpret</a:t>
            </a:r>
            <a:r>
              <a:rPr lang="en-GB" dirty="0" smtClean="0">
                <a:solidFill>
                  <a:srgbClr val="000000"/>
                </a:solidFill>
                <a:latin typeface="Arial" panose="020B0604020202020204" pitchFamily="34" charset="0"/>
              </a:rPr>
              <a:t>.</a:t>
            </a:r>
          </a:p>
          <a:p>
            <a:pPr algn="just"/>
            <a:endParaRPr lang="en-GB" dirty="0">
              <a:solidFill>
                <a:srgbClr val="000000"/>
              </a:solidFill>
              <a:latin typeface="Arial" panose="020B0604020202020204" pitchFamily="34" charset="0"/>
            </a:endParaRPr>
          </a:p>
          <a:p>
            <a:pPr algn="just"/>
            <a:r>
              <a:rPr lang="en-GB" dirty="0" smtClean="0">
                <a:solidFill>
                  <a:srgbClr val="C00000"/>
                </a:solidFill>
                <a:latin typeface="Arial" panose="020B0604020202020204" pitchFamily="34" charset="0"/>
              </a:rPr>
              <a:t>Encoding </a:t>
            </a:r>
            <a:r>
              <a:rPr lang="en-GB" dirty="0">
                <a:solidFill>
                  <a:srgbClr val="C00000"/>
                </a:solidFill>
                <a:latin typeface="Arial" panose="020B0604020202020204" pitchFamily="34" charset="0"/>
              </a:rPr>
              <a:t>should NOT be used for transporting sensitive information</a:t>
            </a:r>
            <a:r>
              <a:rPr lang="en-GB" dirty="0" smtClean="0">
                <a:solidFill>
                  <a:srgbClr val="C00000"/>
                </a:solidFill>
                <a:latin typeface="Arial" panose="020B0604020202020204" pitchFamily="34" charset="0"/>
              </a:rPr>
              <a:t>.</a:t>
            </a:r>
          </a:p>
          <a:p>
            <a:pPr algn="just"/>
            <a:endParaRPr lang="en-GB" dirty="0" smtClean="0">
              <a:solidFill>
                <a:srgbClr val="000000"/>
              </a:solidFill>
              <a:latin typeface="Arial" panose="020B0604020202020204" pitchFamily="34" charset="0"/>
            </a:endParaRPr>
          </a:p>
          <a:p>
            <a:pPr algn="just"/>
            <a:r>
              <a:rPr lang="en-GB" b="1" dirty="0" smtClean="0">
                <a:solidFill>
                  <a:srgbClr val="000000"/>
                </a:solidFill>
                <a:latin typeface="Arial" panose="020B0604020202020204" pitchFamily="34" charset="0"/>
              </a:rPr>
              <a:t>Cryptography</a:t>
            </a:r>
            <a:r>
              <a:rPr lang="en-GB" dirty="0" smtClean="0">
                <a:solidFill>
                  <a:srgbClr val="000000"/>
                </a:solidFill>
                <a:latin typeface="Arial" panose="020B0604020202020204" pitchFamily="34" charset="0"/>
              </a:rPr>
              <a:t> </a:t>
            </a:r>
            <a:r>
              <a:rPr lang="en-GB" dirty="0">
                <a:solidFill>
                  <a:srgbClr val="000000"/>
                </a:solidFill>
                <a:latin typeface="Arial" panose="020B0604020202020204" pitchFamily="34" charset="0"/>
              </a:rPr>
              <a:t>is useful tool for securing data, communications, and code globs, but it’s no silver bullet</a:t>
            </a:r>
            <a:r>
              <a:rPr lang="en-GB" dirty="0" smtClean="0">
                <a:solidFill>
                  <a:srgbClr val="000000"/>
                </a:solidFill>
                <a:latin typeface="Arial" panose="020B0604020202020204" pitchFamily="34" charset="0"/>
              </a:rPr>
              <a:t>.</a:t>
            </a:r>
          </a:p>
          <a:p>
            <a:pPr algn="just"/>
            <a:endParaRPr lang="en-GB"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67472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709" y="605997"/>
            <a:ext cx="9107533" cy="5324535"/>
          </a:xfrm>
          <a:prstGeom prst="rect">
            <a:avLst/>
          </a:prstGeom>
        </p:spPr>
        <p:txBody>
          <a:bodyPr wrap="square">
            <a:spAutoFit/>
          </a:bodyPr>
          <a:lstStyle/>
          <a:p>
            <a:pPr algn="just"/>
            <a:r>
              <a:rPr lang="en-GB" sz="2000" b="1" dirty="0">
                <a:latin typeface="Arial" panose="020B0604020202020204" pitchFamily="34" charset="0"/>
              </a:rPr>
              <a:t>Security orchestration, automation and response (SOAR) </a:t>
            </a:r>
            <a:r>
              <a:rPr lang="en-GB" sz="2000" b="1" dirty="0" smtClean="0">
                <a:latin typeface="Arial" panose="020B0604020202020204" pitchFamily="34" charset="0"/>
              </a:rPr>
              <a:t>software solutions </a:t>
            </a:r>
            <a:r>
              <a:rPr lang="en-GB" sz="2000" dirty="0" smtClean="0">
                <a:latin typeface="Arial" panose="020B0604020202020204" pitchFamily="34" charset="0"/>
              </a:rPr>
              <a:t>combine </a:t>
            </a:r>
            <a:r>
              <a:rPr lang="en-GB" sz="2000" dirty="0">
                <a:latin typeface="Arial" panose="020B0604020202020204" pitchFamily="34" charset="0"/>
              </a:rPr>
              <a:t>the functionality of </a:t>
            </a:r>
            <a:r>
              <a:rPr lang="en-GB" sz="2000" dirty="0" smtClean="0">
                <a:latin typeface="Arial" panose="020B0604020202020204" pitchFamily="34" charset="0"/>
              </a:rPr>
              <a:t>security </a:t>
            </a:r>
            <a:r>
              <a:rPr lang="en-GB" sz="2000" dirty="0">
                <a:latin typeface="Arial" panose="020B0604020202020204" pitchFamily="34" charset="0"/>
              </a:rPr>
              <a:t>tools and add intelligent automation </a:t>
            </a:r>
            <a:r>
              <a:rPr lang="en-GB" sz="2000" dirty="0" smtClean="0">
                <a:latin typeface="Arial" panose="020B0604020202020204" pitchFamily="34" charset="0"/>
              </a:rPr>
              <a:t>functionality </a:t>
            </a:r>
            <a:r>
              <a:rPr lang="en-GB" sz="2000" dirty="0">
                <a:latin typeface="Arial" panose="020B0604020202020204" pitchFamily="34" charset="0"/>
              </a:rPr>
              <a:t>to improve a security operations team’s ability to tackle threats in real time with minimal manual </a:t>
            </a:r>
            <a:r>
              <a:rPr lang="en-GB" sz="2000" dirty="0" smtClean="0">
                <a:latin typeface="Arial" panose="020B0604020202020204" pitchFamily="34" charset="0"/>
              </a:rPr>
              <a:t>labour.</a:t>
            </a:r>
            <a:endParaRPr lang="en-GB" sz="2000" dirty="0">
              <a:latin typeface="Arial" panose="020B0604020202020204" pitchFamily="34" charset="0"/>
            </a:endParaRPr>
          </a:p>
          <a:p>
            <a:pPr algn="just"/>
            <a:endParaRPr lang="en-GB" sz="2000" dirty="0">
              <a:latin typeface="Arial" panose="020B0604020202020204" pitchFamily="34" charset="0"/>
            </a:endParaRPr>
          </a:p>
          <a:p>
            <a:pPr algn="just"/>
            <a:r>
              <a:rPr lang="en-GB" sz="2000" b="1" dirty="0">
                <a:latin typeface="Arial" panose="020B0604020202020204" pitchFamily="34" charset="0"/>
              </a:rPr>
              <a:t>User and entity </a:t>
            </a:r>
            <a:r>
              <a:rPr lang="en-GB" sz="2000" b="1" dirty="0" smtClean="0">
                <a:latin typeface="Arial" panose="020B0604020202020204" pitchFamily="34" charset="0"/>
              </a:rPr>
              <a:t>behaviour </a:t>
            </a:r>
            <a:r>
              <a:rPr lang="en-GB" sz="2000" b="1" dirty="0">
                <a:latin typeface="Arial" panose="020B0604020202020204" pitchFamily="34" charset="0"/>
              </a:rPr>
              <a:t>analytics (UEBA) software and zero trust networking solutions </a:t>
            </a:r>
            <a:r>
              <a:rPr lang="en-GB" sz="2000" dirty="0">
                <a:latin typeface="Arial" panose="020B0604020202020204" pitchFamily="34" charset="0"/>
              </a:rPr>
              <a:t>are designed to detect threats in real time. These tools all use </a:t>
            </a:r>
            <a:r>
              <a:rPr lang="en-GB" sz="2000" dirty="0" smtClean="0">
                <a:latin typeface="Arial" panose="020B0604020202020204" pitchFamily="34" charset="0"/>
              </a:rPr>
              <a:t>behaviour-based </a:t>
            </a:r>
            <a:r>
              <a:rPr lang="en-GB" sz="2000" dirty="0">
                <a:latin typeface="Arial" panose="020B0604020202020204" pitchFamily="34" charset="0"/>
              </a:rPr>
              <a:t>analytics to identify strange </a:t>
            </a:r>
            <a:r>
              <a:rPr lang="en-GB" sz="2000" dirty="0" smtClean="0">
                <a:latin typeface="Arial" panose="020B0604020202020204" pitchFamily="34" charset="0"/>
              </a:rPr>
              <a:t>behaviours </a:t>
            </a:r>
            <a:r>
              <a:rPr lang="en-GB" sz="2000" dirty="0">
                <a:latin typeface="Arial" panose="020B0604020202020204" pitchFamily="34" charset="0"/>
              </a:rPr>
              <a:t>and misuse within a network. </a:t>
            </a:r>
            <a:endParaRPr lang="en-GB" sz="2000" dirty="0" smtClean="0">
              <a:latin typeface="Arial" panose="020B0604020202020204" pitchFamily="34" charset="0"/>
            </a:endParaRPr>
          </a:p>
          <a:p>
            <a:pPr algn="just"/>
            <a:endParaRPr lang="en-GB" sz="2000" dirty="0" smtClean="0">
              <a:solidFill>
                <a:srgbClr val="000000"/>
              </a:solidFill>
              <a:latin typeface="Arial" panose="020B0604020202020204" pitchFamily="34" charset="0"/>
            </a:endParaRPr>
          </a:p>
          <a:p>
            <a:pPr algn="just"/>
            <a:r>
              <a:rPr lang="en-GB" sz="2000" b="1" dirty="0">
                <a:solidFill>
                  <a:srgbClr val="000000"/>
                </a:solidFill>
                <a:latin typeface="Arial" panose="020B0604020202020204" pitchFamily="34" charset="0"/>
              </a:rPr>
              <a:t>Digital Signature</a:t>
            </a:r>
          </a:p>
          <a:p>
            <a:pPr algn="just"/>
            <a:r>
              <a:rPr lang="en-GB" sz="2000" dirty="0">
                <a:solidFill>
                  <a:srgbClr val="000000"/>
                </a:solidFill>
                <a:latin typeface="Arial" panose="020B0604020202020204" pitchFamily="34" charset="0"/>
              </a:rPr>
              <a:t>A digital signature is a </a:t>
            </a:r>
            <a:r>
              <a:rPr lang="en-GB" sz="2000" b="1" dirty="0">
                <a:solidFill>
                  <a:srgbClr val="000000"/>
                </a:solidFill>
                <a:latin typeface="Arial" panose="020B0604020202020204" pitchFamily="34" charset="0"/>
              </a:rPr>
              <a:t>mathematical technique </a:t>
            </a:r>
            <a:r>
              <a:rPr lang="en-GB" sz="2000" dirty="0">
                <a:solidFill>
                  <a:srgbClr val="000000"/>
                </a:solidFill>
                <a:latin typeface="Arial" panose="020B0604020202020204" pitchFamily="34" charset="0"/>
              </a:rPr>
              <a:t>which validates the </a:t>
            </a:r>
            <a:r>
              <a:rPr lang="en-GB" sz="2000" dirty="0">
                <a:solidFill>
                  <a:srgbClr val="C00000"/>
                </a:solidFill>
                <a:latin typeface="Arial" panose="020B0604020202020204" pitchFamily="34" charset="0"/>
              </a:rPr>
              <a:t>authenticity and integrity </a:t>
            </a:r>
            <a:r>
              <a:rPr lang="en-GB" sz="2000" dirty="0">
                <a:solidFill>
                  <a:srgbClr val="000000"/>
                </a:solidFill>
                <a:latin typeface="Arial" panose="020B0604020202020204" pitchFamily="34" charset="0"/>
              </a:rPr>
              <a:t>of a message, software or </a:t>
            </a:r>
            <a:r>
              <a:rPr lang="en-GB" sz="2000" dirty="0">
                <a:solidFill>
                  <a:srgbClr val="C00000"/>
                </a:solidFill>
                <a:latin typeface="Arial" panose="020B0604020202020204" pitchFamily="34" charset="0"/>
              </a:rPr>
              <a:t>digital documents</a:t>
            </a:r>
            <a:r>
              <a:rPr lang="en-GB" sz="2000" dirty="0">
                <a:solidFill>
                  <a:srgbClr val="000000"/>
                </a:solidFill>
                <a:latin typeface="Arial" panose="020B0604020202020204" pitchFamily="34" charset="0"/>
              </a:rPr>
              <a:t>. It allows us to verify the author name, date and time of signatures, and authenticate the message contents. The digital signature offers far more </a:t>
            </a:r>
            <a:r>
              <a:rPr lang="en-GB" sz="2000" dirty="0">
                <a:solidFill>
                  <a:srgbClr val="C00000"/>
                </a:solidFill>
                <a:latin typeface="Arial" panose="020B0604020202020204" pitchFamily="34" charset="0"/>
              </a:rPr>
              <a:t>inherent security </a:t>
            </a:r>
            <a:r>
              <a:rPr lang="en-GB" sz="2000" dirty="0">
                <a:solidFill>
                  <a:srgbClr val="000000"/>
                </a:solidFill>
                <a:latin typeface="Arial" panose="020B0604020202020204" pitchFamily="34" charset="0"/>
              </a:rPr>
              <a:t>and intended to solve the problem of tampering and impersonation (Intentionally copy another person's characteristics) in digital communications</a:t>
            </a:r>
            <a:r>
              <a:rPr lang="en-GB" sz="2000" dirty="0" smtClean="0">
                <a:solidFill>
                  <a:srgbClr val="000000"/>
                </a:solidFill>
                <a:latin typeface="Arial" panose="020B0604020202020204" pitchFamily="34" charset="0"/>
              </a:rPr>
              <a:t>.</a:t>
            </a:r>
            <a:endParaRPr lang="en-GB"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51240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Technologies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2224" y="787074"/>
            <a:ext cx="8969375" cy="4401205"/>
          </a:xfrm>
          <a:prstGeom prst="rect">
            <a:avLst/>
          </a:prstGeom>
        </p:spPr>
        <p:txBody>
          <a:bodyPr wrap="square">
            <a:spAutoFit/>
          </a:bodyPr>
          <a:lstStyle/>
          <a:p>
            <a:pPr algn="just"/>
            <a:r>
              <a:rPr lang="en-GB" sz="2000" dirty="0">
                <a:solidFill>
                  <a:srgbClr val="610B38"/>
                </a:solidFill>
                <a:latin typeface="Arial" panose="020B0604020202020204" pitchFamily="34" charset="0"/>
                <a:cs typeface="Arial" panose="020B0604020202020204" pitchFamily="34" charset="0"/>
              </a:rPr>
              <a:t>Algorithms in Digital Signature</a:t>
            </a:r>
          </a:p>
          <a:p>
            <a:pPr algn="just"/>
            <a:r>
              <a:rPr lang="en-GB" sz="2000" dirty="0">
                <a:solidFill>
                  <a:srgbClr val="000000"/>
                </a:solidFill>
                <a:latin typeface="Arial" panose="020B0604020202020204" pitchFamily="34" charset="0"/>
                <a:cs typeface="Arial" panose="020B0604020202020204" pitchFamily="34" charset="0"/>
              </a:rPr>
              <a:t>A digital signature consists of three algorithms</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b="1" dirty="0">
                <a:solidFill>
                  <a:srgbClr val="000000"/>
                </a:solidFill>
                <a:latin typeface="Arial" panose="020B0604020202020204" pitchFamily="34" charset="0"/>
                <a:cs typeface="Arial" panose="020B0604020202020204" pitchFamily="34" charset="0"/>
              </a:rPr>
              <a:t>1. Key generation algorithm</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The key generation algorithm selects private key randomly from a set of possible private keys. This algorithm provides the private key and its corresponding public key</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b="1" dirty="0">
                <a:solidFill>
                  <a:srgbClr val="000000"/>
                </a:solidFill>
                <a:latin typeface="Arial" panose="020B0604020202020204" pitchFamily="34" charset="0"/>
                <a:cs typeface="Arial" panose="020B0604020202020204" pitchFamily="34" charset="0"/>
              </a:rPr>
              <a:t>2. Signing algorithm</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A signing algorithm produces a signature for the document</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b="1" dirty="0">
                <a:solidFill>
                  <a:srgbClr val="000000"/>
                </a:solidFill>
                <a:latin typeface="Arial" panose="020B0604020202020204" pitchFamily="34" charset="0"/>
                <a:cs typeface="Arial" panose="020B0604020202020204" pitchFamily="34" charset="0"/>
              </a:rPr>
              <a:t>3. Signature verifying algorithm</a:t>
            </a:r>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000000"/>
                </a:solidFill>
                <a:latin typeface="Arial" panose="020B0604020202020204" pitchFamily="34" charset="0"/>
                <a:cs typeface="Arial" panose="020B0604020202020204" pitchFamily="34" charset="0"/>
              </a:rPr>
              <a:t>A signature verifying algorithm either accepts or rejects the document's authenticity.</a:t>
            </a:r>
            <a:endParaRPr lang="en-GB"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961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Threat to E-Commerce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2770" name="Picture 2" descr="diagram of the major threats to the e-commerce indu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81" y="598447"/>
            <a:ext cx="8837354" cy="589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555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Threat to E-Commerce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7410" name="Picture 2" descr="Cyber Security Threat to E-Comme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29424"/>
            <a:ext cx="5492795" cy="44380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156" y="698876"/>
            <a:ext cx="8732843" cy="1200329"/>
          </a:xfrm>
          <a:prstGeom prst="rect">
            <a:avLst/>
          </a:prstGeom>
        </p:spPr>
        <p:txBody>
          <a:bodyPr wrap="square">
            <a:spAutoFit/>
          </a:bodyPr>
          <a:lstStyle/>
          <a:p>
            <a:pPr algn="just"/>
            <a:r>
              <a:rPr lang="en-GB" sz="2400" dirty="0"/>
              <a:t>In </a:t>
            </a:r>
            <a:r>
              <a:rPr lang="en-GB" sz="2400" b="1" dirty="0"/>
              <a:t>e-cash</a:t>
            </a:r>
            <a:r>
              <a:rPr lang="en-GB" sz="2400" dirty="0"/>
              <a:t>, we stored financial information on the </a:t>
            </a:r>
            <a:r>
              <a:rPr lang="en-GB" sz="2400" dirty="0" smtClean="0"/>
              <a:t>electronic </a:t>
            </a:r>
            <a:r>
              <a:rPr lang="en-GB" sz="2400" dirty="0"/>
              <a:t>device or on the internet which is vulnerable to the hackers. Some of the major threats related to e-cash system are-</a:t>
            </a:r>
          </a:p>
        </p:txBody>
      </p:sp>
    </p:spTree>
    <p:extLst>
      <p:ext uri="{BB962C8B-B14F-4D97-AF65-F5344CB8AC3E}">
        <p14:creationId xmlns:p14="http://schemas.microsoft.com/office/powerpoint/2010/main" val="1869992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Threat to E-Commerce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9700" y="662842"/>
            <a:ext cx="8964658" cy="5632311"/>
          </a:xfrm>
          <a:prstGeom prst="rect">
            <a:avLst/>
          </a:prstGeom>
        </p:spPr>
        <p:txBody>
          <a:bodyPr wrap="square">
            <a:spAutoFit/>
          </a:bodyPr>
          <a:lstStyle/>
          <a:p>
            <a:pPr algn="just"/>
            <a:r>
              <a:rPr lang="en-GB" sz="2000" dirty="0">
                <a:solidFill>
                  <a:srgbClr val="610B4B"/>
                </a:solidFill>
                <a:latin typeface="Arial" panose="020B0604020202020204" pitchFamily="34" charset="0"/>
                <a:cs typeface="Arial" panose="020B0604020202020204" pitchFamily="34" charset="0"/>
              </a:rPr>
              <a:t>Backdoors Attacks</a:t>
            </a:r>
          </a:p>
          <a:p>
            <a:pPr algn="just"/>
            <a:r>
              <a:rPr lang="en-GB" sz="2000" dirty="0">
                <a:solidFill>
                  <a:srgbClr val="000000"/>
                </a:solidFill>
                <a:latin typeface="Arial" panose="020B0604020202020204" pitchFamily="34" charset="0"/>
                <a:cs typeface="Arial" panose="020B0604020202020204" pitchFamily="34" charset="0"/>
              </a:rPr>
              <a:t>It is a type of attacks which gives an attacker to unauthorized access to a system by bypasses the normal authentication mechanisms. It works in the background and hides itself from the user that makes it difficult to detect and remove</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610B4B"/>
                </a:solidFill>
                <a:latin typeface="Arial" panose="020B0604020202020204" pitchFamily="34" charset="0"/>
                <a:cs typeface="Arial" panose="020B0604020202020204" pitchFamily="34" charset="0"/>
              </a:rPr>
              <a:t>Denial of service attacks</a:t>
            </a:r>
          </a:p>
          <a:p>
            <a:pPr algn="just"/>
            <a:r>
              <a:rPr lang="en-GB" sz="2000" dirty="0">
                <a:solidFill>
                  <a:srgbClr val="000000"/>
                </a:solidFill>
                <a:latin typeface="Arial" panose="020B0604020202020204" pitchFamily="34" charset="0"/>
                <a:cs typeface="Arial" panose="020B0604020202020204" pitchFamily="34" charset="0"/>
              </a:rPr>
              <a:t>A denial-of-service attack (</a:t>
            </a:r>
            <a:r>
              <a:rPr lang="en-GB" sz="2000" dirty="0" err="1">
                <a:solidFill>
                  <a:srgbClr val="000000"/>
                </a:solidFill>
                <a:latin typeface="Arial" panose="020B0604020202020204" pitchFamily="34" charset="0"/>
                <a:cs typeface="Arial" panose="020B0604020202020204" pitchFamily="34" charset="0"/>
              </a:rPr>
              <a:t>DoS</a:t>
            </a:r>
            <a:r>
              <a:rPr lang="en-GB" sz="2000" dirty="0">
                <a:solidFill>
                  <a:srgbClr val="000000"/>
                </a:solidFill>
                <a:latin typeface="Arial" panose="020B0604020202020204" pitchFamily="34" charset="0"/>
                <a:cs typeface="Arial" panose="020B0604020202020204" pitchFamily="34" charset="0"/>
              </a:rPr>
              <a:t> attack) is a security attack in which the attacker takes action that prevents the legitimate (correct) users from accessing the electronic devices. It makes a network resource unavailable to its intended users by temporarily disrupting services of a host connected to the Internet</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610B4B"/>
                </a:solidFill>
                <a:latin typeface="Arial" panose="020B0604020202020204" pitchFamily="34" charset="0"/>
                <a:cs typeface="Arial" panose="020B0604020202020204" pitchFamily="34" charset="0"/>
              </a:rPr>
              <a:t>Direct Access Attacks</a:t>
            </a:r>
          </a:p>
          <a:p>
            <a:pPr algn="just"/>
            <a:r>
              <a:rPr lang="en-GB" sz="2000" dirty="0">
                <a:solidFill>
                  <a:srgbClr val="000000"/>
                </a:solidFill>
                <a:latin typeface="Arial" panose="020B0604020202020204" pitchFamily="34" charset="0"/>
                <a:cs typeface="Arial" panose="020B0604020202020204" pitchFamily="34" charset="0"/>
              </a:rPr>
              <a:t>Direct access attack is an attack in which an intruder gains physical access to the computer to perform an unauthorized activity and installing various types of software to compromise security. These types of software loaded with worms and download a huge amount of sensitive data from the target victims</a:t>
            </a:r>
            <a:r>
              <a:rPr lang="en-GB" sz="2000" dirty="0" smtClean="0">
                <a:solidFill>
                  <a:srgbClr val="000000"/>
                </a:solidFill>
                <a:latin typeface="Arial" panose="020B0604020202020204" pitchFamily="34" charset="0"/>
                <a:cs typeface="Arial" panose="020B0604020202020204" pitchFamily="34" charset="0"/>
              </a:rPr>
              <a:t>.</a:t>
            </a:r>
            <a:endParaRPr lang="en-GB"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372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Threat to E-Commerce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200" y="1028343"/>
            <a:ext cx="9040858" cy="3170099"/>
          </a:xfrm>
          <a:prstGeom prst="rect">
            <a:avLst/>
          </a:prstGeom>
        </p:spPr>
        <p:txBody>
          <a:bodyPr wrap="square">
            <a:spAutoFit/>
          </a:bodyPr>
          <a:lstStyle/>
          <a:p>
            <a:pPr algn="just"/>
            <a:r>
              <a:rPr lang="en-GB" sz="2000" dirty="0">
                <a:solidFill>
                  <a:srgbClr val="610B4B"/>
                </a:solidFill>
                <a:latin typeface="Arial" panose="020B0604020202020204" pitchFamily="34" charset="0"/>
                <a:cs typeface="Arial" panose="020B0604020202020204" pitchFamily="34" charset="0"/>
              </a:rPr>
              <a:t>Eavesdropping</a:t>
            </a:r>
          </a:p>
          <a:p>
            <a:pPr algn="just"/>
            <a:r>
              <a:rPr lang="en-GB" sz="2000" dirty="0">
                <a:solidFill>
                  <a:srgbClr val="000000"/>
                </a:solidFill>
                <a:latin typeface="Arial" panose="020B0604020202020204" pitchFamily="34" charset="0"/>
                <a:cs typeface="Arial" panose="020B0604020202020204" pitchFamily="34" charset="0"/>
              </a:rPr>
              <a:t>This is an </a:t>
            </a:r>
            <a:r>
              <a:rPr lang="en-GB" sz="2000" dirty="0">
                <a:solidFill>
                  <a:srgbClr val="C00000"/>
                </a:solidFill>
                <a:latin typeface="Arial" panose="020B0604020202020204" pitchFamily="34" charset="0"/>
                <a:cs typeface="Arial" panose="020B0604020202020204" pitchFamily="34" charset="0"/>
              </a:rPr>
              <a:t>unauthorized way of listening to private communication over the network</a:t>
            </a:r>
            <a:r>
              <a:rPr lang="en-GB" sz="2000" dirty="0">
                <a:solidFill>
                  <a:srgbClr val="000000"/>
                </a:solidFill>
                <a:latin typeface="Arial" panose="020B0604020202020204" pitchFamily="34" charset="0"/>
                <a:cs typeface="Arial" panose="020B0604020202020204" pitchFamily="34" charset="0"/>
              </a:rPr>
              <a:t>. It does not interfere with the normal operations of the targeting system so that the sender and the recipient of the messages are not aware that their conversation is tracking</a:t>
            </a:r>
            <a:r>
              <a:rPr lang="en-GB" sz="2000" dirty="0" smtClean="0">
                <a:solidFill>
                  <a:srgbClr val="000000"/>
                </a:solidFill>
                <a:latin typeface="Arial" panose="020B0604020202020204" pitchFamily="34" charset="0"/>
                <a:cs typeface="Arial" panose="020B0604020202020204" pitchFamily="34" charset="0"/>
              </a:rPr>
              <a:t>.</a:t>
            </a:r>
          </a:p>
          <a:p>
            <a:pPr algn="just"/>
            <a:endParaRPr lang="en-GB" sz="2000" dirty="0">
              <a:solidFill>
                <a:srgbClr val="000000"/>
              </a:solidFill>
              <a:latin typeface="Arial" panose="020B0604020202020204" pitchFamily="34" charset="0"/>
              <a:cs typeface="Arial" panose="020B0604020202020204" pitchFamily="34" charset="0"/>
            </a:endParaRPr>
          </a:p>
          <a:p>
            <a:pPr algn="just"/>
            <a:r>
              <a:rPr lang="en-GB" sz="2000" dirty="0">
                <a:solidFill>
                  <a:srgbClr val="610B4B"/>
                </a:solidFill>
                <a:latin typeface="Arial" panose="020B0604020202020204" pitchFamily="34" charset="0"/>
                <a:cs typeface="Arial" panose="020B0604020202020204" pitchFamily="34" charset="0"/>
              </a:rPr>
              <a:t>Credit/Debit card fraud</a:t>
            </a:r>
          </a:p>
          <a:p>
            <a:pPr algn="just"/>
            <a:r>
              <a:rPr lang="en-GB" sz="2000" dirty="0">
                <a:solidFill>
                  <a:srgbClr val="000000"/>
                </a:solidFill>
                <a:latin typeface="Arial" panose="020B0604020202020204" pitchFamily="34" charset="0"/>
                <a:cs typeface="Arial" panose="020B0604020202020204" pitchFamily="34" charset="0"/>
              </a:rPr>
              <a:t>A credit card allows us to borrow money from a recipient bank to make purchases. The issuer of the credit card has the condition that the cardholder will pay back the borrowed money with an additional agreed-upon charge.</a:t>
            </a:r>
          </a:p>
        </p:txBody>
      </p:sp>
    </p:spTree>
    <p:extLst>
      <p:ext uri="{BB962C8B-B14F-4D97-AF65-F5344CB8AC3E}">
        <p14:creationId xmlns:p14="http://schemas.microsoft.com/office/powerpoint/2010/main" val="3495889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4" name="Rectangle 3"/>
          <p:cNvSpPr/>
          <p:nvPr/>
        </p:nvSpPr>
        <p:spPr>
          <a:xfrm>
            <a:off x="38100" y="1582219"/>
            <a:ext cx="4702175" cy="3416320"/>
          </a:xfrm>
          <a:prstGeom prst="rect">
            <a:avLst/>
          </a:prstGeom>
        </p:spPr>
        <p:txBody>
          <a:bodyPr wrap="square">
            <a:spAutoFit/>
          </a:bodyPr>
          <a:lstStyle/>
          <a:p>
            <a:pPr algn="just"/>
            <a:r>
              <a:rPr lang="en-GB" sz="2400" dirty="0" smtClean="0">
                <a:solidFill>
                  <a:srgbClr val="000000"/>
                </a:solidFill>
              </a:rPr>
              <a:t>A </a:t>
            </a:r>
            <a:r>
              <a:rPr lang="en-GB" sz="2400" dirty="0">
                <a:solidFill>
                  <a:srgbClr val="000000"/>
                </a:solidFill>
              </a:rPr>
              <a:t>successful SQL injection can read, modify sensitive data from the database, and can also delete data from a database. It also enables the hacker to perform administrative operations on the database such as shutdown the DBMS/dropping databases</a:t>
            </a:r>
            <a:r>
              <a:rPr lang="en-GB" sz="2400" dirty="0" smtClean="0">
                <a:solidFill>
                  <a:srgbClr val="000000"/>
                </a:solidFill>
              </a:rPr>
              <a:t>.</a:t>
            </a:r>
          </a:p>
          <a:p>
            <a:pPr algn="just"/>
            <a:endParaRPr lang="en-GB" sz="2400" dirty="0">
              <a:solidFill>
                <a:srgbClr val="000000"/>
              </a:solidFill>
            </a:endParaRPr>
          </a:p>
        </p:txBody>
      </p:sp>
      <p:pic>
        <p:nvPicPr>
          <p:cNvPr id="10" name="Picture 9"/>
          <p:cNvPicPr>
            <a:picLocks noChangeAspect="1"/>
          </p:cNvPicPr>
          <p:nvPr/>
        </p:nvPicPr>
        <p:blipFill>
          <a:blip r:embed="rId2"/>
          <a:stretch>
            <a:fillRect/>
          </a:stretch>
        </p:blipFill>
        <p:spPr>
          <a:xfrm>
            <a:off x="5207000" y="1620319"/>
            <a:ext cx="3927475" cy="2590800"/>
          </a:xfrm>
          <a:prstGeom prst="rect">
            <a:avLst/>
          </a:prstGeom>
        </p:spPr>
      </p:pic>
      <p:sp>
        <p:nvSpPr>
          <p:cNvPr id="11" name="Rectangle 10"/>
          <p:cNvSpPr/>
          <p:nvPr/>
        </p:nvSpPr>
        <p:spPr>
          <a:xfrm>
            <a:off x="61867" y="4663341"/>
            <a:ext cx="9082133" cy="1785104"/>
          </a:xfrm>
          <a:prstGeom prst="rect">
            <a:avLst/>
          </a:prstGeom>
        </p:spPr>
        <p:txBody>
          <a:bodyPr wrap="square">
            <a:spAutoFit/>
          </a:bodyPr>
          <a:lstStyle/>
          <a:p>
            <a:pPr algn="just"/>
            <a:r>
              <a:rPr lang="en-GB" sz="2200" b="1" dirty="0"/>
              <a:t>Blind SQL injection </a:t>
            </a:r>
            <a:r>
              <a:rPr lang="en-GB" sz="2200" dirty="0"/>
              <a:t>is a type of SQL Injection attack that asks the database </a:t>
            </a:r>
            <a:r>
              <a:rPr lang="en-GB" sz="2200" dirty="0">
                <a:solidFill>
                  <a:schemeClr val="accent6">
                    <a:lumMod val="75000"/>
                  </a:schemeClr>
                </a:solidFill>
              </a:rPr>
              <a:t>true or false questions </a:t>
            </a:r>
            <a:r>
              <a:rPr lang="en-GB" sz="2200" dirty="0"/>
              <a:t>and determines the answer based on the applications response. This attack is often used when the </a:t>
            </a:r>
            <a:r>
              <a:rPr lang="en-GB" sz="2200" dirty="0">
                <a:solidFill>
                  <a:schemeClr val="accent6">
                    <a:lumMod val="75000"/>
                  </a:schemeClr>
                </a:solidFill>
              </a:rPr>
              <a:t>web application is configured to show generic error messages</a:t>
            </a:r>
            <a:r>
              <a:rPr lang="en-GB" sz="2200" dirty="0"/>
              <a:t>, but has not mitigated the code that is vulnerable to SQL injection.</a:t>
            </a:r>
          </a:p>
        </p:txBody>
      </p:sp>
      <p:sp>
        <p:nvSpPr>
          <p:cNvPr id="12" name="Rectangle 11"/>
          <p:cNvSpPr/>
          <p:nvPr/>
        </p:nvSpPr>
        <p:spPr>
          <a:xfrm>
            <a:off x="0" y="655416"/>
            <a:ext cx="8701725" cy="830997"/>
          </a:xfrm>
          <a:prstGeom prst="rect">
            <a:avLst/>
          </a:prstGeom>
        </p:spPr>
        <p:txBody>
          <a:bodyPr wrap="square">
            <a:spAutoFit/>
          </a:bodyPr>
          <a:lstStyle/>
          <a:p>
            <a:pPr algn="just"/>
            <a:r>
              <a:rPr lang="en-GB" sz="2400" dirty="0">
                <a:solidFill>
                  <a:srgbClr val="000000"/>
                </a:solidFill>
              </a:rPr>
              <a:t>Injection technique consists of </a:t>
            </a:r>
            <a:r>
              <a:rPr lang="en-GB" sz="2400" b="1" dirty="0">
                <a:solidFill>
                  <a:schemeClr val="accent6">
                    <a:lumMod val="75000"/>
                  </a:schemeClr>
                </a:solidFill>
              </a:rPr>
              <a:t>injecting a SQL query </a:t>
            </a:r>
            <a:r>
              <a:rPr lang="en-GB" sz="2400" dirty="0">
                <a:solidFill>
                  <a:srgbClr val="000000"/>
                </a:solidFill>
              </a:rPr>
              <a:t>or a command using the input fields of the application. </a:t>
            </a:r>
          </a:p>
        </p:txBody>
      </p:sp>
    </p:spTree>
    <p:extLst>
      <p:ext uri="{BB962C8B-B14F-4D97-AF65-F5344CB8AC3E}">
        <p14:creationId xmlns:p14="http://schemas.microsoft.com/office/powerpoint/2010/main" val="321202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Security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28600" y="1017263"/>
            <a:ext cx="8344597" cy="3785652"/>
          </a:xfrm>
          <a:prstGeom prst="rect">
            <a:avLst/>
          </a:prstGeom>
        </p:spPr>
        <p:txBody>
          <a:bodyPr wrap="square">
            <a:spAutoFit/>
          </a:bodyPr>
          <a:lstStyle/>
          <a:p>
            <a:pPr fontAlgn="base"/>
            <a:r>
              <a:rPr lang="en-GB" sz="2400" b="1" dirty="0">
                <a:solidFill>
                  <a:srgbClr val="E4580A"/>
                </a:solidFill>
                <a:latin typeface="Roboto"/>
              </a:rPr>
              <a:t>What does Software Security mean</a:t>
            </a:r>
            <a:r>
              <a:rPr lang="en-GB" sz="2400" b="1" dirty="0" smtClean="0">
                <a:solidFill>
                  <a:srgbClr val="E4580A"/>
                </a:solidFill>
                <a:latin typeface="Roboto"/>
              </a:rPr>
              <a:t>?</a:t>
            </a:r>
          </a:p>
          <a:p>
            <a:pPr fontAlgn="base"/>
            <a:endParaRPr lang="en-GB" b="1" dirty="0">
              <a:latin typeface="Roboto"/>
            </a:endParaRPr>
          </a:p>
          <a:p>
            <a:pPr algn="just" fontAlgn="base"/>
            <a:r>
              <a:rPr lang="en-GB" dirty="0" smtClean="0">
                <a:latin typeface="Roboto"/>
              </a:rPr>
              <a:t>In </a:t>
            </a:r>
            <a:r>
              <a:rPr lang="en-GB" dirty="0">
                <a:latin typeface="Roboto"/>
              </a:rPr>
              <a:t>the general sense, security is “the state of </a:t>
            </a:r>
            <a:r>
              <a:rPr lang="en-GB" dirty="0">
                <a:solidFill>
                  <a:schemeClr val="accent6">
                    <a:lumMod val="75000"/>
                  </a:schemeClr>
                </a:solidFill>
                <a:latin typeface="Roboto"/>
              </a:rPr>
              <a:t>being free from danger or threat</a:t>
            </a:r>
            <a:r>
              <a:rPr lang="en-GB" dirty="0">
                <a:latin typeface="Roboto"/>
              </a:rPr>
              <a:t>”. The security of software systems in particular is a vast topic</a:t>
            </a:r>
            <a:r>
              <a:rPr lang="en-GB" dirty="0" smtClean="0">
                <a:latin typeface="Roboto"/>
              </a:rPr>
              <a:t>.</a:t>
            </a:r>
          </a:p>
          <a:p>
            <a:pPr algn="just" fontAlgn="base"/>
            <a:endParaRPr lang="en-GB" dirty="0">
              <a:latin typeface="Roboto"/>
            </a:endParaRPr>
          </a:p>
          <a:p>
            <a:pPr algn="just" fontAlgn="base"/>
            <a:r>
              <a:rPr lang="en-GB" b="1" dirty="0">
                <a:latin typeface="Roboto"/>
              </a:rPr>
              <a:t>Software security </a:t>
            </a:r>
            <a:r>
              <a:rPr lang="en-GB" dirty="0">
                <a:latin typeface="Roboto"/>
              </a:rPr>
              <a:t>is the application of techniques that assess, mitigate, and </a:t>
            </a:r>
            <a:r>
              <a:rPr lang="en-GB" dirty="0">
                <a:solidFill>
                  <a:schemeClr val="accent6">
                    <a:lumMod val="75000"/>
                  </a:schemeClr>
                </a:solidFill>
                <a:latin typeface="Roboto"/>
              </a:rPr>
              <a:t>protect software systems from vulnerabilities</a:t>
            </a:r>
            <a:r>
              <a:rPr lang="en-GB" dirty="0">
                <a:latin typeface="Roboto"/>
              </a:rPr>
              <a:t>. </a:t>
            </a:r>
            <a:endParaRPr lang="en-GB" dirty="0" smtClean="0">
              <a:latin typeface="Roboto"/>
            </a:endParaRPr>
          </a:p>
          <a:p>
            <a:pPr algn="just" fontAlgn="base"/>
            <a:endParaRPr lang="en-GB" dirty="0">
              <a:latin typeface="Roboto"/>
            </a:endParaRPr>
          </a:p>
          <a:p>
            <a:pPr algn="just" fontAlgn="base"/>
            <a:r>
              <a:rPr lang="en-GB" dirty="0" smtClean="0">
                <a:latin typeface="Roboto"/>
              </a:rPr>
              <a:t>These </a:t>
            </a:r>
            <a:r>
              <a:rPr lang="en-GB" dirty="0">
                <a:latin typeface="Roboto"/>
              </a:rPr>
              <a:t>techniques ensure that software continues to function and are safe from attacks. Developing secure software involves considering security at every stage of the life cycle. </a:t>
            </a:r>
            <a:endParaRPr lang="en-GB" dirty="0" smtClean="0">
              <a:latin typeface="Roboto"/>
            </a:endParaRPr>
          </a:p>
          <a:p>
            <a:pPr algn="just" fontAlgn="base"/>
            <a:endParaRPr lang="en-GB" i="0" dirty="0">
              <a:effectLst/>
              <a:latin typeface="Roboto"/>
            </a:endParaRPr>
          </a:p>
          <a:p>
            <a:pPr algn="just" fontAlgn="base"/>
            <a:r>
              <a:rPr lang="en-GB" dirty="0">
                <a:solidFill>
                  <a:schemeClr val="accent6">
                    <a:lumMod val="75000"/>
                  </a:schemeClr>
                </a:solidFill>
                <a:latin typeface="Roboto"/>
              </a:rPr>
              <a:t>Software security </a:t>
            </a:r>
            <a:r>
              <a:rPr lang="en-GB" dirty="0">
                <a:latin typeface="Roboto"/>
              </a:rPr>
              <a:t>isn’t the same thing as </a:t>
            </a:r>
            <a:r>
              <a:rPr lang="en-GB" dirty="0">
                <a:solidFill>
                  <a:schemeClr val="accent6">
                    <a:lumMod val="75000"/>
                  </a:schemeClr>
                </a:solidFill>
                <a:latin typeface="Roboto"/>
              </a:rPr>
              <a:t>security software</a:t>
            </a:r>
            <a:r>
              <a:rPr lang="en-GB" dirty="0">
                <a:latin typeface="Roboto"/>
              </a:rPr>
              <a:t>.</a:t>
            </a:r>
            <a:endParaRPr lang="en-GB" i="0" dirty="0">
              <a:effectLst/>
              <a:latin typeface="Roboto"/>
            </a:endParaRPr>
          </a:p>
        </p:txBody>
      </p:sp>
    </p:spTree>
    <p:extLst>
      <p:ext uri="{BB962C8B-B14F-4D97-AF65-F5344CB8AC3E}">
        <p14:creationId xmlns:p14="http://schemas.microsoft.com/office/powerpoint/2010/main" val="251265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77833" y="864798"/>
            <a:ext cx="8734450" cy="5231201"/>
          </a:xfrm>
          <a:prstGeom prst="rect">
            <a:avLst/>
          </a:prstGeom>
        </p:spPr>
      </p:pic>
    </p:spTree>
    <p:extLst>
      <p:ext uri="{BB962C8B-B14F-4D97-AF65-F5344CB8AC3E}">
        <p14:creationId xmlns:p14="http://schemas.microsoft.com/office/powerpoint/2010/main" val="3355466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853652"/>
            <a:ext cx="9040858" cy="369332"/>
          </a:xfrm>
          <a:prstGeom prst="rect">
            <a:avLst/>
          </a:prstGeom>
          <a:solidFill>
            <a:schemeClr val="accent6">
              <a:lumMod val="40000"/>
              <a:lumOff val="60000"/>
            </a:schemeClr>
          </a:solidFill>
        </p:spPr>
        <p:txBody>
          <a:bodyPr wrap="square">
            <a:spAutoFit/>
          </a:bodyPr>
          <a:lstStyle/>
          <a:p>
            <a:r>
              <a:rPr lang="en-GB" dirty="0"/>
              <a:t>String query = "SELECT * FROM EMP WHERE EMPID = '" + </a:t>
            </a:r>
            <a:r>
              <a:rPr lang="en-GB" dirty="0" err="1"/>
              <a:t>request.getParameter</a:t>
            </a:r>
            <a:r>
              <a:rPr lang="en-GB" dirty="0"/>
              <a:t>("id") + "'";</a:t>
            </a:r>
          </a:p>
        </p:txBody>
      </p:sp>
      <p:sp>
        <p:nvSpPr>
          <p:cNvPr id="9" name="Rectangle 8"/>
          <p:cNvSpPr/>
          <p:nvPr/>
        </p:nvSpPr>
        <p:spPr>
          <a:xfrm>
            <a:off x="9524" y="1676400"/>
            <a:ext cx="9031333" cy="3785652"/>
          </a:xfrm>
          <a:prstGeom prst="rect">
            <a:avLst/>
          </a:prstGeom>
        </p:spPr>
        <p:txBody>
          <a:bodyPr wrap="square">
            <a:spAutoFit/>
          </a:bodyPr>
          <a:lstStyle/>
          <a:p>
            <a:pPr algn="just"/>
            <a:r>
              <a:rPr lang="en-GB" sz="2000" b="1" dirty="0">
                <a:latin typeface="Arial" panose="020B0604020202020204" pitchFamily="34" charset="0"/>
                <a:cs typeface="Arial" panose="020B0604020202020204" pitchFamily="34" charset="0"/>
              </a:rPr>
              <a:t>Step 1 </a:t>
            </a:r>
            <a:r>
              <a:rPr lang="en-GB" sz="2000" dirty="0">
                <a:latin typeface="Arial" panose="020B0604020202020204" pitchFamily="34" charset="0"/>
                <a:cs typeface="Arial" panose="020B0604020202020204" pitchFamily="34" charset="0"/>
              </a:rPr>
              <a:t>−</a:t>
            </a:r>
            <a:r>
              <a:rPr lang="en-GB" sz="2000" dirty="0">
                <a:solidFill>
                  <a:srgbClr val="C00000"/>
                </a:solidFill>
                <a:latin typeface="Arial" panose="020B0604020202020204" pitchFamily="34" charset="0"/>
                <a:cs typeface="Arial" panose="020B0604020202020204" pitchFamily="34" charset="0"/>
              </a:rPr>
              <a:t> Navigate </a:t>
            </a:r>
            <a:r>
              <a:rPr lang="en-GB" sz="2000" dirty="0">
                <a:latin typeface="Arial" panose="020B0604020202020204" pitchFamily="34" charset="0"/>
                <a:cs typeface="Arial" panose="020B0604020202020204" pitchFamily="34" charset="0"/>
              </a:rPr>
              <a:t>to the SQL Injection area of the application. </a:t>
            </a:r>
            <a:endParaRPr lang="en-GB" sz="2000" dirty="0" smtClean="0">
              <a:latin typeface="Arial" panose="020B0604020202020204" pitchFamily="34" charset="0"/>
              <a:cs typeface="Arial" panose="020B0604020202020204" pitchFamily="34" charset="0"/>
            </a:endParaRPr>
          </a:p>
          <a:p>
            <a:pPr algn="just"/>
            <a:endParaRPr lang="en-GB" sz="2000" dirty="0">
              <a:latin typeface="Arial" panose="020B0604020202020204" pitchFamily="34" charset="0"/>
              <a:cs typeface="Arial" panose="020B0604020202020204" pitchFamily="34" charset="0"/>
            </a:endParaRPr>
          </a:p>
          <a:p>
            <a:pPr algn="just"/>
            <a:r>
              <a:rPr lang="en-GB" sz="2000" b="1" dirty="0" smtClean="0">
                <a:latin typeface="Arial" panose="020B0604020202020204" pitchFamily="34" charset="0"/>
                <a:cs typeface="Arial" panose="020B0604020202020204" pitchFamily="34" charset="0"/>
              </a:rPr>
              <a:t>Step </a:t>
            </a:r>
            <a:r>
              <a:rPr lang="en-GB" sz="2000" b="1" dirty="0">
                <a:latin typeface="Arial" panose="020B0604020202020204" pitchFamily="34" charset="0"/>
                <a:cs typeface="Arial" panose="020B0604020202020204" pitchFamily="34" charset="0"/>
              </a:rPr>
              <a:t>2 </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Here, we </a:t>
            </a:r>
            <a:r>
              <a:rPr lang="en-GB" sz="2000" dirty="0">
                <a:latin typeface="Arial" panose="020B0604020202020204" pitchFamily="34" charset="0"/>
                <a:cs typeface="Arial" panose="020B0604020202020204" pitchFamily="34" charset="0"/>
              </a:rPr>
              <a:t>use String SQL Injection to </a:t>
            </a:r>
            <a:r>
              <a:rPr lang="en-GB" sz="2000" dirty="0">
                <a:solidFill>
                  <a:srgbClr val="C00000"/>
                </a:solidFill>
                <a:latin typeface="Arial" panose="020B0604020202020204" pitchFamily="34" charset="0"/>
                <a:cs typeface="Arial" panose="020B0604020202020204" pitchFamily="34" charset="0"/>
              </a:rPr>
              <a:t>bypass authentication</a:t>
            </a:r>
            <a:r>
              <a:rPr lang="en-GB" sz="2000" dirty="0">
                <a:latin typeface="Arial" panose="020B0604020202020204" pitchFamily="34" charset="0"/>
                <a:cs typeface="Arial" panose="020B0604020202020204" pitchFamily="34" charset="0"/>
              </a:rPr>
              <a:t>. Use SQL injection to log in as the boss ('Neville') without using the correct password. Verify that Neville's profile can be viewed and that all functions are available (including Search, Create, and Delete).</a:t>
            </a:r>
          </a:p>
          <a:p>
            <a:pPr algn="just"/>
            <a:endParaRPr lang="en-GB" sz="2000" dirty="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Step 3 − We will </a:t>
            </a:r>
            <a:r>
              <a:rPr lang="en-GB" sz="2000" dirty="0">
                <a:solidFill>
                  <a:srgbClr val="C00000"/>
                </a:solidFill>
                <a:latin typeface="Arial" panose="020B0604020202020204" pitchFamily="34" charset="0"/>
                <a:cs typeface="Arial" panose="020B0604020202020204" pitchFamily="34" charset="0"/>
              </a:rPr>
              <a:t>Inject a SQL</a:t>
            </a:r>
            <a:r>
              <a:rPr lang="en-GB" sz="2000" dirty="0">
                <a:latin typeface="Arial" panose="020B0604020202020204" pitchFamily="34" charset="0"/>
                <a:cs typeface="Arial" panose="020B0604020202020204" pitchFamily="34" charset="0"/>
              </a:rPr>
              <a:t> such that we are able to bypass the password by sending the parameter as 'a' = 'a' or 1 = </a:t>
            </a:r>
            <a:r>
              <a:rPr lang="en-GB" sz="2000" dirty="0" smtClean="0">
                <a:latin typeface="Arial" panose="020B0604020202020204" pitchFamily="34" charset="0"/>
                <a:cs typeface="Arial" panose="020B0604020202020204" pitchFamily="34" charset="0"/>
              </a:rPr>
              <a:t>1. The </a:t>
            </a:r>
            <a:r>
              <a:rPr lang="en-GB" sz="2000" dirty="0">
                <a:latin typeface="Arial" panose="020B0604020202020204" pitchFamily="34" charset="0"/>
                <a:cs typeface="Arial" panose="020B0604020202020204" pitchFamily="34" charset="0"/>
              </a:rPr>
              <a:t>SQL above is valid and will return ALL rows from the </a:t>
            </a:r>
            <a:r>
              <a:rPr lang="en-GB" sz="2000" dirty="0" smtClean="0">
                <a:latin typeface="Arial" panose="020B0604020202020204" pitchFamily="34" charset="0"/>
                <a:cs typeface="Arial" panose="020B0604020202020204" pitchFamily="34" charset="0"/>
              </a:rPr>
              <a:t>“EMP" </a:t>
            </a:r>
            <a:r>
              <a:rPr lang="en-GB" sz="2000" dirty="0">
                <a:latin typeface="Arial" panose="020B0604020202020204" pitchFamily="34" charset="0"/>
                <a:cs typeface="Arial" panose="020B0604020202020204" pitchFamily="34" charset="0"/>
              </a:rPr>
              <a:t>table, since OR 1=1 is always TRUE.</a:t>
            </a:r>
            <a:endParaRPr lang="en-GB" sz="2000" dirty="0" smtClean="0">
              <a:latin typeface="Arial" panose="020B0604020202020204" pitchFamily="34" charset="0"/>
              <a:cs typeface="Arial" panose="020B0604020202020204" pitchFamily="34" charset="0"/>
            </a:endParaRPr>
          </a:p>
          <a:p>
            <a:pPr algn="just"/>
            <a:endParaRPr lang="en-GB" sz="2000" dirty="0" smtClean="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Step 4 − </a:t>
            </a:r>
            <a:r>
              <a:rPr lang="en-GB" sz="2000" dirty="0">
                <a:solidFill>
                  <a:srgbClr val="C00000"/>
                </a:solidFill>
                <a:latin typeface="Arial" panose="020B0604020202020204" pitchFamily="34" charset="0"/>
                <a:cs typeface="Arial" panose="020B0604020202020204" pitchFamily="34" charset="0"/>
              </a:rPr>
              <a:t>Post Exploitation</a:t>
            </a:r>
            <a:r>
              <a:rPr lang="en-GB" sz="2000" dirty="0">
                <a:latin typeface="Arial" panose="020B0604020202020204" pitchFamily="34" charset="0"/>
                <a:cs typeface="Arial" panose="020B0604020202020204" pitchFamily="34" charset="0"/>
              </a:rPr>
              <a:t>, we are able to login as Neville who is the Admin </a:t>
            </a:r>
          </a:p>
        </p:txBody>
      </p:sp>
    </p:spTree>
    <p:extLst>
      <p:ext uri="{BB962C8B-B14F-4D97-AF65-F5344CB8AC3E}">
        <p14:creationId xmlns:p14="http://schemas.microsoft.com/office/powerpoint/2010/main" val="527370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877499"/>
            <a:ext cx="8763000" cy="4401205"/>
          </a:xfrm>
          <a:prstGeom prst="rect">
            <a:avLst/>
          </a:prstGeom>
        </p:spPr>
        <p:txBody>
          <a:bodyPr wrap="square">
            <a:spAutoFit/>
          </a:bodyPr>
          <a:lstStyle/>
          <a:p>
            <a:r>
              <a:rPr lang="en-GB" sz="2000" b="1" dirty="0">
                <a:latin typeface="Arial" panose="020B0604020202020204" pitchFamily="34" charset="0"/>
              </a:rPr>
              <a:t>Preventing SQL Injection</a:t>
            </a:r>
          </a:p>
          <a:p>
            <a:pPr algn="just"/>
            <a:r>
              <a:rPr lang="en-GB" sz="2000" dirty="0">
                <a:solidFill>
                  <a:srgbClr val="000000"/>
                </a:solidFill>
                <a:latin typeface="Arial" panose="020B0604020202020204" pitchFamily="34" charset="0"/>
              </a:rPr>
              <a:t>There are plenty of ways to prevent SQL injection. </a:t>
            </a:r>
            <a:endParaRPr lang="en-GB" sz="2000" dirty="0" smtClean="0">
              <a:solidFill>
                <a:srgbClr val="000000"/>
              </a:solidFill>
              <a:latin typeface="Arial" panose="020B0604020202020204" pitchFamily="34" charset="0"/>
            </a:endParaRPr>
          </a:p>
          <a:p>
            <a:pPr algn="just"/>
            <a:endParaRPr lang="en-GB" sz="2000" dirty="0">
              <a:solidFill>
                <a:srgbClr val="000000"/>
              </a:solidFill>
              <a:latin typeface="Arial" panose="020B0604020202020204" pitchFamily="34" charset="0"/>
            </a:endParaRPr>
          </a:p>
          <a:p>
            <a:pPr algn="just"/>
            <a:r>
              <a:rPr lang="en-GB" sz="2000" dirty="0" smtClean="0">
                <a:solidFill>
                  <a:srgbClr val="000000"/>
                </a:solidFill>
                <a:latin typeface="Arial" panose="020B0604020202020204" pitchFamily="34" charset="0"/>
              </a:rPr>
              <a:t>When </a:t>
            </a:r>
            <a:r>
              <a:rPr lang="en-GB" sz="2000" dirty="0">
                <a:solidFill>
                  <a:srgbClr val="000000"/>
                </a:solidFill>
                <a:latin typeface="Arial" panose="020B0604020202020204" pitchFamily="34" charset="0"/>
              </a:rPr>
              <a:t>developers write the code, they should ensure that they handle special characters accordingly. There are cheat sheets/prevention techniques available from </a:t>
            </a:r>
            <a:r>
              <a:rPr lang="en-GB" sz="2000" dirty="0">
                <a:solidFill>
                  <a:srgbClr val="C00000"/>
                </a:solidFill>
                <a:latin typeface="Arial" panose="020B0604020202020204" pitchFamily="34" charset="0"/>
              </a:rPr>
              <a:t>OWASP(Open Web Application Security Project</a:t>
            </a:r>
            <a:r>
              <a:rPr lang="en-GB" sz="2000" dirty="0">
                <a:solidFill>
                  <a:srgbClr val="000000"/>
                </a:solidFill>
                <a:latin typeface="Arial" panose="020B0604020202020204" pitchFamily="34" charset="0"/>
              </a:rPr>
              <a:t>) which is definitely a guide for developers</a:t>
            </a:r>
            <a:r>
              <a:rPr lang="en-GB" sz="2000" dirty="0" smtClean="0">
                <a:solidFill>
                  <a:srgbClr val="000000"/>
                </a:solidFill>
                <a:latin typeface="Arial" panose="020B0604020202020204" pitchFamily="34" charset="0"/>
              </a:rPr>
              <a:t>.</a:t>
            </a:r>
          </a:p>
          <a:p>
            <a:pPr algn="just"/>
            <a:endParaRPr lang="en-GB" sz="2000" dirty="0">
              <a:solidFill>
                <a:srgbClr val="000000"/>
              </a:solidFill>
              <a:latin typeface="Arial" panose="020B0604020202020204" pitchFamily="34" charset="0"/>
            </a:endParaRPr>
          </a:p>
          <a:p>
            <a:pPr marL="342900" indent="-342900">
              <a:lnSpc>
                <a:spcPct val="200000"/>
              </a:lnSpc>
              <a:buFont typeface="Arial" panose="020B0604020202020204" pitchFamily="34" charset="0"/>
              <a:buChar char="•"/>
            </a:pPr>
            <a:r>
              <a:rPr lang="en-GB" sz="2000" dirty="0">
                <a:latin typeface="Arial" panose="020B0604020202020204" pitchFamily="34" charset="0"/>
              </a:rPr>
              <a:t>Using Parameterized Queries</a:t>
            </a:r>
          </a:p>
          <a:p>
            <a:pPr marL="342900" indent="-342900">
              <a:lnSpc>
                <a:spcPct val="200000"/>
              </a:lnSpc>
              <a:buFont typeface="Arial" panose="020B0604020202020204" pitchFamily="34" charset="0"/>
              <a:buChar char="•"/>
            </a:pPr>
            <a:r>
              <a:rPr lang="en-GB" sz="2000" dirty="0">
                <a:latin typeface="Arial" panose="020B0604020202020204" pitchFamily="34" charset="0"/>
              </a:rPr>
              <a:t>Escaping all User Supplied </a:t>
            </a:r>
            <a:r>
              <a:rPr lang="en-GB" sz="2000" dirty="0" smtClean="0">
                <a:latin typeface="Arial" panose="020B0604020202020204" pitchFamily="34" charset="0"/>
              </a:rPr>
              <a:t>Input</a:t>
            </a:r>
          </a:p>
          <a:p>
            <a:pPr marL="342900" indent="-342900">
              <a:lnSpc>
                <a:spcPct val="200000"/>
              </a:lnSpc>
              <a:buFont typeface="Arial" panose="020B0604020202020204" pitchFamily="34" charset="0"/>
              <a:buChar char="•"/>
            </a:pPr>
            <a:r>
              <a:rPr lang="en-GB" sz="2000" dirty="0" smtClean="0">
                <a:latin typeface="Arial" panose="020B0604020202020204" pitchFamily="34" charset="0"/>
              </a:rPr>
              <a:t>Enable Least Privilege for the database for the end users</a:t>
            </a:r>
            <a:endParaRPr lang="en-GB" sz="2000" b="0" i="0" dirty="0">
              <a:effectLst/>
              <a:latin typeface="Arial" panose="020B0604020202020204" pitchFamily="34" charset="0"/>
            </a:endParaRPr>
          </a:p>
        </p:txBody>
      </p:sp>
    </p:spTree>
    <p:extLst>
      <p:ext uri="{BB962C8B-B14F-4D97-AF65-F5344CB8AC3E}">
        <p14:creationId xmlns:p14="http://schemas.microsoft.com/office/powerpoint/2010/main" val="2959338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12667" y="683243"/>
            <a:ext cx="9040858" cy="369332"/>
          </a:xfrm>
          <a:prstGeom prst="rect">
            <a:avLst/>
          </a:prstGeom>
          <a:solidFill>
            <a:schemeClr val="accent6">
              <a:lumMod val="40000"/>
              <a:lumOff val="60000"/>
            </a:schemeClr>
          </a:solidFill>
        </p:spPr>
        <p:txBody>
          <a:bodyPr wrap="square">
            <a:spAutoFit/>
          </a:bodyPr>
          <a:lstStyle/>
          <a:p>
            <a:r>
              <a:rPr lang="en-GB" dirty="0"/>
              <a:t>String query = "SELECT * FROM EMP WHERE EMPID = '" + </a:t>
            </a:r>
            <a:r>
              <a:rPr lang="en-GB" dirty="0" err="1"/>
              <a:t>request.getParameter</a:t>
            </a:r>
            <a:r>
              <a:rPr lang="en-GB" dirty="0"/>
              <a:t>("id") +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38225" y="1202251"/>
            <a:ext cx="7669258" cy="5266224"/>
          </a:xfrm>
          <a:prstGeom prst="rect">
            <a:avLst/>
          </a:prstGeom>
        </p:spPr>
      </p:pic>
    </p:spTree>
    <p:extLst>
      <p:ext uri="{BB962C8B-B14F-4D97-AF65-F5344CB8AC3E}">
        <p14:creationId xmlns:p14="http://schemas.microsoft.com/office/powerpoint/2010/main" val="61691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 Application - Injection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12667" y="683243"/>
            <a:ext cx="9040858" cy="369332"/>
          </a:xfrm>
          <a:prstGeom prst="rect">
            <a:avLst/>
          </a:prstGeom>
          <a:solidFill>
            <a:schemeClr val="accent6">
              <a:lumMod val="40000"/>
              <a:lumOff val="60000"/>
            </a:schemeClr>
          </a:solidFill>
        </p:spPr>
        <p:txBody>
          <a:bodyPr wrap="square">
            <a:spAutoFit/>
          </a:bodyPr>
          <a:lstStyle/>
          <a:p>
            <a:r>
              <a:rPr lang="en-GB" dirty="0"/>
              <a:t>String query = "SELECT * FROM EMP WHERE EMPID = '" + </a:t>
            </a:r>
            <a:r>
              <a:rPr lang="en-GB" dirty="0" err="1"/>
              <a:t>request.getParameter</a:t>
            </a:r>
            <a:r>
              <a:rPr lang="en-GB" dirty="0"/>
              <a:t>("id") +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8800" y="1346097"/>
            <a:ext cx="5990395" cy="4610120"/>
          </a:xfrm>
          <a:prstGeom prst="rect">
            <a:avLst/>
          </a:prstGeom>
        </p:spPr>
      </p:pic>
    </p:spTree>
    <p:extLst>
      <p:ext uri="{BB962C8B-B14F-4D97-AF65-F5344CB8AC3E}">
        <p14:creationId xmlns:p14="http://schemas.microsoft.com/office/powerpoint/2010/main" val="1122356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Source </a:t>
            </a:r>
            <a:r>
              <a:rPr lang="en-US" sz="3000" b="1" dirty="0">
                <a:solidFill>
                  <a:schemeClr val="bg1"/>
                </a:solidFill>
                <a:latin typeface="Times New Roman" panose="02020603050405020304" pitchFamily="18" charset="0"/>
                <a:cs typeface="Times New Roman" panose="02020603050405020304" pitchFamily="18" charset="0"/>
              </a:rPr>
              <a:t>Code Analyzers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26376" y="896419"/>
            <a:ext cx="5459956" cy="5139869"/>
          </a:xfrm>
          <a:prstGeom prst="rect">
            <a:avLst/>
          </a:prstGeom>
        </p:spPr>
        <p:txBody>
          <a:bodyPr wrap="none">
            <a:spAutoFit/>
          </a:bodyPr>
          <a:lstStyle/>
          <a:p>
            <a:r>
              <a:rPr lang="en-GB" sz="2400" b="1" dirty="0">
                <a:latin typeface="Arial" panose="020B0604020202020204" pitchFamily="34" charset="0"/>
                <a:cs typeface="Arial" panose="020B0604020202020204" pitchFamily="34" charset="0"/>
              </a:rPr>
              <a:t>Free Source Code </a:t>
            </a:r>
            <a:r>
              <a:rPr lang="en-GB" sz="2400" b="1" dirty="0" smtClean="0">
                <a:latin typeface="Arial" panose="020B0604020202020204" pitchFamily="34" charset="0"/>
                <a:cs typeface="Arial" panose="020B0604020202020204" pitchFamily="34" charset="0"/>
              </a:rPr>
              <a:t>Analysers</a:t>
            </a:r>
            <a:endParaRPr lang="en-GB"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OWASP </a:t>
            </a:r>
            <a:r>
              <a:rPr lang="en-GB" sz="2000" dirty="0" err="1" smtClean="0">
                <a:latin typeface="Arial" panose="020B0604020202020204" pitchFamily="34" charset="0"/>
                <a:cs typeface="Arial" panose="020B0604020202020204" pitchFamily="34" charset="0"/>
              </a:rPr>
              <a:t>Orizon</a:t>
            </a:r>
            <a:endParaRPr lang="en-GB"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OWASP </a:t>
            </a:r>
            <a:r>
              <a:rPr lang="en-GB" sz="2000" dirty="0" smtClean="0">
                <a:latin typeface="Arial" panose="020B0604020202020204" pitchFamily="34" charset="0"/>
                <a:cs typeface="Arial" panose="020B0604020202020204" pitchFamily="34" charset="0"/>
              </a:rPr>
              <a:t>O2</a:t>
            </a:r>
          </a:p>
          <a:p>
            <a:pPr marL="285750" indent="-285750">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SearchDiggity</a:t>
            </a:r>
            <a:endParaRPr lang="en-GB"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FXCOP</a:t>
            </a:r>
          </a:p>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Splint</a:t>
            </a:r>
          </a:p>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Boon</a:t>
            </a:r>
          </a:p>
          <a:p>
            <a:pPr marL="285750" indent="-285750">
              <a:buFont typeface="Arial" panose="020B0604020202020204" pitchFamily="34" charset="0"/>
              <a:buChar char="•"/>
            </a:pPr>
            <a:r>
              <a:rPr lang="en-GB" sz="2000" dirty="0" smtClean="0">
                <a:latin typeface="Arial" panose="020B0604020202020204" pitchFamily="34" charset="0"/>
                <a:cs typeface="Arial" panose="020B0604020202020204" pitchFamily="34" charset="0"/>
              </a:rPr>
              <a:t>W3af</a:t>
            </a:r>
          </a:p>
          <a:p>
            <a:pPr marL="285750" indent="-285750">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FlawFinder</a:t>
            </a:r>
            <a:endParaRPr lang="en-GB"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Commercial Source Code </a:t>
            </a:r>
            <a:r>
              <a:rPr lang="en-GB" sz="2400" b="1" dirty="0" smtClean="0">
                <a:latin typeface="Arial" panose="020B0604020202020204" pitchFamily="34" charset="0"/>
                <a:cs typeface="Arial" panose="020B0604020202020204" pitchFamily="34" charset="0"/>
              </a:rPr>
              <a:t>Analysers</a:t>
            </a:r>
          </a:p>
          <a:p>
            <a:pPr marL="342900" indent="-342900">
              <a:buFont typeface="Arial" panose="020B0604020202020204" pitchFamily="34" charset="0"/>
              <a:buChar char="•"/>
            </a:pPr>
            <a:r>
              <a:rPr lang="en-GB" sz="2000" dirty="0" err="1">
                <a:latin typeface="Arial" panose="020B0604020202020204" pitchFamily="34" charset="0"/>
                <a:cs typeface="Arial" panose="020B0604020202020204" pitchFamily="34" charset="0"/>
              </a:rPr>
              <a:t>Parasoft</a:t>
            </a:r>
            <a:r>
              <a:rPr lang="en-GB" sz="2000" dirty="0">
                <a:latin typeface="Arial" panose="020B0604020202020204" pitchFamily="34" charset="0"/>
                <a:cs typeface="Arial" panose="020B0604020202020204" pitchFamily="34" charset="0"/>
              </a:rPr>
              <a:t> C/C++ </a:t>
            </a:r>
            <a:r>
              <a:rPr lang="en-GB" sz="2000" dirty="0" smtClean="0">
                <a:latin typeface="Arial" panose="020B0604020202020204" pitchFamily="34" charset="0"/>
                <a:cs typeface="Arial" panose="020B0604020202020204" pitchFamily="34" charset="0"/>
              </a:rPr>
              <a:t>test</a:t>
            </a: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HP </a:t>
            </a:r>
            <a:r>
              <a:rPr lang="en-GB" sz="2000" dirty="0" smtClean="0">
                <a:latin typeface="Arial" panose="020B0604020202020204" pitchFamily="34" charset="0"/>
                <a:cs typeface="Arial" panose="020B0604020202020204" pitchFamily="34" charset="0"/>
              </a:rPr>
              <a:t>Fortify</a:t>
            </a:r>
          </a:p>
          <a:p>
            <a:pPr marL="342900" indent="-342900">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Appscan</a:t>
            </a: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err="1">
                <a:latin typeface="Arial" panose="020B0604020202020204" pitchFamily="34" charset="0"/>
                <a:cs typeface="Arial" panose="020B0604020202020204" pitchFamily="34" charset="0"/>
              </a:rPr>
              <a:t>Armorize</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CodeSecure</a:t>
            </a: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err="1">
                <a:latin typeface="Arial" panose="020B0604020202020204" pitchFamily="34" charset="0"/>
                <a:cs typeface="Arial" panose="020B0604020202020204" pitchFamily="34" charset="0"/>
              </a:rPr>
              <a:t>GrammaTech</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199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89025" y="5256413"/>
            <a:ext cx="7307578" cy="769441"/>
          </a:xfrm>
          <a:prstGeom prst="rect">
            <a:avLst/>
          </a:prstGeom>
          <a:noFill/>
        </p:spPr>
        <p:txBody>
          <a:bodyPr wrap="none" rtlCol="0">
            <a:spAutoFit/>
          </a:bodyPr>
          <a:lstStyle/>
          <a:p>
            <a:r>
              <a:rPr lang="en-US" sz="4400" b="1" dirty="0" smtClean="0">
                <a:solidFill>
                  <a:srgbClr val="FF0000"/>
                </a:solidFill>
              </a:rPr>
              <a:t>Are you a software Engineer ? </a:t>
            </a:r>
            <a:endParaRPr lang="en-US" sz="44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2" y="0"/>
            <a:ext cx="9144000" cy="4687167"/>
          </a:xfrm>
          <a:prstGeom prst="rect">
            <a:avLst/>
          </a:prstGeom>
        </p:spPr>
      </p:pic>
    </p:spTree>
    <p:extLst>
      <p:ext uri="{BB962C8B-B14F-4D97-AF65-F5344CB8AC3E}">
        <p14:creationId xmlns:p14="http://schemas.microsoft.com/office/powerpoint/2010/main" val="12500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7-Apr-21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37</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Security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 y="685800"/>
            <a:ext cx="8686800" cy="738664"/>
          </a:xfrm>
          <a:prstGeom prst="rect">
            <a:avLst/>
          </a:prstGeom>
        </p:spPr>
        <p:txBody>
          <a:bodyPr wrap="square">
            <a:spAutoFit/>
          </a:bodyPr>
          <a:lstStyle/>
          <a:p>
            <a:pPr fontAlgn="base"/>
            <a:r>
              <a:rPr lang="en-GB" sz="2400" b="1" dirty="0">
                <a:solidFill>
                  <a:srgbClr val="E4580A"/>
                </a:solidFill>
                <a:latin typeface="Roboto"/>
              </a:rPr>
              <a:t>What does Software Security mean</a:t>
            </a:r>
            <a:r>
              <a:rPr lang="en-GB" sz="2400" b="1" dirty="0" smtClean="0">
                <a:solidFill>
                  <a:srgbClr val="E4580A"/>
                </a:solidFill>
                <a:latin typeface="Roboto"/>
              </a:rPr>
              <a:t>?</a:t>
            </a:r>
          </a:p>
          <a:p>
            <a:pPr fontAlgn="base"/>
            <a:endParaRPr lang="en-GB" b="1" dirty="0">
              <a:latin typeface="Roboto"/>
            </a:endParaRPr>
          </a:p>
        </p:txBody>
      </p:sp>
      <p:sp>
        <p:nvSpPr>
          <p:cNvPr id="5" name="Rectangle 4"/>
          <p:cNvSpPr/>
          <p:nvPr/>
        </p:nvSpPr>
        <p:spPr>
          <a:xfrm>
            <a:off x="213587" y="3338851"/>
            <a:ext cx="8890771" cy="3139321"/>
          </a:xfrm>
          <a:prstGeom prst="rect">
            <a:avLst/>
          </a:prstGeom>
        </p:spPr>
        <p:txBody>
          <a:bodyPr wrap="square">
            <a:spAutoFit/>
          </a:bodyPr>
          <a:lstStyle/>
          <a:p>
            <a:pPr algn="just"/>
            <a:endParaRPr lang="en-GB" dirty="0">
              <a:solidFill>
                <a:srgbClr val="000000"/>
              </a:solidFill>
              <a:latin typeface="Arial" panose="020B0604020202020204" pitchFamily="34" charset="0"/>
            </a:endParaRPr>
          </a:p>
          <a:p>
            <a:pPr marL="342900" indent="-342900" algn="just">
              <a:buFont typeface="+mj-lt"/>
              <a:buAutoNum type="arabicPeriod"/>
            </a:pPr>
            <a:r>
              <a:rPr lang="en-GB" b="1" dirty="0">
                <a:solidFill>
                  <a:srgbClr val="E4580A"/>
                </a:solidFill>
                <a:latin typeface="Arial" panose="020B0604020202020204" pitchFamily="34" charset="0"/>
              </a:rPr>
              <a:t>Confidentiality</a:t>
            </a:r>
            <a:r>
              <a:rPr lang="en-GB" dirty="0">
                <a:solidFill>
                  <a:srgbClr val="000000"/>
                </a:solidFill>
                <a:latin typeface="Arial" panose="020B0604020202020204" pitchFamily="34" charset="0"/>
              </a:rPr>
              <a:t> − It protects against disclosure of information to unintended recipients</a:t>
            </a:r>
            <a:r>
              <a:rPr lang="en-GB" dirty="0" smtClean="0">
                <a:solidFill>
                  <a:srgbClr val="000000"/>
                </a:solidFill>
                <a:latin typeface="Arial" panose="020B0604020202020204" pitchFamily="34" charset="0"/>
              </a:rPr>
              <a:t>.</a:t>
            </a:r>
            <a:endParaRPr lang="en-GB" dirty="0">
              <a:solidFill>
                <a:srgbClr val="000000"/>
              </a:solidFill>
              <a:latin typeface="Arial" panose="020B0604020202020204" pitchFamily="34" charset="0"/>
            </a:endParaRPr>
          </a:p>
          <a:p>
            <a:pPr marL="342900" indent="-342900" algn="just">
              <a:buFont typeface="+mj-lt"/>
              <a:buAutoNum type="arabicPeriod"/>
            </a:pPr>
            <a:r>
              <a:rPr lang="en-GB" b="1" dirty="0">
                <a:solidFill>
                  <a:srgbClr val="E4580A"/>
                </a:solidFill>
                <a:latin typeface="Arial" panose="020B0604020202020204" pitchFamily="34" charset="0"/>
              </a:rPr>
              <a:t>Integrity</a:t>
            </a:r>
            <a:r>
              <a:rPr lang="en-GB" dirty="0">
                <a:solidFill>
                  <a:srgbClr val="000000"/>
                </a:solidFill>
                <a:latin typeface="Arial" panose="020B0604020202020204" pitchFamily="34" charset="0"/>
              </a:rPr>
              <a:t> − It allows transferring accurate and correct desired information from senders to intended receivers</a:t>
            </a:r>
            <a:r>
              <a:rPr lang="en-GB" dirty="0" smtClean="0">
                <a:solidFill>
                  <a:srgbClr val="000000"/>
                </a:solidFill>
                <a:latin typeface="Arial" panose="020B0604020202020204" pitchFamily="34" charset="0"/>
              </a:rPr>
              <a:t>.</a:t>
            </a:r>
            <a:endParaRPr lang="en-GB" dirty="0">
              <a:solidFill>
                <a:srgbClr val="000000"/>
              </a:solidFill>
              <a:latin typeface="Arial" panose="020B0604020202020204" pitchFamily="34" charset="0"/>
            </a:endParaRPr>
          </a:p>
          <a:p>
            <a:pPr marL="342900" indent="-342900" algn="just">
              <a:buFont typeface="+mj-lt"/>
              <a:buAutoNum type="arabicPeriod"/>
            </a:pPr>
            <a:r>
              <a:rPr lang="en-GB" b="1" dirty="0" smtClean="0">
                <a:solidFill>
                  <a:srgbClr val="E4580A"/>
                </a:solidFill>
                <a:latin typeface="Arial" panose="020B0604020202020204" pitchFamily="34" charset="0"/>
              </a:rPr>
              <a:t>Availability</a:t>
            </a:r>
            <a:r>
              <a:rPr lang="en-GB" dirty="0">
                <a:solidFill>
                  <a:srgbClr val="000000"/>
                </a:solidFill>
                <a:latin typeface="Arial" panose="020B0604020202020204" pitchFamily="34" charset="0"/>
              </a:rPr>
              <a:t> − It ensures readiness of the information on requirement.</a:t>
            </a:r>
          </a:p>
          <a:p>
            <a:pPr marL="342900" indent="-342900" algn="just">
              <a:buFont typeface="+mj-lt"/>
              <a:buAutoNum type="arabicPeriod"/>
            </a:pPr>
            <a:r>
              <a:rPr lang="en-GB" b="1" dirty="0" smtClean="0">
                <a:solidFill>
                  <a:srgbClr val="000000"/>
                </a:solidFill>
                <a:latin typeface="Arial" panose="020B0604020202020204" pitchFamily="34" charset="0"/>
              </a:rPr>
              <a:t>Non-repudiation</a:t>
            </a:r>
            <a:r>
              <a:rPr lang="en-GB" dirty="0">
                <a:solidFill>
                  <a:srgbClr val="000000"/>
                </a:solidFill>
                <a:latin typeface="Arial" panose="020B0604020202020204" pitchFamily="34" charset="0"/>
              </a:rPr>
              <a:t> − It ensures there is no denial from the sender or the receiver for having sent or received the message</a:t>
            </a:r>
            <a:r>
              <a:rPr lang="en-GB" dirty="0" smtClean="0">
                <a:solidFill>
                  <a:srgbClr val="000000"/>
                </a:solidFill>
                <a:latin typeface="Arial" panose="020B0604020202020204" pitchFamily="34" charset="0"/>
              </a:rPr>
              <a:t>.</a:t>
            </a:r>
          </a:p>
          <a:p>
            <a:pPr marL="342900" indent="-342900" algn="just">
              <a:buFont typeface="+mj-lt"/>
              <a:buAutoNum type="arabicPeriod"/>
            </a:pPr>
            <a:r>
              <a:rPr lang="en-GB" b="1" dirty="0">
                <a:solidFill>
                  <a:srgbClr val="000000"/>
                </a:solidFill>
                <a:latin typeface="Arial" panose="020B0604020202020204" pitchFamily="34" charset="0"/>
              </a:rPr>
              <a:t>Authentication</a:t>
            </a:r>
            <a:r>
              <a:rPr lang="en-GB" dirty="0">
                <a:solidFill>
                  <a:srgbClr val="000000"/>
                </a:solidFill>
                <a:latin typeface="Arial" panose="020B0604020202020204" pitchFamily="34" charset="0"/>
              </a:rPr>
              <a:t> − It verifies and confirms the identity of the user.</a:t>
            </a:r>
          </a:p>
          <a:p>
            <a:pPr marL="342900" indent="-342900" algn="just">
              <a:buFont typeface="+mj-lt"/>
              <a:buAutoNum type="arabicPeriod"/>
            </a:pPr>
            <a:r>
              <a:rPr lang="en-GB" b="1" dirty="0">
                <a:solidFill>
                  <a:srgbClr val="000000"/>
                </a:solidFill>
                <a:latin typeface="Arial" panose="020B0604020202020204" pitchFamily="34" charset="0"/>
              </a:rPr>
              <a:t>Authorization</a:t>
            </a:r>
            <a:r>
              <a:rPr lang="en-GB" dirty="0">
                <a:solidFill>
                  <a:srgbClr val="000000"/>
                </a:solidFill>
                <a:latin typeface="Arial" panose="020B0604020202020204" pitchFamily="34" charset="0"/>
              </a:rPr>
              <a:t> − It specifies access rights to the users and resources.</a:t>
            </a:r>
          </a:p>
          <a:p>
            <a:pPr marL="342900" indent="-342900" algn="just">
              <a:buFont typeface="+mj-lt"/>
              <a:buAutoNum type="arabicPeriod"/>
            </a:pPr>
            <a:endParaRPr lang="en-GB" b="0" i="0" dirty="0">
              <a:solidFill>
                <a:srgbClr val="000000"/>
              </a:solidFill>
              <a:effectLst/>
              <a:latin typeface="Arial" panose="020B0604020202020204" pitchFamily="34" charset="0"/>
            </a:endParaRPr>
          </a:p>
        </p:txBody>
      </p:sp>
      <p:pic>
        <p:nvPicPr>
          <p:cNvPr id="1026" name="Picture 2" descr="The CIA Triad: Confidentiality, Integrity, Availability - Panmore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658" y="653245"/>
            <a:ext cx="4711700" cy="28479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1853336"/>
            <a:ext cx="4572000" cy="1015663"/>
          </a:xfrm>
          <a:prstGeom prst="rect">
            <a:avLst/>
          </a:prstGeom>
        </p:spPr>
        <p:txBody>
          <a:bodyPr>
            <a:spAutoFit/>
          </a:bodyPr>
          <a:lstStyle/>
          <a:p>
            <a:pPr algn="just"/>
            <a:r>
              <a:rPr lang="en-GB" sz="2000" dirty="0">
                <a:solidFill>
                  <a:srgbClr val="000000"/>
                </a:solidFill>
                <a:latin typeface="Arial" panose="020B0604020202020204" pitchFamily="34" charset="0"/>
              </a:rPr>
              <a:t>Security testing takes the following six measures to provide a secured environment </a:t>
            </a:r>
          </a:p>
        </p:txBody>
      </p:sp>
    </p:spTree>
    <p:extLst>
      <p:ext uri="{BB962C8B-B14F-4D97-AF65-F5344CB8AC3E}">
        <p14:creationId xmlns:p14="http://schemas.microsoft.com/office/powerpoint/2010/main" val="3905306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Security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 y="685800"/>
            <a:ext cx="8610600" cy="2462213"/>
          </a:xfrm>
          <a:prstGeom prst="rect">
            <a:avLst/>
          </a:prstGeom>
        </p:spPr>
        <p:txBody>
          <a:bodyPr wrap="square">
            <a:spAutoFit/>
          </a:bodyPr>
          <a:lstStyle/>
          <a:p>
            <a:pPr algn="just" fontAlgn="base"/>
            <a:r>
              <a:rPr lang="en-GB" sz="2200" b="1" dirty="0">
                <a:cs typeface="Times New Roman" panose="02020603050405020304" pitchFamily="18" charset="0"/>
              </a:rPr>
              <a:t>Penetration testing</a:t>
            </a:r>
            <a:r>
              <a:rPr lang="en-GB" sz="2200" dirty="0">
                <a:cs typeface="Times New Roman" panose="02020603050405020304" pitchFamily="18" charset="0"/>
              </a:rPr>
              <a:t>, also called </a:t>
            </a:r>
            <a:r>
              <a:rPr lang="en-GB" sz="2200" b="1" dirty="0">
                <a:cs typeface="Times New Roman" panose="02020603050405020304" pitchFamily="18" charset="0"/>
              </a:rPr>
              <a:t>pen testing </a:t>
            </a:r>
            <a:r>
              <a:rPr lang="en-GB" sz="2200" dirty="0">
                <a:cs typeface="Times New Roman" panose="02020603050405020304" pitchFamily="18" charset="0"/>
              </a:rPr>
              <a:t>or </a:t>
            </a:r>
            <a:r>
              <a:rPr lang="en-GB" sz="2200" b="1" dirty="0">
                <a:cs typeface="Times New Roman" panose="02020603050405020304" pitchFamily="18" charset="0"/>
              </a:rPr>
              <a:t>ethical hacking</a:t>
            </a:r>
            <a:r>
              <a:rPr lang="en-GB" sz="2200" dirty="0">
                <a:cs typeface="Times New Roman" panose="02020603050405020304" pitchFamily="18" charset="0"/>
              </a:rPr>
              <a:t>, is the practice of testing a computer system, network or web application to </a:t>
            </a:r>
            <a:r>
              <a:rPr lang="en-GB" sz="2200" dirty="0">
                <a:solidFill>
                  <a:schemeClr val="accent6">
                    <a:lumMod val="75000"/>
                  </a:schemeClr>
                </a:solidFill>
                <a:cs typeface="Times New Roman" panose="02020603050405020304" pitchFamily="18" charset="0"/>
              </a:rPr>
              <a:t>find security vulnerabilities that an attacker could exploit</a:t>
            </a:r>
            <a:r>
              <a:rPr lang="en-GB" sz="2200" dirty="0">
                <a:cs typeface="Times New Roman" panose="02020603050405020304" pitchFamily="18" charset="0"/>
              </a:rPr>
              <a:t>. </a:t>
            </a:r>
            <a:endParaRPr lang="en-GB" sz="2200" dirty="0" smtClean="0">
              <a:cs typeface="Times New Roman" panose="02020603050405020304" pitchFamily="18" charset="0"/>
            </a:endParaRPr>
          </a:p>
          <a:p>
            <a:pPr algn="just" fontAlgn="base"/>
            <a:r>
              <a:rPr lang="en-GB" sz="2200" dirty="0" smtClean="0">
                <a:cs typeface="Times New Roman" panose="02020603050405020304" pitchFamily="18" charset="0"/>
              </a:rPr>
              <a:t>The </a:t>
            </a:r>
            <a:r>
              <a:rPr lang="en-GB" sz="2200" dirty="0">
                <a:cs typeface="Times New Roman" panose="02020603050405020304" pitchFamily="18" charset="0"/>
              </a:rPr>
              <a:t>main objective of penetration testing is </a:t>
            </a:r>
            <a:r>
              <a:rPr lang="en-GB" sz="2200" dirty="0">
                <a:solidFill>
                  <a:schemeClr val="accent6">
                    <a:lumMod val="75000"/>
                  </a:schemeClr>
                </a:solidFill>
                <a:cs typeface="Times New Roman" panose="02020603050405020304" pitchFamily="18" charset="0"/>
              </a:rPr>
              <a:t>to identify security weaknesses.</a:t>
            </a:r>
            <a:endParaRPr lang="en-GB" sz="2200" dirty="0" smtClean="0">
              <a:solidFill>
                <a:schemeClr val="accent6">
                  <a:lumMod val="75000"/>
                </a:schemeClr>
              </a:solidFill>
              <a:cs typeface="Times New Roman" panose="02020603050405020304" pitchFamily="18" charset="0"/>
            </a:endParaRPr>
          </a:p>
          <a:p>
            <a:pPr algn="just" fontAlgn="base"/>
            <a:r>
              <a:rPr lang="en-GB" sz="2200" dirty="0" smtClean="0">
                <a:cs typeface="Times New Roman" panose="02020603050405020304" pitchFamily="18" charset="0"/>
              </a:rPr>
              <a:t>Penetration </a:t>
            </a:r>
            <a:r>
              <a:rPr lang="en-GB" sz="2200" dirty="0">
                <a:cs typeface="Times New Roman" panose="02020603050405020304" pitchFamily="18" charset="0"/>
              </a:rPr>
              <a:t>testing can be automated with software applications or performed manually. </a:t>
            </a:r>
            <a:endParaRPr lang="en-GB" sz="2200" dirty="0" smtClean="0">
              <a:cs typeface="Times New Roman" panose="02020603050405020304" pitchFamily="18" charset="0"/>
            </a:endParaRPr>
          </a:p>
        </p:txBody>
      </p:sp>
      <p:pic>
        <p:nvPicPr>
          <p:cNvPr id="2050" name="Picture 2" descr="Security Testing Process"/>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4344358" y="2819401"/>
            <a:ext cx="4625879" cy="36734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700" y="3173413"/>
            <a:ext cx="4572000" cy="2462213"/>
          </a:xfrm>
          <a:prstGeom prst="rect">
            <a:avLst/>
          </a:prstGeom>
        </p:spPr>
        <p:txBody>
          <a:bodyPr>
            <a:spAutoFit/>
          </a:bodyPr>
          <a:lstStyle/>
          <a:p>
            <a:pPr algn="just" fontAlgn="base"/>
            <a:endParaRPr lang="en-GB" sz="2200" dirty="0">
              <a:cs typeface="Times New Roman" panose="02020603050405020304" pitchFamily="18" charset="0"/>
            </a:endParaRPr>
          </a:p>
          <a:p>
            <a:pPr algn="just" fontAlgn="base"/>
            <a:r>
              <a:rPr lang="en-GB" sz="2200" dirty="0">
                <a:cs typeface="Times New Roman" panose="02020603050405020304" pitchFamily="18" charset="0"/>
              </a:rPr>
              <a:t>Either way, the process involves </a:t>
            </a:r>
            <a:r>
              <a:rPr lang="en-GB" sz="2200" dirty="0">
                <a:solidFill>
                  <a:schemeClr val="accent6">
                    <a:lumMod val="75000"/>
                  </a:schemeClr>
                </a:solidFill>
                <a:cs typeface="Times New Roman" panose="02020603050405020304" pitchFamily="18" charset="0"/>
              </a:rPr>
              <a:t>gathering information about the target</a:t>
            </a:r>
            <a:r>
              <a:rPr lang="en-GB" sz="2200" dirty="0">
                <a:cs typeface="Times New Roman" panose="02020603050405020304" pitchFamily="18" charset="0"/>
              </a:rPr>
              <a:t> before </a:t>
            </a:r>
            <a:r>
              <a:rPr lang="en-GB" sz="2200" dirty="0" smtClean="0">
                <a:cs typeface="Times New Roman" panose="02020603050405020304" pitchFamily="18" charset="0"/>
              </a:rPr>
              <a:t>identifying </a:t>
            </a:r>
            <a:r>
              <a:rPr lang="en-GB" sz="2200" dirty="0">
                <a:cs typeface="Times New Roman" panose="02020603050405020304" pitchFamily="18" charset="0"/>
              </a:rPr>
              <a:t>possible entry points, attempting to break in -- either virtually or for real -- and reporting back the findings</a:t>
            </a:r>
            <a:r>
              <a:rPr lang="en-GB" sz="2200" b="1" dirty="0">
                <a:solidFill>
                  <a:srgbClr val="E4580A"/>
                </a:solidFill>
                <a:latin typeface="Roboto"/>
              </a:rPr>
              <a:t>.</a:t>
            </a:r>
            <a:endParaRPr lang="en-GB" sz="2200" dirty="0">
              <a:latin typeface="Roboto"/>
            </a:endParaRPr>
          </a:p>
        </p:txBody>
      </p:sp>
    </p:spTree>
    <p:extLst>
      <p:ext uri="{BB962C8B-B14F-4D97-AF65-F5344CB8AC3E}">
        <p14:creationId xmlns:p14="http://schemas.microsoft.com/office/powerpoint/2010/main" val="1349145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Malicious software (malware)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 y="685800"/>
            <a:ext cx="8610600" cy="769441"/>
          </a:xfrm>
          <a:prstGeom prst="rect">
            <a:avLst/>
          </a:prstGeom>
        </p:spPr>
        <p:txBody>
          <a:bodyPr wrap="square">
            <a:spAutoFit/>
          </a:bodyPr>
          <a:lstStyle/>
          <a:p>
            <a:pPr fontAlgn="base"/>
            <a:r>
              <a:rPr lang="en-GB" sz="2200" b="1" dirty="0">
                <a:cs typeface="Times New Roman" panose="02020603050405020304" pitchFamily="18" charset="0"/>
              </a:rPr>
              <a:t>Malicious software (malware) </a:t>
            </a:r>
            <a:r>
              <a:rPr lang="en-GB" sz="2200" dirty="0">
                <a:cs typeface="Times New Roman" panose="02020603050405020304" pitchFamily="18" charset="0"/>
              </a:rPr>
              <a:t>is any software that gives partial to full control of the system to the attacker/malware creator</a:t>
            </a:r>
            <a:r>
              <a:rPr lang="en-GB" sz="2200" b="1" dirty="0">
                <a:cs typeface="Times New Roman" panose="02020603050405020304" pitchFamily="18" charset="0"/>
              </a:rPr>
              <a:t>.</a:t>
            </a:r>
            <a:endParaRPr lang="en-GB" sz="2200" dirty="0" smtClean="0">
              <a:cs typeface="Times New Roman" panose="02020603050405020304" pitchFamily="18" charset="0"/>
            </a:endParaRPr>
          </a:p>
        </p:txBody>
      </p:sp>
      <p:sp>
        <p:nvSpPr>
          <p:cNvPr id="6" name="Rectangle 5"/>
          <p:cNvSpPr/>
          <p:nvPr/>
        </p:nvSpPr>
        <p:spPr>
          <a:xfrm>
            <a:off x="228600" y="1937824"/>
            <a:ext cx="3190875" cy="461665"/>
          </a:xfrm>
          <a:prstGeom prst="rect">
            <a:avLst/>
          </a:prstGeom>
        </p:spPr>
        <p:txBody>
          <a:bodyPr wrap="square">
            <a:spAutoFit/>
          </a:bodyPr>
          <a:lstStyle/>
          <a:p>
            <a:r>
              <a:rPr lang="en-GB" sz="2400" b="1" dirty="0">
                <a:latin typeface="Arial" panose="020B0604020202020204" pitchFamily="34" charset="0"/>
              </a:rPr>
              <a:t>Types </a:t>
            </a:r>
            <a:r>
              <a:rPr lang="en-GB" sz="2400" b="1" dirty="0" smtClean="0">
                <a:latin typeface="Arial" panose="020B0604020202020204" pitchFamily="34" charset="0"/>
              </a:rPr>
              <a:t>of Attacks</a:t>
            </a:r>
            <a:endParaRPr lang="en-GB" sz="2400" b="1" dirty="0">
              <a:solidFill>
                <a:srgbClr val="000000"/>
              </a:solidFill>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1142632" y="2720441"/>
            <a:ext cx="6804851" cy="3086100"/>
          </a:xfrm>
          <a:prstGeom prst="rect">
            <a:avLst/>
          </a:prstGeom>
        </p:spPr>
      </p:pic>
    </p:spTree>
    <p:extLst>
      <p:ext uri="{BB962C8B-B14F-4D97-AF65-F5344CB8AC3E}">
        <p14:creationId xmlns:p14="http://schemas.microsoft.com/office/powerpoint/2010/main" val="55920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7808" y="685800"/>
            <a:ext cx="8991600" cy="5724644"/>
          </a:xfrm>
          <a:prstGeom prst="rect">
            <a:avLst/>
          </a:prstGeom>
        </p:spPr>
        <p:txBody>
          <a:bodyPr wrap="square">
            <a:spAutoFit/>
          </a:bodyPr>
          <a:lstStyle/>
          <a:p>
            <a:r>
              <a:rPr lang="en-GB" sz="2400" b="1" dirty="0">
                <a:solidFill>
                  <a:srgbClr val="610B38"/>
                </a:solidFill>
                <a:latin typeface="Aial"/>
                <a:ea typeface="Cambria" panose="02040503050406030204" pitchFamily="18" charset="0"/>
              </a:rPr>
              <a:t>Web-based attacks</a:t>
            </a:r>
          </a:p>
          <a:p>
            <a:r>
              <a:rPr lang="en-GB" dirty="0">
                <a:solidFill>
                  <a:srgbClr val="000000"/>
                </a:solidFill>
                <a:latin typeface="Aial"/>
                <a:ea typeface="Cambria" panose="02040503050406030204" pitchFamily="18" charset="0"/>
              </a:rPr>
              <a:t>These are the attacks which occur on a website or web applications. Some of the important web-based attacks are as </a:t>
            </a:r>
            <a:r>
              <a:rPr lang="en-GB" dirty="0" smtClean="0">
                <a:solidFill>
                  <a:srgbClr val="000000"/>
                </a:solidFill>
                <a:latin typeface="Aial"/>
                <a:ea typeface="Cambria" panose="02040503050406030204" pitchFamily="18" charset="0"/>
              </a:rPr>
              <a:t>follows-</a:t>
            </a:r>
          </a:p>
          <a:p>
            <a:endParaRPr lang="en-GB" dirty="0">
              <a:solidFill>
                <a:srgbClr val="000000"/>
              </a:solidFill>
              <a:latin typeface="Aial"/>
              <a:ea typeface="Cambria" panose="02040503050406030204" pitchFamily="18" charset="0"/>
            </a:endParaRPr>
          </a:p>
          <a:p>
            <a:r>
              <a:rPr lang="en-GB" b="1" dirty="0" smtClean="0">
                <a:solidFill>
                  <a:srgbClr val="000000"/>
                </a:solidFill>
                <a:latin typeface="Aial"/>
                <a:ea typeface="Cambria" panose="02040503050406030204" pitchFamily="18" charset="0"/>
              </a:rPr>
              <a:t>Injection </a:t>
            </a:r>
            <a:r>
              <a:rPr lang="en-GB" b="1" dirty="0">
                <a:solidFill>
                  <a:srgbClr val="000000"/>
                </a:solidFill>
                <a:latin typeface="Aial"/>
                <a:ea typeface="Cambria" panose="02040503050406030204" pitchFamily="18" charset="0"/>
              </a:rPr>
              <a:t>attacks</a:t>
            </a:r>
            <a:endParaRPr lang="en-GB" dirty="0">
              <a:solidFill>
                <a:srgbClr val="000000"/>
              </a:solidFill>
              <a:latin typeface="Aial"/>
              <a:ea typeface="Cambria" panose="02040503050406030204" pitchFamily="18" charset="0"/>
            </a:endParaRPr>
          </a:p>
          <a:p>
            <a:r>
              <a:rPr lang="en-GB" dirty="0">
                <a:solidFill>
                  <a:srgbClr val="000000"/>
                </a:solidFill>
                <a:latin typeface="Aial"/>
                <a:ea typeface="Cambria" panose="02040503050406030204" pitchFamily="18" charset="0"/>
              </a:rPr>
              <a:t>It is the attack in which </a:t>
            </a:r>
            <a:r>
              <a:rPr lang="en-GB" dirty="0">
                <a:solidFill>
                  <a:schemeClr val="accent6">
                    <a:lumMod val="75000"/>
                  </a:schemeClr>
                </a:solidFill>
                <a:latin typeface="Aial"/>
                <a:ea typeface="Cambria" panose="02040503050406030204" pitchFamily="18" charset="0"/>
              </a:rPr>
              <a:t>some data will be injected into a web application </a:t>
            </a:r>
            <a:r>
              <a:rPr lang="en-GB" dirty="0">
                <a:solidFill>
                  <a:srgbClr val="000000"/>
                </a:solidFill>
                <a:latin typeface="Aial"/>
                <a:ea typeface="Cambria" panose="02040503050406030204" pitchFamily="18" charset="0"/>
              </a:rPr>
              <a:t>to manipulate the application and fetch the required information.</a:t>
            </a:r>
          </a:p>
          <a:p>
            <a:r>
              <a:rPr lang="en-GB" b="1" dirty="0">
                <a:solidFill>
                  <a:srgbClr val="000000"/>
                </a:solidFill>
                <a:latin typeface="Aial"/>
                <a:ea typeface="Cambria" panose="02040503050406030204" pitchFamily="18" charset="0"/>
              </a:rPr>
              <a:t>Example-</a:t>
            </a:r>
            <a:r>
              <a:rPr lang="en-GB" dirty="0">
                <a:solidFill>
                  <a:srgbClr val="000000"/>
                </a:solidFill>
                <a:latin typeface="Aial"/>
                <a:ea typeface="Cambria" panose="02040503050406030204" pitchFamily="18" charset="0"/>
              </a:rPr>
              <a:t> SQL Injection, code Injection, log Injection, XML Injection etc</a:t>
            </a:r>
            <a:r>
              <a:rPr lang="en-GB" dirty="0" smtClean="0">
                <a:solidFill>
                  <a:srgbClr val="000000"/>
                </a:solidFill>
                <a:latin typeface="Aial"/>
                <a:ea typeface="Cambria" panose="02040503050406030204" pitchFamily="18" charset="0"/>
              </a:rPr>
              <a:t>.</a:t>
            </a:r>
          </a:p>
          <a:p>
            <a:endParaRPr lang="en-GB" dirty="0">
              <a:solidFill>
                <a:srgbClr val="000000"/>
              </a:solidFill>
              <a:latin typeface="Aial"/>
              <a:ea typeface="Cambria" panose="02040503050406030204" pitchFamily="18" charset="0"/>
            </a:endParaRPr>
          </a:p>
          <a:p>
            <a:r>
              <a:rPr lang="en-GB" b="1" dirty="0" smtClean="0">
                <a:solidFill>
                  <a:srgbClr val="000000"/>
                </a:solidFill>
                <a:latin typeface="Aial"/>
                <a:ea typeface="Cambria" panose="02040503050406030204" pitchFamily="18" charset="0"/>
              </a:rPr>
              <a:t>DNS </a:t>
            </a:r>
            <a:r>
              <a:rPr lang="en-GB" b="1" dirty="0">
                <a:solidFill>
                  <a:srgbClr val="000000"/>
                </a:solidFill>
                <a:latin typeface="Aial"/>
                <a:ea typeface="Cambria" panose="02040503050406030204" pitchFamily="18" charset="0"/>
              </a:rPr>
              <a:t>Spoofing</a:t>
            </a:r>
            <a:endParaRPr lang="en-GB" dirty="0">
              <a:solidFill>
                <a:srgbClr val="000000"/>
              </a:solidFill>
              <a:latin typeface="Aial"/>
              <a:ea typeface="Cambria" panose="02040503050406030204" pitchFamily="18" charset="0"/>
            </a:endParaRPr>
          </a:p>
          <a:p>
            <a:pPr algn="just"/>
            <a:r>
              <a:rPr lang="en-GB" dirty="0">
                <a:solidFill>
                  <a:srgbClr val="000000"/>
                </a:solidFill>
                <a:latin typeface="Aial"/>
                <a:ea typeface="Cambria" panose="02040503050406030204" pitchFamily="18" charset="0"/>
              </a:rPr>
              <a:t>DNS Spoofing is a type of computer security hacking. Whereby a </a:t>
            </a:r>
            <a:r>
              <a:rPr lang="en-GB" dirty="0">
                <a:solidFill>
                  <a:schemeClr val="accent6">
                    <a:lumMod val="75000"/>
                  </a:schemeClr>
                </a:solidFill>
                <a:latin typeface="Aial"/>
                <a:ea typeface="Cambria" panose="02040503050406030204" pitchFamily="18" charset="0"/>
              </a:rPr>
              <a:t>data is introduced into a DNS resolver's cache causing the name server to return an incorrect IP address, diverting traffic to the </a:t>
            </a:r>
            <a:r>
              <a:rPr lang="en-GB" dirty="0" smtClean="0">
                <a:solidFill>
                  <a:schemeClr val="accent6">
                    <a:lumMod val="75000"/>
                  </a:schemeClr>
                </a:solidFill>
                <a:latin typeface="Aial"/>
                <a:ea typeface="Cambria" panose="02040503050406030204" pitchFamily="18" charset="0"/>
              </a:rPr>
              <a:t>attacker’s </a:t>
            </a:r>
            <a:r>
              <a:rPr lang="en-GB" dirty="0">
                <a:solidFill>
                  <a:schemeClr val="accent6">
                    <a:lumMod val="75000"/>
                  </a:schemeClr>
                </a:solidFill>
                <a:latin typeface="Aial"/>
                <a:ea typeface="Cambria" panose="02040503050406030204" pitchFamily="18" charset="0"/>
              </a:rPr>
              <a:t>computer or any other computer</a:t>
            </a:r>
            <a:r>
              <a:rPr lang="en-GB" dirty="0">
                <a:solidFill>
                  <a:srgbClr val="000000"/>
                </a:solidFill>
                <a:latin typeface="Aial"/>
                <a:ea typeface="Cambria" panose="02040503050406030204" pitchFamily="18" charset="0"/>
              </a:rPr>
              <a:t>. The DNS spoofing attacks can go on for a long period of time without being detected and can cause serious security issues</a:t>
            </a:r>
            <a:r>
              <a:rPr lang="en-GB" dirty="0" smtClean="0">
                <a:solidFill>
                  <a:srgbClr val="000000"/>
                </a:solidFill>
                <a:latin typeface="Aial"/>
                <a:ea typeface="Cambria" panose="02040503050406030204" pitchFamily="18" charset="0"/>
              </a:rPr>
              <a:t>.</a:t>
            </a:r>
          </a:p>
          <a:p>
            <a:endParaRPr lang="en-GB" b="1" dirty="0" smtClean="0">
              <a:solidFill>
                <a:srgbClr val="000000"/>
              </a:solidFill>
              <a:latin typeface="Aial"/>
              <a:ea typeface="Cambria" panose="02040503050406030204" pitchFamily="18" charset="0"/>
            </a:endParaRPr>
          </a:p>
          <a:p>
            <a:r>
              <a:rPr lang="en-GB" b="1" dirty="0" smtClean="0">
                <a:solidFill>
                  <a:srgbClr val="000000"/>
                </a:solidFill>
                <a:latin typeface="Aial"/>
                <a:ea typeface="Cambria" panose="02040503050406030204" pitchFamily="18" charset="0"/>
              </a:rPr>
              <a:t>Session </a:t>
            </a:r>
            <a:r>
              <a:rPr lang="en-GB" b="1" dirty="0">
                <a:solidFill>
                  <a:srgbClr val="000000"/>
                </a:solidFill>
                <a:latin typeface="Aial"/>
                <a:ea typeface="Cambria" panose="02040503050406030204" pitchFamily="18" charset="0"/>
              </a:rPr>
              <a:t>Hijacking</a:t>
            </a:r>
            <a:endParaRPr lang="en-GB" dirty="0">
              <a:solidFill>
                <a:srgbClr val="000000"/>
              </a:solidFill>
              <a:latin typeface="Aial"/>
              <a:ea typeface="Cambria" panose="02040503050406030204" pitchFamily="18" charset="0"/>
            </a:endParaRPr>
          </a:p>
          <a:p>
            <a:pPr algn="just"/>
            <a:r>
              <a:rPr lang="en-GB" dirty="0">
                <a:solidFill>
                  <a:srgbClr val="000000"/>
                </a:solidFill>
                <a:latin typeface="Aial"/>
                <a:ea typeface="Cambria" panose="02040503050406030204" pitchFamily="18" charset="0"/>
              </a:rPr>
              <a:t>It is a security attack on a user session over a protected network. Web applications create cookies to store the state and user sessions. </a:t>
            </a:r>
            <a:r>
              <a:rPr lang="en-GB" dirty="0">
                <a:solidFill>
                  <a:schemeClr val="accent6">
                    <a:lumMod val="75000"/>
                  </a:schemeClr>
                </a:solidFill>
                <a:latin typeface="Aial"/>
                <a:ea typeface="Cambria" panose="02040503050406030204" pitchFamily="18" charset="0"/>
              </a:rPr>
              <a:t>By stealing the cookies, an attacker can have access to all of the user data</a:t>
            </a:r>
            <a:r>
              <a:rPr lang="en-GB" dirty="0">
                <a:solidFill>
                  <a:srgbClr val="000000"/>
                </a:solidFill>
                <a:latin typeface="Aial"/>
                <a:ea typeface="Cambria" panose="02040503050406030204" pitchFamily="18" charset="0"/>
              </a:rPr>
              <a:t>.</a:t>
            </a:r>
            <a:endParaRPr lang="en-GB" b="0" i="0" dirty="0">
              <a:solidFill>
                <a:srgbClr val="000000"/>
              </a:solidFill>
              <a:effectLst/>
              <a:latin typeface="Aial"/>
              <a:ea typeface="Cambria" panose="02040503050406030204" pitchFamily="18" charset="0"/>
            </a:endParaRPr>
          </a:p>
        </p:txBody>
      </p:sp>
    </p:spTree>
    <p:extLst>
      <p:ext uri="{BB962C8B-B14F-4D97-AF65-F5344CB8AC3E}">
        <p14:creationId xmlns:p14="http://schemas.microsoft.com/office/powerpoint/2010/main" val="3669727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00829" y="864799"/>
            <a:ext cx="8888458" cy="4154984"/>
          </a:xfrm>
          <a:prstGeom prst="rect">
            <a:avLst/>
          </a:prstGeom>
        </p:spPr>
        <p:txBody>
          <a:bodyPr wrap="square">
            <a:spAutoFit/>
          </a:bodyPr>
          <a:lstStyle/>
          <a:p>
            <a:pPr algn="just"/>
            <a:r>
              <a:rPr lang="en-GB" sz="2200" b="1" dirty="0" smtClean="0">
                <a:solidFill>
                  <a:srgbClr val="000000"/>
                </a:solidFill>
                <a:latin typeface="Arial" panose="020B0604020202020204" pitchFamily="34" charset="0"/>
                <a:cs typeface="Arial" panose="020B0604020202020204" pitchFamily="34" charset="0"/>
              </a:rPr>
              <a:t>Phishing</a:t>
            </a:r>
            <a:endParaRPr lang="en-GB" sz="2200" dirty="0">
              <a:solidFill>
                <a:srgbClr val="000000"/>
              </a:solidFill>
              <a:latin typeface="Arial" panose="020B0604020202020204" pitchFamily="34" charset="0"/>
              <a:cs typeface="Arial" panose="020B0604020202020204" pitchFamily="34" charset="0"/>
            </a:endParaRPr>
          </a:p>
          <a:p>
            <a:pPr algn="just"/>
            <a:r>
              <a:rPr lang="en-GB" sz="2200" dirty="0">
                <a:solidFill>
                  <a:srgbClr val="000000"/>
                </a:solidFill>
                <a:latin typeface="Arial" panose="020B0604020202020204" pitchFamily="34" charset="0"/>
                <a:cs typeface="Arial" panose="020B0604020202020204" pitchFamily="34" charset="0"/>
              </a:rPr>
              <a:t>Phishing is a type of attack which </a:t>
            </a:r>
            <a:r>
              <a:rPr lang="en-GB" sz="2200" dirty="0">
                <a:solidFill>
                  <a:schemeClr val="accent6">
                    <a:lumMod val="75000"/>
                  </a:schemeClr>
                </a:solidFill>
                <a:latin typeface="Arial" panose="020B0604020202020204" pitchFamily="34" charset="0"/>
                <a:cs typeface="Arial" panose="020B0604020202020204" pitchFamily="34" charset="0"/>
              </a:rPr>
              <a:t>attempts to steal sensitive information like user login credentials and credit card number</a:t>
            </a:r>
            <a:r>
              <a:rPr lang="en-GB" sz="2200" dirty="0">
                <a:solidFill>
                  <a:srgbClr val="000000"/>
                </a:solidFill>
                <a:latin typeface="Arial" panose="020B0604020202020204" pitchFamily="34" charset="0"/>
                <a:cs typeface="Arial" panose="020B0604020202020204" pitchFamily="34" charset="0"/>
              </a:rPr>
              <a:t>. It occurs when an attacker is masquerading as a trustworthy entity in electronic communication</a:t>
            </a:r>
            <a:r>
              <a:rPr lang="en-GB" sz="2200" dirty="0" smtClean="0">
                <a:solidFill>
                  <a:srgbClr val="000000"/>
                </a:solidFill>
                <a:latin typeface="Arial" panose="020B0604020202020204" pitchFamily="34" charset="0"/>
                <a:cs typeface="Arial" panose="020B0604020202020204" pitchFamily="34" charset="0"/>
              </a:rPr>
              <a:t>.</a:t>
            </a:r>
          </a:p>
          <a:p>
            <a:pPr algn="just"/>
            <a:endParaRPr lang="en-GB" sz="2200" dirty="0">
              <a:solidFill>
                <a:srgbClr val="000000"/>
              </a:solidFill>
              <a:latin typeface="Arial" panose="020B0604020202020204" pitchFamily="34" charset="0"/>
              <a:cs typeface="Arial" panose="020B0604020202020204" pitchFamily="34" charset="0"/>
            </a:endParaRPr>
          </a:p>
          <a:p>
            <a:pPr algn="just"/>
            <a:r>
              <a:rPr lang="en-GB" sz="2200" b="1" dirty="0" smtClean="0">
                <a:solidFill>
                  <a:srgbClr val="000000"/>
                </a:solidFill>
                <a:latin typeface="Arial" panose="020B0604020202020204" pitchFamily="34" charset="0"/>
                <a:cs typeface="Arial" panose="020B0604020202020204" pitchFamily="34" charset="0"/>
              </a:rPr>
              <a:t>Brute </a:t>
            </a:r>
            <a:r>
              <a:rPr lang="en-GB" sz="2200" b="1" dirty="0">
                <a:solidFill>
                  <a:srgbClr val="000000"/>
                </a:solidFill>
                <a:latin typeface="Arial" panose="020B0604020202020204" pitchFamily="34" charset="0"/>
                <a:cs typeface="Arial" panose="020B0604020202020204" pitchFamily="34" charset="0"/>
              </a:rPr>
              <a:t>force</a:t>
            </a:r>
            <a:endParaRPr lang="en-GB" sz="2200" dirty="0">
              <a:solidFill>
                <a:srgbClr val="000000"/>
              </a:solidFill>
              <a:latin typeface="Arial" panose="020B0604020202020204" pitchFamily="34" charset="0"/>
              <a:cs typeface="Arial" panose="020B0604020202020204" pitchFamily="34" charset="0"/>
            </a:endParaRPr>
          </a:p>
          <a:p>
            <a:pPr algn="just"/>
            <a:r>
              <a:rPr lang="en-GB" sz="2200" dirty="0">
                <a:solidFill>
                  <a:srgbClr val="000000"/>
                </a:solidFill>
                <a:latin typeface="Arial" panose="020B0604020202020204" pitchFamily="34" charset="0"/>
                <a:cs typeface="Arial" panose="020B0604020202020204" pitchFamily="34" charset="0"/>
              </a:rPr>
              <a:t>It is a type of attack which </a:t>
            </a:r>
            <a:r>
              <a:rPr lang="en-GB" sz="2200" dirty="0">
                <a:solidFill>
                  <a:schemeClr val="accent6">
                    <a:lumMod val="75000"/>
                  </a:schemeClr>
                </a:solidFill>
                <a:latin typeface="Arial" panose="020B0604020202020204" pitchFamily="34" charset="0"/>
                <a:cs typeface="Arial" panose="020B0604020202020204" pitchFamily="34" charset="0"/>
              </a:rPr>
              <a:t>uses a trial and error method</a:t>
            </a:r>
            <a:r>
              <a:rPr lang="en-GB" sz="2200" dirty="0">
                <a:solidFill>
                  <a:srgbClr val="000000"/>
                </a:solidFill>
                <a:latin typeface="Arial" panose="020B0604020202020204" pitchFamily="34" charset="0"/>
                <a:cs typeface="Arial" panose="020B0604020202020204" pitchFamily="34" charset="0"/>
              </a:rPr>
              <a:t>. This attack generates a </a:t>
            </a:r>
            <a:r>
              <a:rPr lang="en-GB" sz="2200" dirty="0">
                <a:solidFill>
                  <a:schemeClr val="accent6">
                    <a:lumMod val="75000"/>
                  </a:schemeClr>
                </a:solidFill>
                <a:latin typeface="Arial" panose="020B0604020202020204" pitchFamily="34" charset="0"/>
                <a:cs typeface="Arial" panose="020B0604020202020204" pitchFamily="34" charset="0"/>
              </a:rPr>
              <a:t>large number of guesses and validates them to obtain actual data like user password and personal identification number</a:t>
            </a:r>
            <a:r>
              <a:rPr lang="en-GB" sz="2200" dirty="0">
                <a:solidFill>
                  <a:srgbClr val="000000"/>
                </a:solidFill>
                <a:latin typeface="Arial" panose="020B0604020202020204" pitchFamily="34" charset="0"/>
                <a:cs typeface="Arial" panose="020B0604020202020204" pitchFamily="34" charset="0"/>
              </a:rPr>
              <a:t>. This attack may be used by criminals to crack encrypted data, or by security, analysts to test an organization's network security</a:t>
            </a:r>
            <a:r>
              <a:rPr lang="en-GB" sz="2200" dirty="0" smtClean="0">
                <a:solidFill>
                  <a:srgbClr val="000000"/>
                </a:solidFill>
                <a:latin typeface="Arial" panose="020B0604020202020204" pitchFamily="34" charset="0"/>
                <a:cs typeface="Arial" panose="020B0604020202020204" pitchFamily="34" charset="0"/>
              </a:rPr>
              <a:t>.</a:t>
            </a:r>
            <a:endParaRPr lang="en-GB" sz="2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0706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Web-based attacks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7-Apr-21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826699"/>
            <a:ext cx="8964658" cy="5170646"/>
          </a:xfrm>
          <a:prstGeom prst="rect">
            <a:avLst/>
          </a:prstGeom>
        </p:spPr>
        <p:txBody>
          <a:bodyPr wrap="square">
            <a:spAutoFit/>
          </a:bodyPr>
          <a:lstStyle/>
          <a:p>
            <a:pPr algn="just"/>
            <a:r>
              <a:rPr lang="en-GB" sz="2200" b="1" dirty="0" smtClean="0">
                <a:solidFill>
                  <a:srgbClr val="000000"/>
                </a:solidFill>
                <a:latin typeface="Arial" panose="020B0604020202020204" pitchFamily="34" charset="0"/>
                <a:cs typeface="Arial" panose="020B0604020202020204" pitchFamily="34" charset="0"/>
              </a:rPr>
              <a:t>Denial </a:t>
            </a:r>
            <a:r>
              <a:rPr lang="en-GB" sz="2200" b="1" dirty="0">
                <a:solidFill>
                  <a:srgbClr val="000000"/>
                </a:solidFill>
                <a:latin typeface="Arial" panose="020B0604020202020204" pitchFamily="34" charset="0"/>
                <a:cs typeface="Arial" panose="020B0604020202020204" pitchFamily="34" charset="0"/>
              </a:rPr>
              <a:t>of </a:t>
            </a:r>
            <a:r>
              <a:rPr lang="en-GB" sz="2200" b="1" dirty="0" smtClean="0">
                <a:solidFill>
                  <a:srgbClr val="000000"/>
                </a:solidFill>
                <a:latin typeface="Arial" panose="020B0604020202020204" pitchFamily="34" charset="0"/>
                <a:cs typeface="Arial" panose="020B0604020202020204" pitchFamily="34" charset="0"/>
              </a:rPr>
              <a:t>Service (DOS)</a:t>
            </a:r>
            <a:endParaRPr lang="en-GB" sz="2200" dirty="0">
              <a:solidFill>
                <a:srgbClr val="000000"/>
              </a:solidFill>
              <a:latin typeface="Arial" panose="020B0604020202020204" pitchFamily="34" charset="0"/>
              <a:cs typeface="Arial" panose="020B0604020202020204" pitchFamily="34" charset="0"/>
            </a:endParaRPr>
          </a:p>
          <a:p>
            <a:pPr algn="just"/>
            <a:r>
              <a:rPr lang="en-GB" sz="2200" dirty="0">
                <a:solidFill>
                  <a:srgbClr val="000000"/>
                </a:solidFill>
                <a:latin typeface="Arial" panose="020B0604020202020204" pitchFamily="34" charset="0"/>
                <a:cs typeface="Arial" panose="020B0604020202020204" pitchFamily="34" charset="0"/>
              </a:rPr>
              <a:t>It is an attack which meant to make a </a:t>
            </a:r>
            <a:r>
              <a:rPr lang="en-GB" sz="2200" dirty="0">
                <a:solidFill>
                  <a:schemeClr val="accent6">
                    <a:lumMod val="75000"/>
                  </a:schemeClr>
                </a:solidFill>
                <a:latin typeface="Arial" panose="020B0604020202020204" pitchFamily="34" charset="0"/>
                <a:cs typeface="Arial" panose="020B0604020202020204" pitchFamily="34" charset="0"/>
              </a:rPr>
              <a:t>server or network resource unavailable to the users</a:t>
            </a:r>
            <a:r>
              <a:rPr lang="en-GB" sz="2200" dirty="0">
                <a:solidFill>
                  <a:srgbClr val="000000"/>
                </a:solidFill>
                <a:latin typeface="Arial" panose="020B0604020202020204" pitchFamily="34" charset="0"/>
                <a:cs typeface="Arial" panose="020B0604020202020204" pitchFamily="34" charset="0"/>
              </a:rPr>
              <a:t>. It accomplishes this by </a:t>
            </a:r>
            <a:r>
              <a:rPr lang="en-GB" sz="2200" dirty="0">
                <a:solidFill>
                  <a:schemeClr val="accent6">
                    <a:lumMod val="75000"/>
                  </a:schemeClr>
                </a:solidFill>
                <a:latin typeface="Arial" panose="020B0604020202020204" pitchFamily="34" charset="0"/>
                <a:cs typeface="Arial" panose="020B0604020202020204" pitchFamily="34" charset="0"/>
              </a:rPr>
              <a:t>flooding the target with traffic</a:t>
            </a:r>
            <a:r>
              <a:rPr lang="en-GB" sz="2200" dirty="0">
                <a:solidFill>
                  <a:srgbClr val="000000"/>
                </a:solidFill>
                <a:latin typeface="Arial" panose="020B0604020202020204" pitchFamily="34" charset="0"/>
                <a:cs typeface="Arial" panose="020B0604020202020204" pitchFamily="34" charset="0"/>
              </a:rPr>
              <a:t> or </a:t>
            </a:r>
            <a:r>
              <a:rPr lang="en-GB" sz="2200" dirty="0">
                <a:solidFill>
                  <a:schemeClr val="accent6">
                    <a:lumMod val="75000"/>
                  </a:schemeClr>
                </a:solidFill>
                <a:latin typeface="Arial" panose="020B0604020202020204" pitchFamily="34" charset="0"/>
                <a:cs typeface="Arial" panose="020B0604020202020204" pitchFamily="34" charset="0"/>
              </a:rPr>
              <a:t>sending it information that triggers a cra</a:t>
            </a:r>
            <a:r>
              <a:rPr lang="en-GB" sz="2200" dirty="0">
                <a:solidFill>
                  <a:srgbClr val="000000"/>
                </a:solidFill>
                <a:latin typeface="Arial" panose="020B0604020202020204" pitchFamily="34" charset="0"/>
                <a:cs typeface="Arial" panose="020B0604020202020204" pitchFamily="34" charset="0"/>
              </a:rPr>
              <a:t>sh. It </a:t>
            </a:r>
            <a:r>
              <a:rPr lang="en-GB" sz="2200" dirty="0">
                <a:solidFill>
                  <a:schemeClr val="accent6">
                    <a:lumMod val="75000"/>
                  </a:schemeClr>
                </a:solidFill>
                <a:latin typeface="Arial" panose="020B0604020202020204" pitchFamily="34" charset="0"/>
                <a:cs typeface="Arial" panose="020B0604020202020204" pitchFamily="34" charset="0"/>
              </a:rPr>
              <a:t>uses the single system</a:t>
            </a:r>
            <a:r>
              <a:rPr lang="en-GB" sz="2200" dirty="0">
                <a:solidFill>
                  <a:srgbClr val="000000"/>
                </a:solidFill>
                <a:latin typeface="Arial" panose="020B0604020202020204" pitchFamily="34" charset="0"/>
                <a:cs typeface="Arial" panose="020B0604020202020204" pitchFamily="34" charset="0"/>
              </a:rPr>
              <a:t> and single internet connection to attack a server. It can be classified into the </a:t>
            </a:r>
            <a:r>
              <a:rPr lang="en-GB" sz="2200" dirty="0" smtClean="0">
                <a:solidFill>
                  <a:srgbClr val="000000"/>
                </a:solidFill>
                <a:latin typeface="Arial" panose="020B0604020202020204" pitchFamily="34" charset="0"/>
                <a:cs typeface="Arial" panose="020B0604020202020204" pitchFamily="34" charset="0"/>
              </a:rPr>
              <a:t>following-</a:t>
            </a:r>
          </a:p>
          <a:p>
            <a:pPr algn="just"/>
            <a:endParaRPr lang="en-GB" sz="2200" dirty="0">
              <a:solidFill>
                <a:srgbClr val="000000"/>
              </a:solidFill>
              <a:latin typeface="Arial" panose="020B0604020202020204" pitchFamily="34" charset="0"/>
              <a:cs typeface="Arial" panose="020B0604020202020204" pitchFamily="34" charset="0"/>
            </a:endParaRPr>
          </a:p>
          <a:p>
            <a:pPr algn="just"/>
            <a:r>
              <a:rPr lang="en-GB" sz="2200" b="1" dirty="0">
                <a:solidFill>
                  <a:srgbClr val="000000"/>
                </a:solidFill>
                <a:latin typeface="Arial" panose="020B0604020202020204" pitchFamily="34" charset="0"/>
                <a:cs typeface="Arial" panose="020B0604020202020204" pitchFamily="34" charset="0"/>
              </a:rPr>
              <a:t>Volume-based attacks-</a:t>
            </a:r>
            <a:r>
              <a:rPr lang="en-GB" sz="2200" dirty="0">
                <a:solidFill>
                  <a:srgbClr val="000000"/>
                </a:solidFill>
                <a:latin typeface="Arial" panose="020B0604020202020204" pitchFamily="34" charset="0"/>
                <a:cs typeface="Arial" panose="020B0604020202020204" pitchFamily="34" charset="0"/>
              </a:rPr>
              <a:t> Its goal is to saturate the bandwidth of the attacked site, and is measured in bit per second</a:t>
            </a:r>
            <a:r>
              <a:rPr lang="en-GB" sz="2200" dirty="0" smtClean="0">
                <a:solidFill>
                  <a:srgbClr val="000000"/>
                </a:solidFill>
                <a:latin typeface="Arial" panose="020B0604020202020204" pitchFamily="34" charset="0"/>
                <a:cs typeface="Arial" panose="020B0604020202020204" pitchFamily="34" charset="0"/>
              </a:rPr>
              <a:t>.</a:t>
            </a:r>
          </a:p>
          <a:p>
            <a:pPr algn="just"/>
            <a:endParaRPr lang="en-GB" sz="2200" dirty="0">
              <a:solidFill>
                <a:srgbClr val="000000"/>
              </a:solidFill>
              <a:latin typeface="Arial" panose="020B0604020202020204" pitchFamily="34" charset="0"/>
              <a:cs typeface="Arial" panose="020B0604020202020204" pitchFamily="34" charset="0"/>
            </a:endParaRPr>
          </a:p>
          <a:p>
            <a:pPr algn="just"/>
            <a:r>
              <a:rPr lang="en-GB" sz="2200" b="1" dirty="0">
                <a:solidFill>
                  <a:srgbClr val="000000"/>
                </a:solidFill>
                <a:latin typeface="Arial" panose="020B0604020202020204" pitchFamily="34" charset="0"/>
                <a:cs typeface="Arial" panose="020B0604020202020204" pitchFamily="34" charset="0"/>
              </a:rPr>
              <a:t>Protocol attacks-</a:t>
            </a:r>
            <a:r>
              <a:rPr lang="en-GB" sz="2200" dirty="0">
                <a:solidFill>
                  <a:srgbClr val="000000"/>
                </a:solidFill>
                <a:latin typeface="Arial" panose="020B0604020202020204" pitchFamily="34" charset="0"/>
                <a:cs typeface="Arial" panose="020B0604020202020204" pitchFamily="34" charset="0"/>
              </a:rPr>
              <a:t> It consumes actual server resources, and is measured in a packet</a:t>
            </a:r>
            <a:r>
              <a:rPr lang="en-GB" sz="2200" dirty="0" smtClean="0">
                <a:solidFill>
                  <a:srgbClr val="000000"/>
                </a:solidFill>
                <a:latin typeface="Arial" panose="020B0604020202020204" pitchFamily="34" charset="0"/>
                <a:cs typeface="Arial" panose="020B0604020202020204" pitchFamily="34" charset="0"/>
              </a:rPr>
              <a:t>.</a:t>
            </a:r>
          </a:p>
          <a:p>
            <a:pPr algn="just"/>
            <a:endParaRPr lang="en-GB" sz="2200" dirty="0">
              <a:solidFill>
                <a:srgbClr val="000000"/>
              </a:solidFill>
              <a:latin typeface="Arial" panose="020B0604020202020204" pitchFamily="34" charset="0"/>
              <a:cs typeface="Arial" panose="020B0604020202020204" pitchFamily="34" charset="0"/>
            </a:endParaRPr>
          </a:p>
          <a:p>
            <a:pPr algn="just"/>
            <a:r>
              <a:rPr lang="en-GB" sz="2200" b="1" dirty="0">
                <a:solidFill>
                  <a:srgbClr val="000000"/>
                </a:solidFill>
                <a:latin typeface="Arial" panose="020B0604020202020204" pitchFamily="34" charset="0"/>
                <a:cs typeface="Arial" panose="020B0604020202020204" pitchFamily="34" charset="0"/>
              </a:rPr>
              <a:t>Application layer attacks-</a:t>
            </a:r>
            <a:r>
              <a:rPr lang="en-GB" sz="2200" dirty="0">
                <a:solidFill>
                  <a:srgbClr val="000000"/>
                </a:solidFill>
                <a:latin typeface="Arial" panose="020B0604020202020204" pitchFamily="34" charset="0"/>
                <a:cs typeface="Arial" panose="020B0604020202020204" pitchFamily="34" charset="0"/>
              </a:rPr>
              <a:t> Its goal is to crash the web server and is measured in request per second.</a:t>
            </a:r>
          </a:p>
        </p:txBody>
      </p:sp>
    </p:spTree>
    <p:extLst>
      <p:ext uri="{BB962C8B-B14F-4D97-AF65-F5344CB8AC3E}">
        <p14:creationId xmlns:p14="http://schemas.microsoft.com/office/powerpoint/2010/main" val="3087860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9238</TotalTime>
  <Words>2442</Words>
  <Application>Microsoft Office PowerPoint</Application>
  <PresentationFormat>On-screen Show (4:3)</PresentationFormat>
  <Paragraphs>307</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Aharoni</vt:lpstr>
      <vt:lpstr>Aial</vt:lpstr>
      <vt:lpstr>Arial</vt:lpstr>
      <vt:lpstr>Calibri</vt:lpstr>
      <vt:lpstr>Cambria</vt:lpstr>
      <vt:lpstr>erdana</vt:lpstr>
      <vt:lpstr>Forte</vt:lpstr>
      <vt:lpstr>Lucida Bright</vt:lpstr>
      <vt:lpstr>Lucida Calligraphy</vt:lpstr>
      <vt:lpstr>Roboto</vt:lpstr>
      <vt:lpstr>Times New Roman</vt:lpstr>
      <vt:lpstr>verdana</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868</cp:revision>
  <dcterms:created xsi:type="dcterms:W3CDTF">2014-02-03T19:53:25Z</dcterms:created>
  <dcterms:modified xsi:type="dcterms:W3CDTF">2021-04-07T13:03:14Z</dcterms:modified>
</cp:coreProperties>
</file>