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70" r:id="rId10"/>
    <p:sldId id="264" r:id="rId11"/>
    <p:sldId id="271" r:id="rId12"/>
    <p:sldId id="265" r:id="rId13"/>
    <p:sldId id="266" r:id="rId14"/>
    <p:sldId id="267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D27102A9-8310-4765-A935-A1911B00CA5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FFC00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C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985-DC4A-4337-95E5-133BB6CCA9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3D81-3C4D-4EFC-8FEF-CCDFE3F43F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A537-D90C-40EF-9599-B29ED3D925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6C04BE-099D-4FF9-941E-9DFA18E0F854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E449-F2E7-40F3-8EAD-49C464BE74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CB8-394E-4A58-818F-FF69915768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B8A531-178B-4846-BC30-B3BD224083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41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0E6B-AA12-400E-B8EE-57036E00BC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69114-7E1F-4613-B503-587A4E064C7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9936-41E2-4399-BA90-0A8B9EA9C6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842917-6817-45FE-8AA2-69CFFEE5F0B1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92CD-FE43-42C2-B8F9-2EB328042F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8475-3DB5-4920-8BF3-5A364396A9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12E72-3FF9-4763-8BA0-971DD40679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2550-6F6B-4797-B3F2-141EDAC78BA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661F0-F9DE-4915-A9C0-557EEF10C02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4076-1EF9-48B7-A86A-CC824313EB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2BD011-7F42-4ADA-A6CA-499DEBA735A0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7270-1B5F-4DBE-9704-7D6B509D29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348E-19D6-4B06-B45F-11FC10EC54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F0C56E-C626-4EAD-B1A6-411AC7C2F9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90D5-E47C-4D70-B49F-2F714355B2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4D1E-5248-4DC5-8893-0BEF2BABD48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AEDD-E8DE-4B0B-8FA0-07E1E81CD3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3E8D52-5E0E-4880-9454-F2DA469726CF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FFA3-B832-4EB3-B3FD-18E948EB24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A229-A510-4DDF-B341-DEAB364007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FA0B8B-02F1-4398-837A-A5CDDD08C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45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561C-D13B-48EC-87BE-86D1B8623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AC76-69D7-4E44-A4D3-ED13E68A1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486A-2FAA-41B5-BBE2-E3E4B3790A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B07045-96F9-4DD6-A3B4-FA3B850DC4A1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16BF-6ED1-4D7B-81F8-27B94FE9B5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5F18-4C07-4FD8-A6E9-82772534B1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70BFFE-B8BA-4D4B-BDFC-88A1EC585A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14F-85F4-488F-BC43-6D5C1AF3B0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F88A-D50E-4B23-B623-013BCEC4F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D9C63-1AAC-42F2-9C35-14A2BCF81F7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CDD-1B74-4D8F-A261-5B5D765174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F57898-CDF3-409E-8EE4-5372B01FF067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F1231-745E-4996-8B0B-085B02D09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B5A3-406E-4402-806B-7A0075C6CA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D2682-17C1-49E4-B26E-EE894403DD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D064-A055-4BA4-8D39-D1204BFBC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DA6B-C6D3-4E39-9D65-A684BD36B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BD4AA-1681-4FFE-AA0C-07337D7E09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D2674-CB88-4DC8-BC89-DEAD6A99BD3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119A6-3C30-4C9E-99F2-D2F80DC606E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F5B71-A401-4284-B9FE-F5767323F0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4B1D4-3C0F-4386-9994-26704BC68113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90A6B-3506-4DC4-BC14-FB4B932E2A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42103-552A-4A90-A8E9-7C7920197F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003459-CCE0-4363-842A-2EC396AB57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C390-7B9E-483B-9E8E-2D32DD4CF4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7C333-DD71-4CD1-9D5C-2A75494763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1D9EB5-533B-4390-953E-1AE22F9147D8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47ED-E948-4B62-B0C1-7DADD573AB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573E6-511B-4BF7-A92D-8E1548F9E9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CDE3B-72BC-4DA3-A8C9-54E5E7D084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1C8E-9FC6-443E-B12A-B15D92BB75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0064DF-DD7D-45AB-8355-43607FA80667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33388-8ABC-45D4-94AC-463123C35A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EF957-0E3E-4ABB-9106-0E5D0C1715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E0B266-0867-4D07-AF6B-4F144E1AF7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9A38-8C8F-4F56-81A2-DC28A4D8A4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94B8-F2AA-49A3-8A82-55E7E6CCE4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F36DB-27CC-4859-BB7B-13BA0288B3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7E29-65F4-40F6-9010-3DDF477453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432109-86EC-46A8-872E-F13A20FDE92F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C832-E993-4D10-ADD0-2782A2BC25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B84C-FB08-4CA4-93E3-C87EF12C49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E62A9-3850-4D44-B493-E1A0003F8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648D-D3B5-4226-B3B1-144934559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21185-4CD5-4750-8DE4-93113F21C3B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425ED-755B-4542-8D49-1F4F30DD7A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B3AAC-8B35-4BDA-9BC3-A9DA0232D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CD1BD4-7AAC-49CE-833C-F67E56D78D12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C2F97-5352-4C72-8BF0-BE5BCE49CF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B646B-DA65-4A3D-990F-C827C1C414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F5567-D93A-4E56-9D7A-711870ED5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B0D69-75C5-43C2-ACA9-DC53C2CAA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2AE3-DCF3-48C8-BDDB-345FC9E63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5A29-A234-4636-BE6D-0EA5198547D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F91DDC7-4239-4A04-BCDD-109FCEA1767B}" type="datetime1">
              <a:rPr lang="en-US"/>
              <a:pPr lvl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1850-09B8-441A-952A-74871CF37B4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56D3-2178-4B5D-9269-B9F206D380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F4D5BD2-1387-492C-B0C2-629E5DA208A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628F37-86B6-48CE-B568-1077A5F90BB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3BC24D68-00C1-4EDE-90B9-6ABAEAE02AED}"/>
              </a:ext>
            </a:extLst>
          </p:cNvPr>
          <p:cNvSpPr>
            <a:spLocks noMove="1" noResize="1"/>
          </p:cNvSpPr>
          <p:nvPr/>
        </p:nvSpPr>
        <p:spPr>
          <a:xfrm rot="2700006">
            <a:off x="82777" y="-1386146"/>
            <a:ext cx="2424869" cy="3611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24873"/>
              <a:gd name="f7" fmla="val 3611191"/>
              <a:gd name="f8" fmla="val 2424874"/>
              <a:gd name="f9" fmla="val 1186317"/>
              <a:gd name="f10" fmla="+- 0 0 -90"/>
              <a:gd name="f11" fmla="*/ f3 1 2424873"/>
              <a:gd name="f12" fmla="*/ f4 1 3611191"/>
              <a:gd name="f13" fmla="+- f7 0 f5"/>
              <a:gd name="f14" fmla="+- f6 0 f5"/>
              <a:gd name="f15" fmla="*/ f10 f0 1"/>
              <a:gd name="f16" fmla="*/ f14 1 2424873"/>
              <a:gd name="f17" fmla="*/ f13 1 3611191"/>
              <a:gd name="f18" fmla="*/ 0 f14 1"/>
              <a:gd name="f19" fmla="*/ 2424874 f13 1"/>
              <a:gd name="f20" fmla="*/ 2424873 f14 1"/>
              <a:gd name="f21" fmla="*/ 0 f13 1"/>
              <a:gd name="f22" fmla="*/ 3611191 f13 1"/>
              <a:gd name="f23" fmla="*/ 1186317 f14 1"/>
              <a:gd name="f24" fmla="*/ f15 1 f2"/>
              <a:gd name="f25" fmla="*/ f18 1 2424873"/>
              <a:gd name="f26" fmla="*/ f19 1 3611191"/>
              <a:gd name="f27" fmla="*/ f20 1 2424873"/>
              <a:gd name="f28" fmla="*/ f21 1 3611191"/>
              <a:gd name="f29" fmla="*/ f22 1 3611191"/>
              <a:gd name="f30" fmla="*/ f23 1 2424873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</a:cxnLst>
            <a:rect l="f42" t="f45" r="f43" b="f44"/>
            <a:pathLst>
              <a:path w="2424873" h="3611191">
                <a:moveTo>
                  <a:pt x="f5" y="f8"/>
                </a:moveTo>
                <a:lnTo>
                  <a:pt x="f6" y="f5"/>
                </a:lnTo>
                <a:lnTo>
                  <a:pt x="f6" y="f7"/>
                </a:lnTo>
                <a:lnTo>
                  <a:pt x="f9" y="f7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C95C70A9-FB56-4A36-9E51-FD090F7BD596}"/>
              </a:ext>
            </a:extLst>
          </p:cNvPr>
          <p:cNvSpPr>
            <a:spLocks noMove="1" noResize="1"/>
          </p:cNvSpPr>
          <p:nvPr/>
        </p:nvSpPr>
        <p:spPr>
          <a:xfrm rot="2700006">
            <a:off x="1571002" y="-338584"/>
            <a:ext cx="1635953" cy="16359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635955"/>
              <a:gd name="f7" fmla="val 957987"/>
              <a:gd name="f8" fmla="+- 0 0 -90"/>
              <a:gd name="f9" fmla="*/ f3 1 1635955"/>
              <a:gd name="f10" fmla="*/ f4 1 1635955"/>
              <a:gd name="f11" fmla="+- f6 0 f5"/>
              <a:gd name="f12" fmla="*/ f8 f0 1"/>
              <a:gd name="f13" fmla="*/ f11 1 1635955"/>
              <a:gd name="f14" fmla="*/ 0 f11 1"/>
              <a:gd name="f15" fmla="*/ 957987 f11 1"/>
              <a:gd name="f16" fmla="*/ 1635955 f11 1"/>
              <a:gd name="f17" fmla="*/ f12 1 f2"/>
              <a:gd name="f18" fmla="*/ f14 1 1635955"/>
              <a:gd name="f19" fmla="*/ f15 1 1635955"/>
              <a:gd name="f20" fmla="*/ f16 1 1635955"/>
              <a:gd name="f21" fmla="*/ f5 1 f13"/>
              <a:gd name="f22" fmla="*/ f6 1 f13"/>
              <a:gd name="f23" fmla="+- f17 0 f1"/>
              <a:gd name="f24" fmla="*/ f18 1 f13"/>
              <a:gd name="f25" fmla="*/ f19 1 f13"/>
              <a:gd name="f26" fmla="*/ f20 1 f13"/>
              <a:gd name="f27" fmla="*/ f21 f9 1"/>
              <a:gd name="f28" fmla="*/ f22 f9 1"/>
              <a:gd name="f29" fmla="*/ f22 f10 1"/>
              <a:gd name="f30" fmla="*/ f21 f10 1"/>
              <a:gd name="f31" fmla="*/ f24 f9 1"/>
              <a:gd name="f32" fmla="*/ f25 f10 1"/>
              <a:gd name="f33" fmla="*/ f25 f9 1"/>
              <a:gd name="f34" fmla="*/ f24 f10 1"/>
              <a:gd name="f35" fmla="*/ f26 f9 1"/>
              <a:gd name="f36" fmla="*/ f2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1" y="f32"/>
              </a:cxn>
              <a:cxn ang="f23">
                <a:pos x="f33" y="f34"/>
              </a:cxn>
              <a:cxn ang="f23">
                <a:pos x="f35" y="f34"/>
              </a:cxn>
              <a:cxn ang="f23">
                <a:pos x="f35" y="f36"/>
              </a:cxn>
              <a:cxn ang="f23">
                <a:pos x="f31" y="f36"/>
              </a:cxn>
            </a:cxnLst>
            <a:rect l="f27" t="f30" r="f28" b="f29"/>
            <a:pathLst>
              <a:path w="1635955" h="1635955">
                <a:moveTo>
                  <a:pt x="f5" y="f7"/>
                </a:moveTo>
                <a:lnTo>
                  <a:pt x="f7" y="f5"/>
                </a:ln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Freeform: Shape 13">
            <a:extLst>
              <a:ext uri="{FF2B5EF4-FFF2-40B4-BE49-F238E27FC236}">
                <a16:creationId xmlns:a16="http://schemas.microsoft.com/office/drawing/2014/main" id="{001429CB-D65F-4210-A30D-73A04C72BCDC}"/>
              </a:ext>
            </a:extLst>
          </p:cNvPr>
          <p:cNvSpPr>
            <a:spLocks noMove="1" noResize="1"/>
          </p:cNvSpPr>
          <p:nvPr/>
        </p:nvSpPr>
        <p:spPr>
          <a:xfrm rot="2700006">
            <a:off x="9627978" y="-6554"/>
            <a:ext cx="4059396" cy="25481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59393"/>
              <a:gd name="f7" fmla="val 2548110"/>
              <a:gd name="f8" fmla="val 1511282"/>
              <a:gd name="f9" fmla="+- 0 0 -90"/>
              <a:gd name="f10" fmla="*/ f3 1 4059393"/>
              <a:gd name="f11" fmla="*/ f4 1 2548110"/>
              <a:gd name="f12" fmla="+- f7 0 f5"/>
              <a:gd name="f13" fmla="+- f6 0 f5"/>
              <a:gd name="f14" fmla="*/ f9 f0 1"/>
              <a:gd name="f15" fmla="*/ f13 1 4059393"/>
              <a:gd name="f16" fmla="*/ f12 1 2548110"/>
              <a:gd name="f17" fmla="*/ 0 f13 1"/>
              <a:gd name="f18" fmla="*/ 1511282 f12 1"/>
              <a:gd name="f19" fmla="*/ 1511282 f13 1"/>
              <a:gd name="f20" fmla="*/ 0 f12 1"/>
              <a:gd name="f21" fmla="*/ 4059393 f13 1"/>
              <a:gd name="f22" fmla="*/ 2548110 f12 1"/>
              <a:gd name="f23" fmla="*/ f14 1 f2"/>
              <a:gd name="f24" fmla="*/ f17 1 4059393"/>
              <a:gd name="f25" fmla="*/ f18 1 2548110"/>
              <a:gd name="f26" fmla="*/ f19 1 4059393"/>
              <a:gd name="f27" fmla="*/ f20 1 2548110"/>
              <a:gd name="f28" fmla="*/ f21 1 4059393"/>
              <a:gd name="f29" fmla="*/ f22 1 2548110"/>
              <a:gd name="f30" fmla="*/ f5 1 f15"/>
              <a:gd name="f31" fmla="*/ f6 1 f15"/>
              <a:gd name="f32" fmla="*/ f5 1 f16"/>
              <a:gd name="f33" fmla="*/ f7 1 f16"/>
              <a:gd name="f34" fmla="+- f23 0 f1"/>
              <a:gd name="f35" fmla="*/ f24 1 f15"/>
              <a:gd name="f36" fmla="*/ f25 1 f16"/>
              <a:gd name="f37" fmla="*/ f26 1 f15"/>
              <a:gd name="f38" fmla="*/ f27 1 f16"/>
              <a:gd name="f39" fmla="*/ f28 1 f15"/>
              <a:gd name="f40" fmla="*/ f29 1 f16"/>
              <a:gd name="f41" fmla="*/ f30 f10 1"/>
              <a:gd name="f42" fmla="*/ f31 f10 1"/>
              <a:gd name="f43" fmla="*/ f33 f11 1"/>
              <a:gd name="f44" fmla="*/ f32 f11 1"/>
              <a:gd name="f45" fmla="*/ f35 f10 1"/>
              <a:gd name="f46" fmla="*/ f36 f11 1"/>
              <a:gd name="f47" fmla="*/ f37 f10 1"/>
              <a:gd name="f48" fmla="*/ f38 f11 1"/>
              <a:gd name="f49" fmla="*/ f39 f10 1"/>
              <a:gd name="f50" fmla="*/ f40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5" y="f46"/>
              </a:cxn>
              <a:cxn ang="f34">
                <a:pos x="f47" y="f48"/>
              </a:cxn>
              <a:cxn ang="f34">
                <a:pos x="f49" y="f50"/>
              </a:cxn>
              <a:cxn ang="f34">
                <a:pos x="f45" y="f50"/>
              </a:cxn>
            </a:cxnLst>
            <a:rect l="f41" t="f44" r="f42" b="f43"/>
            <a:pathLst>
              <a:path w="4059393" h="2548110">
                <a:moveTo>
                  <a:pt x="f5" y="f8"/>
                </a:moveTo>
                <a:lnTo>
                  <a:pt x="f8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F3ECDE4-9203-4CE1-857B-5B205C560F6B}"/>
              </a:ext>
            </a:extLst>
          </p:cNvPr>
          <p:cNvSpPr>
            <a:spLocks noMove="1" noResize="1"/>
          </p:cNvSpPr>
          <p:nvPr/>
        </p:nvSpPr>
        <p:spPr>
          <a:xfrm rot="2700006">
            <a:off x="10262919" y="1465812"/>
            <a:ext cx="1185711" cy="1185711"/>
          </a:xfrm>
          <a:prstGeom prst="rect">
            <a:avLst/>
          </a:prstGeom>
          <a:solidFill>
            <a:srgbClr val="4472C4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08B70462-4F9B-4FE7-925B-E8295095E0DC}"/>
              </a:ext>
            </a:extLst>
          </p:cNvPr>
          <p:cNvSpPr>
            <a:spLocks noMove="1" noResize="1"/>
          </p:cNvSpPr>
          <p:nvPr/>
        </p:nvSpPr>
        <p:spPr>
          <a:xfrm rot="2700006">
            <a:off x="-29554" y="5198739"/>
            <a:ext cx="2444904" cy="2366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03753"/>
              <a:gd name="f7" fmla="val 2132734"/>
              <a:gd name="f8" fmla="val 576461"/>
              <a:gd name="f9" fmla="val 647480"/>
              <a:gd name="f10" fmla="val 1485255"/>
              <a:gd name="f11" fmla="+- 0 0 -90"/>
              <a:gd name="f12" fmla="*/ f3 1 2203753"/>
              <a:gd name="f13" fmla="*/ f4 1 2132734"/>
              <a:gd name="f14" fmla="+- f7 0 f5"/>
              <a:gd name="f15" fmla="+- f6 0 f5"/>
              <a:gd name="f16" fmla="*/ f11 f0 1"/>
              <a:gd name="f17" fmla="*/ f15 1 2203753"/>
              <a:gd name="f18" fmla="*/ f14 1 2132734"/>
              <a:gd name="f19" fmla="*/ 0 f15 1"/>
              <a:gd name="f20" fmla="*/ 0 f14 1"/>
              <a:gd name="f21" fmla="*/ 2203753 f15 1"/>
              <a:gd name="f22" fmla="*/ 576461 f14 1"/>
              <a:gd name="f23" fmla="*/ 647480 f15 1"/>
              <a:gd name="f24" fmla="*/ 2132734 f14 1"/>
              <a:gd name="f25" fmla="*/ 1485255 f14 1"/>
              <a:gd name="f26" fmla="*/ f16 1 f2"/>
              <a:gd name="f27" fmla="*/ f19 1 2203753"/>
              <a:gd name="f28" fmla="*/ f20 1 2132734"/>
              <a:gd name="f29" fmla="*/ f21 1 2203753"/>
              <a:gd name="f30" fmla="*/ f22 1 2132734"/>
              <a:gd name="f31" fmla="*/ f23 1 2203753"/>
              <a:gd name="f32" fmla="*/ f24 1 2132734"/>
              <a:gd name="f33" fmla="*/ f25 1 2132734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8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1"/>
              </a:cxn>
              <a:cxn ang="f38">
                <a:pos x="f52" y="f53"/>
              </a:cxn>
              <a:cxn ang="f38">
                <a:pos x="f54" y="f55"/>
              </a:cxn>
              <a:cxn ang="f38">
                <a:pos x="f50" y="f56"/>
              </a:cxn>
            </a:cxnLst>
            <a:rect l="f46" t="f49" r="f47" b="f48"/>
            <a:pathLst>
              <a:path w="2203753" h="2132734">
                <a:moveTo>
                  <a:pt x="f5" y="f5"/>
                </a:moveTo>
                <a:lnTo>
                  <a:pt x="f6" y="f5"/>
                </a:lnTo>
                <a:lnTo>
                  <a:pt x="f6" y="f8"/>
                </a:lnTo>
                <a:lnTo>
                  <a:pt x="f9" y="f7"/>
                </a:lnTo>
                <a:lnTo>
                  <a:pt x="f5" y="f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0F6CC437-F284-44D3-9FA5-B44CB14DA1E2}"/>
              </a:ext>
            </a:extLst>
          </p:cNvPr>
          <p:cNvSpPr>
            <a:spLocks noMove="1" noResize="1"/>
          </p:cNvSpPr>
          <p:nvPr/>
        </p:nvSpPr>
        <p:spPr>
          <a:xfrm rot="2700006">
            <a:off x="1769784" y="5439894"/>
            <a:ext cx="928463" cy="928463"/>
          </a:xfrm>
          <a:prstGeom prst="rect">
            <a:avLst/>
          </a:prstGeom>
          <a:solidFill>
            <a:srgbClr val="4472C4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9" name="Freeform: Shape 21">
            <a:extLst>
              <a:ext uri="{FF2B5EF4-FFF2-40B4-BE49-F238E27FC236}">
                <a16:creationId xmlns:a16="http://schemas.microsoft.com/office/drawing/2014/main" id="{AA27AAD5-7063-48AE-B97F-B329EAE174DF}"/>
              </a:ext>
            </a:extLst>
          </p:cNvPr>
          <p:cNvSpPr>
            <a:spLocks noMove="1" noResize="1"/>
          </p:cNvSpPr>
          <p:nvPr/>
        </p:nvSpPr>
        <p:spPr>
          <a:xfrm rot="2700006">
            <a:off x="3401312" y="734309"/>
            <a:ext cx="5389382" cy="53893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389379"/>
              <a:gd name="f7" fmla="val 540040"/>
              <a:gd name="f8" fmla="val 4838655"/>
              <a:gd name="f9" fmla="+- 0 0 -90"/>
              <a:gd name="f10" fmla="*/ f3 1 5389379"/>
              <a:gd name="f11" fmla="*/ f4 1 5389379"/>
              <a:gd name="f12" fmla="+- f6 0 f5"/>
              <a:gd name="f13" fmla="*/ f9 f0 1"/>
              <a:gd name="f14" fmla="*/ f12 1 5389379"/>
              <a:gd name="f15" fmla="*/ 0 f12 1"/>
              <a:gd name="f16" fmla="*/ 540040 f12 1"/>
              <a:gd name="f17" fmla="*/ 5389379 f12 1"/>
              <a:gd name="f18" fmla="*/ 4838655 f12 1"/>
              <a:gd name="f19" fmla="*/ f13 1 f2"/>
              <a:gd name="f20" fmla="*/ f15 1 5389379"/>
              <a:gd name="f21" fmla="*/ f16 1 5389379"/>
              <a:gd name="f22" fmla="*/ f17 1 5389379"/>
              <a:gd name="f23" fmla="*/ f18 1 5389379"/>
              <a:gd name="f24" fmla="*/ f5 1 f14"/>
              <a:gd name="f25" fmla="*/ f6 1 f14"/>
              <a:gd name="f26" fmla="+- f19 0 f1"/>
              <a:gd name="f27" fmla="*/ f20 1 f14"/>
              <a:gd name="f28" fmla="*/ f21 1 f14"/>
              <a:gd name="f29" fmla="*/ f22 1 f14"/>
              <a:gd name="f30" fmla="*/ f23 1 f14"/>
              <a:gd name="f31" fmla="*/ f24 f10 1"/>
              <a:gd name="f32" fmla="*/ f25 f10 1"/>
              <a:gd name="f33" fmla="*/ f25 f11 1"/>
              <a:gd name="f34" fmla="*/ f24 f11 1"/>
              <a:gd name="f35" fmla="*/ f27 f10 1"/>
              <a:gd name="f36" fmla="*/ f28 f11 1"/>
              <a:gd name="f37" fmla="*/ f28 f10 1"/>
              <a:gd name="f38" fmla="*/ f27 f11 1"/>
              <a:gd name="f39" fmla="*/ f29 f10 1"/>
              <a:gd name="f40" fmla="*/ f30 f11 1"/>
              <a:gd name="f41" fmla="*/ f30 f10 1"/>
              <a:gd name="f42" fmla="*/ f29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5" y="f36"/>
              </a:cxn>
              <a:cxn ang="f26">
                <a:pos x="f37" y="f38"/>
              </a:cxn>
              <a:cxn ang="f26">
                <a:pos x="f39" y="f38"/>
              </a:cxn>
              <a:cxn ang="f26">
                <a:pos x="f39" y="f40"/>
              </a:cxn>
              <a:cxn ang="f26">
                <a:pos x="f41" y="f42"/>
              </a:cxn>
              <a:cxn ang="f26">
                <a:pos x="f35" y="f42"/>
              </a:cxn>
            </a:cxnLst>
            <a:rect l="f31" t="f34" r="f32" b="f33"/>
            <a:pathLst>
              <a:path w="5389379" h="5389379">
                <a:moveTo>
                  <a:pt x="f5" y="f7"/>
                </a:moveTo>
                <a:lnTo>
                  <a:pt x="f7" y="f5"/>
                </a:lnTo>
                <a:lnTo>
                  <a:pt x="f6" y="f5"/>
                </a:lnTo>
                <a:lnTo>
                  <a:pt x="f6" y="f8"/>
                </a:lnTo>
                <a:lnTo>
                  <a:pt x="f8" y="f6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4349DF64-EDAD-4E36-8BE1-375A3C793CDE}"/>
              </a:ext>
            </a:extLst>
          </p:cNvPr>
          <p:cNvSpPr>
            <a:spLocks noMove="1" noResize="1"/>
          </p:cNvSpPr>
          <p:nvPr/>
        </p:nvSpPr>
        <p:spPr>
          <a:xfrm rot="2700006">
            <a:off x="2700287" y="33285"/>
            <a:ext cx="6791431" cy="67914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91435"/>
              <a:gd name="f7" fmla="val 1860938"/>
              <a:gd name="f8" fmla="val 81158"/>
              <a:gd name="f9" fmla="val 1942096"/>
              <a:gd name="f10" fmla="val 4838655"/>
              <a:gd name="f11" fmla="val 6710277"/>
              <a:gd name="f12" fmla="val 4919813"/>
              <a:gd name="f13" fmla="+- 0 0 -90"/>
              <a:gd name="f14" fmla="*/ f3 1 6791435"/>
              <a:gd name="f15" fmla="*/ f4 1 6791435"/>
              <a:gd name="f16" fmla="+- f6 0 f5"/>
              <a:gd name="f17" fmla="*/ f13 f0 1"/>
              <a:gd name="f18" fmla="*/ f16 1 6791435"/>
              <a:gd name="f19" fmla="*/ 1860938 f16 1"/>
              <a:gd name="f20" fmla="*/ 81158 f16 1"/>
              <a:gd name="f21" fmla="*/ 1942096 f16 1"/>
              <a:gd name="f22" fmla="*/ 0 f16 1"/>
              <a:gd name="f23" fmla="*/ 6791435 f16 1"/>
              <a:gd name="f24" fmla="*/ 4838655 f16 1"/>
              <a:gd name="f25" fmla="*/ 6710277 f16 1"/>
              <a:gd name="f26" fmla="*/ 4919813 f16 1"/>
              <a:gd name="f27" fmla="*/ f17 1 f2"/>
              <a:gd name="f28" fmla="*/ f19 1 6791435"/>
              <a:gd name="f29" fmla="*/ f20 1 6791435"/>
              <a:gd name="f30" fmla="*/ f21 1 6791435"/>
              <a:gd name="f31" fmla="*/ f22 1 6791435"/>
              <a:gd name="f32" fmla="*/ f23 1 6791435"/>
              <a:gd name="f33" fmla="*/ f24 1 6791435"/>
              <a:gd name="f34" fmla="*/ f25 1 6791435"/>
              <a:gd name="f35" fmla="*/ f26 1 6791435"/>
              <a:gd name="f36" fmla="*/ f5 1 f18"/>
              <a:gd name="f37" fmla="*/ f6 1 f18"/>
              <a:gd name="f38" fmla="+- f27 0 f1"/>
              <a:gd name="f39" fmla="*/ f28 1 f18"/>
              <a:gd name="f40" fmla="*/ f29 1 f18"/>
              <a:gd name="f41" fmla="*/ f30 1 f18"/>
              <a:gd name="f42" fmla="*/ f31 1 f18"/>
              <a:gd name="f43" fmla="*/ f32 1 f18"/>
              <a:gd name="f44" fmla="*/ f33 1 f18"/>
              <a:gd name="f45" fmla="*/ f34 1 f18"/>
              <a:gd name="f46" fmla="*/ f35 1 f18"/>
              <a:gd name="f47" fmla="*/ f36 f14 1"/>
              <a:gd name="f48" fmla="*/ f37 f14 1"/>
              <a:gd name="f49" fmla="*/ f37 f15 1"/>
              <a:gd name="f50" fmla="*/ f36 f15 1"/>
              <a:gd name="f51" fmla="*/ f39 f14 1"/>
              <a:gd name="f52" fmla="*/ f40 f15 1"/>
              <a:gd name="f53" fmla="*/ f41 f14 1"/>
              <a:gd name="f54" fmla="*/ f42 f15 1"/>
              <a:gd name="f55" fmla="*/ f43 f14 1"/>
              <a:gd name="f56" fmla="*/ f44 f15 1"/>
              <a:gd name="f57" fmla="*/ f45 f14 1"/>
              <a:gd name="f58" fmla="*/ f46 f15 1"/>
              <a:gd name="f59" fmla="*/ f42 f14 1"/>
              <a:gd name="f60" fmla="*/ f41 f15 1"/>
              <a:gd name="f61" fmla="*/ f40 f14 1"/>
              <a:gd name="f62" fmla="*/ f39 f15 1"/>
              <a:gd name="f63" fmla="*/ f45 f15 1"/>
              <a:gd name="f64" fmla="*/ f46 f14 1"/>
              <a:gd name="f65" fmla="*/ f44 f14 1"/>
              <a:gd name="f66" fmla="*/ f43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1" y="f52"/>
              </a:cxn>
              <a:cxn ang="f38">
                <a:pos x="f53" y="f54"/>
              </a:cxn>
              <a:cxn ang="f38">
                <a:pos x="f55" y="f54"/>
              </a:cxn>
              <a:cxn ang="f38">
                <a:pos x="f55" y="f56"/>
              </a:cxn>
              <a:cxn ang="f38">
                <a:pos x="f57" y="f58"/>
              </a:cxn>
              <a:cxn ang="f38">
                <a:pos x="f57" y="f52"/>
              </a:cxn>
              <a:cxn ang="f38">
                <a:pos x="f59" y="f60"/>
              </a:cxn>
              <a:cxn ang="f38">
                <a:pos x="f61" y="f62"/>
              </a:cxn>
              <a:cxn ang="f38">
                <a:pos x="f61" y="f63"/>
              </a:cxn>
              <a:cxn ang="f38">
                <a:pos x="f64" y="f63"/>
              </a:cxn>
              <a:cxn ang="f38">
                <a:pos x="f65" y="f66"/>
              </a:cxn>
              <a:cxn ang="f38">
                <a:pos x="f59" y="f66"/>
              </a:cxn>
            </a:cxnLst>
            <a:rect l="f47" t="f50" r="f48" b="f49"/>
            <a:pathLst>
              <a:path w="6791435" h="6791435">
                <a:moveTo>
                  <a:pt x="f7" y="f8"/>
                </a:moveTo>
                <a:lnTo>
                  <a:pt x="f9" y="f5"/>
                </a:lnTo>
                <a:lnTo>
                  <a:pt x="f6" y="f5"/>
                </a:lnTo>
                <a:lnTo>
                  <a:pt x="f6" y="f10"/>
                </a:lnTo>
                <a:lnTo>
                  <a:pt x="f11" y="f12"/>
                </a:lnTo>
                <a:lnTo>
                  <a:pt x="f11" y="f8"/>
                </a:lnTo>
                <a:close/>
                <a:moveTo>
                  <a:pt x="f5" y="f9"/>
                </a:moveTo>
                <a:lnTo>
                  <a:pt x="f8" y="f7"/>
                </a:lnTo>
                <a:lnTo>
                  <a:pt x="f8" y="f11"/>
                </a:lnTo>
                <a:lnTo>
                  <a:pt x="f12" y="f11"/>
                </a:lnTo>
                <a:lnTo>
                  <a:pt x="f10" y="f6"/>
                </a:lnTo>
                <a:lnTo>
                  <a:pt x="f5" y="f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A8D3EB-5652-4DC0-8576-C83C89623F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02745" y="1122160"/>
            <a:ext cx="7804120" cy="2150714"/>
          </a:xfrm>
        </p:spPr>
        <p:txBody>
          <a:bodyPr anchor="ctr"/>
          <a:lstStyle/>
          <a:p>
            <a:pPr lvl="0"/>
            <a:br>
              <a:rPr lang="en-US" sz="3200">
                <a:solidFill>
                  <a:srgbClr val="080808"/>
                </a:solidFill>
              </a:rPr>
            </a:br>
            <a:r>
              <a:rPr lang="en-US" sz="7200" b="1">
                <a:solidFill>
                  <a:srgbClr val="080808"/>
                </a:solidFill>
              </a:rPr>
              <a:t>2 bits ALU</a:t>
            </a:r>
            <a:br>
              <a:rPr lang="en-US" sz="3200">
                <a:solidFill>
                  <a:srgbClr val="080808"/>
                </a:solidFill>
              </a:rPr>
            </a:br>
            <a:r>
              <a:rPr lang="en-US" sz="3200">
                <a:solidFill>
                  <a:srgbClr val="080808"/>
                </a:solidFill>
              </a:rPr>
              <a:t>Peripheral and Interfacing</a:t>
            </a:r>
          </a:p>
        </p:txBody>
      </p:sp>
      <p:sp>
        <p:nvSpPr>
          <p:cNvPr id="13" name="Freeform: Shape 25">
            <a:extLst>
              <a:ext uri="{FF2B5EF4-FFF2-40B4-BE49-F238E27FC236}">
                <a16:creationId xmlns:a16="http://schemas.microsoft.com/office/drawing/2014/main" id="{C9D1AC91-F834-425B-B487-B7DBF6BA884C}"/>
              </a:ext>
            </a:extLst>
          </p:cNvPr>
          <p:cNvSpPr>
            <a:spLocks noMove="1" noResize="1"/>
          </p:cNvSpPr>
          <p:nvPr/>
        </p:nvSpPr>
        <p:spPr>
          <a:xfrm rot="2700006">
            <a:off x="9629789" y="5457596"/>
            <a:ext cx="2231794" cy="2568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40086"/>
              <a:gd name="f7" fmla="val 3384061"/>
              <a:gd name="f8" fmla="val 2496112"/>
              <a:gd name="f9" fmla="val 443975"/>
              <a:gd name="f10" fmla="+- 0 0 -90"/>
              <a:gd name="f11" fmla="*/ f3 1 2940086"/>
              <a:gd name="f12" fmla="*/ f4 1 3384061"/>
              <a:gd name="f13" fmla="+- f7 0 f5"/>
              <a:gd name="f14" fmla="+- f6 0 f5"/>
              <a:gd name="f15" fmla="*/ f10 f0 1"/>
              <a:gd name="f16" fmla="*/ f14 1 2940086"/>
              <a:gd name="f17" fmla="*/ f13 1 3384061"/>
              <a:gd name="f18" fmla="*/ 0 f14 1"/>
              <a:gd name="f19" fmla="*/ 0 f13 1"/>
              <a:gd name="f20" fmla="*/ 2496112 f14 1"/>
              <a:gd name="f21" fmla="*/ 2940086 f14 1"/>
              <a:gd name="f22" fmla="*/ 443975 f13 1"/>
              <a:gd name="f23" fmla="*/ 3384061 f13 1"/>
              <a:gd name="f24" fmla="*/ f15 1 f2"/>
              <a:gd name="f25" fmla="*/ f18 1 2940086"/>
              <a:gd name="f26" fmla="*/ f19 1 3384061"/>
              <a:gd name="f27" fmla="*/ f20 1 2940086"/>
              <a:gd name="f28" fmla="*/ f21 1 2940086"/>
              <a:gd name="f29" fmla="*/ f22 1 3384061"/>
              <a:gd name="f30" fmla="*/ f23 1 3384061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6"/>
              <a:gd name="f40" fmla="*/ f29 1 f17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1 1"/>
              <a:gd name="f50" fmla="*/ f40 f12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7"/>
              </a:cxn>
              <a:cxn ang="f35">
                <a:pos x="f49" y="f50"/>
              </a:cxn>
              <a:cxn ang="f35">
                <a:pos x="f46" y="f51"/>
              </a:cxn>
            </a:cxnLst>
            <a:rect l="f42" t="f45" r="f43" b="f44"/>
            <a:pathLst>
              <a:path w="2940086" h="3384061">
                <a:moveTo>
                  <a:pt x="f5" y="f5"/>
                </a:moveTo>
                <a:lnTo>
                  <a:pt x="f8" y="f5"/>
                </a:lnTo>
                <a:lnTo>
                  <a:pt x="f6" y="f9"/>
                </a:lnTo>
                <a:lnTo>
                  <a:pt x="f5" y="f7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66AAF7B1-787F-4D3E-939D-F25E9AD4CD03}"/>
              </a:ext>
            </a:extLst>
          </p:cNvPr>
          <p:cNvSpPr>
            <a:spLocks noMove="1" noResize="1"/>
          </p:cNvSpPr>
          <p:nvPr/>
        </p:nvSpPr>
        <p:spPr>
          <a:xfrm rot="2700006">
            <a:off x="9720058" y="5243565"/>
            <a:ext cx="959982" cy="959982"/>
          </a:xfrm>
          <a:prstGeom prst="rect">
            <a:avLst/>
          </a:prstGeom>
          <a:solidFill>
            <a:srgbClr val="FFC000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F3C53C33-AA3E-4A2C-839B-A3CD1E661048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EF70EB92-BF27-48DC-B12F-B05140309410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23C0092E-BD98-41BF-8554-FFE65B8C6439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5F1314DE-058D-4A34-86ED-92C7149C88EA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340FD727-5E7F-4F13-951D-A478BE77C124}"/>
              </a:ext>
            </a:extLst>
          </p:cNvPr>
          <p:cNvSpPr txBox="1"/>
          <p:nvPr/>
        </p:nvSpPr>
        <p:spPr>
          <a:xfrm>
            <a:off x="2726923" y="740545"/>
            <a:ext cx="749274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Some operation: 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450F73-8C8D-4529-81EA-BD901492AC7F}"/>
              </a:ext>
            </a:extLst>
          </p:cNvPr>
          <p:cNvSpPr txBox="1"/>
          <p:nvPr/>
        </p:nvSpPr>
        <p:spPr>
          <a:xfrm>
            <a:off x="2321506" y="1526956"/>
            <a:ext cx="6964536" cy="56323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S2= 0  S1 = 1  S0 = 0   out operation will be A+B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let, A = 1 1 &amp; B = 1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Carry =  </a:t>
            </a:r>
            <a:r>
              <a:rPr lang="en-US" sz="1800" b="0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800" b="0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A  =        1   1                                                                                    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B  =        1  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1   1    0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Here,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A0 and B0 we use half adder: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 (HA) = A0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B0 = 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1=0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Carry (HA)=A0.B0=1.1=1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A1 and B1 we use full adder , because we get a carry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 (FA) = A1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Carry = 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1=1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Cout (FA) = A1.B1 + B1.Carry + Carry.A1= 1.1 +1.1+1.1=1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758D9C86-E64D-4B6F-88D6-79A63F72BCDD}"/>
              </a:ext>
            </a:extLst>
          </p:cNvPr>
          <p:cNvCxnSpPr/>
          <p:nvPr/>
        </p:nvCxnSpPr>
        <p:spPr>
          <a:xfrm>
            <a:off x="2556772" y="3240350"/>
            <a:ext cx="213063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CBFD6CDB-DEC4-42F2-9F0C-CDC1BB48D9B7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F3CFA308-18C8-448D-9A46-B75EB562BB5E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761609F9-2327-441A-9609-768204B16CEF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D71D63E3-1336-4253-8255-1B07E4D673C4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3BEB4A4B-E483-4424-AFE3-C9642E357177}"/>
              </a:ext>
            </a:extLst>
          </p:cNvPr>
          <p:cNvSpPr txBox="1"/>
          <p:nvPr/>
        </p:nvSpPr>
        <p:spPr>
          <a:xfrm>
            <a:off x="2726923" y="740545"/>
            <a:ext cx="749274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Some operation: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52">
                <a:extLst>
                  <a:ext uri="{FF2B5EF4-FFF2-40B4-BE49-F238E27FC236}">
                    <a16:creationId xmlns:a16="http://schemas.microsoft.com/office/drawing/2014/main" id="{8B8B8CEC-74A2-4666-9CE7-5F829DA3AAE9}"/>
                  </a:ext>
                </a:extLst>
              </p:cNvPr>
              <p:cNvSpPr txBox="1"/>
              <p:nvPr/>
            </p:nvSpPr>
            <p:spPr>
              <a:xfrm>
                <a:off x="2237171" y="1411550"/>
                <a:ext cx="6822493" cy="286231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2.    For S2= 1  S1 = 0  S0 = 1   out operation will be </a:t>
                </a:r>
                <a:r>
                  <a:rPr lang="en-US" sz="18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alibri" pitchFamily="34"/>
                  <a:cs typeface="Times New Roman" pitchFamily="18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  let, A = 1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= 1 0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   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Carry =  </a:t>
                </a:r>
                <a:r>
                  <a:rPr lang="en-US" sz="1800" b="0" i="0" u="none" strike="noStrike" kern="1200" cap="none" spc="0" baseline="0">
                    <a:solidFill>
                      <a:srgbClr val="0070C0"/>
                    </a:solidFill>
                    <a:uFillTx/>
                    <a:latin typeface="Calibri"/>
                  </a:rPr>
                  <a:t>1</a:t>
                </a: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</a:t>
                </a:r>
                <a:r>
                  <a:rPr lang="en-US" sz="1800" b="0" i="0" u="none" strike="noStrike" kern="1200" cap="none" spc="0" baseline="0">
                    <a:solidFill>
                      <a:srgbClr val="0070C0"/>
                    </a:solidFill>
                    <a:uFillTx/>
                    <a:latin typeface="Calibri"/>
                  </a:rPr>
                  <a:t>1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      A  =        1   1                                                                                                     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      B  =        1   0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                          1</a:t>
                </a: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                    1   1    0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AutoNum type="arabicPeriod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7" name="TextBox 52">
                <a:extLst>
                  <a:ext uri="{FF2B5EF4-FFF2-40B4-BE49-F238E27FC236}">
                    <a16:creationId xmlns:a16="http://schemas.microsoft.com/office/drawing/2014/main" id="{8B8B8CEC-74A2-4666-9CE7-5F829DA3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71" y="1411550"/>
                <a:ext cx="6822493" cy="2862318"/>
              </a:xfrm>
              <a:prstGeom prst="rect">
                <a:avLst/>
              </a:prstGeom>
              <a:blipFill>
                <a:blip r:embed="rId2"/>
                <a:stretch>
                  <a:fillRect l="-804" t="-1279" r="-563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55">
            <a:extLst>
              <a:ext uri="{FF2B5EF4-FFF2-40B4-BE49-F238E27FC236}">
                <a16:creationId xmlns:a16="http://schemas.microsoft.com/office/drawing/2014/main" id="{1AD0C0D0-71DD-43AA-8363-83C66E0FCCF3}"/>
              </a:ext>
            </a:extLst>
          </p:cNvPr>
          <p:cNvCxnSpPr/>
          <p:nvPr/>
        </p:nvCxnSpPr>
        <p:spPr>
          <a:xfrm>
            <a:off x="2451716" y="3366116"/>
            <a:ext cx="213064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FEC5A78C-6912-44B2-B6CC-102AC89CC5E8}"/>
              </a:ext>
            </a:extLst>
          </p:cNvPr>
          <p:cNvSpPr txBox="1"/>
          <p:nvPr/>
        </p:nvSpPr>
        <p:spPr>
          <a:xfrm>
            <a:off x="2338093" y="3920105"/>
            <a:ext cx="6097557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Here,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A0 and B0 we use full adder: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 (HA) = A0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B0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1= 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1=</a:t>
            </a:r>
            <a:r>
              <a:rPr lang="en-US" sz="1800" b="0" i="0" u="none" strike="noStrike" kern="1200" cap="none" spc="0" baseline="0">
                <a:solidFill>
                  <a:srgbClr val="00B0F0"/>
                </a:solidFill>
                <a:uFillTx/>
                <a:latin typeface="Calibri"/>
              </a:rPr>
              <a:t>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Carry (HA)=A0.B0 + B0.1 + 1.A0 = 1.0 + 0.1 + 1.1 =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A1 and B1 we use full adder , because we get a carry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 (FA) = A1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Carry  = 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 = </a:t>
            </a:r>
            <a:r>
              <a:rPr lang="en-US" sz="1800" b="0" i="0" u="none" strike="noStrike" kern="1200" cap="none" spc="0" baseline="0">
                <a:solidFill>
                  <a:srgbClr val="00B0F0"/>
                </a:solidFill>
                <a:uFillTx/>
                <a:latin typeface="Calibri"/>
              </a:rPr>
              <a:t>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Cout (FA) = A1.B1 + B1.Carry + Carry.A1 = 1.1+1.1+1.1 =</a:t>
            </a:r>
            <a:r>
              <a:rPr lang="en-US" sz="1800" b="0" i="0" u="none" strike="noStrike" kern="1200" cap="none" spc="0" baseline="0">
                <a:solidFill>
                  <a:srgbClr val="00B0F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0D93AF15-647F-4D7F-9701-9F5BFFF6EED3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ECEEFA2F-B824-4EBE-A667-F3C1FF7CA1EE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C9ACC441-55DB-4934-B31D-E647599D61B3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670AAC0A-40D4-416A-A8CB-1E0ECFEFB254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BC03EF29-0CF4-4424-94B6-E076F4A5190F}"/>
              </a:ext>
            </a:extLst>
          </p:cNvPr>
          <p:cNvSpPr txBox="1"/>
          <p:nvPr/>
        </p:nvSpPr>
        <p:spPr>
          <a:xfrm>
            <a:off x="2726923" y="562090"/>
            <a:ext cx="749274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Code: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150CE22-56C2-44DD-9D8D-5CD1514F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65" y="1503566"/>
            <a:ext cx="6715125" cy="49339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07AFB776-D76E-47D4-8C4E-8BD8EC063D2E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A87B2D48-395D-4E69-BEC7-73C179ED34C5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176E0BD6-AB69-44C8-9D69-60181898EA2C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94CDB6FD-DF9F-4B51-AC99-FA010E55E276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24E39E6-1E52-421C-88C8-FA3245E5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63" y="0"/>
            <a:ext cx="3176451" cy="26727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3F982140-6A43-4E46-8323-CF16D52C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573222"/>
            <a:ext cx="7203908" cy="42902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58BF92B0-79A3-41DB-9B02-ED0F69BF8E93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700B5B66-89B6-43D4-B88D-700562E3A051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8A63B017-5895-4DD0-8A0D-9378C68A3EAA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A3FDC167-3267-4C47-B029-426E225D522D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055244D-F30C-4275-84C6-9141E40F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07" y="1156962"/>
            <a:ext cx="4845204" cy="49442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2579D121-580D-4DDF-9AF9-83B90EB0D15C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91A48D45-B89D-4C95-A583-CDDB8042FFA2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328D0D9B-E7F1-4948-907E-6AB374C321F5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F718AE37-0F87-4A16-8A4D-7D2A3DE2D906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6CF2C7F6-16A0-46B2-A443-E8B67DB7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53" y="958272"/>
            <a:ext cx="5145978" cy="52071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EA92B069-33A0-4EB8-A7B8-634D0698D230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B9C253E6-16F8-433C-A294-C8F664F8A9DF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3D076462-69B8-4367-AE3C-EB275B71FB02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6814E973-34EC-4727-B31C-DD251BA43A94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7D61421-7C68-46AE-8CE4-58051925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62" y="477170"/>
            <a:ext cx="4451454" cy="339570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9800B8A7-11FB-44DF-B770-A61A0CBCB8D8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3B7D0744-DE38-4413-9891-B76528E853DE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36334243-A4D7-425A-A643-F322DEEB0104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DA0E55AA-DE23-4681-BDE6-80E106D047A2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2C57526-25C0-40FA-A742-BE122DE3D963}"/>
              </a:ext>
            </a:extLst>
          </p:cNvPr>
          <p:cNvSpPr txBox="1"/>
          <p:nvPr/>
        </p:nvSpPr>
        <p:spPr>
          <a:xfrm>
            <a:off x="4292083" y="2659559"/>
            <a:ext cx="446003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BC31A8A-23E0-4678-B29F-54DE50B991ED}"/>
              </a:ext>
            </a:extLst>
          </p:cNvPr>
          <p:cNvGrpSpPr/>
          <p:nvPr/>
        </p:nvGrpSpPr>
        <p:grpSpPr>
          <a:xfrm>
            <a:off x="-904674" y="-1480012"/>
            <a:ext cx="14126611" cy="8685403"/>
            <a:chOff x="-904674" y="-1480012"/>
            <a:chExt cx="14126611" cy="8685403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F43DEE0-082C-45EE-A532-DD59AC346E6D}"/>
                </a:ext>
              </a:extLst>
            </p:cNvPr>
            <p:cNvSpPr/>
            <p:nvPr/>
          </p:nvSpPr>
          <p:spPr>
            <a:xfrm rot="2215284">
              <a:off x="-904674" y="-1480012"/>
              <a:ext cx="2769004" cy="3566022"/>
            </a:xfrm>
            <a:prstGeom prst="rect">
              <a:avLst/>
            </a:prstGeom>
            <a:solidFill>
              <a:srgbClr val="FFCC00">
                <a:alpha val="34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70000667-56F7-4802-90A4-98EF8A099D14}"/>
                </a:ext>
              </a:extLst>
            </p:cNvPr>
            <p:cNvSpPr/>
            <p:nvPr/>
          </p:nvSpPr>
          <p:spPr>
            <a:xfrm rot="21016699">
              <a:off x="545156" y="-196607"/>
              <a:ext cx="1893585" cy="18383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?: f4 f0 1"/>
                <a:gd name="f8" fmla="?: f5 f1 1"/>
                <a:gd name="f9" fmla="?: f6 f2 1"/>
                <a:gd name="f10" fmla="*/ f7 1 21600"/>
                <a:gd name="f11" fmla="*/ f8 1 21600"/>
                <a:gd name="f12" fmla="*/ 21600 f7 1"/>
                <a:gd name="f13" fmla="*/ 21600 f8 1"/>
                <a:gd name="f14" fmla="min f11 f10"/>
                <a:gd name="f15" fmla="*/ f12 1 f9"/>
                <a:gd name="f16" fmla="*/ f13 1 f9"/>
                <a:gd name="f17" fmla="val f15"/>
                <a:gd name="f18" fmla="val f16"/>
                <a:gd name="f19" fmla="*/ f3 f14 1"/>
                <a:gd name="f20" fmla="+- f18 0 f3"/>
                <a:gd name="f21" fmla="+- f17 0 f3"/>
                <a:gd name="f22" fmla="*/ f17 f14 1"/>
                <a:gd name="f23" fmla="*/ f18 f14 1"/>
                <a:gd name="f24" fmla="*/ f20 1 2"/>
                <a:gd name="f25" fmla="*/ f20 1 4"/>
                <a:gd name="f26" fmla="*/ f21 1 2"/>
                <a:gd name="f27" fmla="*/ f21 1 4"/>
                <a:gd name="f28" fmla="*/ f21 3 1"/>
                <a:gd name="f29" fmla="*/ f20 3 1"/>
                <a:gd name="f30" fmla="+- f3 f24 0"/>
                <a:gd name="f31" fmla="+- f3 f26 0"/>
                <a:gd name="f32" fmla="*/ f28 1 4"/>
                <a:gd name="f33" fmla="*/ f29 1 4"/>
                <a:gd name="f34" fmla="*/ f27 f14 1"/>
                <a:gd name="f35" fmla="*/ f25 f14 1"/>
                <a:gd name="f36" fmla="*/ f32 f14 1"/>
                <a:gd name="f37" fmla="*/ f33 f14 1"/>
                <a:gd name="f38" fmla="*/ f30 f14 1"/>
                <a:gd name="f39" fmla="*/ f3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35" r="f36" b="f37"/>
              <a:pathLst>
                <a:path>
                  <a:moveTo>
                    <a:pt x="f19" y="f38"/>
                  </a:moveTo>
                  <a:lnTo>
                    <a:pt x="f39" y="f19"/>
                  </a:lnTo>
                  <a:lnTo>
                    <a:pt x="f22" y="f38"/>
                  </a:lnTo>
                  <a:lnTo>
                    <a:pt x="f39" y="f23"/>
                  </a:lnTo>
                  <a:close/>
                </a:path>
              </a:pathLst>
            </a:custGeom>
            <a:solidFill>
              <a:srgbClr val="FFCC00">
                <a:alpha val="4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5F15D0D-9A65-47BF-82BF-6111FBAF4448}"/>
                </a:ext>
              </a:extLst>
            </p:cNvPr>
            <p:cNvSpPr/>
            <p:nvPr/>
          </p:nvSpPr>
          <p:spPr>
            <a:xfrm rot="1655516">
              <a:off x="10723952" y="5250066"/>
              <a:ext cx="2497985" cy="1955325"/>
            </a:xfrm>
            <a:prstGeom prst="rect">
              <a:avLst/>
            </a:prstGeom>
            <a:solidFill>
              <a:srgbClr val="B4C7E7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id="{CF1737F8-7B9A-4D30-AB6F-9343B96ADF50}"/>
                </a:ext>
              </a:extLst>
            </p:cNvPr>
            <p:cNvSpPr/>
            <p:nvPr/>
          </p:nvSpPr>
          <p:spPr>
            <a:xfrm rot="20641057">
              <a:off x="10013054" y="4794937"/>
              <a:ext cx="1893585" cy="18383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?: f4 f0 1"/>
                <a:gd name="f8" fmla="?: f5 f1 1"/>
                <a:gd name="f9" fmla="?: f6 f2 1"/>
                <a:gd name="f10" fmla="*/ f7 1 21600"/>
                <a:gd name="f11" fmla="*/ f8 1 21600"/>
                <a:gd name="f12" fmla="*/ 21600 f7 1"/>
                <a:gd name="f13" fmla="*/ 21600 f8 1"/>
                <a:gd name="f14" fmla="min f11 f10"/>
                <a:gd name="f15" fmla="*/ f12 1 f9"/>
                <a:gd name="f16" fmla="*/ f13 1 f9"/>
                <a:gd name="f17" fmla="val f15"/>
                <a:gd name="f18" fmla="val f16"/>
                <a:gd name="f19" fmla="*/ f3 f14 1"/>
                <a:gd name="f20" fmla="+- f18 0 f3"/>
                <a:gd name="f21" fmla="+- f17 0 f3"/>
                <a:gd name="f22" fmla="*/ f17 f14 1"/>
                <a:gd name="f23" fmla="*/ f18 f14 1"/>
                <a:gd name="f24" fmla="*/ f20 1 2"/>
                <a:gd name="f25" fmla="*/ f20 1 4"/>
                <a:gd name="f26" fmla="*/ f21 1 2"/>
                <a:gd name="f27" fmla="*/ f21 1 4"/>
                <a:gd name="f28" fmla="*/ f21 3 1"/>
                <a:gd name="f29" fmla="*/ f20 3 1"/>
                <a:gd name="f30" fmla="+- f3 f24 0"/>
                <a:gd name="f31" fmla="+- f3 f26 0"/>
                <a:gd name="f32" fmla="*/ f28 1 4"/>
                <a:gd name="f33" fmla="*/ f29 1 4"/>
                <a:gd name="f34" fmla="*/ f27 f14 1"/>
                <a:gd name="f35" fmla="*/ f25 f14 1"/>
                <a:gd name="f36" fmla="*/ f32 f14 1"/>
                <a:gd name="f37" fmla="*/ f33 f14 1"/>
                <a:gd name="f38" fmla="*/ f30 f14 1"/>
                <a:gd name="f39" fmla="*/ f3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35" r="f36" b="f37"/>
              <a:pathLst>
                <a:path>
                  <a:moveTo>
                    <a:pt x="f19" y="f38"/>
                  </a:moveTo>
                  <a:lnTo>
                    <a:pt x="f39" y="f19"/>
                  </a:lnTo>
                  <a:lnTo>
                    <a:pt x="f22" y="f38"/>
                  </a:lnTo>
                  <a:lnTo>
                    <a:pt x="f39" y="f23"/>
                  </a:lnTo>
                  <a:close/>
                </a:path>
              </a:pathLst>
            </a:custGeom>
            <a:solidFill>
              <a:srgbClr val="8FAADC">
                <a:alpha val="4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52A2CFF2-B4CA-46E1-A525-84E1D58EBF5A}"/>
              </a:ext>
            </a:extLst>
          </p:cNvPr>
          <p:cNvSpPr txBox="1"/>
          <p:nvPr/>
        </p:nvSpPr>
        <p:spPr>
          <a:xfrm>
            <a:off x="1419221" y="1866903"/>
            <a:ext cx="8467728" cy="3293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What is ALU?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ALU (Arithmetic and Logic Unit) is the part of computer processor that is used for doing arithmetic or logic operation on  operands.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2F5597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What is the basic use of ALU unit?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 arithmetic logic unit (ALU), a memory unit, and input/output(I/O) controllers. The ALU performs simple addition, subtraction, multiplication, division, and logic operations, such as OR and AND. The memory stores the program’s instructions and data.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2F5597"/>
                </a:solidFill>
                <a:uFillTx/>
                <a:latin typeface="Calibri"/>
              </a:rPr>
              <a:t>              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45F871AE-59AB-41E2-A5C3-D3E8D85D5E56}"/>
              </a:ext>
            </a:extLst>
          </p:cNvPr>
          <p:cNvGrpSpPr/>
          <p:nvPr/>
        </p:nvGrpSpPr>
        <p:grpSpPr>
          <a:xfrm>
            <a:off x="-945929" y="-1566056"/>
            <a:ext cx="14167866" cy="8771436"/>
            <a:chOff x="-945929" y="-1566056"/>
            <a:chExt cx="14167866" cy="8771436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F47EC317-8C3B-4E76-A692-7B7962D85FD8}"/>
                </a:ext>
              </a:extLst>
            </p:cNvPr>
            <p:cNvSpPr/>
            <p:nvPr/>
          </p:nvSpPr>
          <p:spPr>
            <a:xfrm rot="2215284">
              <a:off x="-945929" y="-1566056"/>
              <a:ext cx="2673595" cy="3678539"/>
            </a:xfrm>
            <a:prstGeom prst="rect">
              <a:avLst/>
            </a:prstGeom>
            <a:solidFill>
              <a:srgbClr val="FFCC00">
                <a:alpha val="34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80859F22-A52B-497F-837B-9B5681A18C9F}"/>
                </a:ext>
              </a:extLst>
            </p:cNvPr>
            <p:cNvSpPr/>
            <p:nvPr/>
          </p:nvSpPr>
          <p:spPr>
            <a:xfrm rot="21016699">
              <a:off x="532464" y="-196606"/>
              <a:ext cx="1895478" cy="18383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?: f4 f0 1"/>
                <a:gd name="f8" fmla="?: f5 f1 1"/>
                <a:gd name="f9" fmla="?: f6 f2 1"/>
                <a:gd name="f10" fmla="*/ f7 1 21600"/>
                <a:gd name="f11" fmla="*/ f8 1 21600"/>
                <a:gd name="f12" fmla="*/ 21600 f7 1"/>
                <a:gd name="f13" fmla="*/ 21600 f8 1"/>
                <a:gd name="f14" fmla="min f11 f10"/>
                <a:gd name="f15" fmla="*/ f12 1 f9"/>
                <a:gd name="f16" fmla="*/ f13 1 f9"/>
                <a:gd name="f17" fmla="val f15"/>
                <a:gd name="f18" fmla="val f16"/>
                <a:gd name="f19" fmla="*/ f3 f14 1"/>
                <a:gd name="f20" fmla="+- f18 0 f3"/>
                <a:gd name="f21" fmla="+- f17 0 f3"/>
                <a:gd name="f22" fmla="*/ f17 f14 1"/>
                <a:gd name="f23" fmla="*/ f18 f14 1"/>
                <a:gd name="f24" fmla="*/ f20 1 2"/>
                <a:gd name="f25" fmla="*/ f20 1 4"/>
                <a:gd name="f26" fmla="*/ f21 1 2"/>
                <a:gd name="f27" fmla="*/ f21 1 4"/>
                <a:gd name="f28" fmla="*/ f21 3 1"/>
                <a:gd name="f29" fmla="*/ f20 3 1"/>
                <a:gd name="f30" fmla="+- f3 f24 0"/>
                <a:gd name="f31" fmla="+- f3 f26 0"/>
                <a:gd name="f32" fmla="*/ f28 1 4"/>
                <a:gd name="f33" fmla="*/ f29 1 4"/>
                <a:gd name="f34" fmla="*/ f27 f14 1"/>
                <a:gd name="f35" fmla="*/ f25 f14 1"/>
                <a:gd name="f36" fmla="*/ f32 f14 1"/>
                <a:gd name="f37" fmla="*/ f33 f14 1"/>
                <a:gd name="f38" fmla="*/ f30 f14 1"/>
                <a:gd name="f39" fmla="*/ f3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35" r="f36" b="f37"/>
              <a:pathLst>
                <a:path>
                  <a:moveTo>
                    <a:pt x="f19" y="f38"/>
                  </a:moveTo>
                  <a:lnTo>
                    <a:pt x="f39" y="f19"/>
                  </a:lnTo>
                  <a:lnTo>
                    <a:pt x="f22" y="f38"/>
                  </a:lnTo>
                  <a:lnTo>
                    <a:pt x="f39" y="f23"/>
                  </a:lnTo>
                  <a:close/>
                </a:path>
              </a:pathLst>
            </a:custGeom>
            <a:solidFill>
              <a:srgbClr val="FFCC00">
                <a:alpha val="4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581898E-3745-485B-90F8-43A254F92972}"/>
                </a:ext>
              </a:extLst>
            </p:cNvPr>
            <p:cNvSpPr/>
            <p:nvPr/>
          </p:nvSpPr>
          <p:spPr>
            <a:xfrm rot="1655516">
              <a:off x="10721456" y="5250055"/>
              <a:ext cx="2500481" cy="1955325"/>
            </a:xfrm>
            <a:prstGeom prst="rect">
              <a:avLst/>
            </a:prstGeom>
            <a:solidFill>
              <a:srgbClr val="B4C7E7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id="{C895442D-06E8-405A-A0C0-6D05D4CDE17F}"/>
                </a:ext>
              </a:extLst>
            </p:cNvPr>
            <p:cNvSpPr/>
            <p:nvPr/>
          </p:nvSpPr>
          <p:spPr>
            <a:xfrm rot="19111672">
              <a:off x="9912626" y="4718742"/>
              <a:ext cx="1895478" cy="18383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?: f4 f0 1"/>
                <a:gd name="f8" fmla="?: f5 f1 1"/>
                <a:gd name="f9" fmla="?: f6 f2 1"/>
                <a:gd name="f10" fmla="*/ f7 1 21600"/>
                <a:gd name="f11" fmla="*/ f8 1 21600"/>
                <a:gd name="f12" fmla="*/ 21600 f7 1"/>
                <a:gd name="f13" fmla="*/ 21600 f8 1"/>
                <a:gd name="f14" fmla="min f11 f10"/>
                <a:gd name="f15" fmla="*/ f12 1 f9"/>
                <a:gd name="f16" fmla="*/ f13 1 f9"/>
                <a:gd name="f17" fmla="val f15"/>
                <a:gd name="f18" fmla="val f16"/>
                <a:gd name="f19" fmla="*/ f3 f14 1"/>
                <a:gd name="f20" fmla="+- f18 0 f3"/>
                <a:gd name="f21" fmla="+- f17 0 f3"/>
                <a:gd name="f22" fmla="*/ f17 f14 1"/>
                <a:gd name="f23" fmla="*/ f18 f14 1"/>
                <a:gd name="f24" fmla="*/ f20 1 2"/>
                <a:gd name="f25" fmla="*/ f20 1 4"/>
                <a:gd name="f26" fmla="*/ f21 1 2"/>
                <a:gd name="f27" fmla="*/ f21 1 4"/>
                <a:gd name="f28" fmla="*/ f21 3 1"/>
                <a:gd name="f29" fmla="*/ f20 3 1"/>
                <a:gd name="f30" fmla="+- f3 f24 0"/>
                <a:gd name="f31" fmla="+- f3 f26 0"/>
                <a:gd name="f32" fmla="*/ f28 1 4"/>
                <a:gd name="f33" fmla="*/ f29 1 4"/>
                <a:gd name="f34" fmla="*/ f27 f14 1"/>
                <a:gd name="f35" fmla="*/ f25 f14 1"/>
                <a:gd name="f36" fmla="*/ f32 f14 1"/>
                <a:gd name="f37" fmla="*/ f33 f14 1"/>
                <a:gd name="f38" fmla="*/ f30 f14 1"/>
                <a:gd name="f39" fmla="*/ f3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35" r="f36" b="f37"/>
              <a:pathLst>
                <a:path>
                  <a:moveTo>
                    <a:pt x="f19" y="f38"/>
                  </a:moveTo>
                  <a:lnTo>
                    <a:pt x="f39" y="f19"/>
                  </a:lnTo>
                  <a:lnTo>
                    <a:pt x="f22" y="f38"/>
                  </a:lnTo>
                  <a:lnTo>
                    <a:pt x="f39" y="f23"/>
                  </a:lnTo>
                  <a:close/>
                </a:path>
              </a:pathLst>
            </a:custGeom>
            <a:solidFill>
              <a:srgbClr val="8FAADC">
                <a:alpha val="4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D12D4C7D-0F3C-4637-A279-87F4A252F5FC}"/>
                </a:ext>
              </a:extLst>
            </p:cNvPr>
            <p:cNvSpPr txBox="1"/>
            <p:nvPr/>
          </p:nvSpPr>
          <p:spPr>
            <a:xfrm>
              <a:off x="4096127" y="830503"/>
              <a:ext cx="4267504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200" b="1" i="0" u="none" strike="noStrike" kern="1200" cap="none" spc="0" baseline="0">
                  <a:solidFill>
                    <a:srgbClr val="2F5597"/>
                  </a:solidFill>
                  <a:uFillTx/>
                  <a:latin typeface="Calibri"/>
                </a:rPr>
                <a:t>2 bit ALU block diagram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820719-512C-4592-8DC6-2E0E3BE206EE}"/>
                </a:ext>
              </a:extLst>
            </p:cNvPr>
            <p:cNvSpPr/>
            <p:nvPr/>
          </p:nvSpPr>
          <p:spPr>
            <a:xfrm>
              <a:off x="7894591" y="1788557"/>
              <a:ext cx="2257425" cy="2771774"/>
            </a:xfrm>
            <a:prstGeom prst="rect">
              <a:avLst/>
            </a:prstGeom>
            <a:solidFill>
              <a:srgbClr val="00FFFF">
                <a:alpha val="33725"/>
              </a:srgbClr>
            </a:solidFill>
            <a:ln w="12701" cap="flat">
              <a:solidFill>
                <a:srgbClr val="3B3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222A35"/>
                  </a:solidFill>
                  <a:uFillTx/>
                  <a:latin typeface="Calibri"/>
                </a:rPr>
                <a:t>2 bit ALU</a:t>
              </a:r>
            </a:p>
          </p:txBody>
        </p:sp>
        <p:cxnSp>
          <p:nvCxnSpPr>
            <p:cNvPr id="9" name="Straight Arrow Connector 9">
              <a:extLst>
                <a:ext uri="{FF2B5EF4-FFF2-40B4-BE49-F238E27FC236}">
                  <a16:creationId xmlns:a16="http://schemas.microsoft.com/office/drawing/2014/main" id="{1D0430F0-CD3D-4F06-B038-DAB7BDE20EA8}"/>
                </a:ext>
              </a:extLst>
            </p:cNvPr>
            <p:cNvCxnSpPr/>
            <p:nvPr/>
          </p:nvCxnSpPr>
          <p:spPr>
            <a:xfrm>
              <a:off x="7191371" y="1981203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0" name="Straight Arrow Connector 11">
              <a:extLst>
                <a:ext uri="{FF2B5EF4-FFF2-40B4-BE49-F238E27FC236}">
                  <a16:creationId xmlns:a16="http://schemas.microsoft.com/office/drawing/2014/main" id="{B4CFCF8E-4A02-43CF-9F78-CFD44010DDB4}"/>
                </a:ext>
              </a:extLst>
            </p:cNvPr>
            <p:cNvCxnSpPr/>
            <p:nvPr/>
          </p:nvCxnSpPr>
          <p:spPr>
            <a:xfrm>
              <a:off x="7191371" y="2314574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1" name="Straight Arrow Connector 12">
              <a:extLst>
                <a:ext uri="{FF2B5EF4-FFF2-40B4-BE49-F238E27FC236}">
                  <a16:creationId xmlns:a16="http://schemas.microsoft.com/office/drawing/2014/main" id="{3A347F68-2743-4681-84A3-7DBFDB2E18F6}"/>
                </a:ext>
              </a:extLst>
            </p:cNvPr>
            <p:cNvCxnSpPr/>
            <p:nvPr/>
          </p:nvCxnSpPr>
          <p:spPr>
            <a:xfrm>
              <a:off x="7191371" y="2752728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2" name="Straight Arrow Connector 13">
              <a:extLst>
                <a:ext uri="{FF2B5EF4-FFF2-40B4-BE49-F238E27FC236}">
                  <a16:creationId xmlns:a16="http://schemas.microsoft.com/office/drawing/2014/main" id="{7996143E-8EC1-4D00-A587-9652EF61DC87}"/>
                </a:ext>
              </a:extLst>
            </p:cNvPr>
            <p:cNvCxnSpPr/>
            <p:nvPr/>
          </p:nvCxnSpPr>
          <p:spPr>
            <a:xfrm>
              <a:off x="7191371" y="3095628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43E0FD3-E009-43C7-B88E-594117D00915}"/>
                </a:ext>
              </a:extLst>
            </p:cNvPr>
            <p:cNvCxnSpPr/>
            <p:nvPr/>
          </p:nvCxnSpPr>
          <p:spPr>
            <a:xfrm>
              <a:off x="7191371" y="3629025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BE9E58FA-5D8C-46CE-886A-B88C4115EDC8}"/>
                </a:ext>
              </a:extLst>
            </p:cNvPr>
            <p:cNvCxnSpPr/>
            <p:nvPr/>
          </p:nvCxnSpPr>
          <p:spPr>
            <a:xfrm>
              <a:off x="7191371" y="4010028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5" name="Straight Arrow Connector 16">
              <a:extLst>
                <a:ext uri="{FF2B5EF4-FFF2-40B4-BE49-F238E27FC236}">
                  <a16:creationId xmlns:a16="http://schemas.microsoft.com/office/drawing/2014/main" id="{1CDAFA6A-991F-47CB-B816-04FD6C4A806D}"/>
                </a:ext>
              </a:extLst>
            </p:cNvPr>
            <p:cNvCxnSpPr/>
            <p:nvPr/>
          </p:nvCxnSpPr>
          <p:spPr>
            <a:xfrm>
              <a:off x="7191371" y="4331073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AAB6E565-800B-4CDB-BC6C-6EC726437CE1}"/>
                </a:ext>
              </a:extLst>
            </p:cNvPr>
            <p:cNvCxnSpPr/>
            <p:nvPr/>
          </p:nvCxnSpPr>
          <p:spPr>
            <a:xfrm>
              <a:off x="10134596" y="2546677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7" name="Straight Arrow Connector 18">
              <a:extLst>
                <a:ext uri="{FF2B5EF4-FFF2-40B4-BE49-F238E27FC236}">
                  <a16:creationId xmlns:a16="http://schemas.microsoft.com/office/drawing/2014/main" id="{94A2C6F3-509B-4413-867B-BFD3D17CC970}"/>
                </a:ext>
              </a:extLst>
            </p:cNvPr>
            <p:cNvCxnSpPr/>
            <p:nvPr/>
          </p:nvCxnSpPr>
          <p:spPr>
            <a:xfrm>
              <a:off x="10134596" y="2848246"/>
              <a:ext cx="703220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8" name="Straight Arrow Connector 19">
              <a:extLst>
                <a:ext uri="{FF2B5EF4-FFF2-40B4-BE49-F238E27FC236}">
                  <a16:creationId xmlns:a16="http://schemas.microsoft.com/office/drawing/2014/main" id="{FB48443A-409C-4EA2-BFFA-FF9B933DF551}"/>
                </a:ext>
              </a:extLst>
            </p:cNvPr>
            <p:cNvCxnSpPr/>
            <p:nvPr/>
          </p:nvCxnSpPr>
          <p:spPr>
            <a:xfrm>
              <a:off x="10157146" y="3597496"/>
              <a:ext cx="703219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14951D37-E29C-4183-9CA1-3021630752DD}"/>
                </a:ext>
              </a:extLst>
            </p:cNvPr>
            <p:cNvSpPr txBox="1"/>
            <p:nvPr/>
          </p:nvSpPr>
          <p:spPr>
            <a:xfrm>
              <a:off x="6603367" y="1792800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A0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90C3234C-0D31-40A3-BA6C-0CF92ADD9C23}"/>
                </a:ext>
              </a:extLst>
            </p:cNvPr>
            <p:cNvSpPr txBox="1"/>
            <p:nvPr/>
          </p:nvSpPr>
          <p:spPr>
            <a:xfrm>
              <a:off x="6603367" y="2113845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A1</a:t>
              </a:r>
            </a:p>
          </p:txBody>
        </p:sp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id="{DC990E35-C549-4ED4-A228-FF4B0870A149}"/>
                </a:ext>
              </a:extLst>
            </p:cNvPr>
            <p:cNvSpPr txBox="1"/>
            <p:nvPr/>
          </p:nvSpPr>
          <p:spPr>
            <a:xfrm>
              <a:off x="6603367" y="2914503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B1</a:t>
              </a:r>
            </a:p>
          </p:txBody>
        </p: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2AF7B87A-1E0F-4749-9141-3DE15E8A5056}"/>
                </a:ext>
              </a:extLst>
            </p:cNvPr>
            <p:cNvSpPr txBox="1"/>
            <p:nvPr/>
          </p:nvSpPr>
          <p:spPr>
            <a:xfrm>
              <a:off x="6603367" y="2604732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B0</a:t>
              </a:r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57CAC140-852C-4A49-92CB-BA395FCF34AD}"/>
                </a:ext>
              </a:extLst>
            </p:cNvPr>
            <p:cNvSpPr txBox="1"/>
            <p:nvPr/>
          </p:nvSpPr>
          <p:spPr>
            <a:xfrm>
              <a:off x="6564962" y="3438582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S0</a:t>
              </a:r>
            </a:p>
          </p:txBody>
        </p:sp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D1843379-C2EE-4E69-83A5-84E4DAEF302F}"/>
                </a:ext>
              </a:extLst>
            </p:cNvPr>
            <p:cNvSpPr txBox="1"/>
            <p:nvPr/>
          </p:nvSpPr>
          <p:spPr>
            <a:xfrm>
              <a:off x="6559832" y="3807918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S1</a:t>
              </a: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39DDD142-60AB-484A-ADA4-61086F036A2F}"/>
                </a:ext>
              </a:extLst>
            </p:cNvPr>
            <p:cNvSpPr txBox="1"/>
            <p:nvPr/>
          </p:nvSpPr>
          <p:spPr>
            <a:xfrm>
              <a:off x="6582372" y="4206358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S2</a:t>
              </a:r>
            </a:p>
          </p:txBody>
        </p:sp>
        <p:sp>
          <p:nvSpPr>
            <p:cNvPr id="26" name="TextBox 28">
              <a:extLst>
                <a:ext uri="{FF2B5EF4-FFF2-40B4-BE49-F238E27FC236}">
                  <a16:creationId xmlns:a16="http://schemas.microsoft.com/office/drawing/2014/main" id="{2B668F8E-92B6-4ADE-9C79-A75DC72D2D8E}"/>
                </a:ext>
              </a:extLst>
            </p:cNvPr>
            <p:cNvSpPr txBox="1"/>
            <p:nvPr/>
          </p:nvSpPr>
          <p:spPr>
            <a:xfrm>
              <a:off x="10955472" y="2362004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F0</a:t>
              </a:r>
            </a:p>
          </p:txBody>
        </p:sp>
        <p:sp>
          <p:nvSpPr>
            <p:cNvPr id="27" name="TextBox 29">
              <a:extLst>
                <a:ext uri="{FF2B5EF4-FFF2-40B4-BE49-F238E27FC236}">
                  <a16:creationId xmlns:a16="http://schemas.microsoft.com/office/drawing/2014/main" id="{11D4A281-3658-4DFC-8A2B-9324C69942B0}"/>
                </a:ext>
              </a:extLst>
            </p:cNvPr>
            <p:cNvSpPr txBox="1"/>
            <p:nvPr/>
          </p:nvSpPr>
          <p:spPr>
            <a:xfrm>
              <a:off x="10955472" y="2685720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F1</a:t>
              </a:r>
            </a:p>
          </p:txBody>
        </p:sp>
        <p:sp>
          <p:nvSpPr>
            <p:cNvPr id="28" name="TextBox 30">
              <a:extLst>
                <a:ext uri="{FF2B5EF4-FFF2-40B4-BE49-F238E27FC236}">
                  <a16:creationId xmlns:a16="http://schemas.microsoft.com/office/drawing/2014/main" id="{ABBCBD19-A229-4D88-BA79-8144BF5696F7}"/>
                </a:ext>
              </a:extLst>
            </p:cNvPr>
            <p:cNvSpPr txBox="1"/>
            <p:nvPr/>
          </p:nvSpPr>
          <p:spPr>
            <a:xfrm>
              <a:off x="10955472" y="3400232"/>
              <a:ext cx="62640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Cout</a:t>
              </a:r>
            </a:p>
          </p:txBody>
        </p:sp>
      </p:grpSp>
      <p:sp>
        <p:nvSpPr>
          <p:cNvPr id="29" name="TextBox 38">
            <a:extLst>
              <a:ext uri="{FF2B5EF4-FFF2-40B4-BE49-F238E27FC236}">
                <a16:creationId xmlns:a16="http://schemas.microsoft.com/office/drawing/2014/main" id="{765E0A29-F0F4-4686-90D3-53E2D6D6E317}"/>
              </a:ext>
            </a:extLst>
          </p:cNvPr>
          <p:cNvSpPr txBox="1"/>
          <p:nvPr/>
        </p:nvSpPr>
        <p:spPr>
          <a:xfrm>
            <a:off x="2025350" y="2583399"/>
            <a:ext cx="3040425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Here,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A(A1 A0) = operand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B(B1 B0) = operand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S(S2 S1 S0) = Select inputs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F(F1 F0) =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Cout = Carry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22244E2-5FF8-46EC-8246-139D685B5D49}"/>
              </a:ext>
            </a:extLst>
          </p:cNvPr>
          <p:cNvGrpSpPr/>
          <p:nvPr/>
        </p:nvGrpSpPr>
        <p:grpSpPr>
          <a:xfrm>
            <a:off x="-918811" y="-1480000"/>
            <a:ext cx="14140748" cy="8685380"/>
            <a:chOff x="-918811" y="-1480000"/>
            <a:chExt cx="14140748" cy="868538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527C311-9D48-4BFC-BA9C-0C7C14AF8DB5}"/>
                </a:ext>
              </a:extLst>
            </p:cNvPr>
            <p:cNvSpPr/>
            <p:nvPr/>
          </p:nvSpPr>
          <p:spPr>
            <a:xfrm rot="2215284">
              <a:off x="-918811" y="-1480000"/>
              <a:ext cx="2771774" cy="3566022"/>
            </a:xfrm>
            <a:prstGeom prst="rect">
              <a:avLst/>
            </a:prstGeom>
            <a:solidFill>
              <a:srgbClr val="FFCC00">
                <a:alpha val="34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E35CDE93-D979-455E-BC84-D1B8A1D655FF}"/>
                </a:ext>
              </a:extLst>
            </p:cNvPr>
            <p:cNvSpPr/>
            <p:nvPr/>
          </p:nvSpPr>
          <p:spPr>
            <a:xfrm rot="21016699">
              <a:off x="532464" y="-196606"/>
              <a:ext cx="1895478" cy="18383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?: f4 f0 1"/>
                <a:gd name="f8" fmla="?: f5 f1 1"/>
                <a:gd name="f9" fmla="?: f6 f2 1"/>
                <a:gd name="f10" fmla="*/ f7 1 21600"/>
                <a:gd name="f11" fmla="*/ f8 1 21600"/>
                <a:gd name="f12" fmla="*/ 21600 f7 1"/>
                <a:gd name="f13" fmla="*/ 21600 f8 1"/>
                <a:gd name="f14" fmla="min f11 f10"/>
                <a:gd name="f15" fmla="*/ f12 1 f9"/>
                <a:gd name="f16" fmla="*/ f13 1 f9"/>
                <a:gd name="f17" fmla="val f15"/>
                <a:gd name="f18" fmla="val f16"/>
                <a:gd name="f19" fmla="*/ f3 f14 1"/>
                <a:gd name="f20" fmla="+- f18 0 f3"/>
                <a:gd name="f21" fmla="+- f17 0 f3"/>
                <a:gd name="f22" fmla="*/ f17 f14 1"/>
                <a:gd name="f23" fmla="*/ f18 f14 1"/>
                <a:gd name="f24" fmla="*/ f20 1 2"/>
                <a:gd name="f25" fmla="*/ f20 1 4"/>
                <a:gd name="f26" fmla="*/ f21 1 2"/>
                <a:gd name="f27" fmla="*/ f21 1 4"/>
                <a:gd name="f28" fmla="*/ f21 3 1"/>
                <a:gd name="f29" fmla="*/ f20 3 1"/>
                <a:gd name="f30" fmla="+- f3 f24 0"/>
                <a:gd name="f31" fmla="+- f3 f26 0"/>
                <a:gd name="f32" fmla="*/ f28 1 4"/>
                <a:gd name="f33" fmla="*/ f29 1 4"/>
                <a:gd name="f34" fmla="*/ f27 f14 1"/>
                <a:gd name="f35" fmla="*/ f25 f14 1"/>
                <a:gd name="f36" fmla="*/ f32 f14 1"/>
                <a:gd name="f37" fmla="*/ f33 f14 1"/>
                <a:gd name="f38" fmla="*/ f30 f14 1"/>
                <a:gd name="f39" fmla="*/ f3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35" r="f36" b="f37"/>
              <a:pathLst>
                <a:path>
                  <a:moveTo>
                    <a:pt x="f19" y="f38"/>
                  </a:moveTo>
                  <a:lnTo>
                    <a:pt x="f39" y="f19"/>
                  </a:lnTo>
                  <a:lnTo>
                    <a:pt x="f22" y="f38"/>
                  </a:lnTo>
                  <a:lnTo>
                    <a:pt x="f39" y="f23"/>
                  </a:lnTo>
                  <a:close/>
                </a:path>
              </a:pathLst>
            </a:custGeom>
            <a:solidFill>
              <a:srgbClr val="FFCC00">
                <a:alpha val="4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D935D90-692C-4677-90D2-F4D7EB02E761}"/>
                </a:ext>
              </a:extLst>
            </p:cNvPr>
            <p:cNvSpPr/>
            <p:nvPr/>
          </p:nvSpPr>
          <p:spPr>
            <a:xfrm rot="1655516">
              <a:off x="10721456" y="5250055"/>
              <a:ext cx="2500481" cy="1955325"/>
            </a:xfrm>
            <a:prstGeom prst="rect">
              <a:avLst/>
            </a:prstGeom>
            <a:solidFill>
              <a:srgbClr val="B4C7E7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id="{A1B68E79-47A1-44FB-9234-DDA8674748A3}"/>
                </a:ext>
              </a:extLst>
            </p:cNvPr>
            <p:cNvSpPr/>
            <p:nvPr/>
          </p:nvSpPr>
          <p:spPr>
            <a:xfrm rot="20641057">
              <a:off x="10009836" y="4794939"/>
              <a:ext cx="1895478" cy="1838328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?: f4 f0 1"/>
                <a:gd name="f8" fmla="?: f5 f1 1"/>
                <a:gd name="f9" fmla="?: f6 f2 1"/>
                <a:gd name="f10" fmla="*/ f7 1 21600"/>
                <a:gd name="f11" fmla="*/ f8 1 21600"/>
                <a:gd name="f12" fmla="*/ 21600 f7 1"/>
                <a:gd name="f13" fmla="*/ 21600 f8 1"/>
                <a:gd name="f14" fmla="min f11 f10"/>
                <a:gd name="f15" fmla="*/ f12 1 f9"/>
                <a:gd name="f16" fmla="*/ f13 1 f9"/>
                <a:gd name="f17" fmla="val f15"/>
                <a:gd name="f18" fmla="val f16"/>
                <a:gd name="f19" fmla="*/ f3 f14 1"/>
                <a:gd name="f20" fmla="+- f18 0 f3"/>
                <a:gd name="f21" fmla="+- f17 0 f3"/>
                <a:gd name="f22" fmla="*/ f17 f14 1"/>
                <a:gd name="f23" fmla="*/ f18 f14 1"/>
                <a:gd name="f24" fmla="*/ f20 1 2"/>
                <a:gd name="f25" fmla="*/ f20 1 4"/>
                <a:gd name="f26" fmla="*/ f21 1 2"/>
                <a:gd name="f27" fmla="*/ f21 1 4"/>
                <a:gd name="f28" fmla="*/ f21 3 1"/>
                <a:gd name="f29" fmla="*/ f20 3 1"/>
                <a:gd name="f30" fmla="+- f3 f24 0"/>
                <a:gd name="f31" fmla="+- f3 f26 0"/>
                <a:gd name="f32" fmla="*/ f28 1 4"/>
                <a:gd name="f33" fmla="*/ f29 1 4"/>
                <a:gd name="f34" fmla="*/ f27 f14 1"/>
                <a:gd name="f35" fmla="*/ f25 f14 1"/>
                <a:gd name="f36" fmla="*/ f32 f14 1"/>
                <a:gd name="f37" fmla="*/ f33 f14 1"/>
                <a:gd name="f38" fmla="*/ f30 f14 1"/>
                <a:gd name="f39" fmla="*/ f3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4" t="f35" r="f36" b="f37"/>
              <a:pathLst>
                <a:path>
                  <a:moveTo>
                    <a:pt x="f19" y="f38"/>
                  </a:moveTo>
                  <a:lnTo>
                    <a:pt x="f39" y="f19"/>
                  </a:lnTo>
                  <a:lnTo>
                    <a:pt x="f22" y="f38"/>
                  </a:lnTo>
                  <a:lnTo>
                    <a:pt x="f39" y="f23"/>
                  </a:lnTo>
                  <a:close/>
                </a:path>
              </a:pathLst>
            </a:custGeom>
            <a:solidFill>
              <a:srgbClr val="8FAADC">
                <a:alpha val="41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15">
                <a:extLst>
                  <a:ext uri="{FF2B5EF4-FFF2-40B4-BE49-F238E27FC236}">
                    <a16:creationId xmlns:a16="http://schemas.microsoft.com/office/drawing/2014/main" id="{5A22FEFB-C438-4943-921F-3401DC8049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54480" y="2000003"/>
              <a:ext cx="8010131" cy="3780574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{5C22544A-7EE6-4342-B048-85BDC9FD1C3A}</a:tableStyleId>
                  </a:tblPr>
                  <a:tblGrid>
                    <a:gridCol w="945745">
                      <a:extLst>
                        <a:ext uri="{9D8B030D-6E8A-4147-A177-3AD203B41FA5}">
                          <a16:colId xmlns:a16="http://schemas.microsoft.com/office/drawing/2014/main" val="2431607835"/>
                        </a:ext>
                      </a:extLst>
                    </a:gridCol>
                    <a:gridCol w="1033811">
                      <a:extLst>
                        <a:ext uri="{9D8B030D-6E8A-4147-A177-3AD203B41FA5}">
                          <a16:colId xmlns:a16="http://schemas.microsoft.com/office/drawing/2014/main" val="2059207974"/>
                        </a:ext>
                      </a:extLst>
                    </a:gridCol>
                    <a:gridCol w="947665">
                      <a:extLst>
                        <a:ext uri="{9D8B030D-6E8A-4147-A177-3AD203B41FA5}">
                          <a16:colId xmlns:a16="http://schemas.microsoft.com/office/drawing/2014/main" val="53740214"/>
                        </a:ext>
                      </a:extLst>
                    </a:gridCol>
                    <a:gridCol w="2067622">
                      <a:extLst>
                        <a:ext uri="{9D8B030D-6E8A-4147-A177-3AD203B41FA5}">
                          <a16:colId xmlns:a16="http://schemas.microsoft.com/office/drawing/2014/main" val="2897758118"/>
                        </a:ext>
                      </a:extLst>
                    </a:gridCol>
                    <a:gridCol w="3015288">
                      <a:extLst>
                        <a:ext uri="{9D8B030D-6E8A-4147-A177-3AD203B41FA5}">
                          <a16:colId xmlns:a16="http://schemas.microsoft.com/office/drawing/2014/main" val="1730637652"/>
                        </a:ext>
                      </a:extLst>
                    </a:gridCol>
                  </a:tblGrid>
                  <a:tr h="441636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S2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S1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S0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Output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Function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30430"/>
                      </a:ext>
                    </a:extLst>
                  </a:tr>
                  <a:tr h="286819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Transfer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9847850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 + 1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Increment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092877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A+B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B to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8788753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A+B+1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B to A plus 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511267"/>
                      </a:ext>
                    </a:extLst>
                  </a:tr>
                  <a:tr h="630241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b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</m:acc>
                            </m:oMath>
                          </a14:m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1’s compliment of B to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418380"/>
                      </a:ext>
                    </a:extLst>
                  </a:tr>
                  <a:tr h="567302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b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</m:acc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2’s compliment of B to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8646523"/>
                      </a:ext>
                    </a:extLst>
                  </a:tr>
                  <a:tr h="431404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A-1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Decrement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481477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Transfer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151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15">
                <a:extLst>
                  <a:ext uri="{FF2B5EF4-FFF2-40B4-BE49-F238E27FC236}">
                    <a16:creationId xmlns:a16="http://schemas.microsoft.com/office/drawing/2014/main" id="{5A22FEFB-C438-4943-921F-3401DC8049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54480" y="2000003"/>
              <a:ext cx="8010131" cy="3780574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{5C22544A-7EE6-4342-B048-85BDC9FD1C3A}</a:tableStyleId>
                  </a:tblPr>
                  <a:tblGrid>
                    <a:gridCol w="945745">
                      <a:extLst>
                        <a:ext uri="{9D8B030D-6E8A-4147-A177-3AD203B41FA5}">
                          <a16:colId xmlns:a16="http://schemas.microsoft.com/office/drawing/2014/main" val="2431607835"/>
                        </a:ext>
                      </a:extLst>
                    </a:gridCol>
                    <a:gridCol w="1033811">
                      <a:extLst>
                        <a:ext uri="{9D8B030D-6E8A-4147-A177-3AD203B41FA5}">
                          <a16:colId xmlns:a16="http://schemas.microsoft.com/office/drawing/2014/main" val="2059207974"/>
                        </a:ext>
                      </a:extLst>
                    </a:gridCol>
                    <a:gridCol w="947665">
                      <a:extLst>
                        <a:ext uri="{9D8B030D-6E8A-4147-A177-3AD203B41FA5}">
                          <a16:colId xmlns:a16="http://schemas.microsoft.com/office/drawing/2014/main" val="53740214"/>
                        </a:ext>
                      </a:extLst>
                    </a:gridCol>
                    <a:gridCol w="2067622">
                      <a:extLst>
                        <a:ext uri="{9D8B030D-6E8A-4147-A177-3AD203B41FA5}">
                          <a16:colId xmlns:a16="http://schemas.microsoft.com/office/drawing/2014/main" val="2897758118"/>
                        </a:ext>
                      </a:extLst>
                    </a:gridCol>
                    <a:gridCol w="3015288">
                      <a:extLst>
                        <a:ext uri="{9D8B030D-6E8A-4147-A177-3AD203B41FA5}">
                          <a16:colId xmlns:a16="http://schemas.microsoft.com/office/drawing/2014/main" val="1730637652"/>
                        </a:ext>
                      </a:extLst>
                    </a:gridCol>
                  </a:tblGrid>
                  <a:tr h="441636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S2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S1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S0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Output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/>
                            <a:t>Function</a:t>
                          </a:r>
                          <a:endParaRPr lang="en-US" sz="18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8B8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30430"/>
                      </a:ext>
                    </a:extLst>
                  </a:tr>
                  <a:tr h="286819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Transfer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9847850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 + 1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Increment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092877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A+B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B to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8788753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A+B+1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B to A plus 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511267"/>
                      </a:ext>
                    </a:extLst>
                  </a:tr>
                  <a:tr h="630241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183" t="-295192" r="-146903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1’s compliment of B to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418380"/>
                      </a:ext>
                    </a:extLst>
                  </a:tr>
                  <a:tr h="567302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183" t="-441935" r="-146903" b="-149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Add 2’s compliment of B to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8646523"/>
                      </a:ext>
                    </a:extLst>
                  </a:tr>
                  <a:tr h="431404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A-1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Decrement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481477"/>
                      </a:ext>
                    </a:extLst>
                  </a:tr>
                  <a:tr h="355793"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F =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8024" algn="l"/>
                            </a:tabLs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</a:rPr>
                            <a:t>Transfer A</a:t>
                          </a:r>
                          <a:endParaRPr lang="en-US" sz="1800" b="1">
                            <a:solidFill>
                              <a:srgbClr val="000000"/>
                            </a:solidFill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68580" marR="68580" marT="0" marB="0">
                        <a:lnL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1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151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8292CE0A-42C3-4CAB-8227-90FEDDA5D46F}"/>
              </a:ext>
            </a:extLst>
          </p:cNvPr>
          <p:cNvSpPr/>
          <p:nvPr/>
        </p:nvSpPr>
        <p:spPr>
          <a:xfrm>
            <a:off x="4611849" y="1401839"/>
            <a:ext cx="2255523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33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B0F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Truth Table:</a:t>
            </a:r>
            <a:endParaRPr lang="en-US" sz="2800" b="0" i="0" u="none" strike="noStrike" kern="1200" cap="none" spc="0" baseline="0">
              <a:solidFill>
                <a:srgbClr val="00B0F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76BE59CE-117C-4614-93E1-360F490503D4}"/>
              </a:ext>
            </a:extLst>
          </p:cNvPr>
          <p:cNvSpPr/>
          <p:nvPr/>
        </p:nvSpPr>
        <p:spPr>
          <a:xfrm>
            <a:off x="0" y="115406"/>
            <a:ext cx="1988600" cy="19530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583F459E-FB2E-4860-9FC5-9849F093D783}"/>
              </a:ext>
            </a:extLst>
          </p:cNvPr>
          <p:cNvSpPr/>
          <p:nvPr/>
        </p:nvSpPr>
        <p:spPr>
          <a:xfrm>
            <a:off x="319591" y="1464813"/>
            <a:ext cx="861136" cy="8256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9659863-674C-44B0-8A95-8564FE091701}"/>
              </a:ext>
            </a:extLst>
          </p:cNvPr>
          <p:cNvSpPr/>
          <p:nvPr/>
        </p:nvSpPr>
        <p:spPr>
          <a:xfrm>
            <a:off x="1331649" y="266328"/>
            <a:ext cx="1278386" cy="13405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1A75A7BD-1A4D-4CC2-BF36-38CC11F9B98B}"/>
              </a:ext>
            </a:extLst>
          </p:cNvPr>
          <p:cNvSpPr/>
          <p:nvPr/>
        </p:nvSpPr>
        <p:spPr>
          <a:xfrm>
            <a:off x="10051002" y="4786545"/>
            <a:ext cx="1988600" cy="19530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C99DC02E-62AB-4C26-8685-4EF62C998EB9}"/>
              </a:ext>
            </a:extLst>
          </p:cNvPr>
          <p:cNvSpPr/>
          <p:nvPr/>
        </p:nvSpPr>
        <p:spPr>
          <a:xfrm>
            <a:off x="10709425" y="4271637"/>
            <a:ext cx="1278386" cy="13405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F1AB4BAB-6FC8-4F4F-87F9-61B985CA8B25}"/>
              </a:ext>
            </a:extLst>
          </p:cNvPr>
          <p:cNvSpPr/>
          <p:nvPr/>
        </p:nvSpPr>
        <p:spPr>
          <a:xfrm>
            <a:off x="9620438" y="5914010"/>
            <a:ext cx="861136" cy="8256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0956C9A-7DE4-4E58-85B3-A2EB2B103A7E}"/>
              </a:ext>
            </a:extLst>
          </p:cNvPr>
          <p:cNvSpPr/>
          <p:nvPr/>
        </p:nvSpPr>
        <p:spPr>
          <a:xfrm>
            <a:off x="319591" y="3000649"/>
            <a:ext cx="417249" cy="4172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0CFE844-854F-4676-9D3B-CD98226A4484}"/>
              </a:ext>
            </a:extLst>
          </p:cNvPr>
          <p:cNvSpPr txBox="1"/>
          <p:nvPr/>
        </p:nvSpPr>
        <p:spPr>
          <a:xfrm>
            <a:off x="2136559" y="1216344"/>
            <a:ext cx="8572865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Now we a going to design the circuit using Proteus. To do so we have to use some pins.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 will use digital pin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6E0BF163-7E6A-4251-A0CE-EC96B3274575}"/>
              </a:ext>
            </a:extLst>
          </p:cNvPr>
          <p:cNvGraphicFramePr>
            <a:graphicFrameLocks noGrp="1"/>
          </p:cNvGraphicFramePr>
          <p:nvPr/>
        </p:nvGraphicFramePr>
        <p:xfrm>
          <a:off x="1902043" y="2184611"/>
          <a:ext cx="8387910" cy="4055729"/>
        </p:xfrm>
        <a:graphic>
          <a:graphicData uri="http://schemas.openxmlformats.org/drawingml/2006/table">
            <a:tbl>
              <a:tblPr firstRow="1" bandRow="1">
                <a:effectLst/>
                <a:tableStyleId>{D27102A9-8310-4765-A935-A1911B00CA55}</a:tableStyleId>
              </a:tblPr>
              <a:tblGrid>
                <a:gridCol w="2795970">
                  <a:extLst>
                    <a:ext uri="{9D8B030D-6E8A-4147-A177-3AD203B41FA5}">
                      <a16:colId xmlns:a16="http://schemas.microsoft.com/office/drawing/2014/main" val="1826729132"/>
                    </a:ext>
                  </a:extLst>
                </a:gridCol>
                <a:gridCol w="2795970">
                  <a:extLst>
                    <a:ext uri="{9D8B030D-6E8A-4147-A177-3AD203B41FA5}">
                      <a16:colId xmlns:a16="http://schemas.microsoft.com/office/drawing/2014/main" val="1415258845"/>
                    </a:ext>
                  </a:extLst>
                </a:gridCol>
                <a:gridCol w="2795970">
                  <a:extLst>
                    <a:ext uri="{9D8B030D-6E8A-4147-A177-3AD203B41FA5}">
                      <a16:colId xmlns:a16="http://schemas.microsoft.com/office/drawing/2014/main" val="75648944"/>
                    </a:ext>
                  </a:extLst>
                </a:gridCol>
              </a:tblGrid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Pin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00147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31617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32170"/>
                  </a:ext>
                </a:extLst>
              </a:tr>
              <a:tr h="398129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Cout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17471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8595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155368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B0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70672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15380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97420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79667"/>
                  </a:ext>
                </a:extLst>
              </a:tr>
              <a:tr h="348066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533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35FF8BDC-AE02-47AC-920C-C0D36D42B4CE}"/>
              </a:ext>
            </a:extLst>
          </p:cNvPr>
          <p:cNvSpPr/>
          <p:nvPr/>
        </p:nvSpPr>
        <p:spPr>
          <a:xfrm>
            <a:off x="0" y="115406"/>
            <a:ext cx="1988600" cy="19530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AE726AAB-88AE-49FE-98A4-40DFD1327BE9}"/>
              </a:ext>
            </a:extLst>
          </p:cNvPr>
          <p:cNvSpPr/>
          <p:nvPr/>
        </p:nvSpPr>
        <p:spPr>
          <a:xfrm>
            <a:off x="319591" y="1464813"/>
            <a:ext cx="861136" cy="8256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A22754DE-8768-4170-8C58-90B63E437060}"/>
              </a:ext>
            </a:extLst>
          </p:cNvPr>
          <p:cNvSpPr/>
          <p:nvPr/>
        </p:nvSpPr>
        <p:spPr>
          <a:xfrm>
            <a:off x="1331649" y="266328"/>
            <a:ext cx="1278386" cy="13405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CBD20965-737D-410E-8A28-90BB3F3DD2D9}"/>
              </a:ext>
            </a:extLst>
          </p:cNvPr>
          <p:cNvSpPr/>
          <p:nvPr/>
        </p:nvSpPr>
        <p:spPr>
          <a:xfrm>
            <a:off x="10051002" y="4786545"/>
            <a:ext cx="1988600" cy="19530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C2EACBA4-6871-46A5-8482-B289C9684F90}"/>
              </a:ext>
            </a:extLst>
          </p:cNvPr>
          <p:cNvSpPr/>
          <p:nvPr/>
        </p:nvSpPr>
        <p:spPr>
          <a:xfrm>
            <a:off x="10709425" y="4271637"/>
            <a:ext cx="1278386" cy="13405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C4424897-FD1C-4EA9-B6CE-02B034D9906E}"/>
              </a:ext>
            </a:extLst>
          </p:cNvPr>
          <p:cNvSpPr/>
          <p:nvPr/>
        </p:nvSpPr>
        <p:spPr>
          <a:xfrm>
            <a:off x="9620438" y="5914010"/>
            <a:ext cx="861136" cy="8256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5B11FAF8-097B-47DC-AF52-5138F78D22E8}"/>
              </a:ext>
            </a:extLst>
          </p:cNvPr>
          <p:cNvSpPr/>
          <p:nvPr/>
        </p:nvSpPr>
        <p:spPr>
          <a:xfrm>
            <a:off x="319591" y="3000649"/>
            <a:ext cx="417249" cy="4172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40FCA6F-5CF0-49A4-9C50-D652AD08F4DE}"/>
              </a:ext>
            </a:extLst>
          </p:cNvPr>
          <p:cNvSpPr txBox="1"/>
          <p:nvPr/>
        </p:nvSpPr>
        <p:spPr>
          <a:xfrm>
            <a:off x="3466728" y="2487954"/>
            <a:ext cx="8572865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design this circuit on proteus we will need: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Arduino UNO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LED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Resistor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Switch SPST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Power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28917F04-552B-40D9-8DB3-5288B84DD9C3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4781DA52-1EAD-4A49-B492-E309DC641E97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601143AA-4A4E-4A79-9980-35302251B6A2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8934F16E-7511-4F5B-827B-4C73D34941D1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780151E0-19DF-4144-AD6B-13C85E6E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5" y="1271729"/>
            <a:ext cx="9003438" cy="53055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0992A294-8169-4547-9A59-7864EA28BC7C}"/>
              </a:ext>
            </a:extLst>
          </p:cNvPr>
          <p:cNvSpPr txBox="1"/>
          <p:nvPr/>
        </p:nvSpPr>
        <p:spPr>
          <a:xfrm>
            <a:off x="3366116" y="500853"/>
            <a:ext cx="63194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800" b="1" i="0" u="none" strike="noStrike" kern="1200" cap="none" spc="0" baseline="0">
                <a:solidFill>
                  <a:srgbClr val="00B0F0"/>
                </a:solidFill>
                <a:uFillTx/>
                <a:latin typeface="Calibri"/>
              </a:rPr>
              <a:t>Circuit implementation using Proteus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8F35570F-549F-4632-9A9A-9891829CFA43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AD409AA2-BECE-468C-836F-77C2AF249E05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B10E3F46-F220-4B17-ABA2-32AC21E5679D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342CE57B-F55D-4BC7-B86A-A14EF4A7814A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140648F4-69F9-4AA2-84AF-452AC29FD14B}"/>
              </a:ext>
            </a:extLst>
          </p:cNvPr>
          <p:cNvSpPr txBox="1"/>
          <p:nvPr/>
        </p:nvSpPr>
        <p:spPr>
          <a:xfrm>
            <a:off x="2726923" y="740545"/>
            <a:ext cx="7492749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Basic Knowledge we will need to implement the code: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8AD9DEA-F154-41F8-9BFF-48B7E95742C0}"/>
              </a:ext>
            </a:extLst>
          </p:cNvPr>
          <p:cNvSpPr txBox="1"/>
          <p:nvPr/>
        </p:nvSpPr>
        <p:spPr>
          <a:xfrm>
            <a:off x="2796463" y="1526956"/>
            <a:ext cx="5628442" cy="48013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Calculate sum and carry with half adder: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sum = A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carry = AB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Calculate sum and carry with full adder: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sum = sum = A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carry = AB + BC + CA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Calculate difference and borrow with half subtractor: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difference = A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borrow = ĀB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4.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Calculate difference and borrow with full subtractor: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difference = A 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</a:t>
            </a:r>
            <a:r>
              <a:rPr lang="en-US" sz="1800" b="1" i="0" u="none" strike="noStrike" kern="1200" cap="none" spc="0" baseline="0">
                <a:solidFill>
                  <a:srgbClr val="202124"/>
                </a:solidFill>
                <a:uFillTx/>
                <a:latin typeface="arial" pitchFamily="34"/>
              </a:rPr>
              <a:t> ⊕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borrow = 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BC +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Ā(B + C)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5">
            <a:extLst>
              <a:ext uri="{FF2B5EF4-FFF2-40B4-BE49-F238E27FC236}">
                <a16:creationId xmlns:a16="http://schemas.microsoft.com/office/drawing/2014/main" id="{AB6A5D03-CBC2-4563-B5E0-540731AB7A96}"/>
              </a:ext>
            </a:extLst>
          </p:cNvPr>
          <p:cNvSpPr/>
          <p:nvPr/>
        </p:nvSpPr>
        <p:spPr>
          <a:xfrm rot="16200004">
            <a:off x="-319569" y="319596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lowchart: Manual Operation 6">
            <a:extLst>
              <a:ext uri="{FF2B5EF4-FFF2-40B4-BE49-F238E27FC236}">
                <a16:creationId xmlns:a16="http://schemas.microsoft.com/office/drawing/2014/main" id="{72141BD2-4634-4DB8-8ECF-0DB0F5EE9385}"/>
              </a:ext>
            </a:extLst>
          </p:cNvPr>
          <p:cNvSpPr/>
          <p:nvPr/>
        </p:nvSpPr>
        <p:spPr>
          <a:xfrm rot="5400013">
            <a:off x="10336546" y="5002568"/>
            <a:ext cx="2175028" cy="15358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Diamond 7">
            <a:extLst>
              <a:ext uri="{FF2B5EF4-FFF2-40B4-BE49-F238E27FC236}">
                <a16:creationId xmlns:a16="http://schemas.microsoft.com/office/drawing/2014/main" id="{6DCED504-FC48-4BB5-9CA3-F39CB8E55A88}"/>
              </a:ext>
            </a:extLst>
          </p:cNvPr>
          <p:cNvSpPr/>
          <p:nvPr/>
        </p:nvSpPr>
        <p:spPr>
          <a:xfrm>
            <a:off x="701335" y="0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CC00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Diamond 8">
            <a:extLst>
              <a:ext uri="{FF2B5EF4-FFF2-40B4-BE49-F238E27FC236}">
                <a16:creationId xmlns:a16="http://schemas.microsoft.com/office/drawing/2014/main" id="{ACD249D8-684E-4307-BC27-93DB4413F344}"/>
              </a:ext>
            </a:extLst>
          </p:cNvPr>
          <p:cNvSpPr/>
          <p:nvPr/>
        </p:nvSpPr>
        <p:spPr>
          <a:xfrm>
            <a:off x="10219672" y="4617866"/>
            <a:ext cx="1398236" cy="141155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00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DA73ED6-AD84-4CD5-B73B-77952D0C0165}"/>
              </a:ext>
            </a:extLst>
          </p:cNvPr>
          <p:cNvSpPr/>
          <p:nvPr/>
        </p:nvSpPr>
        <p:spPr>
          <a:xfrm>
            <a:off x="2570945" y="2815080"/>
            <a:ext cx="1819372" cy="1227838"/>
          </a:xfrm>
          <a:prstGeom prst="rect">
            <a:avLst/>
          </a:prstGeom>
          <a:solidFill>
            <a:srgbClr val="7F7F7F"/>
          </a:solidFill>
          <a:ln w="12701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HA</a:t>
            </a: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6FE0BF37-EB68-4D2A-80CE-DF93C690F3B9}"/>
              </a:ext>
            </a:extLst>
          </p:cNvPr>
          <p:cNvSpPr/>
          <p:nvPr/>
        </p:nvSpPr>
        <p:spPr>
          <a:xfrm>
            <a:off x="1562270" y="3029535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9119E6B5-530C-4938-A24B-203CF3B80583}"/>
              </a:ext>
            </a:extLst>
          </p:cNvPr>
          <p:cNvSpPr/>
          <p:nvPr/>
        </p:nvSpPr>
        <p:spPr>
          <a:xfrm>
            <a:off x="1562270" y="3429000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DB06488A-E415-46A9-9246-E0F5A8E75A46}"/>
              </a:ext>
            </a:extLst>
          </p:cNvPr>
          <p:cNvSpPr/>
          <p:nvPr/>
        </p:nvSpPr>
        <p:spPr>
          <a:xfrm>
            <a:off x="4390317" y="3238503"/>
            <a:ext cx="952109" cy="45720"/>
          </a:xfrm>
          <a:custGeom>
            <a:avLst>
              <a:gd name="f0" fmla="val 2108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Arrow: Right 15">
            <a:extLst>
              <a:ext uri="{FF2B5EF4-FFF2-40B4-BE49-F238E27FC236}">
                <a16:creationId xmlns:a16="http://schemas.microsoft.com/office/drawing/2014/main" id="{F08713E5-CB9E-4731-9F1D-8BAD6BCD4D87}"/>
              </a:ext>
            </a:extLst>
          </p:cNvPr>
          <p:cNvSpPr/>
          <p:nvPr/>
        </p:nvSpPr>
        <p:spPr>
          <a:xfrm flipV="1">
            <a:off x="4365181" y="3614001"/>
            <a:ext cx="2394411" cy="56555"/>
          </a:xfrm>
          <a:custGeom>
            <a:avLst>
              <a:gd name="f0" fmla="val 213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7F7F7F"/>
          </a:solidFill>
          <a:ln w="12701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id="{F23FFB76-6387-4BCE-A4FA-1D5259267CC5}"/>
              </a:ext>
            </a:extLst>
          </p:cNvPr>
          <p:cNvSpPr/>
          <p:nvPr/>
        </p:nvSpPr>
        <p:spPr>
          <a:xfrm>
            <a:off x="6769010" y="2815080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Arrow: Right 17">
            <a:extLst>
              <a:ext uri="{FF2B5EF4-FFF2-40B4-BE49-F238E27FC236}">
                <a16:creationId xmlns:a16="http://schemas.microsoft.com/office/drawing/2014/main" id="{93ACB078-02A3-46AE-ACB4-481C07649081}"/>
              </a:ext>
            </a:extLst>
          </p:cNvPr>
          <p:cNvSpPr/>
          <p:nvPr/>
        </p:nvSpPr>
        <p:spPr>
          <a:xfrm>
            <a:off x="6769019" y="3214536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Arrow: Right 18">
            <a:extLst>
              <a:ext uri="{FF2B5EF4-FFF2-40B4-BE49-F238E27FC236}">
                <a16:creationId xmlns:a16="http://schemas.microsoft.com/office/drawing/2014/main" id="{06C35F73-CC9C-4AB4-92F2-8FB26DCB7245}"/>
              </a:ext>
            </a:extLst>
          </p:cNvPr>
          <p:cNvSpPr/>
          <p:nvPr/>
        </p:nvSpPr>
        <p:spPr>
          <a:xfrm>
            <a:off x="6769019" y="3614001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Arrow: Right 19">
            <a:extLst>
              <a:ext uri="{FF2B5EF4-FFF2-40B4-BE49-F238E27FC236}">
                <a16:creationId xmlns:a16="http://schemas.microsoft.com/office/drawing/2014/main" id="{14E10B7F-8D7D-428B-A9A6-4D97A7C4F723}"/>
              </a:ext>
            </a:extLst>
          </p:cNvPr>
          <p:cNvSpPr/>
          <p:nvPr/>
        </p:nvSpPr>
        <p:spPr>
          <a:xfrm>
            <a:off x="9595869" y="3271101"/>
            <a:ext cx="952109" cy="45720"/>
          </a:xfrm>
          <a:custGeom>
            <a:avLst>
              <a:gd name="f0" fmla="val 2108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Arrow: Right 20">
            <a:extLst>
              <a:ext uri="{FF2B5EF4-FFF2-40B4-BE49-F238E27FC236}">
                <a16:creationId xmlns:a16="http://schemas.microsoft.com/office/drawing/2014/main" id="{4C47A5F2-79EB-47A1-90EA-BAE5384221A7}"/>
              </a:ext>
            </a:extLst>
          </p:cNvPr>
          <p:cNvSpPr/>
          <p:nvPr/>
        </p:nvSpPr>
        <p:spPr>
          <a:xfrm>
            <a:off x="9595869" y="3707846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8740DE2-6AB3-4EB7-9185-879598E47B78}"/>
              </a:ext>
            </a:extLst>
          </p:cNvPr>
          <p:cNvSpPr txBox="1"/>
          <p:nvPr/>
        </p:nvSpPr>
        <p:spPr>
          <a:xfrm>
            <a:off x="1039782" y="2892686"/>
            <a:ext cx="56560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746E8CEB-BF2F-46F3-93D4-ED3E71D09C99}"/>
              </a:ext>
            </a:extLst>
          </p:cNvPr>
          <p:cNvSpPr/>
          <p:nvPr/>
        </p:nvSpPr>
        <p:spPr>
          <a:xfrm>
            <a:off x="6769010" y="3626894"/>
            <a:ext cx="992032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Carry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7D70023-2C8C-4CB5-BDE9-43D2647C4E5D}"/>
              </a:ext>
            </a:extLst>
          </p:cNvPr>
          <p:cNvSpPr/>
          <p:nvPr/>
        </p:nvSpPr>
        <p:spPr>
          <a:xfrm>
            <a:off x="6408435" y="2971772"/>
            <a:ext cx="441143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</a:t>
            </a: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CBB4327D-3F4B-4676-AD36-9557B6D56B46}"/>
              </a:ext>
            </a:extLst>
          </p:cNvPr>
          <p:cNvSpPr txBox="1"/>
          <p:nvPr/>
        </p:nvSpPr>
        <p:spPr>
          <a:xfrm>
            <a:off x="4788246" y="2866141"/>
            <a:ext cx="8578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</a:t>
            </a: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965CC2B2-ACC9-4AC4-862F-5241CC112CFF}"/>
              </a:ext>
            </a:extLst>
          </p:cNvPr>
          <p:cNvSpPr txBox="1"/>
          <p:nvPr/>
        </p:nvSpPr>
        <p:spPr>
          <a:xfrm>
            <a:off x="4630000" y="3609676"/>
            <a:ext cx="7689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</a:t>
            </a:r>
            <a:r>
              <a:rPr lang="en-US" sz="20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arry</a:t>
            </a:r>
            <a:endParaRPr lang="en-US" sz="11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B1D01DD1-4C71-471C-84A7-2720DCCEAF71}"/>
              </a:ext>
            </a:extLst>
          </p:cNvPr>
          <p:cNvSpPr/>
          <p:nvPr/>
        </p:nvSpPr>
        <p:spPr>
          <a:xfrm>
            <a:off x="10629726" y="3529721"/>
            <a:ext cx="601446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</a:t>
            </a: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out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189B8AA-C341-4CBF-B27E-B55AEF53D4BC}"/>
              </a:ext>
            </a:extLst>
          </p:cNvPr>
          <p:cNvSpPr/>
          <p:nvPr/>
        </p:nvSpPr>
        <p:spPr>
          <a:xfrm>
            <a:off x="7755776" y="2647434"/>
            <a:ext cx="1819372" cy="1227838"/>
          </a:xfrm>
          <a:prstGeom prst="rect">
            <a:avLst/>
          </a:prstGeom>
          <a:solidFill>
            <a:srgbClr val="7F7F7F"/>
          </a:solidFill>
          <a:ln w="12701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FA</a:t>
            </a:r>
          </a:p>
        </p:txBody>
      </p:sp>
      <p:sp>
        <p:nvSpPr>
          <p:cNvPr id="23" name="Arrow: Right 28">
            <a:extLst>
              <a:ext uri="{FF2B5EF4-FFF2-40B4-BE49-F238E27FC236}">
                <a16:creationId xmlns:a16="http://schemas.microsoft.com/office/drawing/2014/main" id="{39548056-96C6-43D7-A8C2-0D615BC94E4D}"/>
              </a:ext>
            </a:extLst>
          </p:cNvPr>
          <p:cNvSpPr/>
          <p:nvPr/>
        </p:nvSpPr>
        <p:spPr>
          <a:xfrm>
            <a:off x="9586103" y="2850980"/>
            <a:ext cx="952109" cy="56564"/>
          </a:xfrm>
          <a:custGeom>
            <a:avLst>
              <a:gd name="f0" fmla="val 209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5C7C01E9-9BA8-48CE-91D3-6B2B7B7CE5AC}"/>
              </a:ext>
            </a:extLst>
          </p:cNvPr>
          <p:cNvSpPr txBox="1"/>
          <p:nvPr/>
        </p:nvSpPr>
        <p:spPr>
          <a:xfrm>
            <a:off x="1039782" y="3250756"/>
            <a:ext cx="56560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757A63B5-CBA2-4923-8A60-FC50C40F81F9}"/>
              </a:ext>
            </a:extLst>
          </p:cNvPr>
          <p:cNvSpPr/>
          <p:nvPr/>
        </p:nvSpPr>
        <p:spPr>
          <a:xfrm>
            <a:off x="6387714" y="2581424"/>
            <a:ext cx="442752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3ABA6863-859B-404D-AE9E-01D4AA0829D7}"/>
              </a:ext>
            </a:extLst>
          </p:cNvPr>
          <p:cNvSpPr/>
          <p:nvPr/>
        </p:nvSpPr>
        <p:spPr>
          <a:xfrm>
            <a:off x="10547978" y="2646163"/>
            <a:ext cx="397864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</a:t>
            </a: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27" name="Rectangle 66">
            <a:extLst>
              <a:ext uri="{FF2B5EF4-FFF2-40B4-BE49-F238E27FC236}">
                <a16:creationId xmlns:a16="http://schemas.microsoft.com/office/drawing/2014/main" id="{8B309989-D4D6-4182-A67C-7628990539CE}"/>
              </a:ext>
            </a:extLst>
          </p:cNvPr>
          <p:cNvSpPr/>
          <p:nvPr/>
        </p:nvSpPr>
        <p:spPr>
          <a:xfrm>
            <a:off x="10567099" y="3102111"/>
            <a:ext cx="397864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</a:t>
            </a:r>
            <a:r>
              <a: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755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Cambria Math</vt:lpstr>
      <vt:lpstr>Office Theme</vt:lpstr>
      <vt:lpstr> 2 bits ALU Peripheral and Interfacing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bits ALU Peripheral and Interfacing</dc:title>
  <dc:creator>Nuzhat Tabassum Progga</dc:creator>
  <cp:lastModifiedBy>User</cp:lastModifiedBy>
  <cp:revision>35</cp:revision>
  <dcterms:created xsi:type="dcterms:W3CDTF">2021-02-07T06:49:51Z</dcterms:created>
  <dcterms:modified xsi:type="dcterms:W3CDTF">2022-06-28T05:53:24Z</dcterms:modified>
</cp:coreProperties>
</file>