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699" y="505964"/>
            <a:ext cx="5479576" cy="4833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59433" y="2150872"/>
            <a:ext cx="2354579" cy="3731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8764" y="3301238"/>
            <a:ext cx="2506471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8130" y="1533652"/>
            <a:ext cx="8587739" cy="324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12404" y="6456827"/>
            <a:ext cx="14922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41.png"/><Relationship Id="rId12" Type="http://schemas.openxmlformats.org/officeDocument/2006/relationships/image" Target="../media/image5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938" y="2115058"/>
            <a:ext cx="61226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-5" dirty="0">
                <a:latin typeface="Calibri Light"/>
                <a:cs typeface="Calibri Light"/>
              </a:rPr>
              <a:t>Input</a:t>
            </a:r>
            <a:r>
              <a:rPr sz="4500" b="0" spc="-40" dirty="0">
                <a:latin typeface="Calibri Light"/>
                <a:cs typeface="Calibri Light"/>
              </a:rPr>
              <a:t> </a:t>
            </a:r>
            <a:r>
              <a:rPr sz="4500" b="0" spc="-5" dirty="0">
                <a:latin typeface="Calibri Light"/>
                <a:cs typeface="Calibri Light"/>
              </a:rPr>
              <a:t>Device:</a:t>
            </a:r>
            <a:r>
              <a:rPr sz="4500" b="0" spc="-40" dirty="0">
                <a:latin typeface="Calibri Light"/>
                <a:cs typeface="Calibri Light"/>
              </a:rPr>
              <a:t> </a:t>
            </a:r>
            <a:r>
              <a:rPr sz="4500" b="0" spc="-10" dirty="0">
                <a:latin typeface="Calibri Light"/>
                <a:cs typeface="Calibri Light"/>
              </a:rPr>
              <a:t>Scanner</a:t>
            </a:r>
            <a:r>
              <a:rPr sz="4500" b="0" spc="-40" dirty="0">
                <a:latin typeface="Calibri Light"/>
                <a:cs typeface="Calibri Light"/>
              </a:rPr>
              <a:t> </a:t>
            </a:r>
            <a:r>
              <a:rPr sz="4500" b="0" dirty="0">
                <a:latin typeface="Calibri Light"/>
                <a:cs typeface="Calibri Light"/>
              </a:rPr>
              <a:t>(2D)</a:t>
            </a:r>
            <a:endParaRPr sz="4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3450" y="3517849"/>
            <a:ext cx="2577465" cy="77649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55"/>
              </a:spcBef>
            </a:pPr>
            <a:r>
              <a:rPr sz="2000" spc="-5" dirty="0">
                <a:latin typeface="Calibri"/>
                <a:cs typeface="Calibri"/>
              </a:rPr>
              <a:t>CSE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315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2000" spc="-10" dirty="0">
                <a:latin typeface="Calibri"/>
                <a:cs typeface="Calibri"/>
              </a:rPr>
              <a:t>Peripherals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&amp;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Interfacing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38328"/>
            <a:ext cx="5489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5" dirty="0">
                <a:solidFill>
                  <a:srgbClr val="333E50"/>
                </a:solidFill>
                <a:latin typeface="Calibri Light"/>
                <a:cs typeface="Calibri Light"/>
              </a:rPr>
              <a:t>Anatomy</a:t>
            </a:r>
            <a:r>
              <a:rPr b="0" spc="-4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333E50"/>
                </a:solidFill>
                <a:latin typeface="Calibri Light"/>
                <a:cs typeface="Calibri Light"/>
              </a:rPr>
              <a:t>:</a:t>
            </a:r>
            <a:r>
              <a:rPr b="0" spc="-2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10" dirty="0">
                <a:solidFill>
                  <a:srgbClr val="333E50"/>
                </a:solidFill>
                <a:latin typeface="Calibri Light"/>
                <a:cs typeface="Calibri Light"/>
              </a:rPr>
              <a:t>Flatbed</a:t>
            </a:r>
            <a:r>
              <a:rPr b="0" spc="-4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5" dirty="0">
                <a:solidFill>
                  <a:srgbClr val="333E50"/>
                </a:solidFill>
                <a:latin typeface="Calibri Light"/>
                <a:cs typeface="Calibri Light"/>
              </a:rPr>
              <a:t>Scanner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8462" y="1456182"/>
            <a:ext cx="8392160" cy="2350770"/>
            <a:chOff x="648462" y="1456182"/>
            <a:chExt cx="8392160" cy="2350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083" y="1726562"/>
              <a:ext cx="116802" cy="1264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5434" y="1456182"/>
              <a:ext cx="8234933" cy="7818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434" y="1797558"/>
              <a:ext cx="1593342" cy="7818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462" y="2257780"/>
              <a:ext cx="557060" cy="7315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434" y="2240280"/>
              <a:ext cx="6981444" cy="7818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5434" y="2581656"/>
              <a:ext cx="1977389" cy="7818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462" y="3042640"/>
              <a:ext cx="557060" cy="7315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5434" y="3025140"/>
              <a:ext cx="5710427" cy="78181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40739" y="1533652"/>
            <a:ext cx="7889240" cy="202183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84150" marR="5080" indent="-171450">
              <a:lnSpc>
                <a:spcPts val="2690"/>
              </a:lnSpc>
              <a:spcBef>
                <a:spcPts val="750"/>
              </a:spcBef>
              <a:buFont typeface="Arial MT"/>
              <a:buChar char="•"/>
              <a:tabLst>
                <a:tab pos="184150" algn="l"/>
              </a:tabLst>
            </a:pPr>
            <a:r>
              <a:rPr sz="2800" spc="-5" dirty="0">
                <a:latin typeface="Calibri"/>
                <a:cs typeface="Calibri"/>
              </a:rPr>
              <a:t>CCD </a:t>
            </a:r>
            <a:r>
              <a:rPr sz="2800" spc="-25" dirty="0">
                <a:latin typeface="Calibri"/>
                <a:cs typeface="Calibri"/>
              </a:rPr>
              <a:t>Array </a:t>
            </a:r>
            <a:r>
              <a:rPr sz="2800" spc="-10" dirty="0">
                <a:latin typeface="Calibri"/>
                <a:cs typeface="Calibri"/>
              </a:rPr>
              <a:t>(image </a:t>
            </a:r>
            <a:r>
              <a:rPr sz="2800" spc="-5" dirty="0">
                <a:latin typeface="Calibri"/>
                <a:cs typeface="Calibri"/>
              </a:rPr>
              <a:t>sensor) </a:t>
            </a:r>
            <a:r>
              <a:rPr sz="2800" dirty="0">
                <a:latin typeface="Calibri"/>
                <a:cs typeface="Calibri"/>
              </a:rPr>
              <a:t>is the main </a:t>
            </a:r>
            <a:r>
              <a:rPr sz="2800" spc="-10" dirty="0">
                <a:latin typeface="Calibri"/>
                <a:cs typeface="Calibri"/>
              </a:rPr>
              <a:t>component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scanner</a:t>
            </a:r>
            <a:endParaRPr sz="2800">
              <a:latin typeface="Calibri"/>
              <a:cs typeface="Calibri"/>
            </a:endParaRPr>
          </a:p>
          <a:p>
            <a:pPr marL="184150" marR="1259205" indent="-171450">
              <a:lnSpc>
                <a:spcPts val="2690"/>
              </a:lnSpc>
              <a:spcBef>
                <a:spcPts val="790"/>
              </a:spcBef>
              <a:buFont typeface="Arial MT"/>
              <a:buChar char="•"/>
              <a:tabLst>
                <a:tab pos="184150" algn="l"/>
              </a:tabLst>
            </a:pPr>
            <a:r>
              <a:rPr sz="2800" spc="-5" dirty="0">
                <a:latin typeface="Calibri"/>
                <a:cs typeface="Calibri"/>
              </a:rPr>
              <a:t>CCD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light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sensitive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diode</a:t>
            </a:r>
            <a:r>
              <a:rPr sz="2800" spc="-5" dirty="0">
                <a:latin typeface="Calibri"/>
                <a:cs typeface="Calibri"/>
              </a:rPr>
              <a:t> known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photosites</a:t>
            </a:r>
            <a:endParaRPr sz="2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184150" algn="l"/>
              </a:tabLst>
            </a:pPr>
            <a:r>
              <a:rPr sz="2800" spc="-5" dirty="0">
                <a:latin typeface="Calibri"/>
                <a:cs typeface="Calibri"/>
              </a:rPr>
              <a:t>CCD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converts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photons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-10" dirty="0">
                <a:latin typeface="Calibri"/>
                <a:cs typeface="Calibri"/>
              </a:rPr>
              <a:t> electrons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06445" y="3644900"/>
            <a:ext cx="3683635" cy="2879090"/>
            <a:chOff x="2806445" y="3644900"/>
            <a:chExt cx="3683635" cy="287909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4837" y="3733038"/>
              <a:ext cx="3505962" cy="27020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06446" y="3644899"/>
              <a:ext cx="3683635" cy="2879090"/>
            </a:xfrm>
            <a:custGeom>
              <a:avLst/>
              <a:gdLst/>
              <a:ahLst/>
              <a:cxnLst/>
              <a:rect l="l" t="t" r="r" b="b"/>
              <a:pathLst>
                <a:path w="3683635" h="2879090">
                  <a:moveTo>
                    <a:pt x="3612134" y="71120"/>
                  </a:moveTo>
                  <a:lnTo>
                    <a:pt x="3594354" y="71120"/>
                  </a:lnTo>
                  <a:lnTo>
                    <a:pt x="3594354" y="88900"/>
                  </a:lnTo>
                  <a:lnTo>
                    <a:pt x="3594354" y="2790190"/>
                  </a:lnTo>
                  <a:lnTo>
                    <a:pt x="89154" y="2790190"/>
                  </a:lnTo>
                  <a:lnTo>
                    <a:pt x="89154" y="88900"/>
                  </a:lnTo>
                  <a:lnTo>
                    <a:pt x="3594354" y="88900"/>
                  </a:lnTo>
                  <a:lnTo>
                    <a:pt x="3594354" y="71120"/>
                  </a:lnTo>
                  <a:lnTo>
                    <a:pt x="71374" y="71120"/>
                  </a:lnTo>
                  <a:lnTo>
                    <a:pt x="71374" y="88900"/>
                  </a:lnTo>
                  <a:lnTo>
                    <a:pt x="71374" y="2790190"/>
                  </a:lnTo>
                  <a:lnTo>
                    <a:pt x="71374" y="2807970"/>
                  </a:lnTo>
                  <a:lnTo>
                    <a:pt x="3612134" y="2807970"/>
                  </a:lnTo>
                  <a:lnTo>
                    <a:pt x="3612134" y="2790202"/>
                  </a:lnTo>
                  <a:lnTo>
                    <a:pt x="3612134" y="88900"/>
                  </a:lnTo>
                  <a:lnTo>
                    <a:pt x="3612134" y="71120"/>
                  </a:lnTo>
                  <a:close/>
                </a:path>
                <a:path w="3683635" h="2879090">
                  <a:moveTo>
                    <a:pt x="3683508" y="0"/>
                  </a:moveTo>
                  <a:lnTo>
                    <a:pt x="3630041" y="0"/>
                  </a:lnTo>
                  <a:lnTo>
                    <a:pt x="3630041" y="53340"/>
                  </a:lnTo>
                  <a:lnTo>
                    <a:pt x="3630041" y="2825750"/>
                  </a:lnTo>
                  <a:lnTo>
                    <a:pt x="53467" y="2825750"/>
                  </a:lnTo>
                  <a:lnTo>
                    <a:pt x="53467" y="53340"/>
                  </a:lnTo>
                  <a:lnTo>
                    <a:pt x="3630041" y="53340"/>
                  </a:lnTo>
                  <a:lnTo>
                    <a:pt x="3630041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825750"/>
                  </a:lnTo>
                  <a:lnTo>
                    <a:pt x="0" y="2879090"/>
                  </a:lnTo>
                  <a:lnTo>
                    <a:pt x="3683508" y="2879090"/>
                  </a:lnTo>
                  <a:lnTo>
                    <a:pt x="3683508" y="2825864"/>
                  </a:lnTo>
                  <a:lnTo>
                    <a:pt x="3683508" y="53340"/>
                  </a:lnTo>
                  <a:lnTo>
                    <a:pt x="3683508" y="53213"/>
                  </a:lnTo>
                  <a:lnTo>
                    <a:pt x="3683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72180" y="5943980"/>
            <a:ext cx="1676400" cy="381000"/>
          </a:xfrm>
          <a:prstGeom prst="rect">
            <a:avLst/>
          </a:prstGeom>
          <a:solidFill>
            <a:srgbClr val="6FAC46"/>
          </a:solidFill>
          <a:ln w="19050">
            <a:solidFill>
              <a:srgbClr val="FFFFF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Verdana"/>
                <a:cs typeface="Verdana"/>
              </a:rPr>
              <a:t>CCD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Array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0014" y="6456827"/>
            <a:ext cx="220979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10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38328"/>
            <a:ext cx="5489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5" dirty="0">
                <a:solidFill>
                  <a:srgbClr val="333E50"/>
                </a:solidFill>
                <a:latin typeface="Calibri Light"/>
                <a:cs typeface="Calibri Light"/>
              </a:rPr>
              <a:t>Anatomy</a:t>
            </a:r>
            <a:r>
              <a:rPr b="0" spc="-4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333E50"/>
                </a:solidFill>
                <a:latin typeface="Calibri Light"/>
                <a:cs typeface="Calibri Light"/>
              </a:rPr>
              <a:t>:</a:t>
            </a:r>
            <a:r>
              <a:rPr b="0" spc="-2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10" dirty="0">
                <a:solidFill>
                  <a:srgbClr val="333E50"/>
                </a:solidFill>
                <a:latin typeface="Calibri Light"/>
                <a:cs typeface="Calibri Light"/>
              </a:rPr>
              <a:t>Flatbed</a:t>
            </a:r>
            <a:r>
              <a:rPr b="0" spc="-4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5" dirty="0">
                <a:solidFill>
                  <a:srgbClr val="333E50"/>
                </a:solidFill>
                <a:latin typeface="Calibri Light"/>
                <a:cs typeface="Calibri Light"/>
              </a:rPr>
              <a:t>Scanner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8462" y="1456182"/>
            <a:ext cx="8144509" cy="1668145"/>
            <a:chOff x="648462" y="1456182"/>
            <a:chExt cx="8144509" cy="166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083" y="1726562"/>
              <a:ext cx="116802" cy="1264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5434" y="1456182"/>
              <a:ext cx="6691883" cy="7818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462" y="1916404"/>
              <a:ext cx="557060" cy="7315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434" y="1898904"/>
              <a:ext cx="6569202" cy="7818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462" y="2359888"/>
              <a:ext cx="557060" cy="7315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434" y="2342388"/>
              <a:ext cx="7987283" cy="7818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40739" y="1533652"/>
            <a:ext cx="7720965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placed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cover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closed</a:t>
            </a:r>
            <a:endParaRPr sz="2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415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lamp is</a:t>
            </a:r>
            <a:r>
              <a:rPr sz="2800" spc="-5" dirty="0">
                <a:latin typeface="Calibri"/>
                <a:cs typeface="Calibri"/>
              </a:rPr>
              <a:t> 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illuminate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</a:t>
            </a:r>
            <a:endParaRPr sz="2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18415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scan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head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moved</a:t>
            </a:r>
            <a:r>
              <a:rPr sz="2800" spc="-5" dirty="0">
                <a:latin typeface="Calibri"/>
                <a:cs typeface="Calibri"/>
              </a:rPr>
              <a:t> slowly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across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87593" y="3648449"/>
            <a:ext cx="3346765" cy="32072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34380" y="5791580"/>
            <a:ext cx="838200" cy="381000"/>
          </a:xfrm>
          <a:prstGeom prst="rect">
            <a:avLst/>
          </a:prstGeom>
          <a:solidFill>
            <a:srgbClr val="6FAC46"/>
          </a:solidFill>
          <a:ln w="19050">
            <a:solidFill>
              <a:srgbClr val="FFFFF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Lamp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40014" y="6456827"/>
            <a:ext cx="220979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11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38328"/>
            <a:ext cx="5489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5" dirty="0">
                <a:solidFill>
                  <a:srgbClr val="333E50"/>
                </a:solidFill>
                <a:latin typeface="Calibri Light"/>
                <a:cs typeface="Calibri Light"/>
              </a:rPr>
              <a:t>Anatomy</a:t>
            </a:r>
            <a:r>
              <a:rPr b="0" spc="-4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333E50"/>
                </a:solidFill>
                <a:latin typeface="Calibri Light"/>
                <a:cs typeface="Calibri Light"/>
              </a:rPr>
              <a:t>:</a:t>
            </a:r>
            <a:r>
              <a:rPr b="0" spc="-2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10" dirty="0">
                <a:solidFill>
                  <a:srgbClr val="333E50"/>
                </a:solidFill>
                <a:latin typeface="Calibri Light"/>
                <a:cs typeface="Calibri Light"/>
              </a:rPr>
              <a:t>Flatbed</a:t>
            </a:r>
            <a:r>
              <a:rPr b="0" spc="-4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5" dirty="0">
                <a:solidFill>
                  <a:srgbClr val="333E50"/>
                </a:solidFill>
                <a:latin typeface="Calibri Light"/>
                <a:cs typeface="Calibri Light"/>
              </a:rPr>
              <a:t>Scanner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8462" y="1456182"/>
            <a:ext cx="8421370" cy="3577590"/>
            <a:chOff x="648462" y="1456182"/>
            <a:chExt cx="8421370" cy="3577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083" y="1726562"/>
              <a:ext cx="116802" cy="1264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5434" y="1456182"/>
              <a:ext cx="7879080" cy="7818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434" y="1797558"/>
              <a:ext cx="750595" cy="7818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5098" y="1837156"/>
              <a:ext cx="488454" cy="5326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4168" y="1797558"/>
              <a:ext cx="1120902" cy="7818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462" y="2257780"/>
              <a:ext cx="557060" cy="7315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5434" y="2240280"/>
              <a:ext cx="8263890" cy="7818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462" y="2701264"/>
              <a:ext cx="557060" cy="7315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5434" y="2683764"/>
              <a:ext cx="6922770" cy="7818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462" y="3143986"/>
              <a:ext cx="557060" cy="7315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5434" y="3126486"/>
              <a:ext cx="7696961" cy="7818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5434" y="3467861"/>
              <a:ext cx="1911095" cy="7818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462" y="3928084"/>
              <a:ext cx="557060" cy="7315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5434" y="3910583"/>
              <a:ext cx="7992618" cy="7818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5434" y="4251960"/>
              <a:ext cx="3311652" cy="781812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746125" marR="497205" indent="-171450">
              <a:lnSpc>
                <a:spcPts val="2690"/>
              </a:lnSpc>
              <a:spcBef>
                <a:spcPts val="750"/>
              </a:spcBef>
              <a:buFont typeface="Arial MT"/>
              <a:buChar char="•"/>
              <a:tabLst>
                <a:tab pos="746760" algn="l"/>
              </a:tabLst>
            </a:pPr>
            <a:r>
              <a:rPr spc="-5" dirty="0"/>
              <a:t>The image of </a:t>
            </a:r>
            <a:r>
              <a:rPr dirty="0"/>
              <a:t>the </a:t>
            </a:r>
            <a:r>
              <a:rPr spc="-10" dirty="0"/>
              <a:t>document </a:t>
            </a:r>
            <a:r>
              <a:rPr dirty="0"/>
              <a:t>is </a:t>
            </a:r>
            <a:r>
              <a:rPr spc="-15" dirty="0"/>
              <a:t>reflected by </a:t>
            </a:r>
            <a:r>
              <a:rPr dirty="0"/>
              <a:t>a </a:t>
            </a:r>
            <a:r>
              <a:rPr spc="-10" dirty="0"/>
              <a:t>mirror </a:t>
            </a:r>
            <a:r>
              <a:rPr spc="-620" dirty="0"/>
              <a:t> </a:t>
            </a:r>
            <a:r>
              <a:rPr spc="-5" dirty="0"/>
              <a:t>(1</a:t>
            </a:r>
            <a:r>
              <a:rPr sz="2775" spc="-7" baseline="25525" dirty="0"/>
              <a:t>st</a:t>
            </a:r>
            <a:r>
              <a:rPr sz="2775" spc="315" baseline="25525" dirty="0"/>
              <a:t> </a:t>
            </a:r>
            <a:r>
              <a:rPr sz="2800" spc="-5" dirty="0"/>
              <a:t>one)</a:t>
            </a:r>
            <a:endParaRPr sz="2800"/>
          </a:p>
          <a:p>
            <a:pPr marL="746125" indent="-17145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746760" algn="l"/>
              </a:tabLst>
            </a:pPr>
            <a:r>
              <a:rPr spc="-10" dirty="0"/>
              <a:t>That</a:t>
            </a:r>
            <a:r>
              <a:rPr spc="-5" dirty="0"/>
              <a:t> </a:t>
            </a:r>
            <a:r>
              <a:rPr spc="-15" dirty="0"/>
              <a:t>reflected </a:t>
            </a:r>
            <a:r>
              <a:rPr spc="-5" dirty="0"/>
              <a:t>image,</a:t>
            </a:r>
            <a:r>
              <a:rPr spc="-20" dirty="0"/>
              <a:t> </a:t>
            </a:r>
            <a:r>
              <a:rPr dirty="0"/>
              <a:t>is </a:t>
            </a:r>
            <a:r>
              <a:rPr spc="-15" dirty="0"/>
              <a:t>reflected</a:t>
            </a:r>
            <a:r>
              <a:rPr spc="-20" dirty="0"/>
              <a:t> </a:t>
            </a:r>
            <a:r>
              <a:rPr spc="-10" dirty="0"/>
              <a:t>by</a:t>
            </a:r>
            <a:r>
              <a:rPr dirty="0"/>
              <a:t> </a:t>
            </a:r>
            <a:r>
              <a:rPr spc="-10" dirty="0"/>
              <a:t>two other</a:t>
            </a:r>
            <a:r>
              <a:rPr dirty="0"/>
              <a:t> </a:t>
            </a:r>
            <a:r>
              <a:rPr spc="-15" dirty="0"/>
              <a:t>mirrors</a:t>
            </a:r>
          </a:p>
          <a:p>
            <a:pPr marL="746125" indent="-17145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746760" algn="l"/>
              </a:tabLst>
            </a:pPr>
            <a:r>
              <a:rPr spc="-5" dirty="0"/>
              <a:t>The</a:t>
            </a:r>
            <a:r>
              <a:rPr spc="-10" dirty="0"/>
              <a:t> last</a:t>
            </a:r>
            <a:r>
              <a:rPr spc="-5" dirty="0"/>
              <a:t> </a:t>
            </a:r>
            <a:r>
              <a:rPr spc="-10" dirty="0"/>
              <a:t>mirror</a:t>
            </a:r>
            <a:r>
              <a:rPr spc="-15" dirty="0"/>
              <a:t> reflects</a:t>
            </a:r>
            <a:r>
              <a:rPr spc="-5" dirty="0"/>
              <a:t> the image</a:t>
            </a:r>
            <a:r>
              <a:rPr spc="-25" dirty="0"/>
              <a:t> </a:t>
            </a:r>
            <a:r>
              <a:rPr spc="-20" dirty="0"/>
              <a:t>onto</a:t>
            </a:r>
            <a:r>
              <a:rPr spc="-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lens</a:t>
            </a:r>
          </a:p>
          <a:p>
            <a:pPr marL="746125" marR="681990" indent="-171450">
              <a:lnSpc>
                <a:spcPts val="2690"/>
              </a:lnSpc>
              <a:spcBef>
                <a:spcPts val="775"/>
              </a:spcBef>
              <a:buFont typeface="Arial MT"/>
              <a:buChar char="•"/>
              <a:tabLst>
                <a:tab pos="746760" algn="l"/>
              </a:tabLst>
            </a:pPr>
            <a:r>
              <a:rPr spc="-5" dirty="0"/>
              <a:t>The lens </a:t>
            </a:r>
            <a:r>
              <a:rPr spc="-15" dirty="0"/>
              <a:t>focuses</a:t>
            </a:r>
            <a:r>
              <a:rPr spc="-5" dirty="0"/>
              <a:t> </a:t>
            </a:r>
            <a:r>
              <a:rPr dirty="0"/>
              <a:t>the </a:t>
            </a:r>
            <a:r>
              <a:rPr spc="-5" dirty="0"/>
              <a:t>image</a:t>
            </a:r>
            <a:r>
              <a:rPr spc="-25" dirty="0"/>
              <a:t> </a:t>
            </a:r>
            <a:r>
              <a:rPr spc="-10" dirty="0"/>
              <a:t>through</a:t>
            </a:r>
            <a:r>
              <a:rPr spc="5" dirty="0"/>
              <a:t> </a:t>
            </a:r>
            <a:r>
              <a:rPr dirty="0"/>
              <a:t>a </a:t>
            </a:r>
            <a:r>
              <a:rPr spc="-15" dirty="0"/>
              <a:t>filter</a:t>
            </a:r>
            <a:r>
              <a:rPr spc="-10" dirty="0"/>
              <a:t> </a:t>
            </a:r>
            <a:r>
              <a:rPr spc="-5" dirty="0"/>
              <a:t>on </a:t>
            </a:r>
            <a:r>
              <a:rPr dirty="0"/>
              <a:t>the </a:t>
            </a:r>
            <a:r>
              <a:rPr spc="-620" dirty="0"/>
              <a:t> </a:t>
            </a:r>
            <a:r>
              <a:rPr spc="-5" dirty="0"/>
              <a:t>CCD</a:t>
            </a:r>
            <a:r>
              <a:rPr spc="-10" dirty="0"/>
              <a:t> </a:t>
            </a:r>
            <a:r>
              <a:rPr spc="-30" dirty="0"/>
              <a:t>Array</a:t>
            </a:r>
          </a:p>
          <a:p>
            <a:pPr marL="746125" marR="384175" indent="-171450">
              <a:lnSpc>
                <a:spcPts val="2690"/>
              </a:lnSpc>
              <a:spcBef>
                <a:spcPts val="795"/>
              </a:spcBef>
              <a:buFont typeface="Arial MT"/>
              <a:buChar char="•"/>
              <a:tabLst>
                <a:tab pos="746760" algn="l"/>
              </a:tabLst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purpose</a:t>
            </a:r>
            <a:r>
              <a:rPr dirty="0"/>
              <a:t> </a:t>
            </a:r>
            <a:r>
              <a:rPr spc="-5" dirty="0"/>
              <a:t>of</a:t>
            </a:r>
            <a:r>
              <a:rPr spc="-10" dirty="0"/>
              <a:t> three </a:t>
            </a:r>
            <a:r>
              <a:rPr spc="-15" dirty="0"/>
              <a:t>mirrors</a:t>
            </a:r>
            <a:r>
              <a:rPr spc="-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 </a:t>
            </a:r>
            <a:r>
              <a:rPr spc="-5" dirty="0"/>
              <a:t>scanner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10" dirty="0"/>
              <a:t>reduce </a:t>
            </a:r>
            <a:r>
              <a:rPr spc="-615" dirty="0"/>
              <a:t> </a:t>
            </a:r>
            <a:r>
              <a:rPr spc="-25" dirty="0"/>
              <a:t>extra</a:t>
            </a:r>
            <a:r>
              <a:rPr spc="-5" dirty="0"/>
              <a:t> </a:t>
            </a:r>
            <a:r>
              <a:rPr spc="-10" dirty="0"/>
              <a:t>light</a:t>
            </a:r>
            <a:r>
              <a:rPr spc="-15" dirty="0"/>
              <a:t> </a:t>
            </a:r>
            <a:r>
              <a:rPr spc="-10" dirty="0"/>
              <a:t>intensity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240014" y="6456827"/>
            <a:ext cx="220979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12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699" y="505964"/>
            <a:ext cx="5479576" cy="4833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338328"/>
            <a:ext cx="5489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5" dirty="0">
                <a:solidFill>
                  <a:srgbClr val="333E50"/>
                </a:solidFill>
                <a:latin typeface="Calibri Light"/>
                <a:cs typeface="Calibri Light"/>
              </a:rPr>
              <a:t>Anatomy</a:t>
            </a:r>
            <a:r>
              <a:rPr b="0" spc="-4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333E50"/>
                </a:solidFill>
                <a:latin typeface="Calibri Light"/>
                <a:cs typeface="Calibri Light"/>
              </a:rPr>
              <a:t>:</a:t>
            </a:r>
            <a:r>
              <a:rPr b="0" spc="-2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10" dirty="0">
                <a:solidFill>
                  <a:srgbClr val="333E50"/>
                </a:solidFill>
                <a:latin typeface="Calibri Light"/>
                <a:cs typeface="Calibri Light"/>
              </a:rPr>
              <a:t>Flatbed</a:t>
            </a:r>
            <a:r>
              <a:rPr b="0" spc="-4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5" dirty="0">
                <a:solidFill>
                  <a:srgbClr val="333E50"/>
                </a:solidFill>
                <a:latin typeface="Calibri Light"/>
                <a:cs typeface="Calibri Light"/>
              </a:rPr>
              <a:t>Scanner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15845" y="1687829"/>
            <a:ext cx="5436235" cy="4116070"/>
            <a:chOff x="1815845" y="1687829"/>
            <a:chExt cx="5436235" cy="41160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237" y="1776221"/>
              <a:ext cx="5258562" cy="39387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15846" y="1687829"/>
              <a:ext cx="5436235" cy="4116070"/>
            </a:xfrm>
            <a:custGeom>
              <a:avLst/>
              <a:gdLst/>
              <a:ahLst/>
              <a:cxnLst/>
              <a:rect l="l" t="t" r="r" b="b"/>
              <a:pathLst>
                <a:path w="5436234" h="4116070">
                  <a:moveTo>
                    <a:pt x="5364734" y="71120"/>
                  </a:moveTo>
                  <a:lnTo>
                    <a:pt x="71374" y="71120"/>
                  </a:lnTo>
                  <a:lnTo>
                    <a:pt x="71374" y="88900"/>
                  </a:lnTo>
                  <a:lnTo>
                    <a:pt x="71374" y="4027170"/>
                  </a:lnTo>
                  <a:lnTo>
                    <a:pt x="71374" y="4044950"/>
                  </a:lnTo>
                  <a:lnTo>
                    <a:pt x="5364734" y="4044950"/>
                  </a:lnTo>
                  <a:lnTo>
                    <a:pt x="5364734" y="4027182"/>
                  </a:lnTo>
                  <a:lnTo>
                    <a:pt x="5364734" y="89154"/>
                  </a:lnTo>
                  <a:lnTo>
                    <a:pt x="5346954" y="89154"/>
                  </a:lnTo>
                  <a:lnTo>
                    <a:pt x="5346954" y="4027170"/>
                  </a:lnTo>
                  <a:lnTo>
                    <a:pt x="89154" y="4027170"/>
                  </a:lnTo>
                  <a:lnTo>
                    <a:pt x="89154" y="88900"/>
                  </a:lnTo>
                  <a:lnTo>
                    <a:pt x="5364734" y="88900"/>
                  </a:lnTo>
                  <a:lnTo>
                    <a:pt x="5364734" y="71120"/>
                  </a:lnTo>
                  <a:close/>
                </a:path>
                <a:path w="5436234" h="4116070">
                  <a:moveTo>
                    <a:pt x="5436108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4062730"/>
                  </a:lnTo>
                  <a:lnTo>
                    <a:pt x="0" y="4116070"/>
                  </a:lnTo>
                  <a:lnTo>
                    <a:pt x="5436108" y="4116070"/>
                  </a:lnTo>
                  <a:lnTo>
                    <a:pt x="5436108" y="4062844"/>
                  </a:lnTo>
                  <a:lnTo>
                    <a:pt x="5436108" y="53467"/>
                  </a:lnTo>
                  <a:lnTo>
                    <a:pt x="5382641" y="53467"/>
                  </a:lnTo>
                  <a:lnTo>
                    <a:pt x="5382641" y="4062730"/>
                  </a:lnTo>
                  <a:lnTo>
                    <a:pt x="53467" y="4062730"/>
                  </a:lnTo>
                  <a:lnTo>
                    <a:pt x="53467" y="53340"/>
                  </a:lnTo>
                  <a:lnTo>
                    <a:pt x="5436108" y="53340"/>
                  </a:lnTo>
                  <a:lnTo>
                    <a:pt x="54361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40014" y="6456827"/>
            <a:ext cx="220979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13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32528" y="3185934"/>
            <a:ext cx="2521585" cy="1112520"/>
            <a:chOff x="3632528" y="3185934"/>
            <a:chExt cx="2521585" cy="1112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2528" y="3468620"/>
              <a:ext cx="1322946" cy="3921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8972" y="3185934"/>
              <a:ext cx="1424939" cy="111250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Thank</a:t>
            </a:r>
            <a:r>
              <a:rPr spc="-70" dirty="0"/>
              <a:t> </a:t>
            </a:r>
            <a:r>
              <a:rPr spc="-11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413" y="533321"/>
            <a:ext cx="4532108" cy="4559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338328"/>
            <a:ext cx="45770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333E50"/>
                </a:solidFill>
                <a:latin typeface="Calibri Light"/>
                <a:cs typeface="Calibri Light"/>
              </a:rPr>
              <a:t>Input</a:t>
            </a:r>
            <a:r>
              <a:rPr b="0" spc="-5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5" dirty="0">
                <a:solidFill>
                  <a:srgbClr val="333E50"/>
                </a:solidFill>
                <a:latin typeface="Calibri Light"/>
                <a:cs typeface="Calibri Light"/>
              </a:rPr>
              <a:t>Device</a:t>
            </a:r>
            <a:r>
              <a:rPr b="0" spc="-3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333E50"/>
                </a:solidFill>
                <a:latin typeface="Calibri Light"/>
                <a:cs typeface="Calibri Light"/>
              </a:rPr>
              <a:t>:</a:t>
            </a:r>
            <a:r>
              <a:rPr b="0" spc="-1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10" dirty="0">
                <a:solidFill>
                  <a:srgbClr val="333E50"/>
                </a:solidFill>
                <a:latin typeface="Calibri Light"/>
                <a:cs typeface="Calibri Light"/>
              </a:rPr>
              <a:t>Scanner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7027" y="1542288"/>
            <a:ext cx="4947666" cy="52379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82338" y="2037080"/>
            <a:ext cx="1142365" cy="5867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1270" algn="ctr">
              <a:lnSpc>
                <a:spcPts val="1430"/>
              </a:lnSpc>
              <a:spcBef>
                <a:spcPts val="254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An input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device,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3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digitizing</a:t>
            </a:r>
            <a:r>
              <a:rPr sz="13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6614" y="3785361"/>
            <a:ext cx="890905" cy="7683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635" algn="ctr">
              <a:lnSpc>
                <a:spcPct val="91600"/>
              </a:lnSpc>
              <a:spcBef>
                <a:spcPts val="229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light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source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and a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3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3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optical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sensors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8979" y="5533897"/>
            <a:ext cx="1002665" cy="9493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-1270" algn="ctr">
              <a:lnSpc>
                <a:spcPts val="1430"/>
              </a:lnSpc>
              <a:spcBef>
                <a:spcPts val="254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Reflected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light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is sensed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sensors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signal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164" y="3182111"/>
            <a:ext cx="2590800" cy="340461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973" y="505964"/>
            <a:ext cx="4805820" cy="3921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338328"/>
            <a:ext cx="4854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" dirty="0">
                <a:solidFill>
                  <a:srgbClr val="333E50"/>
                </a:solidFill>
                <a:latin typeface="Calibri Light"/>
                <a:cs typeface="Calibri Light"/>
              </a:rPr>
              <a:t>Scanners</a:t>
            </a:r>
            <a:r>
              <a:rPr b="0" spc="-6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333E50"/>
                </a:solidFill>
                <a:latin typeface="Calibri Light"/>
                <a:cs typeface="Calibri Light"/>
              </a:rPr>
              <a:t>:</a:t>
            </a:r>
            <a:r>
              <a:rPr b="0" spc="-3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10" dirty="0">
                <a:solidFill>
                  <a:srgbClr val="333E50"/>
                </a:solidFill>
                <a:latin typeface="Calibri Light"/>
                <a:cs typeface="Calibri Light"/>
              </a:rPr>
              <a:t>Classification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02367" y="1835467"/>
            <a:ext cx="5252085" cy="1946910"/>
            <a:chOff x="3702367" y="1835467"/>
            <a:chExt cx="5252085" cy="1946910"/>
          </a:xfrm>
        </p:grpSpPr>
        <p:sp>
          <p:nvSpPr>
            <p:cNvPr id="5" name="object 5"/>
            <p:cNvSpPr/>
            <p:nvPr/>
          </p:nvSpPr>
          <p:spPr>
            <a:xfrm>
              <a:off x="3709034" y="1842134"/>
              <a:ext cx="5238750" cy="1933575"/>
            </a:xfrm>
            <a:custGeom>
              <a:avLst/>
              <a:gdLst/>
              <a:ahLst/>
              <a:cxnLst/>
              <a:rect l="l" t="t" r="r" b="b"/>
              <a:pathLst>
                <a:path w="5238750" h="1933575">
                  <a:moveTo>
                    <a:pt x="4916550" y="0"/>
                  </a:moveTo>
                  <a:lnTo>
                    <a:pt x="0" y="0"/>
                  </a:lnTo>
                  <a:lnTo>
                    <a:pt x="0" y="1933194"/>
                  </a:lnTo>
                  <a:lnTo>
                    <a:pt x="4916550" y="1933194"/>
                  </a:lnTo>
                  <a:lnTo>
                    <a:pt x="4964159" y="1929700"/>
                  </a:lnTo>
                  <a:lnTo>
                    <a:pt x="5009599" y="1919550"/>
                  </a:lnTo>
                  <a:lnTo>
                    <a:pt x="5052373" y="1903244"/>
                  </a:lnTo>
                  <a:lnTo>
                    <a:pt x="5091983" y="1881281"/>
                  </a:lnTo>
                  <a:lnTo>
                    <a:pt x="5127929" y="1854157"/>
                  </a:lnTo>
                  <a:lnTo>
                    <a:pt x="5159713" y="1822373"/>
                  </a:lnTo>
                  <a:lnTo>
                    <a:pt x="5186837" y="1786427"/>
                  </a:lnTo>
                  <a:lnTo>
                    <a:pt x="5208800" y="1746817"/>
                  </a:lnTo>
                  <a:lnTo>
                    <a:pt x="5225106" y="1704043"/>
                  </a:lnTo>
                  <a:lnTo>
                    <a:pt x="5235256" y="1658603"/>
                  </a:lnTo>
                  <a:lnTo>
                    <a:pt x="5238749" y="1610994"/>
                  </a:lnTo>
                  <a:lnTo>
                    <a:pt x="5238749" y="322199"/>
                  </a:lnTo>
                  <a:lnTo>
                    <a:pt x="5235256" y="274590"/>
                  </a:lnTo>
                  <a:lnTo>
                    <a:pt x="5225106" y="229150"/>
                  </a:lnTo>
                  <a:lnTo>
                    <a:pt x="5208800" y="186376"/>
                  </a:lnTo>
                  <a:lnTo>
                    <a:pt x="5186837" y="146766"/>
                  </a:lnTo>
                  <a:lnTo>
                    <a:pt x="5159713" y="110820"/>
                  </a:lnTo>
                  <a:lnTo>
                    <a:pt x="5127929" y="79036"/>
                  </a:lnTo>
                  <a:lnTo>
                    <a:pt x="5091983" y="51912"/>
                  </a:lnTo>
                  <a:lnTo>
                    <a:pt x="5052373" y="29949"/>
                  </a:lnTo>
                  <a:lnTo>
                    <a:pt x="5009599" y="13643"/>
                  </a:lnTo>
                  <a:lnTo>
                    <a:pt x="4964159" y="3493"/>
                  </a:lnTo>
                  <a:lnTo>
                    <a:pt x="4916550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9034" y="1842134"/>
              <a:ext cx="5238750" cy="1933575"/>
            </a:xfrm>
            <a:custGeom>
              <a:avLst/>
              <a:gdLst/>
              <a:ahLst/>
              <a:cxnLst/>
              <a:rect l="l" t="t" r="r" b="b"/>
              <a:pathLst>
                <a:path w="5238750" h="1933575">
                  <a:moveTo>
                    <a:pt x="5238749" y="322199"/>
                  </a:moveTo>
                  <a:lnTo>
                    <a:pt x="5238749" y="1610994"/>
                  </a:lnTo>
                  <a:lnTo>
                    <a:pt x="5235256" y="1658603"/>
                  </a:lnTo>
                  <a:lnTo>
                    <a:pt x="5225106" y="1704043"/>
                  </a:lnTo>
                  <a:lnTo>
                    <a:pt x="5208800" y="1746817"/>
                  </a:lnTo>
                  <a:lnTo>
                    <a:pt x="5186837" y="1786427"/>
                  </a:lnTo>
                  <a:lnTo>
                    <a:pt x="5159713" y="1822373"/>
                  </a:lnTo>
                  <a:lnTo>
                    <a:pt x="5127929" y="1854157"/>
                  </a:lnTo>
                  <a:lnTo>
                    <a:pt x="5091983" y="1881281"/>
                  </a:lnTo>
                  <a:lnTo>
                    <a:pt x="5052373" y="1903244"/>
                  </a:lnTo>
                  <a:lnTo>
                    <a:pt x="5009599" y="1919550"/>
                  </a:lnTo>
                  <a:lnTo>
                    <a:pt x="4964159" y="1929700"/>
                  </a:lnTo>
                  <a:lnTo>
                    <a:pt x="4916550" y="1933194"/>
                  </a:lnTo>
                  <a:lnTo>
                    <a:pt x="0" y="1933194"/>
                  </a:lnTo>
                  <a:lnTo>
                    <a:pt x="0" y="0"/>
                  </a:lnTo>
                  <a:lnTo>
                    <a:pt x="4916550" y="0"/>
                  </a:lnTo>
                  <a:lnTo>
                    <a:pt x="4964159" y="3493"/>
                  </a:lnTo>
                  <a:lnTo>
                    <a:pt x="5009599" y="13643"/>
                  </a:lnTo>
                  <a:lnTo>
                    <a:pt x="5052373" y="29949"/>
                  </a:lnTo>
                  <a:lnTo>
                    <a:pt x="5091983" y="51912"/>
                  </a:lnTo>
                  <a:lnTo>
                    <a:pt x="5127929" y="79036"/>
                  </a:lnTo>
                  <a:lnTo>
                    <a:pt x="5159713" y="110820"/>
                  </a:lnTo>
                  <a:lnTo>
                    <a:pt x="5186837" y="146766"/>
                  </a:lnTo>
                  <a:lnTo>
                    <a:pt x="5208800" y="186376"/>
                  </a:lnTo>
                  <a:lnTo>
                    <a:pt x="5225106" y="229150"/>
                  </a:lnTo>
                  <a:lnTo>
                    <a:pt x="5235256" y="274590"/>
                  </a:lnTo>
                  <a:lnTo>
                    <a:pt x="5238749" y="322199"/>
                  </a:lnTo>
                  <a:close/>
                </a:path>
              </a:pathLst>
            </a:custGeom>
            <a:ln w="12954">
              <a:solidFill>
                <a:srgbClr val="D2D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95267" y="1897075"/>
            <a:ext cx="2822575" cy="17183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Flatbed</a:t>
            </a:r>
            <a:r>
              <a:rPr sz="2600" spc="-15" dirty="0">
                <a:latin typeface="Calibri"/>
                <a:cs typeface="Calibri"/>
              </a:rPr>
              <a:t> Scanners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Sheet-fed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Scanners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Handheld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Scanners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Drum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Scanners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5904" y="1594103"/>
            <a:ext cx="2959735" cy="2429510"/>
            <a:chOff x="755904" y="1594103"/>
            <a:chExt cx="2959735" cy="2429510"/>
          </a:xfrm>
        </p:grpSpPr>
        <p:sp>
          <p:nvSpPr>
            <p:cNvPr id="9" name="object 9"/>
            <p:cNvSpPr/>
            <p:nvPr/>
          </p:nvSpPr>
          <p:spPr>
            <a:xfrm>
              <a:off x="762381" y="1600580"/>
              <a:ext cx="2947035" cy="2416810"/>
            </a:xfrm>
            <a:custGeom>
              <a:avLst/>
              <a:gdLst/>
              <a:ahLst/>
              <a:cxnLst/>
              <a:rect l="l" t="t" r="r" b="b"/>
              <a:pathLst>
                <a:path w="2947035" h="2416810">
                  <a:moveTo>
                    <a:pt x="2543936" y="0"/>
                  </a:moveTo>
                  <a:lnTo>
                    <a:pt x="402729" y="0"/>
                  </a:lnTo>
                  <a:lnTo>
                    <a:pt x="355761" y="2709"/>
                  </a:lnTo>
                  <a:lnTo>
                    <a:pt x="310385" y="10638"/>
                  </a:lnTo>
                  <a:lnTo>
                    <a:pt x="266903" y="23481"/>
                  </a:lnTo>
                  <a:lnTo>
                    <a:pt x="225616" y="40939"/>
                  </a:lnTo>
                  <a:lnTo>
                    <a:pt x="186828" y="62707"/>
                  </a:lnTo>
                  <a:lnTo>
                    <a:pt x="150840" y="88484"/>
                  </a:lnTo>
                  <a:lnTo>
                    <a:pt x="117954" y="117967"/>
                  </a:lnTo>
                  <a:lnTo>
                    <a:pt x="88473" y="150853"/>
                  </a:lnTo>
                  <a:lnTo>
                    <a:pt x="62698" y="186841"/>
                  </a:lnTo>
                  <a:lnTo>
                    <a:pt x="40932" y="225628"/>
                  </a:lnTo>
                  <a:lnTo>
                    <a:pt x="23477" y="266912"/>
                  </a:lnTo>
                  <a:lnTo>
                    <a:pt x="10636" y="310389"/>
                  </a:lnTo>
                  <a:lnTo>
                    <a:pt x="2709" y="355758"/>
                  </a:lnTo>
                  <a:lnTo>
                    <a:pt x="0" y="402717"/>
                  </a:lnTo>
                  <a:lnTo>
                    <a:pt x="0" y="2013585"/>
                  </a:lnTo>
                  <a:lnTo>
                    <a:pt x="2709" y="2060543"/>
                  </a:lnTo>
                  <a:lnTo>
                    <a:pt x="10636" y="2105912"/>
                  </a:lnTo>
                  <a:lnTo>
                    <a:pt x="23477" y="2149389"/>
                  </a:lnTo>
                  <a:lnTo>
                    <a:pt x="40932" y="2190673"/>
                  </a:lnTo>
                  <a:lnTo>
                    <a:pt x="62698" y="2229460"/>
                  </a:lnTo>
                  <a:lnTo>
                    <a:pt x="88473" y="2265448"/>
                  </a:lnTo>
                  <a:lnTo>
                    <a:pt x="117954" y="2298334"/>
                  </a:lnTo>
                  <a:lnTo>
                    <a:pt x="150840" y="2327817"/>
                  </a:lnTo>
                  <a:lnTo>
                    <a:pt x="186828" y="2353594"/>
                  </a:lnTo>
                  <a:lnTo>
                    <a:pt x="225616" y="2375362"/>
                  </a:lnTo>
                  <a:lnTo>
                    <a:pt x="266903" y="2392820"/>
                  </a:lnTo>
                  <a:lnTo>
                    <a:pt x="310385" y="2405663"/>
                  </a:lnTo>
                  <a:lnTo>
                    <a:pt x="355761" y="2413592"/>
                  </a:lnTo>
                  <a:lnTo>
                    <a:pt x="402729" y="2416302"/>
                  </a:lnTo>
                  <a:lnTo>
                    <a:pt x="2543936" y="2416302"/>
                  </a:lnTo>
                  <a:lnTo>
                    <a:pt x="2590895" y="2413592"/>
                  </a:lnTo>
                  <a:lnTo>
                    <a:pt x="2636264" y="2405663"/>
                  </a:lnTo>
                  <a:lnTo>
                    <a:pt x="2679741" y="2392820"/>
                  </a:lnTo>
                  <a:lnTo>
                    <a:pt x="2721025" y="2375362"/>
                  </a:lnTo>
                  <a:lnTo>
                    <a:pt x="2759812" y="2353594"/>
                  </a:lnTo>
                  <a:lnTo>
                    <a:pt x="2795800" y="2327817"/>
                  </a:lnTo>
                  <a:lnTo>
                    <a:pt x="2828686" y="2298334"/>
                  </a:lnTo>
                  <a:lnTo>
                    <a:pt x="2858169" y="2265448"/>
                  </a:lnTo>
                  <a:lnTo>
                    <a:pt x="2883946" y="2229460"/>
                  </a:lnTo>
                  <a:lnTo>
                    <a:pt x="2905714" y="2190673"/>
                  </a:lnTo>
                  <a:lnTo>
                    <a:pt x="2923172" y="2149389"/>
                  </a:lnTo>
                  <a:lnTo>
                    <a:pt x="2936015" y="2105912"/>
                  </a:lnTo>
                  <a:lnTo>
                    <a:pt x="2943944" y="2060543"/>
                  </a:lnTo>
                  <a:lnTo>
                    <a:pt x="2946654" y="2013585"/>
                  </a:lnTo>
                  <a:lnTo>
                    <a:pt x="2946654" y="402717"/>
                  </a:lnTo>
                  <a:lnTo>
                    <a:pt x="2943944" y="355758"/>
                  </a:lnTo>
                  <a:lnTo>
                    <a:pt x="2936015" y="310389"/>
                  </a:lnTo>
                  <a:lnTo>
                    <a:pt x="2923172" y="266912"/>
                  </a:lnTo>
                  <a:lnTo>
                    <a:pt x="2905714" y="225628"/>
                  </a:lnTo>
                  <a:lnTo>
                    <a:pt x="2883946" y="186841"/>
                  </a:lnTo>
                  <a:lnTo>
                    <a:pt x="2858169" y="150853"/>
                  </a:lnTo>
                  <a:lnTo>
                    <a:pt x="2828686" y="117967"/>
                  </a:lnTo>
                  <a:lnTo>
                    <a:pt x="2795800" y="88484"/>
                  </a:lnTo>
                  <a:lnTo>
                    <a:pt x="2759812" y="62707"/>
                  </a:lnTo>
                  <a:lnTo>
                    <a:pt x="2721025" y="40939"/>
                  </a:lnTo>
                  <a:lnTo>
                    <a:pt x="2679741" y="23481"/>
                  </a:lnTo>
                  <a:lnTo>
                    <a:pt x="2636264" y="10638"/>
                  </a:lnTo>
                  <a:lnTo>
                    <a:pt x="2590895" y="2709"/>
                  </a:lnTo>
                  <a:lnTo>
                    <a:pt x="25439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381" y="1600580"/>
              <a:ext cx="2947035" cy="2416810"/>
            </a:xfrm>
            <a:custGeom>
              <a:avLst/>
              <a:gdLst/>
              <a:ahLst/>
              <a:cxnLst/>
              <a:rect l="l" t="t" r="r" b="b"/>
              <a:pathLst>
                <a:path w="2947035" h="2416810">
                  <a:moveTo>
                    <a:pt x="0" y="402717"/>
                  </a:moveTo>
                  <a:lnTo>
                    <a:pt x="2709" y="355758"/>
                  </a:lnTo>
                  <a:lnTo>
                    <a:pt x="10636" y="310389"/>
                  </a:lnTo>
                  <a:lnTo>
                    <a:pt x="23477" y="266912"/>
                  </a:lnTo>
                  <a:lnTo>
                    <a:pt x="40932" y="225628"/>
                  </a:lnTo>
                  <a:lnTo>
                    <a:pt x="62698" y="186841"/>
                  </a:lnTo>
                  <a:lnTo>
                    <a:pt x="88473" y="150853"/>
                  </a:lnTo>
                  <a:lnTo>
                    <a:pt x="117954" y="117967"/>
                  </a:lnTo>
                  <a:lnTo>
                    <a:pt x="150840" y="88484"/>
                  </a:lnTo>
                  <a:lnTo>
                    <a:pt x="186828" y="62707"/>
                  </a:lnTo>
                  <a:lnTo>
                    <a:pt x="225616" y="40939"/>
                  </a:lnTo>
                  <a:lnTo>
                    <a:pt x="266903" y="23481"/>
                  </a:lnTo>
                  <a:lnTo>
                    <a:pt x="310385" y="10638"/>
                  </a:lnTo>
                  <a:lnTo>
                    <a:pt x="355761" y="2709"/>
                  </a:lnTo>
                  <a:lnTo>
                    <a:pt x="402729" y="0"/>
                  </a:lnTo>
                  <a:lnTo>
                    <a:pt x="2543936" y="0"/>
                  </a:lnTo>
                  <a:lnTo>
                    <a:pt x="2590895" y="2709"/>
                  </a:lnTo>
                  <a:lnTo>
                    <a:pt x="2636264" y="10638"/>
                  </a:lnTo>
                  <a:lnTo>
                    <a:pt x="2679741" y="23481"/>
                  </a:lnTo>
                  <a:lnTo>
                    <a:pt x="2721025" y="40939"/>
                  </a:lnTo>
                  <a:lnTo>
                    <a:pt x="2759812" y="62707"/>
                  </a:lnTo>
                  <a:lnTo>
                    <a:pt x="2795800" y="88484"/>
                  </a:lnTo>
                  <a:lnTo>
                    <a:pt x="2828686" y="117967"/>
                  </a:lnTo>
                  <a:lnTo>
                    <a:pt x="2858169" y="150853"/>
                  </a:lnTo>
                  <a:lnTo>
                    <a:pt x="2883946" y="186841"/>
                  </a:lnTo>
                  <a:lnTo>
                    <a:pt x="2905714" y="225628"/>
                  </a:lnTo>
                  <a:lnTo>
                    <a:pt x="2923172" y="266912"/>
                  </a:lnTo>
                  <a:lnTo>
                    <a:pt x="2936015" y="310389"/>
                  </a:lnTo>
                  <a:lnTo>
                    <a:pt x="2943944" y="355758"/>
                  </a:lnTo>
                  <a:lnTo>
                    <a:pt x="2946654" y="402717"/>
                  </a:lnTo>
                  <a:lnTo>
                    <a:pt x="2946654" y="2013585"/>
                  </a:lnTo>
                  <a:lnTo>
                    <a:pt x="2943944" y="2060543"/>
                  </a:lnTo>
                  <a:lnTo>
                    <a:pt x="2936015" y="2105912"/>
                  </a:lnTo>
                  <a:lnTo>
                    <a:pt x="2923172" y="2149389"/>
                  </a:lnTo>
                  <a:lnTo>
                    <a:pt x="2905714" y="2190673"/>
                  </a:lnTo>
                  <a:lnTo>
                    <a:pt x="2883946" y="2229460"/>
                  </a:lnTo>
                  <a:lnTo>
                    <a:pt x="2858169" y="2265448"/>
                  </a:lnTo>
                  <a:lnTo>
                    <a:pt x="2828686" y="2298334"/>
                  </a:lnTo>
                  <a:lnTo>
                    <a:pt x="2795800" y="2327817"/>
                  </a:lnTo>
                  <a:lnTo>
                    <a:pt x="2759812" y="2353594"/>
                  </a:lnTo>
                  <a:lnTo>
                    <a:pt x="2721025" y="2375362"/>
                  </a:lnTo>
                  <a:lnTo>
                    <a:pt x="2679741" y="2392820"/>
                  </a:lnTo>
                  <a:lnTo>
                    <a:pt x="2636264" y="2405663"/>
                  </a:lnTo>
                  <a:lnTo>
                    <a:pt x="2590895" y="2413592"/>
                  </a:lnTo>
                  <a:lnTo>
                    <a:pt x="2543936" y="2416302"/>
                  </a:lnTo>
                  <a:lnTo>
                    <a:pt x="402729" y="2416302"/>
                  </a:lnTo>
                  <a:lnTo>
                    <a:pt x="355761" y="2413592"/>
                  </a:lnTo>
                  <a:lnTo>
                    <a:pt x="310385" y="2405663"/>
                  </a:lnTo>
                  <a:lnTo>
                    <a:pt x="266903" y="2392820"/>
                  </a:lnTo>
                  <a:lnTo>
                    <a:pt x="225616" y="2375362"/>
                  </a:lnTo>
                  <a:lnTo>
                    <a:pt x="186828" y="2353594"/>
                  </a:lnTo>
                  <a:lnTo>
                    <a:pt x="150840" y="2327817"/>
                  </a:lnTo>
                  <a:lnTo>
                    <a:pt x="117954" y="2298334"/>
                  </a:lnTo>
                  <a:lnTo>
                    <a:pt x="88473" y="2265448"/>
                  </a:lnTo>
                  <a:lnTo>
                    <a:pt x="62698" y="2229460"/>
                  </a:lnTo>
                  <a:lnTo>
                    <a:pt x="40932" y="2190673"/>
                  </a:lnTo>
                  <a:lnTo>
                    <a:pt x="23477" y="2149389"/>
                  </a:lnTo>
                  <a:lnTo>
                    <a:pt x="10636" y="2105912"/>
                  </a:lnTo>
                  <a:lnTo>
                    <a:pt x="2709" y="2060543"/>
                  </a:lnTo>
                  <a:lnTo>
                    <a:pt x="0" y="2013585"/>
                  </a:lnTo>
                  <a:lnTo>
                    <a:pt x="0" y="402717"/>
                  </a:lnTo>
                  <a:close/>
                </a:path>
              </a:pathLst>
            </a:custGeom>
            <a:ln w="129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702367" y="4372165"/>
            <a:ext cx="5252085" cy="1946910"/>
            <a:chOff x="3702367" y="4372165"/>
            <a:chExt cx="5252085" cy="1946910"/>
          </a:xfrm>
        </p:grpSpPr>
        <p:sp>
          <p:nvSpPr>
            <p:cNvPr id="12" name="object 12"/>
            <p:cNvSpPr/>
            <p:nvPr/>
          </p:nvSpPr>
          <p:spPr>
            <a:xfrm>
              <a:off x="3709034" y="4378833"/>
              <a:ext cx="5238750" cy="1933575"/>
            </a:xfrm>
            <a:custGeom>
              <a:avLst/>
              <a:gdLst/>
              <a:ahLst/>
              <a:cxnLst/>
              <a:rect l="l" t="t" r="r" b="b"/>
              <a:pathLst>
                <a:path w="5238750" h="1933575">
                  <a:moveTo>
                    <a:pt x="4916550" y="0"/>
                  </a:moveTo>
                  <a:lnTo>
                    <a:pt x="0" y="0"/>
                  </a:lnTo>
                  <a:lnTo>
                    <a:pt x="0" y="1933194"/>
                  </a:lnTo>
                  <a:lnTo>
                    <a:pt x="4916550" y="1933194"/>
                  </a:lnTo>
                  <a:lnTo>
                    <a:pt x="4964159" y="1929700"/>
                  </a:lnTo>
                  <a:lnTo>
                    <a:pt x="5009599" y="1919551"/>
                  </a:lnTo>
                  <a:lnTo>
                    <a:pt x="5052373" y="1903247"/>
                  </a:lnTo>
                  <a:lnTo>
                    <a:pt x="5091983" y="1881284"/>
                  </a:lnTo>
                  <a:lnTo>
                    <a:pt x="5127929" y="1854162"/>
                  </a:lnTo>
                  <a:lnTo>
                    <a:pt x="5159713" y="1822378"/>
                  </a:lnTo>
                  <a:lnTo>
                    <a:pt x="5186837" y="1786433"/>
                  </a:lnTo>
                  <a:lnTo>
                    <a:pt x="5208800" y="1746823"/>
                  </a:lnTo>
                  <a:lnTo>
                    <a:pt x="5225106" y="1704048"/>
                  </a:lnTo>
                  <a:lnTo>
                    <a:pt x="5235256" y="1658605"/>
                  </a:lnTo>
                  <a:lnTo>
                    <a:pt x="5238749" y="1610995"/>
                  </a:lnTo>
                  <a:lnTo>
                    <a:pt x="5238749" y="322199"/>
                  </a:lnTo>
                  <a:lnTo>
                    <a:pt x="5235256" y="274590"/>
                  </a:lnTo>
                  <a:lnTo>
                    <a:pt x="5225106" y="229150"/>
                  </a:lnTo>
                  <a:lnTo>
                    <a:pt x="5208800" y="186376"/>
                  </a:lnTo>
                  <a:lnTo>
                    <a:pt x="5186837" y="146766"/>
                  </a:lnTo>
                  <a:lnTo>
                    <a:pt x="5159713" y="110820"/>
                  </a:lnTo>
                  <a:lnTo>
                    <a:pt x="5127929" y="79036"/>
                  </a:lnTo>
                  <a:lnTo>
                    <a:pt x="5091983" y="51912"/>
                  </a:lnTo>
                  <a:lnTo>
                    <a:pt x="5052373" y="29949"/>
                  </a:lnTo>
                  <a:lnTo>
                    <a:pt x="5009599" y="13643"/>
                  </a:lnTo>
                  <a:lnTo>
                    <a:pt x="4964159" y="3493"/>
                  </a:lnTo>
                  <a:lnTo>
                    <a:pt x="4916550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9034" y="4378833"/>
              <a:ext cx="5238750" cy="1933575"/>
            </a:xfrm>
            <a:custGeom>
              <a:avLst/>
              <a:gdLst/>
              <a:ahLst/>
              <a:cxnLst/>
              <a:rect l="l" t="t" r="r" b="b"/>
              <a:pathLst>
                <a:path w="5238750" h="1933575">
                  <a:moveTo>
                    <a:pt x="5238749" y="322199"/>
                  </a:moveTo>
                  <a:lnTo>
                    <a:pt x="5238749" y="1610995"/>
                  </a:lnTo>
                  <a:lnTo>
                    <a:pt x="5235256" y="1658605"/>
                  </a:lnTo>
                  <a:lnTo>
                    <a:pt x="5225106" y="1704048"/>
                  </a:lnTo>
                  <a:lnTo>
                    <a:pt x="5208800" y="1746823"/>
                  </a:lnTo>
                  <a:lnTo>
                    <a:pt x="5186837" y="1786433"/>
                  </a:lnTo>
                  <a:lnTo>
                    <a:pt x="5159713" y="1822378"/>
                  </a:lnTo>
                  <a:lnTo>
                    <a:pt x="5127929" y="1854162"/>
                  </a:lnTo>
                  <a:lnTo>
                    <a:pt x="5091983" y="1881284"/>
                  </a:lnTo>
                  <a:lnTo>
                    <a:pt x="5052373" y="1903247"/>
                  </a:lnTo>
                  <a:lnTo>
                    <a:pt x="5009599" y="1919551"/>
                  </a:lnTo>
                  <a:lnTo>
                    <a:pt x="4964159" y="1929700"/>
                  </a:lnTo>
                  <a:lnTo>
                    <a:pt x="4916550" y="1933194"/>
                  </a:lnTo>
                  <a:lnTo>
                    <a:pt x="0" y="1933194"/>
                  </a:lnTo>
                  <a:lnTo>
                    <a:pt x="0" y="0"/>
                  </a:lnTo>
                  <a:lnTo>
                    <a:pt x="4916550" y="0"/>
                  </a:lnTo>
                  <a:lnTo>
                    <a:pt x="4964159" y="3493"/>
                  </a:lnTo>
                  <a:lnTo>
                    <a:pt x="5009599" y="13643"/>
                  </a:lnTo>
                  <a:lnTo>
                    <a:pt x="5052373" y="29949"/>
                  </a:lnTo>
                  <a:lnTo>
                    <a:pt x="5091983" y="51912"/>
                  </a:lnTo>
                  <a:lnTo>
                    <a:pt x="5127929" y="79036"/>
                  </a:lnTo>
                  <a:lnTo>
                    <a:pt x="5159713" y="110820"/>
                  </a:lnTo>
                  <a:lnTo>
                    <a:pt x="5186837" y="146766"/>
                  </a:lnTo>
                  <a:lnTo>
                    <a:pt x="5208800" y="186376"/>
                  </a:lnTo>
                  <a:lnTo>
                    <a:pt x="5225106" y="229150"/>
                  </a:lnTo>
                  <a:lnTo>
                    <a:pt x="5235256" y="274590"/>
                  </a:lnTo>
                  <a:lnTo>
                    <a:pt x="5238749" y="322199"/>
                  </a:lnTo>
                  <a:close/>
                </a:path>
              </a:pathLst>
            </a:custGeom>
            <a:ln w="12954">
              <a:solidFill>
                <a:srgbClr val="D2D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95267" y="4857445"/>
            <a:ext cx="1895475" cy="87121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2D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Scanners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3D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Scanners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5904" y="4130802"/>
            <a:ext cx="2959735" cy="2429510"/>
            <a:chOff x="755904" y="4130802"/>
            <a:chExt cx="2959735" cy="2429510"/>
          </a:xfrm>
        </p:grpSpPr>
        <p:sp>
          <p:nvSpPr>
            <p:cNvPr id="16" name="object 16"/>
            <p:cNvSpPr/>
            <p:nvPr/>
          </p:nvSpPr>
          <p:spPr>
            <a:xfrm>
              <a:off x="762381" y="4137279"/>
              <a:ext cx="2947035" cy="2416810"/>
            </a:xfrm>
            <a:custGeom>
              <a:avLst/>
              <a:gdLst/>
              <a:ahLst/>
              <a:cxnLst/>
              <a:rect l="l" t="t" r="r" b="b"/>
              <a:pathLst>
                <a:path w="2947035" h="2416809">
                  <a:moveTo>
                    <a:pt x="2543936" y="0"/>
                  </a:moveTo>
                  <a:lnTo>
                    <a:pt x="402729" y="0"/>
                  </a:lnTo>
                  <a:lnTo>
                    <a:pt x="355761" y="2709"/>
                  </a:lnTo>
                  <a:lnTo>
                    <a:pt x="310385" y="10638"/>
                  </a:lnTo>
                  <a:lnTo>
                    <a:pt x="266903" y="23481"/>
                  </a:lnTo>
                  <a:lnTo>
                    <a:pt x="225616" y="40939"/>
                  </a:lnTo>
                  <a:lnTo>
                    <a:pt x="186828" y="62707"/>
                  </a:lnTo>
                  <a:lnTo>
                    <a:pt x="150840" y="88484"/>
                  </a:lnTo>
                  <a:lnTo>
                    <a:pt x="117954" y="117967"/>
                  </a:lnTo>
                  <a:lnTo>
                    <a:pt x="88473" y="150853"/>
                  </a:lnTo>
                  <a:lnTo>
                    <a:pt x="62698" y="186841"/>
                  </a:lnTo>
                  <a:lnTo>
                    <a:pt x="40932" y="225628"/>
                  </a:lnTo>
                  <a:lnTo>
                    <a:pt x="23477" y="266912"/>
                  </a:lnTo>
                  <a:lnTo>
                    <a:pt x="10636" y="310389"/>
                  </a:lnTo>
                  <a:lnTo>
                    <a:pt x="2709" y="355758"/>
                  </a:lnTo>
                  <a:lnTo>
                    <a:pt x="0" y="402717"/>
                  </a:lnTo>
                  <a:lnTo>
                    <a:pt x="0" y="2013572"/>
                  </a:lnTo>
                  <a:lnTo>
                    <a:pt x="2709" y="2060540"/>
                  </a:lnTo>
                  <a:lnTo>
                    <a:pt x="10636" y="2105916"/>
                  </a:lnTo>
                  <a:lnTo>
                    <a:pt x="23477" y="2149398"/>
                  </a:lnTo>
                  <a:lnTo>
                    <a:pt x="40932" y="2190685"/>
                  </a:lnTo>
                  <a:lnTo>
                    <a:pt x="62698" y="2229473"/>
                  </a:lnTo>
                  <a:lnTo>
                    <a:pt x="88473" y="2265461"/>
                  </a:lnTo>
                  <a:lnTo>
                    <a:pt x="117954" y="2298347"/>
                  </a:lnTo>
                  <a:lnTo>
                    <a:pt x="150840" y="2327828"/>
                  </a:lnTo>
                  <a:lnTo>
                    <a:pt x="186828" y="2353603"/>
                  </a:lnTo>
                  <a:lnTo>
                    <a:pt x="225616" y="2375369"/>
                  </a:lnTo>
                  <a:lnTo>
                    <a:pt x="266903" y="2392824"/>
                  </a:lnTo>
                  <a:lnTo>
                    <a:pt x="310385" y="2405665"/>
                  </a:lnTo>
                  <a:lnTo>
                    <a:pt x="355761" y="2413592"/>
                  </a:lnTo>
                  <a:lnTo>
                    <a:pt x="402729" y="2416302"/>
                  </a:lnTo>
                  <a:lnTo>
                    <a:pt x="2543936" y="2416302"/>
                  </a:lnTo>
                  <a:lnTo>
                    <a:pt x="2590895" y="2413592"/>
                  </a:lnTo>
                  <a:lnTo>
                    <a:pt x="2636264" y="2405665"/>
                  </a:lnTo>
                  <a:lnTo>
                    <a:pt x="2679741" y="2392824"/>
                  </a:lnTo>
                  <a:lnTo>
                    <a:pt x="2721025" y="2375369"/>
                  </a:lnTo>
                  <a:lnTo>
                    <a:pt x="2759812" y="2353603"/>
                  </a:lnTo>
                  <a:lnTo>
                    <a:pt x="2795800" y="2327828"/>
                  </a:lnTo>
                  <a:lnTo>
                    <a:pt x="2828686" y="2298347"/>
                  </a:lnTo>
                  <a:lnTo>
                    <a:pt x="2858169" y="2265461"/>
                  </a:lnTo>
                  <a:lnTo>
                    <a:pt x="2883946" y="2229473"/>
                  </a:lnTo>
                  <a:lnTo>
                    <a:pt x="2905714" y="2190685"/>
                  </a:lnTo>
                  <a:lnTo>
                    <a:pt x="2923172" y="2149398"/>
                  </a:lnTo>
                  <a:lnTo>
                    <a:pt x="2936015" y="2105916"/>
                  </a:lnTo>
                  <a:lnTo>
                    <a:pt x="2943944" y="2060540"/>
                  </a:lnTo>
                  <a:lnTo>
                    <a:pt x="2946654" y="2013572"/>
                  </a:lnTo>
                  <a:lnTo>
                    <a:pt x="2946654" y="402717"/>
                  </a:lnTo>
                  <a:lnTo>
                    <a:pt x="2943944" y="355758"/>
                  </a:lnTo>
                  <a:lnTo>
                    <a:pt x="2936015" y="310389"/>
                  </a:lnTo>
                  <a:lnTo>
                    <a:pt x="2923172" y="266912"/>
                  </a:lnTo>
                  <a:lnTo>
                    <a:pt x="2905714" y="225628"/>
                  </a:lnTo>
                  <a:lnTo>
                    <a:pt x="2883946" y="186841"/>
                  </a:lnTo>
                  <a:lnTo>
                    <a:pt x="2858169" y="150853"/>
                  </a:lnTo>
                  <a:lnTo>
                    <a:pt x="2828686" y="117967"/>
                  </a:lnTo>
                  <a:lnTo>
                    <a:pt x="2795800" y="88484"/>
                  </a:lnTo>
                  <a:lnTo>
                    <a:pt x="2759812" y="62707"/>
                  </a:lnTo>
                  <a:lnTo>
                    <a:pt x="2721025" y="40939"/>
                  </a:lnTo>
                  <a:lnTo>
                    <a:pt x="2679741" y="23481"/>
                  </a:lnTo>
                  <a:lnTo>
                    <a:pt x="2636264" y="10638"/>
                  </a:lnTo>
                  <a:lnTo>
                    <a:pt x="2590895" y="2709"/>
                  </a:lnTo>
                  <a:lnTo>
                    <a:pt x="25439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381" y="4137279"/>
              <a:ext cx="2947035" cy="2416810"/>
            </a:xfrm>
            <a:custGeom>
              <a:avLst/>
              <a:gdLst/>
              <a:ahLst/>
              <a:cxnLst/>
              <a:rect l="l" t="t" r="r" b="b"/>
              <a:pathLst>
                <a:path w="2947035" h="2416809">
                  <a:moveTo>
                    <a:pt x="0" y="402717"/>
                  </a:moveTo>
                  <a:lnTo>
                    <a:pt x="2709" y="355758"/>
                  </a:lnTo>
                  <a:lnTo>
                    <a:pt x="10636" y="310389"/>
                  </a:lnTo>
                  <a:lnTo>
                    <a:pt x="23477" y="266912"/>
                  </a:lnTo>
                  <a:lnTo>
                    <a:pt x="40932" y="225628"/>
                  </a:lnTo>
                  <a:lnTo>
                    <a:pt x="62698" y="186841"/>
                  </a:lnTo>
                  <a:lnTo>
                    <a:pt x="88473" y="150853"/>
                  </a:lnTo>
                  <a:lnTo>
                    <a:pt x="117954" y="117967"/>
                  </a:lnTo>
                  <a:lnTo>
                    <a:pt x="150840" y="88484"/>
                  </a:lnTo>
                  <a:lnTo>
                    <a:pt x="186828" y="62707"/>
                  </a:lnTo>
                  <a:lnTo>
                    <a:pt x="225616" y="40939"/>
                  </a:lnTo>
                  <a:lnTo>
                    <a:pt x="266903" y="23481"/>
                  </a:lnTo>
                  <a:lnTo>
                    <a:pt x="310385" y="10638"/>
                  </a:lnTo>
                  <a:lnTo>
                    <a:pt x="355761" y="2709"/>
                  </a:lnTo>
                  <a:lnTo>
                    <a:pt x="402729" y="0"/>
                  </a:lnTo>
                  <a:lnTo>
                    <a:pt x="2543936" y="0"/>
                  </a:lnTo>
                  <a:lnTo>
                    <a:pt x="2590895" y="2709"/>
                  </a:lnTo>
                  <a:lnTo>
                    <a:pt x="2636264" y="10638"/>
                  </a:lnTo>
                  <a:lnTo>
                    <a:pt x="2679741" y="23481"/>
                  </a:lnTo>
                  <a:lnTo>
                    <a:pt x="2721025" y="40939"/>
                  </a:lnTo>
                  <a:lnTo>
                    <a:pt x="2759812" y="62707"/>
                  </a:lnTo>
                  <a:lnTo>
                    <a:pt x="2795800" y="88484"/>
                  </a:lnTo>
                  <a:lnTo>
                    <a:pt x="2828686" y="117967"/>
                  </a:lnTo>
                  <a:lnTo>
                    <a:pt x="2858169" y="150853"/>
                  </a:lnTo>
                  <a:lnTo>
                    <a:pt x="2883946" y="186841"/>
                  </a:lnTo>
                  <a:lnTo>
                    <a:pt x="2905714" y="225628"/>
                  </a:lnTo>
                  <a:lnTo>
                    <a:pt x="2923172" y="266912"/>
                  </a:lnTo>
                  <a:lnTo>
                    <a:pt x="2936015" y="310389"/>
                  </a:lnTo>
                  <a:lnTo>
                    <a:pt x="2943944" y="355758"/>
                  </a:lnTo>
                  <a:lnTo>
                    <a:pt x="2946654" y="402717"/>
                  </a:lnTo>
                  <a:lnTo>
                    <a:pt x="2946654" y="2013572"/>
                  </a:lnTo>
                  <a:lnTo>
                    <a:pt x="2943944" y="2060540"/>
                  </a:lnTo>
                  <a:lnTo>
                    <a:pt x="2936015" y="2105916"/>
                  </a:lnTo>
                  <a:lnTo>
                    <a:pt x="2923172" y="2149398"/>
                  </a:lnTo>
                  <a:lnTo>
                    <a:pt x="2905714" y="2190685"/>
                  </a:lnTo>
                  <a:lnTo>
                    <a:pt x="2883946" y="2229473"/>
                  </a:lnTo>
                  <a:lnTo>
                    <a:pt x="2858169" y="2265461"/>
                  </a:lnTo>
                  <a:lnTo>
                    <a:pt x="2828686" y="2298347"/>
                  </a:lnTo>
                  <a:lnTo>
                    <a:pt x="2795800" y="2327828"/>
                  </a:lnTo>
                  <a:lnTo>
                    <a:pt x="2759812" y="2353603"/>
                  </a:lnTo>
                  <a:lnTo>
                    <a:pt x="2721025" y="2375369"/>
                  </a:lnTo>
                  <a:lnTo>
                    <a:pt x="2679741" y="2392824"/>
                  </a:lnTo>
                  <a:lnTo>
                    <a:pt x="2636264" y="2405665"/>
                  </a:lnTo>
                  <a:lnTo>
                    <a:pt x="2590895" y="2413592"/>
                  </a:lnTo>
                  <a:lnTo>
                    <a:pt x="2543936" y="2416302"/>
                  </a:lnTo>
                  <a:lnTo>
                    <a:pt x="402729" y="2416302"/>
                  </a:lnTo>
                  <a:lnTo>
                    <a:pt x="355761" y="2413592"/>
                  </a:lnTo>
                  <a:lnTo>
                    <a:pt x="310385" y="2405665"/>
                  </a:lnTo>
                  <a:lnTo>
                    <a:pt x="266903" y="2392824"/>
                  </a:lnTo>
                  <a:lnTo>
                    <a:pt x="225616" y="2375369"/>
                  </a:lnTo>
                  <a:lnTo>
                    <a:pt x="186828" y="2353603"/>
                  </a:lnTo>
                  <a:lnTo>
                    <a:pt x="150840" y="2327828"/>
                  </a:lnTo>
                  <a:lnTo>
                    <a:pt x="117954" y="2298347"/>
                  </a:lnTo>
                  <a:lnTo>
                    <a:pt x="88473" y="2265461"/>
                  </a:lnTo>
                  <a:lnTo>
                    <a:pt x="62698" y="2229473"/>
                  </a:lnTo>
                  <a:lnTo>
                    <a:pt x="40932" y="2190685"/>
                  </a:lnTo>
                  <a:lnTo>
                    <a:pt x="23477" y="2149398"/>
                  </a:lnTo>
                  <a:lnTo>
                    <a:pt x="10636" y="2105916"/>
                  </a:lnTo>
                  <a:lnTo>
                    <a:pt x="2709" y="2060540"/>
                  </a:lnTo>
                  <a:lnTo>
                    <a:pt x="0" y="2013572"/>
                  </a:lnTo>
                  <a:lnTo>
                    <a:pt x="0" y="402717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-3810" algn="ctr">
              <a:lnSpc>
                <a:spcPts val="4400"/>
              </a:lnSpc>
              <a:spcBef>
                <a:spcPts val="580"/>
              </a:spcBef>
            </a:pPr>
            <a:r>
              <a:rPr spc="-5" dirty="0"/>
              <a:t>On </a:t>
            </a:r>
            <a:r>
              <a:rPr spc="-15" dirty="0"/>
              <a:t>Scan </a:t>
            </a:r>
            <a:r>
              <a:rPr spc="-10" dirty="0"/>
              <a:t> </a:t>
            </a:r>
            <a:r>
              <a:rPr spc="-355" dirty="0"/>
              <a:t>T</a:t>
            </a:r>
            <a:r>
              <a:rPr dirty="0"/>
              <a:t>echnology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150"/>
          </a:p>
          <a:p>
            <a:pPr marL="72390" marR="68580" indent="635" algn="ctr">
              <a:lnSpc>
                <a:spcPts val="4400"/>
              </a:lnSpc>
            </a:pPr>
            <a:r>
              <a:rPr spc="-5" dirty="0"/>
              <a:t>On </a:t>
            </a:r>
            <a:r>
              <a:rPr dirty="0"/>
              <a:t> </a:t>
            </a:r>
            <a:r>
              <a:rPr spc="-5" dirty="0"/>
              <a:t>Dimension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63" y="505964"/>
            <a:ext cx="3502990" cy="3921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338328"/>
            <a:ext cx="35490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333E50"/>
                </a:solidFill>
                <a:latin typeface="Calibri Light"/>
                <a:cs typeface="Calibri Light"/>
              </a:rPr>
              <a:t>Scanner</a:t>
            </a:r>
            <a:r>
              <a:rPr b="0" spc="-6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333E50"/>
                </a:solidFill>
                <a:latin typeface="Calibri Light"/>
                <a:cs typeface="Calibri Light"/>
              </a:rPr>
              <a:t>:</a:t>
            </a:r>
            <a:r>
              <a:rPr b="0" spc="-3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10" dirty="0">
                <a:solidFill>
                  <a:srgbClr val="333E50"/>
                </a:solidFill>
                <a:latin typeface="Calibri Light"/>
                <a:cs typeface="Calibri Light"/>
              </a:rPr>
              <a:t>Flatbed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6272" y="1066800"/>
            <a:ext cx="4160519" cy="56608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22470" y="1234694"/>
            <a:ext cx="75755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-63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sz="15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500" spc="-3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desktop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scanner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5740" y="2629153"/>
            <a:ext cx="84010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-635" algn="ctr">
              <a:lnSpc>
                <a:spcPct val="91600"/>
              </a:lnSpc>
              <a:spcBef>
                <a:spcPts val="250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The most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only  used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scanner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9296" y="4344161"/>
            <a:ext cx="832485" cy="6724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250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ume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  is 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stationary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5997" y="5843270"/>
            <a:ext cx="69088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4826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Head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500" spc="-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able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3764" y="3192779"/>
            <a:ext cx="1935480" cy="279501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388" y="223278"/>
            <a:ext cx="4291965" cy="1112520"/>
            <a:chOff x="792388" y="223278"/>
            <a:chExt cx="4291965" cy="1112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388" y="505964"/>
              <a:ext cx="3164744" cy="3921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023" y="223278"/>
              <a:ext cx="810755" cy="1112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6472" y="223278"/>
              <a:ext cx="1307591" cy="111250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338328"/>
            <a:ext cx="39897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333E50"/>
                </a:solidFill>
                <a:latin typeface="Calibri Light"/>
                <a:cs typeface="Calibri Light"/>
              </a:rPr>
              <a:t>Scanner</a:t>
            </a:r>
            <a:r>
              <a:rPr b="0" spc="-6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333E50"/>
                </a:solidFill>
                <a:latin typeface="Calibri Light"/>
                <a:cs typeface="Calibri Light"/>
              </a:rPr>
              <a:t>:</a:t>
            </a:r>
            <a:r>
              <a:rPr b="0" spc="-4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20" dirty="0">
                <a:solidFill>
                  <a:srgbClr val="333E50"/>
                </a:solidFill>
                <a:latin typeface="Calibri Light"/>
                <a:cs typeface="Calibri Light"/>
              </a:rPr>
              <a:t>Sheet-fed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5945" y="1179575"/>
            <a:ext cx="4493513" cy="51907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47284" y="1613661"/>
            <a:ext cx="829310" cy="5810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845" marR="5080" indent="-17780">
              <a:lnSpc>
                <a:spcPts val="2090"/>
              </a:lnSpc>
              <a:spcBef>
                <a:spcPts val="330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op  scanner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1078" y="3323082"/>
            <a:ext cx="1049655" cy="8458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ctr">
              <a:lnSpc>
                <a:spcPts val="2090"/>
              </a:lnSpc>
              <a:spcBef>
                <a:spcPts val="330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Docume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  is 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movable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7367" y="5297678"/>
            <a:ext cx="1010285" cy="5810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133350">
              <a:lnSpc>
                <a:spcPts val="2090"/>
              </a:lnSpc>
              <a:spcBef>
                <a:spcPts val="330"/>
              </a:spcBef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Head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tiona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88564" y="2877311"/>
            <a:ext cx="1792224" cy="340461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079" y="505964"/>
            <a:ext cx="3948256" cy="3921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338328"/>
            <a:ext cx="39954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333E50"/>
                </a:solidFill>
                <a:latin typeface="Calibri Light"/>
                <a:cs typeface="Calibri Light"/>
              </a:rPr>
              <a:t>Scanner</a:t>
            </a:r>
            <a:r>
              <a:rPr b="0" spc="-6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333E50"/>
                </a:solidFill>
                <a:latin typeface="Calibri Light"/>
                <a:cs typeface="Calibri Light"/>
              </a:rPr>
              <a:t>:</a:t>
            </a:r>
            <a:r>
              <a:rPr b="0" spc="-4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5" dirty="0">
                <a:solidFill>
                  <a:srgbClr val="333E50"/>
                </a:solidFill>
                <a:latin typeface="Calibri Light"/>
                <a:cs typeface="Calibri Light"/>
              </a:rPr>
              <a:t>Handheld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9713" y="3509771"/>
            <a:ext cx="1483995" cy="52006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3208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4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Movable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scanner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9713" y="4016502"/>
            <a:ext cx="1483995" cy="628015"/>
            <a:chOff x="759713" y="4016502"/>
            <a:chExt cx="1483995" cy="628015"/>
          </a:xfrm>
        </p:grpSpPr>
        <p:sp>
          <p:nvSpPr>
            <p:cNvPr id="6" name="object 6"/>
            <p:cNvSpPr/>
            <p:nvPr/>
          </p:nvSpPr>
          <p:spPr>
            <a:xfrm>
              <a:off x="766190" y="4022979"/>
              <a:ext cx="1470660" cy="615315"/>
            </a:xfrm>
            <a:custGeom>
              <a:avLst/>
              <a:gdLst/>
              <a:ahLst/>
              <a:cxnLst/>
              <a:rect l="l" t="t" r="r" b="b"/>
              <a:pathLst>
                <a:path w="1470660" h="615314">
                  <a:moveTo>
                    <a:pt x="1470660" y="0"/>
                  </a:moveTo>
                  <a:lnTo>
                    <a:pt x="0" y="0"/>
                  </a:lnTo>
                  <a:lnTo>
                    <a:pt x="0" y="614934"/>
                  </a:lnTo>
                  <a:lnTo>
                    <a:pt x="1470660" y="614934"/>
                  </a:lnTo>
                  <a:lnTo>
                    <a:pt x="1470660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6190" y="4022979"/>
              <a:ext cx="1470660" cy="615315"/>
            </a:xfrm>
            <a:custGeom>
              <a:avLst/>
              <a:gdLst/>
              <a:ahLst/>
              <a:cxnLst/>
              <a:rect l="l" t="t" r="r" b="b"/>
              <a:pathLst>
                <a:path w="1470660" h="615314">
                  <a:moveTo>
                    <a:pt x="0" y="614934"/>
                  </a:moveTo>
                  <a:lnTo>
                    <a:pt x="1470660" y="614934"/>
                  </a:lnTo>
                  <a:lnTo>
                    <a:pt x="1470660" y="0"/>
                  </a:lnTo>
                  <a:lnTo>
                    <a:pt x="0" y="0"/>
                  </a:lnTo>
                  <a:lnTo>
                    <a:pt x="0" y="614934"/>
                  </a:lnTo>
                  <a:close/>
                </a:path>
              </a:pathLst>
            </a:custGeom>
            <a:ln w="12954">
              <a:solidFill>
                <a:srgbClr val="D2D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435923" y="3509581"/>
            <a:ext cx="1485265" cy="520065"/>
            <a:chOff x="2435923" y="3509581"/>
            <a:chExt cx="1485265" cy="520065"/>
          </a:xfrm>
        </p:grpSpPr>
        <p:sp>
          <p:nvSpPr>
            <p:cNvPr id="9" name="object 9"/>
            <p:cNvSpPr/>
            <p:nvPr/>
          </p:nvSpPr>
          <p:spPr>
            <a:xfrm>
              <a:off x="2442590" y="3516249"/>
              <a:ext cx="1471930" cy="506730"/>
            </a:xfrm>
            <a:custGeom>
              <a:avLst/>
              <a:gdLst/>
              <a:ahLst/>
              <a:cxnLst/>
              <a:rect l="l" t="t" r="r" b="b"/>
              <a:pathLst>
                <a:path w="1471929" h="506729">
                  <a:moveTo>
                    <a:pt x="1471421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1471421" y="506730"/>
                  </a:lnTo>
                  <a:lnTo>
                    <a:pt x="147142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2590" y="3516249"/>
              <a:ext cx="1471930" cy="506730"/>
            </a:xfrm>
            <a:custGeom>
              <a:avLst/>
              <a:gdLst/>
              <a:ahLst/>
              <a:cxnLst/>
              <a:rect l="l" t="t" r="r" b="b"/>
              <a:pathLst>
                <a:path w="1471929" h="506729">
                  <a:moveTo>
                    <a:pt x="0" y="506730"/>
                  </a:moveTo>
                  <a:lnTo>
                    <a:pt x="1471421" y="506730"/>
                  </a:lnTo>
                  <a:lnTo>
                    <a:pt x="1471421" y="0"/>
                  </a:lnTo>
                  <a:lnTo>
                    <a:pt x="0" y="0"/>
                  </a:lnTo>
                  <a:lnTo>
                    <a:pt x="0" y="506730"/>
                  </a:lnTo>
                  <a:close/>
                </a:path>
              </a:pathLst>
            </a:custGeom>
            <a:ln w="1295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36114" y="3509771"/>
            <a:ext cx="1484630" cy="5200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559435" marR="200660" indent="-353060">
              <a:lnSpc>
                <a:spcPts val="1540"/>
              </a:lnSpc>
              <a:spcBef>
                <a:spcPts val="44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hold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hand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36114" y="4016502"/>
            <a:ext cx="1484630" cy="628015"/>
            <a:chOff x="2436114" y="4016502"/>
            <a:chExt cx="1484630" cy="628015"/>
          </a:xfrm>
        </p:grpSpPr>
        <p:sp>
          <p:nvSpPr>
            <p:cNvPr id="13" name="object 13"/>
            <p:cNvSpPr/>
            <p:nvPr/>
          </p:nvSpPr>
          <p:spPr>
            <a:xfrm>
              <a:off x="2442591" y="4022979"/>
              <a:ext cx="1471930" cy="615315"/>
            </a:xfrm>
            <a:custGeom>
              <a:avLst/>
              <a:gdLst/>
              <a:ahLst/>
              <a:cxnLst/>
              <a:rect l="l" t="t" r="r" b="b"/>
              <a:pathLst>
                <a:path w="1471929" h="615314">
                  <a:moveTo>
                    <a:pt x="1471421" y="0"/>
                  </a:moveTo>
                  <a:lnTo>
                    <a:pt x="0" y="0"/>
                  </a:lnTo>
                  <a:lnTo>
                    <a:pt x="0" y="614934"/>
                  </a:lnTo>
                  <a:lnTo>
                    <a:pt x="1471421" y="614934"/>
                  </a:lnTo>
                  <a:lnTo>
                    <a:pt x="1471421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2591" y="4022979"/>
              <a:ext cx="1471930" cy="615315"/>
            </a:xfrm>
            <a:custGeom>
              <a:avLst/>
              <a:gdLst/>
              <a:ahLst/>
              <a:cxnLst/>
              <a:rect l="l" t="t" r="r" b="b"/>
              <a:pathLst>
                <a:path w="1471929" h="615314">
                  <a:moveTo>
                    <a:pt x="0" y="614934"/>
                  </a:moveTo>
                  <a:lnTo>
                    <a:pt x="1471421" y="614934"/>
                  </a:lnTo>
                  <a:lnTo>
                    <a:pt x="1471421" y="0"/>
                  </a:lnTo>
                  <a:lnTo>
                    <a:pt x="0" y="0"/>
                  </a:lnTo>
                  <a:lnTo>
                    <a:pt x="0" y="614934"/>
                  </a:lnTo>
                  <a:close/>
                </a:path>
              </a:pathLst>
            </a:custGeom>
            <a:ln w="12954">
              <a:solidFill>
                <a:srgbClr val="D2D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113085" y="3509581"/>
            <a:ext cx="1483995" cy="520065"/>
            <a:chOff x="4113085" y="3509581"/>
            <a:chExt cx="1483995" cy="520065"/>
          </a:xfrm>
        </p:grpSpPr>
        <p:sp>
          <p:nvSpPr>
            <p:cNvPr id="16" name="object 16"/>
            <p:cNvSpPr/>
            <p:nvPr/>
          </p:nvSpPr>
          <p:spPr>
            <a:xfrm>
              <a:off x="4119752" y="3516249"/>
              <a:ext cx="1470660" cy="506730"/>
            </a:xfrm>
            <a:custGeom>
              <a:avLst/>
              <a:gdLst/>
              <a:ahLst/>
              <a:cxnLst/>
              <a:rect l="l" t="t" r="r" b="b"/>
              <a:pathLst>
                <a:path w="1470660" h="506729">
                  <a:moveTo>
                    <a:pt x="1470660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1470660" y="506730"/>
                  </a:lnTo>
                  <a:lnTo>
                    <a:pt x="14706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9752" y="3516249"/>
              <a:ext cx="1470660" cy="506730"/>
            </a:xfrm>
            <a:custGeom>
              <a:avLst/>
              <a:gdLst/>
              <a:ahLst/>
              <a:cxnLst/>
              <a:rect l="l" t="t" r="r" b="b"/>
              <a:pathLst>
                <a:path w="1470660" h="506729">
                  <a:moveTo>
                    <a:pt x="0" y="506730"/>
                  </a:moveTo>
                  <a:lnTo>
                    <a:pt x="1470660" y="506730"/>
                  </a:lnTo>
                  <a:lnTo>
                    <a:pt x="1470660" y="0"/>
                  </a:lnTo>
                  <a:lnTo>
                    <a:pt x="0" y="0"/>
                  </a:lnTo>
                  <a:lnTo>
                    <a:pt x="0" y="506730"/>
                  </a:lnTo>
                  <a:close/>
                </a:path>
              </a:pathLst>
            </a:custGeom>
            <a:ln w="1295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13276" y="3509771"/>
            <a:ext cx="1483995" cy="52006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55880" rIns="0" bIns="0" rtlCol="0">
            <a:spAutoFit/>
          </a:bodyPr>
          <a:lstStyle/>
          <a:p>
            <a:pPr marL="368300" marR="172720" indent="-191135">
              <a:lnSpc>
                <a:spcPts val="1540"/>
              </a:lnSpc>
              <a:spcBef>
                <a:spcPts val="44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quick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scan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13276" y="4016502"/>
            <a:ext cx="1483995" cy="628015"/>
            <a:chOff x="4113276" y="4016502"/>
            <a:chExt cx="1483995" cy="628015"/>
          </a:xfrm>
        </p:grpSpPr>
        <p:sp>
          <p:nvSpPr>
            <p:cNvPr id="20" name="object 20"/>
            <p:cNvSpPr/>
            <p:nvPr/>
          </p:nvSpPr>
          <p:spPr>
            <a:xfrm>
              <a:off x="4119753" y="4022979"/>
              <a:ext cx="1470660" cy="615315"/>
            </a:xfrm>
            <a:custGeom>
              <a:avLst/>
              <a:gdLst/>
              <a:ahLst/>
              <a:cxnLst/>
              <a:rect l="l" t="t" r="r" b="b"/>
              <a:pathLst>
                <a:path w="1470660" h="615314">
                  <a:moveTo>
                    <a:pt x="1470660" y="0"/>
                  </a:moveTo>
                  <a:lnTo>
                    <a:pt x="0" y="0"/>
                  </a:lnTo>
                  <a:lnTo>
                    <a:pt x="0" y="614934"/>
                  </a:lnTo>
                  <a:lnTo>
                    <a:pt x="1470660" y="614934"/>
                  </a:lnTo>
                  <a:lnTo>
                    <a:pt x="1470660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9753" y="4022979"/>
              <a:ext cx="1470660" cy="615315"/>
            </a:xfrm>
            <a:custGeom>
              <a:avLst/>
              <a:gdLst/>
              <a:ahLst/>
              <a:cxnLst/>
              <a:rect l="l" t="t" r="r" b="b"/>
              <a:pathLst>
                <a:path w="1470660" h="615314">
                  <a:moveTo>
                    <a:pt x="0" y="614934"/>
                  </a:moveTo>
                  <a:lnTo>
                    <a:pt x="1470660" y="614934"/>
                  </a:lnTo>
                  <a:lnTo>
                    <a:pt x="1470660" y="0"/>
                  </a:lnTo>
                  <a:lnTo>
                    <a:pt x="0" y="0"/>
                  </a:lnTo>
                  <a:lnTo>
                    <a:pt x="0" y="614934"/>
                  </a:lnTo>
                  <a:close/>
                </a:path>
              </a:pathLst>
            </a:custGeom>
            <a:ln w="12954">
              <a:solidFill>
                <a:srgbClr val="D2D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789485" y="3509581"/>
            <a:ext cx="1483995" cy="520065"/>
            <a:chOff x="5789485" y="3509581"/>
            <a:chExt cx="1483995" cy="520065"/>
          </a:xfrm>
        </p:grpSpPr>
        <p:sp>
          <p:nvSpPr>
            <p:cNvPr id="23" name="object 23"/>
            <p:cNvSpPr/>
            <p:nvPr/>
          </p:nvSpPr>
          <p:spPr>
            <a:xfrm>
              <a:off x="5796152" y="3516249"/>
              <a:ext cx="1470660" cy="506730"/>
            </a:xfrm>
            <a:custGeom>
              <a:avLst/>
              <a:gdLst/>
              <a:ahLst/>
              <a:cxnLst/>
              <a:rect l="l" t="t" r="r" b="b"/>
              <a:pathLst>
                <a:path w="1470659" h="506729">
                  <a:moveTo>
                    <a:pt x="1470659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1470659" y="506730"/>
                  </a:lnTo>
                  <a:lnTo>
                    <a:pt x="14706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96152" y="3516249"/>
              <a:ext cx="1470660" cy="506730"/>
            </a:xfrm>
            <a:custGeom>
              <a:avLst/>
              <a:gdLst/>
              <a:ahLst/>
              <a:cxnLst/>
              <a:rect l="l" t="t" r="r" b="b"/>
              <a:pathLst>
                <a:path w="1470659" h="506729">
                  <a:moveTo>
                    <a:pt x="0" y="506730"/>
                  </a:moveTo>
                  <a:lnTo>
                    <a:pt x="1470659" y="506730"/>
                  </a:lnTo>
                  <a:lnTo>
                    <a:pt x="1470659" y="0"/>
                  </a:lnTo>
                  <a:lnTo>
                    <a:pt x="0" y="0"/>
                  </a:lnTo>
                  <a:lnTo>
                    <a:pt x="0" y="506730"/>
                  </a:lnTo>
                  <a:close/>
                </a:path>
              </a:pathLst>
            </a:custGeom>
            <a:ln w="1295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89676" y="3509771"/>
            <a:ext cx="1483995" cy="52006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55880" rIns="0" bIns="0" rtlCol="0">
            <a:spAutoFit/>
          </a:bodyPr>
          <a:lstStyle/>
          <a:p>
            <a:pPr marL="153035" marR="146050" indent="78740">
              <a:lnSpc>
                <a:spcPts val="1540"/>
              </a:lnSpc>
              <a:spcBef>
                <a:spcPts val="44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Scan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much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789676" y="4016502"/>
            <a:ext cx="1483995" cy="628015"/>
            <a:chOff x="5789676" y="4016502"/>
            <a:chExt cx="1483995" cy="628015"/>
          </a:xfrm>
        </p:grpSpPr>
        <p:sp>
          <p:nvSpPr>
            <p:cNvPr id="27" name="object 27"/>
            <p:cNvSpPr/>
            <p:nvPr/>
          </p:nvSpPr>
          <p:spPr>
            <a:xfrm>
              <a:off x="5796153" y="4022979"/>
              <a:ext cx="1470660" cy="615315"/>
            </a:xfrm>
            <a:custGeom>
              <a:avLst/>
              <a:gdLst/>
              <a:ahLst/>
              <a:cxnLst/>
              <a:rect l="l" t="t" r="r" b="b"/>
              <a:pathLst>
                <a:path w="1470659" h="615314">
                  <a:moveTo>
                    <a:pt x="1470659" y="0"/>
                  </a:moveTo>
                  <a:lnTo>
                    <a:pt x="0" y="0"/>
                  </a:lnTo>
                  <a:lnTo>
                    <a:pt x="0" y="614934"/>
                  </a:lnTo>
                  <a:lnTo>
                    <a:pt x="1470659" y="614934"/>
                  </a:lnTo>
                  <a:lnTo>
                    <a:pt x="1470659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96153" y="4022979"/>
              <a:ext cx="1470660" cy="615315"/>
            </a:xfrm>
            <a:custGeom>
              <a:avLst/>
              <a:gdLst/>
              <a:ahLst/>
              <a:cxnLst/>
              <a:rect l="l" t="t" r="r" b="b"/>
              <a:pathLst>
                <a:path w="1470659" h="615314">
                  <a:moveTo>
                    <a:pt x="0" y="614934"/>
                  </a:moveTo>
                  <a:lnTo>
                    <a:pt x="1470659" y="614934"/>
                  </a:lnTo>
                  <a:lnTo>
                    <a:pt x="1470659" y="0"/>
                  </a:lnTo>
                  <a:lnTo>
                    <a:pt x="0" y="0"/>
                  </a:lnTo>
                  <a:lnTo>
                    <a:pt x="0" y="614934"/>
                  </a:lnTo>
                  <a:close/>
                </a:path>
              </a:pathLst>
            </a:custGeom>
            <a:ln w="12954">
              <a:solidFill>
                <a:srgbClr val="D2D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465885" y="3509581"/>
            <a:ext cx="1485265" cy="520065"/>
            <a:chOff x="7465885" y="3509581"/>
            <a:chExt cx="1485265" cy="520065"/>
          </a:xfrm>
        </p:grpSpPr>
        <p:sp>
          <p:nvSpPr>
            <p:cNvPr id="30" name="object 30"/>
            <p:cNvSpPr/>
            <p:nvPr/>
          </p:nvSpPr>
          <p:spPr>
            <a:xfrm>
              <a:off x="7472552" y="3516249"/>
              <a:ext cx="1471930" cy="506730"/>
            </a:xfrm>
            <a:custGeom>
              <a:avLst/>
              <a:gdLst/>
              <a:ahLst/>
              <a:cxnLst/>
              <a:rect l="l" t="t" r="r" b="b"/>
              <a:pathLst>
                <a:path w="1471929" h="506729">
                  <a:moveTo>
                    <a:pt x="1471422" y="0"/>
                  </a:moveTo>
                  <a:lnTo>
                    <a:pt x="0" y="0"/>
                  </a:lnTo>
                  <a:lnTo>
                    <a:pt x="0" y="506730"/>
                  </a:lnTo>
                  <a:lnTo>
                    <a:pt x="1471422" y="506730"/>
                  </a:lnTo>
                  <a:lnTo>
                    <a:pt x="14714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72552" y="3516249"/>
              <a:ext cx="1471930" cy="506730"/>
            </a:xfrm>
            <a:custGeom>
              <a:avLst/>
              <a:gdLst/>
              <a:ahLst/>
              <a:cxnLst/>
              <a:rect l="l" t="t" r="r" b="b"/>
              <a:pathLst>
                <a:path w="1471929" h="506729">
                  <a:moveTo>
                    <a:pt x="0" y="506730"/>
                  </a:moveTo>
                  <a:lnTo>
                    <a:pt x="1471422" y="506730"/>
                  </a:lnTo>
                  <a:lnTo>
                    <a:pt x="1471422" y="0"/>
                  </a:lnTo>
                  <a:lnTo>
                    <a:pt x="0" y="0"/>
                  </a:lnTo>
                  <a:lnTo>
                    <a:pt x="0" y="506730"/>
                  </a:lnTo>
                  <a:close/>
                </a:path>
              </a:pathLst>
            </a:custGeom>
            <a:ln w="1295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466076" y="3509771"/>
            <a:ext cx="1484630" cy="52006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55880" rIns="0" bIns="0" rtlCol="0">
            <a:spAutoFit/>
          </a:bodyPr>
          <a:lstStyle/>
          <a:p>
            <a:pPr marL="504190" marR="288290" indent="-208915">
              <a:lnSpc>
                <a:spcPts val="1540"/>
              </a:lnSpc>
              <a:spcBef>
                <a:spcPts val="44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E.g.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Barcode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reader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466076" y="4016502"/>
            <a:ext cx="1484630" cy="628015"/>
            <a:chOff x="7466076" y="4016502"/>
            <a:chExt cx="1484630" cy="628015"/>
          </a:xfrm>
        </p:grpSpPr>
        <p:sp>
          <p:nvSpPr>
            <p:cNvPr id="34" name="object 34"/>
            <p:cNvSpPr/>
            <p:nvPr/>
          </p:nvSpPr>
          <p:spPr>
            <a:xfrm>
              <a:off x="7472553" y="4022979"/>
              <a:ext cx="1471930" cy="615315"/>
            </a:xfrm>
            <a:custGeom>
              <a:avLst/>
              <a:gdLst/>
              <a:ahLst/>
              <a:cxnLst/>
              <a:rect l="l" t="t" r="r" b="b"/>
              <a:pathLst>
                <a:path w="1471929" h="615314">
                  <a:moveTo>
                    <a:pt x="1471422" y="0"/>
                  </a:moveTo>
                  <a:lnTo>
                    <a:pt x="0" y="0"/>
                  </a:lnTo>
                  <a:lnTo>
                    <a:pt x="0" y="614934"/>
                  </a:lnTo>
                  <a:lnTo>
                    <a:pt x="1471422" y="614934"/>
                  </a:lnTo>
                  <a:lnTo>
                    <a:pt x="1471422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72553" y="4022979"/>
              <a:ext cx="1471930" cy="615315"/>
            </a:xfrm>
            <a:custGeom>
              <a:avLst/>
              <a:gdLst/>
              <a:ahLst/>
              <a:cxnLst/>
              <a:rect l="l" t="t" r="r" b="b"/>
              <a:pathLst>
                <a:path w="1471929" h="615314">
                  <a:moveTo>
                    <a:pt x="0" y="614934"/>
                  </a:moveTo>
                  <a:lnTo>
                    <a:pt x="1471422" y="614934"/>
                  </a:lnTo>
                  <a:lnTo>
                    <a:pt x="1471422" y="0"/>
                  </a:lnTo>
                  <a:lnTo>
                    <a:pt x="0" y="0"/>
                  </a:lnTo>
                  <a:lnTo>
                    <a:pt x="0" y="614934"/>
                  </a:lnTo>
                  <a:close/>
                </a:path>
              </a:pathLst>
            </a:custGeom>
            <a:ln w="12954">
              <a:solidFill>
                <a:srgbClr val="D2D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0964" y="4766311"/>
            <a:ext cx="1869185" cy="208940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563" y="1581911"/>
            <a:ext cx="2306574" cy="3099816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978" y="533321"/>
            <a:ext cx="3124742" cy="3647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338328"/>
            <a:ext cx="31730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333E50"/>
                </a:solidFill>
                <a:latin typeface="Calibri Light"/>
                <a:cs typeface="Calibri Light"/>
              </a:rPr>
              <a:t>Scanner</a:t>
            </a:r>
            <a:r>
              <a:rPr b="0" spc="-6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333E50"/>
                </a:solidFill>
                <a:latin typeface="Calibri Light"/>
                <a:cs typeface="Calibri Light"/>
              </a:rPr>
              <a:t>:</a:t>
            </a:r>
            <a:r>
              <a:rPr b="0" spc="-4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333E50"/>
                </a:solidFill>
                <a:latin typeface="Calibri Light"/>
                <a:cs typeface="Calibri Light"/>
              </a:rPr>
              <a:t>Drum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74991" y="4010977"/>
            <a:ext cx="3545204" cy="1101090"/>
            <a:chOff x="1074991" y="4010977"/>
            <a:chExt cx="3545204" cy="1101090"/>
          </a:xfrm>
        </p:grpSpPr>
        <p:sp>
          <p:nvSpPr>
            <p:cNvPr id="5" name="object 5"/>
            <p:cNvSpPr/>
            <p:nvPr/>
          </p:nvSpPr>
          <p:spPr>
            <a:xfrm>
              <a:off x="1081658" y="4017645"/>
              <a:ext cx="3531870" cy="1087755"/>
            </a:xfrm>
            <a:custGeom>
              <a:avLst/>
              <a:gdLst/>
              <a:ahLst/>
              <a:cxnLst/>
              <a:rect l="l" t="t" r="r" b="b"/>
              <a:pathLst>
                <a:path w="3531870" h="1087754">
                  <a:moveTo>
                    <a:pt x="3531870" y="0"/>
                  </a:moveTo>
                  <a:lnTo>
                    <a:pt x="0" y="0"/>
                  </a:lnTo>
                  <a:lnTo>
                    <a:pt x="0" y="1087373"/>
                  </a:lnTo>
                  <a:lnTo>
                    <a:pt x="3531870" y="1087373"/>
                  </a:lnTo>
                  <a:lnTo>
                    <a:pt x="353187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1658" y="4017645"/>
              <a:ext cx="3531870" cy="1087755"/>
            </a:xfrm>
            <a:custGeom>
              <a:avLst/>
              <a:gdLst/>
              <a:ahLst/>
              <a:cxnLst/>
              <a:rect l="l" t="t" r="r" b="b"/>
              <a:pathLst>
                <a:path w="3531870" h="1087754">
                  <a:moveTo>
                    <a:pt x="0" y="1087373"/>
                  </a:moveTo>
                  <a:lnTo>
                    <a:pt x="3531870" y="1087373"/>
                  </a:lnTo>
                  <a:lnTo>
                    <a:pt x="3531870" y="0"/>
                  </a:lnTo>
                  <a:lnTo>
                    <a:pt x="0" y="0"/>
                  </a:lnTo>
                  <a:lnTo>
                    <a:pt x="0" y="1087373"/>
                  </a:lnTo>
                  <a:close/>
                </a:path>
              </a:pathLst>
            </a:custGeom>
            <a:ln w="1295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75182" y="4011167"/>
            <a:ext cx="3545204" cy="11004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30200" marR="327660" indent="176530">
              <a:lnSpc>
                <a:spcPts val="3290"/>
              </a:lnSpc>
              <a:spcBef>
                <a:spcPts val="895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Used in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graphics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3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houses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75182" y="5098541"/>
            <a:ext cx="3545204" cy="1330960"/>
            <a:chOff x="1075182" y="5098541"/>
            <a:chExt cx="3545204" cy="1330960"/>
          </a:xfrm>
        </p:grpSpPr>
        <p:sp>
          <p:nvSpPr>
            <p:cNvPr id="9" name="object 9"/>
            <p:cNvSpPr/>
            <p:nvPr/>
          </p:nvSpPr>
          <p:spPr>
            <a:xfrm>
              <a:off x="1081659" y="5105018"/>
              <a:ext cx="3531870" cy="1317625"/>
            </a:xfrm>
            <a:custGeom>
              <a:avLst/>
              <a:gdLst/>
              <a:ahLst/>
              <a:cxnLst/>
              <a:rect l="l" t="t" r="r" b="b"/>
              <a:pathLst>
                <a:path w="3531870" h="1317625">
                  <a:moveTo>
                    <a:pt x="3531870" y="0"/>
                  </a:moveTo>
                  <a:lnTo>
                    <a:pt x="0" y="0"/>
                  </a:lnTo>
                  <a:lnTo>
                    <a:pt x="0" y="1317497"/>
                  </a:lnTo>
                  <a:lnTo>
                    <a:pt x="3531870" y="1317497"/>
                  </a:lnTo>
                  <a:lnTo>
                    <a:pt x="3531870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1659" y="5105018"/>
              <a:ext cx="3531870" cy="1317625"/>
            </a:xfrm>
            <a:custGeom>
              <a:avLst/>
              <a:gdLst/>
              <a:ahLst/>
              <a:cxnLst/>
              <a:rect l="l" t="t" r="r" b="b"/>
              <a:pathLst>
                <a:path w="3531870" h="1317625">
                  <a:moveTo>
                    <a:pt x="0" y="1317497"/>
                  </a:moveTo>
                  <a:lnTo>
                    <a:pt x="3531870" y="1317497"/>
                  </a:lnTo>
                  <a:lnTo>
                    <a:pt x="3531870" y="0"/>
                  </a:lnTo>
                  <a:lnTo>
                    <a:pt x="0" y="0"/>
                  </a:lnTo>
                  <a:lnTo>
                    <a:pt x="0" y="1317497"/>
                  </a:lnTo>
                  <a:close/>
                </a:path>
              </a:pathLst>
            </a:custGeom>
            <a:ln w="12954">
              <a:solidFill>
                <a:srgbClr val="D2D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01399" y="4010977"/>
            <a:ext cx="3545204" cy="1101090"/>
            <a:chOff x="5101399" y="4010977"/>
            <a:chExt cx="3545204" cy="1101090"/>
          </a:xfrm>
        </p:grpSpPr>
        <p:sp>
          <p:nvSpPr>
            <p:cNvPr id="12" name="object 12"/>
            <p:cNvSpPr/>
            <p:nvPr/>
          </p:nvSpPr>
          <p:spPr>
            <a:xfrm>
              <a:off x="5108066" y="4017645"/>
              <a:ext cx="3531870" cy="1087755"/>
            </a:xfrm>
            <a:custGeom>
              <a:avLst/>
              <a:gdLst/>
              <a:ahLst/>
              <a:cxnLst/>
              <a:rect l="l" t="t" r="r" b="b"/>
              <a:pathLst>
                <a:path w="3531870" h="1087754">
                  <a:moveTo>
                    <a:pt x="3531869" y="0"/>
                  </a:moveTo>
                  <a:lnTo>
                    <a:pt x="0" y="0"/>
                  </a:lnTo>
                  <a:lnTo>
                    <a:pt x="0" y="1087373"/>
                  </a:lnTo>
                  <a:lnTo>
                    <a:pt x="3531869" y="1087373"/>
                  </a:lnTo>
                  <a:lnTo>
                    <a:pt x="353186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08066" y="4017645"/>
              <a:ext cx="3531870" cy="1087755"/>
            </a:xfrm>
            <a:custGeom>
              <a:avLst/>
              <a:gdLst/>
              <a:ahLst/>
              <a:cxnLst/>
              <a:rect l="l" t="t" r="r" b="b"/>
              <a:pathLst>
                <a:path w="3531870" h="1087754">
                  <a:moveTo>
                    <a:pt x="0" y="1087373"/>
                  </a:moveTo>
                  <a:lnTo>
                    <a:pt x="3531869" y="1087373"/>
                  </a:lnTo>
                  <a:lnTo>
                    <a:pt x="3531869" y="0"/>
                  </a:lnTo>
                  <a:lnTo>
                    <a:pt x="0" y="0"/>
                  </a:lnTo>
                  <a:lnTo>
                    <a:pt x="0" y="1087373"/>
                  </a:lnTo>
                  <a:close/>
                </a:path>
              </a:pathLst>
            </a:custGeom>
            <a:ln w="12953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01590" y="4011167"/>
            <a:ext cx="3545204" cy="11004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47980" marR="252729" indent="-87630">
              <a:lnSpc>
                <a:spcPts val="3290"/>
              </a:lnSpc>
              <a:spcBef>
                <a:spcPts val="895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scanning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000" spc="-6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 size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01590" y="5098541"/>
            <a:ext cx="3545204" cy="1330960"/>
            <a:chOff x="5101590" y="5098541"/>
            <a:chExt cx="3545204" cy="1330960"/>
          </a:xfrm>
        </p:grpSpPr>
        <p:sp>
          <p:nvSpPr>
            <p:cNvPr id="16" name="object 16"/>
            <p:cNvSpPr/>
            <p:nvPr/>
          </p:nvSpPr>
          <p:spPr>
            <a:xfrm>
              <a:off x="5108067" y="5105018"/>
              <a:ext cx="3531870" cy="1317625"/>
            </a:xfrm>
            <a:custGeom>
              <a:avLst/>
              <a:gdLst/>
              <a:ahLst/>
              <a:cxnLst/>
              <a:rect l="l" t="t" r="r" b="b"/>
              <a:pathLst>
                <a:path w="3531870" h="1317625">
                  <a:moveTo>
                    <a:pt x="3531869" y="0"/>
                  </a:moveTo>
                  <a:lnTo>
                    <a:pt x="0" y="0"/>
                  </a:lnTo>
                  <a:lnTo>
                    <a:pt x="0" y="1317497"/>
                  </a:lnTo>
                  <a:lnTo>
                    <a:pt x="3531869" y="1317497"/>
                  </a:lnTo>
                  <a:lnTo>
                    <a:pt x="3531869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8067" y="5105018"/>
              <a:ext cx="3531870" cy="1317625"/>
            </a:xfrm>
            <a:custGeom>
              <a:avLst/>
              <a:gdLst/>
              <a:ahLst/>
              <a:cxnLst/>
              <a:rect l="l" t="t" r="r" b="b"/>
              <a:pathLst>
                <a:path w="3531870" h="1317625">
                  <a:moveTo>
                    <a:pt x="0" y="1317497"/>
                  </a:moveTo>
                  <a:lnTo>
                    <a:pt x="3531869" y="1317497"/>
                  </a:lnTo>
                  <a:lnTo>
                    <a:pt x="3531869" y="0"/>
                  </a:lnTo>
                  <a:lnTo>
                    <a:pt x="0" y="0"/>
                  </a:lnTo>
                  <a:lnTo>
                    <a:pt x="0" y="1317497"/>
                  </a:lnTo>
                  <a:close/>
                </a:path>
              </a:pathLst>
            </a:custGeom>
            <a:ln w="12954">
              <a:solidFill>
                <a:srgbClr val="D2D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7564" y="1200911"/>
            <a:ext cx="4059174" cy="5314188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38328"/>
            <a:ext cx="5489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5" dirty="0">
                <a:solidFill>
                  <a:srgbClr val="333E50"/>
                </a:solidFill>
                <a:latin typeface="Calibri Light"/>
                <a:cs typeface="Calibri Light"/>
              </a:rPr>
              <a:t>Anatomy</a:t>
            </a:r>
            <a:r>
              <a:rPr b="0" spc="-4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333E50"/>
                </a:solidFill>
                <a:latin typeface="Calibri Light"/>
                <a:cs typeface="Calibri Light"/>
              </a:rPr>
              <a:t>:</a:t>
            </a:r>
            <a:r>
              <a:rPr b="0" spc="-2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10" dirty="0">
                <a:solidFill>
                  <a:srgbClr val="333E50"/>
                </a:solidFill>
                <a:latin typeface="Calibri Light"/>
                <a:cs typeface="Calibri Light"/>
              </a:rPr>
              <a:t>Flatbed</a:t>
            </a:r>
            <a:r>
              <a:rPr b="0" spc="-4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5" dirty="0">
                <a:solidFill>
                  <a:srgbClr val="333E50"/>
                </a:solidFill>
                <a:latin typeface="Calibri Light"/>
                <a:cs typeface="Calibri Light"/>
              </a:rPr>
              <a:t>Scanner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5433" y="1456182"/>
            <a:ext cx="6668770" cy="3839845"/>
            <a:chOff x="805433" y="1456182"/>
            <a:chExt cx="6668770" cy="3839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082" y="1726562"/>
              <a:ext cx="116802" cy="1264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5433" y="1456182"/>
              <a:ext cx="6668261" cy="7818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555" y="1890522"/>
              <a:ext cx="481584" cy="6301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8813" y="1874520"/>
              <a:ext cx="561594" cy="6743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0357" y="1874520"/>
              <a:ext cx="1330452" cy="6743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0759" y="1874520"/>
              <a:ext cx="561594" cy="6743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2304" y="1874520"/>
              <a:ext cx="1331975" cy="6743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4229" y="1874520"/>
              <a:ext cx="592074" cy="6743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56254" y="1874520"/>
              <a:ext cx="1200912" cy="6743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57116" y="1874520"/>
              <a:ext cx="915162" cy="6743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2227" y="1874520"/>
              <a:ext cx="1221486" cy="6743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555" y="2233422"/>
              <a:ext cx="481584" cy="6301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8813" y="2217420"/>
              <a:ext cx="1318260" cy="67437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555" y="2577084"/>
              <a:ext cx="481584" cy="6301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8813" y="2561082"/>
              <a:ext cx="1078230" cy="67437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555" y="2920746"/>
              <a:ext cx="481584" cy="6301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8813" y="2904744"/>
              <a:ext cx="958596" cy="67437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555" y="3263646"/>
              <a:ext cx="481584" cy="63017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8813" y="3247644"/>
              <a:ext cx="1037082" cy="67437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555" y="3607308"/>
              <a:ext cx="481584" cy="6301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8813" y="3591305"/>
              <a:ext cx="2905506" cy="67437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555" y="3950970"/>
              <a:ext cx="481584" cy="6301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8813" y="3934967"/>
              <a:ext cx="2138172" cy="67436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555" y="4293870"/>
              <a:ext cx="481584" cy="6301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813" y="4277867"/>
              <a:ext cx="2060448" cy="67436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555" y="4637532"/>
              <a:ext cx="481584" cy="6301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78813" y="4621530"/>
              <a:ext cx="1181862" cy="67436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40739" y="1533652"/>
            <a:ext cx="6402705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3279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2800" dirty="0">
                <a:latin typeface="Calibri"/>
                <a:cs typeface="Calibri"/>
              </a:rPr>
              <a:t>Basic</a:t>
            </a:r>
            <a:r>
              <a:rPr sz="2800" spc="-10" dirty="0">
                <a:latin typeface="Calibri"/>
                <a:cs typeface="Calibri"/>
              </a:rPr>
              <a:t> components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flatbed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scanner</a:t>
            </a:r>
            <a:r>
              <a:rPr sz="2800" spc="-10" dirty="0">
                <a:latin typeface="Calibri"/>
                <a:cs typeface="Calibri"/>
              </a:rPr>
              <a:t> are:</a:t>
            </a:r>
            <a:endParaRPr sz="2800">
              <a:latin typeface="Calibri"/>
              <a:cs typeface="Calibri"/>
            </a:endParaRPr>
          </a:p>
          <a:p>
            <a:pPr marL="527050" lvl="1" indent="-171450">
              <a:lnSpc>
                <a:spcPts val="2710"/>
              </a:lnSpc>
              <a:buFont typeface="Arial MT"/>
              <a:buChar char="•"/>
              <a:tabLst>
                <a:tab pos="527050" algn="l"/>
              </a:tabLst>
            </a:pPr>
            <a:r>
              <a:rPr sz="2400" b="1" spc="-1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harged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oupled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evice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b="1" spc="-5" dirty="0">
                <a:latin typeface="Calibri"/>
                <a:cs typeface="Calibri"/>
              </a:rPr>
              <a:t>CCD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  <a:p>
            <a:pPr marL="527050" lvl="1" indent="-171450">
              <a:lnSpc>
                <a:spcPts val="2705"/>
              </a:lnSpc>
              <a:buFont typeface="Arial MT"/>
              <a:buChar char="•"/>
              <a:tabLst>
                <a:tab pos="527050" algn="l"/>
              </a:tabLst>
            </a:pPr>
            <a:r>
              <a:rPr sz="2400" spc="-15" dirty="0">
                <a:latin typeface="Calibri"/>
                <a:cs typeface="Calibri"/>
              </a:rPr>
              <a:t>Mirrors</a:t>
            </a:r>
            <a:endParaRPr sz="2400">
              <a:latin typeface="Calibri"/>
              <a:cs typeface="Calibri"/>
            </a:endParaRPr>
          </a:p>
          <a:p>
            <a:pPr marL="527050" lvl="1" indent="-171450">
              <a:lnSpc>
                <a:spcPts val="2705"/>
              </a:lnSpc>
              <a:buFont typeface="Arial MT"/>
              <a:buChar char="•"/>
              <a:tabLst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Lamp</a:t>
            </a:r>
            <a:endParaRPr sz="2400">
              <a:latin typeface="Calibri"/>
              <a:cs typeface="Calibri"/>
            </a:endParaRPr>
          </a:p>
          <a:p>
            <a:pPr marL="527050" lvl="1" indent="-171450">
              <a:lnSpc>
                <a:spcPts val="2705"/>
              </a:lnSpc>
              <a:buFont typeface="Arial MT"/>
              <a:buChar char="•"/>
              <a:tabLst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Lens</a:t>
            </a:r>
            <a:endParaRPr sz="2400">
              <a:latin typeface="Calibri"/>
              <a:cs typeface="Calibri"/>
            </a:endParaRPr>
          </a:p>
          <a:p>
            <a:pPr marL="527050" lvl="1" indent="-171450">
              <a:lnSpc>
                <a:spcPts val="2705"/>
              </a:lnSpc>
              <a:buFont typeface="Arial MT"/>
              <a:buChar char="•"/>
              <a:tabLst>
                <a:tab pos="527050" algn="l"/>
              </a:tabLst>
            </a:pPr>
            <a:r>
              <a:rPr sz="2400" spc="-10" dirty="0">
                <a:latin typeface="Calibri"/>
                <a:cs typeface="Calibri"/>
              </a:rPr>
              <a:t>Filter</a:t>
            </a:r>
            <a:endParaRPr sz="2400">
              <a:latin typeface="Calibri"/>
              <a:cs typeface="Calibri"/>
            </a:endParaRPr>
          </a:p>
          <a:p>
            <a:pPr marL="527050" lvl="1" indent="-171450">
              <a:lnSpc>
                <a:spcPts val="2705"/>
              </a:lnSpc>
              <a:buFont typeface="Arial MT"/>
              <a:buChar char="•"/>
              <a:tabLst>
                <a:tab pos="527050" algn="l"/>
              </a:tabLst>
            </a:pPr>
            <a:r>
              <a:rPr sz="2400" spc="-10" dirty="0">
                <a:latin typeface="Calibri"/>
                <a:cs typeface="Calibri"/>
              </a:rPr>
              <a:t>Scan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assembly</a:t>
            </a:r>
            <a:endParaRPr sz="2400">
              <a:latin typeface="Calibri"/>
              <a:cs typeface="Calibri"/>
            </a:endParaRPr>
          </a:p>
          <a:p>
            <a:pPr marL="527050" lvl="1" indent="-171450">
              <a:lnSpc>
                <a:spcPts val="2705"/>
              </a:lnSpc>
              <a:buFont typeface="Arial MT"/>
              <a:buChar char="•"/>
              <a:tabLst>
                <a:tab pos="527050" algn="l"/>
              </a:tabLst>
            </a:pPr>
            <a:r>
              <a:rPr sz="2400" dirty="0">
                <a:latin typeface="Calibri"/>
                <a:cs typeface="Calibri"/>
              </a:rPr>
              <a:t>Mother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board</a:t>
            </a:r>
            <a:endParaRPr sz="2400">
              <a:latin typeface="Calibri"/>
              <a:cs typeface="Calibri"/>
            </a:endParaRPr>
          </a:p>
          <a:p>
            <a:pPr marL="527050" lvl="1" indent="-171450">
              <a:lnSpc>
                <a:spcPts val="2705"/>
              </a:lnSpc>
              <a:buFont typeface="Arial MT"/>
              <a:buChar char="•"/>
              <a:tabLst>
                <a:tab pos="527050" algn="l"/>
              </a:tabLst>
            </a:pP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Panel</a:t>
            </a:r>
            <a:endParaRPr sz="2400">
              <a:latin typeface="Calibri"/>
              <a:cs typeface="Calibri"/>
            </a:endParaRPr>
          </a:p>
          <a:p>
            <a:pPr marL="527050" lvl="1" indent="-171450">
              <a:lnSpc>
                <a:spcPts val="2795"/>
              </a:lnSpc>
              <a:buFont typeface="Arial MT"/>
              <a:buChar char="•"/>
              <a:tabLst>
                <a:tab pos="527050" algn="l"/>
              </a:tabLst>
            </a:pPr>
            <a:r>
              <a:rPr sz="2400" spc="-15" dirty="0">
                <a:latin typeface="Calibri"/>
                <a:cs typeface="Calibri"/>
              </a:rPr>
              <a:t>Frame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38328"/>
            <a:ext cx="5489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5" dirty="0">
                <a:solidFill>
                  <a:srgbClr val="333E50"/>
                </a:solidFill>
                <a:latin typeface="Calibri Light"/>
                <a:cs typeface="Calibri Light"/>
              </a:rPr>
              <a:t>Anatomy</a:t>
            </a:r>
            <a:r>
              <a:rPr b="0" spc="-4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dirty="0">
                <a:solidFill>
                  <a:srgbClr val="333E50"/>
                </a:solidFill>
                <a:latin typeface="Calibri Light"/>
                <a:cs typeface="Calibri Light"/>
              </a:rPr>
              <a:t>:</a:t>
            </a:r>
            <a:r>
              <a:rPr b="0" spc="-25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10" dirty="0">
                <a:solidFill>
                  <a:srgbClr val="333E50"/>
                </a:solidFill>
                <a:latin typeface="Calibri Light"/>
                <a:cs typeface="Calibri Light"/>
              </a:rPr>
              <a:t>Flatbed</a:t>
            </a:r>
            <a:r>
              <a:rPr b="0" spc="-40" dirty="0">
                <a:solidFill>
                  <a:srgbClr val="333E50"/>
                </a:solidFill>
                <a:latin typeface="Calibri Light"/>
                <a:cs typeface="Calibri Light"/>
              </a:rPr>
              <a:t> </a:t>
            </a:r>
            <a:r>
              <a:rPr b="0" spc="-5" dirty="0">
                <a:solidFill>
                  <a:srgbClr val="333E50"/>
                </a:solidFill>
                <a:latin typeface="Calibri Light"/>
                <a:cs typeface="Calibri Light"/>
              </a:rPr>
              <a:t>Scanner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455" y="1833879"/>
            <a:ext cx="7647940" cy="5024120"/>
            <a:chOff x="600455" y="1833879"/>
            <a:chExt cx="7647940" cy="5024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625" y="5872733"/>
              <a:ext cx="7049261" cy="9852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4637" y="1921763"/>
              <a:ext cx="6858761" cy="38694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06246" y="1833879"/>
              <a:ext cx="7036434" cy="4046220"/>
            </a:xfrm>
            <a:custGeom>
              <a:avLst/>
              <a:gdLst/>
              <a:ahLst/>
              <a:cxnLst/>
              <a:rect l="l" t="t" r="r" b="b"/>
              <a:pathLst>
                <a:path w="7036434" h="4046220">
                  <a:moveTo>
                    <a:pt x="5042535" y="3992880"/>
                  </a:moveTo>
                  <a:lnTo>
                    <a:pt x="53492" y="3992880"/>
                  </a:lnTo>
                  <a:lnTo>
                    <a:pt x="53492" y="3729101"/>
                  </a:lnTo>
                  <a:lnTo>
                    <a:pt x="0" y="3729101"/>
                  </a:lnTo>
                  <a:lnTo>
                    <a:pt x="0" y="3992880"/>
                  </a:lnTo>
                  <a:lnTo>
                    <a:pt x="0" y="4046220"/>
                  </a:lnTo>
                  <a:lnTo>
                    <a:pt x="5042535" y="4046220"/>
                  </a:lnTo>
                  <a:lnTo>
                    <a:pt x="5042535" y="3992880"/>
                  </a:lnTo>
                  <a:close/>
                </a:path>
                <a:path w="7036434" h="4046220">
                  <a:moveTo>
                    <a:pt x="6964934" y="71120"/>
                  </a:moveTo>
                  <a:lnTo>
                    <a:pt x="71374" y="71120"/>
                  </a:lnTo>
                  <a:lnTo>
                    <a:pt x="71374" y="88900"/>
                  </a:lnTo>
                  <a:lnTo>
                    <a:pt x="71374" y="3348101"/>
                  </a:lnTo>
                  <a:lnTo>
                    <a:pt x="89154" y="3348101"/>
                  </a:lnTo>
                  <a:lnTo>
                    <a:pt x="89154" y="88900"/>
                  </a:lnTo>
                  <a:lnTo>
                    <a:pt x="6947154" y="88900"/>
                  </a:lnTo>
                  <a:lnTo>
                    <a:pt x="6947154" y="3957320"/>
                  </a:lnTo>
                  <a:lnTo>
                    <a:pt x="89154" y="3957320"/>
                  </a:lnTo>
                  <a:lnTo>
                    <a:pt x="89154" y="3729101"/>
                  </a:lnTo>
                  <a:lnTo>
                    <a:pt x="71374" y="3729101"/>
                  </a:lnTo>
                  <a:lnTo>
                    <a:pt x="71374" y="3957320"/>
                  </a:lnTo>
                  <a:lnTo>
                    <a:pt x="71374" y="3957701"/>
                  </a:lnTo>
                  <a:lnTo>
                    <a:pt x="71374" y="3975100"/>
                  </a:lnTo>
                  <a:lnTo>
                    <a:pt x="6964934" y="3975100"/>
                  </a:lnTo>
                  <a:lnTo>
                    <a:pt x="6964934" y="3957701"/>
                  </a:lnTo>
                  <a:lnTo>
                    <a:pt x="6964934" y="3957320"/>
                  </a:lnTo>
                  <a:lnTo>
                    <a:pt x="6964934" y="88900"/>
                  </a:lnTo>
                  <a:lnTo>
                    <a:pt x="6964934" y="88646"/>
                  </a:lnTo>
                  <a:lnTo>
                    <a:pt x="6964934" y="71120"/>
                  </a:lnTo>
                  <a:close/>
                </a:path>
                <a:path w="7036434" h="4046220">
                  <a:moveTo>
                    <a:pt x="7036308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3348101"/>
                  </a:lnTo>
                  <a:lnTo>
                    <a:pt x="53492" y="3348101"/>
                  </a:lnTo>
                  <a:lnTo>
                    <a:pt x="53492" y="53340"/>
                  </a:lnTo>
                  <a:lnTo>
                    <a:pt x="6982841" y="53340"/>
                  </a:lnTo>
                  <a:lnTo>
                    <a:pt x="6982841" y="3992880"/>
                  </a:lnTo>
                  <a:lnTo>
                    <a:pt x="6718935" y="3992880"/>
                  </a:lnTo>
                  <a:lnTo>
                    <a:pt x="6718935" y="4046220"/>
                  </a:lnTo>
                  <a:lnTo>
                    <a:pt x="7036308" y="4046220"/>
                  </a:lnTo>
                  <a:lnTo>
                    <a:pt x="7036308" y="3992981"/>
                  </a:lnTo>
                  <a:lnTo>
                    <a:pt x="7036308" y="53340"/>
                  </a:lnTo>
                  <a:lnTo>
                    <a:pt x="7036308" y="52959"/>
                  </a:lnTo>
                  <a:lnTo>
                    <a:pt x="7036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980" y="518198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1676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676400" y="3810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980" y="518198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0" y="381000"/>
                  </a:moveTo>
                  <a:lnTo>
                    <a:pt x="1676400" y="381000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5866" y="5213603"/>
            <a:ext cx="1483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Motherboard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3180" y="5943980"/>
            <a:ext cx="1828800" cy="381000"/>
          </a:xfrm>
          <a:prstGeom prst="rect">
            <a:avLst/>
          </a:prstGeom>
          <a:solidFill>
            <a:srgbClr val="6FAC46"/>
          </a:solidFill>
          <a:ln w="19050">
            <a:solidFill>
              <a:srgbClr val="FFFFF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Verdana"/>
                <a:cs typeface="Verdana"/>
              </a:rPr>
              <a:t>Head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Assembly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39255" y="5782055"/>
            <a:ext cx="1695450" cy="400050"/>
            <a:chOff x="6239255" y="5782055"/>
            <a:chExt cx="1695450" cy="400050"/>
          </a:xfrm>
        </p:grpSpPr>
        <p:sp>
          <p:nvSpPr>
            <p:cNvPr id="12" name="object 12"/>
            <p:cNvSpPr/>
            <p:nvPr/>
          </p:nvSpPr>
          <p:spPr>
            <a:xfrm>
              <a:off x="6248780" y="579158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1676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676400" y="3810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8780" y="579158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0" y="381000"/>
                  </a:moveTo>
                  <a:lnTo>
                    <a:pt x="1676400" y="381000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11391" y="5823203"/>
            <a:ext cx="155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Control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Panel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15110" y="4038980"/>
            <a:ext cx="6120765" cy="1830705"/>
          </a:xfrm>
          <a:custGeom>
            <a:avLst/>
            <a:gdLst/>
            <a:ahLst/>
            <a:cxnLst/>
            <a:rect l="l" t="t" r="r" b="b"/>
            <a:pathLst>
              <a:path w="6120765" h="1830704">
                <a:moveTo>
                  <a:pt x="272161" y="104267"/>
                </a:moveTo>
                <a:lnTo>
                  <a:pt x="268744" y="93980"/>
                </a:lnTo>
                <a:lnTo>
                  <a:pt x="243243" y="16383"/>
                </a:lnTo>
                <a:lnTo>
                  <a:pt x="237871" y="0"/>
                </a:lnTo>
                <a:lnTo>
                  <a:pt x="163957" y="81153"/>
                </a:lnTo>
                <a:lnTo>
                  <a:pt x="164211" y="87122"/>
                </a:lnTo>
                <a:lnTo>
                  <a:pt x="168021" y="90678"/>
                </a:lnTo>
                <a:lnTo>
                  <a:pt x="171958" y="94234"/>
                </a:lnTo>
                <a:lnTo>
                  <a:pt x="177927" y="93980"/>
                </a:lnTo>
                <a:lnTo>
                  <a:pt x="181483" y="90043"/>
                </a:lnTo>
                <a:lnTo>
                  <a:pt x="217284" y="50800"/>
                </a:lnTo>
                <a:lnTo>
                  <a:pt x="0" y="1064768"/>
                </a:lnTo>
                <a:lnTo>
                  <a:pt x="18542" y="1068832"/>
                </a:lnTo>
                <a:lnTo>
                  <a:pt x="235826" y="54838"/>
                </a:lnTo>
                <a:lnTo>
                  <a:pt x="252349" y="105283"/>
                </a:lnTo>
                <a:lnTo>
                  <a:pt x="254000" y="110236"/>
                </a:lnTo>
                <a:lnTo>
                  <a:pt x="259334" y="112903"/>
                </a:lnTo>
                <a:lnTo>
                  <a:pt x="264414" y="111252"/>
                </a:lnTo>
                <a:lnTo>
                  <a:pt x="269367" y="109728"/>
                </a:lnTo>
                <a:lnTo>
                  <a:pt x="272161" y="104267"/>
                </a:lnTo>
                <a:close/>
              </a:path>
              <a:path w="6120765" h="1830704">
                <a:moveTo>
                  <a:pt x="2940558" y="1170559"/>
                </a:moveTo>
                <a:lnTo>
                  <a:pt x="2938780" y="1165606"/>
                </a:lnTo>
                <a:lnTo>
                  <a:pt x="2910573" y="1083437"/>
                </a:lnTo>
                <a:lnTo>
                  <a:pt x="2904871" y="1066800"/>
                </a:lnTo>
                <a:lnTo>
                  <a:pt x="2835529" y="1145032"/>
                </a:lnTo>
                <a:lnTo>
                  <a:pt x="2831973" y="1148969"/>
                </a:lnTo>
                <a:lnTo>
                  <a:pt x="2832354" y="1154938"/>
                </a:lnTo>
                <a:lnTo>
                  <a:pt x="2836291" y="1158379"/>
                </a:lnTo>
                <a:lnTo>
                  <a:pt x="2840228" y="1161935"/>
                </a:lnTo>
                <a:lnTo>
                  <a:pt x="2846324" y="1161554"/>
                </a:lnTo>
                <a:lnTo>
                  <a:pt x="2849753" y="1157605"/>
                </a:lnTo>
                <a:lnTo>
                  <a:pt x="2884868" y="1117993"/>
                </a:lnTo>
                <a:lnTo>
                  <a:pt x="2743073" y="1826933"/>
                </a:lnTo>
                <a:lnTo>
                  <a:pt x="2761869" y="1830666"/>
                </a:lnTo>
                <a:lnTo>
                  <a:pt x="2903550" y="1121651"/>
                </a:lnTo>
                <a:lnTo>
                  <a:pt x="2920746" y="1171841"/>
                </a:lnTo>
                <a:lnTo>
                  <a:pt x="2922524" y="1176782"/>
                </a:lnTo>
                <a:lnTo>
                  <a:pt x="2927985" y="1179449"/>
                </a:lnTo>
                <a:lnTo>
                  <a:pt x="2932938" y="1177810"/>
                </a:lnTo>
                <a:lnTo>
                  <a:pt x="2937891" y="1176020"/>
                </a:lnTo>
                <a:lnTo>
                  <a:pt x="2940558" y="1170559"/>
                </a:lnTo>
                <a:close/>
              </a:path>
              <a:path w="6120765" h="1830704">
                <a:moveTo>
                  <a:pt x="6120384" y="489712"/>
                </a:moveTo>
                <a:lnTo>
                  <a:pt x="6119622" y="484505"/>
                </a:lnTo>
                <a:lnTo>
                  <a:pt x="6107188" y="394843"/>
                </a:lnTo>
                <a:lnTo>
                  <a:pt x="6105271" y="381000"/>
                </a:lnTo>
                <a:lnTo>
                  <a:pt x="6018022" y="447548"/>
                </a:lnTo>
                <a:lnTo>
                  <a:pt x="6017260" y="453517"/>
                </a:lnTo>
                <a:lnTo>
                  <a:pt x="6023610" y="461899"/>
                </a:lnTo>
                <a:lnTo>
                  <a:pt x="6029579" y="462788"/>
                </a:lnTo>
                <a:lnTo>
                  <a:pt x="6033770" y="459486"/>
                </a:lnTo>
                <a:lnTo>
                  <a:pt x="6075870" y="427380"/>
                </a:lnTo>
                <a:lnTo>
                  <a:pt x="5563108" y="1672767"/>
                </a:lnTo>
                <a:lnTo>
                  <a:pt x="5580634" y="1680032"/>
                </a:lnTo>
                <a:lnTo>
                  <a:pt x="6093460" y="434771"/>
                </a:lnTo>
                <a:lnTo>
                  <a:pt x="6100699" y="487172"/>
                </a:lnTo>
                <a:lnTo>
                  <a:pt x="6101461" y="492379"/>
                </a:lnTo>
                <a:lnTo>
                  <a:pt x="6106287" y="495935"/>
                </a:lnTo>
                <a:lnTo>
                  <a:pt x="6111494" y="495300"/>
                </a:lnTo>
                <a:lnTo>
                  <a:pt x="6116701" y="494538"/>
                </a:lnTo>
                <a:lnTo>
                  <a:pt x="6120384" y="489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MT</vt:lpstr>
      <vt:lpstr>Calibri</vt:lpstr>
      <vt:lpstr>Calibri Light</vt:lpstr>
      <vt:lpstr>Verdana</vt:lpstr>
      <vt:lpstr>Office Theme</vt:lpstr>
      <vt:lpstr>Input Device: Scanner (2D)</vt:lpstr>
      <vt:lpstr>Input Device : Scanner</vt:lpstr>
      <vt:lpstr>Scanners : Classification</vt:lpstr>
      <vt:lpstr>Scanner : Flatbed</vt:lpstr>
      <vt:lpstr>Scanner : Sheet-fed</vt:lpstr>
      <vt:lpstr>Scanner : Handheld</vt:lpstr>
      <vt:lpstr>Scanner : Drum</vt:lpstr>
      <vt:lpstr>Anatomy : Flatbed Scanner</vt:lpstr>
      <vt:lpstr>Anatomy : Flatbed Scanner</vt:lpstr>
      <vt:lpstr>Anatomy : Flatbed Scanner</vt:lpstr>
      <vt:lpstr>Anatomy : Flatbed Scanner</vt:lpstr>
      <vt:lpstr>Anatomy : Flatbed Scanner</vt:lpstr>
      <vt:lpstr>Anatomy : Flatbed Scanner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Bright</dc:creator>
  <cp:lastModifiedBy>User</cp:lastModifiedBy>
  <cp:revision>1</cp:revision>
  <dcterms:created xsi:type="dcterms:W3CDTF">2022-06-28T06:08:35Z</dcterms:created>
  <dcterms:modified xsi:type="dcterms:W3CDTF">2022-06-28T06:09:14Z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2022-06-28T00:00:00Z</vt:filetime>
  </property>
</Properties>
</file>