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5" r:id="rId12"/>
    <p:sldId id="270" r:id="rId13"/>
    <p:sldId id="272" r:id="rId14"/>
    <p:sldId id="276" r:id="rId15"/>
    <p:sldId id="273" r:id="rId16"/>
    <p:sldId id="277" r:id="rId17"/>
    <p:sldId id="278" r:id="rId18"/>
    <p:sldId id="279" r:id="rId19"/>
    <p:sldId id="274" r:id="rId20"/>
    <p:sldId id="275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66" d="100"/>
          <a:sy n="66" d="100"/>
        </p:scale>
        <p:origin x="16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E72B0-1033-43F1-B9BE-A104342370C0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E49B37-3BC9-4D06-8815-A420EE0CD460}">
      <dgm:prSet phldrT="[Text]" custT="1"/>
      <dgm:spPr/>
      <dgm:t>
        <a:bodyPr/>
        <a:lstStyle/>
        <a:p>
          <a:r>
            <a:rPr lang="en-US" sz="1800" b="1" dirty="0"/>
            <a:t>VCC</a:t>
          </a:r>
        </a:p>
      </dgm:t>
    </dgm:pt>
    <dgm:pt modelId="{5C9DEE17-192B-4FFB-B361-2A827270401E}" type="parTrans" cxnId="{90A5740A-F22C-4191-B82C-F4F53F85438B}">
      <dgm:prSet/>
      <dgm:spPr/>
      <dgm:t>
        <a:bodyPr/>
        <a:lstStyle/>
        <a:p>
          <a:endParaRPr lang="en-US"/>
        </a:p>
      </dgm:t>
    </dgm:pt>
    <dgm:pt modelId="{46BBEAE1-B6AC-4A91-9417-76072B92BFC5}" type="sibTrans" cxnId="{90A5740A-F22C-4191-B82C-F4F53F85438B}">
      <dgm:prSet/>
      <dgm:spPr/>
      <dgm:t>
        <a:bodyPr/>
        <a:lstStyle/>
        <a:p>
          <a:endParaRPr lang="en-US"/>
        </a:p>
      </dgm:t>
    </dgm:pt>
    <dgm:pt modelId="{E52FA4E8-EBDA-4078-B3D1-A3A026F92729}">
      <dgm:prSet phldrT="[Text]"/>
      <dgm:spPr/>
      <dgm:t>
        <a:bodyPr/>
        <a:lstStyle/>
        <a:p>
          <a:r>
            <a:rPr lang="en-US" dirty="0">
              <a:effectLst/>
            </a:rPr>
            <a:t>The Vcc pin powers the sensor, typically with +5V</a:t>
          </a:r>
          <a:endParaRPr lang="en-US" dirty="0"/>
        </a:p>
      </dgm:t>
    </dgm:pt>
    <dgm:pt modelId="{84CC0FDD-BC96-4A8F-B88F-9B6B200AEA55}" type="parTrans" cxnId="{0DC5A1E4-EDAD-435B-8B71-CA8BD97D3438}">
      <dgm:prSet/>
      <dgm:spPr/>
      <dgm:t>
        <a:bodyPr/>
        <a:lstStyle/>
        <a:p>
          <a:endParaRPr lang="en-US"/>
        </a:p>
      </dgm:t>
    </dgm:pt>
    <dgm:pt modelId="{CA117C83-B6B6-45BA-ADBF-E3FB06A9E52D}" type="sibTrans" cxnId="{0DC5A1E4-EDAD-435B-8B71-CA8BD97D3438}">
      <dgm:prSet/>
      <dgm:spPr/>
      <dgm:t>
        <a:bodyPr/>
        <a:lstStyle/>
        <a:p>
          <a:endParaRPr lang="en-US"/>
        </a:p>
      </dgm:t>
    </dgm:pt>
    <dgm:pt modelId="{8D1D81D0-2218-456D-823F-385911DD62B4}">
      <dgm:prSet phldrT="[Text]" custT="1"/>
      <dgm:spPr/>
      <dgm:t>
        <a:bodyPr/>
        <a:lstStyle/>
        <a:p>
          <a:r>
            <a:rPr lang="en-US" sz="1800" b="1" dirty="0"/>
            <a:t>Trig</a:t>
          </a:r>
          <a:r>
            <a:rPr lang="en-US" sz="1000" dirty="0"/>
            <a:t> </a:t>
          </a:r>
        </a:p>
      </dgm:t>
    </dgm:pt>
    <dgm:pt modelId="{8819CA7C-2C20-4381-B4E8-86C3ADE7C470}" type="parTrans" cxnId="{583FA695-647B-40A4-88DF-B0E5C4DA49FF}">
      <dgm:prSet/>
      <dgm:spPr/>
      <dgm:t>
        <a:bodyPr/>
        <a:lstStyle/>
        <a:p>
          <a:endParaRPr lang="en-US"/>
        </a:p>
      </dgm:t>
    </dgm:pt>
    <dgm:pt modelId="{17588DB7-9FA9-4A34-BF80-CC3271666DD9}" type="sibTrans" cxnId="{583FA695-647B-40A4-88DF-B0E5C4DA49FF}">
      <dgm:prSet/>
      <dgm:spPr/>
      <dgm:t>
        <a:bodyPr/>
        <a:lstStyle/>
        <a:p>
          <a:endParaRPr lang="en-US"/>
        </a:p>
      </dgm:t>
    </dgm:pt>
    <dgm:pt modelId="{DDA8B549-847C-45CA-97BC-597F7BD86A61}">
      <dgm:prSet phldrT="[Text]"/>
      <dgm:spPr/>
      <dgm:t>
        <a:bodyPr/>
        <a:lstStyle/>
        <a:p>
          <a:r>
            <a:rPr lang="en-US" dirty="0">
              <a:effectLst/>
            </a:rPr>
            <a:t>Trigger pin is an Input pin. This pin has to be kept high for 10us to initialize measurement by sending US wave.</a:t>
          </a:r>
          <a:endParaRPr lang="en-US" dirty="0"/>
        </a:p>
      </dgm:t>
    </dgm:pt>
    <dgm:pt modelId="{536A4868-A9DB-40D3-BF76-16098EABEDE6}" type="parTrans" cxnId="{24E15CCD-68D0-4954-A76F-C06E2B5EE7CF}">
      <dgm:prSet/>
      <dgm:spPr/>
      <dgm:t>
        <a:bodyPr/>
        <a:lstStyle/>
        <a:p>
          <a:endParaRPr lang="en-US"/>
        </a:p>
      </dgm:t>
    </dgm:pt>
    <dgm:pt modelId="{038C44C9-A8C9-4652-A58C-F0AB6A70E241}" type="sibTrans" cxnId="{24E15CCD-68D0-4954-A76F-C06E2B5EE7CF}">
      <dgm:prSet/>
      <dgm:spPr/>
      <dgm:t>
        <a:bodyPr/>
        <a:lstStyle/>
        <a:p>
          <a:endParaRPr lang="en-US"/>
        </a:p>
      </dgm:t>
    </dgm:pt>
    <dgm:pt modelId="{35D73F41-BFB8-4208-B240-AE9816D1D036}">
      <dgm:prSet custT="1"/>
      <dgm:spPr/>
      <dgm:t>
        <a:bodyPr/>
        <a:lstStyle/>
        <a:p>
          <a:r>
            <a:rPr lang="en-US" sz="1800" b="1" dirty="0"/>
            <a:t>Echo</a:t>
          </a:r>
          <a:br>
            <a:rPr lang="en-US" sz="1000" dirty="0"/>
          </a:br>
          <a:endParaRPr lang="en-US" sz="1000" dirty="0"/>
        </a:p>
      </dgm:t>
    </dgm:pt>
    <dgm:pt modelId="{FFA81A8C-3FF9-4010-893F-08E4BA677444}" type="parTrans" cxnId="{FDAD812D-0F34-4067-9865-A01D29275E7C}">
      <dgm:prSet/>
      <dgm:spPr/>
      <dgm:t>
        <a:bodyPr/>
        <a:lstStyle/>
        <a:p>
          <a:endParaRPr lang="en-US"/>
        </a:p>
      </dgm:t>
    </dgm:pt>
    <dgm:pt modelId="{ED01C076-AA5F-4CA8-97AC-17B64D244C0C}" type="sibTrans" cxnId="{FDAD812D-0F34-4067-9865-A01D29275E7C}">
      <dgm:prSet/>
      <dgm:spPr/>
      <dgm:t>
        <a:bodyPr/>
        <a:lstStyle/>
        <a:p>
          <a:endParaRPr lang="en-US"/>
        </a:p>
      </dgm:t>
    </dgm:pt>
    <dgm:pt modelId="{7B7B86F8-513D-4E08-8661-9DA99915A657}">
      <dgm:prSet phldrT="[Text]"/>
      <dgm:spPr/>
      <dgm:t>
        <a:bodyPr/>
        <a:lstStyle/>
        <a:p>
          <a:r>
            <a:rPr lang="en-US" dirty="0">
              <a:effectLst/>
            </a:rPr>
            <a:t>Echo pin is an Output pin. This pin goes high for a period of time which will be equal to the time taken for the US wave to return back to the sensor.</a:t>
          </a:r>
          <a:endParaRPr lang="en-US" dirty="0"/>
        </a:p>
      </dgm:t>
    </dgm:pt>
    <dgm:pt modelId="{6021448E-B124-41F5-A542-688533B42C51}" type="parTrans" cxnId="{0E45C5FF-7463-4D24-BF7A-EE3B70919E53}">
      <dgm:prSet/>
      <dgm:spPr/>
      <dgm:t>
        <a:bodyPr/>
        <a:lstStyle/>
        <a:p>
          <a:endParaRPr lang="en-US"/>
        </a:p>
      </dgm:t>
    </dgm:pt>
    <dgm:pt modelId="{D64A1D06-5FEA-4A20-9E51-9A7BAF59205F}" type="sibTrans" cxnId="{0E45C5FF-7463-4D24-BF7A-EE3B70919E53}">
      <dgm:prSet/>
      <dgm:spPr/>
      <dgm:t>
        <a:bodyPr/>
        <a:lstStyle/>
        <a:p>
          <a:endParaRPr lang="en-US"/>
        </a:p>
      </dgm:t>
    </dgm:pt>
    <dgm:pt modelId="{C261E4B9-5B14-4B48-A9C2-29DCFEB116B3}">
      <dgm:prSet custT="1"/>
      <dgm:spPr/>
      <dgm:t>
        <a:bodyPr/>
        <a:lstStyle/>
        <a:p>
          <a:r>
            <a:rPr lang="en-US" sz="1600" b="1" dirty="0"/>
            <a:t>GND</a:t>
          </a:r>
          <a:br>
            <a:rPr lang="en-US" sz="1000" dirty="0"/>
          </a:br>
          <a:endParaRPr lang="en-US" sz="1000" dirty="0"/>
        </a:p>
      </dgm:t>
    </dgm:pt>
    <dgm:pt modelId="{032E2008-E4C4-4EAD-A139-5E05A3ACE495}" type="parTrans" cxnId="{A4BAC268-7E72-4E61-B8C1-2625C26BC610}">
      <dgm:prSet/>
      <dgm:spPr/>
      <dgm:t>
        <a:bodyPr/>
        <a:lstStyle/>
        <a:p>
          <a:endParaRPr lang="en-US"/>
        </a:p>
      </dgm:t>
    </dgm:pt>
    <dgm:pt modelId="{CFE3E18A-9472-48E0-9E6A-DC861218312C}" type="sibTrans" cxnId="{A4BAC268-7E72-4E61-B8C1-2625C26BC610}">
      <dgm:prSet/>
      <dgm:spPr/>
      <dgm:t>
        <a:bodyPr/>
        <a:lstStyle/>
        <a:p>
          <a:endParaRPr lang="en-US"/>
        </a:p>
      </dgm:t>
    </dgm:pt>
    <dgm:pt modelId="{748035E9-9B3E-40E5-9B46-033EC695250C}">
      <dgm:prSet/>
      <dgm:spPr/>
      <dgm:t>
        <a:bodyPr/>
        <a:lstStyle/>
        <a:p>
          <a:r>
            <a:rPr lang="en-US" dirty="0">
              <a:effectLst/>
            </a:rPr>
            <a:t>This pin is connected to the Ground of the system.</a:t>
          </a:r>
          <a:endParaRPr lang="en-US" dirty="0"/>
        </a:p>
      </dgm:t>
    </dgm:pt>
    <dgm:pt modelId="{E2931D11-D1C8-46E9-8009-84A9D39AF72D}" type="parTrans" cxnId="{8A005403-E2DA-4625-B5E5-440CA82EF648}">
      <dgm:prSet/>
      <dgm:spPr/>
      <dgm:t>
        <a:bodyPr/>
        <a:lstStyle/>
        <a:p>
          <a:endParaRPr lang="en-US"/>
        </a:p>
      </dgm:t>
    </dgm:pt>
    <dgm:pt modelId="{D1F28A51-603A-4E60-879E-4ABE7E652723}" type="sibTrans" cxnId="{8A005403-E2DA-4625-B5E5-440CA82EF648}">
      <dgm:prSet/>
      <dgm:spPr/>
      <dgm:t>
        <a:bodyPr/>
        <a:lstStyle/>
        <a:p>
          <a:endParaRPr lang="en-US"/>
        </a:p>
      </dgm:t>
    </dgm:pt>
    <dgm:pt modelId="{12941CA3-E2A5-4DBB-903B-3758E5A47F80}" type="pres">
      <dgm:prSet presAssocID="{B32E72B0-1033-43F1-B9BE-A104342370C0}" presName="linearFlow" presStyleCnt="0">
        <dgm:presLayoutVars>
          <dgm:dir/>
          <dgm:animLvl val="lvl"/>
          <dgm:resizeHandles val="exact"/>
        </dgm:presLayoutVars>
      </dgm:prSet>
      <dgm:spPr/>
    </dgm:pt>
    <dgm:pt modelId="{FA6457FB-2E45-4934-9CDC-573825930788}" type="pres">
      <dgm:prSet presAssocID="{5BE49B37-3BC9-4D06-8815-A420EE0CD460}" presName="composite" presStyleCnt="0"/>
      <dgm:spPr/>
    </dgm:pt>
    <dgm:pt modelId="{C414AB32-FAB9-4088-A275-34E72AD15F26}" type="pres">
      <dgm:prSet presAssocID="{5BE49B37-3BC9-4D06-8815-A420EE0CD46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5155AF7-5954-43CF-B10E-2F92A8EFC6B3}" type="pres">
      <dgm:prSet presAssocID="{5BE49B37-3BC9-4D06-8815-A420EE0CD460}" presName="descendantText" presStyleLbl="alignAcc1" presStyleIdx="0" presStyleCnt="4" custLinFactNeighborX="511" custLinFactNeighborY="-230">
        <dgm:presLayoutVars>
          <dgm:bulletEnabled val="1"/>
        </dgm:presLayoutVars>
      </dgm:prSet>
      <dgm:spPr/>
    </dgm:pt>
    <dgm:pt modelId="{02353C34-ACBE-4F6D-84F1-FFF90CC399F5}" type="pres">
      <dgm:prSet presAssocID="{46BBEAE1-B6AC-4A91-9417-76072B92BFC5}" presName="sp" presStyleCnt="0"/>
      <dgm:spPr/>
    </dgm:pt>
    <dgm:pt modelId="{E0CE22B2-ED88-4680-BB01-AE039AC884CA}" type="pres">
      <dgm:prSet presAssocID="{8D1D81D0-2218-456D-823F-385911DD62B4}" presName="composite" presStyleCnt="0"/>
      <dgm:spPr/>
    </dgm:pt>
    <dgm:pt modelId="{7ECCC3AF-703D-45E2-9EA3-4D9815B74CA9}" type="pres">
      <dgm:prSet presAssocID="{8D1D81D0-2218-456D-823F-385911DD62B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0A5B35A-8FF7-47AC-A805-1B39C3CDFFDD}" type="pres">
      <dgm:prSet presAssocID="{8D1D81D0-2218-456D-823F-385911DD62B4}" presName="descendantText" presStyleLbl="alignAcc1" presStyleIdx="1" presStyleCnt="4">
        <dgm:presLayoutVars>
          <dgm:bulletEnabled val="1"/>
        </dgm:presLayoutVars>
      </dgm:prSet>
      <dgm:spPr/>
    </dgm:pt>
    <dgm:pt modelId="{A2769127-F906-4AEE-B918-D8B7464A8AC7}" type="pres">
      <dgm:prSet presAssocID="{17588DB7-9FA9-4A34-BF80-CC3271666DD9}" presName="sp" presStyleCnt="0"/>
      <dgm:spPr/>
    </dgm:pt>
    <dgm:pt modelId="{9305EEF5-83E6-47D2-941A-D2A9D9C1FA3F}" type="pres">
      <dgm:prSet presAssocID="{35D73F41-BFB8-4208-B240-AE9816D1D036}" presName="composite" presStyleCnt="0"/>
      <dgm:spPr/>
    </dgm:pt>
    <dgm:pt modelId="{7780D838-DF1E-4842-9398-C570C2D835F2}" type="pres">
      <dgm:prSet presAssocID="{35D73F41-BFB8-4208-B240-AE9816D1D03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5485D46-3ED1-4213-B333-0CC479D5A5ED}" type="pres">
      <dgm:prSet presAssocID="{35D73F41-BFB8-4208-B240-AE9816D1D036}" presName="descendantText" presStyleLbl="alignAcc1" presStyleIdx="2" presStyleCnt="4">
        <dgm:presLayoutVars>
          <dgm:bulletEnabled val="1"/>
        </dgm:presLayoutVars>
      </dgm:prSet>
      <dgm:spPr/>
    </dgm:pt>
    <dgm:pt modelId="{522DAAAF-D814-4845-8C7C-5C30D9C3C222}" type="pres">
      <dgm:prSet presAssocID="{ED01C076-AA5F-4CA8-97AC-17B64D244C0C}" presName="sp" presStyleCnt="0"/>
      <dgm:spPr/>
    </dgm:pt>
    <dgm:pt modelId="{5B11492E-E43B-4D5F-81F1-5F12E7971653}" type="pres">
      <dgm:prSet presAssocID="{C261E4B9-5B14-4B48-A9C2-29DCFEB116B3}" presName="composite" presStyleCnt="0"/>
      <dgm:spPr/>
    </dgm:pt>
    <dgm:pt modelId="{AE4CEA36-33F1-4853-892A-35C9EF0EB338}" type="pres">
      <dgm:prSet presAssocID="{C261E4B9-5B14-4B48-A9C2-29DCFEB116B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B47FA67-22EF-4790-9E56-D385FBE1947D}" type="pres">
      <dgm:prSet presAssocID="{C261E4B9-5B14-4B48-A9C2-29DCFEB116B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A005403-E2DA-4625-B5E5-440CA82EF648}" srcId="{C261E4B9-5B14-4B48-A9C2-29DCFEB116B3}" destId="{748035E9-9B3E-40E5-9B46-033EC695250C}" srcOrd="0" destOrd="0" parTransId="{E2931D11-D1C8-46E9-8009-84A9D39AF72D}" sibTransId="{D1F28A51-603A-4E60-879E-4ABE7E652723}"/>
    <dgm:cxn modelId="{DFA93007-07AD-4566-865A-721F012C7844}" type="presOf" srcId="{C261E4B9-5B14-4B48-A9C2-29DCFEB116B3}" destId="{AE4CEA36-33F1-4853-892A-35C9EF0EB338}" srcOrd="0" destOrd="0" presId="urn:microsoft.com/office/officeart/2005/8/layout/chevron2"/>
    <dgm:cxn modelId="{90A5740A-F22C-4191-B82C-F4F53F85438B}" srcId="{B32E72B0-1033-43F1-B9BE-A104342370C0}" destId="{5BE49B37-3BC9-4D06-8815-A420EE0CD460}" srcOrd="0" destOrd="0" parTransId="{5C9DEE17-192B-4FFB-B361-2A827270401E}" sibTransId="{46BBEAE1-B6AC-4A91-9417-76072B92BFC5}"/>
    <dgm:cxn modelId="{C67C7916-670F-4A7A-AAFF-36CBCD583E94}" type="presOf" srcId="{35D73F41-BFB8-4208-B240-AE9816D1D036}" destId="{7780D838-DF1E-4842-9398-C570C2D835F2}" srcOrd="0" destOrd="0" presId="urn:microsoft.com/office/officeart/2005/8/layout/chevron2"/>
    <dgm:cxn modelId="{FDAD812D-0F34-4067-9865-A01D29275E7C}" srcId="{B32E72B0-1033-43F1-B9BE-A104342370C0}" destId="{35D73F41-BFB8-4208-B240-AE9816D1D036}" srcOrd="2" destOrd="0" parTransId="{FFA81A8C-3FF9-4010-893F-08E4BA677444}" sibTransId="{ED01C076-AA5F-4CA8-97AC-17B64D244C0C}"/>
    <dgm:cxn modelId="{3D34EB30-3005-48F2-95DB-C51D4BB7032F}" type="presOf" srcId="{B32E72B0-1033-43F1-B9BE-A104342370C0}" destId="{12941CA3-E2A5-4DBB-903B-3758E5A47F80}" srcOrd="0" destOrd="0" presId="urn:microsoft.com/office/officeart/2005/8/layout/chevron2"/>
    <dgm:cxn modelId="{471C6B42-6E8A-498D-A230-BD61A9C37492}" type="presOf" srcId="{8D1D81D0-2218-456D-823F-385911DD62B4}" destId="{7ECCC3AF-703D-45E2-9EA3-4D9815B74CA9}" srcOrd="0" destOrd="0" presId="urn:microsoft.com/office/officeart/2005/8/layout/chevron2"/>
    <dgm:cxn modelId="{A4BAC268-7E72-4E61-B8C1-2625C26BC610}" srcId="{B32E72B0-1033-43F1-B9BE-A104342370C0}" destId="{C261E4B9-5B14-4B48-A9C2-29DCFEB116B3}" srcOrd="3" destOrd="0" parTransId="{032E2008-E4C4-4EAD-A139-5E05A3ACE495}" sibTransId="{CFE3E18A-9472-48E0-9E6A-DC861218312C}"/>
    <dgm:cxn modelId="{583FA695-647B-40A4-88DF-B0E5C4DA49FF}" srcId="{B32E72B0-1033-43F1-B9BE-A104342370C0}" destId="{8D1D81D0-2218-456D-823F-385911DD62B4}" srcOrd="1" destOrd="0" parTransId="{8819CA7C-2C20-4381-B4E8-86C3ADE7C470}" sibTransId="{17588DB7-9FA9-4A34-BF80-CC3271666DD9}"/>
    <dgm:cxn modelId="{38337EA8-7EB0-4510-947D-B0105BAB18A8}" type="presOf" srcId="{DDA8B549-847C-45CA-97BC-597F7BD86A61}" destId="{10A5B35A-8FF7-47AC-A805-1B39C3CDFFDD}" srcOrd="0" destOrd="0" presId="urn:microsoft.com/office/officeart/2005/8/layout/chevron2"/>
    <dgm:cxn modelId="{44D561B7-7568-4113-BD2E-C98923A9AD6D}" type="presOf" srcId="{E52FA4E8-EBDA-4078-B3D1-A3A026F92729}" destId="{15155AF7-5954-43CF-B10E-2F92A8EFC6B3}" srcOrd="0" destOrd="0" presId="urn:microsoft.com/office/officeart/2005/8/layout/chevron2"/>
    <dgm:cxn modelId="{24E15CCD-68D0-4954-A76F-C06E2B5EE7CF}" srcId="{8D1D81D0-2218-456D-823F-385911DD62B4}" destId="{DDA8B549-847C-45CA-97BC-597F7BD86A61}" srcOrd="0" destOrd="0" parTransId="{536A4868-A9DB-40D3-BF76-16098EABEDE6}" sibTransId="{038C44C9-A8C9-4652-A58C-F0AB6A70E241}"/>
    <dgm:cxn modelId="{0DC5A1E4-EDAD-435B-8B71-CA8BD97D3438}" srcId="{5BE49B37-3BC9-4D06-8815-A420EE0CD460}" destId="{E52FA4E8-EBDA-4078-B3D1-A3A026F92729}" srcOrd="0" destOrd="0" parTransId="{84CC0FDD-BC96-4A8F-B88F-9B6B200AEA55}" sibTransId="{CA117C83-B6B6-45BA-ADBF-E3FB06A9E52D}"/>
    <dgm:cxn modelId="{3FB666F2-DEDC-410F-9E74-2BBCB60CA1E0}" type="presOf" srcId="{5BE49B37-3BC9-4D06-8815-A420EE0CD460}" destId="{C414AB32-FAB9-4088-A275-34E72AD15F26}" srcOrd="0" destOrd="0" presId="urn:microsoft.com/office/officeart/2005/8/layout/chevron2"/>
    <dgm:cxn modelId="{755469F9-C4D7-4A00-AAE5-E03ED4B6B4D0}" type="presOf" srcId="{7B7B86F8-513D-4E08-8661-9DA99915A657}" destId="{E5485D46-3ED1-4213-B333-0CC479D5A5ED}" srcOrd="0" destOrd="0" presId="urn:microsoft.com/office/officeart/2005/8/layout/chevron2"/>
    <dgm:cxn modelId="{470969FE-745B-474F-93B8-8CFFEE7C076A}" type="presOf" srcId="{748035E9-9B3E-40E5-9B46-033EC695250C}" destId="{2B47FA67-22EF-4790-9E56-D385FBE1947D}" srcOrd="0" destOrd="0" presId="urn:microsoft.com/office/officeart/2005/8/layout/chevron2"/>
    <dgm:cxn modelId="{0E45C5FF-7463-4D24-BF7A-EE3B70919E53}" srcId="{35D73F41-BFB8-4208-B240-AE9816D1D036}" destId="{7B7B86F8-513D-4E08-8661-9DA99915A657}" srcOrd="0" destOrd="0" parTransId="{6021448E-B124-41F5-A542-688533B42C51}" sibTransId="{D64A1D06-5FEA-4A20-9E51-9A7BAF59205F}"/>
    <dgm:cxn modelId="{0DE1ED90-7AC3-4CC3-94CD-59B0F572B6C1}" type="presParOf" srcId="{12941CA3-E2A5-4DBB-903B-3758E5A47F80}" destId="{FA6457FB-2E45-4934-9CDC-573825930788}" srcOrd="0" destOrd="0" presId="urn:microsoft.com/office/officeart/2005/8/layout/chevron2"/>
    <dgm:cxn modelId="{257C27F4-8B6A-4E16-9CB6-29CC8A11AEAF}" type="presParOf" srcId="{FA6457FB-2E45-4934-9CDC-573825930788}" destId="{C414AB32-FAB9-4088-A275-34E72AD15F26}" srcOrd="0" destOrd="0" presId="urn:microsoft.com/office/officeart/2005/8/layout/chevron2"/>
    <dgm:cxn modelId="{5C1179C0-434B-4FAA-95FD-33EF384D3F45}" type="presParOf" srcId="{FA6457FB-2E45-4934-9CDC-573825930788}" destId="{15155AF7-5954-43CF-B10E-2F92A8EFC6B3}" srcOrd="1" destOrd="0" presId="urn:microsoft.com/office/officeart/2005/8/layout/chevron2"/>
    <dgm:cxn modelId="{0AC31B7B-6B09-46FF-9F18-C1EF6228599D}" type="presParOf" srcId="{12941CA3-E2A5-4DBB-903B-3758E5A47F80}" destId="{02353C34-ACBE-4F6D-84F1-FFF90CC399F5}" srcOrd="1" destOrd="0" presId="urn:microsoft.com/office/officeart/2005/8/layout/chevron2"/>
    <dgm:cxn modelId="{69BFA9A8-740E-400A-B061-D6CC140CA3AC}" type="presParOf" srcId="{12941CA3-E2A5-4DBB-903B-3758E5A47F80}" destId="{E0CE22B2-ED88-4680-BB01-AE039AC884CA}" srcOrd="2" destOrd="0" presId="urn:microsoft.com/office/officeart/2005/8/layout/chevron2"/>
    <dgm:cxn modelId="{E552A30F-F793-4F90-9C73-09C4677E9BF1}" type="presParOf" srcId="{E0CE22B2-ED88-4680-BB01-AE039AC884CA}" destId="{7ECCC3AF-703D-45E2-9EA3-4D9815B74CA9}" srcOrd="0" destOrd="0" presId="urn:microsoft.com/office/officeart/2005/8/layout/chevron2"/>
    <dgm:cxn modelId="{F5B2DB10-F022-4C63-9F35-BEB5DAAEE9F9}" type="presParOf" srcId="{E0CE22B2-ED88-4680-BB01-AE039AC884CA}" destId="{10A5B35A-8FF7-47AC-A805-1B39C3CDFFDD}" srcOrd="1" destOrd="0" presId="urn:microsoft.com/office/officeart/2005/8/layout/chevron2"/>
    <dgm:cxn modelId="{9EEA3F18-1F97-416A-8CB9-3F64B7657C5F}" type="presParOf" srcId="{12941CA3-E2A5-4DBB-903B-3758E5A47F80}" destId="{A2769127-F906-4AEE-B918-D8B7464A8AC7}" srcOrd="3" destOrd="0" presId="urn:microsoft.com/office/officeart/2005/8/layout/chevron2"/>
    <dgm:cxn modelId="{8339BEFC-854E-41AD-B583-5FE5072EEBDC}" type="presParOf" srcId="{12941CA3-E2A5-4DBB-903B-3758E5A47F80}" destId="{9305EEF5-83E6-47D2-941A-D2A9D9C1FA3F}" srcOrd="4" destOrd="0" presId="urn:microsoft.com/office/officeart/2005/8/layout/chevron2"/>
    <dgm:cxn modelId="{B2B8D26C-7D1E-4DC6-9088-526213DF6262}" type="presParOf" srcId="{9305EEF5-83E6-47D2-941A-D2A9D9C1FA3F}" destId="{7780D838-DF1E-4842-9398-C570C2D835F2}" srcOrd="0" destOrd="0" presId="urn:microsoft.com/office/officeart/2005/8/layout/chevron2"/>
    <dgm:cxn modelId="{555D7AF4-48D3-4250-BF6A-C0C3A312B838}" type="presParOf" srcId="{9305EEF5-83E6-47D2-941A-D2A9D9C1FA3F}" destId="{E5485D46-3ED1-4213-B333-0CC479D5A5ED}" srcOrd="1" destOrd="0" presId="urn:microsoft.com/office/officeart/2005/8/layout/chevron2"/>
    <dgm:cxn modelId="{C57D58C0-2177-4C10-92F9-58F726070ED0}" type="presParOf" srcId="{12941CA3-E2A5-4DBB-903B-3758E5A47F80}" destId="{522DAAAF-D814-4845-8C7C-5C30D9C3C222}" srcOrd="5" destOrd="0" presId="urn:microsoft.com/office/officeart/2005/8/layout/chevron2"/>
    <dgm:cxn modelId="{94A23A94-50E2-4705-8D43-7CC77EA7E09F}" type="presParOf" srcId="{12941CA3-E2A5-4DBB-903B-3758E5A47F80}" destId="{5B11492E-E43B-4D5F-81F1-5F12E7971653}" srcOrd="6" destOrd="0" presId="urn:microsoft.com/office/officeart/2005/8/layout/chevron2"/>
    <dgm:cxn modelId="{6FE888AD-E568-4757-A37A-3D97850C5722}" type="presParOf" srcId="{5B11492E-E43B-4D5F-81F1-5F12E7971653}" destId="{AE4CEA36-33F1-4853-892A-35C9EF0EB338}" srcOrd="0" destOrd="0" presId="urn:microsoft.com/office/officeart/2005/8/layout/chevron2"/>
    <dgm:cxn modelId="{DD45ED28-BFC3-43E7-9CF5-ACC8E8490F41}" type="presParOf" srcId="{5B11492E-E43B-4D5F-81F1-5F12E7971653}" destId="{2B47FA67-22EF-4790-9E56-D385FBE194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4AB32-FAB9-4088-A275-34E72AD15F26}">
      <dsp:nvSpPr>
        <dsp:cNvPr id="0" name=""/>
        <dsp:cNvSpPr/>
      </dsp:nvSpPr>
      <dsp:spPr>
        <a:xfrm rot="5400000">
          <a:off x="-159462" y="162499"/>
          <a:ext cx="1063081" cy="7441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VCC</a:t>
          </a:r>
        </a:p>
      </dsp:txBody>
      <dsp:txXfrm rot="-5400000">
        <a:off x="1" y="375116"/>
        <a:ext cx="744157" cy="318924"/>
      </dsp:txXfrm>
    </dsp:sp>
    <dsp:sp modelId="{15155AF7-5954-43CF-B10E-2F92A8EFC6B3}">
      <dsp:nvSpPr>
        <dsp:cNvPr id="0" name=""/>
        <dsp:cNvSpPr/>
      </dsp:nvSpPr>
      <dsp:spPr>
        <a:xfrm rot="5400000">
          <a:off x="4141377" y="-3395771"/>
          <a:ext cx="691003" cy="748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</a:rPr>
            <a:t>The Vcc pin powers the sensor, typically with +5V</a:t>
          </a:r>
          <a:endParaRPr lang="en-US" sz="1800" kern="1200" dirty="0"/>
        </a:p>
      </dsp:txBody>
      <dsp:txXfrm rot="-5400000">
        <a:off x="744158" y="35180"/>
        <a:ext cx="7451710" cy="623539"/>
      </dsp:txXfrm>
    </dsp:sp>
    <dsp:sp modelId="{7ECCC3AF-703D-45E2-9EA3-4D9815B74CA9}">
      <dsp:nvSpPr>
        <dsp:cNvPr id="0" name=""/>
        <dsp:cNvSpPr/>
      </dsp:nvSpPr>
      <dsp:spPr>
        <a:xfrm rot="5400000">
          <a:off x="-159462" y="1076114"/>
          <a:ext cx="1063081" cy="744157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Trig</a:t>
          </a:r>
          <a:r>
            <a:rPr lang="en-US" sz="1000" kern="1200" dirty="0"/>
            <a:t> </a:t>
          </a:r>
        </a:p>
      </dsp:txBody>
      <dsp:txXfrm rot="-5400000">
        <a:off x="1" y="1288731"/>
        <a:ext cx="744157" cy="318924"/>
      </dsp:txXfrm>
    </dsp:sp>
    <dsp:sp modelId="{10A5B35A-8FF7-47AC-A805-1B39C3CDFFDD}">
      <dsp:nvSpPr>
        <dsp:cNvPr id="0" name=""/>
        <dsp:cNvSpPr/>
      </dsp:nvSpPr>
      <dsp:spPr>
        <a:xfrm rot="5400000">
          <a:off x="4141377" y="-2480567"/>
          <a:ext cx="691003" cy="748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</a:rPr>
            <a:t>Trigger pin is an Input pin. This pin has to be kept high for 10us to initialize measurement by sending US wave.</a:t>
          </a:r>
          <a:endParaRPr lang="en-US" sz="1800" kern="1200" dirty="0"/>
        </a:p>
      </dsp:txBody>
      <dsp:txXfrm rot="-5400000">
        <a:off x="744158" y="950384"/>
        <a:ext cx="7451710" cy="623539"/>
      </dsp:txXfrm>
    </dsp:sp>
    <dsp:sp modelId="{7780D838-DF1E-4842-9398-C570C2D835F2}">
      <dsp:nvSpPr>
        <dsp:cNvPr id="0" name=""/>
        <dsp:cNvSpPr/>
      </dsp:nvSpPr>
      <dsp:spPr>
        <a:xfrm rot="5400000">
          <a:off x="-159462" y="1989728"/>
          <a:ext cx="1063081" cy="744157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Echo</a:t>
          </a:r>
          <a:br>
            <a:rPr lang="en-US" sz="1000" kern="1200" dirty="0"/>
          </a:br>
          <a:endParaRPr lang="en-US" sz="1000" kern="1200" dirty="0"/>
        </a:p>
      </dsp:txBody>
      <dsp:txXfrm rot="-5400000">
        <a:off x="1" y="2202345"/>
        <a:ext cx="744157" cy="318924"/>
      </dsp:txXfrm>
    </dsp:sp>
    <dsp:sp modelId="{E5485D46-3ED1-4213-B333-0CC479D5A5ED}">
      <dsp:nvSpPr>
        <dsp:cNvPr id="0" name=""/>
        <dsp:cNvSpPr/>
      </dsp:nvSpPr>
      <dsp:spPr>
        <a:xfrm rot="5400000">
          <a:off x="4141195" y="-1566771"/>
          <a:ext cx="691366" cy="748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</a:rPr>
            <a:t>Echo pin is an Output pin. This pin goes high for a period of time which will be equal to the time taken for the US wave to return back to the sensor.</a:t>
          </a:r>
          <a:endParaRPr lang="en-US" sz="1800" kern="1200" dirty="0"/>
        </a:p>
      </dsp:txBody>
      <dsp:txXfrm rot="-5400000">
        <a:off x="744157" y="1864017"/>
        <a:ext cx="7451692" cy="623866"/>
      </dsp:txXfrm>
    </dsp:sp>
    <dsp:sp modelId="{AE4CEA36-33F1-4853-892A-35C9EF0EB338}">
      <dsp:nvSpPr>
        <dsp:cNvPr id="0" name=""/>
        <dsp:cNvSpPr/>
      </dsp:nvSpPr>
      <dsp:spPr>
        <a:xfrm rot="5400000">
          <a:off x="-159462" y="2903342"/>
          <a:ext cx="1063081" cy="74415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GND</a:t>
          </a:r>
          <a:br>
            <a:rPr lang="en-US" sz="1000" kern="1200" dirty="0"/>
          </a:br>
          <a:endParaRPr lang="en-US" sz="1000" kern="1200" dirty="0"/>
        </a:p>
      </dsp:txBody>
      <dsp:txXfrm rot="-5400000">
        <a:off x="1" y="3115959"/>
        <a:ext cx="744157" cy="318924"/>
      </dsp:txXfrm>
    </dsp:sp>
    <dsp:sp modelId="{2B47FA67-22EF-4790-9E56-D385FBE1947D}">
      <dsp:nvSpPr>
        <dsp:cNvPr id="0" name=""/>
        <dsp:cNvSpPr/>
      </dsp:nvSpPr>
      <dsp:spPr>
        <a:xfrm rot="5400000">
          <a:off x="4141377" y="-653339"/>
          <a:ext cx="691003" cy="74854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</a:rPr>
            <a:t>This pin is connected to the Ground of the system.</a:t>
          </a:r>
          <a:endParaRPr lang="en-US" sz="1800" kern="1200" dirty="0"/>
        </a:p>
      </dsp:txBody>
      <dsp:txXfrm rot="-5400000">
        <a:off x="744158" y="2777612"/>
        <a:ext cx="7451710" cy="62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F89D-B892-4504-9411-2163BFEB752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A108-5ACB-4854-94B6-FFFE1A37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ster.io/projects/tags/ultrasoni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18979"/>
            <a:ext cx="6858000" cy="2387600"/>
          </a:xfrm>
        </p:spPr>
        <p:txBody>
          <a:bodyPr>
            <a:normAutofit/>
          </a:bodyPr>
          <a:lstStyle/>
          <a:p>
            <a:r>
              <a:rPr lang="en-US" dirty="0"/>
              <a:t>Sonar Sensor with the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315</a:t>
            </a:r>
          </a:p>
          <a:p>
            <a:r>
              <a:rPr lang="en-US" dirty="0"/>
              <a:t>Peripherals </a:t>
            </a:r>
            <a:r>
              <a:rPr lang="en-US"/>
              <a:t>&amp; Interfacing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Diagram :</a:t>
            </a:r>
          </a:p>
        </p:txBody>
      </p:sp>
      <p:pic>
        <p:nvPicPr>
          <p:cNvPr id="5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21" y="1938863"/>
            <a:ext cx="6496957" cy="3848637"/>
          </a:xfrm>
        </p:spPr>
      </p:pic>
    </p:spTree>
    <p:extLst>
      <p:ext uri="{BB962C8B-B14F-4D97-AF65-F5344CB8AC3E}">
        <p14:creationId xmlns:p14="http://schemas.microsoft.com/office/powerpoint/2010/main" val="185948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Code: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/>
              <a:t>const int </a:t>
            </a:r>
            <a:r>
              <a:rPr lang="en-US" sz="1800" dirty="0" err="1"/>
              <a:t>trigPin</a:t>
            </a:r>
            <a:r>
              <a:rPr lang="en-US" sz="1800" dirty="0"/>
              <a:t> = 13;</a:t>
            </a:r>
          </a:p>
          <a:p>
            <a:pPr marL="0" indent="0">
              <a:buNone/>
            </a:pPr>
            <a:r>
              <a:rPr lang="en-US" sz="1800" dirty="0"/>
              <a:t>const int </a:t>
            </a:r>
            <a:r>
              <a:rPr lang="en-US" sz="1800" dirty="0" err="1"/>
              <a:t>echoPin</a:t>
            </a:r>
            <a:r>
              <a:rPr lang="en-US" sz="1800" dirty="0"/>
              <a:t>  = 12;</a:t>
            </a:r>
          </a:p>
          <a:p>
            <a:pPr marL="0" indent="0">
              <a:buNone/>
            </a:pPr>
            <a:r>
              <a:rPr lang="en-US" sz="1800" dirty="0"/>
              <a:t>const int led = 11;</a:t>
            </a:r>
          </a:p>
          <a:p>
            <a:pPr marL="0" indent="0">
              <a:buNone/>
            </a:pPr>
            <a:r>
              <a:rPr lang="en-US" sz="1800" dirty="0"/>
              <a:t>void setup()</a:t>
            </a:r>
          </a:p>
          <a:p>
            <a:pPr marL="0" indent="0">
              <a:buNone/>
            </a:pPr>
            <a:r>
              <a:rPr lang="en-US" sz="1800" dirty="0"/>
              <a:t>{ </a:t>
            </a:r>
            <a:r>
              <a:rPr lang="en-US" sz="1800" dirty="0" err="1"/>
              <a:t>Serial.begin</a:t>
            </a:r>
            <a:r>
              <a:rPr lang="en-US" sz="1800" dirty="0"/>
              <a:t> (9600);</a:t>
            </a:r>
          </a:p>
          <a:p>
            <a:pPr marL="0" indent="0">
              <a:buNone/>
            </a:pPr>
            <a:r>
              <a:rPr lang="en-US" sz="1800" dirty="0" err="1"/>
              <a:t>pinMode</a:t>
            </a:r>
            <a:r>
              <a:rPr lang="en-US" sz="1800" dirty="0"/>
              <a:t>(</a:t>
            </a:r>
            <a:r>
              <a:rPr lang="en-US" sz="1800" dirty="0" err="1"/>
              <a:t>trigPin</a:t>
            </a:r>
            <a:r>
              <a:rPr lang="en-US" sz="1800" dirty="0"/>
              <a:t>, </a:t>
            </a:r>
            <a:r>
              <a:rPr lang="en-US" sz="1800" b="1" dirty="0"/>
              <a:t>OUTPUT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pinMode</a:t>
            </a:r>
            <a:r>
              <a:rPr lang="en-US" sz="1800" dirty="0"/>
              <a:t>(</a:t>
            </a:r>
            <a:r>
              <a:rPr lang="en-US" sz="1800" dirty="0" err="1"/>
              <a:t>echoPin</a:t>
            </a:r>
            <a:r>
              <a:rPr lang="en-US" sz="1800" dirty="0"/>
              <a:t>, </a:t>
            </a:r>
            <a:r>
              <a:rPr lang="en-US" sz="1800" b="1" dirty="0"/>
              <a:t>INPUT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pinMode</a:t>
            </a:r>
            <a:r>
              <a:rPr lang="en-US" sz="1800" dirty="0"/>
              <a:t>(led, OUTPUT);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void loop()</a:t>
            </a:r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long duration, distance;</a:t>
            </a:r>
          </a:p>
          <a:p>
            <a:pPr marL="0" indent="0">
              <a:buNone/>
            </a:pP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trigPin</a:t>
            </a:r>
            <a:r>
              <a:rPr lang="en-US" sz="1800" dirty="0"/>
              <a:t>, LOW);</a:t>
            </a:r>
          </a:p>
          <a:p>
            <a:pPr marL="0" indent="0">
              <a:buNone/>
            </a:pPr>
            <a:r>
              <a:rPr lang="en-US" sz="1800" dirty="0" err="1"/>
              <a:t>delayMicroseconds</a:t>
            </a:r>
            <a:r>
              <a:rPr lang="en-US" sz="1800" dirty="0"/>
              <a:t>(2);</a:t>
            </a:r>
          </a:p>
          <a:p>
            <a:pPr marL="0" indent="0">
              <a:buNone/>
            </a:pP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trigPin</a:t>
            </a:r>
            <a:r>
              <a:rPr lang="en-US" sz="1800" dirty="0"/>
              <a:t>, HIGH);</a:t>
            </a:r>
          </a:p>
          <a:p>
            <a:pPr marL="0" indent="0">
              <a:buNone/>
            </a:pPr>
            <a:r>
              <a:rPr lang="en-US" sz="1800" dirty="0" err="1"/>
              <a:t>delayMicroseconds</a:t>
            </a:r>
            <a:r>
              <a:rPr lang="en-US" sz="1800" dirty="0"/>
              <a:t>(10);</a:t>
            </a:r>
          </a:p>
          <a:p>
            <a:pPr marL="0" indent="0">
              <a:buNone/>
            </a:pP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trigPin</a:t>
            </a:r>
            <a:r>
              <a:rPr lang="en-US" sz="1800" dirty="0"/>
              <a:t>, LOW);</a:t>
            </a:r>
          </a:p>
          <a:p>
            <a:pPr marL="0" indent="0">
              <a:buNone/>
            </a:pPr>
            <a:r>
              <a:rPr lang="en-US" sz="1800" b="1" dirty="0"/>
              <a:t>duration = </a:t>
            </a:r>
            <a:r>
              <a:rPr lang="en-US" sz="1800" b="1" dirty="0" err="1"/>
              <a:t>pulseIn</a:t>
            </a:r>
            <a:r>
              <a:rPr lang="en-US" sz="1800" b="1" dirty="0"/>
              <a:t>(</a:t>
            </a:r>
            <a:r>
              <a:rPr lang="en-US" sz="1800" b="1" dirty="0" err="1"/>
              <a:t>echoPin</a:t>
            </a:r>
            <a:r>
              <a:rPr lang="en-US" sz="1800" b="1" dirty="0"/>
              <a:t>, HIGH);</a:t>
            </a:r>
          </a:p>
          <a:p>
            <a:pPr marL="0" indent="0">
              <a:buNone/>
            </a:pPr>
            <a:r>
              <a:rPr lang="en-US" sz="1800" b="1" dirty="0"/>
              <a:t>distance = (duration/2) * 0.034;</a:t>
            </a:r>
          </a:p>
          <a:p>
            <a:pPr marL="0" indent="0">
              <a:buNone/>
            </a:pPr>
            <a:r>
              <a:rPr lang="en-US" sz="1800" dirty="0"/>
              <a:t>if (distance &lt; 10)</a:t>
            </a:r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led,HIGH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else {</a:t>
            </a:r>
          </a:p>
          <a:p>
            <a:pPr marL="0" indent="0">
              <a:buNone/>
            </a:pPr>
            <a:r>
              <a:rPr lang="en-US" sz="1800" dirty="0" err="1"/>
              <a:t>digitalWrite</a:t>
            </a:r>
            <a:r>
              <a:rPr lang="en-US" sz="1800" dirty="0"/>
              <a:t>(</a:t>
            </a:r>
            <a:r>
              <a:rPr lang="en-US" sz="1800" dirty="0" err="1"/>
              <a:t>led,LOW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46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Distance= velocity * 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s= 343 m/s * (duration/2) [As the duration of time has been calculated for two ways]</a:t>
            </a:r>
          </a:p>
          <a:p>
            <a:pPr marL="0" indent="0">
              <a:buNone/>
            </a:pPr>
            <a:r>
              <a:rPr lang="en-US" dirty="0"/>
              <a:t>s= 34300 cm/s * (duration/2)</a:t>
            </a:r>
          </a:p>
          <a:p>
            <a:pPr marL="0" indent="0">
              <a:buNone/>
            </a:pPr>
            <a:r>
              <a:rPr lang="en-US" dirty="0"/>
              <a:t>s= 34300/1000000 cm/micro-sec * (duration/2) </a:t>
            </a:r>
          </a:p>
          <a:p>
            <a:pPr marL="0" indent="0">
              <a:buNone/>
            </a:pPr>
            <a:r>
              <a:rPr lang="en-US" dirty="0"/>
              <a:t>s= 0.0343 cm/us * (duration/2) </a:t>
            </a:r>
          </a:p>
        </p:txBody>
      </p:sp>
    </p:spTree>
    <p:extLst>
      <p:ext uri="{BB962C8B-B14F-4D97-AF65-F5344CB8AC3E}">
        <p14:creationId xmlns:p14="http://schemas.microsoft.com/office/powerpoint/2010/main" val="241166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EAF7-DF02-4CAC-894E-8DE8203A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 (Proteus)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3B6F-1975-40CA-9588-88D5DF75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Pot &amp; Pot HG</a:t>
            </a:r>
          </a:p>
          <a:p>
            <a:r>
              <a:rPr lang="en-US" dirty="0"/>
              <a:t>Ultrasonic V2.0 B</a:t>
            </a:r>
          </a:p>
        </p:txBody>
      </p:sp>
    </p:spTree>
    <p:extLst>
      <p:ext uri="{BB962C8B-B14F-4D97-AF65-F5344CB8AC3E}">
        <p14:creationId xmlns:p14="http://schemas.microsoft.com/office/powerpoint/2010/main" val="356955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4EE-6521-4250-A67D-062FCDA0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for Proteus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DA06-1554-4E40-A146-6F3BB867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/>
              <a:t>Put the following in the path:</a:t>
            </a:r>
          </a:p>
          <a:p>
            <a:pPr marL="0" indent="0">
              <a:buNone/>
            </a:pPr>
            <a:r>
              <a:rPr lang="en-US" sz="2400" dirty="0"/>
              <a:t>C&gt;Program data&gt;</a:t>
            </a:r>
            <a:r>
              <a:rPr lang="en-US" sz="2400" dirty="0" err="1"/>
              <a:t>Labcenterelectronics</a:t>
            </a:r>
            <a:r>
              <a:rPr lang="en-US" sz="2400" dirty="0"/>
              <a:t>&gt;Proteus8Professional&gt;Library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Files name: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UltrasonicTEP.HEX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UltrasonicTEP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UltrasonicTEP.LIB</a:t>
            </a:r>
          </a:p>
        </p:txBody>
      </p:sp>
    </p:spTree>
    <p:extLst>
      <p:ext uri="{BB962C8B-B14F-4D97-AF65-F5344CB8AC3E}">
        <p14:creationId xmlns:p14="http://schemas.microsoft.com/office/powerpoint/2010/main" val="168179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BE08-789F-4D6F-A815-83449799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Proteus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7BD75-F432-452B-A210-44E4F4FB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791" y="1600200"/>
            <a:ext cx="5532418" cy="4525963"/>
          </a:xfrm>
        </p:spPr>
      </p:pic>
    </p:spTree>
    <p:extLst>
      <p:ext uri="{BB962C8B-B14F-4D97-AF65-F5344CB8AC3E}">
        <p14:creationId xmlns:p14="http://schemas.microsoft.com/office/powerpoint/2010/main" val="28450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604B-23F5-4CB5-8D25-4BDABC0B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Proteus integration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8774BF-AF2C-4B8E-9B3F-ABB62CC51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4" y="1143000"/>
            <a:ext cx="7980736" cy="5257800"/>
          </a:xfrm>
        </p:spPr>
      </p:pic>
    </p:spTree>
    <p:extLst>
      <p:ext uri="{BB962C8B-B14F-4D97-AF65-F5344CB8AC3E}">
        <p14:creationId xmlns:p14="http://schemas.microsoft.com/office/powerpoint/2010/main" val="281852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FC1C-3471-4320-872F-399C80EB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Proteus integration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2040FA-53D2-497A-BEA8-87E787E9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2" y="1600200"/>
            <a:ext cx="7374276" cy="4983162"/>
          </a:xfrm>
        </p:spPr>
      </p:pic>
    </p:spTree>
    <p:extLst>
      <p:ext uri="{BB962C8B-B14F-4D97-AF65-F5344CB8AC3E}">
        <p14:creationId xmlns:p14="http://schemas.microsoft.com/office/powerpoint/2010/main" val="81207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252C-3499-4D4D-89B0-C402E359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CFA6-048D-4C51-9652-898B920D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638799"/>
          </a:xfrm>
        </p:spPr>
        <p:txBody>
          <a:bodyPr/>
          <a:lstStyle/>
          <a:p>
            <a:r>
              <a:rPr lang="en-US" dirty="0"/>
              <a:t>C:\ProgramData\Labcenter Electronics\Proteus 8 Professional\LIBRARY\</a:t>
            </a:r>
            <a:r>
              <a:rPr lang="en-US" dirty="0" err="1"/>
              <a:t>UltrasonicTEP.HEX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395F3-AE20-44F8-B01F-B5EDCFF5C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72205"/>
            <a:ext cx="5105921" cy="38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0D0A-EE51-46CD-9236-B31EB708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Proteus integration (working)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C23CD-A0C5-4FB2-8ABB-88D6ED8CC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33" y="1600200"/>
            <a:ext cx="4962334" cy="4525963"/>
          </a:xfrm>
        </p:spPr>
      </p:pic>
    </p:spTree>
    <p:extLst>
      <p:ext uri="{BB962C8B-B14F-4D97-AF65-F5344CB8AC3E}">
        <p14:creationId xmlns:p14="http://schemas.microsoft.com/office/powerpoint/2010/main" val="711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1066800" y="533400"/>
            <a:ext cx="6791601" cy="2006145"/>
            <a:chOff x="2795390" y="3874286"/>
            <a:chExt cx="6791601" cy="941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2795390" y="3874286"/>
              <a:ext cx="4045435" cy="30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</a:rPr>
                <a:t>What is Sonar?</a:t>
              </a:r>
              <a:endParaRPr lang="en-US" sz="3600" dirty="0">
                <a:solidFill>
                  <a:srgbClr val="00B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795390" y="4176643"/>
              <a:ext cx="6791601" cy="639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</a:rPr>
                <a:t>Sonar</a:t>
              </a: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 is a technique that uses sound propagation to navigate, communicate with or detect objects on or under the surface of the water.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971800"/>
            <a:ext cx="4639525" cy="27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B8C3-8304-49A9-BB47-CFC88051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Proteus integration (working)-value less than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827C5-E656-45D3-B17E-53FBB8297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830"/>
            <a:ext cx="5559991" cy="5165532"/>
          </a:xfrm>
        </p:spPr>
      </p:pic>
    </p:spTree>
    <p:extLst>
      <p:ext uri="{BB962C8B-B14F-4D97-AF65-F5344CB8AC3E}">
        <p14:creationId xmlns:p14="http://schemas.microsoft.com/office/powerpoint/2010/main" val="346741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45" y="1905000"/>
            <a:ext cx="894355" cy="894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643804" y="1905000"/>
            <a:ext cx="6738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err="1"/>
              <a:t>pulseIn</a:t>
            </a:r>
            <a:r>
              <a:rPr lang="en-US" sz="2200" b="1" dirty="0"/>
              <a:t>():</a:t>
            </a:r>
            <a:r>
              <a:rPr lang="en-US" sz="2200" dirty="0"/>
              <a:t>Reads the </a:t>
            </a:r>
            <a:r>
              <a:rPr lang="en-US" sz="2200" dirty="0" err="1"/>
              <a:t>echoPin</a:t>
            </a:r>
            <a:r>
              <a:rPr lang="en-US" sz="2200" dirty="0"/>
              <a:t>, returns the sound wave travel time in microseconds. if value is HIGH, </a:t>
            </a:r>
            <a:r>
              <a:rPr lang="en-US" sz="2200" b="1" dirty="0" err="1"/>
              <a:t>pulseIn</a:t>
            </a:r>
            <a:r>
              <a:rPr lang="en-US" sz="2200" dirty="0"/>
              <a:t>() waits for the pin to go HIGH, starts timing</a:t>
            </a:r>
          </a:p>
          <a:p>
            <a:pPr algn="just"/>
            <a:endParaRPr lang="en-US" sz="22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643804" y="3200400"/>
            <a:ext cx="67381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Distance = Speed × Time ; </a:t>
            </a:r>
            <a:r>
              <a:rPr lang="en-US" sz="2200" dirty="0"/>
              <a:t>here</a:t>
            </a:r>
            <a:r>
              <a:rPr lang="en-US" sz="2200" b="1" dirty="0"/>
              <a:t> </a:t>
            </a:r>
            <a:r>
              <a:rPr lang="en-US" sz="2200" dirty="0"/>
              <a:t>universal speed of US wave at room conditions is 340m/s. convert to 0.034 cm/us.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603E2-3383-4457-ADCF-91FC939876F1}"/>
              </a:ext>
            </a:extLst>
          </p:cNvPr>
          <p:cNvSpPr txBox="1"/>
          <p:nvPr/>
        </p:nvSpPr>
        <p:spPr>
          <a:xfrm>
            <a:off x="1643804" y="4495800"/>
            <a:ext cx="6738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Duration: </a:t>
            </a:r>
            <a:r>
              <a:rPr lang="en-US" sz="2200" dirty="0"/>
              <a:t>divide the duration by 2 because the wave was sent, hit the object, and then returned back to the sensor.</a:t>
            </a:r>
            <a:endParaRPr lang="en-US" sz="2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1" y="3200400"/>
            <a:ext cx="897859" cy="897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43400"/>
            <a:ext cx="907483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1143000" y="2228671"/>
            <a:ext cx="727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w Cen MT" panose="020B06020201040206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237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55645E-DBC5-4528-B1C9-24ED75A830A9}"/>
              </a:ext>
            </a:extLst>
          </p:cNvPr>
          <p:cNvGrpSpPr/>
          <p:nvPr/>
        </p:nvGrpSpPr>
        <p:grpSpPr>
          <a:xfrm>
            <a:off x="1157211" y="3278349"/>
            <a:ext cx="6791601" cy="1398779"/>
            <a:chOff x="2795390" y="3874286"/>
            <a:chExt cx="6791601" cy="7448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39F22C-7307-4466-887C-18D3FB0BDEAF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2060"/>
                  </a:solidFill>
                  <a:latin typeface="Tw Cen MT" panose="020B0602020104020603" pitchFamily="34" charset="0"/>
                </a:rPr>
                <a:t>Ultrasonic Sensor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C1FCD-EB91-4DE4-8058-666BE826409B}"/>
                </a:ext>
              </a:extLst>
            </p:cNvPr>
            <p:cNvSpPr txBox="1"/>
            <p:nvPr/>
          </p:nvSpPr>
          <p:spPr>
            <a:xfrm>
              <a:off x="2795390" y="4176643"/>
              <a:ext cx="6791601" cy="44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 </a:t>
              </a:r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Ultrasonic sensor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 is a device that can measure the distance to an object by using sound waves.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86" y="533400"/>
            <a:ext cx="4073144" cy="28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6858000" cy="533400"/>
          </a:xfrm>
        </p:spPr>
        <p:txBody>
          <a:bodyPr>
            <a:noAutofit/>
          </a:bodyPr>
          <a:lstStyle/>
          <a:p>
            <a:br>
              <a:rPr lang="en-US" sz="3200" b="1" dirty="0">
                <a:solidFill>
                  <a:schemeClr val="accent6"/>
                </a:solidFill>
              </a:rPr>
            </a:br>
            <a:r>
              <a:rPr lang="en-US" sz="3200" b="1" dirty="0">
                <a:solidFill>
                  <a:schemeClr val="accent6"/>
                </a:solidFill>
              </a:rPr>
              <a:t>Pin Configuration</a:t>
            </a:r>
            <a:br>
              <a:rPr lang="en-US" sz="3200" dirty="0">
                <a:solidFill>
                  <a:schemeClr val="accent6"/>
                </a:solidFill>
              </a:rPr>
            </a:b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83" y="914402"/>
            <a:ext cx="3979717" cy="1759876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509686"/>
              </p:ext>
            </p:extLst>
          </p:nvPr>
        </p:nvGraphicFramePr>
        <p:xfrm>
          <a:off x="457200" y="2819400"/>
          <a:ext cx="8229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4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Features:</a:t>
            </a:r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Operating voltage: +5V</a:t>
            </a:r>
          </a:p>
          <a:p>
            <a:r>
              <a:rPr lang="en-US" sz="2800" dirty="0"/>
              <a:t>Theoretical  Measuring Distance: 2cm to 450cm</a:t>
            </a:r>
          </a:p>
          <a:p>
            <a:r>
              <a:rPr lang="en-US" sz="2800" dirty="0"/>
              <a:t>Practical Measuring Distance: 2cm to 80cm</a:t>
            </a:r>
          </a:p>
          <a:p>
            <a:r>
              <a:rPr lang="en-US" sz="2800" dirty="0"/>
              <a:t>Accuracy: 3mm</a:t>
            </a:r>
          </a:p>
          <a:p>
            <a:r>
              <a:rPr lang="en-US" sz="2800" dirty="0"/>
              <a:t>Measuring angle covered: &lt;15°</a:t>
            </a:r>
          </a:p>
          <a:p>
            <a:r>
              <a:rPr lang="en-US" sz="2800" dirty="0"/>
              <a:t>Operating Current: &lt;15mA</a:t>
            </a:r>
          </a:p>
          <a:p>
            <a:r>
              <a:rPr lang="en-US" sz="2800" dirty="0"/>
              <a:t>Operating Frequency: 40Hz</a:t>
            </a:r>
          </a:p>
          <a:p>
            <a:r>
              <a:rPr lang="en-US" sz="2800" dirty="0"/>
              <a:t>Trigger Input Pulse width: 10uS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44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/>
          <p:nvPr/>
        </p:nvCxnSpPr>
        <p:spPr>
          <a:xfrm>
            <a:off x="2496982" y="4876800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2285887" y="4818106"/>
            <a:ext cx="211095" cy="211094"/>
            <a:chOff x="1677812" y="4248152"/>
            <a:chExt cx="211094" cy="21109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857015-8C14-4834-ADF5-3ED0356AF43F}"/>
              </a:ext>
            </a:extLst>
          </p:cNvPr>
          <p:cNvCxnSpPr/>
          <p:nvPr/>
        </p:nvCxnSpPr>
        <p:spPr>
          <a:xfrm>
            <a:off x="4644702" y="4876800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4463895" y="4818106"/>
            <a:ext cx="211095" cy="211094"/>
            <a:chOff x="3855819" y="4248152"/>
            <a:chExt cx="211094" cy="21109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58D0B34-5E7E-4FDF-8157-D26FC3520F7A}"/>
              </a:ext>
            </a:extLst>
          </p:cNvPr>
          <p:cNvGrpSpPr/>
          <p:nvPr/>
        </p:nvGrpSpPr>
        <p:grpSpPr>
          <a:xfrm>
            <a:off x="6581326" y="4818106"/>
            <a:ext cx="211095" cy="211094"/>
            <a:chOff x="5973250" y="4248152"/>
            <a:chExt cx="211094" cy="211094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7D7D831-9319-4165-817A-77DBCE8A2742}"/>
              </a:ext>
            </a:extLst>
          </p:cNvPr>
          <p:cNvSpPr txBox="1"/>
          <p:nvPr/>
        </p:nvSpPr>
        <p:spPr>
          <a:xfrm>
            <a:off x="1091563" y="5417403"/>
            <a:ext cx="256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transmitter (trig pin) sends a signal: a high-frequency sound.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1241500" y="496318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12FB83-5D6E-49D2-891A-FB25DCB108FE}"/>
              </a:ext>
            </a:extLst>
          </p:cNvPr>
          <p:cNvSpPr txBox="1"/>
          <p:nvPr/>
        </p:nvSpPr>
        <p:spPr>
          <a:xfrm>
            <a:off x="3544404" y="5448261"/>
            <a:ext cx="2234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When the signal finds an object, it is reflected and back toward the sensor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3430413" y="496318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C13C20-5621-4641-AAF9-BE817266C6B4}"/>
              </a:ext>
            </a:extLst>
          </p:cNvPr>
          <p:cNvSpPr txBox="1"/>
          <p:nvPr/>
        </p:nvSpPr>
        <p:spPr>
          <a:xfrm>
            <a:off x="5779210" y="5410200"/>
            <a:ext cx="2221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And the receiver(echo pin) receives/observed it.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176C20-781A-4B3A-B456-7D1FB4467DF2}"/>
              </a:ext>
            </a:extLst>
          </p:cNvPr>
          <p:cNvSpPr txBox="1"/>
          <p:nvPr/>
        </p:nvSpPr>
        <p:spPr>
          <a:xfrm>
            <a:off x="5559551" y="4963180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3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1748182" y="3200400"/>
            <a:ext cx="1275683" cy="1275682"/>
            <a:chOff x="3063120" y="1755914"/>
            <a:chExt cx="1275682" cy="1275682"/>
          </a:xfrm>
        </p:grpSpPr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3927502" y="3220118"/>
            <a:ext cx="1275683" cy="1275682"/>
            <a:chOff x="5242440" y="1755914"/>
            <a:chExt cx="1275682" cy="1275682"/>
          </a:xfrm>
        </p:grpSpPr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E91A0C4-16D9-4262-BC92-0E8535F56EB2}"/>
              </a:ext>
            </a:extLst>
          </p:cNvPr>
          <p:cNvGrpSpPr/>
          <p:nvPr/>
        </p:nvGrpSpPr>
        <p:grpSpPr>
          <a:xfrm>
            <a:off x="6038242" y="3220118"/>
            <a:ext cx="1275683" cy="1275682"/>
            <a:chOff x="7353181" y="1755914"/>
            <a:chExt cx="1275682" cy="1275682"/>
          </a:xfrm>
        </p:grpSpPr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109" name="Rectangle 108"/>
          <p:cNvSpPr/>
          <p:nvPr/>
        </p:nvSpPr>
        <p:spPr>
          <a:xfrm>
            <a:off x="1752599" y="253425"/>
            <a:ext cx="5181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52CBBE"/>
                </a:solidFill>
              </a:rPr>
              <a:t> Working principle</a:t>
            </a:r>
            <a:endParaRPr lang="en-US" sz="3200" dirty="0">
              <a:solidFill>
                <a:srgbClr val="52CBBE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14400"/>
            <a:ext cx="5240231" cy="204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1" grpId="0"/>
      <p:bldP spid="92" grpId="0"/>
      <p:bldP spid="95" grpId="0"/>
      <p:bldP spid="96" grpId="0"/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917575" y="1307068"/>
            <a:ext cx="3197225" cy="694253"/>
            <a:chOff x="764723" y="2244947"/>
            <a:chExt cx="3197225" cy="69425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23604" y="2244947"/>
              <a:ext cx="2523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Obstacles finding robots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917575" y="2652315"/>
            <a:ext cx="3197225" cy="796806"/>
            <a:chOff x="764723" y="2142394"/>
            <a:chExt cx="3197225" cy="79680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35200" y="2142394"/>
              <a:ext cx="2145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914400" y="3947715"/>
            <a:ext cx="3197225" cy="867529"/>
            <a:chOff x="764723" y="2142394"/>
            <a:chExt cx="3197225" cy="86752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33279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35200" y="2142394"/>
              <a:ext cx="155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w Cen MT" panose="020B0602020104020603" pitchFamily="34" charset="0"/>
                </a:rPr>
                <a:t>Smart (gloves, white cane, shoe, hat) etc.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5257800" y="1295400"/>
            <a:ext cx="662056" cy="662056"/>
            <a:chOff x="764723" y="2277144"/>
            <a:chExt cx="662056" cy="66205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5260975" y="2514600"/>
            <a:ext cx="3197225" cy="796806"/>
            <a:chOff x="764723" y="2142394"/>
            <a:chExt cx="3197225" cy="796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35200" y="2142394"/>
              <a:ext cx="155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6AD48D-0CD1-414E-BB43-3C6997810727}"/>
              </a:ext>
            </a:extLst>
          </p:cNvPr>
          <p:cNvGrpSpPr/>
          <p:nvPr/>
        </p:nvGrpSpPr>
        <p:grpSpPr>
          <a:xfrm>
            <a:off x="5257800" y="3962400"/>
            <a:ext cx="3276600" cy="720606"/>
            <a:chOff x="764723" y="2218594"/>
            <a:chExt cx="3276600" cy="7206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5BDDBC-B31F-43B7-9760-DB6417E2C3E1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82140ED-95FC-4301-8DAC-F337CD95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4F3A7E-6664-4BE8-9708-B24F6BFCE2E4}"/>
                </a:ext>
              </a:extLst>
            </p:cNvPr>
            <p:cNvSpPr txBox="1"/>
            <p:nvPr/>
          </p:nvSpPr>
          <p:spPr>
            <a:xfrm>
              <a:off x="1494972" y="2218594"/>
              <a:ext cx="155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w Cen MT" panose="020B0602020104020603" pitchFamily="34" charset="0"/>
                </a:rPr>
                <a:t>Mapping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327AF2-7E8F-4A6D-BF38-42C375637900}"/>
                </a:ext>
              </a:extLst>
            </p:cNvPr>
            <p:cNvSpPr txBox="1"/>
            <p:nvPr/>
          </p:nvSpPr>
          <p:spPr>
            <a:xfrm>
              <a:off x="1514575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79631" y="1665016"/>
            <a:ext cx="3068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biped robot, obstacle avoider robot, path finding robot etc.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00200" y="2754868"/>
            <a:ext cx="208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Liquid Level Sensing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00200" y="3105835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Water Depth Sensing with Ultrasonic and Wastewater Management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00200" y="3897868"/>
            <a:ext cx="251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Product for Blind people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19800" y="1258669"/>
            <a:ext cx="2362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Easy Control of Trash Collection Vehicles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43600" y="2602468"/>
            <a:ext cx="1856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Vehicle Detection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3600" y="2895600"/>
            <a:ext cx="274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Car Washes, </a:t>
            </a:r>
          </a:p>
          <a:p>
            <a:r>
              <a:rPr lang="en-US" sz="1600" dirty="0"/>
              <a:t>Automotive Assembly, and Parking Garage Applications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58876" y="-228600"/>
            <a:ext cx="34131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3600" b="1" dirty="0">
                <a:solidFill>
                  <a:srgbClr val="FF5969"/>
                </a:solidFill>
              </a:rPr>
            </a:br>
            <a:r>
              <a:rPr lang="en-US" sz="3600" b="1" dirty="0">
                <a:solidFill>
                  <a:srgbClr val="FF5969"/>
                </a:solidFill>
              </a:rPr>
              <a:t>Applications</a:t>
            </a:r>
            <a:br>
              <a:rPr lang="en-US" sz="3600" dirty="0">
                <a:solidFill>
                  <a:srgbClr val="FF5969"/>
                </a:solidFill>
              </a:rPr>
            </a:br>
            <a:endParaRPr lang="en-US" sz="3600" dirty="0">
              <a:solidFill>
                <a:srgbClr val="FF5969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6A2F1DE-3F4F-4651-AB8F-2EC71DDB2785}"/>
              </a:ext>
            </a:extLst>
          </p:cNvPr>
          <p:cNvGrpSpPr/>
          <p:nvPr/>
        </p:nvGrpSpPr>
        <p:grpSpPr>
          <a:xfrm>
            <a:off x="914400" y="5090715"/>
            <a:ext cx="7162800" cy="796806"/>
            <a:chOff x="764723" y="3420415"/>
            <a:chExt cx="7162800" cy="7968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31584EB-67FE-40FD-A530-EDADA268689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A16D6F-109A-47AD-B176-B6C9974BFA80}"/>
                </a:ext>
              </a:extLst>
            </p:cNvPr>
            <p:cNvSpPr txBox="1"/>
            <p:nvPr/>
          </p:nvSpPr>
          <p:spPr>
            <a:xfrm>
              <a:off x="1435200" y="3420415"/>
              <a:ext cx="1555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0FADFA-7620-405C-ADF9-09B9A8B17B44}"/>
                </a:ext>
              </a:extLst>
            </p:cNvPr>
            <p:cNvSpPr txBox="1"/>
            <p:nvPr/>
          </p:nvSpPr>
          <p:spPr>
            <a:xfrm>
              <a:off x="1435199" y="3703169"/>
              <a:ext cx="6492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65C3870-E0A5-4D36-9FAA-C5AF4FDE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sp>
        <p:nvSpPr>
          <p:cNvPr id="56" name="Rectangle 55"/>
          <p:cNvSpPr/>
          <p:nvPr/>
        </p:nvSpPr>
        <p:spPr>
          <a:xfrm>
            <a:off x="1507681" y="5117068"/>
            <a:ext cx="235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/>
              <a:t>150 ultrasonic projects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524000" y="5421868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https://www.hackster.io/projects/tags/ultrasonic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7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FF5969"/>
                </a:solidFill>
              </a:rPr>
              <a:t>Contd</a:t>
            </a:r>
            <a:r>
              <a:rPr lang="en-US" dirty="0">
                <a:solidFill>
                  <a:srgbClr val="FF5969"/>
                </a:solidFill>
              </a:rPr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538373" cy="5211763"/>
          </a:xfrm>
        </p:spPr>
      </p:pic>
    </p:spTree>
    <p:extLst>
      <p:ext uri="{BB962C8B-B14F-4D97-AF65-F5344CB8AC3E}">
        <p14:creationId xmlns:p14="http://schemas.microsoft.com/office/powerpoint/2010/main" val="395889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>
                <a:solidFill>
                  <a:srgbClr val="FF5969"/>
                </a:solidFill>
              </a:rPr>
              <a:t>Contd</a:t>
            </a:r>
            <a:r>
              <a:rPr lang="en-US" sz="3600" dirty="0">
                <a:solidFill>
                  <a:srgbClr val="FF5969"/>
                </a:solidFill>
              </a:rPr>
              <a:t>….</a:t>
            </a:r>
          </a:p>
        </p:txBody>
      </p:sp>
      <p:pic>
        <p:nvPicPr>
          <p:cNvPr id="3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934405" cy="2154382"/>
          </a:xfr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43000"/>
            <a:ext cx="3352800" cy="2133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2514600" cy="2133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83735"/>
            <a:ext cx="3124200" cy="185986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10000"/>
            <a:ext cx="4495800" cy="2286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250829" y="3352800"/>
            <a:ext cx="264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Intelligent self balance robot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2841629" y="3352800"/>
            <a:ext cx="264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Smart White Cane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5943600" y="3276600"/>
            <a:ext cx="264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Wall follower robot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533400" y="6091535"/>
            <a:ext cx="264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Trash level detection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34D0F-3CD9-4B14-8BD2-841A73775A1F}"/>
              </a:ext>
            </a:extLst>
          </p:cNvPr>
          <p:cNvSpPr txBox="1"/>
          <p:nvPr/>
        </p:nvSpPr>
        <p:spPr>
          <a:xfrm>
            <a:off x="5274489" y="6019800"/>
            <a:ext cx="2040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Car parking</a:t>
            </a:r>
          </a:p>
        </p:txBody>
      </p:sp>
    </p:spTree>
    <p:extLst>
      <p:ext uri="{BB962C8B-B14F-4D97-AF65-F5344CB8AC3E}">
        <p14:creationId xmlns:p14="http://schemas.microsoft.com/office/powerpoint/2010/main" val="23450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714</Words>
  <Application>Microsoft Office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Office Theme</vt:lpstr>
      <vt:lpstr>Sonar Sensor with the Implementation</vt:lpstr>
      <vt:lpstr>PowerPoint Presentation</vt:lpstr>
      <vt:lpstr>PowerPoint Presentation</vt:lpstr>
      <vt:lpstr> Pin Configuration </vt:lpstr>
      <vt:lpstr> Features: </vt:lpstr>
      <vt:lpstr>PowerPoint Presentation</vt:lpstr>
      <vt:lpstr>PowerPoint Presentation</vt:lpstr>
      <vt:lpstr>Contd…</vt:lpstr>
      <vt:lpstr>Contd….</vt:lpstr>
      <vt:lpstr>Diagram :</vt:lpstr>
      <vt:lpstr>Code:</vt:lpstr>
      <vt:lpstr>Distance= velocity * time </vt:lpstr>
      <vt:lpstr>Hardware Requirements (Proteus)</vt:lpstr>
      <vt:lpstr>Library for Proteus</vt:lpstr>
      <vt:lpstr>Proteus integration</vt:lpstr>
      <vt:lpstr>Proteus integration</vt:lpstr>
      <vt:lpstr>Proteus integration</vt:lpstr>
      <vt:lpstr>Library Path</vt:lpstr>
      <vt:lpstr>Proteus integration (working)</vt:lpstr>
      <vt:lpstr>Proteus integration (working)-value less than 10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User</cp:lastModifiedBy>
  <cp:revision>41</cp:revision>
  <dcterms:created xsi:type="dcterms:W3CDTF">2019-06-28T07:02:39Z</dcterms:created>
  <dcterms:modified xsi:type="dcterms:W3CDTF">2022-06-28T05:48:09Z</dcterms:modified>
</cp:coreProperties>
</file>