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58" r:id="rId5"/>
    <p:sldId id="259" r:id="rId6"/>
    <p:sldId id="262" r:id="rId7"/>
    <p:sldId id="260" r:id="rId8"/>
    <p:sldId id="261" r:id="rId9"/>
    <p:sldId id="265" r:id="rId10"/>
    <p:sldId id="263" r:id="rId11"/>
    <p:sldId id="269" r:id="rId12"/>
    <p:sldId id="268" r:id="rId13"/>
    <p:sldId id="270" r:id="rId14"/>
    <p:sldId id="26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8299-D796-4C44-9373-A89FD45F952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519E779-4639-4DC5-ADF9-8F13AAC85DC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80DDC04-3FEF-4219-A135-C3C91B9AA601}"/>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8B3DCD1A-D18F-41B7-9845-A4627CD63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3DA05-B9EE-4C45-9683-E0822CE7E82C}"/>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171032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FF18-C32A-4E1C-94DB-382C7479B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03C934-6EFC-4A43-BBA5-900EC08A4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A326F-A747-499B-852F-E0391654C712}"/>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23BEEE11-771C-4888-AAF3-AF56F7F8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D690F-49C9-4846-9847-222ADBD93D42}"/>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62787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EBFA8-0987-4054-860A-075BD08040D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9FEFAA-33CB-4EEC-8027-0BBA38D258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1408F-AAE5-473A-BB43-656F798924BD}"/>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39678C71-0D54-4B5C-AFFF-FF4BBB970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B7986-D789-4F3D-A26F-C7909646E29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60817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2741-021A-4F2A-BE47-D5FBFED35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06DB8-00F8-4735-928C-7A12C4196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B4E9-FDB0-4381-B584-2B6038D22DD6}"/>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BEECF984-47D7-4A03-85AF-C3ABBE752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CB98-72DB-4162-9739-F9637408CD5F}"/>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51111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827C-7603-492A-9D85-048EB28B63D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FCA49FF-FD64-41BC-84F8-B54224982E7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5C31F9-158F-4443-831A-52170C33015C}"/>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5B48C3C8-80CA-46BB-B5F8-2E5D6603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A8AF-730B-4C76-8DFF-68DF7460BB4D}"/>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92872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0491-E28A-4BE3-8919-B853F1372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D9D08-D61E-498E-8498-9DD16AC8FAA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7AE91-EAE7-441C-ABFB-1C8A824EAAE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5C4EF-8950-46AA-9AFE-6849D0D2C612}"/>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6" name="Footer Placeholder 5">
            <a:extLst>
              <a:ext uri="{FF2B5EF4-FFF2-40B4-BE49-F238E27FC236}">
                <a16:creationId xmlns:a16="http://schemas.microsoft.com/office/drawing/2014/main" id="{A38F9E70-F9CC-4F8E-BFC7-17A25347B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648C5-5315-471D-B4DE-55CF4D0BEDCF}"/>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415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3239-EBBA-41BA-A02B-CB146E1355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21C989-5E53-4C26-88CB-3D41923EAFA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76FED8D-4CB6-4A82-901C-692EBEFEAF2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F2409D-49D9-42B1-B319-C3E6EF66C82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252A5-5081-47F3-A9F9-5E3A70A9FE0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FFA5B3-7564-4E8E-9BCA-BB49941877AC}"/>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8" name="Footer Placeholder 7">
            <a:extLst>
              <a:ext uri="{FF2B5EF4-FFF2-40B4-BE49-F238E27FC236}">
                <a16:creationId xmlns:a16="http://schemas.microsoft.com/office/drawing/2014/main" id="{9541E9A3-592F-4349-A3A5-6FE3BB1F6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D8A0BB-F111-4C1A-931A-AC97A7AC1A76}"/>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129851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7668-1B8C-4B4D-87F8-73660CB50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D47314-E772-4610-AD17-811B77F5132A}"/>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4" name="Footer Placeholder 3">
            <a:extLst>
              <a:ext uri="{FF2B5EF4-FFF2-40B4-BE49-F238E27FC236}">
                <a16:creationId xmlns:a16="http://schemas.microsoft.com/office/drawing/2014/main" id="{FC32C2C8-1A56-4B9B-8D2E-CD6CCFC7B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AD29AD-C76F-4C7F-A6E7-8148311BB19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94100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A7214-44BC-4603-AF86-9E71F1AAC62C}"/>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3" name="Footer Placeholder 2">
            <a:extLst>
              <a:ext uri="{FF2B5EF4-FFF2-40B4-BE49-F238E27FC236}">
                <a16:creationId xmlns:a16="http://schemas.microsoft.com/office/drawing/2014/main" id="{89404B2D-D52F-48F5-9013-6F54C9EB4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2D574-D852-4CF7-8884-187D5E93B9E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93966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62B8-1527-4EEF-82E4-44E84E618A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6C808E0-7B5F-4CDC-96D3-CF56150C284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B2EDE-F705-4CE7-A873-D4BDB2998B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C4143F-EF37-44FA-86B8-BE82E55EE189}"/>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6" name="Footer Placeholder 5">
            <a:extLst>
              <a:ext uri="{FF2B5EF4-FFF2-40B4-BE49-F238E27FC236}">
                <a16:creationId xmlns:a16="http://schemas.microsoft.com/office/drawing/2014/main" id="{E48AAC5E-7DE8-4627-8F01-940845080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2F687-5920-4655-B167-9CCA0895391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89854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FF8-47AF-4CAF-AB23-49CCEFCF74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C1DE364-FAA6-4314-B285-CB70461EE83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C726CDE-58AF-4098-A649-69E4DD009C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8EE153-FBDB-44BC-BC09-A7CDBDC4CD8A}"/>
              </a:ext>
            </a:extLst>
          </p:cNvPr>
          <p:cNvSpPr>
            <a:spLocks noGrp="1"/>
          </p:cNvSpPr>
          <p:nvPr>
            <p:ph type="dt" sz="half" idx="10"/>
          </p:nvPr>
        </p:nvSpPr>
        <p:spPr/>
        <p:txBody>
          <a:bodyPr/>
          <a:lstStyle/>
          <a:p>
            <a:fld id="{40E03B97-CF24-4870-91B1-08730C7BC0FC}" type="datetimeFigureOut">
              <a:rPr lang="en-US" smtClean="0"/>
              <a:pPr/>
              <a:t>6/28/2022</a:t>
            </a:fld>
            <a:endParaRPr lang="en-US"/>
          </a:p>
        </p:txBody>
      </p:sp>
      <p:sp>
        <p:nvSpPr>
          <p:cNvPr id="6" name="Footer Placeholder 5">
            <a:extLst>
              <a:ext uri="{FF2B5EF4-FFF2-40B4-BE49-F238E27FC236}">
                <a16:creationId xmlns:a16="http://schemas.microsoft.com/office/drawing/2014/main" id="{32278898-CADF-4583-87D1-2A9364F2F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4129-7D06-4D92-B6FC-14275862A878}"/>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6352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94409-63BE-48AD-BC71-2CE366F187B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B750A-82DA-4181-AE50-CAE29985E5F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5C7E3-ECE1-41D6-B576-21BCE14B6AC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E03B97-CF24-4870-91B1-08730C7BC0FC}" type="datetimeFigureOut">
              <a:rPr lang="en-US" smtClean="0"/>
              <a:pPr/>
              <a:t>6/28/2022</a:t>
            </a:fld>
            <a:endParaRPr lang="en-US"/>
          </a:p>
        </p:txBody>
      </p:sp>
      <p:sp>
        <p:nvSpPr>
          <p:cNvPr id="5" name="Footer Placeholder 4">
            <a:extLst>
              <a:ext uri="{FF2B5EF4-FFF2-40B4-BE49-F238E27FC236}">
                <a16:creationId xmlns:a16="http://schemas.microsoft.com/office/drawing/2014/main" id="{C8D90967-C879-4CA9-9558-C8E1A5417C6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282B3-251E-40BB-80C1-045B8ABCE44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DC4DDC-BAFC-4F91-ADDF-AB8217954418}" type="slidenum">
              <a:rPr lang="en-US" smtClean="0"/>
              <a:pPr/>
              <a:t>‹#›</a:t>
            </a:fld>
            <a:endParaRPr lang="en-US"/>
          </a:p>
        </p:txBody>
      </p:sp>
    </p:spTree>
    <p:extLst>
      <p:ext uri="{BB962C8B-B14F-4D97-AF65-F5344CB8AC3E}">
        <p14:creationId xmlns:p14="http://schemas.microsoft.com/office/powerpoint/2010/main" val="29133410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7086600" cy="2387600"/>
          </a:xfrm>
        </p:spPr>
        <p:txBody>
          <a:bodyPr>
            <a:normAutofit fontScale="90000"/>
          </a:bodyPr>
          <a:lstStyle/>
          <a:p>
            <a:r>
              <a:rPr lang="en-US" dirty="0"/>
              <a:t>Liquid-Crystal Display (LCD 16X2)</a:t>
            </a:r>
            <a:br>
              <a:rPr lang="en-US" dirty="0"/>
            </a:br>
            <a:br>
              <a:rPr lang="en-US" dirty="0"/>
            </a:br>
            <a:endParaRPr lang="en-US" dirty="0"/>
          </a:p>
        </p:txBody>
      </p:sp>
      <p:sp>
        <p:nvSpPr>
          <p:cNvPr id="4" name="Subtitle 2">
            <a:extLst>
              <a:ext uri="{FF2B5EF4-FFF2-40B4-BE49-F238E27FC236}">
                <a16:creationId xmlns:a16="http://schemas.microsoft.com/office/drawing/2014/main" id="{B3D329B9-84DB-48B4-9DE8-CE44A6D6CD51}"/>
              </a:ext>
            </a:extLst>
          </p:cNvPr>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dirty="0"/>
              <a:t>CSE 315</a:t>
            </a:r>
          </a:p>
          <a:p>
            <a:r>
              <a:rPr lang="en-US" dirty="0"/>
              <a:t>Peripherals </a:t>
            </a:r>
            <a:r>
              <a:rPr lang="en-US"/>
              <a:t>&amp; Interfacing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20136"/>
          </a:xfrm>
        </p:spPr>
        <p:txBody>
          <a:bodyPr>
            <a:normAutofit fontScale="90000"/>
          </a:bodyPr>
          <a:lstStyle/>
          <a:p>
            <a:pPr algn="l"/>
            <a:r>
              <a:rPr lang="en-US" dirty="0"/>
              <a:t>Coding:</a:t>
            </a:r>
          </a:p>
        </p:txBody>
      </p:sp>
      <p:sp>
        <p:nvSpPr>
          <p:cNvPr id="3" name="Content Placeholder 2"/>
          <p:cNvSpPr>
            <a:spLocks noGrp="1"/>
          </p:cNvSpPr>
          <p:nvPr>
            <p:ph idx="1"/>
          </p:nvPr>
        </p:nvSpPr>
        <p:spPr>
          <a:xfrm>
            <a:off x="1043492" y="1524000"/>
            <a:ext cx="6777317" cy="4724400"/>
          </a:xfrm>
        </p:spPr>
        <p:txBody>
          <a:bodyPr>
            <a:normAutofit/>
          </a:bodyPr>
          <a:lstStyle/>
          <a:p>
            <a:pPr marL="0" lvl="0" indent="0">
              <a:spcBef>
                <a:spcPts val="0"/>
              </a:spcBef>
              <a:buClr>
                <a:schemeClr val="dk1"/>
              </a:buClr>
              <a:buSzPts val="1100"/>
              <a:buNone/>
            </a:pPr>
            <a:r>
              <a:rPr lang="en-US" dirty="0"/>
              <a:t>#include &lt;</a:t>
            </a:r>
            <a:r>
              <a:rPr lang="en-US" dirty="0" err="1"/>
              <a:t>LiquidCrystal.h</a:t>
            </a:r>
            <a:r>
              <a:rPr lang="en-US" dirty="0"/>
              <a:t>&gt;</a:t>
            </a:r>
          </a:p>
          <a:p>
            <a:pPr marL="0" lvl="0" indent="0">
              <a:spcBef>
                <a:spcPts val="1600"/>
              </a:spcBef>
              <a:buClr>
                <a:schemeClr val="dk1"/>
              </a:buClr>
              <a:buSzPts val="1100"/>
              <a:buNone/>
            </a:pPr>
            <a:r>
              <a:rPr lang="en-US" dirty="0" err="1"/>
              <a:t>LiquidCrystal</a:t>
            </a:r>
            <a:r>
              <a:rPr lang="en-US" dirty="0"/>
              <a:t> </a:t>
            </a:r>
            <a:r>
              <a:rPr lang="en-US" dirty="0" err="1"/>
              <a:t>lcd</a:t>
            </a:r>
            <a:r>
              <a:rPr lang="en-US" dirty="0"/>
              <a:t>(12, 11, 5, 4, 3, 2);</a:t>
            </a:r>
          </a:p>
          <a:p>
            <a:pPr marL="0" lvl="0" indent="0">
              <a:spcBef>
                <a:spcPts val="1600"/>
              </a:spcBef>
              <a:buClr>
                <a:schemeClr val="dk1"/>
              </a:buClr>
              <a:buSzPts val="1100"/>
              <a:buNone/>
            </a:pPr>
            <a:r>
              <a:rPr lang="en-US" dirty="0"/>
              <a:t>void setup() {</a:t>
            </a:r>
          </a:p>
          <a:p>
            <a:pPr marL="0" lvl="0" indent="0">
              <a:spcBef>
                <a:spcPts val="1600"/>
              </a:spcBef>
              <a:buClr>
                <a:schemeClr val="dk1"/>
              </a:buClr>
              <a:buSzPts val="1100"/>
              <a:buNone/>
            </a:pPr>
            <a:r>
              <a:rPr lang="en-US" dirty="0"/>
              <a:t>  </a:t>
            </a:r>
            <a:r>
              <a:rPr lang="en-US" dirty="0" err="1"/>
              <a:t>lcd.begin</a:t>
            </a:r>
            <a:r>
              <a:rPr lang="en-US" dirty="0"/>
              <a:t>(16, 2);</a:t>
            </a:r>
          </a:p>
          <a:p>
            <a:pPr marL="0" lvl="0" indent="0">
              <a:spcBef>
                <a:spcPts val="1600"/>
              </a:spcBef>
              <a:buClr>
                <a:schemeClr val="dk1"/>
              </a:buClr>
              <a:buSzPts val="1100"/>
              <a:buNone/>
            </a:pPr>
            <a:r>
              <a:rPr lang="en-US" dirty="0"/>
              <a:t>  </a:t>
            </a:r>
            <a:r>
              <a:rPr lang="en-US" dirty="0" err="1"/>
              <a:t>lcd.print</a:t>
            </a:r>
            <a:r>
              <a:rPr lang="en-US" dirty="0"/>
              <a:t>("hello world!");</a:t>
            </a:r>
          </a:p>
          <a:p>
            <a:pPr marL="0" lvl="0" indent="0">
              <a:spcBef>
                <a:spcPts val="1600"/>
              </a:spcBef>
              <a:buClr>
                <a:schemeClr val="dk1"/>
              </a:buClr>
              <a:buSzPts val="1100"/>
              <a:buNone/>
            </a:pPr>
            <a:r>
              <a:rPr lang="en-US" dirty="0"/>
              <a:t>}</a:t>
            </a:r>
          </a:p>
          <a:p>
            <a:pPr marL="0" lvl="0" indent="0">
              <a:spcBef>
                <a:spcPts val="1600"/>
              </a:spcBef>
              <a:buClr>
                <a:schemeClr val="dk1"/>
              </a:buClr>
              <a:buSzPts val="1100"/>
              <a:buNone/>
            </a:pPr>
            <a:r>
              <a:rPr lang="en-US" dirty="0"/>
              <a:t>void loop() { }</a:t>
            </a:r>
          </a:p>
          <a:p>
            <a:pPr marL="0" lvl="0" indent="0">
              <a:spcBef>
                <a:spcPts val="1600"/>
              </a:spcBef>
              <a:buClr>
                <a:schemeClr val="dk1"/>
              </a:buClr>
              <a:buSzPts val="11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32F-7BC9-4E05-A9B5-E15F285EF3AF}"/>
              </a:ext>
            </a:extLst>
          </p:cNvPr>
          <p:cNvSpPr>
            <a:spLocks noGrp="1"/>
          </p:cNvSpPr>
          <p:nvPr>
            <p:ph type="title"/>
          </p:nvPr>
        </p:nvSpPr>
        <p:spPr/>
        <p:txBody>
          <a:bodyPr/>
          <a:lstStyle/>
          <a:p>
            <a:r>
              <a:rPr lang="en-US" dirty="0"/>
              <a:t>Required Components</a:t>
            </a:r>
          </a:p>
        </p:txBody>
      </p:sp>
      <p:sp>
        <p:nvSpPr>
          <p:cNvPr id="3" name="Content Placeholder 2">
            <a:extLst>
              <a:ext uri="{FF2B5EF4-FFF2-40B4-BE49-F238E27FC236}">
                <a16:creationId xmlns:a16="http://schemas.microsoft.com/office/drawing/2014/main" id="{A5A6FEFB-8668-4760-9F16-99A9480F9852}"/>
              </a:ext>
            </a:extLst>
          </p:cNvPr>
          <p:cNvSpPr>
            <a:spLocks noGrp="1"/>
          </p:cNvSpPr>
          <p:nvPr>
            <p:ph idx="1"/>
          </p:nvPr>
        </p:nvSpPr>
        <p:spPr/>
        <p:txBody>
          <a:bodyPr/>
          <a:lstStyle/>
          <a:p>
            <a:r>
              <a:rPr lang="en-US" dirty="0"/>
              <a:t>Arduino</a:t>
            </a:r>
          </a:p>
          <a:p>
            <a:r>
              <a:rPr lang="en-US" dirty="0"/>
              <a:t>LM016L</a:t>
            </a:r>
          </a:p>
        </p:txBody>
      </p:sp>
    </p:spTree>
    <p:extLst>
      <p:ext uri="{BB962C8B-B14F-4D97-AF65-F5344CB8AC3E}">
        <p14:creationId xmlns:p14="http://schemas.microsoft.com/office/powerpoint/2010/main" val="20053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a:bodyPr>
          <a:lstStyle/>
          <a:p>
            <a:r>
              <a:rPr lang="en-US" dirty="0"/>
              <a:t>Proteus Integration:</a:t>
            </a:r>
          </a:p>
        </p:txBody>
      </p:sp>
      <p:pic>
        <p:nvPicPr>
          <p:cNvPr id="7" name="Content Placeholder 6">
            <a:extLst>
              <a:ext uri="{FF2B5EF4-FFF2-40B4-BE49-F238E27FC236}">
                <a16:creationId xmlns:a16="http://schemas.microsoft.com/office/drawing/2014/main" id="{EA24DCF8-A1E5-4C1B-85B0-80431C3F7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46625"/>
            <a:ext cx="7886700" cy="4109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38F8-1E54-40CC-A036-D398A0D0C581}"/>
              </a:ext>
            </a:extLst>
          </p:cNvPr>
          <p:cNvSpPr>
            <a:spLocks noGrp="1"/>
          </p:cNvSpPr>
          <p:nvPr>
            <p:ph type="title"/>
          </p:nvPr>
        </p:nvSpPr>
        <p:spPr/>
        <p:txBody>
          <a:bodyPr/>
          <a:lstStyle/>
          <a:p>
            <a:r>
              <a:rPr lang="en-US" dirty="0"/>
              <a:t>Proteus Integration:</a:t>
            </a:r>
          </a:p>
        </p:txBody>
      </p:sp>
      <p:pic>
        <p:nvPicPr>
          <p:cNvPr id="5" name="Content Placeholder 4">
            <a:extLst>
              <a:ext uri="{FF2B5EF4-FFF2-40B4-BE49-F238E27FC236}">
                <a16:creationId xmlns:a16="http://schemas.microsoft.com/office/drawing/2014/main" id="{533B7BA5-EE84-453D-8872-72ED75745A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72341"/>
            <a:ext cx="7886700" cy="4257906"/>
          </a:xfrm>
        </p:spPr>
      </p:pic>
    </p:spTree>
    <p:extLst>
      <p:ext uri="{BB962C8B-B14F-4D97-AF65-F5344CB8AC3E}">
        <p14:creationId xmlns:p14="http://schemas.microsoft.com/office/powerpoint/2010/main" val="2731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Projects:</a:t>
            </a:r>
          </a:p>
        </p:txBody>
      </p:sp>
      <p:sp>
        <p:nvSpPr>
          <p:cNvPr id="3" name="Content Placeholder 2"/>
          <p:cNvSpPr>
            <a:spLocks noGrp="1"/>
          </p:cNvSpPr>
          <p:nvPr>
            <p:ph idx="1"/>
          </p:nvPr>
        </p:nvSpPr>
        <p:spPr/>
        <p:txBody>
          <a:bodyPr/>
          <a:lstStyle/>
          <a:p>
            <a:r>
              <a:rPr lang="en-US" sz="2800" dirty="0"/>
              <a:t>Temperature Controlled AC Home Appliances</a:t>
            </a:r>
          </a:p>
          <a:p>
            <a:r>
              <a:rPr lang="en-US" sz="2800" dirty="0"/>
              <a:t>Car Speed Detector Using </a:t>
            </a:r>
            <a:r>
              <a:rPr lang="en-US" sz="2800" dirty="0" err="1"/>
              <a:t>Arduino</a:t>
            </a:r>
            <a:r>
              <a:rPr lang="en-US" sz="2800" dirty="0"/>
              <a:t>.</a:t>
            </a:r>
          </a:p>
          <a:p>
            <a:r>
              <a:rPr lang="en-US" sz="2800" dirty="0"/>
              <a:t>Home Energy Monitor</a:t>
            </a:r>
          </a:p>
          <a:p>
            <a:r>
              <a:rPr lang="en-US" sz="2800" dirty="0"/>
              <a:t> </a:t>
            </a:r>
            <a:r>
              <a:rPr lang="en-US" sz="2800" dirty="0" err="1"/>
              <a:t>Arduino</a:t>
            </a:r>
            <a:r>
              <a:rPr lang="en-US" sz="2800" dirty="0"/>
              <a:t> Calculator.</a:t>
            </a:r>
          </a:p>
          <a:p>
            <a:r>
              <a:rPr lang="en-US" sz="2800" dirty="0"/>
              <a:t>Arduino Clock and so on.</a:t>
            </a:r>
          </a:p>
          <a:p>
            <a:r>
              <a:rPr lang="en-US" sz="2800" dirty="0"/>
              <a:t>Normal Game (Car </a:t>
            </a:r>
            <a:r>
              <a:rPr lang="en-US" sz="2800"/>
              <a:t>and obstacle)</a:t>
            </a:r>
            <a:endParaRPr lang="en-US" sz="2800" dirty="0"/>
          </a:p>
          <a:p>
            <a:endParaRPr lang="en-US" b="1"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you-lettering_1262-6963.jpg"/>
          <p:cNvPicPr>
            <a:picLocks noGrp="1" noChangeAspect="1"/>
          </p:cNvPicPr>
          <p:nvPr>
            <p:ph idx="1"/>
          </p:nvPr>
        </p:nvPicPr>
        <p:blipFill>
          <a:blip r:embed="rId2"/>
          <a:stretch>
            <a:fillRect/>
          </a:stretch>
        </p:blipFill>
        <p:spPr>
          <a:xfrm>
            <a:off x="228600" y="685800"/>
            <a:ext cx="7779779" cy="550549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pPr algn="l"/>
            <a:r>
              <a:rPr lang="en-US" dirty="0"/>
              <a:t>What is LCD?</a:t>
            </a:r>
          </a:p>
        </p:txBody>
      </p:sp>
      <p:sp>
        <p:nvSpPr>
          <p:cNvPr id="3" name="Content Placeholder 2"/>
          <p:cNvSpPr>
            <a:spLocks noGrp="1"/>
          </p:cNvSpPr>
          <p:nvPr>
            <p:ph idx="1"/>
          </p:nvPr>
        </p:nvSpPr>
        <p:spPr>
          <a:xfrm>
            <a:off x="1043492" y="1676400"/>
            <a:ext cx="6777317" cy="4572000"/>
          </a:xfrm>
        </p:spPr>
        <p:txBody>
          <a:bodyPr>
            <a:normAutofit/>
          </a:bodyPr>
          <a:lstStyle/>
          <a:p>
            <a:pPr marL="514350" indent="-514350" algn="just"/>
            <a:r>
              <a:rPr lang="en-US" dirty="0">
                <a:latin typeface="Times New Roman" panose="02020603050405020304" pitchFamily="18" charset="0"/>
                <a:cs typeface="Times New Roman" panose="02020603050405020304" pitchFamily="18" charset="0"/>
              </a:rPr>
              <a:t> A Liquid Crystal Display (LCD) is a thin , flat panel display device used for electronically displaying information such as text ,images and moving picture.</a:t>
            </a:r>
          </a:p>
          <a:p>
            <a:pPr marL="514350" indent="-514350" algn="just"/>
            <a:r>
              <a:rPr lang="en-US" dirty="0">
                <a:latin typeface="Times New Roman" panose="02020603050405020304" pitchFamily="18" charset="0"/>
                <a:cs typeface="Times New Roman" panose="02020603050405020304" pitchFamily="18" charset="0"/>
              </a:rPr>
              <a:t> LCD is used in Computer monitors, Televisions , Instrument panels, Gaming devices etc. </a:t>
            </a:r>
          </a:p>
          <a:p>
            <a:pPr marL="514350" indent="-514350" algn="just"/>
            <a:r>
              <a:rPr lang="en-US" dirty="0">
                <a:latin typeface="Times New Roman" panose="02020603050405020304" pitchFamily="18" charset="0"/>
                <a:cs typeface="Times New Roman" panose="02020603050405020304" pitchFamily="18" charset="0"/>
              </a:rPr>
              <a:t>Polarization of lights is used here to display objects.</a:t>
            </a:r>
          </a:p>
          <a:p>
            <a:pPr marL="514350" indent="-514350" algn="just"/>
            <a:r>
              <a:rPr lang="en-US" dirty="0">
                <a:latin typeface="Times New Roman" panose="02020603050405020304" pitchFamily="18" charset="0"/>
                <a:cs typeface="Times New Roman" panose="02020603050405020304" pitchFamily="18" charset="0"/>
              </a:rPr>
              <a:t>The LCDs have a parallel interface, meaning that the microcontroller has to manipulate several interface pins at once to control the display.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16*2 LCD</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16×2 LCD</a:t>
            </a:r>
            <a:r>
              <a:rPr lang="en-US" dirty="0">
                <a:latin typeface="Times New Roman" panose="02020603050405020304" pitchFamily="18" charset="0"/>
                <a:cs typeface="Times New Roman" panose="02020603050405020304" pitchFamily="18" charset="0"/>
              </a:rPr>
              <a:t> is named so because; it has 16 Columns and 2 Rows. There are a lot of combinations available like, 8×1, 8×2, 10×2, 16×1, etc. but the most used one is the 16×2 LCD. So, it will have (16×2=32) 32 characters in total and each character will be made of 5×8 Pixel Dots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91536"/>
          </a:xfrm>
        </p:spPr>
        <p:txBody>
          <a:bodyPr>
            <a:normAutofit fontScale="90000"/>
          </a:bodyPr>
          <a:lstStyle/>
          <a:p>
            <a:pPr algn="l"/>
            <a:r>
              <a:rPr lang="en-US" dirty="0"/>
              <a:t>Why LCD?</a:t>
            </a:r>
          </a:p>
        </p:txBody>
      </p:sp>
      <p:sp>
        <p:nvSpPr>
          <p:cNvPr id="3" name="Content Placeholder 2"/>
          <p:cNvSpPr>
            <a:spLocks noGrp="1"/>
          </p:cNvSpPr>
          <p:nvPr>
            <p:ph idx="1"/>
          </p:nvPr>
        </p:nvSpPr>
        <p:spPr>
          <a:xfrm>
            <a:off x="1043492" y="1295400"/>
            <a:ext cx="6777317" cy="4876800"/>
          </a:xfrm>
        </p:spPr>
        <p:txBody>
          <a:bodyPr>
            <a:normAutofit/>
          </a:bodyPr>
          <a:lstStyle/>
          <a:p>
            <a:pPr algn="just"/>
            <a:r>
              <a:rPr lang="en-US" dirty="0">
                <a:latin typeface="Times New Roman" panose="02020603050405020304" pitchFamily="18" charset="0"/>
                <a:cs typeface="Times New Roman" panose="02020603050405020304" pitchFamily="18" charset="0"/>
              </a:rPr>
              <a:t>Smaller size —LCDs occupy approximately 60 percent less space than CRT displays an important feature when office space is limited. </a:t>
            </a:r>
          </a:p>
          <a:p>
            <a:pPr algn="just"/>
            <a:r>
              <a:rPr lang="en-US" dirty="0">
                <a:latin typeface="Times New Roman" panose="02020603050405020304" pitchFamily="18" charset="0"/>
                <a:cs typeface="Times New Roman" panose="02020603050405020304" pitchFamily="18" charset="0"/>
              </a:rPr>
              <a:t> Lower power consumption—LCDs typically consume about half the power and emit much less heat than CRT displays. </a:t>
            </a:r>
          </a:p>
          <a:p>
            <a:pPr algn="just"/>
            <a:r>
              <a:rPr lang="en-US" dirty="0">
                <a:latin typeface="Times New Roman" panose="02020603050405020304" pitchFamily="18" charset="0"/>
                <a:cs typeface="Times New Roman" panose="02020603050405020304" pitchFamily="18" charset="0"/>
              </a:rPr>
              <a:t>Lighter weight —LCDs weight approximately 70 percent less than CRT displays of comparable size. </a:t>
            </a:r>
          </a:p>
          <a:p>
            <a:pPr algn="just"/>
            <a:r>
              <a:rPr lang="en-US" dirty="0">
                <a:latin typeface="Times New Roman" panose="02020603050405020304" pitchFamily="18" charset="0"/>
                <a:cs typeface="Times New Roman" panose="02020603050405020304" pitchFamily="18" charset="0"/>
              </a:rPr>
              <a:t> No electromagnetic fields —LCDs do not emit electromagnetic fields and are not susceptible to them. Thus, they are suitable for use in areas where CRTs cannot be used. </a:t>
            </a:r>
          </a:p>
          <a:p>
            <a:pPr algn="just"/>
            <a:r>
              <a:rPr lang="en-US" dirty="0">
                <a:latin typeface="Times New Roman" panose="02020603050405020304" pitchFamily="18" charset="0"/>
                <a:cs typeface="Times New Roman" panose="02020603050405020304" pitchFamily="18" charset="0"/>
              </a:rPr>
              <a:t>Longer life —LCDs have a longer useful life than CRTs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Features of 16×2 LCD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Operating Voltage is 4.7V to 5.3V</a:t>
            </a:r>
          </a:p>
          <a:p>
            <a:pPr algn="just"/>
            <a:r>
              <a:rPr lang="en-US" dirty="0">
                <a:latin typeface="Times New Roman" panose="02020603050405020304" pitchFamily="18" charset="0"/>
                <a:cs typeface="Times New Roman" panose="02020603050405020304" pitchFamily="18" charset="0"/>
              </a:rPr>
              <a:t>Current consumption is 1mA without backlight</a:t>
            </a:r>
          </a:p>
          <a:p>
            <a:pPr algn="just"/>
            <a:r>
              <a:rPr lang="en-US" dirty="0">
                <a:latin typeface="Times New Roman" panose="02020603050405020304" pitchFamily="18" charset="0"/>
                <a:cs typeface="Times New Roman" panose="02020603050405020304" pitchFamily="18" charset="0"/>
              </a:rPr>
              <a:t>Alphanumeric LCD display module, meaning can display alphabets and numbers</a:t>
            </a:r>
          </a:p>
          <a:p>
            <a:pPr algn="just"/>
            <a:r>
              <a:rPr lang="en-US" dirty="0">
                <a:latin typeface="Times New Roman" panose="02020603050405020304" pitchFamily="18" charset="0"/>
                <a:cs typeface="Times New Roman" panose="02020603050405020304" pitchFamily="18" charset="0"/>
              </a:rPr>
              <a:t>Consists of two rows and each row can print 16 characters.</a:t>
            </a:r>
          </a:p>
          <a:p>
            <a:pPr algn="just"/>
            <a:r>
              <a:rPr lang="en-US" dirty="0">
                <a:latin typeface="Times New Roman" panose="02020603050405020304" pitchFamily="18" charset="0"/>
                <a:cs typeface="Times New Roman" panose="02020603050405020304" pitchFamily="18" charset="0"/>
              </a:rPr>
              <a:t>Each character is build by a 5×8 pixel box</a:t>
            </a:r>
          </a:p>
          <a:p>
            <a:pPr algn="just"/>
            <a:r>
              <a:rPr lang="en-US" dirty="0">
                <a:latin typeface="Times New Roman" panose="02020603050405020304" pitchFamily="18" charset="0"/>
                <a:cs typeface="Times New Roman" panose="02020603050405020304" pitchFamily="18" charset="0"/>
              </a:rPr>
              <a:t>Can work on both 8-bit and 4-bit mode</a:t>
            </a:r>
          </a:p>
          <a:p>
            <a:pPr algn="just"/>
            <a:r>
              <a:rPr lang="en-US" dirty="0">
                <a:latin typeface="Times New Roman" panose="02020603050405020304" pitchFamily="18" charset="0"/>
                <a:cs typeface="Times New Roman" panose="02020603050405020304" pitchFamily="18" charset="0"/>
              </a:rPr>
              <a:t>It can also display any custom generated characters</a:t>
            </a:r>
          </a:p>
          <a:p>
            <a:pPr algn="just"/>
            <a:r>
              <a:rPr lang="en-US" dirty="0">
                <a:latin typeface="Times New Roman" panose="02020603050405020304" pitchFamily="18" charset="0"/>
                <a:cs typeface="Times New Roman" panose="02020603050405020304" pitchFamily="18" charset="0"/>
              </a:rPr>
              <a:t>Available in Green and Blue Backlight</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Pin Configuration:</a:t>
            </a:r>
            <a:br>
              <a:rPr lang="en-US" dirty="0"/>
            </a:br>
            <a:endParaRPr lang="en-US" dirty="0"/>
          </a:p>
        </p:txBody>
      </p:sp>
      <p:pic>
        <p:nvPicPr>
          <p:cNvPr id="4" name="Content Placeholder 3" descr="Lcd_0.jpg"/>
          <p:cNvPicPr>
            <a:picLocks noGrp="1" noChangeAspect="1"/>
          </p:cNvPicPr>
          <p:nvPr>
            <p:ph idx="1"/>
          </p:nvPr>
        </p:nvPicPr>
        <p:blipFill>
          <a:blip r:embed="rId2"/>
          <a:stretch>
            <a:fillRect/>
          </a:stretch>
        </p:blipFill>
        <p:spPr>
          <a:xfrm>
            <a:off x="965200" y="1143000"/>
            <a:ext cx="5994400" cy="4495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jdfjdfs iphgsph.PNG"/>
          <p:cNvPicPr>
            <a:picLocks noGrp="1" noChangeAspect="1"/>
          </p:cNvPicPr>
          <p:nvPr>
            <p:ph idx="1"/>
          </p:nvPr>
        </p:nvPicPr>
        <p:blipFill>
          <a:blip r:embed="rId2"/>
          <a:stretch>
            <a:fillRect/>
          </a:stretch>
        </p:blipFill>
        <p:spPr>
          <a:xfrm>
            <a:off x="438888" y="228600"/>
            <a:ext cx="7921503" cy="634008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Liquid crystal display screen works on the principle of blocking light rather than emitting light. LCD's requires backlight as they do not emits light by them. We always use devices which are made up of LCD's displays which are replacing the use of cathode ray tube.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king-of-lcd.gif"/>
          <p:cNvPicPr>
            <a:picLocks noGrp="1" noChangeAspect="1"/>
          </p:cNvPicPr>
          <p:nvPr>
            <p:ph idx="1"/>
          </p:nvPr>
        </p:nvPicPr>
        <p:blipFill>
          <a:blip r:embed="rId2"/>
          <a:stretch>
            <a:fillRect/>
          </a:stretch>
        </p:blipFill>
        <p:spPr>
          <a:xfrm>
            <a:off x="762000" y="228599"/>
            <a:ext cx="7391400" cy="64674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492</Words>
  <Application>Microsoft Office PowerPoint</Application>
  <PresentationFormat>On-screen Show (4:3)</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Liquid-Crystal Display (LCD 16X2)  </vt:lpstr>
      <vt:lpstr>What is LCD?</vt:lpstr>
      <vt:lpstr>16*2 LCD</vt:lpstr>
      <vt:lpstr>Why LCD?</vt:lpstr>
      <vt:lpstr>Features of 16×2 LCD  </vt:lpstr>
      <vt:lpstr>Pin Configuration: </vt:lpstr>
      <vt:lpstr>PowerPoint Presentation</vt:lpstr>
      <vt:lpstr>Working:</vt:lpstr>
      <vt:lpstr>PowerPoint Presentation</vt:lpstr>
      <vt:lpstr>Coding:</vt:lpstr>
      <vt:lpstr>Required Components</vt:lpstr>
      <vt:lpstr>Proteus Integration:</vt:lpstr>
      <vt:lpstr>Proteus Integration:</vt:lpstr>
      <vt:lpstr>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Liquid-crystal display 16*2</dc:title>
  <dc:creator>user</dc:creator>
  <cp:lastModifiedBy>User</cp:lastModifiedBy>
  <cp:revision>41</cp:revision>
  <dcterms:created xsi:type="dcterms:W3CDTF">2019-06-29T16:34:57Z</dcterms:created>
  <dcterms:modified xsi:type="dcterms:W3CDTF">2022-06-28T05:48:52Z</dcterms:modified>
</cp:coreProperties>
</file>