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F6561-BBF4-4B36-A915-122FC0576E1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5BC8F-24F2-4E25-950B-2FFE2D86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5BC8F-24F2-4E25-950B-2FFE2D86E7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2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50C7-E6BB-44A6-8232-06902FEC177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5DD-C3F0-48C8-9816-272FA587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1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50C7-E6BB-44A6-8232-06902FEC177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5DD-C3F0-48C8-9816-272FA587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3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50C7-E6BB-44A6-8232-06902FEC177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5DD-C3F0-48C8-9816-272FA587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4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50C7-E6BB-44A6-8232-06902FEC177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5DD-C3F0-48C8-9816-272FA587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4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50C7-E6BB-44A6-8232-06902FEC177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5DD-C3F0-48C8-9816-272FA587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7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50C7-E6BB-44A6-8232-06902FEC177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5DD-C3F0-48C8-9816-272FA587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0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50C7-E6BB-44A6-8232-06902FEC177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5DD-C3F0-48C8-9816-272FA587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2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50C7-E6BB-44A6-8232-06902FEC177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5DD-C3F0-48C8-9816-272FA587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2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50C7-E6BB-44A6-8232-06902FEC177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5DD-C3F0-48C8-9816-272FA587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50C7-E6BB-44A6-8232-06902FEC177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5DD-C3F0-48C8-9816-272FA587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1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50C7-E6BB-44A6-8232-06902FEC177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5DD-C3F0-48C8-9816-272FA587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A50C7-E6BB-44A6-8232-06902FEC177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875DD-C3F0-48C8-9816-272FA587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0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Control Statements and Loops in Arduino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CSE- 315</a:t>
            </a:r>
          </a:p>
          <a:p>
            <a:r>
              <a:rPr lang="en-US" dirty="0"/>
              <a:t>Peripherals </a:t>
            </a:r>
            <a:r>
              <a:rPr lang="en-US"/>
              <a:t>&amp; Interfacing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0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 statement: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switch (variable) { </a:t>
            </a:r>
          </a:p>
          <a:p>
            <a:pPr marL="0" indent="0">
              <a:buNone/>
            </a:pPr>
            <a:r>
              <a:rPr lang="en-US" dirty="0"/>
              <a:t>   case label:</a:t>
            </a:r>
          </a:p>
          <a:p>
            <a:pPr marL="0" indent="0">
              <a:buNone/>
            </a:pPr>
            <a:r>
              <a:rPr lang="en-US" dirty="0"/>
              <a:t>   // statements</a:t>
            </a:r>
          </a:p>
          <a:p>
            <a:pPr marL="0" indent="0">
              <a:buNone/>
            </a:pPr>
            <a:r>
              <a:rPr lang="en-US" dirty="0"/>
              <a:t>   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 label: { </a:t>
            </a:r>
          </a:p>
          <a:p>
            <a:pPr marL="0" indent="0">
              <a:buNone/>
            </a:pPr>
            <a:r>
              <a:rPr lang="en-US" dirty="0"/>
              <a:t>   // statements</a:t>
            </a:r>
          </a:p>
          <a:p>
            <a:pPr marL="0" indent="0">
              <a:buNone/>
            </a:pPr>
            <a:r>
              <a:rPr lang="en-US" dirty="0"/>
              <a:t>   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default: { </a:t>
            </a:r>
          </a:p>
          <a:p>
            <a:pPr marL="0" indent="0">
              <a:buNone/>
            </a:pPr>
            <a:r>
              <a:rPr lang="en-US" dirty="0"/>
              <a:t>   // statements</a:t>
            </a:r>
          </a:p>
          <a:p>
            <a:pPr marL="0" indent="0">
              <a:buNone/>
            </a:pPr>
            <a:r>
              <a:rPr lang="en-US" dirty="0"/>
              <a:t>   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124" y="1825625"/>
            <a:ext cx="3608074" cy="40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4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 statement: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switch (phase) {</a:t>
            </a:r>
          </a:p>
          <a:p>
            <a:pPr marL="0" indent="0">
              <a:buNone/>
            </a:pPr>
            <a:r>
              <a:rPr lang="en-US" dirty="0"/>
              <a:t>   case 0: Lo(); break;</a:t>
            </a:r>
          </a:p>
          <a:p>
            <a:pPr marL="0" indent="0">
              <a:buNone/>
            </a:pPr>
            <a:r>
              <a:rPr lang="en-US" dirty="0"/>
              <a:t>   case 1: Mid(); break;</a:t>
            </a:r>
          </a:p>
          <a:p>
            <a:pPr marL="0" indent="0">
              <a:buNone/>
            </a:pPr>
            <a:r>
              <a:rPr lang="en-US" dirty="0"/>
              <a:t>   case 2: Hi(); break;</a:t>
            </a:r>
          </a:p>
          <a:p>
            <a:pPr marL="0" indent="0">
              <a:buNone/>
            </a:pPr>
            <a:r>
              <a:rPr lang="en-US" dirty="0"/>
              <a:t>   default: Message("Invalid state!"); 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834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expression1 ? expression2 : expression3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max = ( a &gt; b ) ? a : b;</a:t>
            </a:r>
          </a:p>
          <a:p>
            <a:pPr marL="0" indent="0">
              <a:buNone/>
            </a:pPr>
            <a:r>
              <a:rPr lang="pt-BR" dirty="0"/>
              <a:t>If the condition is true then a otherwise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9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152832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</a:t>
            </a:r>
          </a:p>
          <a:p>
            <a:r>
              <a:rPr lang="en-US" dirty="0"/>
              <a:t>Do…. While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Nested Loop</a:t>
            </a:r>
          </a:p>
          <a:p>
            <a:r>
              <a:rPr lang="en-US" dirty="0"/>
              <a:t>Infinite Loop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584" y="1279280"/>
            <a:ext cx="3467807" cy="396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28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while(expression) {</a:t>
            </a:r>
          </a:p>
          <a:p>
            <a:pPr marL="0" indent="0">
              <a:buNone/>
            </a:pPr>
            <a:r>
              <a:rPr lang="en-US" dirty="0"/>
              <a:t>   Block of statements;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258" y="2126096"/>
            <a:ext cx="5535012" cy="312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8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Do…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{ </a:t>
            </a:r>
          </a:p>
          <a:p>
            <a:pPr marL="0" indent="0">
              <a:buNone/>
            </a:pPr>
            <a:r>
              <a:rPr lang="en-US" dirty="0"/>
              <a:t>   Block of statements;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while (expression);</a:t>
            </a:r>
          </a:p>
        </p:txBody>
      </p:sp>
    </p:spTree>
    <p:extLst>
      <p:ext uri="{BB962C8B-B14F-4D97-AF65-F5344CB8AC3E}">
        <p14:creationId xmlns:p14="http://schemas.microsoft.com/office/powerpoint/2010/main" val="4274137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 initialize; control; increment or decrement) {</a:t>
            </a:r>
          </a:p>
          <a:p>
            <a:pPr marL="0" indent="0">
              <a:buNone/>
            </a:pPr>
            <a:r>
              <a:rPr lang="en-US" dirty="0"/>
              <a:t>   // statement block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263" y="2719582"/>
            <a:ext cx="5825632" cy="391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21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 initialize ;control; increment or decrement) {</a:t>
            </a:r>
          </a:p>
          <a:p>
            <a:pPr marL="0" indent="0">
              <a:buNone/>
            </a:pPr>
            <a:r>
              <a:rPr lang="en-US" dirty="0"/>
              <a:t>   // statement block</a:t>
            </a:r>
          </a:p>
          <a:p>
            <a:pPr marL="0" indent="0">
              <a:buNone/>
            </a:pPr>
            <a:r>
              <a:rPr lang="en-US" dirty="0"/>
              <a:t>   for ( initialize ;control; increment or decrement) {</a:t>
            </a:r>
          </a:p>
          <a:p>
            <a:pPr marL="0" indent="0">
              <a:buNone/>
            </a:pPr>
            <a:r>
              <a:rPr lang="en-US" dirty="0"/>
              <a:t>      // statement block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4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for (;;) {</a:t>
            </a:r>
          </a:p>
          <a:p>
            <a:pPr marL="0" indent="0">
              <a:buNone/>
            </a:pPr>
            <a:r>
              <a:rPr lang="en-US" dirty="0"/>
              <a:t>   // statement block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while(1) {</a:t>
            </a:r>
          </a:p>
          <a:p>
            <a:pPr marL="0" indent="0">
              <a:buNone/>
            </a:pPr>
            <a:r>
              <a:rPr lang="en-US" dirty="0"/>
              <a:t>   // statement block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{</a:t>
            </a:r>
          </a:p>
          <a:p>
            <a:pPr marL="0" indent="0">
              <a:buNone/>
            </a:pPr>
            <a:r>
              <a:rPr lang="en-US" dirty="0"/>
              <a:t>   Block of statements;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while(1);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9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Control statements</a:t>
            </a:r>
          </a:p>
        </p:txBody>
      </p:sp>
    </p:spTree>
    <p:extLst>
      <p:ext uri="{BB962C8B-B14F-4D97-AF65-F5344CB8AC3E}">
        <p14:creationId xmlns:p14="http://schemas.microsoft.com/office/powerpoint/2010/main" val="2431702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err="1"/>
              <a:t>analogWrite</a:t>
            </a:r>
            <a:r>
              <a:rPr lang="en-US" sz="4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3295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Syntax-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analogWrite</a:t>
            </a:r>
            <a:r>
              <a:rPr lang="en-US" dirty="0"/>
              <a:t>(Pin Number, PWM value);</a:t>
            </a:r>
          </a:p>
        </p:txBody>
      </p:sp>
    </p:spTree>
    <p:extLst>
      <p:ext uri="{BB962C8B-B14F-4D97-AF65-F5344CB8AC3E}">
        <p14:creationId xmlns:p14="http://schemas.microsoft.com/office/powerpoint/2010/main" val="2461815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a LED with </a:t>
            </a:r>
            <a:r>
              <a:rPr lang="en-US" dirty="0" err="1"/>
              <a:t>analogWrite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Hardware Required:</a:t>
            </a:r>
          </a:p>
          <a:p>
            <a:r>
              <a:rPr lang="en-US" dirty="0"/>
              <a:t>Arduino or </a:t>
            </a:r>
            <a:r>
              <a:rPr lang="en-US" dirty="0" err="1"/>
              <a:t>Genuino</a:t>
            </a:r>
            <a:r>
              <a:rPr lang="en-US" dirty="0"/>
              <a:t> board</a:t>
            </a:r>
          </a:p>
          <a:p>
            <a:r>
              <a:rPr lang="en-US" dirty="0"/>
              <a:t>LED</a:t>
            </a:r>
          </a:p>
          <a:p>
            <a:r>
              <a:rPr lang="en-US" dirty="0"/>
              <a:t>220 ohm resistor</a:t>
            </a:r>
          </a:p>
          <a:p>
            <a:r>
              <a:rPr lang="en-US" dirty="0"/>
              <a:t>hook-up wires</a:t>
            </a:r>
          </a:p>
          <a:p>
            <a:r>
              <a:rPr lang="en-US" dirty="0"/>
              <a:t>breadboard</a:t>
            </a:r>
          </a:p>
        </p:txBody>
      </p:sp>
    </p:spTree>
    <p:extLst>
      <p:ext uri="{BB962C8B-B14F-4D97-AF65-F5344CB8AC3E}">
        <p14:creationId xmlns:p14="http://schemas.microsoft.com/office/powerpoint/2010/main" val="540421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a LED with </a:t>
            </a:r>
            <a:r>
              <a:rPr lang="en-US" dirty="0" err="1"/>
              <a:t>analogWrite</a:t>
            </a:r>
            <a:r>
              <a:rPr lang="en-US" dirty="0"/>
              <a:t>: (Contd.)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96" y="1986475"/>
            <a:ext cx="5430008" cy="4029637"/>
          </a:xfrm>
        </p:spPr>
      </p:pic>
    </p:spTree>
    <p:extLst>
      <p:ext uri="{BB962C8B-B14F-4D97-AF65-F5344CB8AC3E}">
        <p14:creationId xmlns:p14="http://schemas.microsoft.com/office/powerpoint/2010/main" val="1479873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a LED with </a:t>
            </a:r>
            <a:r>
              <a:rPr lang="en-US" dirty="0" err="1"/>
              <a:t>analogWrite</a:t>
            </a:r>
            <a:r>
              <a:rPr lang="en-US" dirty="0"/>
              <a:t>: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ledPin</a:t>
            </a:r>
            <a:r>
              <a:rPr lang="en-US" dirty="0"/>
              <a:t> = 9;    </a:t>
            </a:r>
            <a:r>
              <a:rPr lang="en-US" i="1" dirty="0"/>
              <a:t>// LED connected to digital pin 9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void </a:t>
            </a:r>
            <a:r>
              <a:rPr lang="en-US" b="1" dirty="0"/>
              <a:t>setup</a:t>
            </a:r>
            <a:r>
              <a:rPr lang="en-US" dirty="0"/>
              <a:t>() 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// nothing happens in setup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27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a LED with </a:t>
            </a:r>
            <a:r>
              <a:rPr lang="en-US" dirty="0" err="1"/>
              <a:t>analogWrite</a:t>
            </a:r>
            <a:r>
              <a:rPr lang="en-US" dirty="0"/>
              <a:t>: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 </a:t>
            </a:r>
            <a:r>
              <a:rPr lang="en-US" b="1" dirty="0"/>
              <a:t>loop</a:t>
            </a:r>
            <a:r>
              <a:rPr lang="en-US" dirty="0"/>
              <a:t>() </a:t>
            </a:r>
            <a:r>
              <a:rPr lang="en-US" sz="3600" b="1" dirty="0">
                <a:solidFill>
                  <a:srgbClr val="FF0000"/>
                </a:solidFill>
              </a:rPr>
              <a:t>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// fade in from min to max in increments of 5 points:</a:t>
            </a:r>
            <a:br>
              <a:rPr lang="en-US" dirty="0"/>
            </a:br>
            <a:r>
              <a:rPr lang="en-US" dirty="0"/>
              <a:t>  for (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fadeValue</a:t>
            </a:r>
            <a:r>
              <a:rPr lang="en-US" dirty="0"/>
              <a:t> = 0 ; </a:t>
            </a:r>
            <a:r>
              <a:rPr lang="en-US" dirty="0" err="1"/>
              <a:t>fadeValue</a:t>
            </a:r>
            <a:r>
              <a:rPr lang="en-US" dirty="0"/>
              <a:t> &lt;= 255; </a:t>
            </a:r>
            <a:r>
              <a:rPr lang="en-US" dirty="0" err="1"/>
              <a:t>fadeValue</a:t>
            </a:r>
            <a:r>
              <a:rPr lang="en-US" dirty="0"/>
              <a:t> += 5) {</a:t>
            </a:r>
            <a:br>
              <a:rPr lang="en-US" dirty="0"/>
            </a:br>
            <a:r>
              <a:rPr lang="en-US" dirty="0"/>
              <a:t>    </a:t>
            </a:r>
            <a:r>
              <a:rPr lang="en-US" i="1" dirty="0"/>
              <a:t>// sets the value (range from 0 to 255):</a:t>
            </a:r>
            <a:br>
              <a:rPr lang="en-US" dirty="0"/>
            </a:br>
            <a:r>
              <a:rPr lang="en-US" dirty="0"/>
              <a:t>    </a:t>
            </a:r>
            <a:r>
              <a:rPr lang="en-US" dirty="0" err="1"/>
              <a:t>analogWrite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 </a:t>
            </a:r>
            <a:r>
              <a:rPr lang="en-US" dirty="0" err="1"/>
              <a:t>fadeValue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   </a:t>
            </a:r>
            <a:r>
              <a:rPr lang="en-US" i="1" dirty="0"/>
              <a:t>// wait for 30 milliseconds to see the dimming effect</a:t>
            </a:r>
            <a:br>
              <a:rPr lang="en-US" dirty="0"/>
            </a:br>
            <a:r>
              <a:rPr lang="en-US" dirty="0"/>
              <a:t>    delay(30);</a:t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92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a LED with </a:t>
            </a:r>
            <a:r>
              <a:rPr lang="en-US" dirty="0" err="1"/>
              <a:t>analogWrite</a:t>
            </a:r>
            <a:r>
              <a:rPr lang="en-US" dirty="0"/>
              <a:t>: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 </a:t>
            </a:r>
            <a:r>
              <a:rPr lang="en-US" i="1" dirty="0"/>
              <a:t>// fade out from max to min in increments of 5 points:</a:t>
            </a:r>
            <a:br>
              <a:rPr lang="en-US" dirty="0"/>
            </a:br>
            <a:r>
              <a:rPr lang="en-US" dirty="0"/>
              <a:t>  for (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fadeValue</a:t>
            </a:r>
            <a:r>
              <a:rPr lang="en-US" dirty="0"/>
              <a:t> = 255 ; </a:t>
            </a:r>
            <a:r>
              <a:rPr lang="en-US" dirty="0" err="1"/>
              <a:t>fadeValue</a:t>
            </a:r>
            <a:r>
              <a:rPr lang="en-US" dirty="0"/>
              <a:t> &gt;= 0; </a:t>
            </a:r>
            <a:r>
              <a:rPr lang="en-US" dirty="0" err="1"/>
              <a:t>fadeValue</a:t>
            </a:r>
            <a:r>
              <a:rPr lang="en-US" dirty="0"/>
              <a:t> -= 5) {</a:t>
            </a:r>
            <a:br>
              <a:rPr lang="en-US" dirty="0"/>
            </a:br>
            <a:r>
              <a:rPr lang="en-US" dirty="0"/>
              <a:t>    </a:t>
            </a:r>
            <a:r>
              <a:rPr lang="en-US" i="1" dirty="0"/>
              <a:t>// sets the value (range from 0 to 255):</a:t>
            </a:r>
            <a:br>
              <a:rPr lang="en-US" dirty="0"/>
            </a:br>
            <a:r>
              <a:rPr lang="en-US" dirty="0"/>
              <a:t>    </a:t>
            </a:r>
            <a:r>
              <a:rPr lang="en-US" dirty="0" err="1"/>
              <a:t>analogWrite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 </a:t>
            </a:r>
            <a:r>
              <a:rPr lang="en-US" dirty="0" err="1"/>
              <a:t>fadeValue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   </a:t>
            </a:r>
            <a:r>
              <a:rPr lang="en-US" i="1" dirty="0"/>
              <a:t>// wait for 30 milliseconds to see the dimming effect</a:t>
            </a:r>
            <a:br>
              <a:rPr lang="en-US" dirty="0"/>
            </a:br>
            <a:r>
              <a:rPr lang="en-US" dirty="0"/>
              <a:t>    delay(30);</a:t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r>
              <a:rPr lang="en-US" sz="3600" b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24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a LED with </a:t>
            </a:r>
            <a:r>
              <a:rPr lang="en-US" dirty="0" err="1"/>
              <a:t>analogWrite</a:t>
            </a:r>
            <a:r>
              <a:rPr lang="en-US" dirty="0"/>
              <a:t>: (Contd.)</a:t>
            </a:r>
            <a:br>
              <a:rPr lang="en-US" dirty="0"/>
            </a:br>
            <a:r>
              <a:rPr lang="en-US" dirty="0"/>
              <a:t>[Loop code at once.]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 </a:t>
            </a:r>
            <a:r>
              <a:rPr lang="en-US" b="1" dirty="0"/>
              <a:t>loop</a:t>
            </a:r>
            <a:r>
              <a:rPr lang="en-US" dirty="0"/>
              <a:t>() 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// fade in from min to max in increments of 5 points:</a:t>
            </a:r>
            <a:br>
              <a:rPr lang="en-US" dirty="0"/>
            </a:br>
            <a:r>
              <a:rPr lang="en-US" dirty="0"/>
              <a:t>  for (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fadeValue</a:t>
            </a:r>
            <a:r>
              <a:rPr lang="en-US" dirty="0"/>
              <a:t> = 0 ; </a:t>
            </a:r>
            <a:r>
              <a:rPr lang="en-US" dirty="0" err="1"/>
              <a:t>fadeValue</a:t>
            </a:r>
            <a:r>
              <a:rPr lang="en-US" dirty="0"/>
              <a:t> &lt;= 255; </a:t>
            </a:r>
            <a:r>
              <a:rPr lang="en-US" dirty="0" err="1"/>
              <a:t>fadeValue</a:t>
            </a:r>
            <a:r>
              <a:rPr lang="en-US" dirty="0"/>
              <a:t> += 5) {</a:t>
            </a:r>
            <a:br>
              <a:rPr lang="en-US" dirty="0"/>
            </a:br>
            <a:r>
              <a:rPr lang="en-US" dirty="0"/>
              <a:t>    </a:t>
            </a:r>
            <a:r>
              <a:rPr lang="en-US" i="1" dirty="0"/>
              <a:t>// sets the value (range from 0 to 255):</a:t>
            </a:r>
            <a:br>
              <a:rPr lang="en-US" dirty="0"/>
            </a:br>
            <a:r>
              <a:rPr lang="en-US" dirty="0"/>
              <a:t>    </a:t>
            </a:r>
            <a:r>
              <a:rPr lang="en-US" dirty="0" err="1"/>
              <a:t>analogWrite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 </a:t>
            </a:r>
            <a:r>
              <a:rPr lang="en-US" dirty="0" err="1"/>
              <a:t>fadeValue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   </a:t>
            </a:r>
            <a:r>
              <a:rPr lang="en-US" i="1" dirty="0"/>
              <a:t>// wait for 30 milliseconds to see the dimming effect</a:t>
            </a:r>
            <a:br>
              <a:rPr lang="en-US" dirty="0"/>
            </a:br>
            <a:r>
              <a:rPr lang="en-US" dirty="0"/>
              <a:t>    delay(30);</a:t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// fade out from max to min in increments of 5 points:</a:t>
            </a:r>
            <a:br>
              <a:rPr lang="en-US" dirty="0"/>
            </a:br>
            <a:r>
              <a:rPr lang="en-US" dirty="0"/>
              <a:t>  for (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fadeValue</a:t>
            </a:r>
            <a:r>
              <a:rPr lang="en-US" dirty="0"/>
              <a:t> = 255 ; </a:t>
            </a:r>
            <a:r>
              <a:rPr lang="en-US" dirty="0" err="1"/>
              <a:t>fadeValue</a:t>
            </a:r>
            <a:r>
              <a:rPr lang="en-US" dirty="0"/>
              <a:t> &gt;= 0; </a:t>
            </a:r>
            <a:r>
              <a:rPr lang="en-US" dirty="0" err="1"/>
              <a:t>fadeValue</a:t>
            </a:r>
            <a:r>
              <a:rPr lang="en-US" dirty="0"/>
              <a:t> -= 5) {</a:t>
            </a:r>
            <a:br>
              <a:rPr lang="en-US" dirty="0"/>
            </a:br>
            <a:r>
              <a:rPr lang="en-US" dirty="0"/>
              <a:t>    </a:t>
            </a:r>
            <a:r>
              <a:rPr lang="en-US" i="1" dirty="0"/>
              <a:t>// sets the value (range from 0 to 255):</a:t>
            </a:r>
            <a:br>
              <a:rPr lang="en-US" dirty="0"/>
            </a:br>
            <a:r>
              <a:rPr lang="en-US" dirty="0"/>
              <a:t>    </a:t>
            </a:r>
            <a:r>
              <a:rPr lang="en-US" dirty="0" err="1"/>
              <a:t>analogWrite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 </a:t>
            </a:r>
            <a:r>
              <a:rPr lang="en-US" dirty="0" err="1"/>
              <a:t>fadeValue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   </a:t>
            </a:r>
            <a:r>
              <a:rPr lang="en-US" i="1" dirty="0"/>
              <a:t>// wait for 30 milliseconds to see the dimming effect</a:t>
            </a:r>
            <a:br>
              <a:rPr lang="en-US" dirty="0"/>
            </a:br>
            <a:r>
              <a:rPr lang="en-US" dirty="0"/>
              <a:t>    delay(30);</a:t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2458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1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</a:t>
            </a:r>
          </a:p>
          <a:p>
            <a:r>
              <a:rPr lang="en-US" dirty="0"/>
              <a:t>If…. else</a:t>
            </a:r>
          </a:p>
          <a:p>
            <a:r>
              <a:rPr lang="en-US" dirty="0"/>
              <a:t>If….else if()….else</a:t>
            </a:r>
          </a:p>
          <a:p>
            <a:r>
              <a:rPr lang="en-US" dirty="0"/>
              <a:t>Switch case</a:t>
            </a:r>
          </a:p>
          <a:p>
            <a:r>
              <a:rPr lang="en-US" dirty="0"/>
              <a:t>Conditional Operator </a:t>
            </a:r>
            <a:r>
              <a:rPr lang="en-US" sz="3200" b="1" dirty="0"/>
              <a:t>?: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631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606" y="1690688"/>
            <a:ext cx="2715004" cy="3734321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49569" y="1899137"/>
            <a:ext cx="5943599" cy="3701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 (expression)</a:t>
            </a:r>
          </a:p>
          <a:p>
            <a:pPr marL="0" indent="0">
              <a:buNone/>
            </a:pPr>
            <a:r>
              <a:rPr lang="en-US" dirty="0"/>
              <a:t>   statement;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(expression) {</a:t>
            </a:r>
          </a:p>
          <a:p>
            <a:pPr marL="0" indent="0">
              <a:buNone/>
            </a:pPr>
            <a:r>
              <a:rPr lang="en-US" dirty="0"/>
              <a:t>   Block of statements;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9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statement: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5 ; /* Global variable definition */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 = 9 ;</a:t>
            </a:r>
          </a:p>
          <a:p>
            <a:pPr marL="0" indent="0">
              <a:buNone/>
            </a:pPr>
            <a:r>
              <a:rPr lang="en-US" dirty="0"/>
              <a:t>Void setup ()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loop () {   /* check the </a:t>
            </a:r>
            <a:r>
              <a:rPr lang="en-US" dirty="0" err="1"/>
              <a:t>boolean</a:t>
            </a:r>
            <a:r>
              <a:rPr lang="en-US" dirty="0"/>
              <a:t> condition */</a:t>
            </a:r>
          </a:p>
          <a:p>
            <a:pPr marL="0" indent="0">
              <a:buNone/>
            </a:pPr>
            <a:r>
              <a:rPr lang="en-US" dirty="0"/>
              <a:t>   if (A &gt; B) /* if condition is true then execute the following statement*/</a:t>
            </a:r>
          </a:p>
          <a:p>
            <a:pPr marL="0" indent="0">
              <a:buNone/>
            </a:pPr>
            <a:r>
              <a:rPr lang="en-US" dirty="0"/>
              <a:t>   A++;</a:t>
            </a:r>
          </a:p>
          <a:p>
            <a:pPr marL="0" indent="0">
              <a:buNone/>
            </a:pPr>
            <a:r>
              <a:rPr lang="en-US" dirty="0"/>
              <a:t>   /* check the </a:t>
            </a:r>
            <a:r>
              <a:rPr lang="en-US" dirty="0" err="1"/>
              <a:t>boolean</a:t>
            </a:r>
            <a:r>
              <a:rPr lang="en-US" dirty="0"/>
              <a:t> condition */</a:t>
            </a:r>
          </a:p>
          <a:p>
            <a:pPr marL="0" indent="0">
              <a:buNone/>
            </a:pPr>
            <a:r>
              <a:rPr lang="en-US" dirty="0"/>
              <a:t>   If ( ( A &lt; B ) &amp;&amp; ( B != 0 )) /* if condition is true then execute the following statement*/ { </a:t>
            </a:r>
          </a:p>
          <a:p>
            <a:pPr marL="0" indent="0">
              <a:buNone/>
            </a:pPr>
            <a:r>
              <a:rPr lang="en-US" dirty="0"/>
              <a:t>      A += B;</a:t>
            </a:r>
          </a:p>
          <a:p>
            <a:pPr marL="0" indent="0">
              <a:buNone/>
            </a:pPr>
            <a:r>
              <a:rPr lang="en-US" dirty="0"/>
              <a:t>      B--;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170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 else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(expression) {</a:t>
            </a:r>
          </a:p>
          <a:p>
            <a:pPr marL="0" indent="0">
              <a:buNone/>
            </a:pPr>
            <a:r>
              <a:rPr lang="en-US" dirty="0"/>
              <a:t>   Block of statements;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   Block of statements;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385" y="1825625"/>
            <a:ext cx="3372321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4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 else statement: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5 ; 	/* Global variable definition */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 = 9 ;</a:t>
            </a:r>
          </a:p>
          <a:p>
            <a:pPr marL="0" indent="0">
              <a:buNone/>
            </a:pPr>
            <a:r>
              <a:rPr lang="en-US" dirty="0"/>
              <a:t>Void setup ()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loop () {</a:t>
            </a:r>
          </a:p>
          <a:p>
            <a:pPr marL="0" indent="0">
              <a:buNone/>
            </a:pPr>
            <a:r>
              <a:rPr lang="en-US" dirty="0"/>
              <a:t>   /* check the </a:t>
            </a:r>
            <a:r>
              <a:rPr lang="en-US" dirty="0" err="1"/>
              <a:t>boolean</a:t>
            </a:r>
            <a:r>
              <a:rPr lang="en-US" dirty="0"/>
              <a:t> condition */</a:t>
            </a:r>
          </a:p>
          <a:p>
            <a:pPr marL="0" indent="0">
              <a:buNone/>
            </a:pPr>
            <a:r>
              <a:rPr lang="en-US" dirty="0"/>
              <a:t>   if (A &gt; B) /* if condition is true then execute the following statement*/ {</a:t>
            </a:r>
          </a:p>
          <a:p>
            <a:pPr marL="0" indent="0">
              <a:buNone/>
            </a:pPr>
            <a:r>
              <a:rPr lang="en-US" dirty="0"/>
              <a:t>      A++;</a:t>
            </a:r>
          </a:p>
          <a:p>
            <a:pPr marL="0" indent="0">
              <a:buNone/>
            </a:pPr>
            <a:r>
              <a:rPr lang="en-US" dirty="0"/>
              <a:t>   }else {</a:t>
            </a:r>
          </a:p>
          <a:p>
            <a:pPr marL="0" indent="0">
              <a:buNone/>
            </a:pPr>
            <a:r>
              <a:rPr lang="en-US" dirty="0"/>
              <a:t>      B -= A;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54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If..else</a:t>
            </a:r>
            <a:r>
              <a:rPr lang="en-US" dirty="0"/>
              <a:t> If…. else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if (expression_1) {</a:t>
            </a:r>
          </a:p>
          <a:p>
            <a:pPr marL="0" indent="0">
              <a:buNone/>
            </a:pPr>
            <a:r>
              <a:rPr lang="en-US" dirty="0"/>
              <a:t>   Block of statements;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else if(expression_2) {</a:t>
            </a:r>
          </a:p>
          <a:p>
            <a:pPr marL="0" indent="0">
              <a:buNone/>
            </a:pPr>
            <a:r>
              <a:rPr lang="en-US" dirty="0"/>
              <a:t>   Block of statements;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   Block of statements;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908" y="1379598"/>
            <a:ext cx="4780526" cy="44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8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If..else</a:t>
            </a:r>
            <a:r>
              <a:rPr lang="en-US" dirty="0"/>
              <a:t> If…. else statement: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81946" cy="461913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5 ; 	/* Global variable definition */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 = 9 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 = 15;</a:t>
            </a:r>
          </a:p>
          <a:p>
            <a:pPr marL="0" indent="0">
              <a:buNone/>
            </a:pPr>
            <a:r>
              <a:rPr lang="en-US" dirty="0"/>
              <a:t>Void setup ()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loop () {</a:t>
            </a:r>
          </a:p>
          <a:p>
            <a:pPr marL="0" indent="0">
              <a:buNone/>
            </a:pPr>
            <a:r>
              <a:rPr lang="en-US" dirty="0"/>
              <a:t>   /* check the </a:t>
            </a:r>
            <a:r>
              <a:rPr lang="en-US" dirty="0" err="1"/>
              <a:t>boolean</a:t>
            </a:r>
            <a:r>
              <a:rPr lang="en-US" dirty="0"/>
              <a:t> condition */</a:t>
            </a:r>
          </a:p>
          <a:p>
            <a:pPr marL="0" indent="0">
              <a:buNone/>
            </a:pPr>
            <a:r>
              <a:rPr lang="en-US" dirty="0"/>
              <a:t>   if (A &gt; B) /* if condition is true then execute the following statement*/ {</a:t>
            </a:r>
          </a:p>
          <a:p>
            <a:pPr marL="0" indent="0">
              <a:buNone/>
            </a:pPr>
            <a:r>
              <a:rPr lang="en-US" dirty="0"/>
              <a:t>      A++;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/* check the </a:t>
            </a:r>
            <a:r>
              <a:rPr lang="en-US" dirty="0" err="1"/>
              <a:t>boolean</a:t>
            </a:r>
            <a:r>
              <a:rPr lang="en-US" dirty="0"/>
              <a:t> condition */</a:t>
            </a:r>
          </a:p>
          <a:p>
            <a:pPr marL="0" indent="0">
              <a:buNone/>
            </a:pPr>
            <a:r>
              <a:rPr lang="en-US" dirty="0"/>
              <a:t>   else if ((A == B )||( B &lt; c) ) /* if condition is true then </a:t>
            </a:r>
          </a:p>
          <a:p>
            <a:pPr marL="0" indent="0">
              <a:buNone/>
            </a:pPr>
            <a:r>
              <a:rPr lang="en-US" dirty="0"/>
              <a:t>      execute the following statement*/ {</a:t>
            </a:r>
          </a:p>
          <a:p>
            <a:pPr marL="0" indent="0">
              <a:buNone/>
            </a:pPr>
            <a:r>
              <a:rPr lang="en-US" dirty="0"/>
              <a:t>      C = B* A;</a:t>
            </a:r>
          </a:p>
          <a:p>
            <a:pPr marL="0" indent="0">
              <a:buNone/>
            </a:pPr>
            <a:r>
              <a:rPr lang="en-US" dirty="0"/>
              <a:t>   }else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c++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729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1158</Words>
  <Application>Microsoft Office PowerPoint</Application>
  <PresentationFormat>Widescreen</PresentationFormat>
  <Paragraphs>188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Control statement:</vt:lpstr>
      <vt:lpstr>If statement:</vt:lpstr>
      <vt:lpstr>If statement: (contd.)</vt:lpstr>
      <vt:lpstr>If… else statement:</vt:lpstr>
      <vt:lpstr>If… else statement: (contd.)</vt:lpstr>
      <vt:lpstr>If..else If…. else statement:</vt:lpstr>
      <vt:lpstr>If..else If…. else statement: (contd.)</vt:lpstr>
      <vt:lpstr>Switch case statement: </vt:lpstr>
      <vt:lpstr>Switch case statement: (contd.)</vt:lpstr>
      <vt:lpstr>Conditional Operator:</vt:lpstr>
      <vt:lpstr>PowerPoint Presentation</vt:lpstr>
      <vt:lpstr>Loops:</vt:lpstr>
      <vt:lpstr>While loop:</vt:lpstr>
      <vt:lpstr>Do… While</vt:lpstr>
      <vt:lpstr>For loop:</vt:lpstr>
      <vt:lpstr>Nested Loop:</vt:lpstr>
      <vt:lpstr>Infinite Loop:</vt:lpstr>
      <vt:lpstr>PowerPoint Presentation</vt:lpstr>
      <vt:lpstr>PowerPoint Presentation</vt:lpstr>
      <vt:lpstr>Fading a LED with analogWrite:</vt:lpstr>
      <vt:lpstr>Fading a LED with analogWrite: (Contd.)</vt:lpstr>
      <vt:lpstr>Fading a LED with analogWrite: (Contd.)</vt:lpstr>
      <vt:lpstr>Fading a LED with analogWrite: (Contd.)</vt:lpstr>
      <vt:lpstr>Fading a LED with analogWrite: (Contd.)</vt:lpstr>
      <vt:lpstr>Fading a LED with analogWrite: (Contd.) [Loop code at once.]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User</cp:lastModifiedBy>
  <cp:revision>13</cp:revision>
  <dcterms:created xsi:type="dcterms:W3CDTF">2019-04-16T00:34:13Z</dcterms:created>
  <dcterms:modified xsi:type="dcterms:W3CDTF">2022-06-28T06:05:09Z</dcterms:modified>
</cp:coreProperties>
</file>