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441" r:id="rId3"/>
    <p:sldId id="528" r:id="rId4"/>
    <p:sldId id="443" r:id="rId5"/>
    <p:sldId id="515" r:id="rId6"/>
    <p:sldId id="448" r:id="rId7"/>
    <p:sldId id="450" r:id="rId8"/>
    <p:sldId id="451" r:id="rId9"/>
    <p:sldId id="452" r:id="rId10"/>
    <p:sldId id="455" r:id="rId11"/>
    <p:sldId id="456" r:id="rId12"/>
    <p:sldId id="511" r:id="rId13"/>
    <p:sldId id="458" r:id="rId14"/>
    <p:sldId id="459" r:id="rId15"/>
    <p:sldId id="478" r:id="rId16"/>
    <p:sldId id="513" r:id="rId17"/>
    <p:sldId id="516" r:id="rId18"/>
    <p:sldId id="517" r:id="rId19"/>
    <p:sldId id="520" r:id="rId20"/>
    <p:sldId id="521" r:id="rId21"/>
    <p:sldId id="518" r:id="rId22"/>
    <p:sldId id="526" r:id="rId23"/>
    <p:sldId id="525" r:id="rId24"/>
    <p:sldId id="519" r:id="rId25"/>
    <p:sldId id="523" r:id="rId26"/>
    <p:sldId id="524" r:id="rId27"/>
    <p:sldId id="522" r:id="rId28"/>
    <p:sldId id="527" r:id="rId29"/>
    <p:sldId id="33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9900"/>
    <a:srgbClr val="006600"/>
    <a:srgbClr val="002B82"/>
    <a:srgbClr val="28A010"/>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76173" autoAdjust="0"/>
  </p:normalViewPr>
  <p:slideViewPr>
    <p:cSldViewPr>
      <p:cViewPr varScale="1">
        <p:scale>
          <a:sx n="75" d="100"/>
          <a:sy n="75" d="100"/>
        </p:scale>
        <p:origin x="124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31-Jan-21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31-Jan-21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31-Jan-21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31-Jan-21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31-Jan-21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31-Jan-21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31-Jan-21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31-Jan-21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31-Jan-21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31-Jan-21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31-Jan-21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31-Jan-21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33337" y="1492634"/>
            <a:ext cx="8924238" cy="1600438"/>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322</a:t>
            </a:r>
          </a:p>
          <a:p>
            <a:pPr algn="ctr"/>
            <a:r>
              <a:rPr lang="en-US" sz="4800" dirty="0">
                <a:solidFill>
                  <a:srgbClr val="00B0F0"/>
                </a:solidFill>
                <a:latin typeface="Lucida Calligraphy" panose="03010101010101010101" pitchFamily="66" charset="0"/>
                <a:ea typeface="+mj-ea"/>
                <a:cs typeface="+mj-cs"/>
              </a:rPr>
              <a:t>Software  </a:t>
            </a:r>
            <a:r>
              <a:rPr lang="en-US" sz="4800" dirty="0" smtClean="0">
                <a:solidFill>
                  <a:srgbClr val="00B0F0"/>
                </a:solidFill>
                <a:latin typeface="Lucida Calligraphy" panose="03010101010101010101" pitchFamily="66" charset="0"/>
                <a:ea typeface="+mj-ea"/>
                <a:cs typeface="+mj-cs"/>
              </a:rPr>
              <a:t>Engineering Lab</a:t>
            </a:r>
            <a:endParaRPr lang="en-US" sz="4800" dirty="0">
              <a:solidFill>
                <a:srgbClr val="00B0F0"/>
              </a:solidFill>
              <a:latin typeface="Lucida Calligraphy" panose="03010101010101010101" pitchFamily="66" charset="0"/>
              <a:ea typeface="+mj-ea"/>
              <a:cs typeface="+mj-cs"/>
            </a:endParaRP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Lab : 03</a:t>
            </a:r>
            <a:br>
              <a:rPr lang="en-US" sz="4000" dirty="0" smtClean="0">
                <a:solidFill>
                  <a:schemeClr val="tx1"/>
                </a:solidFill>
              </a:rPr>
            </a:br>
            <a:r>
              <a:rPr lang="en-US" sz="4000" dirty="0">
                <a:solidFill>
                  <a:srgbClr val="FF0000"/>
                </a:solidFill>
                <a:latin typeface="Cambria" panose="02040503050406030204" pitchFamily="18" charset="0"/>
              </a:rPr>
              <a:t>Introduction to Testing</a:t>
            </a:r>
            <a:r>
              <a:rPr lang="en-US" sz="4000" dirty="0" smtClean="0">
                <a:solidFill>
                  <a:srgbClr val="FF0000"/>
                </a:solidFill>
                <a:latin typeface="Cambria" panose="02040503050406030204" pitchFamily="18" charset="0"/>
              </a:rPr>
              <a:t> </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665741"/>
            <a:ext cx="8583658" cy="4001095"/>
          </a:xfrm>
          <a:prstGeom prst="rect">
            <a:avLst/>
          </a:prstGeom>
        </p:spPr>
        <p:txBody>
          <a:bodyPr wrap="square">
            <a:spAutoFit/>
          </a:bodyPr>
          <a:lstStyle/>
          <a:p>
            <a:pPr algn="just"/>
            <a:r>
              <a:rPr lang="en-US" sz="2400" b="1" dirty="0" smtClean="0"/>
              <a:t>Black </a:t>
            </a:r>
            <a:r>
              <a:rPr lang="en-US" sz="2400" b="1" dirty="0"/>
              <a:t>box </a:t>
            </a:r>
            <a:r>
              <a:rPr lang="en-US" sz="2400" b="1" dirty="0" smtClean="0"/>
              <a:t>Testing</a:t>
            </a:r>
          </a:p>
          <a:p>
            <a:pPr algn="just"/>
            <a:endParaRPr lang="en-US" sz="2000" dirty="0"/>
          </a:p>
          <a:p>
            <a:pPr marL="285750" lvl="0" indent="-285750" algn="just">
              <a:buFont typeface="Arial" panose="020B0604020202020204" pitchFamily="34" charset="0"/>
              <a:buChar char="•"/>
            </a:pPr>
            <a:r>
              <a:rPr lang="en-US" b="1" dirty="0"/>
              <a:t>Black box testing </a:t>
            </a:r>
            <a:r>
              <a:rPr lang="en-US" dirty="0"/>
              <a:t>is a technique of software testing which examines the functionality of software </a:t>
            </a:r>
            <a:r>
              <a:rPr lang="en-US" b="1" dirty="0"/>
              <a:t>without peering into its internal structure or coding</a:t>
            </a:r>
            <a:r>
              <a:rPr lang="en-US" dirty="0"/>
              <a:t>. </a:t>
            </a:r>
            <a:endParaRPr lang="en-US" dirty="0" smtClean="0"/>
          </a:p>
          <a:p>
            <a:pPr marL="285750" lvl="0" indent="-285750" algn="just">
              <a:buFont typeface="Arial" panose="020B0604020202020204" pitchFamily="34" charset="0"/>
              <a:buChar char="•"/>
            </a:pPr>
            <a:endParaRPr lang="en-US" sz="2400" b="0" i="0" dirty="0">
              <a:solidFill>
                <a:srgbClr val="000000"/>
              </a:solidFill>
              <a:effectLst/>
            </a:endParaRPr>
          </a:p>
          <a:p>
            <a:pPr marL="285750" lvl="0" indent="-285750">
              <a:buFont typeface="Arial" panose="020B0604020202020204" pitchFamily="34" charset="0"/>
              <a:buChar char="•"/>
            </a:pPr>
            <a:r>
              <a:rPr lang="en-US" dirty="0"/>
              <a:t>Black box testing is a method of software testing that </a:t>
            </a:r>
            <a:r>
              <a:rPr lang="en-US" b="1" dirty="0"/>
              <a:t>examines the functionality of an application  </a:t>
            </a:r>
            <a:endParaRPr lang="en-US" b="1"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This method of test can be applied to virtually every level of software </a:t>
            </a:r>
            <a:endParaRPr lang="en-US" dirty="0" smtClean="0"/>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The </a:t>
            </a:r>
            <a:r>
              <a:rPr lang="en-US" dirty="0"/>
              <a:t>tester is oblivious to the system architecture and does not have access to the source code</a:t>
            </a:r>
          </a:p>
          <a:p>
            <a:pPr marL="285750" lvl="0" indent="-285750" algn="just">
              <a:buFont typeface="Arial" panose="020B0604020202020204" pitchFamily="34" charset="0"/>
              <a:buChar char="•"/>
            </a:pPr>
            <a:endParaRPr lang="en-US" sz="24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419600"/>
            <a:ext cx="6618537" cy="2211407"/>
          </a:xfrm>
          <a:prstGeom prst="rect">
            <a:avLst/>
          </a:prstGeom>
        </p:spPr>
      </p:pic>
    </p:spTree>
    <p:extLst>
      <p:ext uri="{BB962C8B-B14F-4D97-AF65-F5344CB8AC3E}">
        <p14:creationId xmlns:p14="http://schemas.microsoft.com/office/powerpoint/2010/main" val="2994812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544510533"/>
              </p:ext>
            </p:extLst>
          </p:nvPr>
        </p:nvGraphicFramePr>
        <p:xfrm>
          <a:off x="108190" y="1258215"/>
          <a:ext cx="9008868" cy="5193977"/>
        </p:xfrm>
        <a:graphic>
          <a:graphicData uri="http://schemas.openxmlformats.org/drawingml/2006/table">
            <a:tbl>
              <a:tblPr/>
              <a:tblGrid>
                <a:gridCol w="1644410">
                  <a:extLst>
                    <a:ext uri="{9D8B030D-6E8A-4147-A177-3AD203B41FA5}">
                      <a16:colId xmlns:a16="http://schemas.microsoft.com/office/drawing/2014/main" val="3867613082"/>
                    </a:ext>
                  </a:extLst>
                </a:gridCol>
                <a:gridCol w="7364458">
                  <a:extLst>
                    <a:ext uri="{9D8B030D-6E8A-4147-A177-3AD203B41FA5}">
                      <a16:colId xmlns:a16="http://schemas.microsoft.com/office/drawing/2014/main" val="4117959529"/>
                    </a:ext>
                  </a:extLst>
                </a:gridCol>
              </a:tblGrid>
              <a:tr h="1448905">
                <a:tc>
                  <a:txBody>
                    <a:bodyPr/>
                    <a:lstStyle/>
                    <a:p>
                      <a:pPr algn="l" fontAlgn="t"/>
                      <a:r>
                        <a:rPr lang="en-GB" sz="1800" u="none" strike="noStrike" dirty="0">
                          <a:solidFill>
                            <a:srgbClr val="008000"/>
                          </a:solidFill>
                          <a:effectLst/>
                          <a:latin typeface="+mn-lt"/>
                        </a:rPr>
                        <a:t>Decision Table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Decision Table Technique is a systematic approach where various input combinations and their respective system </a:t>
                      </a:r>
                      <a:r>
                        <a:rPr lang="en-GB" sz="1800" dirty="0" err="1">
                          <a:solidFill>
                            <a:srgbClr val="000000"/>
                          </a:solidFill>
                          <a:effectLst/>
                          <a:latin typeface="+mn-lt"/>
                        </a:rPr>
                        <a:t>behavior</a:t>
                      </a:r>
                      <a:r>
                        <a:rPr lang="en-GB" sz="1800" dirty="0">
                          <a:solidFill>
                            <a:srgbClr val="000000"/>
                          </a:solidFill>
                          <a:effectLst/>
                          <a:latin typeface="+mn-lt"/>
                        </a:rPr>
                        <a:t> are </a:t>
                      </a:r>
                      <a:r>
                        <a:rPr lang="en-GB" sz="1800" b="1" dirty="0">
                          <a:solidFill>
                            <a:srgbClr val="000000"/>
                          </a:solidFill>
                          <a:effectLst/>
                          <a:latin typeface="+mn-lt"/>
                        </a:rPr>
                        <a:t>captured in a tabular form.</a:t>
                      </a:r>
                      <a:r>
                        <a:rPr lang="en-GB" sz="1800" dirty="0">
                          <a:solidFill>
                            <a:srgbClr val="000000"/>
                          </a:solidFill>
                          <a:effectLst/>
                          <a:latin typeface="+mn-lt"/>
                        </a:rPr>
                        <a:t> It is appropriate for the functions that have a logical relationship between two and more than two inputs.</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9259397"/>
                  </a:ext>
                </a:extLst>
              </a:tr>
              <a:tr h="1261726">
                <a:tc>
                  <a:txBody>
                    <a:bodyPr/>
                    <a:lstStyle/>
                    <a:p>
                      <a:pPr algn="l" fontAlgn="t"/>
                      <a:r>
                        <a:rPr lang="en-GB" sz="1800" u="none" strike="noStrike" dirty="0">
                          <a:solidFill>
                            <a:srgbClr val="008000"/>
                          </a:solidFill>
                          <a:effectLst/>
                          <a:latin typeface="+mn-lt"/>
                        </a:rPr>
                        <a:t>Boundary Value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Boundary Value Technique is </a:t>
                      </a:r>
                      <a:r>
                        <a:rPr lang="en-GB" sz="1800" b="1" dirty="0">
                          <a:solidFill>
                            <a:srgbClr val="000000"/>
                          </a:solidFill>
                          <a:effectLst/>
                          <a:latin typeface="+mn-lt"/>
                        </a:rPr>
                        <a:t>used to test boundary values</a:t>
                      </a:r>
                      <a:r>
                        <a:rPr lang="en-GB" sz="1800" dirty="0">
                          <a:solidFill>
                            <a:srgbClr val="000000"/>
                          </a:solidFill>
                          <a:effectLst/>
                          <a:latin typeface="+mn-lt"/>
                        </a:rPr>
                        <a:t>, boundary values are those that contain the upper and lower limit of a variable. It tests, while entering boundary value whether the software is producing correct output or not.</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6597365"/>
                  </a:ext>
                </a:extLst>
              </a:tr>
              <a:tr h="1261726">
                <a:tc>
                  <a:txBody>
                    <a:bodyPr/>
                    <a:lstStyle/>
                    <a:p>
                      <a:pPr algn="l" fontAlgn="t"/>
                      <a:r>
                        <a:rPr lang="en-GB" sz="1800" u="none" strike="noStrike" dirty="0">
                          <a:solidFill>
                            <a:srgbClr val="008000"/>
                          </a:solidFill>
                          <a:effectLst/>
                          <a:latin typeface="+mn-lt"/>
                        </a:rPr>
                        <a:t>State Transition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State Transition Technique is used to capture the </a:t>
                      </a:r>
                      <a:r>
                        <a:rPr lang="en-GB" sz="1800" b="1" dirty="0" smtClean="0">
                          <a:solidFill>
                            <a:srgbClr val="000000"/>
                          </a:solidFill>
                          <a:effectLst/>
                          <a:latin typeface="+mn-lt"/>
                        </a:rPr>
                        <a:t>behaviour </a:t>
                      </a:r>
                      <a:r>
                        <a:rPr lang="en-GB" sz="1800" b="1" dirty="0">
                          <a:solidFill>
                            <a:srgbClr val="000000"/>
                          </a:solidFill>
                          <a:effectLst/>
                          <a:latin typeface="+mn-lt"/>
                        </a:rPr>
                        <a:t>of the software application when different input values are given to the same function</a:t>
                      </a:r>
                      <a:r>
                        <a:rPr lang="en-GB" sz="1800" dirty="0">
                          <a:solidFill>
                            <a:srgbClr val="000000"/>
                          </a:solidFill>
                          <a:effectLst/>
                          <a:latin typeface="+mn-lt"/>
                        </a:rPr>
                        <a:t>. This applies to those types of applications that provide the specific number of attempts to access the application.</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4441230"/>
                  </a:ext>
                </a:extLst>
              </a:tr>
              <a:tr h="1074546">
                <a:tc>
                  <a:txBody>
                    <a:bodyPr/>
                    <a:lstStyle/>
                    <a:p>
                      <a:pPr algn="l" fontAlgn="t"/>
                      <a:r>
                        <a:rPr lang="en-GB" sz="1800" u="none" strike="noStrike" dirty="0">
                          <a:solidFill>
                            <a:srgbClr val="008000"/>
                          </a:solidFill>
                          <a:effectLst/>
                          <a:latin typeface="+mn-lt"/>
                        </a:rPr>
                        <a:t>All-pair Testing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All-pair testing Technique is used </a:t>
                      </a:r>
                      <a:r>
                        <a:rPr lang="en-GB" sz="1800" b="1" dirty="0">
                          <a:solidFill>
                            <a:srgbClr val="000000"/>
                          </a:solidFill>
                          <a:effectLst/>
                          <a:latin typeface="+mn-lt"/>
                        </a:rPr>
                        <a:t>to test all the possible discrete combinations of values</a:t>
                      </a:r>
                      <a:r>
                        <a:rPr lang="en-GB" sz="1800" dirty="0">
                          <a:solidFill>
                            <a:srgbClr val="000000"/>
                          </a:solidFill>
                          <a:effectLst/>
                          <a:latin typeface="+mn-lt"/>
                        </a:rPr>
                        <a:t>. This combinational method is used for testing the application that uses checkbox input, radio button input, list box, text box, etc.</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395664"/>
                  </a:ext>
                </a:extLst>
              </a:tr>
            </a:tbl>
          </a:graphicData>
        </a:graphic>
      </p:graphicFrame>
    </p:spTree>
    <p:extLst>
      <p:ext uri="{BB962C8B-B14F-4D97-AF65-F5344CB8AC3E}">
        <p14:creationId xmlns:p14="http://schemas.microsoft.com/office/powerpoint/2010/main" val="448234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156145"/>
              </p:ext>
            </p:extLst>
          </p:nvPr>
        </p:nvGraphicFramePr>
        <p:xfrm>
          <a:off x="152400" y="1273822"/>
          <a:ext cx="8991600" cy="5219071"/>
        </p:xfrm>
        <a:graphic>
          <a:graphicData uri="http://schemas.openxmlformats.org/drawingml/2006/table">
            <a:tbl>
              <a:tblPr/>
              <a:tblGrid>
                <a:gridCol w="1600200">
                  <a:extLst>
                    <a:ext uri="{9D8B030D-6E8A-4147-A177-3AD203B41FA5}">
                      <a16:colId xmlns:a16="http://schemas.microsoft.com/office/drawing/2014/main" val="3824409876"/>
                    </a:ext>
                  </a:extLst>
                </a:gridCol>
                <a:gridCol w="7391400">
                  <a:extLst>
                    <a:ext uri="{9D8B030D-6E8A-4147-A177-3AD203B41FA5}">
                      <a16:colId xmlns:a16="http://schemas.microsoft.com/office/drawing/2014/main" val="2710249599"/>
                    </a:ext>
                  </a:extLst>
                </a:gridCol>
              </a:tblGrid>
              <a:tr h="991159">
                <a:tc>
                  <a:txBody>
                    <a:bodyPr/>
                    <a:lstStyle/>
                    <a:p>
                      <a:pPr algn="l" fontAlgn="t"/>
                      <a:r>
                        <a:rPr lang="en-GB" sz="1800" u="none" strike="noStrike" dirty="0">
                          <a:solidFill>
                            <a:srgbClr val="008000"/>
                          </a:solidFill>
                          <a:effectLst/>
                          <a:latin typeface="+mn-lt"/>
                        </a:rPr>
                        <a:t>Cause-Effect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Cause-Effect Technique underlines the </a:t>
                      </a:r>
                      <a:r>
                        <a:rPr lang="en-GB" sz="1800" b="1" dirty="0">
                          <a:solidFill>
                            <a:srgbClr val="000000"/>
                          </a:solidFill>
                          <a:effectLst/>
                          <a:latin typeface="+mn-lt"/>
                        </a:rPr>
                        <a:t>relationship between a given result and all the factors affecting the result</a:t>
                      </a:r>
                      <a:r>
                        <a:rPr lang="en-GB" sz="1800" dirty="0" smtClean="0">
                          <a:solidFill>
                            <a:srgbClr val="000000"/>
                          </a:solidFill>
                          <a:effectLst/>
                          <a:latin typeface="+mn-lt"/>
                        </a:rPr>
                        <a:t>. It </a:t>
                      </a:r>
                      <a:r>
                        <a:rPr lang="en-GB" sz="1800" dirty="0">
                          <a:solidFill>
                            <a:srgbClr val="000000"/>
                          </a:solidFill>
                          <a:effectLst/>
                          <a:latin typeface="+mn-lt"/>
                        </a:rPr>
                        <a:t>is based on a collection of requirements.</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8381653"/>
                  </a:ext>
                </a:extLst>
              </a:tr>
              <a:tr h="1200232">
                <a:tc>
                  <a:txBody>
                    <a:bodyPr/>
                    <a:lstStyle/>
                    <a:p>
                      <a:pPr algn="l" fontAlgn="t"/>
                      <a:r>
                        <a:rPr lang="en-GB" sz="1800" u="none" strike="noStrike" dirty="0">
                          <a:solidFill>
                            <a:srgbClr val="008000"/>
                          </a:solidFill>
                          <a:effectLst/>
                          <a:latin typeface="+mn-lt"/>
                        </a:rPr>
                        <a:t>Equivalence Partitioning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Equivalence partitioning is a technique of software testing in </a:t>
                      </a:r>
                      <a:r>
                        <a:rPr lang="en-GB" sz="1800" b="1" dirty="0">
                          <a:solidFill>
                            <a:srgbClr val="000000"/>
                          </a:solidFill>
                          <a:effectLst/>
                          <a:latin typeface="+mn-lt"/>
                        </a:rPr>
                        <a:t>which input data divided into partitions of valid and invalid values</a:t>
                      </a:r>
                      <a:r>
                        <a:rPr lang="en-GB" sz="1800" dirty="0">
                          <a:solidFill>
                            <a:srgbClr val="000000"/>
                          </a:solidFill>
                          <a:effectLst/>
                          <a:latin typeface="+mn-lt"/>
                        </a:rPr>
                        <a:t>, and it is mandatory that all partitions must exhibit the same </a:t>
                      </a:r>
                      <a:r>
                        <a:rPr lang="en-GB" sz="1800" dirty="0" err="1">
                          <a:solidFill>
                            <a:srgbClr val="000000"/>
                          </a:solidFill>
                          <a:effectLst/>
                          <a:latin typeface="+mn-lt"/>
                        </a:rPr>
                        <a:t>behavior</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6638034"/>
                  </a:ext>
                </a:extLst>
              </a:tr>
              <a:tr h="1409304">
                <a:tc>
                  <a:txBody>
                    <a:bodyPr/>
                    <a:lstStyle/>
                    <a:p>
                      <a:pPr algn="l" fontAlgn="t"/>
                      <a:r>
                        <a:rPr lang="en-GB" sz="1800" u="none" strike="noStrike" dirty="0">
                          <a:solidFill>
                            <a:srgbClr val="008000"/>
                          </a:solidFill>
                          <a:effectLst/>
                          <a:latin typeface="+mn-lt"/>
                        </a:rPr>
                        <a:t>Error Guessing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Error guessing is a technique in which there is no specific method for identifying the error. It is based on the experience of the test analyst, where the tester uses </a:t>
                      </a:r>
                      <a:r>
                        <a:rPr lang="en-GB" sz="1800" b="1" dirty="0">
                          <a:solidFill>
                            <a:srgbClr val="000000"/>
                          </a:solidFill>
                          <a:effectLst/>
                          <a:latin typeface="+mn-lt"/>
                        </a:rPr>
                        <a:t>the experience to guess the problematic areas of the software</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5681170"/>
                  </a:ext>
                </a:extLst>
              </a:tr>
              <a:tr h="1618376">
                <a:tc>
                  <a:txBody>
                    <a:bodyPr/>
                    <a:lstStyle/>
                    <a:p>
                      <a:pPr algn="l" fontAlgn="t"/>
                      <a:r>
                        <a:rPr lang="en-GB" sz="1800" u="none" strike="noStrike" dirty="0">
                          <a:solidFill>
                            <a:srgbClr val="008000"/>
                          </a:solidFill>
                          <a:effectLst/>
                          <a:latin typeface="+mn-lt"/>
                        </a:rPr>
                        <a:t>Use Case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800" dirty="0">
                          <a:solidFill>
                            <a:srgbClr val="000000"/>
                          </a:solidFill>
                          <a:effectLst/>
                          <a:latin typeface="+mn-lt"/>
                        </a:rPr>
                        <a:t>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7272243"/>
                  </a:ext>
                </a:extLst>
              </a:tr>
            </a:tbl>
          </a:graphicData>
        </a:graphic>
      </p:graphicFrame>
    </p:spTree>
    <p:extLst>
      <p:ext uri="{BB962C8B-B14F-4D97-AF65-F5344CB8AC3E}">
        <p14:creationId xmlns:p14="http://schemas.microsoft.com/office/powerpoint/2010/main" val="2801029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5362" name="Picture 2" descr="White-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770456"/>
            <a:ext cx="5769038"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 y="854302"/>
            <a:ext cx="8534400" cy="3354765"/>
          </a:xfrm>
          <a:prstGeom prst="rect">
            <a:avLst/>
          </a:prstGeom>
        </p:spPr>
        <p:txBody>
          <a:bodyPr wrap="square">
            <a:spAutoFit/>
          </a:bodyPr>
          <a:lstStyle/>
          <a:p>
            <a:pPr marL="342900" marR="0" lvl="0" indent="-342900" algn="just">
              <a:buFont typeface="Arial" panose="020B0604020202020204" pitchFamily="34" charset="0"/>
              <a:buChar char="•"/>
              <a:tabLst>
                <a:tab pos="457200" algn="l"/>
              </a:tabLst>
            </a:pPr>
            <a:r>
              <a:rPr lang="en-US" sz="2800" b="1" dirty="0">
                <a:ea typeface="Times New Roman" panose="02020603050405020304" pitchFamily="18" charset="0"/>
                <a:cs typeface="Times New Roman" panose="02020603050405020304" pitchFamily="18" charset="0"/>
              </a:rPr>
              <a:t>White box testing </a:t>
            </a:r>
            <a:r>
              <a:rPr lang="en-US" sz="2000" dirty="0">
                <a:ea typeface="Times New Roman" panose="02020603050405020304" pitchFamily="18" charset="0"/>
                <a:cs typeface="Times New Roman" panose="02020603050405020304" pitchFamily="18" charset="0"/>
              </a:rPr>
              <a:t>is a method of testing software that </a:t>
            </a:r>
            <a:r>
              <a:rPr lang="en-US" sz="2000" b="1" dirty="0">
                <a:ea typeface="Times New Roman" panose="02020603050405020304" pitchFamily="18" charset="0"/>
                <a:cs typeface="Times New Roman" panose="02020603050405020304" pitchFamily="18" charset="0"/>
              </a:rPr>
              <a:t>tests internal structures or working of an </a:t>
            </a:r>
            <a:r>
              <a:rPr lang="en-US" sz="2000" b="1" dirty="0" smtClean="0">
                <a:ea typeface="Times New Roman" panose="02020603050405020304" pitchFamily="18" charset="0"/>
                <a:cs typeface="Times New Roman" panose="02020603050405020304" pitchFamily="18" charset="0"/>
              </a:rPr>
              <a:t>application</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white-box testing an internal perspective of the system , as well as programming skills, are used to design test </a:t>
            </a:r>
            <a:r>
              <a:rPr lang="en-US" sz="2000" dirty="0" smtClean="0">
                <a:ea typeface="Times New Roman" panose="02020603050405020304" pitchFamily="18" charset="0"/>
                <a:cs typeface="Times New Roman" panose="02020603050405020304" pitchFamily="18" charset="0"/>
              </a:rPr>
              <a:t>cases</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It is also known as </a:t>
            </a:r>
            <a:r>
              <a:rPr lang="en-US" sz="2000" b="1" dirty="0">
                <a:ea typeface="Times New Roman" panose="02020603050405020304" pitchFamily="18" charset="0"/>
                <a:cs typeface="Times New Roman" panose="02020603050405020304" pitchFamily="18" charset="0"/>
              </a:rPr>
              <a:t>clear box testing, glass box testing, transparent box testing, and structural </a:t>
            </a:r>
            <a:r>
              <a:rPr lang="en-US" sz="2000" b="1" dirty="0" smtClean="0">
                <a:ea typeface="Times New Roman" panose="02020603050405020304" pitchFamily="18" charset="0"/>
                <a:cs typeface="Times New Roman" panose="02020603050405020304" pitchFamily="18" charset="0"/>
              </a:rPr>
              <a:t>testing</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White box testing is the detailed investigation of internal logic and structure of the code</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order to perform white box testing of an application , the tester needs to possess knowledge of the </a:t>
            </a:r>
            <a:r>
              <a:rPr lang="en-US" sz="2000" b="1" dirty="0">
                <a:ea typeface="Times New Roman" panose="02020603050405020304" pitchFamily="18" charset="0"/>
                <a:cs typeface="Times New Roman" panose="02020603050405020304" pitchFamily="18" charset="0"/>
              </a:rPr>
              <a:t>internal working of the code</a:t>
            </a:r>
            <a:endParaRPr lang="en-US" sz="36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06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White Box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74839" y="763365"/>
            <a:ext cx="8659858" cy="3416320"/>
          </a:xfrm>
          <a:prstGeom prst="rect">
            <a:avLst/>
          </a:prstGeom>
        </p:spPr>
        <p:txBody>
          <a:bodyPr wrap="square">
            <a:spAutoFit/>
          </a:bodyPr>
          <a:lstStyle/>
          <a:p>
            <a:r>
              <a:rPr lang="en-US" sz="2400" b="1" dirty="0"/>
              <a:t>White Box </a:t>
            </a:r>
            <a:r>
              <a:rPr lang="en-US" sz="2400" b="1" dirty="0" smtClean="0"/>
              <a:t>Testing </a:t>
            </a:r>
            <a:r>
              <a:rPr lang="en-US" sz="2400" b="1" dirty="0"/>
              <a:t>techniques</a:t>
            </a:r>
            <a:r>
              <a:rPr lang="en-US" sz="2400" b="1" dirty="0" smtClean="0"/>
              <a:t>:</a:t>
            </a:r>
          </a:p>
          <a:p>
            <a:r>
              <a:rPr lang="en-US" sz="2400" dirty="0" smtClean="0"/>
              <a:t>The </a:t>
            </a:r>
            <a:r>
              <a:rPr lang="en-US" sz="2400" dirty="0"/>
              <a:t>white box testing contains various </a:t>
            </a:r>
            <a:r>
              <a:rPr lang="en-US" sz="2400" dirty="0" smtClean="0"/>
              <a:t> parts, </a:t>
            </a:r>
            <a:r>
              <a:rPr lang="en-US" sz="2400" dirty="0"/>
              <a:t>which are as follows: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Statement </a:t>
            </a:r>
            <a:r>
              <a:rPr lang="en-US" sz="2400" dirty="0" smtClean="0"/>
              <a:t>coverage</a:t>
            </a:r>
          </a:p>
          <a:p>
            <a:pPr marL="285750" indent="-285750">
              <a:buFont typeface="Arial" panose="020B0604020202020204" pitchFamily="34" charset="0"/>
              <a:buChar char="•"/>
            </a:pPr>
            <a:r>
              <a:rPr lang="en-GB" sz="2400" dirty="0"/>
              <a:t>Testing based on the memory (size) perspective</a:t>
            </a:r>
          </a:p>
          <a:p>
            <a:pPr marL="285750" indent="-285750">
              <a:buFont typeface="Arial" panose="020B0604020202020204" pitchFamily="34" charset="0"/>
              <a:buChar char="•"/>
            </a:pPr>
            <a:r>
              <a:rPr lang="en-US" sz="2400" dirty="0" smtClean="0"/>
              <a:t>Condition testing : </a:t>
            </a:r>
            <a:r>
              <a:rPr lang="en-GB" b="1" dirty="0"/>
              <a:t>Multiple Condition Coverage</a:t>
            </a:r>
            <a:endParaRPr lang="en-US" sz="2400" dirty="0"/>
          </a:p>
          <a:p>
            <a:pPr marL="285750" indent="-285750">
              <a:buFont typeface="Arial" panose="020B0604020202020204" pitchFamily="34" charset="0"/>
              <a:buChar char="•"/>
            </a:pPr>
            <a:r>
              <a:rPr lang="en-US" sz="2400" dirty="0"/>
              <a:t>Basis Path t</a:t>
            </a:r>
            <a:r>
              <a:rPr lang="en-US" sz="2400" dirty="0" smtClean="0"/>
              <a:t>est</a:t>
            </a:r>
          </a:p>
          <a:p>
            <a:pPr marL="285750" indent="-285750">
              <a:buFont typeface="Arial" panose="020B0604020202020204" pitchFamily="34" charset="0"/>
              <a:buChar char="•"/>
            </a:pPr>
            <a:r>
              <a:rPr lang="en-US" sz="2400" dirty="0"/>
              <a:t>Flow graph </a:t>
            </a:r>
            <a:r>
              <a:rPr lang="en-US" sz="2400" dirty="0" smtClean="0"/>
              <a:t>notation</a:t>
            </a:r>
          </a:p>
          <a:p>
            <a:pPr marL="285750" indent="-285750">
              <a:buFont typeface="Arial" panose="020B0604020202020204" pitchFamily="34" charset="0"/>
              <a:buChar char="•"/>
            </a:pPr>
            <a:r>
              <a:rPr lang="en-US" sz="2400" dirty="0"/>
              <a:t>Loop </a:t>
            </a:r>
            <a:r>
              <a:rPr lang="en-US" sz="2400" dirty="0" smtClean="0"/>
              <a:t>Testing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751" y="2721635"/>
            <a:ext cx="5823611" cy="4048258"/>
          </a:xfrm>
          <a:prstGeom prst="rect">
            <a:avLst/>
          </a:prstGeom>
        </p:spPr>
      </p:pic>
      <p:sp>
        <p:nvSpPr>
          <p:cNvPr id="10" name="Rectangle 9"/>
          <p:cNvSpPr/>
          <p:nvPr/>
        </p:nvSpPr>
        <p:spPr>
          <a:xfrm>
            <a:off x="1261151" y="6369783"/>
            <a:ext cx="2744030" cy="400110"/>
          </a:xfrm>
          <a:prstGeom prst="rect">
            <a:avLst/>
          </a:prstGeom>
        </p:spPr>
        <p:txBody>
          <a:bodyPr wrap="square">
            <a:spAutoFit/>
          </a:bodyPr>
          <a:lstStyle/>
          <a:p>
            <a:r>
              <a:rPr lang="en-US" sz="1000" dirty="0"/>
              <a:t>https://www.geeksforgeeks.org/software-engineering-white-box-testing/?ref=lbp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01927"/>
            <a:ext cx="3242351" cy="2064297"/>
          </a:xfrm>
          <a:prstGeom prst="rect">
            <a:avLst/>
          </a:prstGeom>
        </p:spPr>
      </p:pic>
    </p:spTree>
    <p:extLst>
      <p:ext uri="{BB962C8B-B14F-4D97-AF65-F5344CB8AC3E}">
        <p14:creationId xmlns:p14="http://schemas.microsoft.com/office/powerpoint/2010/main" val="4205481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GreyBox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15388" y="643717"/>
            <a:ext cx="8876211" cy="2062103"/>
          </a:xfrm>
          <a:prstGeom prst="rect">
            <a:avLst/>
          </a:prstGeom>
        </p:spPr>
        <p:txBody>
          <a:bodyPr wrap="square">
            <a:spAutoFit/>
          </a:bodyPr>
          <a:lstStyle/>
          <a:p>
            <a:pPr algn="just"/>
            <a:r>
              <a:rPr lang="en-US" sz="2800" b="1" dirty="0" smtClean="0">
                <a:solidFill>
                  <a:srgbClr val="002060"/>
                </a:solidFill>
              </a:rPr>
              <a:t>Grey-box</a:t>
            </a:r>
            <a:r>
              <a:rPr lang="en-US" sz="2000" dirty="0" smtClean="0">
                <a:solidFill>
                  <a:srgbClr val="002060"/>
                </a:solidFill>
              </a:rPr>
              <a:t> </a:t>
            </a:r>
            <a:r>
              <a:rPr lang="en-US" sz="2000" dirty="0">
                <a:solidFill>
                  <a:srgbClr val="002060"/>
                </a:solidFill>
              </a:rPr>
              <a:t>testing </a:t>
            </a:r>
            <a:r>
              <a:rPr lang="en-US" sz="2000" dirty="0">
                <a:solidFill>
                  <a:srgbClr val="000000"/>
                </a:solidFill>
              </a:rPr>
              <a:t>is a software testing method to test the software application with partial knowledge of the internal working structure</a:t>
            </a:r>
            <a:r>
              <a:rPr lang="en-US" sz="2000" dirty="0" smtClean="0">
                <a:solidFill>
                  <a:srgbClr val="000000"/>
                </a:solidFill>
              </a:rPr>
              <a:t>.</a:t>
            </a:r>
          </a:p>
          <a:p>
            <a:pPr algn="just"/>
            <a:endParaRPr lang="en-US" sz="2000" dirty="0">
              <a:solidFill>
                <a:srgbClr val="000000"/>
              </a:solidFill>
            </a:endParaRPr>
          </a:p>
          <a:p>
            <a:pPr algn="just"/>
            <a:r>
              <a:rPr lang="en-US" sz="2000" dirty="0" smtClean="0">
                <a:solidFill>
                  <a:srgbClr val="000000"/>
                </a:solidFill>
              </a:rPr>
              <a:t> </a:t>
            </a:r>
            <a:r>
              <a:rPr lang="en-US" sz="2000" dirty="0">
                <a:solidFill>
                  <a:srgbClr val="000000"/>
                </a:solidFill>
              </a:rPr>
              <a:t>It is a </a:t>
            </a:r>
            <a:r>
              <a:rPr lang="en-US" sz="2000" b="1" dirty="0">
                <a:solidFill>
                  <a:srgbClr val="000000"/>
                </a:solidFill>
              </a:rPr>
              <a:t>combination of black box and white box testing</a:t>
            </a:r>
            <a:r>
              <a:rPr lang="en-US" sz="2000" dirty="0">
                <a:solidFill>
                  <a:srgbClr val="000000"/>
                </a:solidFill>
              </a:rPr>
              <a:t> because it involves access to internal coding to design test cases as white box testing and testing practices are done at functionality level as black box testing.</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45" y="3372219"/>
            <a:ext cx="7212888" cy="2505075"/>
          </a:xfrm>
          <a:prstGeom prst="rect">
            <a:avLst/>
          </a:prstGeom>
        </p:spPr>
      </p:pic>
    </p:spTree>
    <p:extLst>
      <p:ext uri="{BB962C8B-B14F-4D97-AF65-F5344CB8AC3E}">
        <p14:creationId xmlns:p14="http://schemas.microsoft.com/office/powerpoint/2010/main" val="3150289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69817" y="1052575"/>
            <a:ext cx="8964658" cy="3046988"/>
          </a:xfrm>
          <a:prstGeom prst="rect">
            <a:avLst/>
          </a:prstGeom>
        </p:spPr>
        <p:txBody>
          <a:bodyPr wrap="square">
            <a:spAutoFit/>
          </a:bodyPr>
          <a:lstStyle/>
          <a:p>
            <a:r>
              <a:rPr lang="en-GB" sz="2400" dirty="0" err="1">
                <a:solidFill>
                  <a:srgbClr val="610B38"/>
                </a:solidFill>
              </a:rPr>
              <a:t>Gray</a:t>
            </a:r>
            <a:r>
              <a:rPr lang="en-GB" sz="2400" dirty="0">
                <a:solidFill>
                  <a:srgbClr val="610B38"/>
                </a:solidFill>
              </a:rPr>
              <a:t> Box Testing Techniques</a:t>
            </a:r>
            <a:r>
              <a:rPr lang="en-GB" sz="2400" dirty="0" smtClean="0">
                <a:solidFill>
                  <a:srgbClr val="610B38"/>
                </a:solidFill>
              </a:rPr>
              <a:t>:</a:t>
            </a:r>
          </a:p>
          <a:p>
            <a:endParaRPr lang="en-GB" sz="2400" dirty="0">
              <a:solidFill>
                <a:srgbClr val="610B38"/>
              </a:solidFill>
            </a:endParaRPr>
          </a:p>
          <a:p>
            <a:pPr marL="800100" lvl="1" indent="-342900">
              <a:lnSpc>
                <a:spcPct val="150000"/>
              </a:lnSpc>
              <a:buFont typeface="Wingdings" panose="05000000000000000000" pitchFamily="2" charset="2"/>
              <a:buChar char="v"/>
            </a:pPr>
            <a:r>
              <a:rPr lang="en-GB" sz="2400" dirty="0"/>
              <a:t>Matrix </a:t>
            </a:r>
            <a:r>
              <a:rPr lang="en-GB" sz="2400" dirty="0" smtClean="0"/>
              <a:t>Testing</a:t>
            </a:r>
          </a:p>
          <a:p>
            <a:pPr marL="800100" lvl="1" indent="-342900">
              <a:lnSpc>
                <a:spcPct val="150000"/>
              </a:lnSpc>
              <a:buFont typeface="Wingdings" panose="05000000000000000000" pitchFamily="2" charset="2"/>
              <a:buChar char="v"/>
            </a:pPr>
            <a:r>
              <a:rPr lang="en-GB" sz="2400" dirty="0"/>
              <a:t>Pattern </a:t>
            </a:r>
            <a:r>
              <a:rPr lang="en-GB" sz="2400" dirty="0" smtClean="0"/>
              <a:t>Testing</a:t>
            </a:r>
          </a:p>
          <a:p>
            <a:pPr marL="800100" lvl="1" indent="-342900">
              <a:lnSpc>
                <a:spcPct val="150000"/>
              </a:lnSpc>
              <a:buFont typeface="Wingdings" panose="05000000000000000000" pitchFamily="2" charset="2"/>
              <a:buChar char="v"/>
            </a:pPr>
            <a:r>
              <a:rPr lang="en-GB" sz="2400" dirty="0"/>
              <a:t>Orthogonal Array </a:t>
            </a:r>
            <a:r>
              <a:rPr lang="en-GB" sz="2400" dirty="0" smtClean="0"/>
              <a:t>Testing</a:t>
            </a:r>
          </a:p>
          <a:p>
            <a:pPr marL="800100" lvl="1" indent="-342900">
              <a:lnSpc>
                <a:spcPct val="150000"/>
              </a:lnSpc>
              <a:buFont typeface="Wingdings" panose="05000000000000000000" pitchFamily="2" charset="2"/>
              <a:buChar char="v"/>
            </a:pPr>
            <a:r>
              <a:rPr lang="en-GB" sz="2400" dirty="0"/>
              <a:t>Regression Testing</a:t>
            </a:r>
            <a:endParaRPr lang="en-GB" sz="2800" dirty="0">
              <a:solidFill>
                <a:srgbClr val="000000"/>
              </a:solidFill>
              <a:effectLst/>
            </a:endParaRPr>
          </a:p>
        </p:txBody>
      </p:sp>
      <p:sp>
        <p:nvSpPr>
          <p:cNvPr id="4" name="Rectangle 3"/>
          <p:cNvSpPr/>
          <p:nvPr/>
        </p:nvSpPr>
        <p:spPr>
          <a:xfrm>
            <a:off x="2454275" y="6426546"/>
            <a:ext cx="4572000" cy="261610"/>
          </a:xfrm>
          <a:prstGeom prst="rect">
            <a:avLst/>
          </a:prstGeom>
        </p:spPr>
        <p:txBody>
          <a:bodyPr>
            <a:spAutoFit/>
          </a:bodyPr>
          <a:lstStyle/>
          <a:p>
            <a:r>
              <a:rPr lang="en-GB" sz="1100" dirty="0"/>
              <a:t>https://www.geeksforgeeks.org/gray-box-testing-software-testing/?ref=rp</a:t>
            </a:r>
          </a:p>
        </p:txBody>
      </p:sp>
    </p:spTree>
    <p:extLst>
      <p:ext uri="{BB962C8B-B14F-4D97-AF65-F5344CB8AC3E}">
        <p14:creationId xmlns:p14="http://schemas.microsoft.com/office/powerpoint/2010/main" val="2257683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TEST CASE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89671" y="864799"/>
            <a:ext cx="8964658" cy="4862870"/>
          </a:xfrm>
          <a:prstGeom prst="rect">
            <a:avLst/>
          </a:prstGeom>
        </p:spPr>
        <p:txBody>
          <a:bodyPr wrap="square">
            <a:spAutoFit/>
          </a:bodyPr>
          <a:lstStyle/>
          <a:p>
            <a:r>
              <a:rPr lang="en-GB" sz="2000" b="1" dirty="0"/>
              <a:t>What is a Test Case</a:t>
            </a:r>
            <a:r>
              <a:rPr lang="en-GB" sz="2000" b="1" dirty="0" smtClean="0"/>
              <a:t>?</a:t>
            </a:r>
          </a:p>
          <a:p>
            <a:endParaRPr lang="en-GB" sz="2000" b="1" dirty="0"/>
          </a:p>
          <a:p>
            <a:pPr marL="342900" indent="-342900" algn="just">
              <a:lnSpc>
                <a:spcPct val="150000"/>
              </a:lnSpc>
              <a:buFont typeface="Arial" panose="020B0604020202020204" pitchFamily="34" charset="0"/>
              <a:buChar char="•"/>
            </a:pPr>
            <a:r>
              <a:rPr lang="en-GB" sz="2000" dirty="0"/>
              <a:t>A </a:t>
            </a:r>
            <a:r>
              <a:rPr lang="en-GB" sz="2000" b="1" dirty="0"/>
              <a:t>TEST CASE</a:t>
            </a:r>
            <a:r>
              <a:rPr lang="en-GB" sz="2000" dirty="0"/>
              <a:t> is a </a:t>
            </a:r>
            <a:r>
              <a:rPr lang="en-GB" sz="2000" dirty="0">
                <a:solidFill>
                  <a:schemeClr val="accent6">
                    <a:lumMod val="75000"/>
                  </a:schemeClr>
                </a:solidFill>
              </a:rPr>
              <a:t>set of actions executed to verify a particular feature </a:t>
            </a:r>
            <a:r>
              <a:rPr lang="en-GB" sz="2000" dirty="0"/>
              <a:t>or functionality of your software application. </a:t>
            </a:r>
            <a:endParaRPr lang="en-GB" sz="2000" dirty="0" smtClean="0"/>
          </a:p>
          <a:p>
            <a:pPr marL="342900" indent="-342900" algn="just">
              <a:lnSpc>
                <a:spcPct val="150000"/>
              </a:lnSpc>
              <a:buFont typeface="Arial" panose="020B0604020202020204" pitchFamily="34" charset="0"/>
              <a:buChar char="•"/>
            </a:pPr>
            <a:endParaRPr lang="en-GB" sz="2000" dirty="0" smtClean="0"/>
          </a:p>
          <a:p>
            <a:pPr marL="342900" indent="-342900" algn="just">
              <a:lnSpc>
                <a:spcPct val="150000"/>
              </a:lnSpc>
              <a:buFont typeface="Arial" panose="020B0604020202020204" pitchFamily="34" charset="0"/>
              <a:buChar char="•"/>
            </a:pPr>
            <a:r>
              <a:rPr lang="en-GB" sz="2000" dirty="0" smtClean="0"/>
              <a:t>A </a:t>
            </a:r>
            <a:r>
              <a:rPr lang="en-GB" sz="2000" dirty="0"/>
              <a:t>Test Case contains test steps, test data, precondition, </a:t>
            </a:r>
            <a:r>
              <a:rPr lang="en-GB" sz="2000" dirty="0" smtClean="0"/>
              <a:t>post-condition </a:t>
            </a:r>
            <a:r>
              <a:rPr lang="en-GB" sz="2000" dirty="0"/>
              <a:t>developed for specific test scenario to verify any requirement. </a:t>
            </a:r>
            <a:endParaRPr lang="en-GB" sz="2000" dirty="0" smtClean="0"/>
          </a:p>
          <a:p>
            <a:pPr marL="342900" indent="-342900" algn="just">
              <a:lnSpc>
                <a:spcPct val="150000"/>
              </a:lnSpc>
              <a:buFont typeface="Arial" panose="020B0604020202020204" pitchFamily="34" charset="0"/>
              <a:buChar char="•"/>
            </a:pPr>
            <a:endParaRPr lang="en-GB" sz="2000" dirty="0" smtClean="0"/>
          </a:p>
          <a:p>
            <a:pPr marL="342900" indent="-342900" algn="just">
              <a:lnSpc>
                <a:spcPct val="150000"/>
              </a:lnSpc>
              <a:buFont typeface="Arial" panose="020B0604020202020204" pitchFamily="34" charset="0"/>
              <a:buChar char="•"/>
            </a:pPr>
            <a:r>
              <a:rPr lang="en-GB" sz="2000" dirty="0" smtClean="0"/>
              <a:t>The </a:t>
            </a:r>
            <a:r>
              <a:rPr lang="en-GB" sz="2000" dirty="0"/>
              <a:t>test case includes specific variables or conditions, using which a testing engineer can compare expected and actual results to determine whether a software product is functioning as per the requirements of the customer.</a:t>
            </a:r>
          </a:p>
        </p:txBody>
      </p:sp>
    </p:spTree>
    <p:extLst>
      <p:ext uri="{BB962C8B-B14F-4D97-AF65-F5344CB8AC3E}">
        <p14:creationId xmlns:p14="http://schemas.microsoft.com/office/powerpoint/2010/main" val="3791343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TEST CASE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79342" y="671846"/>
            <a:ext cx="8964658" cy="5601533"/>
          </a:xfrm>
          <a:prstGeom prst="rect">
            <a:avLst/>
          </a:prstGeom>
        </p:spPr>
        <p:txBody>
          <a:bodyPr wrap="square">
            <a:spAutoFit/>
          </a:bodyPr>
          <a:lstStyle/>
          <a:p>
            <a:r>
              <a:rPr lang="en-GB" sz="2800" b="1" dirty="0"/>
              <a:t>Typical Test Case Parameters:</a:t>
            </a:r>
          </a:p>
          <a:p>
            <a:pPr marL="800100" lvl="1" indent="-342900">
              <a:lnSpc>
                <a:spcPct val="150000"/>
              </a:lnSpc>
              <a:buFont typeface="Arial" panose="020B0604020202020204" pitchFamily="34" charset="0"/>
              <a:buChar char="•"/>
            </a:pPr>
            <a:r>
              <a:rPr lang="en-GB" sz="2000" dirty="0"/>
              <a:t>Test Case </a:t>
            </a:r>
            <a:r>
              <a:rPr lang="en-GB" sz="2000" dirty="0" smtClean="0"/>
              <a:t>ID, name, date, portfolio </a:t>
            </a:r>
            <a:endParaRPr lang="en-GB" sz="2000" dirty="0"/>
          </a:p>
          <a:p>
            <a:pPr marL="800100" lvl="1" indent="-342900">
              <a:lnSpc>
                <a:spcPct val="150000"/>
              </a:lnSpc>
              <a:buFont typeface="Arial" panose="020B0604020202020204" pitchFamily="34" charset="0"/>
              <a:buChar char="•"/>
            </a:pPr>
            <a:r>
              <a:rPr lang="en-GB" sz="2000" dirty="0"/>
              <a:t>Test Scenario</a:t>
            </a:r>
          </a:p>
          <a:p>
            <a:pPr marL="800100" lvl="1" indent="-342900">
              <a:lnSpc>
                <a:spcPct val="150000"/>
              </a:lnSpc>
              <a:buFont typeface="Arial" panose="020B0604020202020204" pitchFamily="34" charset="0"/>
              <a:buChar char="•"/>
            </a:pPr>
            <a:r>
              <a:rPr lang="en-GB" sz="2000" dirty="0"/>
              <a:t>Test Case Description</a:t>
            </a:r>
          </a:p>
          <a:p>
            <a:pPr marL="800100" lvl="1" indent="-342900">
              <a:lnSpc>
                <a:spcPct val="150000"/>
              </a:lnSpc>
              <a:buFont typeface="Arial" panose="020B0604020202020204" pitchFamily="34" charset="0"/>
              <a:buChar char="•"/>
            </a:pPr>
            <a:r>
              <a:rPr lang="en-GB" sz="2000" dirty="0"/>
              <a:t>Test Steps</a:t>
            </a:r>
          </a:p>
          <a:p>
            <a:pPr marL="800100" lvl="1" indent="-342900">
              <a:lnSpc>
                <a:spcPct val="150000"/>
              </a:lnSpc>
              <a:buFont typeface="Arial" panose="020B0604020202020204" pitchFamily="34" charset="0"/>
              <a:buChar char="•"/>
            </a:pPr>
            <a:r>
              <a:rPr lang="en-GB" sz="2000" dirty="0"/>
              <a:t>Prerequisite</a:t>
            </a:r>
          </a:p>
          <a:p>
            <a:pPr marL="800100" lvl="1" indent="-342900">
              <a:lnSpc>
                <a:spcPct val="150000"/>
              </a:lnSpc>
              <a:buFont typeface="Arial" panose="020B0604020202020204" pitchFamily="34" charset="0"/>
              <a:buChar char="•"/>
            </a:pPr>
            <a:r>
              <a:rPr lang="en-GB" sz="2000" dirty="0"/>
              <a:t>Test Data</a:t>
            </a:r>
          </a:p>
          <a:p>
            <a:pPr marL="800100" lvl="1" indent="-342900">
              <a:lnSpc>
                <a:spcPct val="150000"/>
              </a:lnSpc>
              <a:buFont typeface="Arial" panose="020B0604020202020204" pitchFamily="34" charset="0"/>
              <a:buChar char="•"/>
            </a:pPr>
            <a:r>
              <a:rPr lang="en-GB" sz="2000" dirty="0"/>
              <a:t>Expected Result</a:t>
            </a:r>
          </a:p>
          <a:p>
            <a:pPr marL="800100" lvl="1" indent="-342900">
              <a:lnSpc>
                <a:spcPct val="150000"/>
              </a:lnSpc>
              <a:buFont typeface="Arial" panose="020B0604020202020204" pitchFamily="34" charset="0"/>
              <a:buChar char="•"/>
            </a:pPr>
            <a:r>
              <a:rPr lang="en-GB" sz="2000" dirty="0"/>
              <a:t>Test Parameters</a:t>
            </a:r>
          </a:p>
          <a:p>
            <a:pPr marL="800100" lvl="1" indent="-342900">
              <a:lnSpc>
                <a:spcPct val="150000"/>
              </a:lnSpc>
              <a:buFont typeface="Arial" panose="020B0604020202020204" pitchFamily="34" charset="0"/>
              <a:buChar char="•"/>
            </a:pPr>
            <a:r>
              <a:rPr lang="en-GB" sz="2000" dirty="0"/>
              <a:t>Actual Result</a:t>
            </a:r>
          </a:p>
          <a:p>
            <a:pPr marL="800100" lvl="1" indent="-342900">
              <a:lnSpc>
                <a:spcPct val="150000"/>
              </a:lnSpc>
              <a:buFont typeface="Arial" panose="020B0604020202020204" pitchFamily="34" charset="0"/>
              <a:buChar char="•"/>
            </a:pPr>
            <a:r>
              <a:rPr lang="en-GB" sz="2000" dirty="0"/>
              <a:t>Environment Information</a:t>
            </a:r>
          </a:p>
          <a:p>
            <a:pPr marL="800100" lvl="1" indent="-342900">
              <a:lnSpc>
                <a:spcPct val="150000"/>
              </a:lnSpc>
              <a:buFont typeface="Arial" panose="020B0604020202020204" pitchFamily="34" charset="0"/>
              <a:buChar char="•"/>
            </a:pPr>
            <a:r>
              <a:rPr lang="en-GB" sz="2000" dirty="0"/>
              <a:t>Comments</a:t>
            </a:r>
          </a:p>
        </p:txBody>
      </p:sp>
    </p:spTree>
    <p:extLst>
      <p:ext uri="{BB962C8B-B14F-4D97-AF65-F5344CB8AC3E}">
        <p14:creationId xmlns:p14="http://schemas.microsoft.com/office/powerpoint/2010/main" val="1012328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Decision table approach</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90965"/>
            <a:ext cx="8839200" cy="4093428"/>
          </a:xfrm>
          <a:prstGeom prst="rect">
            <a:avLst/>
          </a:prstGeom>
        </p:spPr>
        <p:txBody>
          <a:bodyPr wrap="square">
            <a:spAutoFit/>
          </a:bodyPr>
          <a:lstStyle/>
          <a:p>
            <a:r>
              <a:rPr lang="en-GB" sz="2800" dirty="0">
                <a:solidFill>
                  <a:schemeClr val="accent6">
                    <a:lumMod val="75000"/>
                  </a:schemeClr>
                </a:solidFill>
              </a:rPr>
              <a:t>Derive test cases </a:t>
            </a:r>
            <a:r>
              <a:rPr lang="en-GB" sz="2800" dirty="0" smtClean="0">
                <a:solidFill>
                  <a:schemeClr val="accent6">
                    <a:lumMod val="75000"/>
                  </a:schemeClr>
                </a:solidFill>
              </a:rPr>
              <a:t>based </a:t>
            </a:r>
            <a:r>
              <a:rPr lang="en-GB" sz="2800" dirty="0">
                <a:solidFill>
                  <a:schemeClr val="accent6">
                    <a:lumMod val="75000"/>
                  </a:schemeClr>
                </a:solidFill>
              </a:rPr>
              <a:t>on decision-table approach, execute the test cases and discuss the results </a:t>
            </a:r>
            <a:r>
              <a:rPr lang="en-GB" sz="2800" dirty="0" smtClean="0">
                <a:solidFill>
                  <a:schemeClr val="accent6">
                    <a:lumMod val="75000"/>
                  </a:schemeClr>
                </a:solidFill>
              </a:rPr>
              <a:t>: if-else block</a:t>
            </a:r>
          </a:p>
          <a:p>
            <a:endParaRPr lang="en-GB" sz="2800" dirty="0" smtClean="0">
              <a:solidFill>
                <a:schemeClr val="accent6">
                  <a:lumMod val="75000"/>
                </a:schemeClr>
              </a:solidFill>
            </a:endParaRPr>
          </a:p>
          <a:p>
            <a:endParaRPr lang="en-GB" sz="2800" dirty="0" smtClean="0">
              <a:solidFill>
                <a:schemeClr val="accent6">
                  <a:lumMod val="75000"/>
                </a:schemeClr>
              </a:solidFill>
            </a:endParaRPr>
          </a:p>
          <a:p>
            <a:r>
              <a:rPr lang="en-GB" sz="2800" b="1" dirty="0" smtClean="0"/>
              <a:t>For Example: </a:t>
            </a:r>
            <a:endParaRPr lang="en-GB" sz="2800" b="1" dirty="0"/>
          </a:p>
          <a:p>
            <a:r>
              <a:rPr lang="en-GB" sz="2400" dirty="0"/>
              <a:t>Design and develop a program in a </a:t>
            </a:r>
            <a:r>
              <a:rPr lang="en-GB" sz="2400" dirty="0" smtClean="0"/>
              <a:t>language (C) </a:t>
            </a:r>
            <a:r>
              <a:rPr lang="en-GB" sz="2400" dirty="0"/>
              <a:t>of your choice to solve the triangle problem defined as follows : Accept three integers which are supposed to be the three sides of triangle and determine if the three values represent an equilateral triangle, isosceles triangle, scalene triangle, or they do not form a triangle at all.</a:t>
            </a:r>
            <a:endParaRPr lang="en-GB" sz="2400" dirty="0">
              <a:solidFill>
                <a:schemeClr val="accent6">
                  <a:lumMod val="75000"/>
                </a:schemeClr>
              </a:solidFill>
            </a:endParaRPr>
          </a:p>
        </p:txBody>
      </p:sp>
    </p:spTree>
    <p:extLst>
      <p:ext uri="{BB962C8B-B14F-4D97-AF65-F5344CB8AC3E}">
        <p14:creationId xmlns:p14="http://schemas.microsoft.com/office/powerpoint/2010/main" val="3901887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Complex </a:t>
            </a:r>
            <a:r>
              <a:rPr lang="en-GB" sz="3000" b="1" dirty="0">
                <a:solidFill>
                  <a:schemeClr val="bg1"/>
                </a:solidFill>
                <a:latin typeface="Times New Roman" panose="02020603050405020304" pitchFamily="18" charset="0"/>
                <a:cs typeface="Times New Roman" panose="02020603050405020304" pitchFamily="18" charset="0"/>
              </a:rPr>
              <a:t>Engineering Activities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0" y="990600"/>
            <a:ext cx="9117058" cy="5202615"/>
          </a:xfrm>
          <a:prstGeom prst="rect">
            <a:avLst/>
          </a:prstGeom>
        </p:spPr>
      </p:pic>
    </p:spTree>
    <p:extLst>
      <p:ext uri="{BB962C8B-B14F-4D97-AF65-F5344CB8AC3E}">
        <p14:creationId xmlns:p14="http://schemas.microsoft.com/office/powerpoint/2010/main" val="198653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Decision table approach</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90965"/>
            <a:ext cx="8839200" cy="5447645"/>
          </a:xfrm>
          <a:prstGeom prst="rect">
            <a:avLst/>
          </a:prstGeom>
        </p:spPr>
        <p:txBody>
          <a:bodyPr wrap="square">
            <a:spAutoFit/>
          </a:bodyPr>
          <a:lstStyle/>
          <a:p>
            <a:r>
              <a:rPr lang="en-GB" sz="1200" dirty="0"/>
              <a:t>#include&lt;</a:t>
            </a:r>
            <a:r>
              <a:rPr lang="en-GB" sz="1200" dirty="0" err="1"/>
              <a:t>stdio.h</a:t>
            </a:r>
            <a:r>
              <a:rPr lang="en-GB" sz="1200" dirty="0"/>
              <a:t>&gt;</a:t>
            </a:r>
          </a:p>
          <a:p>
            <a:r>
              <a:rPr lang="en-GB" sz="1200" dirty="0" err="1"/>
              <a:t>int</a:t>
            </a:r>
            <a:r>
              <a:rPr lang="en-GB" sz="1200" dirty="0"/>
              <a:t> main()</a:t>
            </a:r>
          </a:p>
          <a:p>
            <a:r>
              <a:rPr lang="en-GB" sz="1200" dirty="0"/>
              <a:t>{</a:t>
            </a:r>
          </a:p>
          <a:p>
            <a:r>
              <a:rPr lang="en-GB" sz="1200" dirty="0"/>
              <a:t>    </a:t>
            </a:r>
            <a:r>
              <a:rPr lang="en-GB" sz="1200" dirty="0" err="1"/>
              <a:t>int</a:t>
            </a:r>
            <a:r>
              <a:rPr lang="en-GB" sz="1200" dirty="0"/>
              <a:t> </a:t>
            </a:r>
            <a:r>
              <a:rPr lang="en-GB" sz="1200" dirty="0" err="1"/>
              <a:t>a,b,c</a:t>
            </a:r>
            <a:r>
              <a:rPr lang="en-GB" sz="1200" dirty="0"/>
              <a:t>;</a:t>
            </a:r>
          </a:p>
          <a:p>
            <a:r>
              <a:rPr lang="en-GB" sz="1200" dirty="0"/>
              <a:t>    char </a:t>
            </a:r>
            <a:r>
              <a:rPr lang="en-GB" sz="1200" dirty="0" err="1"/>
              <a:t>istriangle</a:t>
            </a:r>
            <a:r>
              <a:rPr lang="en-GB" sz="1200" dirty="0"/>
              <a:t>;</a:t>
            </a:r>
          </a:p>
          <a:p>
            <a:r>
              <a:rPr lang="en-GB" sz="1200" dirty="0"/>
              <a:t>    </a:t>
            </a:r>
            <a:r>
              <a:rPr lang="en-GB" sz="1200" dirty="0" err="1"/>
              <a:t>printf</a:t>
            </a:r>
            <a:r>
              <a:rPr lang="en-GB" sz="1200" dirty="0"/>
              <a:t>("enter 3 integers which are sides of triangle\n");</a:t>
            </a:r>
          </a:p>
          <a:p>
            <a:r>
              <a:rPr lang="en-GB" sz="1200" dirty="0"/>
              <a:t>    </a:t>
            </a:r>
            <a:r>
              <a:rPr lang="en-GB" sz="1200" dirty="0" err="1"/>
              <a:t>scanf</a:t>
            </a:r>
            <a:r>
              <a:rPr lang="en-GB" sz="1200" dirty="0"/>
              <a:t>("%</a:t>
            </a:r>
            <a:r>
              <a:rPr lang="en-GB" sz="1200" dirty="0" err="1"/>
              <a:t>d%d%d</a:t>
            </a:r>
            <a:r>
              <a:rPr lang="en-GB" sz="1200" dirty="0"/>
              <a:t>",&amp;</a:t>
            </a:r>
            <a:r>
              <a:rPr lang="en-GB" sz="1200" dirty="0" err="1"/>
              <a:t>a,&amp;b,&amp;c</a:t>
            </a:r>
            <a:r>
              <a:rPr lang="en-GB" sz="1200" dirty="0"/>
              <a:t>);</a:t>
            </a:r>
          </a:p>
          <a:p>
            <a:endParaRPr lang="en-GB" sz="1200" dirty="0"/>
          </a:p>
          <a:p>
            <a:r>
              <a:rPr lang="en-GB" sz="1200" dirty="0"/>
              <a:t>    </a:t>
            </a:r>
            <a:r>
              <a:rPr lang="en-GB" sz="1200" dirty="0" err="1"/>
              <a:t>printf</a:t>
            </a:r>
            <a:r>
              <a:rPr lang="en-GB" sz="1200" dirty="0"/>
              <a:t>("a=%d, b=%d, c=%d\n",</a:t>
            </a:r>
            <a:r>
              <a:rPr lang="en-GB" sz="1200" dirty="0" err="1"/>
              <a:t>a,b,c</a:t>
            </a:r>
            <a:r>
              <a:rPr lang="en-GB" sz="1200" dirty="0"/>
              <a:t>);</a:t>
            </a:r>
          </a:p>
          <a:p>
            <a:endParaRPr lang="en-GB" sz="1200" dirty="0"/>
          </a:p>
          <a:p>
            <a:endParaRPr lang="en-GB" sz="1200" dirty="0"/>
          </a:p>
          <a:p>
            <a:r>
              <a:rPr lang="en-GB" sz="1200" dirty="0"/>
              <a:t>    if( a&lt;</a:t>
            </a:r>
            <a:r>
              <a:rPr lang="en-GB" sz="1200" dirty="0" err="1"/>
              <a:t>b+c</a:t>
            </a:r>
            <a:r>
              <a:rPr lang="en-GB" sz="1200" dirty="0"/>
              <a:t> &amp;&amp; b&lt;</a:t>
            </a:r>
            <a:r>
              <a:rPr lang="en-GB" sz="1200" dirty="0" err="1"/>
              <a:t>a+c</a:t>
            </a:r>
            <a:r>
              <a:rPr lang="en-GB" sz="1200" dirty="0"/>
              <a:t> &amp;&amp; c&lt;</a:t>
            </a:r>
            <a:r>
              <a:rPr lang="en-GB" sz="1200" dirty="0" err="1"/>
              <a:t>a+b</a:t>
            </a:r>
            <a:r>
              <a:rPr lang="en-GB" sz="1200" dirty="0"/>
              <a:t> )</a:t>
            </a:r>
          </a:p>
          <a:p>
            <a:r>
              <a:rPr lang="en-GB" sz="1200" dirty="0"/>
              <a:t>        </a:t>
            </a:r>
            <a:r>
              <a:rPr lang="en-GB" sz="1200" dirty="0" err="1"/>
              <a:t>istriangle</a:t>
            </a:r>
            <a:r>
              <a:rPr lang="en-GB" sz="1200" dirty="0"/>
              <a:t>='y';</a:t>
            </a:r>
          </a:p>
          <a:p>
            <a:r>
              <a:rPr lang="en-GB" sz="1200" dirty="0"/>
              <a:t>    else</a:t>
            </a:r>
          </a:p>
          <a:p>
            <a:r>
              <a:rPr lang="en-GB" sz="1200" dirty="0"/>
              <a:t>        </a:t>
            </a:r>
            <a:r>
              <a:rPr lang="en-GB" sz="1200" dirty="0" err="1"/>
              <a:t>istriangle</a:t>
            </a:r>
            <a:r>
              <a:rPr lang="en-GB" sz="1200" dirty="0"/>
              <a:t> ='n';</a:t>
            </a:r>
          </a:p>
          <a:p>
            <a:endParaRPr lang="en-GB" sz="1200" dirty="0"/>
          </a:p>
          <a:p>
            <a:endParaRPr lang="en-GB" sz="1200" dirty="0"/>
          </a:p>
          <a:p>
            <a:r>
              <a:rPr lang="en-GB" sz="1200" dirty="0"/>
              <a:t>    if (</a:t>
            </a:r>
            <a:r>
              <a:rPr lang="en-GB" sz="1200" dirty="0" err="1"/>
              <a:t>istriangle</a:t>
            </a:r>
            <a:r>
              <a:rPr lang="en-GB" sz="1200" dirty="0"/>
              <a:t>=='y')</a:t>
            </a:r>
          </a:p>
          <a:p>
            <a:r>
              <a:rPr lang="en-GB" sz="1200" dirty="0"/>
              <a:t>        if ((a==b) &amp;&amp; (b==c))</a:t>
            </a:r>
          </a:p>
          <a:p>
            <a:r>
              <a:rPr lang="en-GB" sz="1200" dirty="0"/>
              <a:t>            </a:t>
            </a:r>
            <a:r>
              <a:rPr lang="en-GB" sz="1200" dirty="0" err="1"/>
              <a:t>printf</a:t>
            </a:r>
            <a:r>
              <a:rPr lang="en-GB" sz="1200" dirty="0"/>
              <a:t>("equilateral triangle\n");</a:t>
            </a:r>
          </a:p>
          <a:p>
            <a:r>
              <a:rPr lang="en-GB" sz="1200" dirty="0"/>
              <a:t>        else if ((a!=b) &amp;&amp; (a!=c) &amp;&amp; (b!=c))</a:t>
            </a:r>
          </a:p>
          <a:p>
            <a:r>
              <a:rPr lang="en-GB" sz="1200" dirty="0"/>
              <a:t>            </a:t>
            </a:r>
            <a:r>
              <a:rPr lang="en-GB" sz="1200" dirty="0" err="1"/>
              <a:t>printf</a:t>
            </a:r>
            <a:r>
              <a:rPr lang="en-GB" sz="1200" dirty="0"/>
              <a:t>("scalene triangle\n");</a:t>
            </a:r>
          </a:p>
          <a:p>
            <a:r>
              <a:rPr lang="en-GB" sz="1200" dirty="0"/>
              <a:t>        else</a:t>
            </a:r>
          </a:p>
          <a:p>
            <a:r>
              <a:rPr lang="en-GB" sz="1200" dirty="0"/>
              <a:t>            </a:t>
            </a:r>
            <a:r>
              <a:rPr lang="en-GB" sz="1200" dirty="0" err="1"/>
              <a:t>printf</a:t>
            </a:r>
            <a:r>
              <a:rPr lang="en-GB" sz="1200" dirty="0"/>
              <a:t>("isosceles triangle\n");</a:t>
            </a:r>
          </a:p>
          <a:p>
            <a:r>
              <a:rPr lang="en-GB" sz="1200" dirty="0"/>
              <a:t>    else</a:t>
            </a:r>
          </a:p>
          <a:p>
            <a:r>
              <a:rPr lang="en-GB" sz="1200" dirty="0"/>
              <a:t>        </a:t>
            </a:r>
            <a:r>
              <a:rPr lang="en-GB" sz="1200" dirty="0" err="1"/>
              <a:t>printf</a:t>
            </a:r>
            <a:r>
              <a:rPr lang="en-GB" sz="1200" dirty="0"/>
              <a:t>("Not a triangle\n");</a:t>
            </a:r>
          </a:p>
          <a:p>
            <a:endParaRPr lang="en-GB" sz="1200" dirty="0"/>
          </a:p>
          <a:p>
            <a:r>
              <a:rPr lang="en-GB" sz="1200" dirty="0"/>
              <a:t>    return 0;</a:t>
            </a:r>
          </a:p>
          <a:p>
            <a:r>
              <a:rPr lang="en-GB" sz="1200" dirty="0"/>
              <a:t>}</a:t>
            </a:r>
          </a:p>
        </p:txBody>
      </p:sp>
    </p:spTree>
    <p:extLst>
      <p:ext uri="{BB962C8B-B14F-4D97-AF65-F5344CB8AC3E}">
        <p14:creationId xmlns:p14="http://schemas.microsoft.com/office/powerpoint/2010/main" val="2943572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2697116" y="6331524"/>
            <a:ext cx="3695884" cy="369332"/>
          </a:xfrm>
          <a:prstGeom prst="rect">
            <a:avLst/>
          </a:prstGeom>
        </p:spPr>
        <p:txBody>
          <a:bodyPr wrap="none">
            <a:spAutoFit/>
          </a:bodyPr>
          <a:lstStyle/>
          <a:p>
            <a:r>
              <a:rPr lang="en-GB" dirty="0"/>
              <a:t>https://www.seleniumeasy.com/test/</a:t>
            </a:r>
          </a:p>
        </p:txBody>
      </p:sp>
      <p:pic>
        <p:nvPicPr>
          <p:cNvPr id="6" name="Picture 5"/>
          <p:cNvPicPr>
            <a:picLocks noChangeAspect="1"/>
          </p:cNvPicPr>
          <p:nvPr/>
        </p:nvPicPr>
        <p:blipFill>
          <a:blip r:embed="rId2"/>
          <a:stretch>
            <a:fillRect/>
          </a:stretch>
        </p:blipFill>
        <p:spPr>
          <a:xfrm>
            <a:off x="0" y="553998"/>
            <a:ext cx="9117058" cy="5777526"/>
          </a:xfrm>
          <a:prstGeom prst="rect">
            <a:avLst/>
          </a:prstGeom>
        </p:spPr>
      </p:pic>
    </p:spTree>
    <p:extLst>
      <p:ext uri="{BB962C8B-B14F-4D97-AF65-F5344CB8AC3E}">
        <p14:creationId xmlns:p14="http://schemas.microsoft.com/office/powerpoint/2010/main" val="976056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2697116" y="6331524"/>
            <a:ext cx="3695884" cy="369332"/>
          </a:xfrm>
          <a:prstGeom prst="rect">
            <a:avLst/>
          </a:prstGeom>
        </p:spPr>
        <p:txBody>
          <a:bodyPr wrap="none">
            <a:spAutoFit/>
          </a:bodyPr>
          <a:lstStyle/>
          <a:p>
            <a:r>
              <a:rPr lang="en-GB" dirty="0"/>
              <a:t>https://www.seleniumeasy.com/test/</a:t>
            </a:r>
          </a:p>
        </p:txBody>
      </p:sp>
      <p:pic>
        <p:nvPicPr>
          <p:cNvPr id="9" name="Picture 8"/>
          <p:cNvPicPr>
            <a:picLocks noChangeAspect="1"/>
          </p:cNvPicPr>
          <p:nvPr/>
        </p:nvPicPr>
        <p:blipFill>
          <a:blip r:embed="rId2"/>
          <a:stretch>
            <a:fillRect/>
          </a:stretch>
        </p:blipFill>
        <p:spPr>
          <a:xfrm>
            <a:off x="624549" y="864799"/>
            <a:ext cx="7841018" cy="4581525"/>
          </a:xfrm>
          <a:prstGeom prst="rect">
            <a:avLst/>
          </a:prstGeom>
        </p:spPr>
      </p:pic>
    </p:spTree>
    <p:extLst>
      <p:ext uri="{BB962C8B-B14F-4D97-AF65-F5344CB8AC3E}">
        <p14:creationId xmlns:p14="http://schemas.microsoft.com/office/powerpoint/2010/main" val="3798123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79342" y="671846"/>
            <a:ext cx="8964658" cy="6247864"/>
          </a:xfrm>
          <a:prstGeom prst="rect">
            <a:avLst/>
          </a:prstGeom>
        </p:spPr>
        <p:txBody>
          <a:bodyPr wrap="square">
            <a:spAutoFit/>
          </a:bodyPr>
          <a:lstStyle/>
          <a:p>
            <a:r>
              <a:rPr lang="en-GB" sz="2000" b="1" dirty="0">
                <a:solidFill>
                  <a:schemeClr val="accent6">
                    <a:lumMod val="75000"/>
                  </a:schemeClr>
                </a:solidFill>
              </a:rPr>
              <a:t>Selenium </a:t>
            </a:r>
            <a:r>
              <a:rPr lang="en-GB" sz="2000" dirty="0"/>
              <a:t>is a powerful tool for controlling web browsers through programs and performing browser automation. </a:t>
            </a:r>
            <a:endParaRPr lang="en-GB" sz="2000" dirty="0" smtClean="0"/>
          </a:p>
          <a:p>
            <a:endParaRPr lang="en-GB" sz="2000" dirty="0"/>
          </a:p>
          <a:p>
            <a:r>
              <a:rPr lang="en-GB" sz="2000" dirty="0" smtClean="0"/>
              <a:t>It </a:t>
            </a:r>
            <a:r>
              <a:rPr lang="en-GB" sz="2000" dirty="0"/>
              <a:t>is functional for all browsers, works on all major OS and its scripts are written in various languages </a:t>
            </a:r>
            <a:r>
              <a:rPr lang="en-GB" sz="2000" dirty="0" err="1"/>
              <a:t>i.e</a:t>
            </a:r>
            <a:r>
              <a:rPr lang="en-GB" sz="2000" dirty="0"/>
              <a:t> Python, Java, C#, </a:t>
            </a:r>
            <a:r>
              <a:rPr lang="en-GB" sz="2000" dirty="0" err="1"/>
              <a:t>etc</a:t>
            </a:r>
            <a:r>
              <a:rPr lang="en-GB" sz="2000" dirty="0"/>
              <a:t>, we will be working with Python. </a:t>
            </a:r>
            <a:endParaRPr lang="en-GB" sz="2000" dirty="0" smtClean="0"/>
          </a:p>
          <a:p>
            <a:endParaRPr lang="en-GB" sz="2400" dirty="0" smtClean="0"/>
          </a:p>
          <a:p>
            <a:r>
              <a:rPr lang="en-GB" sz="2400" b="1" dirty="0">
                <a:solidFill>
                  <a:schemeClr val="accent6">
                    <a:lumMod val="75000"/>
                  </a:schemeClr>
                </a:solidFill>
              </a:rPr>
              <a:t>We want to cover by using selenium  </a:t>
            </a:r>
          </a:p>
          <a:p>
            <a:pPr marL="914400" lvl="1" indent="-457200">
              <a:lnSpc>
                <a:spcPct val="150000"/>
              </a:lnSpc>
              <a:buFont typeface="Arial" panose="020B0604020202020204" pitchFamily="34" charset="0"/>
              <a:buChar char="•"/>
            </a:pPr>
            <a:r>
              <a:rPr lang="en-GB" sz="2400" dirty="0" smtClean="0"/>
              <a:t>Navigating </a:t>
            </a:r>
            <a:r>
              <a:rPr lang="en-GB" sz="2400" dirty="0"/>
              <a:t>web URL</a:t>
            </a:r>
          </a:p>
          <a:p>
            <a:pPr marL="914400" lvl="1" indent="-457200">
              <a:lnSpc>
                <a:spcPct val="150000"/>
              </a:lnSpc>
              <a:buFont typeface="Arial" panose="020B0604020202020204" pitchFamily="34" charset="0"/>
              <a:buChar char="•"/>
            </a:pPr>
            <a:r>
              <a:rPr lang="en-GB" sz="2400" dirty="0"/>
              <a:t>Click</a:t>
            </a:r>
          </a:p>
          <a:p>
            <a:pPr marL="914400" lvl="1" indent="-457200">
              <a:lnSpc>
                <a:spcPct val="150000"/>
              </a:lnSpc>
              <a:buFont typeface="Arial" panose="020B0604020202020204" pitchFamily="34" charset="0"/>
              <a:buChar char="•"/>
            </a:pPr>
            <a:r>
              <a:rPr lang="en-GB" sz="2400" dirty="0"/>
              <a:t>Type(Text)</a:t>
            </a:r>
          </a:p>
          <a:p>
            <a:pPr marL="914400" lvl="1" indent="-457200">
              <a:lnSpc>
                <a:spcPct val="150000"/>
              </a:lnSpc>
              <a:buFont typeface="Arial" panose="020B0604020202020204" pitchFamily="34" charset="0"/>
              <a:buChar char="•"/>
            </a:pPr>
            <a:r>
              <a:rPr lang="en-GB" sz="2400" dirty="0"/>
              <a:t>Read and Response</a:t>
            </a:r>
          </a:p>
          <a:p>
            <a:pPr marL="914400" lvl="1" indent="-457200">
              <a:lnSpc>
                <a:spcPct val="150000"/>
              </a:lnSpc>
              <a:buFont typeface="Arial" panose="020B0604020202020204" pitchFamily="34" charset="0"/>
              <a:buChar char="•"/>
            </a:pPr>
            <a:r>
              <a:rPr lang="en-GB" sz="2400" dirty="0"/>
              <a:t>Some basic functions … …</a:t>
            </a:r>
          </a:p>
          <a:p>
            <a:endParaRPr lang="en-GB" sz="2400" b="1" dirty="0"/>
          </a:p>
          <a:p>
            <a:endParaRPr lang="en-GB" sz="2400" dirty="0" smtClean="0"/>
          </a:p>
          <a:p>
            <a:endParaRPr lang="en-GB" sz="2400" dirty="0"/>
          </a:p>
        </p:txBody>
      </p:sp>
    </p:spTree>
    <p:extLst>
      <p:ext uri="{BB962C8B-B14F-4D97-AF65-F5344CB8AC3E}">
        <p14:creationId xmlns:p14="http://schemas.microsoft.com/office/powerpoint/2010/main" val="314616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33583"/>
            <a:ext cx="8763000" cy="5016758"/>
          </a:xfrm>
          <a:prstGeom prst="rect">
            <a:avLst/>
          </a:prstGeom>
        </p:spPr>
        <p:txBody>
          <a:bodyPr wrap="square">
            <a:spAutoFit/>
          </a:bodyPr>
          <a:lstStyle/>
          <a:p>
            <a:r>
              <a:rPr lang="en-GB" sz="3200" b="1" dirty="0"/>
              <a:t>Limitations of </a:t>
            </a:r>
            <a:r>
              <a:rPr lang="en-GB" sz="3200" b="1" dirty="0" smtClean="0"/>
              <a:t>Selenium</a:t>
            </a:r>
          </a:p>
          <a:p>
            <a:endParaRPr lang="en-GB" dirty="0" smtClean="0"/>
          </a:p>
          <a:p>
            <a:pPr fontAlgn="base"/>
            <a:r>
              <a:rPr lang="en-GB" b="1" dirty="0"/>
              <a:t>No support for desktop applications</a:t>
            </a:r>
            <a:r>
              <a:rPr lang="en-GB" dirty="0"/>
              <a:t> – Selenium does not support testing for desktop applications</a:t>
            </a:r>
            <a:r>
              <a:rPr lang="en-GB" dirty="0" smtClean="0"/>
              <a:t>.</a:t>
            </a:r>
          </a:p>
          <a:p>
            <a:pPr fontAlgn="base"/>
            <a:endParaRPr lang="en-GB" dirty="0"/>
          </a:p>
          <a:p>
            <a:pPr fontAlgn="base"/>
            <a:r>
              <a:rPr lang="en-GB" b="1" dirty="0" smtClean="0"/>
              <a:t>Open </a:t>
            </a:r>
            <a:r>
              <a:rPr lang="en-GB" b="1" dirty="0"/>
              <a:t>Source Forums</a:t>
            </a:r>
            <a:r>
              <a:rPr lang="en-GB" dirty="0"/>
              <a:t> – Since Selenium is open source software, one has to rely on community forums to get your technical issues resolved</a:t>
            </a:r>
            <a:r>
              <a:rPr lang="en-GB" dirty="0" smtClean="0"/>
              <a:t>.</a:t>
            </a:r>
          </a:p>
          <a:p>
            <a:pPr fontAlgn="base"/>
            <a:endParaRPr lang="en-GB" dirty="0"/>
          </a:p>
          <a:p>
            <a:pPr fontAlgn="base"/>
            <a:r>
              <a:rPr lang="en-GB" b="1" dirty="0"/>
              <a:t>No support for REST and SOAP Platforms</a:t>
            </a:r>
            <a:r>
              <a:rPr lang="en-GB" dirty="0"/>
              <a:t> – We can’t perform automation tests on web services like SOAP or REST using Selenium</a:t>
            </a:r>
            <a:r>
              <a:rPr lang="en-GB" dirty="0" smtClean="0"/>
              <a:t>.</a:t>
            </a:r>
          </a:p>
          <a:p>
            <a:pPr fontAlgn="base"/>
            <a:endParaRPr lang="en-GB" dirty="0"/>
          </a:p>
          <a:p>
            <a:pPr fontAlgn="base"/>
            <a:r>
              <a:rPr lang="en-GB" b="1" dirty="0"/>
              <a:t>No Reporting capability</a:t>
            </a:r>
            <a:r>
              <a:rPr lang="en-GB" dirty="0"/>
              <a:t> – Selenium does not have any inbuilt reporting capability, one has to rely on plug-ins like JUnit and </a:t>
            </a:r>
            <a:r>
              <a:rPr lang="en-GB" dirty="0" err="1"/>
              <a:t>TestNG</a:t>
            </a:r>
            <a:r>
              <a:rPr lang="en-GB" dirty="0"/>
              <a:t> for test reports</a:t>
            </a:r>
            <a:r>
              <a:rPr lang="en-GB" dirty="0" smtClean="0"/>
              <a:t>.</a:t>
            </a:r>
          </a:p>
          <a:p>
            <a:pPr fontAlgn="base"/>
            <a:endParaRPr lang="en-GB" dirty="0"/>
          </a:p>
          <a:p>
            <a:pPr fontAlgn="base"/>
            <a:r>
              <a:rPr lang="en-GB" b="1" dirty="0"/>
              <a:t>Image Testing</a:t>
            </a:r>
            <a:r>
              <a:rPr lang="en-GB" dirty="0"/>
              <a:t> – It is not possible to perform testing on images. One needs to integrate Selenium with </a:t>
            </a:r>
            <a:r>
              <a:rPr lang="en-GB" dirty="0" err="1"/>
              <a:t>Sikuli</a:t>
            </a:r>
            <a:r>
              <a:rPr lang="en-GB" dirty="0"/>
              <a:t> for image testing.</a:t>
            </a:r>
          </a:p>
          <a:p>
            <a:endParaRPr lang="en-GB" dirty="0"/>
          </a:p>
        </p:txBody>
      </p:sp>
    </p:spTree>
    <p:extLst>
      <p:ext uri="{BB962C8B-B14F-4D97-AF65-F5344CB8AC3E}">
        <p14:creationId xmlns:p14="http://schemas.microsoft.com/office/powerpoint/2010/main" val="3775836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Check 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6" name="Picture 5"/>
          <p:cNvPicPr>
            <a:picLocks noChangeAspect="1"/>
          </p:cNvPicPr>
          <p:nvPr/>
        </p:nvPicPr>
        <p:blipFill>
          <a:blip r:embed="rId2"/>
          <a:stretch>
            <a:fillRect/>
          </a:stretch>
        </p:blipFill>
        <p:spPr>
          <a:xfrm>
            <a:off x="152400" y="1551152"/>
            <a:ext cx="8964658" cy="3496756"/>
          </a:xfrm>
          <a:prstGeom prst="rect">
            <a:avLst/>
          </a:prstGeom>
        </p:spPr>
      </p:pic>
    </p:spTree>
    <p:extLst>
      <p:ext uri="{BB962C8B-B14F-4D97-AF65-F5344CB8AC3E}">
        <p14:creationId xmlns:p14="http://schemas.microsoft.com/office/powerpoint/2010/main" val="2771039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Install Selenium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4" name="Picture 3"/>
          <p:cNvPicPr>
            <a:picLocks noChangeAspect="1"/>
          </p:cNvPicPr>
          <p:nvPr/>
        </p:nvPicPr>
        <p:blipFill>
          <a:blip r:embed="rId2"/>
          <a:stretch>
            <a:fillRect/>
          </a:stretch>
        </p:blipFill>
        <p:spPr>
          <a:xfrm>
            <a:off x="89671" y="2372343"/>
            <a:ext cx="8964658" cy="3974569"/>
          </a:xfrm>
          <a:prstGeom prst="rect">
            <a:avLst/>
          </a:prstGeom>
        </p:spPr>
      </p:pic>
      <p:sp>
        <p:nvSpPr>
          <p:cNvPr id="9" name="Rectangle 8"/>
          <p:cNvSpPr/>
          <p:nvPr/>
        </p:nvSpPr>
        <p:spPr>
          <a:xfrm>
            <a:off x="152400" y="707325"/>
            <a:ext cx="8839200" cy="1354217"/>
          </a:xfrm>
          <a:prstGeom prst="rect">
            <a:avLst/>
          </a:prstGeom>
        </p:spPr>
        <p:txBody>
          <a:bodyPr wrap="square">
            <a:spAutoFit/>
          </a:bodyPr>
          <a:lstStyle/>
          <a:p>
            <a:r>
              <a:rPr lang="en-GB" dirty="0"/>
              <a:t>Use pip to install the selenium package. Python 3.6 has pip available in the standard library. Using pip, you can install selenium like this:</a:t>
            </a:r>
          </a:p>
          <a:p>
            <a:endParaRPr lang="en-GB" dirty="0"/>
          </a:p>
          <a:p>
            <a:r>
              <a:rPr lang="en-GB" sz="2800" b="1" dirty="0">
                <a:solidFill>
                  <a:schemeClr val="accent6">
                    <a:lumMod val="75000"/>
                  </a:schemeClr>
                </a:solidFill>
              </a:rPr>
              <a:t>pip install </a:t>
            </a:r>
            <a:r>
              <a:rPr lang="en-GB" sz="2800" b="1" dirty="0" smtClean="0">
                <a:solidFill>
                  <a:schemeClr val="accent6">
                    <a:lumMod val="75000"/>
                  </a:schemeClr>
                </a:solidFill>
              </a:rPr>
              <a:t>–U selenium</a:t>
            </a:r>
            <a:endParaRPr lang="en-GB" sz="2800" b="1" dirty="0">
              <a:solidFill>
                <a:schemeClr val="accent6">
                  <a:lumMod val="75000"/>
                </a:schemeClr>
              </a:solidFill>
            </a:endParaRPr>
          </a:p>
        </p:txBody>
      </p:sp>
    </p:spTree>
    <p:extLst>
      <p:ext uri="{BB962C8B-B14F-4D97-AF65-F5344CB8AC3E}">
        <p14:creationId xmlns:p14="http://schemas.microsoft.com/office/powerpoint/2010/main" val="214093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Check Selenium</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6" name="Picture 5"/>
          <p:cNvPicPr>
            <a:picLocks noChangeAspect="1"/>
          </p:cNvPicPr>
          <p:nvPr/>
        </p:nvPicPr>
        <p:blipFill>
          <a:blip r:embed="rId2"/>
          <a:stretch>
            <a:fillRect/>
          </a:stretch>
        </p:blipFill>
        <p:spPr>
          <a:xfrm>
            <a:off x="546721" y="1479393"/>
            <a:ext cx="8050557" cy="3282416"/>
          </a:xfrm>
          <a:prstGeom prst="rect">
            <a:avLst/>
          </a:prstGeom>
        </p:spPr>
      </p:pic>
      <p:sp>
        <p:nvSpPr>
          <p:cNvPr id="9" name="Rectangle 8"/>
          <p:cNvSpPr/>
          <p:nvPr/>
        </p:nvSpPr>
        <p:spPr>
          <a:xfrm>
            <a:off x="152400" y="3124200"/>
            <a:ext cx="4114800" cy="533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63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PyCharm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475" y="1654769"/>
            <a:ext cx="6781800" cy="4238625"/>
          </a:xfrm>
          <a:prstGeom prst="rect">
            <a:avLst/>
          </a:prstGeom>
        </p:spPr>
      </p:pic>
      <p:sp>
        <p:nvSpPr>
          <p:cNvPr id="11" name="Rectangle 10"/>
          <p:cNvSpPr/>
          <p:nvPr/>
        </p:nvSpPr>
        <p:spPr>
          <a:xfrm>
            <a:off x="608479" y="864799"/>
            <a:ext cx="7927042" cy="584775"/>
          </a:xfrm>
          <a:prstGeom prst="rect">
            <a:avLst/>
          </a:prstGeom>
        </p:spPr>
        <p:txBody>
          <a:bodyPr wrap="none">
            <a:spAutoFit/>
          </a:bodyPr>
          <a:lstStyle/>
          <a:p>
            <a:r>
              <a:rPr lang="en-GB" sz="3200" dirty="0" err="1"/>
              <a:t>JetBrains</a:t>
            </a:r>
            <a:r>
              <a:rPr lang="en-GB" sz="3200" dirty="0"/>
              <a:t> </a:t>
            </a:r>
            <a:r>
              <a:rPr lang="en-GB" sz="3200" dirty="0" err="1"/>
              <a:t>PyCharm</a:t>
            </a:r>
            <a:r>
              <a:rPr lang="en-GB" sz="3200" dirty="0"/>
              <a:t> 2020.1 build 201.6668.115 </a:t>
            </a:r>
          </a:p>
        </p:txBody>
      </p:sp>
    </p:spTree>
    <p:extLst>
      <p:ext uri="{BB962C8B-B14F-4D97-AF65-F5344CB8AC3E}">
        <p14:creationId xmlns:p14="http://schemas.microsoft.com/office/powerpoint/2010/main" val="1775669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31-Jan-21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29</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305800" cy="1323439"/>
          </a:xfrm>
          <a:prstGeom prst="rect">
            <a:avLst/>
          </a:prstGeom>
        </p:spPr>
        <p:txBody>
          <a:bodyPr wrap="square">
            <a:spAutoFit/>
          </a:bodyPr>
          <a:lstStyle/>
          <a:p>
            <a:pPr algn="just"/>
            <a:r>
              <a:rPr lang="en-US" sz="2000" b="1" dirty="0">
                <a:solidFill>
                  <a:srgbClr val="FF0000"/>
                </a:solidFill>
              </a:rPr>
              <a:t>Software testing </a:t>
            </a:r>
            <a:r>
              <a:rPr lang="en-US" sz="2000" dirty="0"/>
              <a:t>is a process of identifying the</a:t>
            </a:r>
            <a:r>
              <a:rPr lang="en-US" sz="2000" b="1" dirty="0"/>
              <a:t> correctness </a:t>
            </a:r>
            <a:r>
              <a:rPr lang="en-US" sz="2000" dirty="0"/>
              <a:t>of software by considering its all attributes (</a:t>
            </a:r>
            <a:r>
              <a:rPr lang="en-US" sz="2000" b="1" dirty="0">
                <a:solidFill>
                  <a:srgbClr val="FF0000"/>
                </a:solidFill>
              </a:rPr>
              <a:t>Reliability, Scalability, Portability, Re-usability, Usability</a:t>
            </a:r>
            <a:r>
              <a:rPr lang="en-US" sz="2000" dirty="0"/>
              <a:t>) and evaluating the execution of software components to find the software bugs or errors or defects.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228" y="2210404"/>
            <a:ext cx="3676650" cy="46031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61041"/>
            <a:ext cx="2514600" cy="2514600"/>
          </a:xfrm>
          <a:prstGeom prst="rect">
            <a:avLst/>
          </a:prstGeom>
        </p:spPr>
      </p:pic>
      <p:sp>
        <p:nvSpPr>
          <p:cNvPr id="9" name="Right Arrow 8"/>
          <p:cNvSpPr/>
          <p:nvPr/>
        </p:nvSpPr>
        <p:spPr>
          <a:xfrm>
            <a:off x="3581400" y="3733800"/>
            <a:ext cx="1104900" cy="685800"/>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10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525" y="1214951"/>
            <a:ext cx="8910570" cy="3115749"/>
          </a:xfrm>
          <a:prstGeom prst="rect">
            <a:avLst/>
          </a:prstGeom>
        </p:spPr>
      </p:pic>
    </p:spTree>
    <p:extLst>
      <p:ext uri="{BB962C8B-B14F-4D97-AF65-F5344CB8AC3E}">
        <p14:creationId xmlns:p14="http://schemas.microsoft.com/office/powerpoint/2010/main" val="1682523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75115" cy="5161002"/>
          </a:xfrm>
          <a:prstGeom prst="rect">
            <a:avLst/>
          </a:prstGeom>
        </p:spPr>
      </p:pic>
    </p:spTree>
    <p:extLst>
      <p:ext uri="{BB962C8B-B14F-4D97-AF65-F5344CB8AC3E}">
        <p14:creationId xmlns:p14="http://schemas.microsoft.com/office/powerpoint/2010/main" val="2314165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Manual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832092"/>
          </a:xfrm>
          <a:prstGeom prst="rect">
            <a:avLst/>
          </a:prstGeom>
        </p:spPr>
        <p:txBody>
          <a:bodyPr wrap="square">
            <a:spAutoFit/>
          </a:bodyPr>
          <a:lstStyle/>
          <a:p>
            <a:r>
              <a:rPr lang="en-US" sz="2400" b="1" dirty="0">
                <a:solidFill>
                  <a:srgbClr val="610B4B"/>
                </a:solidFill>
              </a:rPr>
              <a:t>Manual testing</a:t>
            </a:r>
          </a:p>
          <a:p>
            <a:pPr algn="just"/>
            <a:r>
              <a:rPr lang="en-US" sz="2200" dirty="0">
                <a:solidFill>
                  <a:srgbClr val="000000"/>
                </a:solidFill>
              </a:rPr>
              <a:t>The process of checking the functionality of an application as per the customer needs </a:t>
            </a:r>
            <a:r>
              <a:rPr lang="en-US" sz="2200" b="1" dirty="0">
                <a:solidFill>
                  <a:srgbClr val="000000"/>
                </a:solidFill>
              </a:rPr>
              <a:t>without taking any help of automation </a:t>
            </a:r>
            <a:r>
              <a:rPr lang="en-US" sz="2200" dirty="0">
                <a:solidFill>
                  <a:srgbClr val="000000"/>
                </a:solidFill>
              </a:rPr>
              <a:t>tools is known as manual testing. </a:t>
            </a:r>
            <a:endParaRPr lang="en-US" sz="2200" dirty="0" smtClean="0">
              <a:solidFill>
                <a:srgbClr val="000000"/>
              </a:solidFill>
            </a:endParaRPr>
          </a:p>
          <a:p>
            <a:pPr algn="just"/>
            <a:r>
              <a:rPr lang="en-US" sz="2200" dirty="0" smtClean="0">
                <a:solidFill>
                  <a:srgbClr val="000000"/>
                </a:solidFill>
              </a:rPr>
              <a:t>While </a:t>
            </a:r>
            <a:r>
              <a:rPr lang="en-US" sz="2200" dirty="0">
                <a:solidFill>
                  <a:srgbClr val="000000"/>
                </a:solidFill>
              </a:rPr>
              <a:t>performing the manual testing on any application, we do not need any specific knowledge of any testing tool, rather than have a proper understanding of the product so we can easily prepare the test document</a:t>
            </a:r>
            <a:r>
              <a:rPr lang="en-US" sz="2200" dirty="0" smtClean="0">
                <a:solidFill>
                  <a:srgbClr val="000000"/>
                </a:solidFill>
              </a:rPr>
              <a:t>.</a:t>
            </a:r>
          </a:p>
          <a:p>
            <a:endParaRPr lang="en-US" sz="2200" dirty="0" smtClean="0">
              <a:solidFill>
                <a:srgbClr val="000000"/>
              </a:solidFill>
            </a:endParaRPr>
          </a:p>
          <a:p>
            <a:r>
              <a:rPr lang="en-US" sz="2200" dirty="0"/>
              <a:t>Manual testing can be further divided into three types of testing, which are as follows:</a:t>
            </a:r>
          </a:p>
          <a:p>
            <a:pPr marL="800100" lvl="1" indent="-342900">
              <a:buFont typeface="Arial" panose="020B0604020202020204" pitchFamily="34" charset="0"/>
              <a:buChar char="•"/>
            </a:pPr>
            <a:r>
              <a:rPr lang="en-US" sz="2200" b="1" dirty="0"/>
              <a:t>White box testing</a:t>
            </a:r>
            <a:endParaRPr lang="en-US" sz="2200" dirty="0"/>
          </a:p>
          <a:p>
            <a:pPr marL="800100" lvl="1" indent="-342900">
              <a:buFont typeface="Arial" panose="020B0604020202020204" pitchFamily="34" charset="0"/>
              <a:buChar char="•"/>
            </a:pPr>
            <a:r>
              <a:rPr lang="en-US" sz="2200" b="1" dirty="0"/>
              <a:t>Black box testing</a:t>
            </a:r>
            <a:endParaRPr lang="en-US" sz="2200" dirty="0"/>
          </a:p>
          <a:p>
            <a:pPr marL="800100" lvl="1" indent="-342900">
              <a:buFont typeface="Arial" panose="020B0604020202020204" pitchFamily="34" charset="0"/>
              <a:buChar char="•"/>
            </a:pPr>
            <a:r>
              <a:rPr lang="en-US" sz="2200" b="1" dirty="0"/>
              <a:t>Gray box testing</a:t>
            </a:r>
            <a:endParaRPr lang="en-US" sz="2200" dirty="0"/>
          </a:p>
          <a:p>
            <a:endParaRPr lang="en-US" sz="2200" b="0" i="0" dirty="0">
              <a:solidFill>
                <a:srgbClr val="000000"/>
              </a:solidFill>
              <a:effectLst/>
            </a:endParaRPr>
          </a:p>
        </p:txBody>
      </p:sp>
    </p:spTree>
    <p:extLst>
      <p:ext uri="{BB962C8B-B14F-4D97-AF65-F5344CB8AC3E}">
        <p14:creationId xmlns:p14="http://schemas.microsoft.com/office/powerpoint/2010/main" val="18719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Manual </a:t>
            </a: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01" y="717018"/>
            <a:ext cx="7445397" cy="5656398"/>
          </a:xfrm>
          <a:prstGeom prst="rect">
            <a:avLst/>
          </a:prstGeom>
        </p:spPr>
      </p:pic>
    </p:spTree>
    <p:extLst>
      <p:ext uri="{BB962C8B-B14F-4D97-AF65-F5344CB8AC3E}">
        <p14:creationId xmlns:p14="http://schemas.microsoft.com/office/powerpoint/2010/main" val="2393940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Automation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78526" y="716923"/>
            <a:ext cx="8660674" cy="1200329"/>
          </a:xfrm>
          <a:prstGeom prst="rect">
            <a:avLst/>
          </a:prstGeom>
        </p:spPr>
        <p:txBody>
          <a:bodyPr wrap="square">
            <a:spAutoFit/>
          </a:bodyPr>
          <a:lstStyle/>
          <a:p>
            <a:pPr algn="just"/>
            <a:r>
              <a:rPr lang="en-US" sz="2400" dirty="0"/>
              <a:t>Automation testing is a process of </a:t>
            </a:r>
            <a:r>
              <a:rPr lang="en-US" sz="2400" dirty="0" smtClean="0">
                <a:solidFill>
                  <a:srgbClr val="FF0000"/>
                </a:solidFill>
              </a:rPr>
              <a:t>converting any manual test cases into the test scripts</a:t>
            </a:r>
            <a:r>
              <a:rPr lang="en-US" sz="2400" dirty="0" smtClean="0"/>
              <a:t> with </a:t>
            </a:r>
            <a:r>
              <a:rPr lang="en-US" sz="2400" dirty="0"/>
              <a:t>the help of </a:t>
            </a:r>
            <a:r>
              <a:rPr lang="en-US" sz="2400" dirty="0" smtClean="0">
                <a:solidFill>
                  <a:srgbClr val="FF0000"/>
                </a:solidFill>
              </a:rPr>
              <a:t>automation </a:t>
            </a:r>
            <a:r>
              <a:rPr lang="en-US" sz="2400" dirty="0">
                <a:solidFill>
                  <a:srgbClr val="FF0000"/>
                </a:solidFill>
              </a:rPr>
              <a:t>tools</a:t>
            </a:r>
            <a:r>
              <a:rPr lang="en-US" sz="2400" dirty="0"/>
              <a:t>, or any programming language is known as automation testing.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6200"/>
            <a:ext cx="7970520" cy="3975444"/>
          </a:xfrm>
          <a:prstGeom prst="rect">
            <a:avLst/>
          </a:prstGeom>
        </p:spPr>
      </p:pic>
    </p:spTree>
    <p:extLst>
      <p:ext uri="{BB962C8B-B14F-4D97-AF65-F5344CB8AC3E}">
        <p14:creationId xmlns:p14="http://schemas.microsoft.com/office/powerpoint/2010/main" val="1228955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t>
            </a:r>
            <a:r>
              <a:rPr lang="en-US" sz="3000" b="1" dirty="0" smtClean="0">
                <a:solidFill>
                  <a:schemeClr val="bg1"/>
                </a:solidFill>
                <a:latin typeface="Times New Roman" panose="02020603050405020304" pitchFamily="18" charset="0"/>
                <a:cs typeface="Times New Roman" panose="02020603050405020304" pitchFamily="18" charset="0"/>
              </a:rPr>
              <a:t>ife </a:t>
            </a:r>
            <a:r>
              <a:rPr lang="en-US" sz="3000" b="1" dirty="0">
                <a:solidFill>
                  <a:schemeClr val="bg1"/>
                </a:solidFill>
                <a:latin typeface="Times New Roman" panose="02020603050405020304" pitchFamily="18" charset="0"/>
                <a:cs typeface="Times New Roman" panose="02020603050405020304" pitchFamily="18" charset="0"/>
              </a:rPr>
              <a:t>cycle of Automation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31-Jan-21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2" name="Picture 11"/>
          <p:cNvPicPr>
            <a:picLocks noChangeAspect="1"/>
          </p:cNvPicPr>
          <p:nvPr/>
        </p:nvPicPr>
        <p:blipFill>
          <a:blip r:embed="rId2"/>
          <a:stretch>
            <a:fillRect/>
          </a:stretch>
        </p:blipFill>
        <p:spPr>
          <a:xfrm>
            <a:off x="1894045" y="691523"/>
            <a:ext cx="5302025" cy="5916283"/>
          </a:xfrm>
          <a:prstGeom prst="rect">
            <a:avLst/>
          </a:prstGeom>
        </p:spPr>
      </p:pic>
    </p:spTree>
    <p:extLst>
      <p:ext uri="{BB962C8B-B14F-4D97-AF65-F5344CB8AC3E}">
        <p14:creationId xmlns:p14="http://schemas.microsoft.com/office/powerpoint/2010/main" val="1266576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9420</TotalTime>
  <Words>1331</Words>
  <Application>Microsoft Office PowerPoint</Application>
  <PresentationFormat>On-screen Show (4:3)</PresentationFormat>
  <Paragraphs>233</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Aharoni</vt:lpstr>
      <vt:lpstr>Arial</vt:lpstr>
      <vt:lpstr>Calibri</vt:lpstr>
      <vt:lpstr>Cambria</vt:lpstr>
      <vt:lpstr>Forte</vt:lpstr>
      <vt:lpstr>Lucida Bright</vt:lpstr>
      <vt:lpstr>Lucida Calligraphy</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886</cp:revision>
  <dcterms:created xsi:type="dcterms:W3CDTF">2014-02-03T19:53:25Z</dcterms:created>
  <dcterms:modified xsi:type="dcterms:W3CDTF">2021-01-31T05:54:49Z</dcterms:modified>
</cp:coreProperties>
</file>