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64" r:id="rId4"/>
    <p:sldId id="280" r:id="rId5"/>
    <p:sldId id="268" r:id="rId6"/>
    <p:sldId id="269" r:id="rId7"/>
    <p:sldId id="285" r:id="rId8"/>
    <p:sldId id="286" r:id="rId9"/>
    <p:sldId id="266" r:id="rId10"/>
    <p:sldId id="270" r:id="rId11"/>
    <p:sldId id="271" r:id="rId12"/>
    <p:sldId id="277" r:id="rId13"/>
    <p:sldId id="288" r:id="rId14"/>
    <p:sldId id="273" r:id="rId15"/>
    <p:sldId id="274" r:id="rId16"/>
    <p:sldId id="283" r:id="rId17"/>
    <p:sldId id="284" r:id="rId18"/>
    <p:sldId id="261" r:id="rId19"/>
    <p:sldId id="287" r:id="rId20"/>
    <p:sldId id="278" r:id="rId21"/>
    <p:sldId id="289" r:id="rId22"/>
    <p:sldId id="291" r:id="rId23"/>
    <p:sldId id="290" r:id="rId24"/>
    <p:sldId id="293" r:id="rId25"/>
    <p:sldId id="294" r:id="rId26"/>
    <p:sldId id="292" r:id="rId27"/>
    <p:sldId id="295" r:id="rId28"/>
    <p:sldId id="296" r:id="rId29"/>
    <p:sldId id="297" r:id="rId30"/>
    <p:sldId id="298" r:id="rId31"/>
    <p:sldId id="276" r:id="rId32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3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06B475D-BDE8-4A85-9C3E-900C55CB6A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787BB18-A791-4DD9-96BE-225DF62EEE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EFF3ABC7-53FA-4F53-9BEC-F7B34BCA2C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2D95153F-D4D1-4E2D-8C1A-0AFEBA97E4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8898D4B7-B0C8-4B8A-AA5E-9C4ACC90F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81F0FBE-0B6F-4D7C-8157-18CEDFBB66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7B0F93-6209-45C2-92C1-BF7A08406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B6DFBFA-D034-463C-9482-B987AA48E9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2F329DE-44C7-4B7C-97B7-339AF3B4A0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6629432-8BA6-416A-98BB-D7729A2C48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2636014-F9F0-409B-9426-8F3771901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</a:defRPr>
            </a:lvl1pPr>
          </a:lstStyle>
          <a:p>
            <a:fld id="{2B251CBB-5145-4154-9121-5DA4E88620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DD3108-C961-4C9D-8F9E-7DD0547524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BB3DDE7-9F89-4D9D-AD0E-6E5B19345A7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CCFA7E-CE6A-412F-A386-EE0D54E42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1436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5470CE-7149-474D-A6F8-B39C3F2536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70AF9E3-4023-4941-8514-9466A6E75DC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642587-FC71-4BE6-AD4E-F9B00FBCE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6529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4A387-4805-47FA-A03A-6E099C9D8A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59C40FE4-D2A4-4F9A-ABD8-10E181E532E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60CBA0-70D7-41BA-B1B0-CB3B81791F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3415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0C6595-425E-48C1-9F1E-4510EE5517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D0718BA-B0A3-4E9A-903C-E1745473CF8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1A720FA-D1EE-4805-926C-6E124C2BB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027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BCE257-354B-4371-BA0C-117498741A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1ADD944-DE34-4524-8ED7-C12C7D62294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6FB3E94-46FF-47F0-85CE-F1EF28065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18301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C61FFFD-A8DB-415F-A800-620C49E1AF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DA41AD0-36AC-4A2D-AAC9-3B924DF7EDD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55FD87-09BD-4B99-9EDA-8AE2D1438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00585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2E3A96-CF94-4913-A377-E9A27726EC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8CCC6DD-477A-4D9D-8829-0D851322750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8FF098E-A662-4A89-90D7-34F0FF7AB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0031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BC76A4-4FD1-44FA-8658-8E9045F133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D4FF22EA-CD03-4CB7-A1CC-A62F6706041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76BD4C-C605-44F5-9721-14F7254ED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4347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275A02-C681-4C6D-9FF8-BD296BE20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D4900100-E9C5-439B-8DF5-4CA3D84CC01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C9A5A35-CE97-49ED-887B-F8594881E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1337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31E7F02-5824-49E5-BABF-035C24A431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806C48B-5E82-4B50-A616-3231718BC44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81BC669-669B-4BCA-BE08-2DF55A77C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1628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E9F5032-8B29-4569-B767-8851BD5293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5A52029E-9581-416B-8FF9-1A8302D4C01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1800F4-0497-4EDA-9ECA-ECAE83925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4037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DB1559-9688-4B31-9500-DDE30D516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31696D-EDA2-4E85-8B95-BF2E67504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0982B5-8FA3-4413-9B49-4A7690CC34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891185DE-9470-4D81-9C82-D9054635129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52CF6140-1CE4-4A5B-8425-C27D4F7C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0" name="Object 2">
            <a:extLst>
              <a:ext uri="{FF2B5EF4-FFF2-40B4-BE49-F238E27FC236}">
                <a16:creationId xmlns:a16="http://schemas.microsoft.com/office/drawing/2014/main" id="{702BCE77-2F15-47F5-903E-7BFAC583EDDC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13" imgW="2354263" imgH="1792288" progId="MS_ClipArt_Gallery.2">
                  <p:embed/>
                </p:oleObj>
              </mc:Choice>
              <mc:Fallback>
                <p:oleObj name="ClipArt" r:id="rId13" imgW="2354263" imgH="1792288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C023E004-3950-452D-865E-8018C13276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E. Angel and D. Shreiner: Interactive Computer Graphics 6E © Addison-Wesley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OpenGLinCodeblocks.docx" TargetMode="External"/><Relationship Id="rId2" Type="http://schemas.openxmlformats.org/officeDocument/2006/relationships/hyperlink" Target="OpenGLinVC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7E9C2C03-87E8-46FD-9665-C60E46E8F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6C45237-A636-4668-B755-206C0A727EA1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34B6658-473F-4BFC-8DEA-109BCDFCD2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Programming with OpenGL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ubtitle 1">
            <a:extLst>
              <a:ext uri="{FF2B5EF4-FFF2-40B4-BE49-F238E27FC236}">
                <a16:creationId xmlns:a16="http://schemas.microsoft.com/office/drawing/2014/main" id="{A1E16C60-6D71-4189-840A-D00D59235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0CCF0471-07CF-4386-98B1-1518681F6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ED43010-260E-41CC-BA0E-879CA7B52F9E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DC6C37A2-B85A-4812-990F-697FDFE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AA590D5-6B53-43B2-8812-FEE24FF67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Functions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32BC4CB-441D-487E-8A1A-AB9D235EA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Primitives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Points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Line Segments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Triangles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Attributes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Transformations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Viewing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Control (GLUT)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Input (GLUT)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Query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2518DBC5-512C-4CC9-93BE-1FDA1C219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B2A57B2-B78B-42BA-8233-E3AEA813D0D9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365505ED-B1B5-464E-96E9-7017D0C8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A43B870-2191-4BD6-A5B1-13B60198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State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9993001-C415-4D29-A6D7-4E464C13E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is a state machine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OpenGL functions are of two types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Primitive generating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cause output if primitive is visible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How vertices are processed and appearance of primitive are controlled by the state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State changing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Transformation functions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Attribute functions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Under 3.1 most state variables are defined by the application and sent to the shaders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3CFF7957-A99C-4FFC-82B4-F46CF7E50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3C1B9EA-F291-4CE7-BE8E-08B859D371AE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54FD6E0C-2102-4426-BD00-CAD8E951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B3DB88B-8971-4823-90E1-213588344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Lack of Object Orientation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9E723C9-1ED7-4536-91D5-D24682E0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is not object oriented so that there are multiple functions for a given logical function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glUniform3f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glUniform2i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glUniform3dv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Underlying storage mode is the same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Easy to create overloaded functions in C++ but issue is efficiency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2C5469B-7AE8-426D-AE46-F19BBD19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Convention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ED746E8-C67F-464C-8E08-8673A9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Functions: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prefix gl + capital first letter (e.g. glClearColor)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Constants: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prefix GL + all capitals (e.g. GL_COLOR_BUFER_BIT)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92EC721-4C39-4A79-BF1F-B8368C70B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97E104E-3EA6-4779-9A78-4F0F20E9FBFD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5" name="Footer Placeholder 4">
            <a:extLst>
              <a:ext uri="{FF2B5EF4-FFF2-40B4-BE49-F238E27FC236}">
                <a16:creationId xmlns:a16="http://schemas.microsoft.com/office/drawing/2014/main" id="{A0FAFF9F-98D1-41B7-9DC8-026466E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4EDD45E-4AA0-4531-BC87-085CA96C4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4B93F5D-7F86-4F24-BC60-A0C354AFE094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7ADF6B41-D95F-4224-8F08-BCB42DE3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F382BBC-0DB4-4488-BF19-5EDFD7177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function format</a:t>
            </a:r>
          </a:p>
        </p:txBody>
      </p:sp>
      <p:grpSp>
        <p:nvGrpSpPr>
          <p:cNvPr id="26629" name="Group 1">
            <a:extLst>
              <a:ext uri="{FF2B5EF4-FFF2-40B4-BE49-F238E27FC236}">
                <a16:creationId xmlns:a16="http://schemas.microsoft.com/office/drawing/2014/main" id="{31F52F7D-021C-4E1A-A726-5CA7E5E320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93875"/>
            <a:ext cx="7242175" cy="4302125"/>
            <a:chOff x="609600" y="1793875"/>
            <a:chExt cx="7242175" cy="4302125"/>
          </a:xfrm>
        </p:grpSpPr>
        <p:sp>
          <p:nvSpPr>
            <p:cNvPr id="26630" name="Text Box 4">
              <a:extLst>
                <a:ext uri="{FF2B5EF4-FFF2-40B4-BE49-F238E27FC236}">
                  <a16:creationId xmlns:a16="http://schemas.microsoft.com/office/drawing/2014/main" id="{EA6DAA61-4F57-46A5-9661-8990240D0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743200"/>
              <a:ext cx="35099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gl</a:t>
              </a:r>
              <a:r>
                <a:rPr lang="en-US" altLang="en-US" b="1"/>
                <a:t>Uniform</a:t>
              </a:r>
              <a:r>
                <a:rPr lang="en-US" altLang="en-US" b="1">
                  <a:solidFill>
                    <a:srgbClr val="FF0000"/>
                  </a:solidFill>
                </a:rPr>
                <a:t>3</a:t>
              </a:r>
              <a:r>
                <a:rPr lang="en-US" altLang="en-US" b="1">
                  <a:solidFill>
                    <a:schemeClr val="accent1"/>
                  </a:solidFill>
                </a:rPr>
                <a:t>f</a:t>
              </a:r>
              <a:r>
                <a:rPr lang="en-US" altLang="en-US" b="1"/>
                <a:t>(x,y,z)</a:t>
              </a:r>
            </a:p>
          </p:txBody>
        </p:sp>
        <p:sp>
          <p:nvSpPr>
            <p:cNvPr id="26631" name="Line 5">
              <a:extLst>
                <a:ext uri="{FF2B5EF4-FFF2-40B4-BE49-F238E27FC236}">
                  <a16:creationId xmlns:a16="http://schemas.microsoft.com/office/drawing/2014/main" id="{5675EA51-C21A-4471-A73F-65AF7DEFC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3200400"/>
              <a:ext cx="685800" cy="4572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32" name="Text Box 6">
              <a:extLst>
                <a:ext uri="{FF2B5EF4-FFF2-40B4-BE49-F238E27FC236}">
                  <a16:creationId xmlns:a16="http://schemas.microsoft.com/office/drawing/2014/main" id="{FD860F8B-EFC1-4D83-B674-1D8ED35D3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810000"/>
              <a:ext cx="28146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belongs to GL library</a:t>
              </a:r>
            </a:p>
          </p:txBody>
        </p:sp>
        <p:sp>
          <p:nvSpPr>
            <p:cNvPr id="26633" name="Line 8">
              <a:extLst>
                <a:ext uri="{FF2B5EF4-FFF2-40B4-BE49-F238E27FC236}">
                  <a16:creationId xmlns:a16="http://schemas.microsoft.com/office/drawing/2014/main" id="{F486069C-0EDE-42E0-9D2F-B0614606F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21336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34" name="Text Box 9">
              <a:extLst>
                <a:ext uri="{FF2B5EF4-FFF2-40B4-BE49-F238E27FC236}">
                  <a16:creationId xmlns:a16="http://schemas.microsoft.com/office/drawing/2014/main" id="{C05D0A7C-4924-4DBF-BFC3-D6D5DCD78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413" y="1793875"/>
              <a:ext cx="193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function name</a:t>
              </a:r>
            </a:p>
          </p:txBody>
        </p:sp>
        <p:sp>
          <p:nvSpPr>
            <p:cNvPr id="26635" name="Line 10">
              <a:extLst>
                <a:ext uri="{FF2B5EF4-FFF2-40B4-BE49-F238E27FC236}">
                  <a16:creationId xmlns:a16="http://schemas.microsoft.com/office/drawing/2014/main" id="{9B7DFA4D-973F-42F4-8F9F-2F346C1DF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4400" y="3124200"/>
              <a:ext cx="457200" cy="4572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93A12133-AA12-4D50-9E71-AB7CE0D51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657600"/>
              <a:ext cx="2928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x,y,z</a:t>
              </a:r>
              <a:r>
                <a:rPr lang="en-US" altLang="en-US"/>
                <a:t> </a:t>
              </a:r>
              <a:r>
                <a:rPr lang="en-US" altLang="en-US">
                  <a:latin typeface="Times New Roman" panose="02020603050405020304" pitchFamily="18" charset="0"/>
                </a:rPr>
                <a:t>are</a:t>
              </a:r>
              <a:r>
                <a:rPr lang="en-US" altLang="en-US"/>
                <a:t> floats</a:t>
              </a:r>
            </a:p>
          </p:txBody>
        </p:sp>
        <p:sp>
          <p:nvSpPr>
            <p:cNvPr id="26637" name="Text Box 12">
              <a:extLst>
                <a:ext uri="{FF2B5EF4-FFF2-40B4-BE49-F238E27FC236}">
                  <a16:creationId xmlns:a16="http://schemas.microsoft.com/office/drawing/2014/main" id="{399B940B-FE54-4965-94CF-55F79F1659D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048000" y="48768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6638" name="Text Box 13">
              <a:extLst>
                <a:ext uri="{FF2B5EF4-FFF2-40B4-BE49-F238E27FC236}">
                  <a16:creationId xmlns:a16="http://schemas.microsoft.com/office/drawing/2014/main" id="{AC694CB2-9D5E-4D3A-8CA1-73EA1E60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188" y="5019675"/>
              <a:ext cx="2954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glUniform3f</a:t>
              </a:r>
              <a:r>
                <a:rPr lang="en-US" altLang="en-US" b="1">
                  <a:solidFill>
                    <a:schemeClr val="accent1"/>
                  </a:solidFill>
                </a:rPr>
                <a:t>v</a:t>
              </a:r>
              <a:r>
                <a:rPr lang="en-US" altLang="en-US" b="1"/>
                <a:t>(p)</a:t>
              </a:r>
              <a:endParaRPr lang="en-US" altLang="en-US"/>
            </a:p>
          </p:txBody>
        </p:sp>
        <p:sp>
          <p:nvSpPr>
            <p:cNvPr id="26639" name="Line 14">
              <a:extLst>
                <a:ext uri="{FF2B5EF4-FFF2-40B4-BE49-F238E27FC236}">
                  <a16:creationId xmlns:a16="http://schemas.microsoft.com/office/drawing/2014/main" id="{19C00981-2EE0-4140-B79D-B9A386CCE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8600" y="5410200"/>
              <a:ext cx="609600" cy="533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0" name="Text Box 15">
              <a:extLst>
                <a:ext uri="{FF2B5EF4-FFF2-40B4-BE49-F238E27FC236}">
                  <a16:creationId xmlns:a16="http://schemas.microsoft.com/office/drawing/2014/main" id="{FEA2F7EF-6577-424E-86BB-376379112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638800"/>
              <a:ext cx="3279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p</a:t>
              </a:r>
              <a:r>
                <a:rPr lang="en-US" altLang="en-US"/>
                <a:t> </a:t>
              </a:r>
              <a:r>
                <a:rPr lang="en-US" altLang="en-US">
                  <a:latin typeface="Times New Roman" panose="02020603050405020304" pitchFamily="18" charset="0"/>
                </a:rPr>
                <a:t>is a pointer to an array</a:t>
              </a:r>
            </a:p>
          </p:txBody>
        </p:sp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CEE532AB-F73D-45F3-9D06-F9818AED8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152400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2" name="Text Box 17">
              <a:extLst>
                <a:ext uri="{FF2B5EF4-FFF2-40B4-BE49-F238E27FC236}">
                  <a16:creationId xmlns:a16="http://schemas.microsoft.com/office/drawing/2014/main" id="{BD8EC5AB-CF39-4567-9647-5A285D69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1981200"/>
              <a:ext cx="1571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dimensions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A65FE7A-2099-4912-8F73-3BBE9BA8A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9B763A1-F1C8-4BC2-B769-535047A7A2D6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1732D32B-E01D-4348-A568-93809E4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63CB0E3-34CE-4829-AAEA-BD008C508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#defines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E579077-A6B9-43E9-BCBC-DD3C470B5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Most constants are defined in the include files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gl.h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glu.h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glut.h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&lt;GL/glut.h&gt;</a:t>
            </a:r>
            <a:r>
              <a:rPr lang="en-US" altLang="en-US">
                <a:ea typeface="ＭＳ Ｐゴシック" panose="020B0600070205080204" pitchFamily="34" charset="-128"/>
              </a:rPr>
              <a:t> should automatically include the others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Examples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glEnable(GL_DEPTH_TEST)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glClear(GL_COLOR_BUFFER_BIT)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include files also define OpenGL data types: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GLfloat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GLdouble</a:t>
            </a:r>
            <a:r>
              <a:rPr lang="en-US" altLang="en-US">
                <a:ea typeface="ＭＳ Ｐゴシック" panose="020B0600070205080204" pitchFamily="34" charset="-128"/>
              </a:rPr>
              <a:t>,….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E9A1594-5BA3-4450-A39F-93BDB45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and GLSL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3D4584E-6FA5-4AAC-95B0-CE4CFFB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Shader based OpenGL is based less on a state machine model than a data flow model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Most state variables, attributes and related pre 3.1 OpenGL functions have been deprecated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Action happens in shaders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Job is application is to get data to GPU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DCD1603-C440-4B89-BA85-3BA499B12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9584E7F-2A22-4F4C-9F3C-FC6078BC5012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7" name="Footer Placeholder 4">
            <a:extLst>
              <a:ext uri="{FF2B5EF4-FFF2-40B4-BE49-F238E27FC236}">
                <a16:creationId xmlns:a16="http://schemas.microsoft.com/office/drawing/2014/main" id="{710C3E90-4683-43E9-82BB-28D93B7A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4469D05-2BA0-48E2-824E-D00E7E50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GLSL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9D2CD3-0DCD-443F-AB6C-ECDD2595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Shading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C-like with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Matrix and vector types (2, 3, 4 dimensional)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Overloaded operators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C++ like constructors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Similar to Nvidia’s Cg and Microsoft HLSL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Code sent to shaders as source code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New OpenGL functions to compile, link and get information to shaders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4EAC8C38-8182-4EAF-8B81-52BF405E1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F8160A5-CFE8-43DE-A203-90401E2220AA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701" name="Footer Placeholder 4">
            <a:extLst>
              <a:ext uri="{FF2B5EF4-FFF2-40B4-BE49-F238E27FC236}">
                <a16:creationId xmlns:a16="http://schemas.microsoft.com/office/drawing/2014/main" id="{1A42FF1B-60F2-498D-8A60-8BB4B880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EBF5DC0A-3B0B-4E89-9592-9E52932A9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2B3A8A6-3FD3-4932-B710-280D053C0596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3BC818A7-E20D-4C59-A74F-4FB58DFE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4BCEBEB-CB5D-4D6D-B121-BCF1CBE77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Simple Program (?)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4A022A5-7A7C-400E-BF21-855C8CE52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Generate a square on a solid background</a:t>
            </a:r>
          </a:p>
        </p:txBody>
      </p:sp>
      <p:pic>
        <p:nvPicPr>
          <p:cNvPr id="30726" name="Picture 4">
            <a:extLst>
              <a:ext uri="{FF2B5EF4-FFF2-40B4-BE49-F238E27FC236}">
                <a16:creationId xmlns:a16="http://schemas.microsoft.com/office/drawing/2014/main" id="{D8A413E8-514B-4876-BF64-0274089B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639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853966-EA45-4077-A568-9B195884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 used to be easy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25B77864-0B6E-4D41-9155-4B5FD8410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0054343-5EEC-47F8-8EE7-622484D5EDEB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2DFC98BF-603F-4AD0-B447-7C59C60E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EEE19C9C-33A1-45B0-AA98-4B4F1E878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45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#include &lt;GL/glut.h&gt;</a:t>
            </a:r>
          </a:p>
          <a:p>
            <a:r>
              <a:rPr lang="en-US" altLang="en-US" sz="2000" b="1"/>
              <a:t>void mydisplay(){</a:t>
            </a:r>
          </a:p>
          <a:p>
            <a:r>
              <a:rPr lang="en-US" altLang="en-US" sz="2000" b="1"/>
              <a:t>	glClear(GL_COLOR_BUFFER_BIT);</a:t>
            </a:r>
          </a:p>
          <a:p>
            <a:r>
              <a:rPr lang="en-US" altLang="en-US" sz="2000" b="1"/>
              <a:t>	glBegin(GL_QUAD);</a:t>
            </a:r>
          </a:p>
          <a:p>
            <a:r>
              <a:rPr lang="en-US" altLang="en-US" sz="2000" b="1"/>
              <a:t>		glVertex2f(-0.5, -0.5);</a:t>
            </a:r>
          </a:p>
          <a:p>
            <a:r>
              <a:rPr lang="en-US" altLang="en-US" sz="2000" b="1"/>
              <a:t>		glVertex2f(-0.5, 0.5);</a:t>
            </a:r>
          </a:p>
          <a:p>
            <a:r>
              <a:rPr lang="en-US" altLang="en-US" sz="2000" b="1"/>
              <a:t>		glVertex2f(0.5, 0.5);</a:t>
            </a:r>
          </a:p>
          <a:p>
            <a:r>
              <a:rPr lang="en-US" altLang="en-US" sz="2000" b="1"/>
              <a:t>		glVertex2f(0.5, -0.5);</a:t>
            </a:r>
          </a:p>
          <a:p>
            <a:r>
              <a:rPr lang="en-US" altLang="en-US" sz="2000" b="1"/>
              <a:t>	glEnd();</a:t>
            </a:r>
          </a:p>
          <a:p>
            <a:r>
              <a:rPr lang="en-US" altLang="en-US" sz="2000" b="1"/>
              <a:t>}</a:t>
            </a:r>
          </a:p>
          <a:p>
            <a:r>
              <a:rPr lang="en-US" altLang="en-US" sz="2000" b="1"/>
              <a:t>int main(int argc, char** argv){</a:t>
            </a:r>
          </a:p>
          <a:p>
            <a:r>
              <a:rPr lang="en-US" altLang="en-US" sz="2000" b="1"/>
              <a:t>	glutCreateWindow("simple");     </a:t>
            </a:r>
          </a:p>
          <a:p>
            <a:r>
              <a:rPr lang="en-US" altLang="en-US" sz="2000" b="1"/>
              <a:t>	glutDisplayFunc(mydisplay);    </a:t>
            </a:r>
          </a:p>
          <a:p>
            <a:r>
              <a:rPr lang="en-US" altLang="en-US" sz="2000" b="1"/>
              <a:t>	glutMainLoop();</a:t>
            </a:r>
          </a:p>
          <a:p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C7F3378A-B7C9-44B8-9066-FDCC419D6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DF3B85A-DC78-4DEA-AFAC-4EF717FC27D3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78708A96-88DA-4DCF-9325-7D543EF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B4D525C-ED16-40EC-A326-9C0AE1FC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SGI and GL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A15AB14-8811-4C52-8599-2DE18F3AC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Silicon Graphics (SGI) revolutionized the graphics workstation by implementing the pipeline in hardware (1982)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access the system, application programmers used a library called GL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With GL, it was relatively simple to program three dimensional interactive applications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267141A4-B294-4E1C-996B-4199513EB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51CCBF8-7874-4043-940B-E10C0D6BF264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D5B128BD-2369-4318-BF13-4D98EB37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BADC4F2-7974-4371-B630-6CC59014A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Event Loop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641738C-C401-43E8-AAF2-AEBF66034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Note that the program specifies a </a:t>
            </a:r>
            <a:r>
              <a:rPr lang="en-US" altLang="en-US" i="1">
                <a:ea typeface="ＭＳ Ｐゴシック" panose="020B0600070205080204" pitchFamily="34" charset="-128"/>
              </a:rPr>
              <a:t>display callback</a:t>
            </a:r>
            <a:r>
              <a:rPr lang="en-US" altLang="en-US">
                <a:ea typeface="ＭＳ Ｐゴシック" panose="020B0600070205080204" pitchFamily="34" charset="-128"/>
              </a:rPr>
              <a:t> function named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mydisplay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Every glut program must have a display callback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display callback is executed whenever OpenGL decides the display must be refreshed, for example when the window is opened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>
                <a:ea typeface="ＭＳ Ｐゴシック" panose="020B0600070205080204" pitchFamily="34" charset="-128"/>
              </a:rPr>
              <a:t> function ends with the program entering an event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39BD911B-F6EF-42A3-B908-234EE0A83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5214CFE-A06B-4619-BEEB-9EA04F8F3DF2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32C5F03E-BD91-4656-81F1-A14EFCC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4192797-4161-484C-BCEC-648D2A205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 Structure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7B5D073B-8BFA-43AF-B3CC-348DBECDB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Most OpenGL programs have a similar structure that consists of the following functions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lang="en-US" altLang="en-US" sz="2200">
                <a:ea typeface="ＭＳ Ｐゴシック" panose="020B0600070205080204" pitchFamily="34" charset="-128"/>
              </a:rPr>
              <a:t>: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specifies the callback functions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opens one or more windows with the required properties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enters event loop (last executable statement)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init()</a:t>
            </a:r>
            <a:r>
              <a:rPr lang="en-US" altLang="en-US" sz="2200">
                <a:ea typeface="ＭＳ Ｐゴシック" panose="020B0600070205080204" pitchFamily="34" charset="-128"/>
              </a:rPr>
              <a:t>: sets the state variables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Viewing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Attributes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callbacks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Display function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Input and window functions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1BB52C5-7500-4597-AC2D-595F33A6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6050"/>
            <a:ext cx="67056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Drawing Primitives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95B36B5-BCAF-4FBC-8D35-3C104692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1114425"/>
            <a:ext cx="3705225" cy="5286375"/>
          </a:xfrm>
        </p:spPr>
        <p:txBody>
          <a:bodyPr/>
          <a:lstStyle/>
          <a:p>
            <a:r>
              <a:rPr lang="en-US" altLang="en-US" sz="1600" b="1">
                <a:ea typeface="ＭＳ Ｐゴシック" panose="020B0600070205080204" pitchFamily="34" charset="-128"/>
              </a:rPr>
              <a:t>The numbers indicate the order in which the vertices have been specified. </a:t>
            </a:r>
          </a:p>
          <a:p>
            <a:r>
              <a:rPr lang="en-US" altLang="en-US" sz="1600" b="1">
                <a:ea typeface="ＭＳ Ｐゴシック" panose="020B0600070205080204" pitchFamily="34" charset="-128"/>
              </a:rPr>
              <a:t>Note that for the GL_LINES primitive only every second vertex causes a line segment to be drawn. </a:t>
            </a:r>
          </a:p>
          <a:p>
            <a:r>
              <a:rPr lang="en-US" altLang="en-US" sz="1600" b="1">
                <a:ea typeface="ＭＳ Ｐゴシック" panose="020B0600070205080204" pitchFamily="34" charset="-128"/>
              </a:rPr>
              <a:t>Similarly, for the GL_TRIANGLES primitive, every third vertex causes a triangle to be drawn. </a:t>
            </a:r>
          </a:p>
          <a:p>
            <a:r>
              <a:rPr lang="en-US" altLang="en-US" sz="1600" b="1">
                <a:ea typeface="ＭＳ Ｐゴシック" panose="020B0600070205080204" pitchFamily="34" charset="-128"/>
              </a:rPr>
              <a:t>Note that for the GL_TRIANGLE_STRIP and GL_TRIANGLE_FAN primitives, a new triangle is produced for every additional vertex. All of the closed primitives shown below are solid-filled, with the exception of GL_LINE_LOOP, which only draws lines connecting the vertices.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45CCE5B-9AF2-41B0-807E-C2956D79C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00CD3E3-8498-4DB5-B423-E854F819A267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313403AE-54FE-40B9-B67B-E1D79ED5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pic>
        <p:nvPicPr>
          <p:cNvPr id="34822" name="Picture 5">
            <a:extLst>
              <a:ext uri="{FF2B5EF4-FFF2-40B4-BE49-F238E27FC236}">
                <a16:creationId xmlns:a16="http://schemas.microsoft.com/office/drawing/2014/main" id="{06A86965-F129-4ACC-8E7C-6C6BBBC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336675"/>
            <a:ext cx="515143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193CA59-5F03-4BE1-8317-63312B4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Adding colors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AE04FD4-2242-42A1-8B7F-B7B23C3B4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42B5FB7-1161-4472-BC95-E1B05571F0B9}" type="slidenum">
              <a:rPr lang="es-ES" altLang="en-US" sz="1000">
                <a:latin typeface="Arial" panose="020B0604020202020204" pitchFamily="34" charset="0"/>
              </a:rPr>
              <a:pPr lvl="1"/>
              <a:t>23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BCAA9974-8178-4E39-A30D-D4E2552D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5845" name="Content Placeholder 6">
            <a:extLst>
              <a:ext uri="{FF2B5EF4-FFF2-40B4-BE49-F238E27FC236}">
                <a16:creationId xmlns:a16="http://schemas.microsoft.com/office/drawing/2014/main" id="{0D81D50E-096C-45B1-ABAB-3FE14DB7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53340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// Drawing is done by specifying a sequence of vertices.  The way these vertices are connected (or not connected) depends on the argument to glBegin.  GL_POLYGON constructs a filled polygon.</a:t>
            </a:r>
          </a:p>
          <a:p>
            <a:pPr marL="0" indent="0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rgbClr val="0C03BD"/>
                </a:solidFill>
                <a:ea typeface="ＭＳ Ｐゴシック" panose="020B0600070205080204" pitchFamily="34" charset="-128"/>
              </a:rPr>
              <a:t>  </a:t>
            </a:r>
          </a:p>
        </p:txBody>
      </p:sp>
      <p:pic>
        <p:nvPicPr>
          <p:cNvPr id="35846" name="Picture 7" descr="https://cs.lmu.edu/~ray/images/ogl-triangle.png">
            <a:extLst>
              <a:ext uri="{FF2B5EF4-FFF2-40B4-BE49-F238E27FC236}">
                <a16:creationId xmlns:a16="http://schemas.microsoft.com/office/drawing/2014/main" id="{7F90C512-A487-46A0-BC33-F325E4F6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71688"/>
            <a:ext cx="3810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8184C-555D-46F9-9364-F170BF5EAA2A}"/>
              </a:ext>
            </a:extLst>
          </p:cNvPr>
          <p:cNvSpPr txBox="1"/>
          <p:nvPr/>
        </p:nvSpPr>
        <p:spPr>
          <a:xfrm>
            <a:off x="685800" y="4106863"/>
            <a:ext cx="8077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0C03BD"/>
                </a:solidFill>
                <a:latin typeface="+mj-lt"/>
              </a:rPr>
              <a:t>glBegin</a:t>
            </a:r>
            <a:r>
              <a:rPr lang="en-US" altLang="en-US" dirty="0">
                <a:solidFill>
                  <a:srgbClr val="0C03BD"/>
                </a:solidFill>
                <a:latin typeface="+mj-lt"/>
              </a:rPr>
              <a:t>(GL_POLYGON);</a:t>
            </a:r>
          </a:p>
          <a:p>
            <a:pPr>
              <a:defRPr/>
            </a:pPr>
            <a:r>
              <a:rPr lang="en-US" altLang="en-US" dirty="0">
                <a:solidFill>
                  <a:srgbClr val="0C03BD"/>
                </a:solidFill>
                <a:latin typeface="+mj-lt"/>
              </a:rPr>
              <a:t>    glColor3f(1, 0, 0); glVertex3f(-0.6, -0.75, 0.5);</a:t>
            </a:r>
          </a:p>
          <a:p>
            <a:pPr>
              <a:defRPr/>
            </a:pPr>
            <a:r>
              <a:rPr lang="en-US" altLang="en-US" dirty="0">
                <a:solidFill>
                  <a:srgbClr val="0C03BD"/>
                </a:solidFill>
                <a:latin typeface="+mj-lt"/>
              </a:rPr>
              <a:t>    glColor3f(0, 1, 0); glVertex3f(0.6, -0.75, 0);</a:t>
            </a:r>
          </a:p>
          <a:p>
            <a:pPr>
              <a:defRPr/>
            </a:pPr>
            <a:r>
              <a:rPr lang="en-US" altLang="en-US" dirty="0">
                <a:solidFill>
                  <a:srgbClr val="0C03BD"/>
                </a:solidFill>
                <a:latin typeface="+mj-lt"/>
              </a:rPr>
              <a:t>    glColor3f(0, 0, 1); glVertex3f(0, 0.75, 0);</a:t>
            </a:r>
          </a:p>
          <a:p>
            <a:pPr>
              <a:defRPr/>
            </a:pPr>
            <a:r>
              <a:rPr lang="en-US" altLang="en-US" dirty="0" err="1">
                <a:solidFill>
                  <a:srgbClr val="0C03BD"/>
                </a:solidFill>
                <a:latin typeface="+mj-lt"/>
              </a:rPr>
              <a:t>glEnd</a:t>
            </a:r>
            <a:r>
              <a:rPr lang="en-US" altLang="en-US" dirty="0">
                <a:solidFill>
                  <a:srgbClr val="0C03BD"/>
                </a:solidFill>
                <a:latin typeface="+mj-lt"/>
              </a:rPr>
              <a:t>();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ADC4E0C-15E8-451E-840F-527B4388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Transform in OpenGL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76ABD14-E49E-48A4-81B8-BFF8C48A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uses stacks to maintain transformation matrices (MODELVIEW stack is the most important)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You can load, push and pop the stack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current transform is applied to all graphics primitive until it is changed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BADFC1C-432B-4C46-BE36-A298D9FCF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C1D4CDD-51A8-4D20-B48D-9E1A7A81568A}" type="slidenum">
              <a:rPr lang="es-ES" altLang="en-US" sz="1000">
                <a:latin typeface="Arial" panose="020B0604020202020204" pitchFamily="34" charset="0"/>
              </a:rPr>
              <a:pPr lvl="1"/>
              <a:t>24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9" name="Footer Placeholder 4">
            <a:extLst>
              <a:ext uri="{FF2B5EF4-FFF2-40B4-BE49-F238E27FC236}">
                <a16:creationId xmlns:a16="http://schemas.microsoft.com/office/drawing/2014/main" id="{B4099DC3-DAA7-41B4-A028-50758B2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AB9B3F9-C900-4A5F-9F73-11D7042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8600"/>
            <a:ext cx="72390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Transform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F70F-D7CC-4BD0-8B8F-CEE3C0D5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Specify current matrix</a:t>
            </a:r>
          </a:p>
          <a:p>
            <a:pPr lvl="1">
              <a:defRPr/>
            </a:pPr>
            <a:r>
              <a:rPr lang="en-US" dirty="0"/>
              <a:t>void </a:t>
            </a:r>
            <a:r>
              <a:rPr lang="en-US" dirty="0" err="1"/>
              <a:t>glMatrixMode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2">
              <a:defRPr/>
            </a:pPr>
            <a:r>
              <a:rPr lang="en-US" sz="2400" dirty="0"/>
              <a:t>GL_MODELVIEW, GL_PROJECTION, GL_TEXTURE</a:t>
            </a:r>
          </a:p>
          <a:p>
            <a:pPr>
              <a:defRPr/>
            </a:pPr>
            <a:r>
              <a:rPr lang="en-US" dirty="0"/>
              <a:t>Initialize current matrix</a:t>
            </a:r>
          </a:p>
          <a:p>
            <a:pPr lvl="1">
              <a:defRPr/>
            </a:pPr>
            <a:r>
              <a:rPr lang="en-US" dirty="0"/>
              <a:t>void </a:t>
            </a:r>
            <a:r>
              <a:rPr lang="en-US" dirty="0" err="1"/>
              <a:t>glLoadIdentity</a:t>
            </a:r>
            <a:r>
              <a:rPr lang="en-US" dirty="0"/>
              <a:t>(void)</a:t>
            </a:r>
          </a:p>
          <a:p>
            <a:pPr lvl="1">
              <a:defRPr/>
            </a:pPr>
            <a:r>
              <a:rPr lang="en-US" dirty="0"/>
              <a:t>void </a:t>
            </a:r>
            <a:r>
              <a:rPr lang="en-US" dirty="0" err="1"/>
              <a:t>glLoadMatrix</a:t>
            </a:r>
            <a:r>
              <a:rPr lang="en-US" dirty="0"/>
              <a:t>[</a:t>
            </a:r>
            <a:r>
              <a:rPr lang="en-US" dirty="0" err="1"/>
              <a:t>f,d</a:t>
            </a:r>
            <a:r>
              <a:rPr lang="en-US" dirty="0"/>
              <a:t>](</a:t>
            </a:r>
            <a:r>
              <a:rPr lang="en-US" dirty="0" err="1"/>
              <a:t>const</a:t>
            </a:r>
            <a:r>
              <a:rPr lang="en-US" dirty="0"/>
              <a:t> TYPE *m)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800" dirty="0"/>
              <a:t>OpenGL matrices are stored in column major (this is different from C convention) </a:t>
            </a:r>
          </a:p>
          <a:p>
            <a:pPr marL="3810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86967DE-3D2F-4B7B-9B2A-BA114D23E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6EDC215-C730-44C0-AE99-B227E1D2F889}" type="slidenum">
              <a:rPr lang="es-ES" altLang="en-US" sz="1000">
                <a:latin typeface="Arial" panose="020B0604020202020204" pitchFamily="34" charset="0"/>
              </a:rPr>
              <a:pPr lvl="1"/>
              <a:t>25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3" name="Footer Placeholder 4">
            <a:extLst>
              <a:ext uri="{FF2B5EF4-FFF2-40B4-BE49-F238E27FC236}">
                <a16:creationId xmlns:a16="http://schemas.microsoft.com/office/drawing/2014/main" id="{AE5602A6-7654-4D2E-8462-A40E4785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66EEAB8-6A39-426D-82E6-A303DCE0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functions for setting up transformations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56EC60C-34DF-4DD2-9072-6F2B5EE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76400"/>
            <a:ext cx="8305800" cy="39624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modelling transformation (</a:t>
            </a:r>
            <a:r>
              <a:rPr lang="en-US" altLang="en-US" sz="2800" b="1" dirty="0" err="1">
                <a:ea typeface="ＭＳ Ｐゴシック" panose="020B0600070205080204" pitchFamily="34" charset="-128"/>
              </a:rPr>
              <a:t>modelview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 matrix)</a:t>
            </a:r>
          </a:p>
          <a:p>
            <a:pPr lvl="1">
              <a:defRPr/>
            </a:pPr>
            <a:r>
              <a:rPr lang="en-US" altLang="en-US" sz="2800" b="1" dirty="0" err="1">
                <a:ea typeface="ＭＳ Ｐゴシック" panose="020B0600070205080204" pitchFamily="34" charset="-128"/>
              </a:rPr>
              <a:t>glTranslatef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defRPr/>
            </a:pPr>
            <a:r>
              <a:rPr lang="en-US" altLang="en-US" sz="2800" b="1" dirty="0" err="1">
                <a:ea typeface="ＭＳ Ｐゴシック" panose="020B0600070205080204" pitchFamily="34" charset="-128"/>
              </a:rPr>
              <a:t>glRotatef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defRPr/>
            </a:pPr>
            <a:r>
              <a:rPr lang="en-US" altLang="en-US" sz="2800" b="1" dirty="0" err="1">
                <a:ea typeface="ＭＳ Ｐゴシック" panose="020B0600070205080204" pitchFamily="34" charset="-128"/>
              </a:rPr>
              <a:t>glScalef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()</a:t>
            </a:r>
          </a:p>
          <a:p>
            <a:pPr marL="381000" lvl="1" indent="0">
              <a:buFontTx/>
              <a:buNone/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viewing transformation (</a:t>
            </a:r>
            <a:r>
              <a:rPr lang="en-US" altLang="en-US" sz="2800" b="1" dirty="0" err="1">
                <a:ea typeface="ＭＳ Ｐゴシック" panose="020B0600070205080204" pitchFamily="34" charset="-128"/>
              </a:rPr>
              <a:t>modelview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 matrix)</a:t>
            </a:r>
          </a:p>
          <a:p>
            <a:pPr lvl="1">
              <a:defRPr/>
            </a:pPr>
            <a:r>
              <a:rPr lang="en-US" altLang="en-US" sz="2800" b="1" dirty="0" err="1">
                <a:ea typeface="ＭＳ Ｐゴシック" panose="020B0600070205080204" pitchFamily="34" charset="-128"/>
              </a:rPr>
              <a:t>gluLookAt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5706DDA-DADB-4F9A-AB21-B5D949647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FFD80A0-EF65-493C-9E86-1AD61803314A}" type="slidenum">
              <a:rPr lang="es-ES" altLang="en-US" sz="1000">
                <a:latin typeface="Arial" panose="020B0604020202020204" pitchFamily="34" charset="0"/>
              </a:rPr>
              <a:pPr lvl="1"/>
              <a:t>26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8917" name="Footer Placeholder 4">
            <a:extLst>
              <a:ext uri="{FF2B5EF4-FFF2-40B4-BE49-F238E27FC236}">
                <a16:creationId xmlns:a16="http://schemas.microsoft.com/office/drawing/2014/main" id="{605E1F3A-C96D-475C-9E30-575CA48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9A2C1F9-747D-4AD3-B760-1B1CE9C7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functions for setting up transformations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DE511C8-934B-4C57-945A-0DD56FB0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projection transformation (projection matrix)</a:t>
            </a:r>
          </a:p>
          <a:p>
            <a:pPr lvl="1">
              <a:defRPr/>
            </a:pPr>
            <a:r>
              <a:rPr lang="en-US" altLang="en-US" sz="2300" b="1" dirty="0" err="1">
                <a:ea typeface="ＭＳ Ｐゴシック" panose="020B0600070205080204" pitchFamily="34" charset="-128"/>
              </a:rPr>
              <a:t>glFrustum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defRPr/>
            </a:pPr>
            <a:r>
              <a:rPr lang="en-US" altLang="en-US" sz="2300" b="1" dirty="0" err="1">
                <a:ea typeface="ＭＳ Ｐゴシック" panose="020B0600070205080204" pitchFamily="34" charset="-128"/>
              </a:rPr>
              <a:t>gluPerspective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defRPr/>
            </a:pPr>
            <a:r>
              <a:rPr lang="en-US" altLang="en-US" sz="2300" b="1" dirty="0" err="1">
                <a:ea typeface="ＭＳ Ｐゴシック" panose="020B0600070205080204" pitchFamily="34" charset="-128"/>
              </a:rPr>
              <a:t>glOrtho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defRPr/>
            </a:pPr>
            <a:r>
              <a:rPr lang="en-US" altLang="en-US" sz="2300" b="1" dirty="0">
                <a:ea typeface="ＭＳ Ｐゴシック" panose="020B0600070205080204" pitchFamily="34" charset="-128"/>
              </a:rPr>
              <a:t>gluOrtho2D()</a:t>
            </a:r>
          </a:p>
          <a:p>
            <a:pPr marL="381000" lvl="1" indent="0">
              <a:buFontTx/>
              <a:buNone/>
              <a:defRPr/>
            </a:pPr>
            <a:endParaRPr lang="en-US" altLang="en-US" sz="23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viewing transformation</a:t>
            </a:r>
          </a:p>
          <a:p>
            <a:pPr lvl="1">
              <a:defRPr/>
            </a:pPr>
            <a:r>
              <a:rPr lang="en-US" altLang="en-US" sz="2300" b="1" dirty="0" err="1">
                <a:ea typeface="ＭＳ Ｐゴシック" panose="020B0600070205080204" pitchFamily="34" charset="-128"/>
              </a:rPr>
              <a:t>glViewport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()</a:t>
            </a:r>
            <a:endParaRPr lang="en-US" altLang="en-US" sz="2300" dirty="0"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6249B1D-02C1-49EB-8D9D-4FCEE1CF9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FA5751B-1AEC-4F21-BADC-FD9B1E3750A6}" type="slidenum">
              <a:rPr lang="es-ES" altLang="en-US" sz="1000">
                <a:latin typeface="Arial" panose="020B0604020202020204" pitchFamily="34" charset="0"/>
              </a:rPr>
              <a:pPr lvl="1"/>
              <a:t>27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41" name="Footer Placeholder 4">
            <a:extLst>
              <a:ext uri="{FF2B5EF4-FFF2-40B4-BE49-F238E27FC236}">
                <a16:creationId xmlns:a16="http://schemas.microsoft.com/office/drawing/2014/main" id="{76BB4A0D-187E-46E3-AA77-6143801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8F57F05-7ED5-4F41-B1DB-B373C985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 of a GLUT Program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258D571-B439-4740-9404-6C7D2AE2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int main(int argc, char **argv) {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glutInit(&amp;argc, argv);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glutInitDisplayMode(</a:t>
            </a:r>
            <a:r>
              <a:rPr lang="en-US" altLang="en-US" sz="2400">
                <a:ea typeface="ＭＳ Ｐゴシック" panose="020B0600070205080204" pitchFamily="34" charset="-128"/>
              </a:rPr>
              <a:t>GLUT_DOUBLE |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GLUT_RGB | GLUT_DEPTH</a:t>
            </a:r>
            <a:r>
              <a:rPr lang="en-US" altLang="en-US" sz="2800"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glutInitWindowPosition(80, 80);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	glutInitWindowSize(800, 600);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glutCreateWindow("Interactive rotating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cube"); 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glutDisplayFunc(display);</a:t>
            </a:r>
          </a:p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// display callback, routines for drawing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1DC9284-106E-4285-A519-99AFB9602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752399E-4CEF-4869-96B7-59DFDFDAA7A6}" type="slidenum">
              <a:rPr lang="es-ES" altLang="en-US" sz="1000">
                <a:latin typeface="Arial" panose="020B0604020202020204" pitchFamily="34" charset="0"/>
              </a:rPr>
              <a:pPr lvl="1"/>
              <a:t>28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0965" name="Footer Placeholder 4">
            <a:extLst>
              <a:ext uri="{FF2B5EF4-FFF2-40B4-BE49-F238E27FC236}">
                <a16:creationId xmlns:a16="http://schemas.microsoft.com/office/drawing/2014/main" id="{F203BCB6-BFA1-4D0B-BD75-9B4609B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BAB85F88-8845-4386-B8D0-41CF7477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glutKeyboardFunc(myKeyHandler);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// keyboard callback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glutMouseFunc(myMouseClickHandler);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// mouse callback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glutMotionFunc(myMouseMotionHandler);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// mouse move callback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init();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glutMainLoop();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3BACF416-1B41-44E9-B1F0-3D58E67BB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4026632-8A2C-4319-8D23-BB821A5C87A2}" type="slidenum">
              <a:rPr lang="es-ES" altLang="en-US" sz="1000">
                <a:latin typeface="Arial" panose="020B0604020202020204" pitchFamily="34" charset="0"/>
              </a:rPr>
              <a:pPr lvl="1"/>
              <a:t>29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4532E65E-8FE8-4EDA-9D39-FF3FC7F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41989" name="Title 1">
            <a:extLst>
              <a:ext uri="{FF2B5EF4-FFF2-40B4-BE49-F238E27FC236}">
                <a16:creationId xmlns:a16="http://schemas.microsoft.com/office/drawing/2014/main" id="{493BA719-F037-4227-B4BC-7082D95C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 of a GLUT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24D4419E-D38A-4637-8903-B09752847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76EB453-6D63-4E42-BD8C-089BF79A83F1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2317A61A-9C7A-4431-BE72-519AD83C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0BA04D0-87AB-4365-888C-1BBD4B523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5FA75C4-5E2D-486A-A52B-09F759435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success of GL lead to OpenGL (1992), a platform-independent API that was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Easy to 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Close enough to the hardware to get excellent performance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Focus on rendering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Omitted windowing and input to avoid window system dependencies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56C3CFE1-CB12-41D8-9A54-AC37CF54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display() {...}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myKeyHandler( unsigned char key, int x, int y) {...}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myMouseClickHandler( int button, int state, int x, int y ) {...}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myMouseMotionHandler( int x, int y) {...}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07ADE853-AB94-4FF9-9A28-46FE1AFD2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CB5F521-EE45-4865-9716-61E5F792FFC2}" type="slidenum">
              <a:rPr lang="es-ES" altLang="en-US" sz="1000">
                <a:latin typeface="Arial" panose="020B0604020202020204" pitchFamily="34" charset="0"/>
              </a:rPr>
              <a:pPr lvl="1"/>
              <a:t>30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3B5CBC6E-19FA-46A8-9301-648A5DB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43013" name="Title 1">
            <a:extLst>
              <a:ext uri="{FF2B5EF4-FFF2-40B4-BE49-F238E27FC236}">
                <a16:creationId xmlns:a16="http://schemas.microsoft.com/office/drawing/2014/main" id="{7A28A22D-E098-47EC-BCFB-9DFDF13D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 of a GLUT Program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A69155FE-E2FC-4E4E-9609-D8841C894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BDE7861-2F20-4957-9A5A-AD26100A1731}" type="slidenum">
              <a:rPr lang="es-ES" altLang="en-US" sz="1000">
                <a:latin typeface="Arial" panose="020B0604020202020204" pitchFamily="34" charset="0"/>
              </a:rPr>
              <a:pPr lvl="1"/>
              <a:t>31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709DA4AC-E9C5-444A-A63A-4E9062FF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FD73A91-9301-4705-82C2-C3105111C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Compilation on Windows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9CDE09DC-0905-4970-AD94-09E3C1051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hlinkClick r:id="rId2" action="ppaction://hlinkfile"/>
              </a:rPr>
              <a:t>Visual C++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  <a:hlinkClick r:id="rId3" action="ppaction://hlinkfile"/>
              </a:rPr>
              <a:t>CodeBlocks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2CBE7C4-2217-423D-A40C-9B7B16D6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Modern OpenGL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18A06D8-B574-4ADD-A2FB-E5F8971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 is achieved by using GPU rather than CPU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Control GPU through programs called shaders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Application’s job is to send data to GPU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GPU does all rendering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5492936-F504-426B-BDCC-9700B98DE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71B76AD-7885-4B36-BB70-7393D9C48CF0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9" name="Footer Placeholder 4">
            <a:extLst>
              <a:ext uri="{FF2B5EF4-FFF2-40B4-BE49-F238E27FC236}">
                <a16:creationId xmlns:a16="http://schemas.microsoft.com/office/drawing/2014/main" id="{AD12B5DA-13A7-481B-9775-F4EDD0EF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pic>
        <p:nvPicPr>
          <p:cNvPr id="16390" name="Picture 5" descr="an01f38.jpg">
            <a:extLst>
              <a:ext uri="{FF2B5EF4-FFF2-40B4-BE49-F238E27FC236}">
                <a16:creationId xmlns:a16="http://schemas.microsoft.com/office/drawing/2014/main" id="{612A5AEC-711E-4E86-A84A-307E6915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8077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33D169FC-3DC7-42A1-AA8B-2C4C8CAAF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BA6C0C2-7731-42DF-B6BB-C49EA20E1B2C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14CFD84F-738B-4D77-A92B-5675A2A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CBF16D3-ACEC-4246-A07C-2403AB182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Libraries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8210F7F-753A-4663-8C5D-E965EF77F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OpenGL core library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OpenGL32 on Windows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GL on most unix/linux systems (libGL.a)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OpenGL Utility Library (GLU)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Provides functionality in OpenGL core but avoids having to rewrite code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Will only work with legacy code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Links with window system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GLX for X window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WGL for Windows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AGL for Macintosh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304C515-068E-4B89-84A8-16ED6F9E5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2AF8F82-F2EE-4E72-BE71-B52C6BEB660F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905C8078-C656-482C-A574-E089A27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DE47348-51ED-4AD8-A42A-42C11D234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GLUT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775D8AA-BB05-41C8-B322-593FC4BC1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Utility Toolkit (GLUT)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Provides functionality common to all window systems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Open a window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Get input from mouse and keyboard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Menus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Event-driven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Code is portable but GLUT lacks the functionality of a good toolkit for a specific platform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slide bars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3165511-AE4D-4CD3-ACBC-778CACB2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freeglut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A469974-84D9-4E80-AF67-5D00162C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GLUT was created long ago and has been unchanged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Amazing that it works with OpenGL 3.1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functionality can’t work since it requires deprecated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freeglut updates GLUT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Added capabilities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Context checking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0B7E1E4-6186-44D6-8F16-23029A36D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475B821-EB17-46CF-A386-1C0C827CB360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4D6D231F-87C8-436F-9B01-C783ABF8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2DE2108-21D4-4829-8996-4E344C7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GLEW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547C879-DFD8-49D2-A913-2413B3CB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Extension Wrangler Library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Makes it easy to access OpenGL extensions available on a particular system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Avoids having to have specific entry points in Windows code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Application needs only to include glew.h and run a glewInit()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3BE2EF1-962C-45A5-80EB-1AC378565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40E4448-E962-487A-B785-23235E82ED0B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A73174C3-22EC-44C2-BBD6-7E594299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9311227B-B6AD-404A-9670-D6826C8DCB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783BCCE-7A62-4D1D-B87B-AAFE60BB008A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C680275D-712E-4B33-AA3E-B15F576C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1E41E15-96E5-4E60-A747-A9D14E68A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Architecture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D44F639-0A82-4E0E-8743-F5A7D901B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1510" name="Picture 46" descr="AN01F28.jpg">
            <a:extLst>
              <a:ext uri="{FF2B5EF4-FFF2-40B4-BE49-F238E27FC236}">
                <a16:creationId xmlns:a16="http://schemas.microsoft.com/office/drawing/2014/main" id="{1C4D4004-997F-439D-BAEF-004EDAF75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362200"/>
            <a:ext cx="8264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8608</TotalTime>
  <Words>1867</Words>
  <Application>Microsoft Office PowerPoint</Application>
  <PresentationFormat>On-screen Show (4:3)</PresentationFormat>
  <Paragraphs>285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Times New Roman</vt:lpstr>
      <vt:lpstr>ULA1</vt:lpstr>
      <vt:lpstr>ClipArt</vt:lpstr>
      <vt:lpstr>Programming with OpenGL </vt:lpstr>
      <vt:lpstr>SGI and GL</vt:lpstr>
      <vt:lpstr>OpenGL</vt:lpstr>
      <vt:lpstr>Modern OpenGL</vt:lpstr>
      <vt:lpstr>OpenGL Libraries</vt:lpstr>
      <vt:lpstr>GLUT</vt:lpstr>
      <vt:lpstr>freeglut</vt:lpstr>
      <vt:lpstr>GLEW</vt:lpstr>
      <vt:lpstr>OpenGL Architecture</vt:lpstr>
      <vt:lpstr>OpenGL Functions</vt:lpstr>
      <vt:lpstr>OpenGL State</vt:lpstr>
      <vt:lpstr>Lack of Object Orientation</vt:lpstr>
      <vt:lpstr>OpenGL Convention</vt:lpstr>
      <vt:lpstr>OpenGL function format</vt:lpstr>
      <vt:lpstr>OpenGL #defines</vt:lpstr>
      <vt:lpstr>OpenGL and GLSL</vt:lpstr>
      <vt:lpstr>GLSL</vt:lpstr>
      <vt:lpstr>A Simple Program (?)</vt:lpstr>
      <vt:lpstr>It used to be easy</vt:lpstr>
      <vt:lpstr>Event Loop</vt:lpstr>
      <vt:lpstr>Program Structure</vt:lpstr>
      <vt:lpstr>OpenGL Drawing Primitives</vt:lpstr>
      <vt:lpstr>Adding colors</vt:lpstr>
      <vt:lpstr>Transform in OpenGL</vt:lpstr>
      <vt:lpstr>General Transform Commands</vt:lpstr>
      <vt:lpstr>OpenGL functions for setting up transformations</vt:lpstr>
      <vt:lpstr>OpenGL functions for setting up transformations</vt:lpstr>
      <vt:lpstr>Structure of a GLUT Program</vt:lpstr>
      <vt:lpstr>Structure of a GLUT Program</vt:lpstr>
      <vt:lpstr>Structure of a GLUT Program</vt:lpstr>
      <vt:lpstr>Compilation on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User</cp:lastModifiedBy>
  <cp:revision>76</cp:revision>
  <dcterms:created xsi:type="dcterms:W3CDTF">2011-03-02T16:37:15Z</dcterms:created>
  <dcterms:modified xsi:type="dcterms:W3CDTF">2022-06-27T18:49:13Z</dcterms:modified>
</cp:coreProperties>
</file>