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309" r:id="rId3"/>
    <p:sldId id="259" r:id="rId4"/>
    <p:sldId id="298" r:id="rId5"/>
    <p:sldId id="285" r:id="rId6"/>
    <p:sldId id="268" r:id="rId7"/>
    <p:sldId id="267" r:id="rId8"/>
    <p:sldId id="269" r:id="rId9"/>
    <p:sldId id="277" r:id="rId10"/>
    <p:sldId id="286" r:id="rId11"/>
    <p:sldId id="288" r:id="rId12"/>
    <p:sldId id="310" r:id="rId13"/>
    <p:sldId id="261" r:id="rId14"/>
    <p:sldId id="270" r:id="rId15"/>
    <p:sldId id="271" r:id="rId16"/>
    <p:sldId id="293" r:id="rId17"/>
    <p:sldId id="272" r:id="rId18"/>
    <p:sldId id="273" r:id="rId19"/>
    <p:sldId id="275" r:id="rId20"/>
    <p:sldId id="276" r:id="rId21"/>
    <p:sldId id="299" r:id="rId22"/>
    <p:sldId id="300" r:id="rId23"/>
    <p:sldId id="303" r:id="rId24"/>
    <p:sldId id="308" r:id="rId25"/>
    <p:sldId id="304" r:id="rId26"/>
    <p:sldId id="301" r:id="rId27"/>
    <p:sldId id="302" r:id="rId28"/>
    <p:sldId id="305" r:id="rId29"/>
    <p:sldId id="306" r:id="rId30"/>
    <p:sldId id="287" r:id="rId31"/>
    <p:sldId id="307" r:id="rId32"/>
    <p:sldId id="263" r:id="rId33"/>
    <p:sldId id="294" r:id="rId34"/>
    <p:sldId id="280" r:id="rId35"/>
    <p:sldId id="278" r:id="rId36"/>
    <p:sldId id="279" r:id="rId37"/>
    <p:sldId id="281" r:id="rId38"/>
    <p:sldId id="282" r:id="rId39"/>
    <p:sldId id="283" r:id="rId40"/>
    <p:sldId id="264" r:id="rId41"/>
    <p:sldId id="265" r:id="rId42"/>
    <p:sldId id="266" r:id="rId43"/>
    <p:sldId id="295" r:id="rId44"/>
    <p:sldId id="296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05">
          <p15:clr>
            <a:srgbClr val="A4A3A4"/>
          </p15:clr>
        </p15:guide>
        <p15:guide id="2" pos="28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6699FF"/>
    <a:srgbClr val="CCCCFF"/>
    <a:srgbClr val="CCECFF"/>
    <a:srgbClr val="CCFFFF"/>
    <a:srgbClr val="0000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506" y="60"/>
      </p:cViewPr>
      <p:guideLst>
        <p:guide orient="horz" pos="3105"/>
        <p:guide pos="286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A352C194-69E0-4609-9279-DB5CD7535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65888"/>
            <a:ext cx="9144000" cy="392112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en-US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4400550"/>
            <a:ext cx="6400800" cy="123825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8137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403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1700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85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945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7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981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5524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5524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642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256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14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98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021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911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C5ED358-2798-4376-A9F2-D78F94827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E6A11A7-8DAE-47A2-87CC-909A3D1DB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97BB1D1A-890A-4C2D-8D3D-0E563712F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57225" cy="12287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D9032F4E-736B-44A8-93FF-79FA4ED9F8D0}" type="slidenum">
              <a:rPr lang="en-US" altLang="en-US">
                <a:solidFill>
                  <a:schemeClr val="bg1"/>
                </a:solidFill>
              </a:rPr>
              <a:pPr algn="ctr" eaLnBrk="1" hangingPunct="1">
                <a:spcBef>
                  <a:spcPct val="50000"/>
                </a:spcBef>
              </a:pPr>
              <a:t>‹#›</a:t>
            </a:fld>
            <a:br>
              <a:rPr lang="en-US" altLang="en-US">
                <a:solidFill>
                  <a:schemeClr val="bg1"/>
                </a:solidFill>
              </a:rPr>
            </a:br>
            <a:r>
              <a:rPr lang="en-US" altLang="en-US">
                <a:solidFill>
                  <a:schemeClr val="bg1"/>
                </a:solidFill>
              </a:rPr>
              <a:t>o</a:t>
            </a:r>
            <a:r>
              <a:rPr lang="en-IE" altLang="en-US">
                <a:solidFill>
                  <a:schemeClr val="bg1"/>
                </a:solidFill>
              </a:rPr>
              <a:t>f</a:t>
            </a:r>
            <a:br>
              <a:rPr lang="en-IE" altLang="en-US">
                <a:solidFill>
                  <a:schemeClr val="bg1"/>
                </a:solidFill>
              </a:rPr>
            </a:br>
            <a:r>
              <a:rPr lang="en-IE" altLang="en-US">
                <a:solidFill>
                  <a:schemeClr val="bg1"/>
                </a:solidFill>
              </a:rPr>
              <a:t>30</a:t>
            </a:r>
            <a:endParaRPr lang="en-US" altLang="en-US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9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21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2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2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7" Type="http://schemas.openxmlformats.org/officeDocument/2006/relationships/image" Target="../media/image60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28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65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33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wmf"/><Relationship Id="rId4" Type="http://schemas.openxmlformats.org/officeDocument/2006/relationships/oleObject" Target="../embeddings/oleObject36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wmf"/><Relationship Id="rId4" Type="http://schemas.openxmlformats.org/officeDocument/2006/relationships/oleObject" Target="../embeddings/oleObject38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5C2E342-5C8F-41A4-9EAB-3594CC10AD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2039938"/>
          </a:xfrm>
          <a:noFill/>
          <a:ln w="25400"/>
        </p:spPr>
        <p:txBody>
          <a:bodyPr anchor="t"/>
          <a:lstStyle/>
          <a:p>
            <a:pPr eaLnBrk="1" hangingPunct="1"/>
            <a:r>
              <a:rPr lang="en-IE" altLang="en-US"/>
              <a:t>Maths Preliminaries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57">
            <a:extLst>
              <a:ext uri="{FF2B5EF4-FFF2-40B4-BE49-F238E27FC236}">
                <a16:creationId xmlns:a16="http://schemas.microsoft.com/office/drawing/2014/main" id="{0B33243F-D869-4691-AA23-7329DAE5F6AB}"/>
              </a:ext>
            </a:extLst>
          </p:cNvPr>
          <p:cNvGrpSpPr>
            <a:grpSpLocks/>
          </p:cNvGrpSpPr>
          <p:nvPr/>
        </p:nvGrpSpPr>
        <p:grpSpPr bwMode="auto">
          <a:xfrm>
            <a:off x="2305050" y="1893888"/>
            <a:ext cx="3922713" cy="4013200"/>
            <a:chOff x="1452" y="1193"/>
            <a:chExt cx="2471" cy="2528"/>
          </a:xfrm>
        </p:grpSpPr>
        <p:grpSp>
          <p:nvGrpSpPr>
            <p:cNvPr id="12308" name="Group 46">
              <a:extLst>
                <a:ext uri="{FF2B5EF4-FFF2-40B4-BE49-F238E27FC236}">
                  <a16:creationId xmlns:a16="http://schemas.microsoft.com/office/drawing/2014/main" id="{1D12B7DE-B13B-4BD8-A695-CE4FB3178C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1193"/>
              <a:ext cx="1967" cy="2528"/>
              <a:chOff x="1799" y="1142"/>
              <a:chExt cx="1967" cy="2649"/>
            </a:xfrm>
          </p:grpSpPr>
          <p:sp>
            <p:nvSpPr>
              <p:cNvPr id="12318" name="Line 6">
                <a:extLst>
                  <a:ext uri="{FF2B5EF4-FFF2-40B4-BE49-F238E27FC236}">
                    <a16:creationId xmlns:a16="http://schemas.microsoft.com/office/drawing/2014/main" id="{34F093A1-9E27-4703-BB80-3D9DAF5DD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0" y="1142"/>
                <a:ext cx="0" cy="2649"/>
              </a:xfrm>
              <a:prstGeom prst="line">
                <a:avLst/>
              </a:prstGeom>
              <a:noFill/>
              <a:ln w="12700">
                <a:solidFill>
                  <a:srgbClr val="CCCC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319" name="Line 7">
                <a:extLst>
                  <a:ext uri="{FF2B5EF4-FFF2-40B4-BE49-F238E27FC236}">
                    <a16:creationId xmlns:a16="http://schemas.microsoft.com/office/drawing/2014/main" id="{BA9C4FA6-6C67-48D5-B4F4-17C16A9D07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0" y="1142"/>
                <a:ext cx="0" cy="2649"/>
              </a:xfrm>
              <a:prstGeom prst="line">
                <a:avLst/>
              </a:prstGeom>
              <a:noFill/>
              <a:ln w="12700">
                <a:solidFill>
                  <a:srgbClr val="CCCC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320" name="Line 34">
                <a:extLst>
                  <a:ext uri="{FF2B5EF4-FFF2-40B4-BE49-F238E27FC236}">
                    <a16:creationId xmlns:a16="http://schemas.microsoft.com/office/drawing/2014/main" id="{3CA708E4-F801-4CC6-B958-E6F2394965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9" y="1142"/>
                <a:ext cx="0" cy="2649"/>
              </a:xfrm>
              <a:prstGeom prst="line">
                <a:avLst/>
              </a:prstGeom>
              <a:noFill/>
              <a:ln w="12700">
                <a:solidFill>
                  <a:srgbClr val="CCCC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321" name="Line 35">
                <a:extLst>
                  <a:ext uri="{FF2B5EF4-FFF2-40B4-BE49-F238E27FC236}">
                    <a16:creationId xmlns:a16="http://schemas.microsoft.com/office/drawing/2014/main" id="{F0A9D189-F1B0-4A5A-8616-2C6B54BFF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9" y="1142"/>
                <a:ext cx="0" cy="2649"/>
              </a:xfrm>
              <a:prstGeom prst="line">
                <a:avLst/>
              </a:prstGeom>
              <a:noFill/>
              <a:ln w="12700">
                <a:solidFill>
                  <a:srgbClr val="CCCC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322" name="Line 37">
                <a:extLst>
                  <a:ext uri="{FF2B5EF4-FFF2-40B4-BE49-F238E27FC236}">
                    <a16:creationId xmlns:a16="http://schemas.microsoft.com/office/drawing/2014/main" id="{A574BDD1-EC27-4D44-B782-A87A95D681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6" y="1142"/>
                <a:ext cx="0" cy="2649"/>
              </a:xfrm>
              <a:prstGeom prst="line">
                <a:avLst/>
              </a:prstGeom>
              <a:noFill/>
              <a:ln w="12700">
                <a:solidFill>
                  <a:srgbClr val="CCCC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323" name="Line 39">
                <a:extLst>
                  <a:ext uri="{FF2B5EF4-FFF2-40B4-BE49-F238E27FC236}">
                    <a16:creationId xmlns:a16="http://schemas.microsoft.com/office/drawing/2014/main" id="{6FB05126-86CE-4DB5-8898-2B2F0AF9E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5" y="1142"/>
                <a:ext cx="0" cy="2649"/>
              </a:xfrm>
              <a:prstGeom prst="line">
                <a:avLst/>
              </a:prstGeom>
              <a:noFill/>
              <a:ln w="12700">
                <a:solidFill>
                  <a:srgbClr val="CCCC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324" name="Line 40">
                <a:extLst>
                  <a:ext uri="{FF2B5EF4-FFF2-40B4-BE49-F238E27FC236}">
                    <a16:creationId xmlns:a16="http://schemas.microsoft.com/office/drawing/2014/main" id="{067A4425-9A66-47EB-A119-75508990F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0" y="1142"/>
                <a:ext cx="0" cy="2649"/>
              </a:xfrm>
              <a:prstGeom prst="line">
                <a:avLst/>
              </a:prstGeom>
              <a:noFill/>
              <a:ln w="12700">
                <a:solidFill>
                  <a:srgbClr val="CCCC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325" name="Line 43">
                <a:extLst>
                  <a:ext uri="{FF2B5EF4-FFF2-40B4-BE49-F238E27FC236}">
                    <a16:creationId xmlns:a16="http://schemas.microsoft.com/office/drawing/2014/main" id="{E5082456-5D5C-462A-84AD-6ABB852677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6" y="1142"/>
                <a:ext cx="0" cy="2649"/>
              </a:xfrm>
              <a:prstGeom prst="line">
                <a:avLst/>
              </a:prstGeom>
              <a:noFill/>
              <a:ln w="12700">
                <a:solidFill>
                  <a:srgbClr val="CCCC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309" name="Group 47">
              <a:extLst>
                <a:ext uri="{FF2B5EF4-FFF2-40B4-BE49-F238E27FC236}">
                  <a16:creationId xmlns:a16="http://schemas.microsoft.com/office/drawing/2014/main" id="{DDE28E57-DD27-4336-8DEC-93340D7F8C8D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704" y="1181"/>
              <a:ext cx="1967" cy="2471"/>
              <a:chOff x="1799" y="1142"/>
              <a:chExt cx="1967" cy="2649"/>
            </a:xfrm>
          </p:grpSpPr>
          <p:sp>
            <p:nvSpPr>
              <p:cNvPr id="12310" name="Line 48">
                <a:extLst>
                  <a:ext uri="{FF2B5EF4-FFF2-40B4-BE49-F238E27FC236}">
                    <a16:creationId xmlns:a16="http://schemas.microsoft.com/office/drawing/2014/main" id="{F6C283E4-1378-45A7-B27C-BCBC52F981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0" y="1142"/>
                <a:ext cx="0" cy="2649"/>
              </a:xfrm>
              <a:prstGeom prst="line">
                <a:avLst/>
              </a:prstGeom>
              <a:noFill/>
              <a:ln w="12700">
                <a:solidFill>
                  <a:srgbClr val="CCCC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311" name="Line 49">
                <a:extLst>
                  <a:ext uri="{FF2B5EF4-FFF2-40B4-BE49-F238E27FC236}">
                    <a16:creationId xmlns:a16="http://schemas.microsoft.com/office/drawing/2014/main" id="{511C0FAC-B20D-420E-9612-7D19307CD2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0" y="1142"/>
                <a:ext cx="0" cy="2649"/>
              </a:xfrm>
              <a:prstGeom prst="line">
                <a:avLst/>
              </a:prstGeom>
              <a:noFill/>
              <a:ln w="12700">
                <a:solidFill>
                  <a:srgbClr val="CCCC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312" name="Line 50">
                <a:extLst>
                  <a:ext uri="{FF2B5EF4-FFF2-40B4-BE49-F238E27FC236}">
                    <a16:creationId xmlns:a16="http://schemas.microsoft.com/office/drawing/2014/main" id="{22816CF8-5BAA-4340-9341-F3429E6550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9" y="1142"/>
                <a:ext cx="0" cy="2649"/>
              </a:xfrm>
              <a:prstGeom prst="line">
                <a:avLst/>
              </a:prstGeom>
              <a:noFill/>
              <a:ln w="12700">
                <a:solidFill>
                  <a:srgbClr val="CCCC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313" name="Line 51">
                <a:extLst>
                  <a:ext uri="{FF2B5EF4-FFF2-40B4-BE49-F238E27FC236}">
                    <a16:creationId xmlns:a16="http://schemas.microsoft.com/office/drawing/2014/main" id="{E4BBC28E-103F-4D53-B654-D947A94527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9" y="1142"/>
                <a:ext cx="0" cy="2649"/>
              </a:xfrm>
              <a:prstGeom prst="line">
                <a:avLst/>
              </a:prstGeom>
              <a:noFill/>
              <a:ln w="12700">
                <a:solidFill>
                  <a:srgbClr val="CCCC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314" name="Line 52">
                <a:extLst>
                  <a:ext uri="{FF2B5EF4-FFF2-40B4-BE49-F238E27FC236}">
                    <a16:creationId xmlns:a16="http://schemas.microsoft.com/office/drawing/2014/main" id="{75AC91C4-FA67-4E2E-853F-B3503CA1C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6" y="1142"/>
                <a:ext cx="0" cy="2649"/>
              </a:xfrm>
              <a:prstGeom prst="line">
                <a:avLst/>
              </a:prstGeom>
              <a:noFill/>
              <a:ln w="12700">
                <a:solidFill>
                  <a:srgbClr val="CCCC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315" name="Line 53">
                <a:extLst>
                  <a:ext uri="{FF2B5EF4-FFF2-40B4-BE49-F238E27FC236}">
                    <a16:creationId xmlns:a16="http://schemas.microsoft.com/office/drawing/2014/main" id="{80CE5CBE-69DD-4F6B-95D2-3570248AC1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5" y="1142"/>
                <a:ext cx="0" cy="2649"/>
              </a:xfrm>
              <a:prstGeom prst="line">
                <a:avLst/>
              </a:prstGeom>
              <a:noFill/>
              <a:ln w="12700">
                <a:solidFill>
                  <a:srgbClr val="CCCC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316" name="Line 54">
                <a:extLst>
                  <a:ext uri="{FF2B5EF4-FFF2-40B4-BE49-F238E27FC236}">
                    <a16:creationId xmlns:a16="http://schemas.microsoft.com/office/drawing/2014/main" id="{5FD21D69-A8FD-4300-A579-5325CC409F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0" y="1142"/>
                <a:ext cx="0" cy="2649"/>
              </a:xfrm>
              <a:prstGeom prst="line">
                <a:avLst/>
              </a:prstGeom>
              <a:noFill/>
              <a:ln w="12700">
                <a:solidFill>
                  <a:srgbClr val="CCCC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317" name="Line 55">
                <a:extLst>
                  <a:ext uri="{FF2B5EF4-FFF2-40B4-BE49-F238E27FC236}">
                    <a16:creationId xmlns:a16="http://schemas.microsoft.com/office/drawing/2014/main" id="{9AD8F93B-CB1D-457D-A37D-9BAA7F5BB2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6" y="1142"/>
                <a:ext cx="0" cy="2649"/>
              </a:xfrm>
              <a:prstGeom prst="line">
                <a:avLst/>
              </a:prstGeom>
              <a:noFill/>
              <a:ln w="12700">
                <a:solidFill>
                  <a:srgbClr val="CCCC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2291" name="Line 32">
            <a:extLst>
              <a:ext uri="{FF2B5EF4-FFF2-40B4-BE49-F238E27FC236}">
                <a16:creationId xmlns:a16="http://schemas.microsoft.com/office/drawing/2014/main" id="{E047D862-5E3C-4EEB-A44D-87772FA909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5650" y="2720975"/>
            <a:ext cx="2259013" cy="1738313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80889CB3-3A06-490C-849D-80CF226462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41275"/>
            <a:ext cx="9144000" cy="1231900"/>
          </a:xfrm>
        </p:spPr>
        <p:txBody>
          <a:bodyPr/>
          <a:lstStyle/>
          <a:p>
            <a:pPr eaLnBrk="1" hangingPunct="1"/>
            <a:r>
              <a:rPr lang="en-IE" altLang="en-US"/>
              <a:t>Points &amp; Lines (cont…)</a:t>
            </a:r>
            <a:endParaRPr lang="en-GB" altLang="en-US"/>
          </a:p>
        </p:txBody>
      </p:sp>
      <p:grpSp>
        <p:nvGrpSpPr>
          <p:cNvPr id="12293" name="Group 59">
            <a:extLst>
              <a:ext uri="{FF2B5EF4-FFF2-40B4-BE49-F238E27FC236}">
                <a16:creationId xmlns:a16="http://schemas.microsoft.com/office/drawing/2014/main" id="{5D81A364-7C7B-4640-AD82-9F99BC763316}"/>
              </a:ext>
            </a:extLst>
          </p:cNvPr>
          <p:cNvGrpSpPr>
            <a:grpSpLocks/>
          </p:cNvGrpSpPr>
          <p:nvPr/>
        </p:nvGrpSpPr>
        <p:grpSpPr bwMode="auto">
          <a:xfrm>
            <a:off x="2062163" y="1476375"/>
            <a:ext cx="4537075" cy="4638675"/>
            <a:chOff x="1299" y="930"/>
            <a:chExt cx="2858" cy="2922"/>
          </a:xfrm>
        </p:grpSpPr>
        <p:grpSp>
          <p:nvGrpSpPr>
            <p:cNvPr id="12303" name="Group 58">
              <a:extLst>
                <a:ext uri="{FF2B5EF4-FFF2-40B4-BE49-F238E27FC236}">
                  <a16:creationId xmlns:a16="http://schemas.microsoft.com/office/drawing/2014/main" id="{4035B921-815C-4C69-967A-54A7006594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2" y="1123"/>
              <a:ext cx="2607" cy="2607"/>
              <a:chOff x="1442" y="1123"/>
              <a:chExt cx="2607" cy="2607"/>
            </a:xfrm>
          </p:grpSpPr>
          <p:sp>
            <p:nvSpPr>
              <p:cNvPr id="12306" name="Line 11">
                <a:extLst>
                  <a:ext uri="{FF2B5EF4-FFF2-40B4-BE49-F238E27FC236}">
                    <a16:creationId xmlns:a16="http://schemas.microsoft.com/office/drawing/2014/main" id="{D82F64F5-572C-46A7-A2EC-41B597DF21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18" y="1123"/>
                <a:ext cx="0" cy="260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307" name="Line 12">
                <a:extLst>
                  <a:ext uri="{FF2B5EF4-FFF2-40B4-BE49-F238E27FC236}">
                    <a16:creationId xmlns:a16="http://schemas.microsoft.com/office/drawing/2014/main" id="{1C5C4AF4-71C5-4D57-A238-4FF0925363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746" y="2352"/>
                <a:ext cx="0" cy="260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2304" name="Text Box 13">
              <a:extLst>
                <a:ext uri="{FF2B5EF4-FFF2-40B4-BE49-F238E27FC236}">
                  <a16:creationId xmlns:a16="http://schemas.microsoft.com/office/drawing/2014/main" id="{2FD830FC-A102-4805-B1E0-99A8EFB14C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5" y="356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altLang="en-US" sz="2400" b="1" i="1">
                  <a:latin typeface="Times New Roman" panose="02020603050405020304" pitchFamily="18" charset="0"/>
                </a:rPr>
                <a:t>x</a:t>
              </a:r>
              <a:endParaRPr lang="en-US" altLang="en-US" sz="2400" b="1" i="1">
                <a:latin typeface="Times New Roman" panose="02020603050405020304" pitchFamily="18" charset="0"/>
              </a:endParaRPr>
            </a:p>
          </p:txBody>
        </p:sp>
        <p:sp>
          <p:nvSpPr>
            <p:cNvPr id="12305" name="Text Box 14">
              <a:extLst>
                <a:ext uri="{FF2B5EF4-FFF2-40B4-BE49-F238E27FC236}">
                  <a16:creationId xmlns:a16="http://schemas.microsoft.com/office/drawing/2014/main" id="{96947FE2-9FB4-4BF3-9A79-0985E8C8BE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9" y="930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altLang="en-US" sz="2400" b="1" i="1">
                  <a:latin typeface="Times New Roman" panose="02020603050405020304" pitchFamily="18" charset="0"/>
                </a:rPr>
                <a:t>y</a:t>
              </a:r>
              <a:endParaRPr lang="en-US" altLang="en-US" sz="2400" b="1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12294" name="Text Box 20">
            <a:extLst>
              <a:ext uri="{FF2B5EF4-FFF2-40B4-BE49-F238E27FC236}">
                <a16:creationId xmlns:a16="http://schemas.microsoft.com/office/drawing/2014/main" id="{4D3DA9C7-5FC9-4914-9537-531A68E9A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350" y="4132263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E" altLang="en-US" b="1" i="1">
                <a:solidFill>
                  <a:srgbClr val="FF9900"/>
                </a:solidFill>
                <a:latin typeface="Times New Roman" panose="02020603050405020304" pitchFamily="18" charset="0"/>
              </a:rPr>
              <a:t>(2, 3)</a:t>
            </a:r>
            <a:endParaRPr lang="en-US" altLang="en-US" b="1" i="1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5" name="Text Box 22">
            <a:extLst>
              <a:ext uri="{FF2B5EF4-FFF2-40B4-BE49-F238E27FC236}">
                <a16:creationId xmlns:a16="http://schemas.microsoft.com/office/drawing/2014/main" id="{11654D8B-4378-4002-B167-C7EFF59F2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0" y="2379663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E" altLang="en-US" b="1" i="1">
                <a:solidFill>
                  <a:srgbClr val="FF9900"/>
                </a:solidFill>
                <a:latin typeface="Times New Roman" panose="02020603050405020304" pitchFamily="18" charset="0"/>
              </a:rPr>
              <a:t>(6, 7)</a:t>
            </a:r>
            <a:endParaRPr lang="en-US" altLang="en-US" b="1" i="1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6" name="Text Box 23">
            <a:extLst>
              <a:ext uri="{FF2B5EF4-FFF2-40B4-BE49-F238E27FC236}">
                <a16:creationId xmlns:a16="http://schemas.microsoft.com/office/drawing/2014/main" id="{E20187FE-FEFE-47CE-9755-1722AE7A4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4338" y="5018088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E" altLang="en-US" b="1" i="1">
                <a:solidFill>
                  <a:srgbClr val="FF9900"/>
                </a:solidFill>
                <a:latin typeface="Times New Roman" panose="02020603050405020304" pitchFamily="18" charset="0"/>
              </a:rPr>
              <a:t>(7, 1)</a:t>
            </a:r>
            <a:endParaRPr lang="en-US" altLang="en-US" b="1" i="1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7" name="Oval 28">
            <a:extLst>
              <a:ext uri="{FF2B5EF4-FFF2-40B4-BE49-F238E27FC236}">
                <a16:creationId xmlns:a16="http://schemas.microsoft.com/office/drawing/2014/main" id="{A7339E8E-1C7E-4F69-BB9A-ABC9EFB64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0" y="4411663"/>
            <a:ext cx="125413" cy="125412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8" name="Oval 29">
            <a:extLst>
              <a:ext uri="{FF2B5EF4-FFF2-40B4-BE49-F238E27FC236}">
                <a16:creationId xmlns:a16="http://schemas.microsoft.com/office/drawing/2014/main" id="{FCCBFF3F-82FA-479B-8C19-667C20EA0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340350"/>
            <a:ext cx="125413" cy="125413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9" name="Oval 33">
            <a:extLst>
              <a:ext uri="{FF2B5EF4-FFF2-40B4-BE49-F238E27FC236}">
                <a16:creationId xmlns:a16="http://schemas.microsoft.com/office/drawing/2014/main" id="{954AD95A-8F4E-462F-917F-C1B0E21EE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338" y="2654300"/>
            <a:ext cx="125412" cy="125413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0" name="Text Box 61">
            <a:extLst>
              <a:ext uri="{FF2B5EF4-FFF2-40B4-BE49-F238E27FC236}">
                <a16:creationId xmlns:a16="http://schemas.microsoft.com/office/drawing/2014/main" id="{1952DB5F-A25D-42DF-84F6-724E429FE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075" y="4092575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E" altLang="en-US" b="1" i="1">
                <a:solidFill>
                  <a:schemeClr val="accent2"/>
                </a:solidFill>
                <a:latin typeface="Times New Roman" panose="02020603050405020304" pitchFamily="18" charset="0"/>
              </a:rPr>
              <a:t>(7, 3)</a:t>
            </a:r>
            <a:endParaRPr lang="en-US" altLang="en-US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01" name="Text Box 62">
            <a:extLst>
              <a:ext uri="{FF2B5EF4-FFF2-40B4-BE49-F238E27FC236}">
                <a16:creationId xmlns:a16="http://schemas.microsoft.com/office/drawing/2014/main" id="{1C63D803-B22F-4934-AD5D-159E012DC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163" y="2354263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E" altLang="en-US" b="1" i="1">
                <a:solidFill>
                  <a:schemeClr val="accent2"/>
                </a:solidFill>
                <a:latin typeface="Times New Roman" panose="02020603050405020304" pitchFamily="18" charset="0"/>
              </a:rPr>
              <a:t>(2, 7)</a:t>
            </a:r>
            <a:endParaRPr lang="en-US" altLang="en-US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02" name="Text Box 63">
            <a:extLst>
              <a:ext uri="{FF2B5EF4-FFF2-40B4-BE49-F238E27FC236}">
                <a16:creationId xmlns:a16="http://schemas.microsoft.com/office/drawing/2014/main" id="{284D14A9-4FB0-491D-96E1-CA0C0A29F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663" y="3424238"/>
            <a:ext cx="1581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E" altLang="en-US">
                <a:solidFill>
                  <a:schemeClr val="accent2"/>
                </a:solidFill>
              </a:rPr>
              <a:t>The line from </a:t>
            </a:r>
            <a:br>
              <a:rPr lang="en-IE" altLang="en-US">
                <a:solidFill>
                  <a:schemeClr val="accent2"/>
                </a:solidFill>
              </a:rPr>
            </a:br>
            <a:r>
              <a:rPr lang="en-IE" altLang="en-US">
                <a:solidFill>
                  <a:schemeClr val="accent2"/>
                </a:solidFill>
              </a:rPr>
              <a:t>(2, 7) to (7, 3)</a:t>
            </a:r>
            <a:endParaRPr lang="en-GB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5">
            <a:extLst>
              <a:ext uri="{FF2B5EF4-FFF2-40B4-BE49-F238E27FC236}">
                <a16:creationId xmlns:a16="http://schemas.microsoft.com/office/drawing/2014/main" id="{8E12743F-A23E-4137-B3B2-86A6FAF051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81850" y="2382838"/>
            <a:ext cx="908050" cy="595312"/>
          </a:xfrm>
          <a:prstGeom prst="line">
            <a:avLst/>
          </a:prstGeom>
          <a:noFill/>
          <a:ln w="31750">
            <a:solidFill>
              <a:srgbClr val="6699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62689AE9-5061-4DA4-8C59-B0A622D3EF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31900"/>
          </a:xfrm>
        </p:spPr>
        <p:txBody>
          <a:bodyPr/>
          <a:lstStyle/>
          <a:p>
            <a:pPr eaLnBrk="1" hangingPunct="1"/>
            <a:r>
              <a:rPr lang="en-IE" altLang="en-US"/>
              <a:t>The </a:t>
            </a:r>
            <a:r>
              <a:rPr lang="en-US" altLang="en-US"/>
              <a:t>Explicit </a:t>
            </a:r>
            <a:r>
              <a:rPr lang="en-IE" altLang="en-US"/>
              <a:t> Equation of A Line</a:t>
            </a:r>
            <a:endParaRPr lang="en-US" altLang="en-US"/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99C42361-D4B8-4F65-879C-266C1AAE6B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IE" altLang="en-US"/>
              <a:t>The </a:t>
            </a:r>
            <a:r>
              <a:rPr lang="en-IE" altLang="en-US" i="1"/>
              <a:t>slope-intercept </a:t>
            </a:r>
            <a:br>
              <a:rPr lang="en-IE" altLang="en-US" i="1"/>
            </a:br>
            <a:r>
              <a:rPr lang="en-IE" altLang="en-US" i="1"/>
              <a:t>equation of a line</a:t>
            </a:r>
            <a:r>
              <a:rPr lang="en-IE" altLang="en-US"/>
              <a:t> is:</a:t>
            </a:r>
            <a:endParaRPr lang="en-US" altLang="en-US"/>
          </a:p>
          <a:p>
            <a:pPr marL="0" indent="0" eaLnBrk="1" hangingPunct="1"/>
            <a:endParaRPr lang="en-US" altLang="en-US" sz="3600"/>
          </a:p>
          <a:p>
            <a:pPr marL="0" indent="0" eaLnBrk="1" hangingPunct="1"/>
            <a:r>
              <a:rPr lang="en-US" altLang="en-US"/>
              <a:t>where:</a:t>
            </a:r>
          </a:p>
          <a:p>
            <a:pPr marL="0" indent="0" eaLnBrk="1" hangingPunct="1"/>
            <a:endParaRPr lang="en-US" altLang="en-US"/>
          </a:p>
          <a:p>
            <a:pPr marL="0" indent="0" eaLnBrk="1" hangingPunct="1"/>
            <a:endParaRPr lang="en-US" altLang="en-US"/>
          </a:p>
          <a:p>
            <a:pPr marL="0" indent="0" eaLnBrk="1" hangingPunct="1"/>
            <a:endParaRPr lang="en-US" altLang="en-US"/>
          </a:p>
          <a:p>
            <a:pPr marL="0" indent="0" eaLnBrk="1" hangingPunct="1"/>
            <a:endParaRPr lang="en-US" altLang="en-US" sz="1000"/>
          </a:p>
          <a:p>
            <a:pPr marL="0" indent="0" eaLnBrk="1" hangingPunct="1"/>
            <a:r>
              <a:rPr lang="en-US" altLang="en-US"/>
              <a:t>The equation of the line gives us the corresponding </a:t>
            </a:r>
            <a:r>
              <a:rPr lang="en-US" altLang="en-US" sz="36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/>
              <a:t> point for every </a:t>
            </a:r>
            <a:r>
              <a:rPr lang="en-US" altLang="en-US" sz="3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/>
              <a:t> point</a:t>
            </a:r>
          </a:p>
        </p:txBody>
      </p:sp>
      <p:grpSp>
        <p:nvGrpSpPr>
          <p:cNvPr id="13317" name="Group 5">
            <a:extLst>
              <a:ext uri="{FF2B5EF4-FFF2-40B4-BE49-F238E27FC236}">
                <a16:creationId xmlns:a16="http://schemas.microsoft.com/office/drawing/2014/main" id="{AB77C6AA-14F3-45EA-A2AB-932F446DEE04}"/>
              </a:ext>
            </a:extLst>
          </p:cNvPr>
          <p:cNvGrpSpPr>
            <a:grpSpLocks/>
          </p:cNvGrpSpPr>
          <p:nvPr/>
        </p:nvGrpSpPr>
        <p:grpSpPr bwMode="auto">
          <a:xfrm>
            <a:off x="4722813" y="1389063"/>
            <a:ext cx="3605212" cy="3503612"/>
            <a:chOff x="1499" y="1666"/>
            <a:chExt cx="2271" cy="2207"/>
          </a:xfrm>
        </p:grpSpPr>
        <p:sp>
          <p:nvSpPr>
            <p:cNvPr id="13331" name="Line 6">
              <a:extLst>
                <a:ext uri="{FF2B5EF4-FFF2-40B4-BE49-F238E27FC236}">
                  <a16:creationId xmlns:a16="http://schemas.microsoft.com/office/drawing/2014/main" id="{D7EB4548-67B4-408B-9553-E24A015B7B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7" y="1727"/>
              <a:ext cx="0" cy="20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32" name="Line 7">
              <a:extLst>
                <a:ext uri="{FF2B5EF4-FFF2-40B4-BE49-F238E27FC236}">
                  <a16:creationId xmlns:a16="http://schemas.microsoft.com/office/drawing/2014/main" id="{BB68F174-00E5-4742-BDED-0A2A8D58A00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670" y="2660"/>
              <a:ext cx="0" cy="20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33" name="Text Box 8">
              <a:extLst>
                <a:ext uri="{FF2B5EF4-FFF2-40B4-BE49-F238E27FC236}">
                  <a16:creationId xmlns:a16="http://schemas.microsoft.com/office/drawing/2014/main" id="{310741D0-85BF-4552-A9EA-3C5B2A52C1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0" y="3642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altLang="en-US" i="1">
                  <a:latin typeface="Times New Roman" panose="02020603050405020304" pitchFamily="18" charset="0"/>
                </a:rPr>
                <a:t>x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13334" name="Text Box 9">
              <a:extLst>
                <a:ext uri="{FF2B5EF4-FFF2-40B4-BE49-F238E27FC236}">
                  <a16:creationId xmlns:a16="http://schemas.microsoft.com/office/drawing/2014/main" id="{71156645-2B4E-4C4D-A0B6-02A134848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9" y="1666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altLang="en-US" i="1">
                  <a:latin typeface="Times New Roman" panose="02020603050405020304" pitchFamily="18" charset="0"/>
                </a:rPr>
                <a:t>y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13318" name="Line 10">
            <a:extLst>
              <a:ext uri="{FF2B5EF4-FFF2-40B4-BE49-F238E27FC236}">
                <a16:creationId xmlns:a16="http://schemas.microsoft.com/office/drawing/2014/main" id="{8B1302CC-8CC4-4644-AAD9-DCBDD0922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1563" y="3830638"/>
            <a:ext cx="3214687" cy="0"/>
          </a:xfrm>
          <a:prstGeom prst="line">
            <a:avLst/>
          </a:prstGeom>
          <a:noFill/>
          <a:ln w="19050">
            <a:solidFill>
              <a:srgbClr val="FF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19" name="Line 11">
            <a:extLst>
              <a:ext uri="{FF2B5EF4-FFF2-40B4-BE49-F238E27FC236}">
                <a16:creationId xmlns:a16="http://schemas.microsoft.com/office/drawing/2014/main" id="{C6FB33AE-FBA3-47BD-AF32-0D8C5E93A2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1563" y="2595563"/>
            <a:ext cx="3138487" cy="0"/>
          </a:xfrm>
          <a:prstGeom prst="line">
            <a:avLst/>
          </a:prstGeom>
          <a:noFill/>
          <a:ln w="19050">
            <a:solidFill>
              <a:srgbClr val="FF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0" name="Line 12">
            <a:extLst>
              <a:ext uri="{FF2B5EF4-FFF2-40B4-BE49-F238E27FC236}">
                <a16:creationId xmlns:a16="http://schemas.microsoft.com/office/drawing/2014/main" id="{20B33A36-4CF9-47F8-8E74-C76401CD7074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296568" y="3155157"/>
            <a:ext cx="3141663" cy="0"/>
          </a:xfrm>
          <a:prstGeom prst="line">
            <a:avLst/>
          </a:prstGeom>
          <a:noFill/>
          <a:ln w="19050">
            <a:solidFill>
              <a:srgbClr val="FF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1" name="Line 13">
            <a:extLst>
              <a:ext uri="{FF2B5EF4-FFF2-40B4-BE49-F238E27FC236}">
                <a16:creationId xmlns:a16="http://schemas.microsoft.com/office/drawing/2014/main" id="{B8004721-4A10-499C-9FBB-1A13D503EFAF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219031" y="3175794"/>
            <a:ext cx="3106738" cy="0"/>
          </a:xfrm>
          <a:prstGeom prst="line">
            <a:avLst/>
          </a:prstGeom>
          <a:noFill/>
          <a:ln w="19050">
            <a:solidFill>
              <a:srgbClr val="FF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2" name="Text Box 14">
            <a:extLst>
              <a:ext uri="{FF2B5EF4-FFF2-40B4-BE49-F238E27FC236}">
                <a16:creationId xmlns:a16="http://schemas.microsoft.com/office/drawing/2014/main" id="{8E20A174-C23E-49A2-A098-98EC73393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388" y="357981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E" altLang="en-US" sz="2400" b="1" i="1">
                <a:solidFill>
                  <a:srgbClr val="FF9900"/>
                </a:solidFill>
                <a:latin typeface="Times New Roman" panose="02020603050405020304" pitchFamily="18" charset="0"/>
              </a:rPr>
              <a:t>y</a:t>
            </a:r>
            <a:r>
              <a:rPr lang="en-IE" altLang="en-US" sz="2400" b="1" baseline="-25000">
                <a:solidFill>
                  <a:srgbClr val="FF9900"/>
                </a:solidFill>
                <a:latin typeface="Times New Roman" panose="02020603050405020304" pitchFamily="18" charset="0"/>
              </a:rPr>
              <a:t>0</a:t>
            </a:r>
            <a:endParaRPr lang="en-US" altLang="en-US" sz="2400" b="1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3" name="Text Box 15">
            <a:extLst>
              <a:ext uri="{FF2B5EF4-FFF2-40B4-BE49-F238E27FC236}">
                <a16:creationId xmlns:a16="http://schemas.microsoft.com/office/drawing/2014/main" id="{C8E05BEE-86D7-4F13-B03D-21145AA66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913" y="2381250"/>
            <a:ext cx="63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E" altLang="en-US" sz="2400" b="1" i="1">
                <a:solidFill>
                  <a:srgbClr val="FF9900"/>
                </a:solidFill>
                <a:latin typeface="Times New Roman" panose="02020603050405020304" pitchFamily="18" charset="0"/>
              </a:rPr>
              <a:t>y</a:t>
            </a:r>
            <a:r>
              <a:rPr lang="en-IE" altLang="en-US" sz="2400" b="1" baseline="-25000">
                <a:solidFill>
                  <a:srgbClr val="FF9900"/>
                </a:solidFill>
                <a:latin typeface="Times New Roman" panose="02020603050405020304" pitchFamily="18" charset="0"/>
              </a:rPr>
              <a:t>end</a:t>
            </a:r>
            <a:endParaRPr lang="en-US" altLang="en-US" sz="2400" b="1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4" name="Text Box 16">
            <a:extLst>
              <a:ext uri="{FF2B5EF4-FFF2-40B4-BE49-F238E27FC236}">
                <a16:creationId xmlns:a16="http://schemas.microsoft.com/office/drawing/2014/main" id="{A8003088-D5D5-4A90-AB93-E86744B57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663" y="4637088"/>
            <a:ext cx="652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E" altLang="en-US" sz="2400" b="1" i="1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n-IE" altLang="en-US" sz="2400" b="1" baseline="-25000">
                <a:solidFill>
                  <a:srgbClr val="FF9900"/>
                </a:solidFill>
                <a:latin typeface="Times New Roman" panose="02020603050405020304" pitchFamily="18" charset="0"/>
              </a:rPr>
              <a:t>end</a:t>
            </a:r>
            <a:endParaRPr lang="en-US" altLang="en-US" sz="2400" b="1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5" name="Text Box 17">
            <a:extLst>
              <a:ext uri="{FF2B5EF4-FFF2-40B4-BE49-F238E27FC236}">
                <a16:creationId xmlns:a16="http://schemas.microsoft.com/office/drawing/2014/main" id="{9289C091-18DF-43EA-8B3D-B9CFD521E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4838" y="464185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E" altLang="en-US" sz="2400" b="1" i="1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n-IE" altLang="en-US" sz="2400" b="1" baseline="-25000">
                <a:solidFill>
                  <a:srgbClr val="FF9900"/>
                </a:solidFill>
                <a:latin typeface="Times New Roman" panose="02020603050405020304" pitchFamily="18" charset="0"/>
              </a:rPr>
              <a:t>0</a:t>
            </a:r>
            <a:endParaRPr lang="en-US" altLang="en-US" sz="2400" b="1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6" name="Line 24">
            <a:extLst>
              <a:ext uri="{FF2B5EF4-FFF2-40B4-BE49-F238E27FC236}">
                <a16:creationId xmlns:a16="http://schemas.microsoft.com/office/drawing/2014/main" id="{FA667E71-DDA3-498A-8D40-F66E06BEBB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62525" y="3841750"/>
            <a:ext cx="908050" cy="595313"/>
          </a:xfrm>
          <a:prstGeom prst="line">
            <a:avLst/>
          </a:prstGeom>
          <a:noFill/>
          <a:ln w="31750">
            <a:solidFill>
              <a:srgbClr val="6699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7" name="Line 18">
            <a:extLst>
              <a:ext uri="{FF2B5EF4-FFF2-40B4-BE49-F238E27FC236}">
                <a16:creationId xmlns:a16="http://schemas.microsoft.com/office/drawing/2014/main" id="{9886850D-78D2-446A-8CEB-51BB0A7CE3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59463" y="2598738"/>
            <a:ext cx="1906587" cy="1249362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3328" name="Object 20">
            <a:extLst>
              <a:ext uri="{FF2B5EF4-FFF2-40B4-BE49-F238E27FC236}">
                <a16:creationId xmlns:a16="http://schemas.microsoft.com/office/drawing/2014/main" id="{854B2B28-14F7-4937-8D9B-93D80C5105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9188" y="2451100"/>
          <a:ext cx="2303462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1669" imgH="203112" progId="Equation.3">
                  <p:embed/>
                </p:oleObj>
              </mc:Choice>
              <mc:Fallback>
                <p:oleObj name="Equation" r:id="rId2" imgW="761669" imgH="20311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2451100"/>
                        <a:ext cx="2303462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9" name="Object 22">
            <a:extLst>
              <a:ext uri="{FF2B5EF4-FFF2-40B4-BE49-F238E27FC236}">
                <a16:creationId xmlns:a16="http://schemas.microsoft.com/office/drawing/2014/main" id="{E3A1CAD3-E57F-48E6-B616-DE39C4472A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5688" y="3513138"/>
          <a:ext cx="2573337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531" imgH="431613" progId="Equation.3">
                  <p:embed/>
                </p:oleObj>
              </mc:Choice>
              <mc:Fallback>
                <p:oleObj name="Equation" r:id="rId4" imgW="850531" imgH="431613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3513138"/>
                        <a:ext cx="2573337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0" name="Object 23">
            <a:extLst>
              <a:ext uri="{FF2B5EF4-FFF2-40B4-BE49-F238E27FC236}">
                <a16:creationId xmlns:a16="http://schemas.microsoft.com/office/drawing/2014/main" id="{9164F34A-D7FA-4FB9-9987-153A5B037F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6813" y="4940300"/>
          <a:ext cx="2611437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63225" imgH="228501" progId="Equation.3">
                  <p:embed/>
                </p:oleObj>
              </mc:Choice>
              <mc:Fallback>
                <p:oleObj name="Equation" r:id="rId6" imgW="863225" imgH="228501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4940300"/>
                        <a:ext cx="2611437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5">
            <a:extLst>
              <a:ext uri="{FF2B5EF4-FFF2-40B4-BE49-F238E27FC236}">
                <a16:creationId xmlns:a16="http://schemas.microsoft.com/office/drawing/2014/main" id="{E6826DEC-A2FC-47B0-ACEC-B0A9DAC2E0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81850" y="2382838"/>
            <a:ext cx="908050" cy="595312"/>
          </a:xfrm>
          <a:prstGeom prst="line">
            <a:avLst/>
          </a:prstGeom>
          <a:noFill/>
          <a:ln w="31750">
            <a:solidFill>
              <a:srgbClr val="6699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8927A8A3-887B-4A1E-82DB-C116FCBAC9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31900"/>
          </a:xfrm>
        </p:spPr>
        <p:txBody>
          <a:bodyPr/>
          <a:lstStyle/>
          <a:p>
            <a:pPr eaLnBrk="1" hangingPunct="1"/>
            <a:r>
              <a:rPr lang="en-IE" altLang="en-US"/>
              <a:t>The </a:t>
            </a:r>
            <a:r>
              <a:rPr lang="en-US" altLang="en-US"/>
              <a:t>Explicit </a:t>
            </a:r>
            <a:r>
              <a:rPr lang="en-IE" altLang="en-US"/>
              <a:t> Equation of A Line</a:t>
            </a:r>
            <a:endParaRPr lang="en-US" altLang="en-US"/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EA111E78-7F5E-4BFF-949E-D02621F69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425" y="2876550"/>
            <a:ext cx="8229600" cy="3633788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Problems:</a:t>
            </a:r>
          </a:p>
          <a:p>
            <a:pPr lvl="1" eaLnBrk="1" hangingPunct="1"/>
            <a:r>
              <a:rPr lang="en-US" altLang="en-US">
                <a:solidFill>
                  <a:srgbClr val="FF6600"/>
                </a:solidFill>
                <a:ea typeface="MS PGothic" panose="020B0600070205080204" pitchFamily="34" charset="-128"/>
              </a:rPr>
              <a:t>accuracy</a:t>
            </a:r>
            <a:br>
              <a:rPr lang="en-US" altLang="en-US">
                <a:ea typeface="MS PGothic" panose="020B0600070205080204" pitchFamily="34" charset="-128"/>
              </a:rPr>
            </a:br>
            <a:r>
              <a:rPr lang="en-US" altLang="en-US">
                <a:ea typeface="MS PGothic" panose="020B0600070205080204" pitchFamily="34" charset="-128"/>
              </a:rPr>
              <a:t>(floating point</a:t>
            </a:r>
            <a:br>
              <a:rPr lang="en-US" altLang="en-US">
                <a:ea typeface="MS PGothic" panose="020B0600070205080204" pitchFamily="34" charset="-128"/>
              </a:rPr>
            </a:br>
            <a:r>
              <a:rPr lang="en-US" altLang="en-US">
                <a:ea typeface="MS PGothic" panose="020B0600070205080204" pitchFamily="34" charset="-128"/>
              </a:rPr>
              <a:t>computations)</a:t>
            </a:r>
          </a:p>
          <a:p>
            <a:pPr lvl="1" eaLnBrk="1" hangingPunct="1"/>
            <a:r>
              <a:rPr lang="en-US" altLang="en-US">
                <a:solidFill>
                  <a:srgbClr val="FF6600"/>
                </a:solidFill>
                <a:ea typeface="MS PGothic" panose="020B0600070205080204" pitchFamily="34" charset="-128"/>
              </a:rPr>
              <a:t>efficiency</a:t>
            </a:r>
            <a:br>
              <a:rPr lang="en-US" altLang="en-US">
                <a:solidFill>
                  <a:srgbClr val="FF6600"/>
                </a:solidFill>
                <a:ea typeface="MS PGothic" panose="020B0600070205080204" pitchFamily="34" charset="-128"/>
              </a:rPr>
            </a:br>
            <a:r>
              <a:rPr lang="en-US" altLang="en-US">
                <a:ea typeface="MS PGothic" panose="020B0600070205080204" pitchFamily="34" charset="-128"/>
              </a:rPr>
              <a:t>(multiplications)</a:t>
            </a:r>
          </a:p>
          <a:p>
            <a:pPr lvl="1" eaLnBrk="1" hangingPunct="1"/>
            <a:r>
              <a:rPr lang="en-US" altLang="en-US">
                <a:solidFill>
                  <a:srgbClr val="FF6600"/>
                </a:solidFill>
                <a:ea typeface="MS PGothic" panose="020B0600070205080204" pitchFamily="34" charset="-128"/>
              </a:rPr>
              <a:t>rounding</a:t>
            </a:r>
          </a:p>
          <a:p>
            <a:pPr lvl="1" eaLnBrk="1" hangingPunct="1"/>
            <a:r>
              <a:rPr lang="en-US" altLang="en-US">
                <a:ea typeface="MS PGothic" panose="020B0600070205080204" pitchFamily="34" charset="-128"/>
              </a:rPr>
              <a:t>sometimes </a:t>
            </a:r>
            <a:r>
              <a:rPr lang="en-US" altLang="en-US">
                <a:solidFill>
                  <a:srgbClr val="FF6600"/>
                </a:solidFill>
                <a:ea typeface="MS PGothic" panose="020B0600070205080204" pitchFamily="34" charset="-128"/>
              </a:rPr>
              <a:t>missing</a:t>
            </a:r>
            <a:r>
              <a:rPr lang="en-US" altLang="en-US">
                <a:ea typeface="MS PGothic" panose="020B0600070205080204" pitchFamily="34" charset="-128"/>
              </a:rPr>
              <a:t> pixels or </a:t>
            </a:r>
            <a:r>
              <a:rPr lang="en-US" altLang="en-US">
                <a:solidFill>
                  <a:srgbClr val="FF6600"/>
                </a:solidFill>
                <a:ea typeface="MS PGothic" panose="020B0600070205080204" pitchFamily="34" charset="-128"/>
              </a:rPr>
              <a:t>not defined </a:t>
            </a:r>
            <a:r>
              <a:rPr lang="en-US" altLang="en-US">
                <a:ea typeface="MS PGothic" panose="020B0600070205080204" pitchFamily="34" charset="-128"/>
              </a:rPr>
              <a:t>at all</a:t>
            </a:r>
          </a:p>
        </p:txBody>
      </p:sp>
      <p:grpSp>
        <p:nvGrpSpPr>
          <p:cNvPr id="14341" name="Group 5">
            <a:extLst>
              <a:ext uri="{FF2B5EF4-FFF2-40B4-BE49-F238E27FC236}">
                <a16:creationId xmlns:a16="http://schemas.microsoft.com/office/drawing/2014/main" id="{B524C41F-A09A-4906-8AE1-385EFE50B62C}"/>
              </a:ext>
            </a:extLst>
          </p:cNvPr>
          <p:cNvGrpSpPr>
            <a:grpSpLocks/>
          </p:cNvGrpSpPr>
          <p:nvPr/>
        </p:nvGrpSpPr>
        <p:grpSpPr bwMode="auto">
          <a:xfrm>
            <a:off x="4722813" y="1389063"/>
            <a:ext cx="3605212" cy="3503612"/>
            <a:chOff x="1499" y="1666"/>
            <a:chExt cx="2271" cy="2207"/>
          </a:xfrm>
        </p:grpSpPr>
        <p:sp>
          <p:nvSpPr>
            <p:cNvPr id="14355" name="Line 6">
              <a:extLst>
                <a:ext uri="{FF2B5EF4-FFF2-40B4-BE49-F238E27FC236}">
                  <a16:creationId xmlns:a16="http://schemas.microsoft.com/office/drawing/2014/main" id="{9110BEC5-A46F-4372-BE9E-C24165C248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7" y="1727"/>
              <a:ext cx="0" cy="20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6" name="Line 7">
              <a:extLst>
                <a:ext uri="{FF2B5EF4-FFF2-40B4-BE49-F238E27FC236}">
                  <a16:creationId xmlns:a16="http://schemas.microsoft.com/office/drawing/2014/main" id="{20262F8D-7AFC-40FE-9935-89A0EBB807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670" y="2660"/>
              <a:ext cx="0" cy="20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7" name="Text Box 8">
              <a:extLst>
                <a:ext uri="{FF2B5EF4-FFF2-40B4-BE49-F238E27FC236}">
                  <a16:creationId xmlns:a16="http://schemas.microsoft.com/office/drawing/2014/main" id="{087B2A26-725C-4BF9-AC9F-F81207DFB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0" y="3642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altLang="en-US" i="1">
                  <a:latin typeface="Times New Roman" panose="02020603050405020304" pitchFamily="18" charset="0"/>
                </a:rPr>
                <a:t>x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14358" name="Text Box 9">
              <a:extLst>
                <a:ext uri="{FF2B5EF4-FFF2-40B4-BE49-F238E27FC236}">
                  <a16:creationId xmlns:a16="http://schemas.microsoft.com/office/drawing/2014/main" id="{69D49302-0CB2-494E-98C8-989C7CECE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9" y="1666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altLang="en-US" i="1">
                  <a:latin typeface="Times New Roman" panose="02020603050405020304" pitchFamily="18" charset="0"/>
                </a:rPr>
                <a:t>y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14342" name="Line 10">
            <a:extLst>
              <a:ext uri="{FF2B5EF4-FFF2-40B4-BE49-F238E27FC236}">
                <a16:creationId xmlns:a16="http://schemas.microsoft.com/office/drawing/2014/main" id="{7741D6AB-0A2D-4073-A9AC-C76A7B3D65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1563" y="3830638"/>
            <a:ext cx="3214687" cy="0"/>
          </a:xfrm>
          <a:prstGeom prst="line">
            <a:avLst/>
          </a:prstGeom>
          <a:noFill/>
          <a:ln w="19050">
            <a:solidFill>
              <a:srgbClr val="FF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3" name="Line 11">
            <a:extLst>
              <a:ext uri="{FF2B5EF4-FFF2-40B4-BE49-F238E27FC236}">
                <a16:creationId xmlns:a16="http://schemas.microsoft.com/office/drawing/2014/main" id="{4635D0C8-C512-43C5-BB87-89CACCDC55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1563" y="2595563"/>
            <a:ext cx="3138487" cy="0"/>
          </a:xfrm>
          <a:prstGeom prst="line">
            <a:avLst/>
          </a:prstGeom>
          <a:noFill/>
          <a:ln w="19050">
            <a:solidFill>
              <a:srgbClr val="FF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4" name="Line 12">
            <a:extLst>
              <a:ext uri="{FF2B5EF4-FFF2-40B4-BE49-F238E27FC236}">
                <a16:creationId xmlns:a16="http://schemas.microsoft.com/office/drawing/2014/main" id="{1DBABB23-D436-49AF-B64C-746CBCFA17E1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296568" y="3155157"/>
            <a:ext cx="3141663" cy="0"/>
          </a:xfrm>
          <a:prstGeom prst="line">
            <a:avLst/>
          </a:prstGeom>
          <a:noFill/>
          <a:ln w="19050">
            <a:solidFill>
              <a:srgbClr val="FF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5" name="Line 13">
            <a:extLst>
              <a:ext uri="{FF2B5EF4-FFF2-40B4-BE49-F238E27FC236}">
                <a16:creationId xmlns:a16="http://schemas.microsoft.com/office/drawing/2014/main" id="{A55027F4-7B0D-4B8A-972E-C81904B0585A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219031" y="3175794"/>
            <a:ext cx="3106738" cy="0"/>
          </a:xfrm>
          <a:prstGeom prst="line">
            <a:avLst/>
          </a:prstGeom>
          <a:noFill/>
          <a:ln w="19050">
            <a:solidFill>
              <a:srgbClr val="FF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6" name="Text Box 14">
            <a:extLst>
              <a:ext uri="{FF2B5EF4-FFF2-40B4-BE49-F238E27FC236}">
                <a16:creationId xmlns:a16="http://schemas.microsoft.com/office/drawing/2014/main" id="{2E458708-CE19-4B60-A2BD-E54A8F750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388" y="357981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E" altLang="en-US" sz="2400" b="1" i="1">
                <a:solidFill>
                  <a:srgbClr val="FF9900"/>
                </a:solidFill>
                <a:latin typeface="Times New Roman" panose="02020603050405020304" pitchFamily="18" charset="0"/>
              </a:rPr>
              <a:t>y</a:t>
            </a:r>
            <a:r>
              <a:rPr lang="en-IE" altLang="en-US" sz="2400" b="1" baseline="-25000">
                <a:solidFill>
                  <a:srgbClr val="FF9900"/>
                </a:solidFill>
                <a:latin typeface="Times New Roman" panose="02020603050405020304" pitchFamily="18" charset="0"/>
              </a:rPr>
              <a:t>0</a:t>
            </a:r>
            <a:endParaRPr lang="en-US" altLang="en-US" sz="2400" b="1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7" name="Text Box 15">
            <a:extLst>
              <a:ext uri="{FF2B5EF4-FFF2-40B4-BE49-F238E27FC236}">
                <a16:creationId xmlns:a16="http://schemas.microsoft.com/office/drawing/2014/main" id="{F3364CA8-71CC-44E1-AED4-F6B7992DD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913" y="2381250"/>
            <a:ext cx="63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E" altLang="en-US" sz="2400" b="1" i="1">
                <a:solidFill>
                  <a:srgbClr val="FF9900"/>
                </a:solidFill>
                <a:latin typeface="Times New Roman" panose="02020603050405020304" pitchFamily="18" charset="0"/>
              </a:rPr>
              <a:t>y</a:t>
            </a:r>
            <a:r>
              <a:rPr lang="en-IE" altLang="en-US" sz="2400" b="1" baseline="-25000">
                <a:solidFill>
                  <a:srgbClr val="FF9900"/>
                </a:solidFill>
                <a:latin typeface="Times New Roman" panose="02020603050405020304" pitchFamily="18" charset="0"/>
              </a:rPr>
              <a:t>end</a:t>
            </a:r>
            <a:endParaRPr lang="en-US" altLang="en-US" sz="2400" b="1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8" name="Text Box 16">
            <a:extLst>
              <a:ext uri="{FF2B5EF4-FFF2-40B4-BE49-F238E27FC236}">
                <a16:creationId xmlns:a16="http://schemas.microsoft.com/office/drawing/2014/main" id="{CF8C2496-9E7B-4D7F-8F51-07F5614F2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663" y="4637088"/>
            <a:ext cx="652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E" altLang="en-US" sz="2400" b="1" i="1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n-IE" altLang="en-US" sz="2400" b="1" baseline="-25000">
                <a:solidFill>
                  <a:srgbClr val="FF9900"/>
                </a:solidFill>
                <a:latin typeface="Times New Roman" panose="02020603050405020304" pitchFamily="18" charset="0"/>
              </a:rPr>
              <a:t>end</a:t>
            </a:r>
            <a:endParaRPr lang="en-US" altLang="en-US" sz="2400" b="1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9" name="Text Box 17">
            <a:extLst>
              <a:ext uri="{FF2B5EF4-FFF2-40B4-BE49-F238E27FC236}">
                <a16:creationId xmlns:a16="http://schemas.microsoft.com/office/drawing/2014/main" id="{5F853BB3-3FCA-428A-B2D9-85E33EF5F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4838" y="464185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E" altLang="en-US" sz="2400" b="1" i="1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n-IE" altLang="en-US" sz="2400" b="1" baseline="-25000">
                <a:solidFill>
                  <a:srgbClr val="FF9900"/>
                </a:solidFill>
                <a:latin typeface="Times New Roman" panose="02020603050405020304" pitchFamily="18" charset="0"/>
              </a:rPr>
              <a:t>0</a:t>
            </a:r>
            <a:endParaRPr lang="en-US" altLang="en-US" sz="2400" b="1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50" name="Line 24">
            <a:extLst>
              <a:ext uri="{FF2B5EF4-FFF2-40B4-BE49-F238E27FC236}">
                <a16:creationId xmlns:a16="http://schemas.microsoft.com/office/drawing/2014/main" id="{7DEED9AC-2D61-4D13-B73E-CCAE31930A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62525" y="3841750"/>
            <a:ext cx="908050" cy="595313"/>
          </a:xfrm>
          <a:prstGeom prst="line">
            <a:avLst/>
          </a:prstGeom>
          <a:noFill/>
          <a:ln w="31750">
            <a:solidFill>
              <a:srgbClr val="6699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1" name="Line 18">
            <a:extLst>
              <a:ext uri="{FF2B5EF4-FFF2-40B4-BE49-F238E27FC236}">
                <a16:creationId xmlns:a16="http://schemas.microsoft.com/office/drawing/2014/main" id="{A8885E08-77D6-4FB9-94A0-E96E6CA921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59463" y="2598738"/>
            <a:ext cx="1906587" cy="1249362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4352" name="Object 20">
            <a:extLst>
              <a:ext uri="{FF2B5EF4-FFF2-40B4-BE49-F238E27FC236}">
                <a16:creationId xmlns:a16="http://schemas.microsoft.com/office/drawing/2014/main" id="{FA43320C-3F7B-4DDE-8DA3-9A70FDDD8D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913" y="1231900"/>
          <a:ext cx="2303462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1669" imgH="203112" progId="Equation.3">
                  <p:embed/>
                </p:oleObj>
              </mc:Choice>
              <mc:Fallback>
                <p:oleObj name="Equation" r:id="rId2" imgW="761669" imgH="20311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1231900"/>
                        <a:ext cx="2303462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22">
            <a:extLst>
              <a:ext uri="{FF2B5EF4-FFF2-40B4-BE49-F238E27FC236}">
                <a16:creationId xmlns:a16="http://schemas.microsoft.com/office/drawing/2014/main" id="{BBD83FF3-6D10-43F9-A486-FD84C2CC27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8" y="1600200"/>
          <a:ext cx="2573337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531" imgH="431613" progId="Equation.3">
                  <p:embed/>
                </p:oleObj>
              </mc:Choice>
              <mc:Fallback>
                <p:oleObj name="Equation" r:id="rId4" imgW="850531" imgH="431613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1600200"/>
                        <a:ext cx="2573337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18">
            <a:extLst>
              <a:ext uri="{FF2B5EF4-FFF2-40B4-BE49-F238E27FC236}">
                <a16:creationId xmlns:a16="http://schemas.microsoft.com/office/drawing/2014/main" id="{43C3D80C-2EB5-4956-935B-2E21A83E71C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70850" y="2382838"/>
            <a:ext cx="7938" cy="1362075"/>
          </a:xfrm>
          <a:prstGeom prst="line">
            <a:avLst/>
          </a:prstGeom>
          <a:noFill/>
          <a:ln w="31750">
            <a:solidFill>
              <a:schemeClr val="accent2"/>
            </a:solidFill>
            <a:prstDash val="sysDot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n>
                <a:solidFill>
                  <a:schemeClr val="tx1"/>
                </a:solidFill>
                <a:prstDash val="sysDash"/>
              </a:ln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C17753D-6709-420A-89A8-49321E1CF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41275"/>
            <a:ext cx="9144000" cy="1231900"/>
          </a:xfrm>
        </p:spPr>
        <p:txBody>
          <a:bodyPr/>
          <a:lstStyle/>
          <a:p>
            <a:pPr eaLnBrk="1" hangingPunct="1"/>
            <a:r>
              <a:rPr lang="en-IE" altLang="en-US"/>
              <a:t>Vectors</a:t>
            </a:r>
            <a:endParaRPr lang="en-US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1CB3CF6-562C-46CF-B812-DC6198451C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IE" altLang="en-US"/>
              <a:t>Vectors:</a:t>
            </a:r>
          </a:p>
          <a:p>
            <a:pPr lvl="1" eaLnBrk="1" hangingPunct="1"/>
            <a:r>
              <a:rPr lang="en-IE" altLang="en-US"/>
              <a:t>A vector is defined as the difference between two points</a:t>
            </a:r>
          </a:p>
          <a:p>
            <a:pPr lvl="1" eaLnBrk="1" hangingPunct="1"/>
            <a:r>
              <a:rPr lang="en-IE" altLang="en-US"/>
              <a:t>The important thing is that a vector has a direction and a length</a:t>
            </a:r>
          </a:p>
          <a:p>
            <a:pPr marL="0" indent="0" eaLnBrk="1" hangingPunct="1"/>
            <a:r>
              <a:rPr lang="en-IE" altLang="en-US"/>
              <a:t>What are vectors for?</a:t>
            </a:r>
          </a:p>
          <a:p>
            <a:pPr lvl="1" eaLnBrk="1" hangingPunct="1"/>
            <a:r>
              <a:rPr lang="en-US" altLang="en-US"/>
              <a:t>A vector shows how to move from one point to another</a:t>
            </a:r>
          </a:p>
          <a:p>
            <a:pPr lvl="1" eaLnBrk="1" hangingPunct="1"/>
            <a:r>
              <a:rPr lang="en-US" altLang="en-US"/>
              <a:t>Vectors are very important in graphics - especially for transformations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FB038CD-4C19-41F3-90D6-2DB446156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31900"/>
          </a:xfrm>
        </p:spPr>
        <p:txBody>
          <a:bodyPr/>
          <a:lstStyle/>
          <a:p>
            <a:pPr eaLnBrk="1" hangingPunct="1"/>
            <a:r>
              <a:rPr lang="en-IE" altLang="en-US"/>
              <a:t>Vectors (2D)</a:t>
            </a:r>
            <a:endParaRPr lang="en-US" alt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E14A51F-E4B2-44DA-A5D1-ACED4EBA57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IE" altLang="en-US"/>
              <a:t>To determine the vector between two points simply subtract them</a:t>
            </a:r>
            <a:endParaRPr lang="en-US" altLang="en-US"/>
          </a:p>
        </p:txBody>
      </p:sp>
      <p:grpSp>
        <p:nvGrpSpPr>
          <p:cNvPr id="16388" name="Group 26">
            <a:extLst>
              <a:ext uri="{FF2B5EF4-FFF2-40B4-BE49-F238E27FC236}">
                <a16:creationId xmlns:a16="http://schemas.microsoft.com/office/drawing/2014/main" id="{08D3BE02-8BDF-4BA0-9291-82F5A78B1856}"/>
              </a:ext>
            </a:extLst>
          </p:cNvPr>
          <p:cNvGrpSpPr>
            <a:grpSpLocks/>
          </p:cNvGrpSpPr>
          <p:nvPr/>
        </p:nvGrpSpPr>
        <p:grpSpPr bwMode="auto">
          <a:xfrm>
            <a:off x="5516563" y="2914650"/>
            <a:ext cx="3425825" cy="2698750"/>
            <a:chOff x="3075" y="1790"/>
            <a:chExt cx="2158" cy="1700"/>
          </a:xfrm>
        </p:grpSpPr>
        <p:graphicFrame>
          <p:nvGraphicFramePr>
            <p:cNvPr id="16415" name="Object 20">
              <a:extLst>
                <a:ext uri="{FF2B5EF4-FFF2-40B4-BE49-F238E27FC236}">
                  <a16:creationId xmlns:a16="http://schemas.microsoft.com/office/drawing/2014/main" id="{EF4FBF74-ED98-41C8-AB9B-BF398CE5C6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5" y="1790"/>
            <a:ext cx="1146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85502" imgH="215806" progId="Equation.3">
                    <p:embed/>
                  </p:oleObj>
                </mc:Choice>
                <mc:Fallback>
                  <p:oleObj name="Equation" r:id="rId2" imgW="685502" imgH="215806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5" y="1790"/>
                          <a:ext cx="1146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6" name="Object 21">
              <a:extLst>
                <a:ext uri="{FF2B5EF4-FFF2-40B4-BE49-F238E27FC236}">
                  <a16:creationId xmlns:a16="http://schemas.microsoft.com/office/drawing/2014/main" id="{D44B8E65-96BC-4784-B21A-E847DF62DD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23" y="2191"/>
            <a:ext cx="1910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43000" imgH="215900" progId="Equation.3">
                    <p:embed/>
                  </p:oleObj>
                </mc:Choice>
                <mc:Fallback>
                  <p:oleObj name="Equation" r:id="rId4" imgW="1143000" imgH="2159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3" y="2191"/>
                          <a:ext cx="1910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7" name="Object 22">
              <a:extLst>
                <a:ext uri="{FF2B5EF4-FFF2-40B4-BE49-F238E27FC236}">
                  <a16:creationId xmlns:a16="http://schemas.microsoft.com/office/drawing/2014/main" id="{AA8C9EB7-424D-4025-9543-EED17DDCF3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23" y="2685"/>
            <a:ext cx="1443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63225" imgH="203112" progId="Equation.3">
                    <p:embed/>
                  </p:oleObj>
                </mc:Choice>
                <mc:Fallback>
                  <p:oleObj name="Equation" r:id="rId6" imgW="863225" imgH="203112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3" y="2685"/>
                          <a:ext cx="1443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8" name="Object 23">
              <a:extLst>
                <a:ext uri="{FF2B5EF4-FFF2-40B4-BE49-F238E27FC236}">
                  <a16:creationId xmlns:a16="http://schemas.microsoft.com/office/drawing/2014/main" id="{10F617E9-FDA3-41E9-9752-E0779A0878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23" y="3151"/>
            <a:ext cx="807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82391" imgH="203112" progId="Equation.3">
                    <p:embed/>
                  </p:oleObj>
                </mc:Choice>
                <mc:Fallback>
                  <p:oleObj name="Equation" r:id="rId8" imgW="482391" imgH="203112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3" y="3151"/>
                          <a:ext cx="807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89" name="Group 33">
            <a:extLst>
              <a:ext uri="{FF2B5EF4-FFF2-40B4-BE49-F238E27FC236}">
                <a16:creationId xmlns:a16="http://schemas.microsoft.com/office/drawing/2014/main" id="{787568C3-B68A-4F63-B8A9-72FCF878AFFA}"/>
              </a:ext>
            </a:extLst>
          </p:cNvPr>
          <p:cNvGrpSpPr>
            <a:grpSpLocks/>
          </p:cNvGrpSpPr>
          <p:nvPr/>
        </p:nvGrpSpPr>
        <p:grpSpPr bwMode="auto">
          <a:xfrm>
            <a:off x="593725" y="2787650"/>
            <a:ext cx="4329113" cy="3079750"/>
            <a:chOff x="374" y="1756"/>
            <a:chExt cx="2727" cy="1940"/>
          </a:xfrm>
        </p:grpSpPr>
        <p:sp>
          <p:nvSpPr>
            <p:cNvPr id="16411" name="Line 8">
              <a:extLst>
                <a:ext uri="{FF2B5EF4-FFF2-40B4-BE49-F238E27FC236}">
                  <a16:creationId xmlns:a16="http://schemas.microsoft.com/office/drawing/2014/main" id="{1684AD4D-FB51-4F43-A629-C8D4707EDB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5" y="1854"/>
              <a:ext cx="0" cy="16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12" name="Line 9">
              <a:extLst>
                <a:ext uri="{FF2B5EF4-FFF2-40B4-BE49-F238E27FC236}">
                  <a16:creationId xmlns:a16="http://schemas.microsoft.com/office/drawing/2014/main" id="{E1956281-AD4D-4AB9-8291-DAEFBCAC958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919" y="2366"/>
              <a:ext cx="0" cy="2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13" name="Text Box 10">
              <a:extLst>
                <a:ext uri="{FF2B5EF4-FFF2-40B4-BE49-F238E27FC236}">
                  <a16:creationId xmlns:a16="http://schemas.microsoft.com/office/drawing/2014/main" id="{8A3FA254-6B85-48DB-BF9A-C695EFF46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7" y="3465"/>
              <a:ext cx="4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altLang="en-US" b="1" i="1">
                  <a:latin typeface="Times New Roman" panose="02020603050405020304" pitchFamily="18" charset="0"/>
                </a:rPr>
                <a:t>x axis</a:t>
              </a:r>
              <a:endParaRPr lang="en-US" altLang="en-US" b="1" i="1">
                <a:latin typeface="Times New Roman" panose="02020603050405020304" pitchFamily="18" charset="0"/>
              </a:endParaRPr>
            </a:p>
          </p:txBody>
        </p:sp>
        <p:sp>
          <p:nvSpPr>
            <p:cNvPr id="16414" name="Text Box 11">
              <a:extLst>
                <a:ext uri="{FF2B5EF4-FFF2-40B4-BE49-F238E27FC236}">
                  <a16:creationId xmlns:a16="http://schemas.microsoft.com/office/drawing/2014/main" id="{392DC97A-9B99-452A-9646-099C697A8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" y="1756"/>
              <a:ext cx="4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altLang="en-US" b="1" i="1">
                  <a:latin typeface="Times New Roman" panose="02020603050405020304" pitchFamily="18" charset="0"/>
                </a:rPr>
                <a:t>y axis</a:t>
              </a:r>
              <a:endParaRPr lang="en-US" altLang="en-US" b="1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16390" name="Text Box 12">
            <a:extLst>
              <a:ext uri="{FF2B5EF4-FFF2-40B4-BE49-F238E27FC236}">
                <a16:creationId xmlns:a16="http://schemas.microsoft.com/office/drawing/2014/main" id="{C1971B35-FC24-4CCC-A1B2-607159089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700" y="3430588"/>
            <a:ext cx="952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E" altLang="en-US" b="1" i="1">
                <a:solidFill>
                  <a:srgbClr val="FF9900"/>
                </a:solidFill>
                <a:latin typeface="Times New Roman" panose="02020603050405020304" pitchFamily="18" charset="0"/>
              </a:rPr>
              <a:t>P</a:t>
            </a:r>
            <a:r>
              <a:rPr lang="en-IE" altLang="en-US" b="1" i="1" baseline="-25000">
                <a:solidFill>
                  <a:srgbClr val="FF9900"/>
                </a:solidFill>
                <a:latin typeface="Times New Roman" panose="02020603050405020304" pitchFamily="18" charset="0"/>
              </a:rPr>
              <a:t>2</a:t>
            </a:r>
            <a:r>
              <a:rPr lang="en-IE" altLang="en-US" b="1" i="1">
                <a:solidFill>
                  <a:srgbClr val="FF9900"/>
                </a:solidFill>
                <a:latin typeface="Times New Roman" panose="02020603050405020304" pitchFamily="18" charset="0"/>
              </a:rPr>
              <a:t> (6, 7)</a:t>
            </a:r>
            <a:endParaRPr lang="en-US" altLang="en-US" b="1" i="1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1" name="Line 17">
            <a:extLst>
              <a:ext uri="{FF2B5EF4-FFF2-40B4-BE49-F238E27FC236}">
                <a16:creationId xmlns:a16="http://schemas.microsoft.com/office/drawing/2014/main" id="{50DFB52F-D583-4CAB-ADBC-51C5177BD0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4813" y="3862388"/>
            <a:ext cx="1335087" cy="884237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2" name="Oval 15">
            <a:extLst>
              <a:ext uri="{FF2B5EF4-FFF2-40B4-BE49-F238E27FC236}">
                <a16:creationId xmlns:a16="http://schemas.microsoft.com/office/drawing/2014/main" id="{472EFA8E-FE21-4C19-8745-8A068FDA9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2438" y="3771900"/>
            <a:ext cx="114300" cy="114300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3" name="Oval 16">
            <a:extLst>
              <a:ext uri="{FF2B5EF4-FFF2-40B4-BE49-F238E27FC236}">
                <a16:creationId xmlns:a16="http://schemas.microsoft.com/office/drawing/2014/main" id="{48248063-CF01-4637-A586-7EA64C0B3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5" y="4713288"/>
            <a:ext cx="114300" cy="114300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4" name="Text Box 18">
            <a:extLst>
              <a:ext uri="{FF2B5EF4-FFF2-40B4-BE49-F238E27FC236}">
                <a16:creationId xmlns:a16="http://schemas.microsoft.com/office/drawing/2014/main" id="{1E1B3B32-BCFE-44A7-ABAD-2BEBC48BC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825" y="4806950"/>
            <a:ext cx="952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E" altLang="en-US" b="1" i="1">
                <a:solidFill>
                  <a:srgbClr val="FF9900"/>
                </a:solidFill>
                <a:latin typeface="Times New Roman" panose="02020603050405020304" pitchFamily="18" charset="0"/>
              </a:rPr>
              <a:t>P</a:t>
            </a:r>
            <a:r>
              <a:rPr lang="en-IE" altLang="en-US" b="1" i="1" baseline="-25000">
                <a:solidFill>
                  <a:srgbClr val="FF9900"/>
                </a:solidFill>
                <a:latin typeface="Times New Roman" panose="02020603050405020304" pitchFamily="18" charset="0"/>
              </a:rPr>
              <a:t>1</a:t>
            </a:r>
            <a:r>
              <a:rPr lang="en-IE" altLang="en-US" b="1" i="1">
                <a:solidFill>
                  <a:srgbClr val="FF9900"/>
                </a:solidFill>
                <a:latin typeface="Times New Roman" panose="02020603050405020304" pitchFamily="18" charset="0"/>
              </a:rPr>
              <a:t> (1, 3)</a:t>
            </a:r>
            <a:endParaRPr lang="en-US" altLang="en-US" b="1" i="1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5" name="Text Box 24">
            <a:extLst>
              <a:ext uri="{FF2B5EF4-FFF2-40B4-BE49-F238E27FC236}">
                <a16:creationId xmlns:a16="http://schemas.microsoft.com/office/drawing/2014/main" id="{51B2A716-ECA5-4B2C-A589-F6670D13A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388" y="42243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E" altLang="en-US" b="1" i="1">
                <a:solidFill>
                  <a:srgbClr val="FF9900"/>
                </a:solidFill>
                <a:latin typeface="Times New Roman" panose="02020603050405020304" pitchFamily="18" charset="0"/>
              </a:rPr>
              <a:t>V</a:t>
            </a:r>
            <a:endParaRPr lang="en-US" altLang="en-US" b="1" i="1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0515" name="Group 35">
            <a:extLst>
              <a:ext uri="{FF2B5EF4-FFF2-40B4-BE49-F238E27FC236}">
                <a16:creationId xmlns:a16="http://schemas.microsoft.com/office/drawing/2014/main" id="{ECE4009F-22CF-413A-B835-A099DC2DAFE5}"/>
              </a:ext>
            </a:extLst>
          </p:cNvPr>
          <p:cNvGrpSpPr>
            <a:grpSpLocks/>
          </p:cNvGrpSpPr>
          <p:nvPr/>
        </p:nvGrpSpPr>
        <p:grpSpPr bwMode="auto">
          <a:xfrm>
            <a:off x="2576513" y="3435350"/>
            <a:ext cx="2606675" cy="1743075"/>
            <a:chOff x="1623" y="2164"/>
            <a:chExt cx="1642" cy="1098"/>
          </a:xfrm>
        </p:grpSpPr>
        <p:sp>
          <p:nvSpPr>
            <p:cNvPr id="16405" name="Text Box 27">
              <a:extLst>
                <a:ext uri="{FF2B5EF4-FFF2-40B4-BE49-F238E27FC236}">
                  <a16:creationId xmlns:a16="http://schemas.microsoft.com/office/drawing/2014/main" id="{E7716799-F0E2-4D3C-A299-7C0686211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2164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altLang="en-US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P</a:t>
              </a:r>
              <a:r>
                <a:rPr lang="en-IE" altLang="en-US" b="1" i="1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r>
                <a:rPr lang="en-IE" altLang="en-US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 (10, 7)</a:t>
              </a:r>
              <a:endParaRPr lang="en-US" altLang="en-US" b="1" i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6" name="Line 28">
              <a:extLst>
                <a:ext uri="{FF2B5EF4-FFF2-40B4-BE49-F238E27FC236}">
                  <a16:creationId xmlns:a16="http://schemas.microsoft.com/office/drawing/2014/main" id="{10A692AA-3001-40B6-8217-3A4D665F0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00" y="2436"/>
              <a:ext cx="841" cy="557"/>
            </a:xfrm>
            <a:prstGeom prst="line">
              <a:avLst/>
            </a:prstGeom>
            <a:noFill/>
            <a:ln w="50800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7" name="Oval 29">
              <a:extLst>
                <a:ext uri="{FF2B5EF4-FFF2-40B4-BE49-F238E27FC236}">
                  <a16:creationId xmlns:a16="http://schemas.microsoft.com/office/drawing/2014/main" id="{BB5B17D8-0AE6-4E70-9F0B-E27C956E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" y="2379"/>
              <a:ext cx="72" cy="72"/>
            </a:xfrm>
            <a:prstGeom prst="ellipse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08" name="Oval 30">
              <a:extLst>
                <a:ext uri="{FF2B5EF4-FFF2-40B4-BE49-F238E27FC236}">
                  <a16:creationId xmlns:a16="http://schemas.microsoft.com/office/drawing/2014/main" id="{7E7F67AA-BD71-4B7A-ABC5-AB1592925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" y="2972"/>
              <a:ext cx="72" cy="72"/>
            </a:xfrm>
            <a:prstGeom prst="ellipse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09" name="Text Box 31">
              <a:extLst>
                <a:ext uri="{FF2B5EF4-FFF2-40B4-BE49-F238E27FC236}">
                  <a16:creationId xmlns:a16="http://schemas.microsoft.com/office/drawing/2014/main" id="{AE6A3D8D-06D2-4774-A1EB-8A20CF10B9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" y="3031"/>
              <a:ext cx="6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altLang="en-US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P</a:t>
              </a:r>
              <a:r>
                <a:rPr lang="en-IE" altLang="en-US" b="1" i="1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r>
                <a:rPr lang="en-IE" altLang="en-US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 (5, 3)</a:t>
              </a:r>
              <a:endParaRPr lang="en-US" altLang="en-US" b="1" i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0" name="Text Box 32">
              <a:extLst>
                <a:ext uri="{FF2B5EF4-FFF2-40B4-BE49-F238E27FC236}">
                  <a16:creationId xmlns:a16="http://schemas.microsoft.com/office/drawing/2014/main" id="{D94BAED9-4772-4DF7-99F3-F6C3037FC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8" y="266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altLang="en-US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V</a:t>
              </a:r>
              <a:endParaRPr lang="en-US" altLang="en-US" b="1" i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0514" name="Rectangle 34">
            <a:extLst>
              <a:ext uri="{FF2B5EF4-FFF2-40B4-BE49-F238E27FC236}">
                <a16:creationId xmlns:a16="http://schemas.microsoft.com/office/drawing/2014/main" id="{F2F774C0-ED84-4346-A65E-B2B3AD92D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95988"/>
            <a:ext cx="9144000" cy="862012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IE" altLang="en-US" sz="2800" b="1">
                <a:solidFill>
                  <a:schemeClr val="bg1"/>
                </a:solidFill>
              </a:rPr>
              <a:t>WATCH OUT:</a:t>
            </a:r>
            <a:r>
              <a:rPr lang="en-IE" altLang="en-US" sz="2800">
                <a:solidFill>
                  <a:schemeClr val="bg1"/>
                </a:solidFill>
              </a:rPr>
              <a:t> Lots of pairs of points share the same vector between them</a:t>
            </a:r>
            <a:endParaRPr lang="en-US" altLang="en-US" sz="2800">
              <a:solidFill>
                <a:schemeClr val="bg1"/>
              </a:solidFill>
            </a:endParaRPr>
          </a:p>
        </p:txBody>
      </p:sp>
      <p:grpSp>
        <p:nvGrpSpPr>
          <p:cNvPr id="20523" name="Group 43">
            <a:extLst>
              <a:ext uri="{FF2B5EF4-FFF2-40B4-BE49-F238E27FC236}">
                <a16:creationId xmlns:a16="http://schemas.microsoft.com/office/drawing/2014/main" id="{2F649C05-FBA1-40D7-8340-D19A308562F3}"/>
              </a:ext>
            </a:extLst>
          </p:cNvPr>
          <p:cNvGrpSpPr>
            <a:grpSpLocks/>
          </p:cNvGrpSpPr>
          <p:nvPr/>
        </p:nvGrpSpPr>
        <p:grpSpPr bwMode="auto">
          <a:xfrm>
            <a:off x="1431925" y="2557463"/>
            <a:ext cx="2840038" cy="1743075"/>
            <a:chOff x="902" y="1611"/>
            <a:chExt cx="1789" cy="1098"/>
          </a:xfrm>
        </p:grpSpPr>
        <p:sp>
          <p:nvSpPr>
            <p:cNvPr id="16399" name="Text Box 37">
              <a:extLst>
                <a:ext uri="{FF2B5EF4-FFF2-40B4-BE49-F238E27FC236}">
                  <a16:creationId xmlns:a16="http://schemas.microsoft.com/office/drawing/2014/main" id="{336AF46E-D904-4DCC-9137-0B635D9FE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9" y="1611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altLang="en-US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P</a:t>
              </a:r>
              <a:r>
                <a:rPr lang="en-IE" altLang="en-US" b="1" i="1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r>
                <a:rPr lang="en-IE" altLang="en-US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 (7, 10)</a:t>
              </a:r>
              <a:endParaRPr lang="en-US" altLang="en-US" b="1" i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0" name="Line 38">
              <a:extLst>
                <a:ext uri="{FF2B5EF4-FFF2-40B4-BE49-F238E27FC236}">
                  <a16:creationId xmlns:a16="http://schemas.microsoft.com/office/drawing/2014/main" id="{EE8B7671-0EDA-48D4-95AC-82BA92EC3E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6" y="1883"/>
              <a:ext cx="841" cy="557"/>
            </a:xfrm>
            <a:prstGeom prst="line">
              <a:avLst/>
            </a:prstGeom>
            <a:noFill/>
            <a:ln w="50800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1" name="Oval 39">
              <a:extLst>
                <a:ext uri="{FF2B5EF4-FFF2-40B4-BE49-F238E27FC236}">
                  <a16:creationId xmlns:a16="http://schemas.microsoft.com/office/drawing/2014/main" id="{A0783E64-2FF3-48E0-B868-AB53BC47B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" y="1826"/>
              <a:ext cx="72" cy="72"/>
            </a:xfrm>
            <a:prstGeom prst="ellipse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02" name="Oval 40">
              <a:extLst>
                <a:ext uri="{FF2B5EF4-FFF2-40B4-BE49-F238E27FC236}">
                  <a16:creationId xmlns:a16="http://schemas.microsoft.com/office/drawing/2014/main" id="{B15A0706-E69B-4A1F-8C6C-FEE0735C6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" y="2419"/>
              <a:ext cx="72" cy="72"/>
            </a:xfrm>
            <a:prstGeom prst="ellipse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03" name="Text Box 41">
              <a:extLst>
                <a:ext uri="{FF2B5EF4-FFF2-40B4-BE49-F238E27FC236}">
                  <a16:creationId xmlns:a16="http://schemas.microsoft.com/office/drawing/2014/main" id="{D7C5CB04-BC93-45AD-841B-55524F18C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" y="2478"/>
              <a:ext cx="6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altLang="en-US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P</a:t>
              </a:r>
              <a:r>
                <a:rPr lang="en-IE" altLang="en-US" b="1" i="1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r>
                <a:rPr lang="en-IE" altLang="en-US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 (2, 6)</a:t>
              </a:r>
              <a:endParaRPr lang="en-US" altLang="en-US" b="1" i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4" name="Text Box 42">
              <a:extLst>
                <a:ext uri="{FF2B5EF4-FFF2-40B4-BE49-F238E27FC236}">
                  <a16:creationId xmlns:a16="http://schemas.microsoft.com/office/drawing/2014/main" id="{78F98E70-E30B-4C5E-B658-6AD1F166DC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" y="2111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altLang="en-US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V</a:t>
              </a:r>
              <a:endParaRPr lang="en-US" altLang="en-US" b="1" i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8689655-3E47-4C02-9510-9491B178FF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41275"/>
            <a:ext cx="9144000" cy="1231900"/>
          </a:xfrm>
        </p:spPr>
        <p:txBody>
          <a:bodyPr/>
          <a:lstStyle/>
          <a:p>
            <a:pPr eaLnBrk="1" hangingPunct="1"/>
            <a:r>
              <a:rPr lang="en-IE" altLang="en-US"/>
              <a:t>Vectors (3D)</a:t>
            </a:r>
            <a:endParaRPr lang="en-US" alt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69EAA41-C3AE-4054-A15C-E120AA8D78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IE" altLang="en-US"/>
              <a:t>In three dimensions a vector is calculated in much the same way</a:t>
            </a:r>
            <a:endParaRPr lang="en-US" altLang="en-US"/>
          </a:p>
        </p:txBody>
      </p:sp>
      <p:graphicFrame>
        <p:nvGraphicFramePr>
          <p:cNvPr id="17412" name="Object 46">
            <a:extLst>
              <a:ext uri="{FF2B5EF4-FFF2-40B4-BE49-F238E27FC236}">
                <a16:creationId xmlns:a16="http://schemas.microsoft.com/office/drawing/2014/main" id="{909189C4-EF5E-491B-B12F-D81C8E3989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0000" y="2546350"/>
          <a:ext cx="148113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502" imgH="215806" progId="Equation.3">
                  <p:embed/>
                </p:oleObj>
              </mc:Choice>
              <mc:Fallback>
                <p:oleObj name="Equation" r:id="rId2" imgW="685502" imgH="215806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0" y="2546350"/>
                        <a:ext cx="1481138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47">
            <a:extLst>
              <a:ext uri="{FF2B5EF4-FFF2-40B4-BE49-F238E27FC236}">
                <a16:creationId xmlns:a16="http://schemas.microsoft.com/office/drawing/2014/main" id="{87F0D7E6-8B9A-43AB-8AB6-14A3E03C06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02263" y="3048000"/>
          <a:ext cx="3427412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86811" imgH="215806" progId="Equation.3">
                  <p:embed/>
                </p:oleObj>
              </mc:Choice>
              <mc:Fallback>
                <p:oleObj name="Equation" r:id="rId4" imgW="1586811" imgH="215806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2263" y="3048000"/>
                        <a:ext cx="3427412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48">
            <a:extLst>
              <a:ext uri="{FF2B5EF4-FFF2-40B4-BE49-F238E27FC236}">
                <a16:creationId xmlns:a16="http://schemas.microsoft.com/office/drawing/2014/main" id="{2F3135DF-C61D-466B-A371-9E3BDB7FE4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0363" y="3662363"/>
          <a:ext cx="17827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25500" imgH="241300" progId="Equation.3">
                  <p:embed/>
                </p:oleObj>
              </mc:Choice>
              <mc:Fallback>
                <p:oleObj name="Equation" r:id="rId6" imgW="825500" imgH="2413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0363" y="3662363"/>
                        <a:ext cx="178276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5" name="Group 51">
            <a:extLst>
              <a:ext uri="{FF2B5EF4-FFF2-40B4-BE49-F238E27FC236}">
                <a16:creationId xmlns:a16="http://schemas.microsoft.com/office/drawing/2014/main" id="{718C70ED-3F11-438E-B745-4FCAE70BE310}"/>
              </a:ext>
            </a:extLst>
          </p:cNvPr>
          <p:cNvGrpSpPr>
            <a:grpSpLocks/>
          </p:cNvGrpSpPr>
          <p:nvPr/>
        </p:nvGrpSpPr>
        <p:grpSpPr bwMode="auto">
          <a:xfrm>
            <a:off x="290513" y="2511425"/>
            <a:ext cx="5149850" cy="4164013"/>
            <a:chOff x="446" y="1582"/>
            <a:chExt cx="3244" cy="2623"/>
          </a:xfrm>
        </p:grpSpPr>
        <p:sp>
          <p:nvSpPr>
            <p:cNvPr id="17418" name="Line 5">
              <a:extLst>
                <a:ext uri="{FF2B5EF4-FFF2-40B4-BE49-F238E27FC236}">
                  <a16:creationId xmlns:a16="http://schemas.microsoft.com/office/drawing/2014/main" id="{F44716CF-40A3-49BE-87DC-5D17561B05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4" y="1676"/>
              <a:ext cx="0" cy="16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19" name="Line 6">
              <a:extLst>
                <a:ext uri="{FF2B5EF4-FFF2-40B4-BE49-F238E27FC236}">
                  <a16:creationId xmlns:a16="http://schemas.microsoft.com/office/drawing/2014/main" id="{1FDA4B80-CBD0-4500-9536-100FC70109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259" y="2892"/>
              <a:ext cx="756" cy="1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0" name="Text Box 7">
              <a:extLst>
                <a:ext uri="{FF2B5EF4-FFF2-40B4-BE49-F238E27FC236}">
                  <a16:creationId xmlns:a16="http://schemas.microsoft.com/office/drawing/2014/main" id="{D347E10A-A515-437C-B011-2FE5DA6FC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6" y="3974"/>
              <a:ext cx="4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altLang="en-US" b="1" i="1">
                  <a:latin typeface="Times New Roman" panose="02020603050405020304" pitchFamily="18" charset="0"/>
                </a:rPr>
                <a:t>x axis</a:t>
              </a:r>
              <a:endParaRPr lang="en-US" altLang="en-US" b="1" i="1">
                <a:latin typeface="Times New Roman" panose="02020603050405020304" pitchFamily="18" charset="0"/>
              </a:endParaRPr>
            </a:p>
          </p:txBody>
        </p:sp>
        <p:sp>
          <p:nvSpPr>
            <p:cNvPr id="17421" name="Text Box 8">
              <a:extLst>
                <a:ext uri="{FF2B5EF4-FFF2-40B4-BE49-F238E27FC236}">
                  <a16:creationId xmlns:a16="http://schemas.microsoft.com/office/drawing/2014/main" id="{637EA9CB-0404-4C44-8A79-1D273973B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0" y="1582"/>
              <a:ext cx="4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altLang="en-US" b="1" i="1">
                  <a:latin typeface="Times New Roman" panose="02020603050405020304" pitchFamily="18" charset="0"/>
                </a:rPr>
                <a:t>y axis</a:t>
              </a:r>
              <a:endParaRPr lang="en-US" altLang="en-US" b="1" i="1">
                <a:latin typeface="Times New Roman" panose="02020603050405020304" pitchFamily="18" charset="0"/>
              </a:endParaRPr>
            </a:p>
          </p:txBody>
        </p:sp>
        <p:sp>
          <p:nvSpPr>
            <p:cNvPr id="17422" name="Line 9">
              <a:extLst>
                <a:ext uri="{FF2B5EF4-FFF2-40B4-BE49-F238E27FC236}">
                  <a16:creationId xmlns:a16="http://schemas.microsoft.com/office/drawing/2014/main" id="{19B278C7-CF9F-4C86-BE4A-09B4685C842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829" y="2893"/>
              <a:ext cx="756" cy="1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3" name="Text Box 10">
              <a:extLst>
                <a:ext uri="{FF2B5EF4-FFF2-40B4-BE49-F238E27FC236}">
                  <a16:creationId xmlns:a16="http://schemas.microsoft.com/office/drawing/2014/main" id="{DF6C3DED-544A-467B-8A5B-99E19029FB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" y="3957"/>
              <a:ext cx="4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altLang="en-US" b="1" i="1">
                  <a:latin typeface="Times New Roman" panose="02020603050405020304" pitchFamily="18" charset="0"/>
                </a:rPr>
                <a:t>z axis</a:t>
              </a:r>
              <a:endParaRPr lang="en-US" altLang="en-US" b="1" i="1">
                <a:latin typeface="Times New Roman" panose="02020603050405020304" pitchFamily="18" charset="0"/>
              </a:endParaRPr>
            </a:p>
          </p:txBody>
        </p:sp>
        <p:sp>
          <p:nvSpPr>
            <p:cNvPr id="17424" name="Line 11">
              <a:extLst>
                <a:ext uri="{FF2B5EF4-FFF2-40B4-BE49-F238E27FC236}">
                  <a16:creationId xmlns:a16="http://schemas.microsoft.com/office/drawing/2014/main" id="{59B50CD6-236A-4B62-BBC4-BFBA9B4ECB5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93" y="3474"/>
              <a:ext cx="160" cy="322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5" name="Line 12">
              <a:extLst>
                <a:ext uri="{FF2B5EF4-FFF2-40B4-BE49-F238E27FC236}">
                  <a16:creationId xmlns:a16="http://schemas.microsoft.com/office/drawing/2014/main" id="{D435BB01-BBB5-4D6D-B9D0-C9C3887939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0" y="3257"/>
              <a:ext cx="0" cy="286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6" name="Line 13">
              <a:extLst>
                <a:ext uri="{FF2B5EF4-FFF2-40B4-BE49-F238E27FC236}">
                  <a16:creationId xmlns:a16="http://schemas.microsoft.com/office/drawing/2014/main" id="{B65DA8D5-8C48-437C-BCF8-EA21377D5F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1556" y="2878"/>
              <a:ext cx="236" cy="475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7" name="Line 14">
              <a:extLst>
                <a:ext uri="{FF2B5EF4-FFF2-40B4-BE49-F238E27FC236}">
                  <a16:creationId xmlns:a16="http://schemas.microsoft.com/office/drawing/2014/main" id="{E0A8335A-6A2E-47C4-8B6F-CA594F4D0F8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511" y="3162"/>
              <a:ext cx="165" cy="332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8" name="Line 15">
              <a:extLst>
                <a:ext uri="{FF2B5EF4-FFF2-40B4-BE49-F238E27FC236}">
                  <a16:creationId xmlns:a16="http://schemas.microsoft.com/office/drawing/2014/main" id="{197326B6-9C32-4E43-8E0F-97E2AC63B7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9" y="3398"/>
              <a:ext cx="0" cy="315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9" name="Line 16">
              <a:extLst>
                <a:ext uri="{FF2B5EF4-FFF2-40B4-BE49-F238E27FC236}">
                  <a16:creationId xmlns:a16="http://schemas.microsoft.com/office/drawing/2014/main" id="{D44E4988-2C1C-4CB3-B332-B125C5DF70B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1878" y="3054"/>
              <a:ext cx="236" cy="475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30" name="Line 17">
              <a:extLst>
                <a:ext uri="{FF2B5EF4-FFF2-40B4-BE49-F238E27FC236}">
                  <a16:creationId xmlns:a16="http://schemas.microsoft.com/office/drawing/2014/main" id="{C8BB10B7-02B8-4A68-9FE4-B5FE9547A2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003" y="2920"/>
              <a:ext cx="171" cy="345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31" name="Line 18">
              <a:extLst>
                <a:ext uri="{FF2B5EF4-FFF2-40B4-BE49-F238E27FC236}">
                  <a16:creationId xmlns:a16="http://schemas.microsoft.com/office/drawing/2014/main" id="{A0D8E3E8-BE3A-4271-A440-47EC6B814C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7" y="3141"/>
              <a:ext cx="0" cy="333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32" name="Line 19">
              <a:extLst>
                <a:ext uri="{FF2B5EF4-FFF2-40B4-BE49-F238E27FC236}">
                  <a16:creationId xmlns:a16="http://schemas.microsoft.com/office/drawing/2014/main" id="{C49F8715-8529-49C2-BBC5-C33A416DC1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1880" y="3361"/>
              <a:ext cx="236" cy="475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33" name="Text Box 21">
              <a:extLst>
                <a:ext uri="{FF2B5EF4-FFF2-40B4-BE49-F238E27FC236}">
                  <a16:creationId xmlns:a16="http://schemas.microsoft.com/office/drawing/2014/main" id="{9C0B1696-C940-4769-AD70-5841180C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6" y="3353"/>
              <a:ext cx="2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altLang="en-US" b="1" i="1">
                  <a:solidFill>
                    <a:srgbClr val="FF9900"/>
                  </a:solidFill>
                  <a:latin typeface="Times New Roman" panose="02020603050405020304" pitchFamily="18" charset="0"/>
                </a:rPr>
                <a:t>P</a:t>
              </a:r>
              <a:r>
                <a:rPr lang="en-IE" altLang="en-US" b="1" i="1" baseline="-25000">
                  <a:solidFill>
                    <a:srgbClr val="FF99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b="1" i="1" baseline="-25000">
                <a:solidFill>
                  <a:srgbClr val="FF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4" name="Line 26">
              <a:extLst>
                <a:ext uri="{FF2B5EF4-FFF2-40B4-BE49-F238E27FC236}">
                  <a16:creationId xmlns:a16="http://schemas.microsoft.com/office/drawing/2014/main" id="{A67DD774-564D-4DF1-897A-ED039B8ACC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6" y="2834"/>
              <a:ext cx="255" cy="567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35" name="Line 36">
              <a:extLst>
                <a:ext uri="{FF2B5EF4-FFF2-40B4-BE49-F238E27FC236}">
                  <a16:creationId xmlns:a16="http://schemas.microsoft.com/office/drawing/2014/main" id="{85FC7C58-42A7-4340-9B0C-5205BCC56C4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302" y="2101"/>
              <a:ext cx="493" cy="99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36" name="Line 37">
              <a:extLst>
                <a:ext uri="{FF2B5EF4-FFF2-40B4-BE49-F238E27FC236}">
                  <a16:creationId xmlns:a16="http://schemas.microsoft.com/office/drawing/2014/main" id="{3E331B19-3A82-485E-A446-ECEA417A57E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1295" y="1724"/>
              <a:ext cx="409" cy="82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37" name="Line 38">
              <a:extLst>
                <a:ext uri="{FF2B5EF4-FFF2-40B4-BE49-F238E27FC236}">
                  <a16:creationId xmlns:a16="http://schemas.microsoft.com/office/drawing/2014/main" id="{72E097F1-5811-4D1C-AEA6-A595C10528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316" y="3465"/>
              <a:ext cx="486" cy="97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38" name="Line 39">
              <a:extLst>
                <a:ext uri="{FF2B5EF4-FFF2-40B4-BE49-F238E27FC236}">
                  <a16:creationId xmlns:a16="http://schemas.microsoft.com/office/drawing/2014/main" id="{860D1633-1FC2-468E-BC95-45F9F3A577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4" y="2352"/>
              <a:ext cx="0" cy="138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39" name="Line 40">
              <a:extLst>
                <a:ext uri="{FF2B5EF4-FFF2-40B4-BE49-F238E27FC236}">
                  <a16:creationId xmlns:a16="http://schemas.microsoft.com/office/drawing/2014/main" id="{4BF50069-E75F-4BF3-9565-AE74C976D0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32" y="2817"/>
              <a:ext cx="0" cy="138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40" name="Line 41">
              <a:extLst>
                <a:ext uri="{FF2B5EF4-FFF2-40B4-BE49-F238E27FC236}">
                  <a16:creationId xmlns:a16="http://schemas.microsoft.com/office/drawing/2014/main" id="{58BC4A0C-13CC-4D05-B630-0EF3FE5B21C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2229" y="2191"/>
              <a:ext cx="432" cy="869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41" name="Line 42">
              <a:extLst>
                <a:ext uri="{FF2B5EF4-FFF2-40B4-BE49-F238E27FC236}">
                  <a16:creationId xmlns:a16="http://schemas.microsoft.com/office/drawing/2014/main" id="{775FFDF7-EABB-4160-A1D2-BE19389260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79" y="1679"/>
              <a:ext cx="493" cy="99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42" name="Line 43">
              <a:extLst>
                <a:ext uri="{FF2B5EF4-FFF2-40B4-BE49-F238E27FC236}">
                  <a16:creationId xmlns:a16="http://schemas.microsoft.com/office/drawing/2014/main" id="{0EB1C79D-8FF8-49F5-9C56-920E73C28F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2" y="2406"/>
              <a:ext cx="0" cy="138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43" name="Line 44">
              <a:extLst>
                <a:ext uri="{FF2B5EF4-FFF2-40B4-BE49-F238E27FC236}">
                  <a16:creationId xmlns:a16="http://schemas.microsoft.com/office/drawing/2014/main" id="{176DF74B-FF96-4EEB-86AC-09161BB2A3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2228" y="3552"/>
              <a:ext cx="432" cy="869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44" name="Oval 25">
              <a:extLst>
                <a:ext uri="{FF2B5EF4-FFF2-40B4-BE49-F238E27FC236}">
                  <a16:creationId xmlns:a16="http://schemas.microsoft.com/office/drawing/2014/main" id="{038392A4-8445-4500-8958-CFD8A3818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" y="2782"/>
              <a:ext cx="80" cy="8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45" name="Oval 20">
              <a:extLst>
                <a:ext uri="{FF2B5EF4-FFF2-40B4-BE49-F238E27FC236}">
                  <a16:creationId xmlns:a16="http://schemas.microsoft.com/office/drawing/2014/main" id="{3941A4FC-9FD8-487A-ADA0-BACB69807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3351"/>
              <a:ext cx="80" cy="80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46" name="Text Box 50">
              <a:extLst>
                <a:ext uri="{FF2B5EF4-FFF2-40B4-BE49-F238E27FC236}">
                  <a16:creationId xmlns:a16="http://schemas.microsoft.com/office/drawing/2014/main" id="{D9190AD4-2E9C-4DDD-A4ED-FAC93F8FA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1" y="2567"/>
              <a:ext cx="2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altLang="en-US" b="1" i="1">
                  <a:solidFill>
                    <a:srgbClr val="0000CC"/>
                  </a:solidFill>
                  <a:latin typeface="Times New Roman" panose="02020603050405020304" pitchFamily="18" charset="0"/>
                </a:rPr>
                <a:t>P</a:t>
              </a:r>
              <a:r>
                <a:rPr lang="en-IE" altLang="en-US" b="1" i="1" baseline="-25000">
                  <a:solidFill>
                    <a:srgbClr val="0000CC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b="1" i="1" baseline="-2500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7416" name="Rectangle 53">
            <a:extLst>
              <a:ext uri="{FF2B5EF4-FFF2-40B4-BE49-F238E27FC236}">
                <a16:creationId xmlns:a16="http://schemas.microsoft.com/office/drawing/2014/main" id="{B4479561-D5CA-4D7E-94DD-4B13532B5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863" y="4198938"/>
            <a:ext cx="3973512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IE" altLang="en-US" sz="2400"/>
              <a:t>So for (2, 1, 3) to (7, 10, 5) we get</a:t>
            </a:r>
            <a:endParaRPr lang="en-US" altLang="en-US" sz="2400"/>
          </a:p>
        </p:txBody>
      </p:sp>
      <p:graphicFrame>
        <p:nvGraphicFramePr>
          <p:cNvPr id="17417" name="Object 54">
            <a:extLst>
              <a:ext uri="{FF2B5EF4-FFF2-40B4-BE49-F238E27FC236}">
                <a16:creationId xmlns:a16="http://schemas.microsoft.com/office/drawing/2014/main" id="{56A6D024-B87C-4597-9599-9D95C1BC2A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5288" y="5143500"/>
          <a:ext cx="274161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9449" imgH="431613" progId="Equation.3">
                  <p:embed/>
                </p:oleObj>
              </mc:Choice>
              <mc:Fallback>
                <p:oleObj name="Equation" r:id="rId8" imgW="1269449" imgH="431613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5143500"/>
                        <a:ext cx="2741612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0828590-74E2-4A86-9343-F52099A872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41275"/>
            <a:ext cx="9144000" cy="1231900"/>
          </a:xfrm>
        </p:spPr>
        <p:txBody>
          <a:bodyPr/>
          <a:lstStyle/>
          <a:p>
            <a:pPr eaLnBrk="1" hangingPunct="1"/>
            <a:r>
              <a:rPr lang="en-IE" altLang="en-US"/>
              <a:t>Vector Operations</a:t>
            </a:r>
            <a:endParaRPr lang="en-GB" altLang="en-US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2D3F141-0E3C-4446-947B-786C8C205B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IE" altLang="en-US"/>
              <a:t>There are a number of important operations we need to know how to perform with vectors:</a:t>
            </a:r>
          </a:p>
          <a:p>
            <a:pPr lvl="1" eaLnBrk="1" hangingPunct="1"/>
            <a:r>
              <a:rPr lang="en-IE" altLang="en-US"/>
              <a:t>Calculation of vector length</a:t>
            </a:r>
          </a:p>
          <a:p>
            <a:pPr lvl="1" eaLnBrk="1" hangingPunct="1"/>
            <a:r>
              <a:rPr lang="en-IE" altLang="en-US"/>
              <a:t>Vector addition</a:t>
            </a:r>
          </a:p>
          <a:p>
            <a:pPr lvl="1" eaLnBrk="1" hangingPunct="1"/>
            <a:r>
              <a:rPr lang="en-IE" altLang="en-US"/>
              <a:t>Scalar multiplication of vectors</a:t>
            </a:r>
          </a:p>
          <a:p>
            <a:pPr lvl="1" eaLnBrk="1" hangingPunct="1"/>
            <a:r>
              <a:rPr lang="en-IE" altLang="en-US"/>
              <a:t>Scalar product</a:t>
            </a:r>
          </a:p>
          <a:p>
            <a:pPr lvl="1" eaLnBrk="1" hangingPunct="1"/>
            <a:r>
              <a:rPr lang="en-IE" altLang="en-US"/>
              <a:t>Vector product</a:t>
            </a:r>
            <a:endParaRPr lang="en-GB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72F1BB5-2F21-4DBD-A2EB-5E2788E4B9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41275"/>
            <a:ext cx="9144000" cy="1231900"/>
          </a:xfrm>
        </p:spPr>
        <p:txBody>
          <a:bodyPr/>
          <a:lstStyle/>
          <a:p>
            <a:pPr eaLnBrk="1" hangingPunct="1"/>
            <a:r>
              <a:rPr lang="en-IE" altLang="en-US"/>
              <a:t>Vector Operations: Vector Length</a:t>
            </a:r>
            <a:endParaRPr lang="en-US" altLang="en-US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D2B1781-7172-45ED-BCBE-FEFF216FA1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IE" altLang="en-US"/>
              <a:t>Vector lengths are easily calculated in two dimensions:</a:t>
            </a:r>
          </a:p>
          <a:p>
            <a:pPr marL="0" indent="0" eaLnBrk="1" hangingPunct="1"/>
            <a:endParaRPr lang="en-IE" altLang="en-US" sz="5400"/>
          </a:p>
          <a:p>
            <a:pPr marL="0" indent="0" eaLnBrk="1" hangingPunct="1"/>
            <a:r>
              <a:rPr lang="en-IE" altLang="en-US"/>
              <a:t>and in three dimensions:</a:t>
            </a:r>
            <a:endParaRPr lang="en-US" altLang="en-US"/>
          </a:p>
        </p:txBody>
      </p:sp>
      <p:graphicFrame>
        <p:nvGraphicFramePr>
          <p:cNvPr id="19460" name="Object 4">
            <a:extLst>
              <a:ext uri="{FF2B5EF4-FFF2-40B4-BE49-F238E27FC236}">
                <a16:creationId xmlns:a16="http://schemas.microsoft.com/office/drawing/2014/main" id="{537A8107-356C-4223-B6C4-AF3EFDC01D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3175" y="2508250"/>
          <a:ext cx="26892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4781" imgH="304668" progId="Equation.3">
                  <p:embed/>
                </p:oleObj>
              </mc:Choice>
              <mc:Fallback>
                <p:oleObj name="Equation" r:id="rId2" imgW="964781" imgH="30466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2508250"/>
                        <a:ext cx="26892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>
            <a:extLst>
              <a:ext uri="{FF2B5EF4-FFF2-40B4-BE49-F238E27FC236}">
                <a16:creationId xmlns:a16="http://schemas.microsoft.com/office/drawing/2014/main" id="{461D87BE-EE61-41CF-AE7D-F035D288D2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3175" y="4106863"/>
          <a:ext cx="3538538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9449" imgH="304668" progId="Equation.3">
                  <p:embed/>
                </p:oleObj>
              </mc:Choice>
              <mc:Fallback>
                <p:oleObj name="Equation" r:id="rId4" imgW="1269449" imgH="30466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4106863"/>
                        <a:ext cx="3538538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7EA3FE6-F2C0-46AE-B4A7-C5C6547919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31900"/>
          </a:xfrm>
        </p:spPr>
        <p:txBody>
          <a:bodyPr/>
          <a:lstStyle/>
          <a:p>
            <a:pPr eaLnBrk="1" hangingPunct="1"/>
            <a:r>
              <a:rPr lang="en-IE" altLang="en-US"/>
              <a:t>Vector Operations: Vector Addition</a:t>
            </a:r>
            <a:endParaRPr lang="en-US" altLang="en-US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9CF2DF4-F706-4EBA-A509-CD21483F7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IE" altLang="en-US"/>
              <a:t>The sum of two vectors is calculated by simply adding corresponding components</a:t>
            </a:r>
          </a:p>
          <a:p>
            <a:pPr marL="0" indent="0" eaLnBrk="1" hangingPunct="1"/>
            <a:endParaRPr lang="en-IE" altLang="en-US"/>
          </a:p>
          <a:p>
            <a:pPr marL="0" indent="0" eaLnBrk="1" hangingPunct="1"/>
            <a:endParaRPr lang="en-IE" altLang="en-US"/>
          </a:p>
          <a:p>
            <a:pPr marL="0" indent="0" eaLnBrk="1" hangingPunct="1"/>
            <a:endParaRPr lang="en-IE" altLang="en-US"/>
          </a:p>
          <a:p>
            <a:pPr marL="0" indent="0" eaLnBrk="1" hangingPunct="1"/>
            <a:endParaRPr lang="en-IE" altLang="en-US"/>
          </a:p>
          <a:p>
            <a:pPr marL="0" indent="0" eaLnBrk="1" hangingPunct="1"/>
            <a:endParaRPr lang="en-IE" altLang="en-US"/>
          </a:p>
          <a:p>
            <a:pPr marL="0" indent="0" eaLnBrk="1" hangingPunct="1"/>
            <a:endParaRPr lang="en-IE" altLang="en-US"/>
          </a:p>
          <a:p>
            <a:pPr marL="0" indent="0" eaLnBrk="1" hangingPunct="1"/>
            <a:endParaRPr lang="en-IE" altLang="en-US" sz="1800"/>
          </a:p>
          <a:p>
            <a:pPr marL="0" indent="0" eaLnBrk="1" hangingPunct="1"/>
            <a:r>
              <a:rPr lang="en-IE" altLang="en-US"/>
              <a:t>Performed similarly in three dimensions</a:t>
            </a:r>
            <a:endParaRPr lang="en-US" altLang="en-US"/>
          </a:p>
        </p:txBody>
      </p:sp>
      <p:graphicFrame>
        <p:nvGraphicFramePr>
          <p:cNvPr id="20484" name="Object 16">
            <a:extLst>
              <a:ext uri="{FF2B5EF4-FFF2-40B4-BE49-F238E27FC236}">
                <a16:creationId xmlns:a16="http://schemas.microsoft.com/office/drawing/2014/main" id="{D2C86C37-D4C8-45CF-8BF0-200DF4FF6A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4863" y="2398713"/>
          <a:ext cx="506095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16100" imgH="241300" progId="Equation.3">
                  <p:embed/>
                </p:oleObj>
              </mc:Choice>
              <mc:Fallback>
                <p:oleObj name="Equation" r:id="rId2" imgW="1816100" imgH="241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2398713"/>
                        <a:ext cx="5060950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5" name="Group 47">
            <a:extLst>
              <a:ext uri="{FF2B5EF4-FFF2-40B4-BE49-F238E27FC236}">
                <a16:creationId xmlns:a16="http://schemas.microsoft.com/office/drawing/2014/main" id="{B775E4CB-401E-47C4-8D74-82F46AF3915E}"/>
              </a:ext>
            </a:extLst>
          </p:cNvPr>
          <p:cNvGrpSpPr>
            <a:grpSpLocks/>
          </p:cNvGrpSpPr>
          <p:nvPr/>
        </p:nvGrpSpPr>
        <p:grpSpPr bwMode="auto">
          <a:xfrm>
            <a:off x="549275" y="3062288"/>
            <a:ext cx="8113713" cy="3186112"/>
            <a:chOff x="247" y="1920"/>
            <a:chExt cx="5111" cy="2007"/>
          </a:xfrm>
        </p:grpSpPr>
        <p:sp>
          <p:nvSpPr>
            <p:cNvPr id="20486" name="Rectangle 46">
              <a:extLst>
                <a:ext uri="{FF2B5EF4-FFF2-40B4-BE49-F238E27FC236}">
                  <a16:creationId xmlns:a16="http://schemas.microsoft.com/office/drawing/2014/main" id="{567B7843-1EA7-44B0-94E7-7B0B5E577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" y="1920"/>
              <a:ext cx="5111" cy="200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0487" name="Group 43">
              <a:extLst>
                <a:ext uri="{FF2B5EF4-FFF2-40B4-BE49-F238E27FC236}">
                  <a16:creationId xmlns:a16="http://schemas.microsoft.com/office/drawing/2014/main" id="{A807C1F2-2553-4E25-A072-FC1DC61E2B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" y="1987"/>
              <a:ext cx="2289" cy="1940"/>
              <a:chOff x="368" y="2232"/>
              <a:chExt cx="2289" cy="1940"/>
            </a:xfrm>
          </p:grpSpPr>
          <p:grpSp>
            <p:nvGrpSpPr>
              <p:cNvPr id="20500" name="Group 5">
                <a:extLst>
                  <a:ext uri="{FF2B5EF4-FFF2-40B4-BE49-F238E27FC236}">
                    <a16:creationId xmlns:a16="http://schemas.microsoft.com/office/drawing/2014/main" id="{10529CE4-6F15-4F2D-9447-924079C3B4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" y="2330"/>
                <a:ext cx="1683" cy="1683"/>
                <a:chOff x="2822" y="1728"/>
                <a:chExt cx="1683" cy="1683"/>
              </a:xfrm>
            </p:grpSpPr>
            <p:sp>
              <p:nvSpPr>
                <p:cNvPr id="20507" name="Line 6">
                  <a:extLst>
                    <a:ext uri="{FF2B5EF4-FFF2-40B4-BE49-F238E27FC236}">
                      <a16:creationId xmlns:a16="http://schemas.microsoft.com/office/drawing/2014/main" id="{80322D2D-78ED-46F8-AE75-7367F2BCDB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71" y="1728"/>
                  <a:ext cx="0" cy="168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0508" name="Line 7">
                  <a:extLst>
                    <a:ext uri="{FF2B5EF4-FFF2-40B4-BE49-F238E27FC236}">
                      <a16:creationId xmlns:a16="http://schemas.microsoft.com/office/drawing/2014/main" id="{FA1B2658-8C74-4024-BFA9-B446B745E7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3664" y="2521"/>
                  <a:ext cx="0" cy="168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20501" name="Text Box 8">
                <a:extLst>
                  <a:ext uri="{FF2B5EF4-FFF2-40B4-BE49-F238E27FC236}">
                    <a16:creationId xmlns:a16="http://schemas.microsoft.com/office/drawing/2014/main" id="{4EF233B5-5C86-45A6-9ABE-F3AD3ABAC9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3" y="3941"/>
                <a:ext cx="46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IE" altLang="en-US" b="1" i="1">
                    <a:latin typeface="Times New Roman" panose="02020603050405020304" pitchFamily="18" charset="0"/>
                  </a:rPr>
                  <a:t>x axis</a:t>
                </a:r>
                <a:endParaRPr lang="en-US" altLang="en-US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02" name="Text Box 9">
                <a:extLst>
                  <a:ext uri="{FF2B5EF4-FFF2-40B4-BE49-F238E27FC236}">
                    <a16:creationId xmlns:a16="http://schemas.microsoft.com/office/drawing/2014/main" id="{2CE2CDDE-DE16-44C5-9905-D4115BC45D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" y="2232"/>
                <a:ext cx="4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IE" altLang="en-US" b="1" i="1">
                    <a:latin typeface="Times New Roman" panose="02020603050405020304" pitchFamily="18" charset="0"/>
                  </a:rPr>
                  <a:t>y axis</a:t>
                </a:r>
                <a:endParaRPr lang="en-US" altLang="en-US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03" name="Line 11">
                <a:extLst>
                  <a:ext uri="{FF2B5EF4-FFF2-40B4-BE49-F238E27FC236}">
                    <a16:creationId xmlns:a16="http://schemas.microsoft.com/office/drawing/2014/main" id="{1A4097E9-1B2E-47D6-AAFB-0E9C07EA53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30" y="3631"/>
                <a:ext cx="1070" cy="319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504" name="Line 17">
                <a:extLst>
                  <a:ext uri="{FF2B5EF4-FFF2-40B4-BE49-F238E27FC236}">
                    <a16:creationId xmlns:a16="http://schemas.microsoft.com/office/drawing/2014/main" id="{D839DD9A-4501-492B-B5DE-4B79C94675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31" y="3028"/>
                <a:ext cx="430" cy="923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505" name="Text Box 38">
                <a:extLst>
                  <a:ext uri="{FF2B5EF4-FFF2-40B4-BE49-F238E27FC236}">
                    <a16:creationId xmlns:a16="http://schemas.microsoft.com/office/drawing/2014/main" id="{FD2BCED7-10A5-4978-A3EE-791597A269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3554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IE" altLang="en-US" b="1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lang="en-IE" altLang="en-US" b="1" baseline="-2500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en-US" b="1">
                  <a:solidFill>
                    <a:srgbClr val="FF99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06" name="Text Box 39">
                <a:extLst>
                  <a:ext uri="{FF2B5EF4-FFF2-40B4-BE49-F238E27FC236}">
                    <a16:creationId xmlns:a16="http://schemas.microsoft.com/office/drawing/2014/main" id="{B73223A0-99D6-4C4B-ACE6-E63635C33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9" y="2793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IE" altLang="en-US" b="1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lang="en-IE" altLang="en-US" b="1" baseline="-2500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en-US" b="1">
                  <a:solidFill>
                    <a:srgbClr val="FF99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488" name="Group 44">
              <a:extLst>
                <a:ext uri="{FF2B5EF4-FFF2-40B4-BE49-F238E27FC236}">
                  <a16:creationId xmlns:a16="http://schemas.microsoft.com/office/drawing/2014/main" id="{B57F2583-5B36-4F3D-B60B-E425AEF1DB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5" y="1987"/>
              <a:ext cx="2289" cy="1940"/>
              <a:chOff x="2835" y="2212"/>
              <a:chExt cx="2289" cy="1940"/>
            </a:xfrm>
          </p:grpSpPr>
          <p:grpSp>
            <p:nvGrpSpPr>
              <p:cNvPr id="20489" name="Group 18">
                <a:extLst>
                  <a:ext uri="{FF2B5EF4-FFF2-40B4-BE49-F238E27FC236}">
                    <a16:creationId xmlns:a16="http://schemas.microsoft.com/office/drawing/2014/main" id="{054C2060-8912-4954-A38E-350686899A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57" y="2310"/>
                <a:ext cx="1683" cy="1683"/>
                <a:chOff x="2822" y="1728"/>
                <a:chExt cx="1683" cy="1683"/>
              </a:xfrm>
            </p:grpSpPr>
            <p:sp>
              <p:nvSpPr>
                <p:cNvPr id="20498" name="Line 19">
                  <a:extLst>
                    <a:ext uri="{FF2B5EF4-FFF2-40B4-BE49-F238E27FC236}">
                      <a16:creationId xmlns:a16="http://schemas.microsoft.com/office/drawing/2014/main" id="{1EF477E5-24E4-4797-8DC8-43BCA17DA3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71" y="1728"/>
                  <a:ext cx="0" cy="168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0499" name="Line 20">
                  <a:extLst>
                    <a:ext uri="{FF2B5EF4-FFF2-40B4-BE49-F238E27FC236}">
                      <a16:creationId xmlns:a16="http://schemas.microsoft.com/office/drawing/2014/main" id="{8B42B8F9-8247-4805-BBCA-DA9D15200D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3664" y="2521"/>
                  <a:ext cx="0" cy="168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20490" name="Text Box 21">
                <a:extLst>
                  <a:ext uri="{FF2B5EF4-FFF2-40B4-BE49-F238E27FC236}">
                    <a16:creationId xmlns:a16="http://schemas.microsoft.com/office/drawing/2014/main" id="{27048E99-CB87-4CD7-BA5C-06F29A47C1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0" y="3921"/>
                <a:ext cx="46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IE" altLang="en-US" b="1" i="1">
                    <a:latin typeface="Times New Roman" panose="02020603050405020304" pitchFamily="18" charset="0"/>
                  </a:rPr>
                  <a:t>x axis</a:t>
                </a:r>
                <a:endParaRPr lang="en-US" altLang="en-US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491" name="Text Box 22">
                <a:extLst>
                  <a:ext uri="{FF2B5EF4-FFF2-40B4-BE49-F238E27FC236}">
                    <a16:creationId xmlns:a16="http://schemas.microsoft.com/office/drawing/2014/main" id="{32997AC9-8AE9-46E7-9FA1-1A7CEC3E5E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5" y="2212"/>
                <a:ext cx="4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IE" altLang="en-US" b="1" i="1">
                    <a:latin typeface="Times New Roman" panose="02020603050405020304" pitchFamily="18" charset="0"/>
                  </a:rPr>
                  <a:t>y axis</a:t>
                </a:r>
                <a:endParaRPr lang="en-US" altLang="en-US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492" name="Line 23">
                <a:extLst>
                  <a:ext uri="{FF2B5EF4-FFF2-40B4-BE49-F238E27FC236}">
                    <a16:creationId xmlns:a16="http://schemas.microsoft.com/office/drawing/2014/main" id="{33C53B98-4411-4012-8998-63C14E2D22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97" y="3611"/>
                <a:ext cx="1070" cy="319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493" name="Line 24">
                <a:extLst>
                  <a:ext uri="{FF2B5EF4-FFF2-40B4-BE49-F238E27FC236}">
                    <a16:creationId xmlns:a16="http://schemas.microsoft.com/office/drawing/2014/main" id="{8887BB66-8BB9-426A-AB1D-7F9ED1AABE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98" y="2661"/>
                <a:ext cx="1509" cy="1270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494" name="Line 25">
                <a:extLst>
                  <a:ext uri="{FF2B5EF4-FFF2-40B4-BE49-F238E27FC236}">
                    <a16:creationId xmlns:a16="http://schemas.microsoft.com/office/drawing/2014/main" id="{E4A6360B-B73E-4539-BAAB-3A431F9B9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66" y="2687"/>
                <a:ext cx="430" cy="923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495" name="Text Box 40">
                <a:extLst>
                  <a:ext uri="{FF2B5EF4-FFF2-40B4-BE49-F238E27FC236}">
                    <a16:creationId xmlns:a16="http://schemas.microsoft.com/office/drawing/2014/main" id="{7C708E63-3471-4EDD-BE2C-4B6B283DD5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2" y="3672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IE" altLang="en-US" b="1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lang="en-IE" altLang="en-US" b="1" baseline="-2500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en-US" b="1">
                  <a:solidFill>
                    <a:srgbClr val="FF99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496" name="Text Box 41">
                <a:extLst>
                  <a:ext uri="{FF2B5EF4-FFF2-40B4-BE49-F238E27FC236}">
                    <a16:creationId xmlns:a16="http://schemas.microsoft.com/office/drawing/2014/main" id="{232928B3-BCAD-4578-B8C1-1E665387B1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2792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IE" altLang="en-US" b="1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lang="en-IE" altLang="en-US" b="1" baseline="-2500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en-US" b="1">
                  <a:solidFill>
                    <a:srgbClr val="FF99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497" name="Text Box 42">
                <a:extLst>
                  <a:ext uri="{FF2B5EF4-FFF2-40B4-BE49-F238E27FC236}">
                    <a16:creationId xmlns:a16="http://schemas.microsoft.com/office/drawing/2014/main" id="{4CF6887F-0F71-44C8-8231-013D6A9043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2555"/>
                <a:ext cx="57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IE" altLang="en-US" b="1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lang="en-IE" altLang="en-US" b="1" baseline="-2500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IE" altLang="en-US" b="1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 + V</a:t>
                </a:r>
                <a:r>
                  <a:rPr lang="en-IE" altLang="en-US" b="1" baseline="-2500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en-US" b="1" baseline="-25000">
                  <a:solidFill>
                    <a:srgbClr val="FF99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0DF9B02-EBF1-42DB-A204-6FA642E32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31900"/>
          </a:xfrm>
        </p:spPr>
        <p:txBody>
          <a:bodyPr/>
          <a:lstStyle/>
          <a:p>
            <a:pPr eaLnBrk="1" hangingPunct="1"/>
            <a:r>
              <a:rPr lang="en-IE" altLang="en-US" sz="3600"/>
              <a:t>Vector Operations: Scalar Multiplication</a:t>
            </a:r>
            <a:endParaRPr lang="en-US" altLang="en-US" sz="3600"/>
          </a:p>
        </p:txBody>
      </p:sp>
      <p:sp>
        <p:nvSpPr>
          <p:cNvPr id="21507" name="Rectangle 28">
            <a:extLst>
              <a:ext uri="{FF2B5EF4-FFF2-40B4-BE49-F238E27FC236}">
                <a16:creationId xmlns:a16="http://schemas.microsoft.com/office/drawing/2014/main" id="{5ECF550F-51ED-4A2B-ADC0-9730358156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483600" cy="5524500"/>
          </a:xfrm>
          <a:noFill/>
        </p:spPr>
        <p:txBody>
          <a:bodyPr/>
          <a:lstStyle/>
          <a:p>
            <a:pPr marL="0" indent="0" eaLnBrk="1" hangingPunct="1"/>
            <a:r>
              <a:rPr lang="en-IE" altLang="en-US"/>
              <a:t>Multiplication of a vector by a scalar proceeds by multiplying each of the components of the vector by the scalar</a:t>
            </a:r>
            <a:endParaRPr lang="en-US" altLang="en-US"/>
          </a:p>
        </p:txBody>
      </p:sp>
      <p:graphicFrame>
        <p:nvGraphicFramePr>
          <p:cNvPr id="21508" name="Object 29">
            <a:extLst>
              <a:ext uri="{FF2B5EF4-FFF2-40B4-BE49-F238E27FC236}">
                <a16:creationId xmlns:a16="http://schemas.microsoft.com/office/drawing/2014/main" id="{81B30AEA-E512-451C-8074-2C85745623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7225" y="2963863"/>
          <a:ext cx="272415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900" imgH="241300" progId="Equation.3">
                  <p:embed/>
                </p:oleObj>
              </mc:Choice>
              <mc:Fallback>
                <p:oleObj name="Equation" r:id="rId2" imgW="977900" imgH="2413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2963863"/>
                        <a:ext cx="2724150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09" name="Group 89">
            <a:extLst>
              <a:ext uri="{FF2B5EF4-FFF2-40B4-BE49-F238E27FC236}">
                <a16:creationId xmlns:a16="http://schemas.microsoft.com/office/drawing/2014/main" id="{2BD30C5C-6B82-4714-96CE-5D6B9D0D58BF}"/>
              </a:ext>
            </a:extLst>
          </p:cNvPr>
          <p:cNvGrpSpPr>
            <a:grpSpLocks/>
          </p:cNvGrpSpPr>
          <p:nvPr/>
        </p:nvGrpSpPr>
        <p:grpSpPr bwMode="auto">
          <a:xfrm>
            <a:off x="917575" y="3773488"/>
            <a:ext cx="7286625" cy="2930525"/>
            <a:chOff x="347" y="2360"/>
            <a:chExt cx="4590" cy="1846"/>
          </a:xfrm>
        </p:grpSpPr>
        <p:sp>
          <p:nvSpPr>
            <p:cNvPr id="21510" name="Rectangle 84">
              <a:extLst>
                <a:ext uri="{FF2B5EF4-FFF2-40B4-BE49-F238E27FC236}">
                  <a16:creationId xmlns:a16="http://schemas.microsoft.com/office/drawing/2014/main" id="{B5116F3E-6864-4CA2-B31B-C43993D1B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" y="2360"/>
              <a:ext cx="4590" cy="184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1511" name="Group 88">
              <a:extLst>
                <a:ext uri="{FF2B5EF4-FFF2-40B4-BE49-F238E27FC236}">
                  <a16:creationId xmlns:a16="http://schemas.microsoft.com/office/drawing/2014/main" id="{BAEE9E81-45C3-4617-B9A9-5DAB212CD5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0" y="2501"/>
              <a:ext cx="2296" cy="1675"/>
              <a:chOff x="2560" y="2501"/>
              <a:chExt cx="2296" cy="1675"/>
            </a:xfrm>
          </p:grpSpPr>
          <p:grpSp>
            <p:nvGrpSpPr>
              <p:cNvPr id="21521" name="Group 67">
                <a:extLst>
                  <a:ext uri="{FF2B5EF4-FFF2-40B4-BE49-F238E27FC236}">
                    <a16:creationId xmlns:a16="http://schemas.microsoft.com/office/drawing/2014/main" id="{33DF969E-4F7D-4C08-8137-60B439E78F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5" y="2504"/>
                <a:ext cx="1497" cy="1497"/>
                <a:chOff x="2822" y="1728"/>
                <a:chExt cx="1683" cy="1683"/>
              </a:xfrm>
            </p:grpSpPr>
            <p:sp>
              <p:nvSpPr>
                <p:cNvPr id="21527" name="Line 68">
                  <a:extLst>
                    <a:ext uri="{FF2B5EF4-FFF2-40B4-BE49-F238E27FC236}">
                      <a16:creationId xmlns:a16="http://schemas.microsoft.com/office/drawing/2014/main" id="{EF4EBFAC-D3A3-4C61-B2B0-4F8BBC9A94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71" y="1728"/>
                  <a:ext cx="0" cy="168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528" name="Line 69">
                  <a:extLst>
                    <a:ext uri="{FF2B5EF4-FFF2-40B4-BE49-F238E27FC236}">
                      <a16:creationId xmlns:a16="http://schemas.microsoft.com/office/drawing/2014/main" id="{B5B77CA6-DB84-4E5C-9DF7-D58F9B25D4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3664" y="2521"/>
                  <a:ext cx="0" cy="168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21522" name="Text Box 70">
                <a:extLst>
                  <a:ext uri="{FF2B5EF4-FFF2-40B4-BE49-F238E27FC236}">
                    <a16:creationId xmlns:a16="http://schemas.microsoft.com/office/drawing/2014/main" id="{936F7972-0DEC-4444-AC73-09FEE524C1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0" y="3945"/>
                <a:ext cx="4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IE" altLang="en-US" b="1" i="1">
                    <a:latin typeface="Times New Roman" panose="02020603050405020304" pitchFamily="18" charset="0"/>
                  </a:rPr>
                  <a:t>x axis</a:t>
                </a:r>
                <a:endParaRPr lang="en-US" altLang="en-US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23" name="Text Box 71">
                <a:extLst>
                  <a:ext uri="{FF2B5EF4-FFF2-40B4-BE49-F238E27FC236}">
                    <a16:creationId xmlns:a16="http://schemas.microsoft.com/office/drawing/2014/main" id="{EA2A9ECE-F260-4CDE-B31C-63871FD836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0" y="2501"/>
                <a:ext cx="4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IE" altLang="en-US" b="1" i="1">
                    <a:latin typeface="Times New Roman" panose="02020603050405020304" pitchFamily="18" charset="0"/>
                  </a:rPr>
                  <a:t>y axis</a:t>
                </a:r>
                <a:endParaRPr lang="en-US" altLang="en-US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24" name="Text Box 73">
                <a:extLst>
                  <a:ext uri="{FF2B5EF4-FFF2-40B4-BE49-F238E27FC236}">
                    <a16:creationId xmlns:a16="http://schemas.microsoft.com/office/drawing/2014/main" id="{ED051EC4-49E3-46FE-AE7F-9F905EC67F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3" y="3123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IE" altLang="en-US" b="1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sV</a:t>
                </a:r>
                <a:endParaRPr lang="en-US" altLang="en-US" b="1">
                  <a:solidFill>
                    <a:srgbClr val="FF99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25" name="Line 74">
                <a:extLst>
                  <a:ext uri="{FF2B5EF4-FFF2-40B4-BE49-F238E27FC236}">
                    <a16:creationId xmlns:a16="http://schemas.microsoft.com/office/drawing/2014/main" id="{87BD4C64-6EEA-410C-8FCD-EE897E9E7D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13" y="2679"/>
                <a:ext cx="1179" cy="1272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26" name="Text Box 85">
                <a:extLst>
                  <a:ext uri="{FF2B5EF4-FFF2-40B4-BE49-F238E27FC236}">
                    <a16:creationId xmlns:a16="http://schemas.microsoft.com/office/drawing/2014/main" id="{D4049BC7-0E44-417F-9953-F3A0C7E364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6" y="2528"/>
                <a:ext cx="7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IE" altLang="en-US" b="1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(sV</a:t>
                </a:r>
                <a:r>
                  <a:rPr lang="en-IE" altLang="en-US" b="1" baseline="-2500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IE" altLang="en-US" b="1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, sV</a:t>
                </a:r>
                <a:r>
                  <a:rPr lang="en-IE" altLang="en-US" b="1" baseline="-2500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y</a:t>
                </a:r>
                <a:r>
                  <a:rPr lang="en-IE" altLang="en-US" b="1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en-US" b="1" baseline="-25000">
                  <a:solidFill>
                    <a:srgbClr val="FF99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1512" name="Group 87">
              <a:extLst>
                <a:ext uri="{FF2B5EF4-FFF2-40B4-BE49-F238E27FC236}">
                  <a16:creationId xmlns:a16="http://schemas.microsoft.com/office/drawing/2014/main" id="{7B98EF63-730E-4D7C-A669-F82FE15331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" y="2476"/>
              <a:ext cx="1974" cy="1700"/>
              <a:chOff x="430" y="2476"/>
              <a:chExt cx="1974" cy="1700"/>
            </a:xfrm>
          </p:grpSpPr>
          <p:grpSp>
            <p:nvGrpSpPr>
              <p:cNvPr id="21513" name="Group 31">
                <a:extLst>
                  <a:ext uri="{FF2B5EF4-FFF2-40B4-BE49-F238E27FC236}">
                    <a16:creationId xmlns:a16="http://schemas.microsoft.com/office/drawing/2014/main" id="{8AEBF39B-623F-4C5E-9ABC-7A3EAD6D78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6" y="2504"/>
                <a:ext cx="1497" cy="1497"/>
                <a:chOff x="2822" y="1728"/>
                <a:chExt cx="1683" cy="1683"/>
              </a:xfrm>
            </p:grpSpPr>
            <p:sp>
              <p:nvSpPr>
                <p:cNvPr id="21519" name="Line 32">
                  <a:extLst>
                    <a:ext uri="{FF2B5EF4-FFF2-40B4-BE49-F238E27FC236}">
                      <a16:creationId xmlns:a16="http://schemas.microsoft.com/office/drawing/2014/main" id="{0CEA3928-D0F9-4BF8-9E1E-C8262B96DF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71" y="1728"/>
                  <a:ext cx="0" cy="168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520" name="Line 33">
                  <a:extLst>
                    <a:ext uri="{FF2B5EF4-FFF2-40B4-BE49-F238E27FC236}">
                      <a16:creationId xmlns:a16="http://schemas.microsoft.com/office/drawing/2014/main" id="{669081A7-D8C3-40F7-9925-2B34E0D0C4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3664" y="2521"/>
                  <a:ext cx="0" cy="168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21514" name="Text Box 34">
                <a:extLst>
                  <a:ext uri="{FF2B5EF4-FFF2-40B4-BE49-F238E27FC236}">
                    <a16:creationId xmlns:a16="http://schemas.microsoft.com/office/drawing/2014/main" id="{708D124F-2A54-4481-9DFD-8CA8254247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0" y="3945"/>
                <a:ext cx="46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IE" altLang="en-US" b="1" i="1">
                    <a:latin typeface="Times New Roman" panose="02020603050405020304" pitchFamily="18" charset="0"/>
                  </a:rPr>
                  <a:t>x axis</a:t>
                </a:r>
                <a:endParaRPr lang="en-US" altLang="en-US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15" name="Text Box 35">
                <a:extLst>
                  <a:ext uri="{FF2B5EF4-FFF2-40B4-BE49-F238E27FC236}">
                    <a16:creationId xmlns:a16="http://schemas.microsoft.com/office/drawing/2014/main" id="{89F0C9A0-FAB3-4DBF-9886-F9385F4012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" y="2476"/>
                <a:ext cx="4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IE" altLang="en-US" b="1" i="1">
                    <a:latin typeface="Times New Roman" panose="02020603050405020304" pitchFamily="18" charset="0"/>
                  </a:rPr>
                  <a:t>y axis</a:t>
                </a:r>
                <a:endParaRPr lang="en-US" altLang="en-US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16" name="Line 36">
                <a:extLst>
                  <a:ext uri="{FF2B5EF4-FFF2-40B4-BE49-F238E27FC236}">
                    <a16:creationId xmlns:a16="http://schemas.microsoft.com/office/drawing/2014/main" id="{8DA57CB7-3B27-46D2-AFD1-E20840312C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7" y="3320"/>
                <a:ext cx="603" cy="632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17" name="Text Box 38">
                <a:extLst>
                  <a:ext uri="{FF2B5EF4-FFF2-40B4-BE49-F238E27FC236}">
                    <a16:creationId xmlns:a16="http://schemas.microsoft.com/office/drawing/2014/main" id="{75E1843C-1394-41C2-99BA-8F39C4586E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1" y="3434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IE" altLang="en-US" b="1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V</a:t>
                </a:r>
                <a:endParaRPr lang="en-US" altLang="en-US" b="1">
                  <a:solidFill>
                    <a:srgbClr val="FF99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18" name="Text Box 86">
                <a:extLst>
                  <a:ext uri="{FF2B5EF4-FFF2-40B4-BE49-F238E27FC236}">
                    <a16:creationId xmlns:a16="http://schemas.microsoft.com/office/drawing/2014/main" id="{D4C9975A-501D-400D-8E20-8CFC1F8FCF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0" y="3147"/>
                <a:ext cx="5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IE" altLang="en-US" b="1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(V</a:t>
                </a:r>
                <a:r>
                  <a:rPr lang="en-IE" altLang="en-US" b="1" baseline="-2500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IE" altLang="en-US" b="1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, V</a:t>
                </a:r>
                <a:r>
                  <a:rPr lang="en-IE" altLang="en-US" b="1" baseline="-2500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y</a:t>
                </a:r>
                <a:r>
                  <a:rPr lang="en-IE" altLang="en-US" b="1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en-US" b="1" baseline="-25000">
                  <a:solidFill>
                    <a:srgbClr val="FF99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14884D6-D135-482A-BB66-7CD3E4B70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31900"/>
          </a:xfrm>
        </p:spPr>
        <p:txBody>
          <a:bodyPr/>
          <a:lstStyle/>
          <a:p>
            <a:r>
              <a:rPr lang="en-US" altLang="en-US"/>
              <a:t>How much Math?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555CFA4-C4AD-4CEC-8D2A-4C9D9060CC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229600" cy="4887913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/>
              <a:t>Lots of simple linear algebra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/>
              <a:t>Some more advanced concepts 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	–Homogeneous coordinates 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	–Ordinary differential equations (ODEs) and their numerical solution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/>
              <a:t>Always in a concrete and visual context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F357DEF-D964-4188-BA97-039EC6EAB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41275"/>
            <a:ext cx="9144000" cy="1231900"/>
          </a:xfrm>
        </p:spPr>
        <p:txBody>
          <a:bodyPr/>
          <a:lstStyle/>
          <a:p>
            <a:pPr eaLnBrk="1" hangingPunct="1"/>
            <a:r>
              <a:rPr lang="en-IE" altLang="en-US"/>
              <a:t>Other Vector Operations</a:t>
            </a:r>
            <a:endParaRPr lang="en-US" alt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A08D2D7-2DCF-4662-818B-CC61E4792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IE" altLang="en-US"/>
              <a:t>There are other important vector operations that we will cover as we come to them</a:t>
            </a:r>
          </a:p>
          <a:p>
            <a:pPr marL="0" indent="0" eaLnBrk="1" hangingPunct="1"/>
            <a:r>
              <a:rPr lang="en-IE" altLang="en-US"/>
              <a:t>These include:</a:t>
            </a:r>
          </a:p>
          <a:p>
            <a:pPr lvl="1" eaLnBrk="1" hangingPunct="1"/>
            <a:r>
              <a:rPr lang="en-IE" altLang="en-US"/>
              <a:t>Scalar product (dot product)</a:t>
            </a:r>
          </a:p>
          <a:p>
            <a:pPr lvl="1" eaLnBrk="1" hangingPunct="1"/>
            <a:r>
              <a:rPr lang="en-IE" altLang="en-US"/>
              <a:t>Vector product (cross product)</a:t>
            </a:r>
            <a:endParaRPr lang="en-US" altLang="en-US"/>
          </a:p>
          <a:p>
            <a:pPr marL="0" indent="0" eaLnBrk="1" hangingPunct="1"/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F639A483-FE09-4FAF-918F-C6E8659516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41275"/>
            <a:ext cx="9144000" cy="1231900"/>
          </a:xfrm>
        </p:spPr>
        <p:txBody>
          <a:bodyPr/>
          <a:lstStyle/>
          <a:p>
            <a:r>
              <a:rPr lang="en-US" altLang="en-US">
                <a:latin typeface="ArialMT"/>
              </a:rPr>
              <a:t>Point on a Line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3D0E0C8E-79B0-43D2-9B9B-4F93FEB87D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Equation of a line</a:t>
            </a:r>
          </a:p>
        </p:txBody>
      </p:sp>
      <p:pic>
        <p:nvPicPr>
          <p:cNvPr id="23556" name="Picture 3">
            <a:extLst>
              <a:ext uri="{FF2B5EF4-FFF2-40B4-BE49-F238E27FC236}">
                <a16:creationId xmlns:a16="http://schemas.microsoft.com/office/drawing/2014/main" id="{77C91322-A38F-4BE6-AD6A-D42ECC3A2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2714625"/>
            <a:ext cx="5392737" cy="29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1ECFE266-D7A3-4CC9-A902-E7EF9CFC2A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41275"/>
            <a:ext cx="9144000" cy="1231900"/>
          </a:xfrm>
        </p:spPr>
        <p:txBody>
          <a:bodyPr/>
          <a:lstStyle/>
          <a:p>
            <a:r>
              <a:rPr lang="en-US" altLang="en-US">
                <a:latin typeface="ArialMT"/>
              </a:rPr>
              <a:t>Affine Combination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9E2495C6-6DF8-4E3D-AB22-374129FEA8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60488"/>
            <a:ext cx="8229600" cy="5524500"/>
          </a:xfrm>
        </p:spPr>
        <p:txBody>
          <a:bodyPr/>
          <a:lstStyle/>
          <a:p>
            <a:r>
              <a:rPr lang="en-US" altLang="en-US"/>
              <a:t>How to combine points and get other points…</a:t>
            </a:r>
          </a:p>
        </p:txBody>
      </p:sp>
      <p:pic>
        <p:nvPicPr>
          <p:cNvPr id="24580" name="Picture 3">
            <a:extLst>
              <a:ext uri="{FF2B5EF4-FFF2-40B4-BE49-F238E27FC236}">
                <a16:creationId xmlns:a16="http://schemas.microsoft.com/office/drawing/2014/main" id="{11979C33-BF50-4E7E-98D8-731FF6B28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2816225"/>
            <a:ext cx="5989637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90FD67DD-A10A-4DAD-8FB5-E84F84BB35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31900"/>
          </a:xfrm>
        </p:spPr>
        <p:txBody>
          <a:bodyPr/>
          <a:lstStyle/>
          <a:p>
            <a:r>
              <a:rPr lang="en-US" altLang="en-US"/>
              <a:t>Affine Combinations are COOL !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E792DA59-2740-48C1-849F-B73D44301D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33500"/>
            <a:ext cx="8229600" cy="746125"/>
          </a:xfrm>
        </p:spPr>
        <p:txBody>
          <a:bodyPr/>
          <a:lstStyle/>
          <a:p>
            <a:r>
              <a:rPr lang="en-US" altLang="en-US"/>
              <a:t>Lets take the following polynomials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952571-EF1D-43EA-A181-D104CF95EF6D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7199" y="2002740"/>
            <a:ext cx="2403987" cy="17831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B9403D-BD08-40F6-9244-6E4BB3A44499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26657" y="2327200"/>
            <a:ext cx="5560143" cy="990977"/>
          </a:xfrm>
          <a:prstGeom prst="rect">
            <a:avLst/>
          </a:prstGeom>
          <a:blipFill>
            <a:blip r:embed="rId3"/>
            <a:stretch>
              <a:fillRect l="-2303" t="-7407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685578-5165-44B6-92DE-D998047623ED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7198" y="4265741"/>
            <a:ext cx="6806607" cy="2674130"/>
          </a:xfrm>
          <a:prstGeom prst="rect">
            <a:avLst/>
          </a:prstGeom>
          <a:blipFill>
            <a:blip r:embed="rId4"/>
            <a:stretch>
              <a:fillRect l="-1791" t="-2511" r="-2059" b="-5708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537430-53FB-4D5A-93A3-E53A2F8F8342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4716" y="3801515"/>
            <a:ext cx="7178471" cy="65364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grpSp>
        <p:nvGrpSpPr>
          <p:cNvPr id="25608" name="Group 26">
            <a:extLst>
              <a:ext uri="{FF2B5EF4-FFF2-40B4-BE49-F238E27FC236}">
                <a16:creationId xmlns:a16="http://schemas.microsoft.com/office/drawing/2014/main" id="{C43BDD0B-1129-4D29-8BCB-2F25176F135A}"/>
              </a:ext>
            </a:extLst>
          </p:cNvPr>
          <p:cNvGrpSpPr>
            <a:grpSpLocks/>
          </p:cNvGrpSpPr>
          <p:nvPr/>
        </p:nvGrpSpPr>
        <p:grpSpPr bwMode="auto">
          <a:xfrm>
            <a:off x="5373688" y="3922713"/>
            <a:ext cx="3716337" cy="2197100"/>
            <a:chOff x="5373555" y="3922754"/>
            <a:chExt cx="3716140" cy="219770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B1B0934-6A86-449E-BDA6-4067AEC3C6A5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373555" y="5202203"/>
              <a:ext cx="476412" cy="369332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grpSp>
          <p:nvGrpSpPr>
            <p:cNvPr id="25610" name="Group 25">
              <a:extLst>
                <a:ext uri="{FF2B5EF4-FFF2-40B4-BE49-F238E27FC236}">
                  <a16:creationId xmlns:a16="http://schemas.microsoft.com/office/drawing/2014/main" id="{75E1E885-5843-44E9-8DA0-0FF1F00E7A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6116" y="3922754"/>
              <a:ext cx="3293579" cy="2197703"/>
              <a:chOff x="5781368" y="4497939"/>
              <a:chExt cx="3293579" cy="2197703"/>
            </a:xfrm>
          </p:grpSpPr>
          <p:sp>
            <p:nvSpPr>
              <p:cNvPr id="25611" name="Oval 12">
                <a:extLst>
                  <a:ext uri="{FF2B5EF4-FFF2-40B4-BE49-F238E27FC236}">
                    <a16:creationId xmlns:a16="http://schemas.microsoft.com/office/drawing/2014/main" id="{9C0A30C8-C1C9-48CF-982D-16AAD7B92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1368" y="5796208"/>
                <a:ext cx="132735" cy="162140"/>
              </a:xfrm>
              <a:prstGeom prst="ellipse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12" name="Oval 13">
                <a:extLst>
                  <a:ext uri="{FF2B5EF4-FFF2-40B4-BE49-F238E27FC236}">
                    <a16:creationId xmlns:a16="http://schemas.microsoft.com/office/drawing/2014/main" id="{9CDB294D-3793-4D0D-B164-A9267A73B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5239" y="6302565"/>
                <a:ext cx="132735" cy="162140"/>
              </a:xfrm>
              <a:prstGeom prst="ellipse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13" name="Oval 14">
                <a:extLst>
                  <a:ext uri="{FF2B5EF4-FFF2-40B4-BE49-F238E27FC236}">
                    <a16:creationId xmlns:a16="http://schemas.microsoft.com/office/drawing/2014/main" id="{1974A223-24AA-42B9-B0D7-FAFC25A2C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0285" y="4847395"/>
                <a:ext cx="132735" cy="162140"/>
              </a:xfrm>
              <a:prstGeom prst="ellipse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cxnSp>
            <p:nvCxnSpPr>
              <p:cNvPr id="25614" name="Straight Connector 16">
                <a:extLst>
                  <a:ext uri="{FF2B5EF4-FFF2-40B4-BE49-F238E27FC236}">
                    <a16:creationId xmlns:a16="http://schemas.microsoft.com/office/drawing/2014/main" id="{F59BFDA1-3052-44E5-AA07-301F1FE3AD15}"/>
                  </a:ext>
                </a:extLst>
              </p:cNvPr>
              <p:cNvCxnSpPr>
                <a:cxnSpLocks noChangeShapeType="1"/>
                <a:stCxn id="25611" idx="2"/>
                <a:endCxn id="25613" idx="3"/>
              </p:cNvCxnSpPr>
              <p:nvPr/>
            </p:nvCxnSpPr>
            <p:spPr bwMode="auto">
              <a:xfrm flipV="1">
                <a:off x="5781368" y="4985790"/>
                <a:ext cx="1548356" cy="891488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615" name="Straight Connector 18">
                <a:extLst>
                  <a:ext uri="{FF2B5EF4-FFF2-40B4-BE49-F238E27FC236}">
                    <a16:creationId xmlns:a16="http://schemas.microsoft.com/office/drawing/2014/main" id="{C8111695-FCCD-4DD7-B124-1CB2A76D6D90}"/>
                  </a:ext>
                </a:extLst>
              </p:cNvPr>
              <p:cNvCxnSpPr>
                <a:cxnSpLocks noChangeShapeType="1"/>
                <a:stCxn id="25613" idx="5"/>
                <a:endCxn id="25612" idx="1"/>
              </p:cNvCxnSpPr>
              <p:nvPr/>
            </p:nvCxnSpPr>
            <p:spPr bwMode="auto">
              <a:xfrm>
                <a:off x="7423581" y="4985790"/>
                <a:ext cx="1081097" cy="134052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5616" name="Freeform: Shape 21">
                <a:extLst>
                  <a:ext uri="{FF2B5EF4-FFF2-40B4-BE49-F238E27FC236}">
                    <a16:creationId xmlns:a16="http://schemas.microsoft.com/office/drawing/2014/main" id="{183F72C2-F951-46BB-AE62-6F84D6B140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9355" y="5425217"/>
                <a:ext cx="2610464" cy="960835"/>
              </a:xfrm>
              <a:custGeom>
                <a:avLst/>
                <a:gdLst>
                  <a:gd name="T0" fmla="*/ 0 w 2610464"/>
                  <a:gd name="T1" fmla="*/ 444641 h 960835"/>
                  <a:gd name="T2" fmla="*/ 1356851 w 2610464"/>
                  <a:gd name="T3" fmla="*/ 16938 h 960835"/>
                  <a:gd name="T4" fmla="*/ 2610464 w 2610464"/>
                  <a:gd name="T5" fmla="*/ 960835 h 960835"/>
                  <a:gd name="T6" fmla="*/ 2610464 w 2610464"/>
                  <a:gd name="T7" fmla="*/ 960835 h 9608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10464" h="960835">
                    <a:moveTo>
                      <a:pt x="0" y="444641"/>
                    </a:moveTo>
                    <a:cubicBezTo>
                      <a:pt x="460887" y="187773"/>
                      <a:pt x="921774" y="-69094"/>
                      <a:pt x="1356851" y="16938"/>
                    </a:cubicBezTo>
                    <a:cubicBezTo>
                      <a:pt x="1791928" y="102970"/>
                      <a:pt x="2610464" y="960835"/>
                      <a:pt x="2610464" y="960835"/>
                    </a:cubicBez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052022E-E30A-4AD6-A4FF-47AE80650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213" y="4497939"/>
                <a:ext cx="4764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noFill/>
                  </a:rPr>
                  <a:t> 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FAF0560-0988-49E8-A9EB-924BC7637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535" y="6326310"/>
                <a:ext cx="47641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noFill/>
                  </a:rPr>
                  <a:t> </a:t>
                </a: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E67CE932-988C-42BB-B980-4687BA206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231901"/>
          </a:xfrm>
        </p:spPr>
        <p:txBody>
          <a:bodyPr/>
          <a:lstStyle/>
          <a:p>
            <a:r>
              <a:rPr lang="en-US" altLang="en-US"/>
              <a:t>Affine Combinations are COOL !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656A643F-761C-49ED-9777-C6E2946B6C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33500"/>
            <a:ext cx="8229600" cy="746125"/>
          </a:xfrm>
        </p:spPr>
        <p:txBody>
          <a:bodyPr/>
          <a:lstStyle/>
          <a:p>
            <a:r>
              <a:rPr lang="en-US" altLang="en-US"/>
              <a:t>Lets take the following polynomials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D3F91-8FF4-4D01-97AB-39A76E1D415A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7199" y="2002740"/>
            <a:ext cx="2403987" cy="2375715"/>
          </a:xfrm>
          <a:prstGeom prst="rect">
            <a:avLst/>
          </a:prstGeom>
          <a:blipFill>
            <a:blip r:embed="rId2"/>
            <a:stretch>
              <a:fillRect l="-4798"/>
            </a:stretch>
          </a:blipFill>
          <a:ln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7A369459-1493-446E-B8C6-6E086DC1D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75" y="2327275"/>
            <a:ext cx="55594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en-US" sz="2800">
                <a:ea typeface="Calibri" panose="020F0502020204030204" pitchFamily="34" charset="0"/>
                <a:cs typeface="Times New Roman" panose="02020603050405020304" pitchFamily="18" charset="0"/>
              </a:rPr>
              <a:t>These polynomials also adds up to 1 (check it at home)</a:t>
            </a:r>
            <a:endParaRPr lang="en-US" alt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630" name="Rectangle 10">
            <a:extLst>
              <a:ext uri="{FF2B5EF4-FFF2-40B4-BE49-F238E27FC236}">
                <a16:creationId xmlns:a16="http://schemas.microsoft.com/office/drawing/2014/main" id="{A07BB2AA-A2D9-493A-9D15-DB7D7E474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4483100"/>
            <a:ext cx="49164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en-US" sz="2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Got a Cubic curve for t = 0 to 1 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C71B10-C5BB-4890-B394-F3DA8E522D1E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47332" y="3595386"/>
            <a:ext cx="5963038" cy="404919"/>
          </a:xfrm>
          <a:prstGeom prst="rect">
            <a:avLst/>
          </a:prstGeom>
          <a:blipFill>
            <a:blip r:embed="rId3"/>
            <a:stretch>
              <a:fillRect t="-7576" b="-27273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04EA06-558E-459F-BD0D-93F8E057DFDF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70206" y="5456735"/>
            <a:ext cx="476412" cy="36933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grpSp>
        <p:nvGrpSpPr>
          <p:cNvPr id="26633" name="Group 32">
            <a:extLst>
              <a:ext uri="{FF2B5EF4-FFF2-40B4-BE49-F238E27FC236}">
                <a16:creationId xmlns:a16="http://schemas.microsoft.com/office/drawing/2014/main" id="{923FCC55-DED2-4606-801D-6867BCF91FF0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4059238"/>
            <a:ext cx="3624263" cy="1855787"/>
            <a:chOff x="5333777" y="4059297"/>
            <a:chExt cx="3625202" cy="1856328"/>
          </a:xfrm>
        </p:grpSpPr>
        <p:sp>
          <p:nvSpPr>
            <p:cNvPr id="26648" name="Oval 12">
              <a:extLst>
                <a:ext uri="{FF2B5EF4-FFF2-40B4-BE49-F238E27FC236}">
                  <a16:creationId xmlns:a16="http://schemas.microsoft.com/office/drawing/2014/main" id="{B4D8428B-5C57-48E5-8427-9960B9ABF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777" y="5475550"/>
              <a:ext cx="132735" cy="16214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9" name="Oval 13">
              <a:extLst>
                <a:ext uri="{FF2B5EF4-FFF2-40B4-BE49-F238E27FC236}">
                  <a16:creationId xmlns:a16="http://schemas.microsoft.com/office/drawing/2014/main" id="{53BBCC13-97A3-46C6-A6F2-460615D34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2395" y="4460054"/>
              <a:ext cx="132735" cy="16214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50" name="Oval 14">
              <a:extLst>
                <a:ext uri="{FF2B5EF4-FFF2-40B4-BE49-F238E27FC236}">
                  <a16:creationId xmlns:a16="http://schemas.microsoft.com/office/drawing/2014/main" id="{A3A4D638-BFCF-42E7-9034-FB69C7905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7397" y="4277322"/>
              <a:ext cx="132735" cy="16214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6651" name="Straight Connector 16">
              <a:extLst>
                <a:ext uri="{FF2B5EF4-FFF2-40B4-BE49-F238E27FC236}">
                  <a16:creationId xmlns:a16="http://schemas.microsoft.com/office/drawing/2014/main" id="{E7A7BEFD-F63C-407C-80EB-4774774DC90C}"/>
                </a:ext>
              </a:extLst>
            </p:cNvPr>
            <p:cNvCxnSpPr>
              <a:cxnSpLocks noChangeShapeType="1"/>
              <a:endCxn id="26650" idx="4"/>
            </p:cNvCxnSpPr>
            <p:nvPr/>
          </p:nvCxnSpPr>
          <p:spPr bwMode="auto">
            <a:xfrm flipV="1">
              <a:off x="5397910" y="4439462"/>
              <a:ext cx="815855" cy="109118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52" name="Straight Connector 18">
              <a:extLst>
                <a:ext uri="{FF2B5EF4-FFF2-40B4-BE49-F238E27FC236}">
                  <a16:creationId xmlns:a16="http://schemas.microsoft.com/office/drawing/2014/main" id="{463C885A-AAF8-4177-9D73-A2932150B4A9}"/>
                </a:ext>
              </a:extLst>
            </p:cNvPr>
            <p:cNvCxnSpPr>
              <a:cxnSpLocks noChangeShapeType="1"/>
              <a:stCxn id="26650" idx="5"/>
              <a:endCxn id="26649" idx="1"/>
            </p:cNvCxnSpPr>
            <p:nvPr/>
          </p:nvCxnSpPr>
          <p:spPr bwMode="auto">
            <a:xfrm>
              <a:off x="6260693" y="4415717"/>
              <a:ext cx="1811141" cy="6808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53" name="Freeform: Shape 21">
              <a:extLst>
                <a:ext uri="{FF2B5EF4-FFF2-40B4-BE49-F238E27FC236}">
                  <a16:creationId xmlns:a16="http://schemas.microsoft.com/office/drawing/2014/main" id="{E1D0614A-CB86-4BAF-8464-80BE9408DA6D}"/>
                </a:ext>
              </a:extLst>
            </p:cNvPr>
            <p:cNvSpPr>
              <a:spLocks/>
            </p:cNvSpPr>
            <p:nvPr/>
          </p:nvSpPr>
          <p:spPr bwMode="auto">
            <a:xfrm rot="-450304">
              <a:off x="5461757" y="4941738"/>
              <a:ext cx="2943334" cy="900283"/>
            </a:xfrm>
            <a:custGeom>
              <a:avLst/>
              <a:gdLst>
                <a:gd name="T0" fmla="*/ 0 w 2610464"/>
                <a:gd name="T1" fmla="*/ 321115 h 960835"/>
                <a:gd name="T2" fmla="*/ 2472528 w 2610464"/>
                <a:gd name="T3" fmla="*/ 12233 h 960835"/>
                <a:gd name="T4" fmla="*/ 4756931 w 2610464"/>
                <a:gd name="T5" fmla="*/ 693906 h 960835"/>
                <a:gd name="T6" fmla="*/ 4756931 w 2610464"/>
                <a:gd name="T7" fmla="*/ 693906 h 9608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10464" h="960835">
                  <a:moveTo>
                    <a:pt x="0" y="444641"/>
                  </a:moveTo>
                  <a:cubicBezTo>
                    <a:pt x="460887" y="187773"/>
                    <a:pt x="921774" y="-69094"/>
                    <a:pt x="1356851" y="16938"/>
                  </a:cubicBezTo>
                  <a:cubicBezTo>
                    <a:pt x="1791928" y="102970"/>
                    <a:pt x="2610464" y="960835"/>
                    <a:pt x="2610464" y="960835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EF2FDAE-E017-4018-B6ED-D28FCC4209BD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744494" y="4059297"/>
              <a:ext cx="476412" cy="369332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152656-86E5-4127-B984-23F69D4BCFD8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8118762" y="4206374"/>
              <a:ext cx="476412" cy="369332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cxnSp>
          <p:nvCxnSpPr>
            <p:cNvPr id="26656" name="Straight Connector 27">
              <a:extLst>
                <a:ext uri="{FF2B5EF4-FFF2-40B4-BE49-F238E27FC236}">
                  <a16:creationId xmlns:a16="http://schemas.microsoft.com/office/drawing/2014/main" id="{013E278E-5C86-4689-B673-2FE9DE26479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8126136" y="4539407"/>
              <a:ext cx="369896" cy="11565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FFCF47C-2006-46C9-8418-BCB39CB3E3CF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8503406" y="5552641"/>
              <a:ext cx="455573" cy="362984"/>
            </a:xfrm>
            <a:prstGeom prst="rect">
              <a:avLst/>
            </a:prstGeom>
            <a:blipFill>
              <a:blip r:embed="rId7"/>
              <a:stretch>
                <a:fillRect b="-1695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26658" name="Oval 31">
              <a:extLst>
                <a:ext uri="{FF2B5EF4-FFF2-40B4-BE49-F238E27FC236}">
                  <a16:creationId xmlns:a16="http://schemas.microsoft.com/office/drawing/2014/main" id="{F4CB94D6-613C-49A1-8785-A03B916FE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7032" y="5582137"/>
              <a:ext cx="143895" cy="143303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6634" name="Group 33">
            <a:extLst>
              <a:ext uri="{FF2B5EF4-FFF2-40B4-BE49-F238E27FC236}">
                <a16:creationId xmlns:a16="http://schemas.microsoft.com/office/drawing/2014/main" id="{3049C16B-59E7-4546-9DFA-DF6CEB9A7C76}"/>
              </a:ext>
            </a:extLst>
          </p:cNvPr>
          <p:cNvGrpSpPr>
            <a:grpSpLocks/>
          </p:cNvGrpSpPr>
          <p:nvPr/>
        </p:nvGrpSpPr>
        <p:grpSpPr bwMode="auto">
          <a:xfrm>
            <a:off x="1389063" y="4941888"/>
            <a:ext cx="3624262" cy="1855787"/>
            <a:chOff x="5333777" y="4059297"/>
            <a:chExt cx="3625202" cy="1856328"/>
          </a:xfrm>
        </p:grpSpPr>
        <p:sp>
          <p:nvSpPr>
            <p:cNvPr id="26638" name="Oval 34">
              <a:extLst>
                <a:ext uri="{FF2B5EF4-FFF2-40B4-BE49-F238E27FC236}">
                  <a16:creationId xmlns:a16="http://schemas.microsoft.com/office/drawing/2014/main" id="{B2FCED26-B658-43E9-BD0A-F7C987EEC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777" y="5475550"/>
              <a:ext cx="132735" cy="16214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39" name="Oval 35">
              <a:extLst>
                <a:ext uri="{FF2B5EF4-FFF2-40B4-BE49-F238E27FC236}">
                  <a16:creationId xmlns:a16="http://schemas.microsoft.com/office/drawing/2014/main" id="{C3FC111C-C282-4427-8879-002DEF00D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2395" y="4460054"/>
              <a:ext cx="132735" cy="16214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0" name="Oval 36">
              <a:extLst>
                <a:ext uri="{FF2B5EF4-FFF2-40B4-BE49-F238E27FC236}">
                  <a16:creationId xmlns:a16="http://schemas.microsoft.com/office/drawing/2014/main" id="{4DDD54F5-6080-4452-A28F-7F848380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7397" y="4277322"/>
              <a:ext cx="132735" cy="16214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6641" name="Straight Connector 37">
              <a:extLst>
                <a:ext uri="{FF2B5EF4-FFF2-40B4-BE49-F238E27FC236}">
                  <a16:creationId xmlns:a16="http://schemas.microsoft.com/office/drawing/2014/main" id="{F7E84BB4-9CAA-495E-B2F6-604C81D22DF3}"/>
                </a:ext>
              </a:extLst>
            </p:cNvPr>
            <p:cNvCxnSpPr>
              <a:cxnSpLocks noChangeShapeType="1"/>
              <a:endCxn id="26640" idx="4"/>
            </p:cNvCxnSpPr>
            <p:nvPr/>
          </p:nvCxnSpPr>
          <p:spPr bwMode="auto">
            <a:xfrm flipV="1">
              <a:off x="5397910" y="4439462"/>
              <a:ext cx="815855" cy="109118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42" name="Straight Connector 38">
              <a:extLst>
                <a:ext uri="{FF2B5EF4-FFF2-40B4-BE49-F238E27FC236}">
                  <a16:creationId xmlns:a16="http://schemas.microsoft.com/office/drawing/2014/main" id="{6F30BABE-6C75-4D6E-A91A-E15455FCB055}"/>
                </a:ext>
              </a:extLst>
            </p:cNvPr>
            <p:cNvCxnSpPr>
              <a:cxnSpLocks noChangeShapeType="1"/>
              <a:stCxn id="26640" idx="5"/>
              <a:endCxn id="26639" idx="1"/>
            </p:cNvCxnSpPr>
            <p:nvPr/>
          </p:nvCxnSpPr>
          <p:spPr bwMode="auto">
            <a:xfrm>
              <a:off x="6260693" y="4415717"/>
              <a:ext cx="1811141" cy="6808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ECF7E9B-4B8B-4608-BB28-A634069FB8D6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744494" y="4059297"/>
              <a:ext cx="476412" cy="369332"/>
            </a:xfrm>
            <a:prstGeom prst="rect">
              <a:avLst/>
            </a:pr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354BB09-C023-41EB-BBD6-6BBCB03E5558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8118762" y="4206374"/>
              <a:ext cx="455573" cy="362984"/>
            </a:xfrm>
            <a:prstGeom prst="rect">
              <a:avLst/>
            </a:prstGeom>
            <a:blipFill>
              <a:blip r:embed="rId9"/>
              <a:stretch>
                <a:fillRect b="-1695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cxnSp>
          <p:nvCxnSpPr>
            <p:cNvPr id="26645" name="Straight Connector 42">
              <a:extLst>
                <a:ext uri="{FF2B5EF4-FFF2-40B4-BE49-F238E27FC236}">
                  <a16:creationId xmlns:a16="http://schemas.microsoft.com/office/drawing/2014/main" id="{EA3FC444-3ED3-4D38-95EA-F4466DB7564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8126136" y="4539407"/>
              <a:ext cx="369896" cy="11565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F576946-D232-4989-AEF1-DBDBB6553D18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8503406" y="5552641"/>
              <a:ext cx="455573" cy="362984"/>
            </a:xfrm>
            <a:prstGeom prst="rect">
              <a:avLst/>
            </a:prstGeom>
            <a:blipFill>
              <a:blip r:embed="rId10"/>
              <a:stretch>
                <a:fillRect b="-1695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26647" name="Oval 44">
              <a:extLst>
                <a:ext uri="{FF2B5EF4-FFF2-40B4-BE49-F238E27FC236}">
                  <a16:creationId xmlns:a16="http://schemas.microsoft.com/office/drawing/2014/main" id="{A55CEDB2-E804-4334-86A4-1073CEF39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7032" y="5582137"/>
              <a:ext cx="143895" cy="143303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75D0B373-C524-49CB-BA99-89EB523A7E33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09819" y="6351266"/>
            <a:ext cx="476412" cy="369332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6636" name="Freeform: Shape 47">
            <a:extLst>
              <a:ext uri="{FF2B5EF4-FFF2-40B4-BE49-F238E27FC236}">
                <a16:creationId xmlns:a16="http://schemas.microsoft.com/office/drawing/2014/main" id="{F8B7A834-9558-4C06-9BBE-C285AA6E7E0F}"/>
              </a:ext>
            </a:extLst>
          </p:cNvPr>
          <p:cNvSpPr>
            <a:spLocks/>
          </p:cNvSpPr>
          <p:nvPr/>
        </p:nvSpPr>
        <p:spPr bwMode="auto">
          <a:xfrm>
            <a:off x="1519238" y="5657850"/>
            <a:ext cx="2979737" cy="876300"/>
          </a:xfrm>
          <a:custGeom>
            <a:avLst/>
            <a:gdLst>
              <a:gd name="T0" fmla="*/ 0 w 2979174"/>
              <a:gd name="T1" fmla="*/ 776542 h 874928"/>
              <a:gd name="T2" fmla="*/ 1800663 w 2979174"/>
              <a:gd name="T3" fmla="*/ 346149 h 874928"/>
              <a:gd name="T4" fmla="*/ 1667828 w 2979174"/>
              <a:gd name="T5" fmla="*/ 4804 h 874928"/>
              <a:gd name="T6" fmla="*/ 1402157 w 2979174"/>
              <a:gd name="T7" fmla="*/ 197739 h 874928"/>
              <a:gd name="T8" fmla="*/ 2981426 w 2979174"/>
              <a:gd name="T9" fmla="*/ 880428 h 874928"/>
              <a:gd name="T10" fmla="*/ 2981426 w 2979174"/>
              <a:gd name="T11" fmla="*/ 880428 h 8749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79174" h="874928">
                <a:moveTo>
                  <a:pt x="0" y="771690"/>
                </a:moveTo>
                <a:cubicBezTo>
                  <a:pt x="760771" y="621748"/>
                  <a:pt x="1521542" y="471806"/>
                  <a:pt x="1799303" y="343987"/>
                </a:cubicBezTo>
                <a:cubicBezTo>
                  <a:pt x="2077064" y="216168"/>
                  <a:pt x="1732936" y="29355"/>
                  <a:pt x="1666568" y="4774"/>
                </a:cubicBezTo>
                <a:cubicBezTo>
                  <a:pt x="1600200" y="-19807"/>
                  <a:pt x="1182329" y="51477"/>
                  <a:pt x="1401097" y="196503"/>
                </a:cubicBezTo>
                <a:cubicBezTo>
                  <a:pt x="1619865" y="341529"/>
                  <a:pt x="2979174" y="874928"/>
                  <a:pt x="2979174" y="874928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7" name="Rectangle 39">
            <a:extLst>
              <a:ext uri="{FF2B5EF4-FFF2-40B4-BE49-F238E27FC236}">
                <a16:creationId xmlns:a16="http://schemas.microsoft.com/office/drawing/2014/main" id="{E207ECFD-C397-42E8-9D3F-4573FF9FD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075" y="5892800"/>
            <a:ext cx="4225925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can get any shape of the curve! CAD industry use it a lot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785301EF-056A-4CBB-B613-4922BBD733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31900"/>
          </a:xfrm>
        </p:spPr>
        <p:txBody>
          <a:bodyPr/>
          <a:lstStyle/>
          <a:p>
            <a:r>
              <a:rPr lang="en-US" altLang="en-US"/>
              <a:t>Affine Combinations are COOL !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D4267BD7-E960-4CA4-9F46-29902A7EE1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33500"/>
            <a:ext cx="8229600" cy="746125"/>
          </a:xfrm>
        </p:spPr>
        <p:txBody>
          <a:bodyPr/>
          <a:lstStyle/>
          <a:p>
            <a:r>
              <a:rPr lang="en-US" altLang="en-US"/>
              <a:t>From Math to Computer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25FA35-6CA8-4128-B32E-733F7A56B930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44869" y="2181123"/>
            <a:ext cx="8505824" cy="3521413"/>
          </a:xfrm>
          <a:prstGeom prst="rect">
            <a:avLst/>
          </a:prstGeom>
          <a:blipFill>
            <a:blip r:embed="rId2"/>
            <a:stretch>
              <a:fillRect t="-867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7653" name="TextBox 3">
            <a:extLst>
              <a:ext uri="{FF2B5EF4-FFF2-40B4-BE49-F238E27FC236}">
                <a16:creationId xmlns:a16="http://schemas.microsoft.com/office/drawing/2014/main" id="{3FB32BA9-E611-4F87-851B-4917BD7CA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884863"/>
            <a:ext cx="27574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Constant 4 X 4 matrix</a:t>
            </a:r>
          </a:p>
        </p:txBody>
      </p:sp>
      <p:cxnSp>
        <p:nvCxnSpPr>
          <p:cNvPr id="27654" name="Straight Arrow Connector 7">
            <a:extLst>
              <a:ext uri="{FF2B5EF4-FFF2-40B4-BE49-F238E27FC236}">
                <a16:creationId xmlns:a16="http://schemas.microsoft.com/office/drawing/2014/main" id="{C6A16FE1-36D3-400A-8083-3A88BF611FF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678488" y="5524500"/>
            <a:ext cx="0" cy="3603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55" name="TextBox 48">
            <a:extLst>
              <a:ext uri="{FF2B5EF4-FFF2-40B4-BE49-F238E27FC236}">
                <a16:creationId xmlns:a16="http://schemas.microsoft.com/office/drawing/2014/main" id="{DB64B699-BBC8-4285-A764-DB8649BF1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6251575"/>
            <a:ext cx="8245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For Computer computing with matrices is easy! We will see lots of 4X4 matrices in Computer Graphics! Graphics engine can make it really fast 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EA6C5476-DC80-4373-AE52-DF831B20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275"/>
            <a:ext cx="9144000" cy="1231900"/>
          </a:xfrm>
        </p:spPr>
        <p:txBody>
          <a:bodyPr/>
          <a:lstStyle/>
          <a:p>
            <a:r>
              <a:rPr lang="en-US" altLang="en-US">
                <a:latin typeface="ArialMT"/>
              </a:rPr>
              <a:t>Barycentric Coordinates for Triangles</a:t>
            </a:r>
          </a:p>
        </p:txBody>
      </p:sp>
      <p:sp>
        <p:nvSpPr>
          <p:cNvPr id="28675" name="Rectangle 5">
            <a:extLst>
              <a:ext uri="{FF2B5EF4-FFF2-40B4-BE49-F238E27FC236}">
                <a16:creationId xmlns:a16="http://schemas.microsoft.com/office/drawing/2014/main" id="{6F4F7FCA-2266-480A-8794-464FF65C1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288" y="1712913"/>
            <a:ext cx="73707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 coordinate system for Triangles</a:t>
            </a:r>
          </a:p>
        </p:txBody>
      </p:sp>
      <p:pic>
        <p:nvPicPr>
          <p:cNvPr id="28676" name="Picture 2">
            <a:extLst>
              <a:ext uri="{FF2B5EF4-FFF2-40B4-BE49-F238E27FC236}">
                <a16:creationId xmlns:a16="http://schemas.microsoft.com/office/drawing/2014/main" id="{18971520-9417-4803-8796-999B1DDE5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8" y="2614613"/>
            <a:ext cx="40005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3">
            <a:extLst>
              <a:ext uri="{FF2B5EF4-FFF2-40B4-BE49-F238E27FC236}">
                <a16:creationId xmlns:a16="http://schemas.microsoft.com/office/drawing/2014/main" id="{ADC14614-3367-476F-84FA-D5EA1E659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4994275"/>
            <a:ext cx="31003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6">
            <a:extLst>
              <a:ext uri="{FF2B5EF4-FFF2-40B4-BE49-F238E27FC236}">
                <a16:creationId xmlns:a16="http://schemas.microsoft.com/office/drawing/2014/main" id="{5D93F24C-53AB-4E22-8046-36BA953C0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25" y="5270500"/>
            <a:ext cx="19304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>
            <a:extLst>
              <a:ext uri="{FF2B5EF4-FFF2-40B4-BE49-F238E27FC236}">
                <a16:creationId xmlns:a16="http://schemas.microsoft.com/office/drawing/2014/main" id="{85D83A0E-7DD7-431B-8C6E-9E97B7A84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2116138"/>
            <a:ext cx="6183313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itle 1">
            <a:extLst>
              <a:ext uri="{FF2B5EF4-FFF2-40B4-BE49-F238E27FC236}">
                <a16:creationId xmlns:a16="http://schemas.microsoft.com/office/drawing/2014/main" id="{332D0898-C563-4403-9CD6-076158FB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33488"/>
          </a:xfrm>
        </p:spPr>
        <p:txBody>
          <a:bodyPr/>
          <a:lstStyle/>
          <a:p>
            <a:r>
              <a:rPr lang="en-US" altLang="en-US">
                <a:latin typeface="ArialMT"/>
              </a:rPr>
              <a:t>Barycentric Coordinates for Triangles</a:t>
            </a:r>
          </a:p>
        </p:txBody>
      </p:sp>
      <p:sp>
        <p:nvSpPr>
          <p:cNvPr id="29700" name="Rectangle 5">
            <a:extLst>
              <a:ext uri="{FF2B5EF4-FFF2-40B4-BE49-F238E27FC236}">
                <a16:creationId xmlns:a16="http://schemas.microsoft.com/office/drawing/2014/main" id="{EE83BE88-2FD1-4437-B1CB-BBA43E691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5" y="1530350"/>
            <a:ext cx="67183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 coordinate system for Triangles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bject 2">
            <a:extLst>
              <a:ext uri="{FF2B5EF4-FFF2-40B4-BE49-F238E27FC236}">
                <a16:creationId xmlns:a16="http://schemas.microsoft.com/office/drawing/2014/main" id="{3F22444E-D7A9-4000-AA62-8F3004F6D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15925" y="-430213"/>
            <a:ext cx="9934575" cy="7467601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bject 2">
            <a:extLst>
              <a:ext uri="{FF2B5EF4-FFF2-40B4-BE49-F238E27FC236}">
                <a16:creationId xmlns:a16="http://schemas.microsoft.com/office/drawing/2014/main" id="{1EF9D7CC-375C-4B64-9D69-435E83AF0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42913" y="-457200"/>
            <a:ext cx="10058401" cy="7315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181B69D-A23B-415A-92E0-01B374B5C3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41275"/>
            <a:ext cx="9144000" cy="1231900"/>
          </a:xfrm>
        </p:spPr>
        <p:txBody>
          <a:bodyPr/>
          <a:lstStyle/>
          <a:p>
            <a:r>
              <a:rPr lang="en-US" altLang="en-US"/>
              <a:t>How much Math? 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44B6FBF-0408-4DB2-8A54-3DDD84DEBC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IE" altLang="en-US"/>
              <a:t>None of the maths is hard, but we need to understand it well in order to be able to understand certain techniques</a:t>
            </a:r>
          </a:p>
          <a:p>
            <a:pPr marL="0" indent="0" eaLnBrk="1" hangingPunct="1"/>
            <a:endParaRPr lang="en-IE" altLang="en-US"/>
          </a:p>
          <a:p>
            <a:pPr marL="0" indent="0" eaLnBrk="1" hangingPunct="1"/>
            <a:r>
              <a:rPr lang="en-IE" altLang="en-US"/>
              <a:t>Today we’ll look at the following:</a:t>
            </a:r>
          </a:p>
          <a:p>
            <a:pPr lvl="1" eaLnBrk="1" hangingPunct="1"/>
            <a:r>
              <a:rPr lang="en-US" altLang="en-US"/>
              <a:t>Coordinate reference frames</a:t>
            </a:r>
          </a:p>
          <a:p>
            <a:pPr lvl="1" eaLnBrk="1" hangingPunct="1"/>
            <a:r>
              <a:rPr lang="en-US" altLang="en-US"/>
              <a:t>Points &amp; lines</a:t>
            </a:r>
          </a:p>
          <a:p>
            <a:pPr lvl="1" eaLnBrk="1" hangingPunct="1"/>
            <a:r>
              <a:rPr lang="en-US" altLang="en-US"/>
              <a:t>Vectors</a:t>
            </a:r>
          </a:p>
          <a:p>
            <a:pPr lvl="1" eaLnBrk="1" hangingPunct="1"/>
            <a:r>
              <a:rPr lang="en-US" altLang="en-US"/>
              <a:t>Matrices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bject 2">
            <a:extLst>
              <a:ext uri="{FF2B5EF4-FFF2-40B4-BE49-F238E27FC236}">
                <a16:creationId xmlns:a16="http://schemas.microsoft.com/office/drawing/2014/main" id="{E91AC4A5-94D4-4E0D-96C9-CDEB445C9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42913" y="-471488"/>
            <a:ext cx="9586913" cy="73294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object 2">
            <a:extLst>
              <a:ext uri="{FF2B5EF4-FFF2-40B4-BE49-F238E27FC236}">
                <a16:creationId xmlns:a16="http://schemas.microsoft.com/office/drawing/2014/main" id="{401E8D35-3F0B-47F9-BE20-016B13D24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30213" y="-387350"/>
            <a:ext cx="9574213" cy="72453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8" descr="matrix_5">
            <a:extLst>
              <a:ext uri="{FF2B5EF4-FFF2-40B4-BE49-F238E27FC236}">
                <a16:creationId xmlns:a16="http://schemas.microsoft.com/office/drawing/2014/main" id="{AE3ABF0B-3F3F-4975-98FD-EF1A07D6C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0"/>
            <a:ext cx="9144000" cy="562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2">
            <a:extLst>
              <a:ext uri="{FF2B5EF4-FFF2-40B4-BE49-F238E27FC236}">
                <a16:creationId xmlns:a16="http://schemas.microsoft.com/office/drawing/2014/main" id="{65A8F01A-A756-4E45-90BD-1BAF955A2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41275"/>
            <a:ext cx="9144000" cy="1231900"/>
          </a:xfrm>
        </p:spPr>
        <p:txBody>
          <a:bodyPr/>
          <a:lstStyle/>
          <a:p>
            <a:pPr eaLnBrk="1" hangingPunct="1"/>
            <a:r>
              <a:rPr lang="en-IE" altLang="en-US"/>
              <a:t>Matrices</a:t>
            </a:r>
            <a:endParaRPr lang="en-US" altLang="en-US"/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A658FD1B-5903-4789-A84D-CE583C9DC3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IE" altLang="en-US"/>
              <a:t>A matrix is simply a grid of numbers</a:t>
            </a:r>
          </a:p>
          <a:p>
            <a:pPr marL="0" indent="0" eaLnBrk="1" hangingPunct="1"/>
            <a:endParaRPr lang="en-IE" altLang="en-US"/>
          </a:p>
          <a:p>
            <a:pPr marL="0" indent="0" eaLnBrk="1" hangingPunct="1"/>
            <a:endParaRPr lang="en-IE" altLang="en-US"/>
          </a:p>
          <a:p>
            <a:pPr marL="0" indent="0" eaLnBrk="1" hangingPunct="1"/>
            <a:endParaRPr lang="en-IE" altLang="en-US"/>
          </a:p>
          <a:p>
            <a:pPr marL="0" indent="0" eaLnBrk="1" hangingPunct="1"/>
            <a:r>
              <a:rPr lang="en-IE" altLang="en-US"/>
              <a:t>However, by using matrix operations we can perform a lot of the maths operations  required in graphics extremely quickly</a:t>
            </a:r>
            <a:endParaRPr lang="en-GB" altLang="en-US"/>
          </a:p>
        </p:txBody>
      </p:sp>
      <p:graphicFrame>
        <p:nvGraphicFramePr>
          <p:cNvPr id="34821" name="Object 4">
            <a:extLst>
              <a:ext uri="{FF2B5EF4-FFF2-40B4-BE49-F238E27FC236}">
                <a16:creationId xmlns:a16="http://schemas.microsoft.com/office/drawing/2014/main" id="{208A153D-12FB-4B1B-86F6-7DB5B39EA5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4888" y="2006600"/>
          <a:ext cx="1893887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01309" imgH="710891" progId="Equation.3">
                  <p:embed/>
                </p:oleObj>
              </mc:Choice>
              <mc:Fallback>
                <p:oleObj name="Equation" r:id="rId3" imgW="901309" imgH="7108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2006600"/>
                        <a:ext cx="1893887" cy="149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5">
            <a:extLst>
              <a:ext uri="{FF2B5EF4-FFF2-40B4-BE49-F238E27FC236}">
                <a16:creationId xmlns:a16="http://schemas.microsoft.com/office/drawing/2014/main" id="{4F8E5E95-564E-4861-ADA3-502D2C7EAE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8338" y="2525713"/>
          <a:ext cx="17081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12447" imgH="215806" progId="Equation.3">
                  <p:embed/>
                </p:oleObj>
              </mc:Choice>
              <mc:Fallback>
                <p:oleObj name="Equation" r:id="rId5" imgW="812447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8" y="2525713"/>
                        <a:ext cx="17081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6">
            <a:extLst>
              <a:ext uri="{FF2B5EF4-FFF2-40B4-BE49-F238E27FC236}">
                <a16:creationId xmlns:a16="http://schemas.microsoft.com/office/drawing/2014/main" id="{DA19B839-4B93-4407-B52E-FBA5D0A01B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7638" y="2006600"/>
          <a:ext cx="773112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68300" imgH="711200" progId="Equation.3">
                  <p:embed/>
                </p:oleObj>
              </mc:Choice>
              <mc:Fallback>
                <p:oleObj name="Equation" r:id="rId7" imgW="3683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7638" y="2006600"/>
                        <a:ext cx="773112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7">
            <a:extLst>
              <a:ext uri="{FF2B5EF4-FFF2-40B4-BE49-F238E27FC236}">
                <a16:creationId xmlns:a16="http://schemas.microsoft.com/office/drawing/2014/main" id="{6AF53E31-A6C0-4D31-B035-60595B89F6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1900" y="2273300"/>
          <a:ext cx="1893888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01700" imgH="457200" progId="Equation.3">
                  <p:embed/>
                </p:oleObj>
              </mc:Choice>
              <mc:Fallback>
                <p:oleObj name="Equation" r:id="rId9" imgW="9017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2273300"/>
                        <a:ext cx="1893888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848207E-5D00-4C23-86B0-6D87BF9C48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41275"/>
            <a:ext cx="9144000" cy="1231900"/>
          </a:xfrm>
        </p:spPr>
        <p:txBody>
          <a:bodyPr/>
          <a:lstStyle/>
          <a:p>
            <a:pPr eaLnBrk="1" hangingPunct="1"/>
            <a:r>
              <a:rPr lang="en-IE" altLang="en-US"/>
              <a:t>Matrix Operations</a:t>
            </a:r>
            <a:endParaRPr lang="en-GB" alt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29BBF74-48AE-4630-8F2E-127BF2F45C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IE" altLang="en-US"/>
              <a:t>The important matrix operations for this course are:</a:t>
            </a:r>
          </a:p>
          <a:p>
            <a:pPr lvl="1" eaLnBrk="1" hangingPunct="1"/>
            <a:r>
              <a:rPr lang="en-IE" altLang="en-US"/>
              <a:t>Scalar multiplication</a:t>
            </a:r>
          </a:p>
          <a:p>
            <a:pPr lvl="1" eaLnBrk="1" hangingPunct="1"/>
            <a:r>
              <a:rPr lang="en-IE" altLang="en-US"/>
              <a:t>Matrix addition</a:t>
            </a:r>
          </a:p>
          <a:p>
            <a:pPr lvl="1" eaLnBrk="1" hangingPunct="1"/>
            <a:r>
              <a:rPr lang="en-IE" altLang="en-US"/>
              <a:t>Matrix multiplication</a:t>
            </a:r>
          </a:p>
          <a:p>
            <a:pPr lvl="1" eaLnBrk="1" hangingPunct="1"/>
            <a:r>
              <a:rPr lang="en-IE" altLang="en-US"/>
              <a:t>Matrix transpose</a:t>
            </a:r>
          </a:p>
          <a:p>
            <a:pPr lvl="1" eaLnBrk="1" hangingPunct="1"/>
            <a:r>
              <a:rPr lang="en-IE" altLang="en-US"/>
              <a:t>Determinant of a matrix</a:t>
            </a:r>
          </a:p>
          <a:p>
            <a:pPr lvl="1" eaLnBrk="1" hangingPunct="1"/>
            <a:r>
              <a:rPr lang="en-IE" altLang="en-US"/>
              <a:t>Matrix inverse</a:t>
            </a:r>
            <a:endParaRPr lang="en-GB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F967B43-2080-4461-86D3-32A0234D4E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41275"/>
            <a:ext cx="9144000" cy="1231900"/>
          </a:xfrm>
        </p:spPr>
        <p:txBody>
          <a:bodyPr/>
          <a:lstStyle/>
          <a:p>
            <a:pPr eaLnBrk="1" hangingPunct="1"/>
            <a:r>
              <a:rPr lang="en-IE" altLang="en-US" sz="3600"/>
              <a:t>Matrix Operations: Scalar Multiplication</a:t>
            </a:r>
            <a:endParaRPr lang="en-US" altLang="en-US" sz="3600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A351CA3-2D57-45F3-8BE4-1B763AC75B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IE" altLang="en-US"/>
              <a:t>To multiply the elements of a matrix by a scalar simply multiply each one by the scalar</a:t>
            </a:r>
          </a:p>
          <a:p>
            <a:pPr marL="0" indent="0" eaLnBrk="1" hangingPunct="1"/>
            <a:endParaRPr lang="en-IE" altLang="en-US"/>
          </a:p>
          <a:p>
            <a:pPr marL="0" indent="0" eaLnBrk="1" hangingPunct="1"/>
            <a:endParaRPr lang="en-IE" altLang="en-US"/>
          </a:p>
          <a:p>
            <a:pPr marL="0" indent="0" eaLnBrk="1" hangingPunct="1"/>
            <a:endParaRPr lang="en-IE" altLang="en-US"/>
          </a:p>
          <a:p>
            <a:pPr marL="0" indent="0" eaLnBrk="1" hangingPunct="1"/>
            <a:r>
              <a:rPr lang="en-IE" altLang="en-US"/>
              <a:t>Example:</a:t>
            </a:r>
            <a:endParaRPr lang="en-US" altLang="en-US"/>
          </a:p>
        </p:txBody>
      </p:sp>
      <p:graphicFrame>
        <p:nvGraphicFramePr>
          <p:cNvPr id="36868" name="Object 4">
            <a:extLst>
              <a:ext uri="{FF2B5EF4-FFF2-40B4-BE49-F238E27FC236}">
                <a16:creationId xmlns:a16="http://schemas.microsoft.com/office/drawing/2014/main" id="{225F9874-4552-4BC4-BAD5-3CFCA38423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1700" y="2565400"/>
          <a:ext cx="4800600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0" imgH="711200" progId="Equation.3">
                  <p:embed/>
                </p:oleObj>
              </mc:Choice>
              <mc:Fallback>
                <p:oleObj name="Equation" r:id="rId2" imgW="22860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2565400"/>
                        <a:ext cx="4800600" cy="149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6">
            <a:extLst>
              <a:ext uri="{FF2B5EF4-FFF2-40B4-BE49-F238E27FC236}">
                <a16:creationId xmlns:a16="http://schemas.microsoft.com/office/drawing/2014/main" id="{AE912355-2358-405F-AC3D-5E157EC9A4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7125" y="4827588"/>
          <a:ext cx="4348163" cy="149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70100" imgH="711200" progId="Equation.3">
                  <p:embed/>
                </p:oleObj>
              </mc:Choice>
              <mc:Fallback>
                <p:oleObj name="Equation" r:id="rId4" imgW="20701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4827588"/>
                        <a:ext cx="4348163" cy="149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379D712-9866-4704-80BC-EADBE3B06D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31900"/>
          </a:xfrm>
        </p:spPr>
        <p:txBody>
          <a:bodyPr/>
          <a:lstStyle/>
          <a:p>
            <a:pPr eaLnBrk="1" hangingPunct="1"/>
            <a:r>
              <a:rPr lang="en-IE" altLang="en-US"/>
              <a:t>Matrix Operations: Addition</a:t>
            </a:r>
            <a:endParaRPr lang="en-US" alt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E6A71CB-01A4-4EAD-8CFD-7C00483121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IE" altLang="en-US"/>
              <a:t>To add two matrices simply add together all corresponding elements</a:t>
            </a:r>
          </a:p>
          <a:p>
            <a:pPr marL="0" indent="0" eaLnBrk="1" hangingPunct="1"/>
            <a:endParaRPr lang="en-IE" altLang="en-US"/>
          </a:p>
          <a:p>
            <a:pPr marL="0" indent="0" eaLnBrk="1" hangingPunct="1"/>
            <a:endParaRPr lang="en-IE" altLang="en-US"/>
          </a:p>
          <a:p>
            <a:pPr marL="0" indent="0" eaLnBrk="1" hangingPunct="1"/>
            <a:endParaRPr lang="en-IE" altLang="en-US" sz="2200"/>
          </a:p>
          <a:p>
            <a:pPr marL="0" indent="0" eaLnBrk="1" hangingPunct="1"/>
            <a:r>
              <a:rPr lang="en-IE" altLang="en-US"/>
              <a:t>Example:</a:t>
            </a:r>
            <a:endParaRPr lang="en-US" altLang="en-US" b="1"/>
          </a:p>
        </p:txBody>
      </p:sp>
      <p:graphicFrame>
        <p:nvGraphicFramePr>
          <p:cNvPr id="37892" name="Object 4">
            <a:extLst>
              <a:ext uri="{FF2B5EF4-FFF2-40B4-BE49-F238E27FC236}">
                <a16:creationId xmlns:a16="http://schemas.microsoft.com/office/drawing/2014/main" id="{37FABBB8-0AB1-4140-9ED9-C960D07522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9050" y="2463800"/>
          <a:ext cx="6508750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98800" imgH="711200" progId="Equation.3">
                  <p:embed/>
                </p:oleObj>
              </mc:Choice>
              <mc:Fallback>
                <p:oleObj name="Equation" r:id="rId2" imgW="30988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2463800"/>
                        <a:ext cx="6508750" cy="149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>
            <a:extLst>
              <a:ext uri="{FF2B5EF4-FFF2-40B4-BE49-F238E27FC236}">
                <a16:creationId xmlns:a16="http://schemas.microsoft.com/office/drawing/2014/main" id="{8EFBA4BB-1A3F-482C-A14D-AAE8114081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5750" y="4586288"/>
          <a:ext cx="5975350" cy="149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44800" imgH="711200" progId="Equation.3">
                  <p:embed/>
                </p:oleObj>
              </mc:Choice>
              <mc:Fallback>
                <p:oleObj name="Equation" r:id="rId4" imgW="28448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4586288"/>
                        <a:ext cx="5975350" cy="149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Rectangle 6">
            <a:extLst>
              <a:ext uri="{FF2B5EF4-FFF2-40B4-BE49-F238E27FC236}">
                <a16:creationId xmlns:a16="http://schemas.microsoft.com/office/drawing/2014/main" id="{3427E42E-8A7A-4365-9F0D-28EC6FD94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94425"/>
            <a:ext cx="9144000" cy="663575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IE" altLang="en-US" sz="3200" b="1">
                <a:solidFill>
                  <a:schemeClr val="bg1"/>
                </a:solidFill>
              </a:rPr>
              <a:t>Both matrices have to be the same size</a:t>
            </a:r>
            <a:endParaRPr lang="en-US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B3CA5A8-CA7B-4091-80ED-F6B4926A3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31900"/>
          </a:xfrm>
        </p:spPr>
        <p:txBody>
          <a:bodyPr/>
          <a:lstStyle/>
          <a:p>
            <a:pPr eaLnBrk="1" hangingPunct="1"/>
            <a:r>
              <a:rPr lang="en-IE" altLang="en-US" sz="3600"/>
              <a:t>Matrix Operations: Matrix Multiplication</a:t>
            </a:r>
            <a:endParaRPr lang="en-US" altLang="en-US" sz="3600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4005551-B3CD-4A3D-BF03-A30B1C4BE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IE" altLang="en-US"/>
              <a:t>We can multiply two matrices </a:t>
            </a:r>
            <a:r>
              <a:rPr lang="en-IE" altLang="en-US" b="1"/>
              <a:t>A</a:t>
            </a:r>
            <a:r>
              <a:rPr lang="en-IE" altLang="en-US"/>
              <a:t> and </a:t>
            </a:r>
            <a:r>
              <a:rPr lang="en-IE" altLang="en-US" b="1"/>
              <a:t>B</a:t>
            </a:r>
            <a:r>
              <a:rPr lang="en-IE" altLang="en-US"/>
              <a:t> together as long as the number of columns in </a:t>
            </a:r>
            <a:r>
              <a:rPr lang="en-IE" altLang="en-US" b="1"/>
              <a:t>A</a:t>
            </a:r>
            <a:r>
              <a:rPr lang="en-IE" altLang="en-US"/>
              <a:t> is equal to the number of rows in </a:t>
            </a:r>
            <a:r>
              <a:rPr lang="en-IE" altLang="en-US" b="1"/>
              <a:t>B</a:t>
            </a:r>
          </a:p>
          <a:p>
            <a:pPr marL="0" indent="0" eaLnBrk="1" hangingPunct="1"/>
            <a:r>
              <a:rPr lang="en-IE" altLang="en-US"/>
              <a:t>So, if we have an </a:t>
            </a:r>
            <a:r>
              <a:rPr lang="en-IE" altLang="en-US" sz="3600" i="1">
                <a:latin typeface="Times New Roman" panose="02020603050405020304" pitchFamily="18" charset="0"/>
              </a:rPr>
              <a:t>m</a:t>
            </a:r>
            <a:r>
              <a:rPr lang="en-IE" altLang="en-US"/>
              <a:t> by </a:t>
            </a:r>
            <a:r>
              <a:rPr lang="en-IE" altLang="en-US" sz="3600" i="1">
                <a:latin typeface="Times New Roman" panose="02020603050405020304" pitchFamily="18" charset="0"/>
              </a:rPr>
              <a:t>n</a:t>
            </a:r>
            <a:r>
              <a:rPr lang="en-IE" altLang="en-US"/>
              <a:t> matrix </a:t>
            </a:r>
            <a:r>
              <a:rPr lang="en-IE" altLang="en-US" b="1"/>
              <a:t>A</a:t>
            </a:r>
            <a:r>
              <a:rPr lang="en-IE" altLang="en-US"/>
              <a:t> and a </a:t>
            </a:r>
            <a:r>
              <a:rPr lang="en-IE" altLang="en-US" sz="3600" i="1">
                <a:latin typeface="Times New Roman" panose="02020603050405020304" pitchFamily="18" charset="0"/>
              </a:rPr>
              <a:t>p</a:t>
            </a:r>
            <a:r>
              <a:rPr lang="en-IE" altLang="en-US"/>
              <a:t> by </a:t>
            </a:r>
            <a:r>
              <a:rPr lang="en-IE" altLang="en-US" sz="3600" i="1">
                <a:latin typeface="Times New Roman" panose="02020603050405020304" pitchFamily="18" charset="0"/>
              </a:rPr>
              <a:t>q</a:t>
            </a:r>
            <a:r>
              <a:rPr lang="en-IE" altLang="en-US"/>
              <a:t> matrix </a:t>
            </a:r>
            <a:r>
              <a:rPr lang="en-IE" altLang="en-US" b="1"/>
              <a:t>B</a:t>
            </a:r>
            <a:r>
              <a:rPr lang="en-IE" altLang="en-US"/>
              <a:t> we get the multiplication:</a:t>
            </a:r>
          </a:p>
          <a:p>
            <a:pPr marL="0" indent="0" algn="ctr" eaLnBrk="1" hangingPunct="1"/>
            <a:r>
              <a:rPr lang="en-IE" altLang="en-US" b="1"/>
              <a:t>C</a:t>
            </a:r>
            <a:r>
              <a:rPr lang="en-IE" altLang="en-US"/>
              <a:t>=</a:t>
            </a:r>
            <a:r>
              <a:rPr lang="en-IE" altLang="en-US" b="1"/>
              <a:t>AB</a:t>
            </a:r>
          </a:p>
          <a:p>
            <a:pPr marL="0" indent="0" eaLnBrk="1" hangingPunct="1"/>
            <a:r>
              <a:rPr lang="en-IE" altLang="en-US"/>
              <a:t>where </a:t>
            </a:r>
            <a:r>
              <a:rPr lang="en-IE" altLang="en-US" b="1"/>
              <a:t>C</a:t>
            </a:r>
            <a:r>
              <a:rPr lang="en-IE" altLang="en-US"/>
              <a:t> is a </a:t>
            </a:r>
            <a:r>
              <a:rPr lang="en-IE" altLang="en-US" sz="3600" i="1">
                <a:latin typeface="Times New Roman" panose="02020603050405020304" pitchFamily="18" charset="0"/>
              </a:rPr>
              <a:t>m</a:t>
            </a:r>
            <a:r>
              <a:rPr lang="en-IE" altLang="en-US"/>
              <a:t> by </a:t>
            </a:r>
            <a:r>
              <a:rPr lang="en-IE" altLang="en-US" sz="3600" i="1">
                <a:latin typeface="Times New Roman" panose="02020603050405020304" pitchFamily="18" charset="0"/>
              </a:rPr>
              <a:t>q</a:t>
            </a:r>
            <a:r>
              <a:rPr lang="en-IE" altLang="en-US"/>
              <a:t> matrix whose elements are calculated as follows:</a:t>
            </a:r>
            <a:endParaRPr lang="en-US" altLang="en-US"/>
          </a:p>
        </p:txBody>
      </p:sp>
      <p:graphicFrame>
        <p:nvGraphicFramePr>
          <p:cNvPr id="38916" name="Object 4">
            <a:extLst>
              <a:ext uri="{FF2B5EF4-FFF2-40B4-BE49-F238E27FC236}">
                <a16:creationId xmlns:a16="http://schemas.microsoft.com/office/drawing/2014/main" id="{31B15641-14F4-4481-BD21-2FCA37004B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1375" y="5651500"/>
          <a:ext cx="2211388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500" imgH="431800" progId="Equation.3">
                  <p:embed/>
                </p:oleObj>
              </mc:Choice>
              <mc:Fallback>
                <p:oleObj name="Equation" r:id="rId2" imgW="8255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5651500"/>
                        <a:ext cx="2211388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768CEC6-761D-4F1F-8EA3-93F5238918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31900"/>
          </a:xfrm>
        </p:spPr>
        <p:txBody>
          <a:bodyPr/>
          <a:lstStyle/>
          <a:p>
            <a:pPr eaLnBrk="1" hangingPunct="1"/>
            <a:r>
              <a:rPr lang="en-IE" altLang="en-US" sz="3600"/>
              <a:t>Matrix Operations: Matrix Multiplication (cont…)</a:t>
            </a:r>
            <a:endParaRPr lang="en-US" altLang="en-US" sz="3600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3E0F199-B6C1-4AE9-8560-5679A02327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IE" altLang="en-US"/>
              <a:t>Examples:</a:t>
            </a:r>
            <a:endParaRPr lang="en-US" altLang="en-US"/>
          </a:p>
        </p:txBody>
      </p:sp>
      <p:graphicFrame>
        <p:nvGraphicFramePr>
          <p:cNvPr id="39940" name="Object 5">
            <a:extLst>
              <a:ext uri="{FF2B5EF4-FFF2-40B4-BE49-F238E27FC236}">
                <a16:creationId xmlns:a16="http://schemas.microsoft.com/office/drawing/2014/main" id="{1712BBF9-075B-472C-9FF3-210C1B0A08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225" y="2074863"/>
          <a:ext cx="8201025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7000" imgH="711200" progId="Equation.3">
                  <p:embed/>
                </p:oleObj>
              </mc:Choice>
              <mc:Fallback>
                <p:oleObj name="Equation" r:id="rId2" imgW="39370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2074863"/>
                        <a:ext cx="8201025" cy="1481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6">
            <a:extLst>
              <a:ext uri="{FF2B5EF4-FFF2-40B4-BE49-F238E27FC236}">
                <a16:creationId xmlns:a16="http://schemas.microsoft.com/office/drawing/2014/main" id="{4D5EB25E-4E78-4E7E-8C95-9E417AB2D4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0738" y="3597275"/>
          <a:ext cx="5078412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38400" imgH="711200" progId="Equation.3">
                  <p:embed/>
                </p:oleObj>
              </mc:Choice>
              <mc:Fallback>
                <p:oleObj name="Equation" r:id="rId4" imgW="24384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38" y="3597275"/>
                        <a:ext cx="5078412" cy="148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7">
            <a:extLst>
              <a:ext uri="{FF2B5EF4-FFF2-40B4-BE49-F238E27FC236}">
                <a16:creationId xmlns:a16="http://schemas.microsoft.com/office/drawing/2014/main" id="{CA393278-85C1-4E2B-BA88-DD87D4CF2A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3038" y="5119688"/>
          <a:ext cx="6373812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60700" imgH="711200" progId="Equation.3">
                  <p:embed/>
                </p:oleObj>
              </mc:Choice>
              <mc:Fallback>
                <p:oleObj name="Equation" r:id="rId6" imgW="3060700" imgH="71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5119688"/>
                        <a:ext cx="6373812" cy="1481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14CAC9AD-16D0-49C2-8E04-9BD1FC67B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31900"/>
          </a:xfrm>
        </p:spPr>
        <p:txBody>
          <a:bodyPr/>
          <a:lstStyle/>
          <a:p>
            <a:pPr eaLnBrk="1" hangingPunct="1"/>
            <a:r>
              <a:rPr lang="en-IE" altLang="en-US" sz="3600"/>
              <a:t>Matrix Operations: Matrix Multiplication (cont…)</a:t>
            </a:r>
            <a:endParaRPr lang="en-US" altLang="en-US" sz="3600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1A8954F4-1262-4791-B1B4-497CF6977F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IE" altLang="en-US" b="1"/>
              <a:t>Watch Out!</a:t>
            </a:r>
            <a:r>
              <a:rPr lang="en-IE" altLang="en-US"/>
              <a:t> Matrix multiplication is not commutative, so:</a:t>
            </a:r>
          </a:p>
          <a:p>
            <a:pPr marL="0" indent="0" eaLnBrk="1" hangingPunct="1"/>
            <a:endParaRPr lang="en-IE" altLang="en-US"/>
          </a:p>
        </p:txBody>
      </p:sp>
      <p:graphicFrame>
        <p:nvGraphicFramePr>
          <p:cNvPr id="40964" name="Object 7">
            <a:extLst>
              <a:ext uri="{FF2B5EF4-FFF2-40B4-BE49-F238E27FC236}">
                <a16:creationId xmlns:a16="http://schemas.microsoft.com/office/drawing/2014/main" id="{6B75FD9C-106F-4343-8DCF-66192EAF92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2403475"/>
          <a:ext cx="18367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641" imgH="165028" progId="Equation.3">
                  <p:embed/>
                </p:oleObj>
              </mc:Choice>
              <mc:Fallback>
                <p:oleObj name="Equation" r:id="rId2" imgW="596641" imgH="16502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403475"/>
                        <a:ext cx="183673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C02260B-74A2-40C4-B722-D8C951F63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41275"/>
            <a:ext cx="9144000" cy="1231900"/>
          </a:xfrm>
        </p:spPr>
        <p:txBody>
          <a:bodyPr/>
          <a:lstStyle/>
          <a:p>
            <a:pPr eaLnBrk="1" hangingPunct="1"/>
            <a:r>
              <a:rPr lang="en-IE" altLang="en-US"/>
              <a:t>Matrix Operations: Transpose</a:t>
            </a:r>
            <a:endParaRPr lang="en-US" altLang="en-US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FC320DA-40CD-4B0E-9D2E-ADF6F78E9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IE" altLang="en-US"/>
              <a:t>The transpose of a matrix </a:t>
            </a:r>
            <a:r>
              <a:rPr lang="en-IE" altLang="en-US" sz="3600">
                <a:latin typeface="Times New Roman" panose="02020603050405020304" pitchFamily="18" charset="0"/>
              </a:rPr>
              <a:t>M</a:t>
            </a:r>
            <a:r>
              <a:rPr lang="en-IE" altLang="en-US"/>
              <a:t>, written as </a:t>
            </a:r>
            <a:r>
              <a:rPr lang="en-IE" altLang="en-US" sz="3600">
                <a:latin typeface="Times New Roman" panose="02020603050405020304" pitchFamily="18" charset="0"/>
              </a:rPr>
              <a:t>M</a:t>
            </a:r>
            <a:r>
              <a:rPr lang="en-IE" altLang="en-US" sz="3600" baseline="30000">
                <a:latin typeface="Times New Roman" panose="02020603050405020304" pitchFamily="18" charset="0"/>
              </a:rPr>
              <a:t>T </a:t>
            </a:r>
            <a:r>
              <a:rPr lang="en-IE" altLang="en-US"/>
              <a:t>is obtained by simply interchanging the rows and columns of the matrix</a:t>
            </a:r>
          </a:p>
          <a:p>
            <a:pPr marL="0" indent="0" eaLnBrk="1" hangingPunct="1"/>
            <a:r>
              <a:rPr lang="en-IE" altLang="en-US"/>
              <a:t>For example:</a:t>
            </a:r>
            <a:endParaRPr lang="en-US" altLang="en-US"/>
          </a:p>
        </p:txBody>
      </p:sp>
      <p:graphicFrame>
        <p:nvGraphicFramePr>
          <p:cNvPr id="41988" name="Object 4">
            <a:extLst>
              <a:ext uri="{FF2B5EF4-FFF2-40B4-BE49-F238E27FC236}">
                <a16:creationId xmlns:a16="http://schemas.microsoft.com/office/drawing/2014/main" id="{E8D7E6C3-CD9E-4FBA-902B-C2F89F8393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4000" y="3856038"/>
          <a:ext cx="3463925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200" imgH="711200" progId="Equation.3">
                  <p:embed/>
                </p:oleObj>
              </mc:Choice>
              <mc:Fallback>
                <p:oleObj name="Equation" r:id="rId2" imgW="13462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3856038"/>
                        <a:ext cx="3463925" cy="183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1BE3E2C-00D3-41BF-A54F-9FC56CEE3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50" y="0"/>
            <a:ext cx="9137650" cy="1231900"/>
          </a:xfrm>
        </p:spPr>
        <p:txBody>
          <a:bodyPr/>
          <a:lstStyle/>
          <a:p>
            <a:pPr eaLnBrk="1" hangingPunct="1"/>
            <a:r>
              <a:rPr lang="en-IE" altLang="en-US"/>
              <a:t>Big Idea</a:t>
            </a:r>
            <a:endParaRPr lang="en-GB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275577D-8B85-4D94-AD0A-EF0E13BBAF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endParaRPr lang="en-GB" altLang="en-US"/>
          </a:p>
        </p:txBody>
      </p:sp>
      <p:pic>
        <p:nvPicPr>
          <p:cNvPr id="6148" name="Picture 86" descr="AADGHMI0">
            <a:extLst>
              <a:ext uri="{FF2B5EF4-FFF2-40B4-BE49-F238E27FC236}">
                <a16:creationId xmlns:a16="http://schemas.microsoft.com/office/drawing/2014/main" id="{2D8B8908-86C1-4A41-BF9C-C0AB4E298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1" t="21829" r="28099" b="39398"/>
          <a:stretch>
            <a:fillRect/>
          </a:stretch>
        </p:blipFill>
        <p:spPr bwMode="auto">
          <a:xfrm>
            <a:off x="576263" y="1365250"/>
            <a:ext cx="7651750" cy="48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9" name="Group 87">
            <a:extLst>
              <a:ext uri="{FF2B5EF4-FFF2-40B4-BE49-F238E27FC236}">
                <a16:creationId xmlns:a16="http://schemas.microsoft.com/office/drawing/2014/main" id="{D5B760E4-71C9-410E-BE5E-F836788E9627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1763713"/>
            <a:ext cx="282575" cy="5094287"/>
            <a:chOff x="-2" y="1111"/>
            <a:chExt cx="178" cy="3209"/>
          </a:xfrm>
        </p:grpSpPr>
        <p:sp>
          <p:nvSpPr>
            <p:cNvPr id="6150" name="Rectangle 88">
              <a:extLst>
                <a:ext uri="{FF2B5EF4-FFF2-40B4-BE49-F238E27FC236}">
                  <a16:creationId xmlns:a16="http://schemas.microsoft.com/office/drawing/2014/main" id="{B672EA93-AFD8-4E02-AB84-FE16CCE0BE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-1448" y="2563"/>
              <a:ext cx="3074" cy="16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altLang="en-US" sz="1100">
                  <a:solidFill>
                    <a:schemeClr val="bg1"/>
                  </a:solidFill>
                </a:rPr>
                <a:t>Images taken from Hearn &amp; Baker, “Computer Graphics with OpenGL” (2004)</a:t>
              </a:r>
              <a:endParaRPr lang="en-US" altLang="en-US" sz="1100">
                <a:solidFill>
                  <a:schemeClr val="bg1"/>
                </a:solidFill>
              </a:endParaRPr>
            </a:p>
          </p:txBody>
        </p:sp>
        <p:pic>
          <p:nvPicPr>
            <p:cNvPr id="6151" name="Picture 89">
              <a:extLst>
                <a:ext uri="{FF2B5EF4-FFF2-40B4-BE49-F238E27FC236}">
                  <a16:creationId xmlns:a16="http://schemas.microsoft.com/office/drawing/2014/main" id="{27004F53-2F89-4A7A-ABDD-B54008C4FF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72" b="13248"/>
            <a:stretch>
              <a:fillRect/>
            </a:stretch>
          </p:blipFill>
          <p:spPr bwMode="auto">
            <a:xfrm>
              <a:off x="-2" y="4187"/>
              <a:ext cx="178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069FB239-4A21-41FC-94E0-35CE4DECA2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41275"/>
            <a:ext cx="9144000" cy="1231900"/>
          </a:xfrm>
        </p:spPr>
        <p:txBody>
          <a:bodyPr/>
          <a:lstStyle/>
          <a:p>
            <a:pPr eaLnBrk="1" hangingPunct="1"/>
            <a:r>
              <a:rPr lang="en-IE" altLang="en-US"/>
              <a:t>Other Matrix Operations</a:t>
            </a:r>
            <a:endParaRPr lang="en-US" alt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B23816F3-16AE-49CF-B1FB-DB520FAABE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IE" altLang="en-US"/>
              <a:t>There are some other important matrix operations that we will explain as we need them</a:t>
            </a:r>
          </a:p>
          <a:p>
            <a:pPr marL="0" indent="0" eaLnBrk="1" hangingPunct="1"/>
            <a:r>
              <a:rPr lang="en-IE" altLang="en-US"/>
              <a:t>These include:</a:t>
            </a:r>
          </a:p>
          <a:p>
            <a:pPr lvl="1" eaLnBrk="1" hangingPunct="1"/>
            <a:r>
              <a:rPr lang="en-IE" altLang="en-US"/>
              <a:t>Determinant of a matrix</a:t>
            </a:r>
          </a:p>
          <a:p>
            <a:pPr lvl="1" eaLnBrk="1" hangingPunct="1"/>
            <a:r>
              <a:rPr lang="en-IE" altLang="en-US"/>
              <a:t>Matrix inverse</a:t>
            </a:r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18DEEB2-E377-4400-9150-35AF46CFB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41275"/>
            <a:ext cx="9144000" cy="1231900"/>
          </a:xfrm>
        </p:spPr>
        <p:txBody>
          <a:bodyPr/>
          <a:lstStyle/>
          <a:p>
            <a:pPr eaLnBrk="1" hangingPunct="1"/>
            <a:r>
              <a:rPr lang="en-IE" altLang="en-US"/>
              <a:t>Summary</a:t>
            </a:r>
            <a:endParaRPr lang="en-US" altLang="en-US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FC9DB8E5-525E-4326-A29E-37029CA53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IE" altLang="en-US"/>
              <a:t>In this lecture we have taken a brief tour through the following:</a:t>
            </a:r>
          </a:p>
          <a:p>
            <a:pPr lvl="1" eaLnBrk="1" hangingPunct="1"/>
            <a:r>
              <a:rPr lang="en-IE" altLang="en-US"/>
              <a:t>Basic idea</a:t>
            </a:r>
          </a:p>
          <a:p>
            <a:pPr lvl="1" eaLnBrk="1" hangingPunct="1"/>
            <a:r>
              <a:rPr lang="en-IE" altLang="en-US"/>
              <a:t>The mathematics of points, lines and vectors</a:t>
            </a:r>
          </a:p>
          <a:p>
            <a:pPr lvl="1" eaLnBrk="1" hangingPunct="1"/>
            <a:r>
              <a:rPr lang="en-IE" altLang="en-US"/>
              <a:t>The mathematics of matrices</a:t>
            </a:r>
          </a:p>
          <a:p>
            <a:pPr marL="0" indent="0" eaLnBrk="1" hangingPunct="1"/>
            <a:r>
              <a:rPr lang="en-IE" altLang="en-US"/>
              <a:t>These tools will equip us to deal with the computer graphics techniques that we will begin to look at, starting next time</a:t>
            </a:r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A3ABD89D-F504-42E0-A91C-29EAA2A4FA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31900"/>
          </a:xfrm>
        </p:spPr>
        <p:txBody>
          <a:bodyPr/>
          <a:lstStyle/>
          <a:p>
            <a:pPr eaLnBrk="1" hangingPunct="1"/>
            <a:r>
              <a:rPr lang="en-IE" altLang="en-US"/>
              <a:t>Exercises 2</a:t>
            </a:r>
            <a:endParaRPr lang="en-US" alt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9F32917-D8D2-4937-9B08-C09E60EBE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 eaLnBrk="1" hangingPunct="1"/>
            <a:r>
              <a:rPr lang="en-IE" altLang="en-US"/>
              <a:t>Perform the following matrix additions:</a:t>
            </a:r>
            <a:endParaRPr lang="en-GB" altLang="en-US"/>
          </a:p>
        </p:txBody>
      </p:sp>
      <p:graphicFrame>
        <p:nvGraphicFramePr>
          <p:cNvPr id="45060" name="Object 5">
            <a:extLst>
              <a:ext uri="{FF2B5EF4-FFF2-40B4-BE49-F238E27FC236}">
                <a16:creationId xmlns:a16="http://schemas.microsoft.com/office/drawing/2014/main" id="{4894C60D-8405-46EF-B88B-5A50FF03CD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2638" y="2343150"/>
          <a:ext cx="75311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24300" imgH="215900" progId="Equation.3">
                  <p:embed/>
                </p:oleObj>
              </mc:Choice>
              <mc:Fallback>
                <p:oleObj name="Equation" r:id="rId2" imgW="39243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2343150"/>
                        <a:ext cx="75311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6">
            <a:extLst>
              <a:ext uri="{FF2B5EF4-FFF2-40B4-BE49-F238E27FC236}">
                <a16:creationId xmlns:a16="http://schemas.microsoft.com/office/drawing/2014/main" id="{E9D76A3E-F4BF-4062-B2F5-3D85FC661C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163" y="3297238"/>
          <a:ext cx="8529637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5000" imgH="914400" progId="Equation.3">
                  <p:embed/>
                </p:oleObj>
              </mc:Choice>
              <mc:Fallback>
                <p:oleObj name="Equation" r:id="rId4" imgW="44450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3" y="3297238"/>
                        <a:ext cx="8529637" cy="174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7">
            <a:extLst>
              <a:ext uri="{FF2B5EF4-FFF2-40B4-BE49-F238E27FC236}">
                <a16:creationId xmlns:a16="http://schemas.microsoft.com/office/drawing/2014/main" id="{0F4069D9-20AD-422E-B0E8-CBD8D5C61D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5588000"/>
          <a:ext cx="6238875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51200" imgH="457200" progId="Equation.3">
                  <p:embed/>
                </p:oleObj>
              </mc:Choice>
              <mc:Fallback>
                <p:oleObj name="Equation" r:id="rId6" imgW="32512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5588000"/>
                        <a:ext cx="6238875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AB5CE217-863D-480B-95FF-3BD5172ED0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41275"/>
            <a:ext cx="9144000" cy="1231900"/>
          </a:xfrm>
        </p:spPr>
        <p:txBody>
          <a:bodyPr/>
          <a:lstStyle/>
          <a:p>
            <a:pPr eaLnBrk="1" hangingPunct="1"/>
            <a:r>
              <a:rPr lang="en-IE" altLang="en-US"/>
              <a:t>Exercises 3</a:t>
            </a:r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B48812BB-E6E4-431E-B403-94E3F52EAB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 eaLnBrk="1" hangingPunct="1"/>
            <a:r>
              <a:rPr lang="en-IE" altLang="en-US"/>
              <a:t>Perform the following matrix multiplications:</a:t>
            </a:r>
            <a:endParaRPr lang="en-GB" altLang="en-US"/>
          </a:p>
        </p:txBody>
      </p:sp>
      <p:graphicFrame>
        <p:nvGraphicFramePr>
          <p:cNvPr id="46084" name="Object 5">
            <a:extLst>
              <a:ext uri="{FF2B5EF4-FFF2-40B4-BE49-F238E27FC236}">
                <a16:creationId xmlns:a16="http://schemas.microsoft.com/office/drawing/2014/main" id="{2820FD59-AC18-43A2-A272-CFC88218CE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6925" y="3925888"/>
          <a:ext cx="7458075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86200" imgH="914400" progId="Equation.3">
                  <p:embed/>
                </p:oleObj>
              </mc:Choice>
              <mc:Fallback>
                <p:oleObj name="Equation" r:id="rId2" imgW="38862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3925888"/>
                        <a:ext cx="7458075" cy="174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6">
            <a:extLst>
              <a:ext uri="{FF2B5EF4-FFF2-40B4-BE49-F238E27FC236}">
                <a16:creationId xmlns:a16="http://schemas.microsoft.com/office/drawing/2014/main" id="{600A6990-60EE-40EF-A68D-875E38AAB5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3" y="2000250"/>
          <a:ext cx="8993187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86300" imgH="914400" progId="Equation.3">
                  <p:embed/>
                </p:oleObj>
              </mc:Choice>
              <mc:Fallback>
                <p:oleObj name="Equation" r:id="rId4" imgW="46863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3" y="2000250"/>
                        <a:ext cx="8993187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5C477B3D-1563-4129-8E5E-391D4BCDF0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41275"/>
            <a:ext cx="9144000" cy="1231900"/>
          </a:xfrm>
        </p:spPr>
        <p:txBody>
          <a:bodyPr/>
          <a:lstStyle/>
          <a:p>
            <a:pPr eaLnBrk="1" hangingPunct="1"/>
            <a:r>
              <a:rPr lang="en-IE" altLang="en-US"/>
              <a:t>Exercises 4</a:t>
            </a:r>
            <a:endParaRPr lang="en-US" altLang="en-US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0AB74DFD-2AC6-4ABD-B056-FF0DF849D2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 eaLnBrk="1" hangingPunct="1"/>
            <a:r>
              <a:rPr lang="en-IE" altLang="en-US"/>
              <a:t>Perform the following multiplication of a matrix by a scalar</a:t>
            </a:r>
          </a:p>
          <a:p>
            <a:pPr marL="0" indent="0" algn="ctr" eaLnBrk="1" hangingPunct="1"/>
            <a:endParaRPr lang="en-IE" altLang="en-US"/>
          </a:p>
          <a:p>
            <a:pPr marL="0" indent="0" algn="ctr" eaLnBrk="1" hangingPunct="1"/>
            <a:endParaRPr lang="en-IE" altLang="en-US"/>
          </a:p>
          <a:p>
            <a:pPr marL="0" indent="0" algn="ctr" eaLnBrk="1" hangingPunct="1"/>
            <a:endParaRPr lang="en-IE" altLang="en-US" sz="4000"/>
          </a:p>
          <a:p>
            <a:pPr marL="0" indent="0" algn="ctr" eaLnBrk="1" hangingPunct="1"/>
            <a:r>
              <a:rPr lang="en-IE" altLang="en-US"/>
              <a:t>Calculate the transpose of the following matrix</a:t>
            </a:r>
            <a:endParaRPr lang="en-GB" altLang="en-US"/>
          </a:p>
        </p:txBody>
      </p:sp>
      <p:graphicFrame>
        <p:nvGraphicFramePr>
          <p:cNvPr id="47108" name="Object 4">
            <a:extLst>
              <a:ext uri="{FF2B5EF4-FFF2-40B4-BE49-F238E27FC236}">
                <a16:creationId xmlns:a16="http://schemas.microsoft.com/office/drawing/2014/main" id="{3C32B80B-831F-49E4-AEC6-E5EC9CFEC9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4488" y="5400675"/>
          <a:ext cx="3338512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900" imgH="736600" progId="Equation.3">
                  <p:embed/>
                </p:oleObj>
              </mc:Choice>
              <mc:Fallback>
                <p:oleObj name="Equation" r:id="rId2" imgW="1739900" imgH="736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5400675"/>
                        <a:ext cx="3338512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>
            <a:extLst>
              <a:ext uri="{FF2B5EF4-FFF2-40B4-BE49-F238E27FC236}">
                <a16:creationId xmlns:a16="http://schemas.microsoft.com/office/drawing/2014/main" id="{1C0D4D42-FCBE-4A84-A712-A5DA71D509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2763" y="2514600"/>
          <a:ext cx="2973387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49400" imgH="914400" progId="Equation.3">
                  <p:embed/>
                </p:oleObj>
              </mc:Choice>
              <mc:Fallback>
                <p:oleObj name="Equation" r:id="rId4" imgW="15494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3" y="2514600"/>
                        <a:ext cx="2973387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17C632C-9B15-417D-A402-8D643DFFE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41275"/>
            <a:ext cx="9144000" cy="1231900"/>
          </a:xfrm>
        </p:spPr>
        <p:txBody>
          <a:bodyPr/>
          <a:lstStyle/>
          <a:p>
            <a:pPr eaLnBrk="1" hangingPunct="1"/>
            <a:r>
              <a:rPr lang="en-IE" altLang="en-US"/>
              <a:t>Coordinate Reference Frames – 2D</a:t>
            </a:r>
            <a:endParaRPr lang="en-US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3C63BEE-4EE2-4745-A3D4-EECF911430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IE" altLang="en-US"/>
              <a:t>When setting up a scene in computer graphics we define the scene using simple geometry</a:t>
            </a:r>
          </a:p>
          <a:p>
            <a:pPr marL="0" indent="0" eaLnBrk="1" hangingPunct="1"/>
            <a:r>
              <a:rPr lang="en-IE" altLang="en-US"/>
              <a:t>For 2D scenes we use </a:t>
            </a:r>
            <a:br>
              <a:rPr lang="en-IE" altLang="en-US"/>
            </a:br>
            <a:r>
              <a:rPr lang="en-IE" altLang="en-US"/>
              <a:t>simple two dimensional </a:t>
            </a:r>
            <a:br>
              <a:rPr lang="en-IE" altLang="en-US"/>
            </a:br>
            <a:r>
              <a:rPr lang="en-IE" altLang="en-US"/>
              <a:t>Cartesian coordinates</a:t>
            </a:r>
          </a:p>
          <a:p>
            <a:pPr marL="0" indent="0" eaLnBrk="1" hangingPunct="1"/>
            <a:r>
              <a:rPr lang="en-IE" altLang="en-US"/>
              <a:t>All objects are defined </a:t>
            </a:r>
            <a:br>
              <a:rPr lang="en-IE" altLang="en-US"/>
            </a:br>
            <a:r>
              <a:rPr lang="en-IE" altLang="en-US"/>
              <a:t>using simple coordinate </a:t>
            </a:r>
            <a:br>
              <a:rPr lang="en-IE" altLang="en-US"/>
            </a:br>
            <a:r>
              <a:rPr lang="en-IE" altLang="en-US"/>
              <a:t>pairs</a:t>
            </a:r>
            <a:endParaRPr lang="en-US" altLang="en-US"/>
          </a:p>
        </p:txBody>
      </p:sp>
      <p:grpSp>
        <p:nvGrpSpPr>
          <p:cNvPr id="7172" name="Group 17">
            <a:extLst>
              <a:ext uri="{FF2B5EF4-FFF2-40B4-BE49-F238E27FC236}">
                <a16:creationId xmlns:a16="http://schemas.microsoft.com/office/drawing/2014/main" id="{76AB7AED-C19D-4B48-8E75-5C35CD69235D}"/>
              </a:ext>
            </a:extLst>
          </p:cNvPr>
          <p:cNvGrpSpPr>
            <a:grpSpLocks/>
          </p:cNvGrpSpPr>
          <p:nvPr/>
        </p:nvGrpSpPr>
        <p:grpSpPr bwMode="auto">
          <a:xfrm>
            <a:off x="5102225" y="2830513"/>
            <a:ext cx="3633788" cy="3184525"/>
            <a:chOff x="3214" y="1783"/>
            <a:chExt cx="2289" cy="2006"/>
          </a:xfrm>
        </p:grpSpPr>
        <p:sp>
          <p:nvSpPr>
            <p:cNvPr id="7173" name="Line 5">
              <a:extLst>
                <a:ext uri="{FF2B5EF4-FFF2-40B4-BE49-F238E27FC236}">
                  <a16:creationId xmlns:a16="http://schemas.microsoft.com/office/drawing/2014/main" id="{9DAC2396-A9B7-40CA-A5B3-56FE9AF47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9" y="2433"/>
              <a:ext cx="0" cy="117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74" name="Line 6">
              <a:extLst>
                <a:ext uri="{FF2B5EF4-FFF2-40B4-BE49-F238E27FC236}">
                  <a16:creationId xmlns:a16="http://schemas.microsoft.com/office/drawing/2014/main" id="{ABA9C84D-C9BE-49B9-9CF5-1FD15EDCCDD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84" y="1859"/>
              <a:ext cx="0" cy="1167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175" name="Group 7">
              <a:extLst>
                <a:ext uri="{FF2B5EF4-FFF2-40B4-BE49-F238E27FC236}">
                  <a16:creationId xmlns:a16="http://schemas.microsoft.com/office/drawing/2014/main" id="{78FE6F7A-7308-438E-9145-BE9F5AC723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6" y="1881"/>
              <a:ext cx="1683" cy="1683"/>
              <a:chOff x="2822" y="1728"/>
              <a:chExt cx="1683" cy="1683"/>
            </a:xfrm>
          </p:grpSpPr>
          <p:sp>
            <p:nvSpPr>
              <p:cNvPr id="7182" name="Line 8">
                <a:extLst>
                  <a:ext uri="{FF2B5EF4-FFF2-40B4-BE49-F238E27FC236}">
                    <a16:creationId xmlns:a16="http://schemas.microsoft.com/office/drawing/2014/main" id="{93DC70BC-4347-4678-A8EC-F812DACF39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71" y="1728"/>
                <a:ext cx="0" cy="16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3" name="Line 9">
                <a:extLst>
                  <a:ext uri="{FF2B5EF4-FFF2-40B4-BE49-F238E27FC236}">
                    <a16:creationId xmlns:a16="http://schemas.microsoft.com/office/drawing/2014/main" id="{125E0FCE-6477-479C-959E-DDB9D78975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664" y="2521"/>
                <a:ext cx="0" cy="16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76" name="Text Box 10">
              <a:extLst>
                <a:ext uri="{FF2B5EF4-FFF2-40B4-BE49-F238E27FC236}">
                  <a16:creationId xmlns:a16="http://schemas.microsoft.com/office/drawing/2014/main" id="{FEF6D924-63C3-4612-A0E4-AE7700A61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9" y="3492"/>
              <a:ext cx="4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altLang="en-US" b="1" i="1">
                  <a:latin typeface="Times New Roman" panose="02020603050405020304" pitchFamily="18" charset="0"/>
                </a:rPr>
                <a:t>x axis</a:t>
              </a:r>
              <a:endParaRPr lang="en-US" altLang="en-US" b="1" i="1">
                <a:latin typeface="Times New Roman" panose="02020603050405020304" pitchFamily="18" charset="0"/>
              </a:endParaRPr>
            </a:p>
          </p:txBody>
        </p:sp>
        <p:sp>
          <p:nvSpPr>
            <p:cNvPr id="7177" name="Text Box 11">
              <a:extLst>
                <a:ext uri="{FF2B5EF4-FFF2-40B4-BE49-F238E27FC236}">
                  <a16:creationId xmlns:a16="http://schemas.microsoft.com/office/drawing/2014/main" id="{467B3171-F4AE-4BF0-B28D-283B0C916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4" y="1783"/>
              <a:ext cx="4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altLang="en-US" b="1" i="1">
                  <a:latin typeface="Times New Roman" panose="02020603050405020304" pitchFamily="18" charset="0"/>
                </a:rPr>
                <a:t>y axis</a:t>
              </a:r>
              <a:endParaRPr lang="en-US" altLang="en-US" b="1" i="1">
                <a:latin typeface="Times New Roman" panose="02020603050405020304" pitchFamily="18" charset="0"/>
              </a:endParaRPr>
            </a:p>
          </p:txBody>
        </p:sp>
        <p:sp>
          <p:nvSpPr>
            <p:cNvPr id="7178" name="Text Box 12">
              <a:extLst>
                <a:ext uri="{FF2B5EF4-FFF2-40B4-BE49-F238E27FC236}">
                  <a16:creationId xmlns:a16="http://schemas.microsoft.com/office/drawing/2014/main" id="{55EF8213-BA4E-4C99-B371-306BAFB00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1" y="2224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altLang="en-US" b="1">
                  <a:solidFill>
                    <a:srgbClr val="FF9900"/>
                  </a:solidFill>
                  <a:latin typeface="Times New Roman" panose="02020603050405020304" pitchFamily="18" charset="0"/>
                </a:rPr>
                <a:t>P</a:t>
              </a:r>
              <a:endParaRPr lang="en-US" altLang="en-US" b="1">
                <a:solidFill>
                  <a:srgbClr val="FF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79" name="Text Box 13">
              <a:extLst>
                <a:ext uri="{FF2B5EF4-FFF2-40B4-BE49-F238E27FC236}">
                  <a16:creationId xmlns:a16="http://schemas.microsoft.com/office/drawing/2014/main" id="{5DF9572E-D770-4AA1-83CE-5C792B791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2" y="2303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altLang="en-US" sz="2000" b="1" i="1">
                  <a:solidFill>
                    <a:srgbClr val="FF9900"/>
                  </a:solidFill>
                  <a:latin typeface="Times New Roman" panose="02020603050405020304" pitchFamily="18" charset="0"/>
                </a:rPr>
                <a:t>y</a:t>
              </a:r>
              <a:endParaRPr lang="en-US" altLang="en-US" sz="2000" b="1" i="1">
                <a:solidFill>
                  <a:srgbClr val="FF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80" name="Text Box 14">
              <a:extLst>
                <a:ext uri="{FF2B5EF4-FFF2-40B4-BE49-F238E27FC236}">
                  <a16:creationId xmlns:a16="http://schemas.microsoft.com/office/drawing/2014/main" id="{D7978D1E-2151-413C-A56E-823315F13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9" y="353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altLang="en-US" sz="2000" b="1" i="1">
                  <a:solidFill>
                    <a:srgbClr val="FF9900"/>
                  </a:solidFill>
                  <a:latin typeface="Times New Roman" panose="02020603050405020304" pitchFamily="18" charset="0"/>
                </a:rPr>
                <a:t>x</a:t>
              </a:r>
              <a:endParaRPr lang="en-US" altLang="en-US" sz="2000" b="1" i="1">
                <a:solidFill>
                  <a:srgbClr val="FF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81" name="Oval 15">
              <a:extLst>
                <a:ext uri="{FF2B5EF4-FFF2-40B4-BE49-F238E27FC236}">
                  <a16:creationId xmlns:a16="http://schemas.microsoft.com/office/drawing/2014/main" id="{D78ED21E-94FB-46AD-A29F-E2C770418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" y="2403"/>
              <a:ext cx="72" cy="72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C2998F1-F788-44BA-8ACF-D3032E5B1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31900"/>
          </a:xfrm>
        </p:spPr>
        <p:txBody>
          <a:bodyPr/>
          <a:lstStyle/>
          <a:p>
            <a:pPr eaLnBrk="1" hangingPunct="1"/>
            <a:r>
              <a:rPr lang="en-IE" altLang="en-US" sz="3600"/>
              <a:t>Coordinate Reference Frames – 2D (cont…)</a:t>
            </a:r>
            <a:endParaRPr lang="en-US" altLang="en-US" sz="3600"/>
          </a:p>
        </p:txBody>
      </p:sp>
      <p:grpSp>
        <p:nvGrpSpPr>
          <p:cNvPr id="8195" name="Group 4">
            <a:extLst>
              <a:ext uri="{FF2B5EF4-FFF2-40B4-BE49-F238E27FC236}">
                <a16:creationId xmlns:a16="http://schemas.microsoft.com/office/drawing/2014/main" id="{0951B2AF-B405-409E-B98E-B03ED18B368E}"/>
              </a:ext>
            </a:extLst>
          </p:cNvPr>
          <p:cNvGrpSpPr>
            <a:grpSpLocks/>
          </p:cNvGrpSpPr>
          <p:nvPr/>
        </p:nvGrpSpPr>
        <p:grpSpPr bwMode="auto">
          <a:xfrm>
            <a:off x="2306638" y="1765300"/>
            <a:ext cx="4222750" cy="4321175"/>
            <a:chOff x="3473" y="1813"/>
            <a:chExt cx="1933" cy="1978"/>
          </a:xfrm>
        </p:grpSpPr>
        <p:grpSp>
          <p:nvGrpSpPr>
            <p:cNvPr id="8196" name="Group 5">
              <a:extLst>
                <a:ext uri="{FF2B5EF4-FFF2-40B4-BE49-F238E27FC236}">
                  <a16:creationId xmlns:a16="http://schemas.microsoft.com/office/drawing/2014/main" id="{EA920843-454E-474D-8B62-ADD24A673B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3" y="1947"/>
              <a:ext cx="1710" cy="1710"/>
              <a:chOff x="3479" y="1983"/>
              <a:chExt cx="1710" cy="1710"/>
            </a:xfrm>
          </p:grpSpPr>
          <p:sp>
            <p:nvSpPr>
              <p:cNvPr id="8215" name="Line 6">
                <a:extLst>
                  <a:ext uri="{FF2B5EF4-FFF2-40B4-BE49-F238E27FC236}">
                    <a16:creationId xmlns:a16="http://schemas.microsoft.com/office/drawing/2014/main" id="{1B7B2A95-9C84-4E14-81B8-2BFE1C111A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7" y="1983"/>
                <a:ext cx="0" cy="171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216" name="Line 7">
                <a:extLst>
                  <a:ext uri="{FF2B5EF4-FFF2-40B4-BE49-F238E27FC236}">
                    <a16:creationId xmlns:a16="http://schemas.microsoft.com/office/drawing/2014/main" id="{CD810337-0D56-4E41-9C50-A515D99A90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7" y="1983"/>
                <a:ext cx="0" cy="171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217" name="Line 8">
                <a:extLst>
                  <a:ext uri="{FF2B5EF4-FFF2-40B4-BE49-F238E27FC236}">
                    <a16:creationId xmlns:a16="http://schemas.microsoft.com/office/drawing/2014/main" id="{88FBB271-4E07-4D3C-99E8-A138D76D61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334" y="2164"/>
                <a:ext cx="0" cy="171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218" name="Line 9">
                <a:extLst>
                  <a:ext uri="{FF2B5EF4-FFF2-40B4-BE49-F238E27FC236}">
                    <a16:creationId xmlns:a16="http://schemas.microsoft.com/office/drawing/2014/main" id="{1B6327D8-9F1E-458A-9062-B14247DFE8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334" y="1463"/>
                <a:ext cx="0" cy="171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197" name="Group 10">
              <a:extLst>
                <a:ext uri="{FF2B5EF4-FFF2-40B4-BE49-F238E27FC236}">
                  <a16:creationId xmlns:a16="http://schemas.microsoft.com/office/drawing/2014/main" id="{6235AD67-EC44-4831-AD54-12135DB853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9" y="1935"/>
              <a:ext cx="1683" cy="1683"/>
              <a:chOff x="2822" y="1728"/>
              <a:chExt cx="1683" cy="1683"/>
            </a:xfrm>
          </p:grpSpPr>
          <p:sp>
            <p:nvSpPr>
              <p:cNvPr id="8213" name="Line 11">
                <a:extLst>
                  <a:ext uri="{FF2B5EF4-FFF2-40B4-BE49-F238E27FC236}">
                    <a16:creationId xmlns:a16="http://schemas.microsoft.com/office/drawing/2014/main" id="{16677D36-E289-4B6C-99C7-CCD3E3D4C0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71" y="1728"/>
                <a:ext cx="0" cy="16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214" name="Line 12">
                <a:extLst>
                  <a:ext uri="{FF2B5EF4-FFF2-40B4-BE49-F238E27FC236}">
                    <a16:creationId xmlns:a16="http://schemas.microsoft.com/office/drawing/2014/main" id="{E36F64E0-EE93-4BE1-9984-32ED2BBAFB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664" y="2521"/>
                <a:ext cx="0" cy="16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8198" name="Text Box 13">
              <a:extLst>
                <a:ext uri="{FF2B5EF4-FFF2-40B4-BE49-F238E27FC236}">
                  <a16:creationId xmlns:a16="http://schemas.microsoft.com/office/drawing/2014/main" id="{3D35974D-1B9A-4BBD-8AA4-509DF6B543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0" y="3522"/>
              <a:ext cx="136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altLang="en-US" b="1" i="1">
                  <a:latin typeface="Times New Roman" panose="02020603050405020304" pitchFamily="18" charset="0"/>
                </a:rPr>
                <a:t>x</a:t>
              </a:r>
              <a:endParaRPr lang="en-US" altLang="en-US" b="1" i="1">
                <a:latin typeface="Times New Roman" panose="02020603050405020304" pitchFamily="18" charset="0"/>
              </a:endParaRPr>
            </a:p>
          </p:txBody>
        </p:sp>
        <p:sp>
          <p:nvSpPr>
            <p:cNvPr id="8199" name="Text Box 14">
              <a:extLst>
                <a:ext uri="{FF2B5EF4-FFF2-40B4-BE49-F238E27FC236}">
                  <a16:creationId xmlns:a16="http://schemas.microsoft.com/office/drawing/2014/main" id="{4DEFD419-2E18-4A9F-B9E1-CCE765BD0C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5" y="1813"/>
              <a:ext cx="131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altLang="en-US" b="1" i="1">
                  <a:latin typeface="Times New Roman" panose="02020603050405020304" pitchFamily="18" charset="0"/>
                </a:rPr>
                <a:t>y</a:t>
              </a:r>
              <a:endParaRPr lang="en-US" altLang="en-US" b="1" i="1">
                <a:latin typeface="Times New Roman" panose="02020603050405020304" pitchFamily="18" charset="0"/>
              </a:endParaRPr>
            </a:p>
          </p:txBody>
        </p:sp>
        <p:grpSp>
          <p:nvGrpSpPr>
            <p:cNvPr id="8200" name="Group 15">
              <a:extLst>
                <a:ext uri="{FF2B5EF4-FFF2-40B4-BE49-F238E27FC236}">
                  <a16:creationId xmlns:a16="http://schemas.microsoft.com/office/drawing/2014/main" id="{F1A85585-2A82-46BC-8B2F-B3740A38E2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8" y="2286"/>
              <a:ext cx="919" cy="695"/>
              <a:chOff x="3924" y="2403"/>
              <a:chExt cx="919" cy="695"/>
            </a:xfrm>
          </p:grpSpPr>
          <p:sp>
            <p:nvSpPr>
              <p:cNvPr id="8209" name="Line 16">
                <a:extLst>
                  <a:ext uri="{FF2B5EF4-FFF2-40B4-BE49-F238E27FC236}">
                    <a16:creationId xmlns:a16="http://schemas.microsoft.com/office/drawing/2014/main" id="{512831A9-D079-4A51-8970-12D2062633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4" y="2403"/>
                <a:ext cx="918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210" name="Line 17">
                <a:extLst>
                  <a:ext uri="{FF2B5EF4-FFF2-40B4-BE49-F238E27FC236}">
                    <a16:creationId xmlns:a16="http://schemas.microsoft.com/office/drawing/2014/main" id="{3A0507E2-2B05-41F5-B3B6-4C2FE86B5E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4" y="3097"/>
                <a:ext cx="918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211" name="Line 18">
                <a:extLst>
                  <a:ext uri="{FF2B5EF4-FFF2-40B4-BE49-F238E27FC236}">
                    <a16:creationId xmlns:a16="http://schemas.microsoft.com/office/drawing/2014/main" id="{8D40E2EA-4EF5-4D70-A9DE-4BCF1D28C3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577" y="2751"/>
                <a:ext cx="693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212" name="Line 19">
                <a:extLst>
                  <a:ext uri="{FF2B5EF4-FFF2-40B4-BE49-F238E27FC236}">
                    <a16:creationId xmlns:a16="http://schemas.microsoft.com/office/drawing/2014/main" id="{0975AA39-7E31-4C2C-A108-DB052787E7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496" y="2752"/>
                <a:ext cx="693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8201" name="Text Box 20">
              <a:extLst>
                <a:ext uri="{FF2B5EF4-FFF2-40B4-BE49-F238E27FC236}">
                  <a16:creationId xmlns:a16="http://schemas.microsoft.com/office/drawing/2014/main" id="{20B15B52-8517-4A68-81E8-1BD8612F4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956"/>
              <a:ext cx="311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altLang="en-US" b="1" i="1">
                  <a:solidFill>
                    <a:srgbClr val="FF9900"/>
                  </a:solidFill>
                  <a:latin typeface="Times New Roman" panose="02020603050405020304" pitchFamily="18" charset="0"/>
                </a:rPr>
                <a:t>(2, 3)</a:t>
              </a:r>
              <a:endParaRPr lang="en-US" altLang="en-US" b="1" i="1">
                <a:solidFill>
                  <a:srgbClr val="FF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02" name="Text Box 21">
              <a:extLst>
                <a:ext uri="{FF2B5EF4-FFF2-40B4-BE49-F238E27FC236}">
                  <a16:creationId xmlns:a16="http://schemas.microsoft.com/office/drawing/2014/main" id="{00B11393-67A7-4791-AE28-C197BB4A5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7" y="2057"/>
              <a:ext cx="311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altLang="en-US" b="1" i="1">
                  <a:solidFill>
                    <a:srgbClr val="FF9900"/>
                  </a:solidFill>
                  <a:latin typeface="Times New Roman" panose="02020603050405020304" pitchFamily="18" charset="0"/>
                </a:rPr>
                <a:t>(2, 7)</a:t>
              </a:r>
              <a:endParaRPr lang="en-US" altLang="en-US" b="1" i="1">
                <a:solidFill>
                  <a:srgbClr val="FF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03" name="Text Box 22">
              <a:extLst>
                <a:ext uri="{FF2B5EF4-FFF2-40B4-BE49-F238E27FC236}">
                  <a16:creationId xmlns:a16="http://schemas.microsoft.com/office/drawing/2014/main" id="{5678A912-3CBE-40E7-9A57-E7F6219EA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8" y="2058"/>
              <a:ext cx="311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altLang="en-US" b="1" i="1">
                  <a:solidFill>
                    <a:srgbClr val="FF9900"/>
                  </a:solidFill>
                  <a:latin typeface="Times New Roman" panose="02020603050405020304" pitchFamily="18" charset="0"/>
                </a:rPr>
                <a:t>(7, 7)</a:t>
              </a:r>
              <a:endParaRPr lang="en-US" altLang="en-US" b="1" i="1">
                <a:solidFill>
                  <a:srgbClr val="FF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04" name="Text Box 23">
              <a:extLst>
                <a:ext uri="{FF2B5EF4-FFF2-40B4-BE49-F238E27FC236}">
                  <a16:creationId xmlns:a16="http://schemas.microsoft.com/office/drawing/2014/main" id="{E9D29798-1175-46DB-A08E-D7E9BD838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8" y="2957"/>
              <a:ext cx="311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altLang="en-US" b="1" i="1">
                  <a:solidFill>
                    <a:srgbClr val="FF9900"/>
                  </a:solidFill>
                  <a:latin typeface="Times New Roman" panose="02020603050405020304" pitchFamily="18" charset="0"/>
                </a:rPr>
                <a:t>(7, 3)</a:t>
              </a:r>
              <a:endParaRPr lang="en-US" altLang="en-US" b="1" i="1">
                <a:solidFill>
                  <a:srgbClr val="FF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05" name="Text Box 24">
              <a:extLst>
                <a:ext uri="{FF2B5EF4-FFF2-40B4-BE49-F238E27FC236}">
                  <a16:creationId xmlns:a16="http://schemas.microsoft.com/office/drawing/2014/main" id="{F338BA8C-85FD-48CC-B602-EAE50C51F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5" y="3623"/>
              <a:ext cx="137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altLang="en-US" b="1">
                  <a:solidFill>
                    <a:srgbClr val="FF99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b="1">
                <a:solidFill>
                  <a:srgbClr val="FF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06" name="Text Box 25">
              <a:extLst>
                <a:ext uri="{FF2B5EF4-FFF2-40B4-BE49-F238E27FC236}">
                  <a16:creationId xmlns:a16="http://schemas.microsoft.com/office/drawing/2014/main" id="{8B6818FD-3262-4E60-96FD-DB2F12938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6" y="3623"/>
              <a:ext cx="137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altLang="en-US" b="1">
                  <a:solidFill>
                    <a:srgbClr val="FF9900"/>
                  </a:solidFill>
                  <a:latin typeface="Times New Roman" panose="02020603050405020304" pitchFamily="18" charset="0"/>
                </a:rPr>
                <a:t>7</a:t>
              </a:r>
              <a:endParaRPr lang="en-US" altLang="en-US" b="1">
                <a:solidFill>
                  <a:srgbClr val="FF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07" name="Text Box 26">
              <a:extLst>
                <a:ext uri="{FF2B5EF4-FFF2-40B4-BE49-F238E27FC236}">
                  <a16:creationId xmlns:a16="http://schemas.microsoft.com/office/drawing/2014/main" id="{FCD13341-FDF4-44D3-B4D2-1BB12074A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3" y="2868"/>
              <a:ext cx="137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altLang="en-US" b="1">
                  <a:solidFill>
                    <a:srgbClr val="FF99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 b="1">
                <a:solidFill>
                  <a:srgbClr val="FF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08" name="Text Box 27">
              <a:extLst>
                <a:ext uri="{FF2B5EF4-FFF2-40B4-BE49-F238E27FC236}">
                  <a16:creationId xmlns:a16="http://schemas.microsoft.com/office/drawing/2014/main" id="{3D2CFC72-EA67-4F5E-93AB-40BEB6F04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3" y="2167"/>
              <a:ext cx="137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altLang="en-US" b="1">
                  <a:solidFill>
                    <a:srgbClr val="FF9900"/>
                  </a:solidFill>
                  <a:latin typeface="Times New Roman" panose="02020603050405020304" pitchFamily="18" charset="0"/>
                </a:rPr>
                <a:t>7</a:t>
              </a:r>
              <a:endParaRPr lang="en-US" altLang="en-US" b="1">
                <a:solidFill>
                  <a:srgbClr val="FF99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95530D5-642C-418A-B2AA-E360402EFB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31900"/>
          </a:xfrm>
        </p:spPr>
        <p:txBody>
          <a:bodyPr/>
          <a:lstStyle/>
          <a:p>
            <a:pPr eaLnBrk="1" hangingPunct="1"/>
            <a:r>
              <a:rPr lang="en-IE" altLang="en-US"/>
              <a:t>Coordinate Reference Frames – 3D</a:t>
            </a:r>
            <a:endParaRPr lang="en-US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49D07EE-40AC-4311-848E-B7F79AB36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IE" altLang="en-US"/>
              <a:t>For three dimensional scenes we simply add </a:t>
            </a:r>
            <a:br>
              <a:rPr lang="en-IE" altLang="en-US"/>
            </a:br>
            <a:r>
              <a:rPr lang="en-IE" altLang="en-US"/>
              <a:t>an extra coordinate</a:t>
            </a:r>
            <a:endParaRPr lang="en-US" altLang="en-US"/>
          </a:p>
        </p:txBody>
      </p:sp>
      <p:grpSp>
        <p:nvGrpSpPr>
          <p:cNvPr id="9220" name="Group 69">
            <a:extLst>
              <a:ext uri="{FF2B5EF4-FFF2-40B4-BE49-F238E27FC236}">
                <a16:creationId xmlns:a16="http://schemas.microsoft.com/office/drawing/2014/main" id="{8B946D70-8F1A-4FFF-81DC-5E0159693467}"/>
              </a:ext>
            </a:extLst>
          </p:cNvPr>
          <p:cNvGrpSpPr>
            <a:grpSpLocks/>
          </p:cNvGrpSpPr>
          <p:nvPr/>
        </p:nvGrpSpPr>
        <p:grpSpPr bwMode="auto">
          <a:xfrm>
            <a:off x="2305050" y="2466975"/>
            <a:ext cx="5149850" cy="4164013"/>
            <a:chOff x="708" y="1274"/>
            <a:chExt cx="3244" cy="2623"/>
          </a:xfrm>
        </p:grpSpPr>
        <p:sp>
          <p:nvSpPr>
            <p:cNvPr id="9221" name="Line 35">
              <a:extLst>
                <a:ext uri="{FF2B5EF4-FFF2-40B4-BE49-F238E27FC236}">
                  <a16:creationId xmlns:a16="http://schemas.microsoft.com/office/drawing/2014/main" id="{C4409E93-3E36-44C8-B1B4-9DE611F97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6" y="1368"/>
              <a:ext cx="0" cy="16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22" name="Line 36">
              <a:extLst>
                <a:ext uri="{FF2B5EF4-FFF2-40B4-BE49-F238E27FC236}">
                  <a16:creationId xmlns:a16="http://schemas.microsoft.com/office/drawing/2014/main" id="{6355C879-3CAD-461C-B6C0-B0D0BBC9906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521" y="2584"/>
              <a:ext cx="756" cy="1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23" name="Text Box 37">
              <a:extLst>
                <a:ext uri="{FF2B5EF4-FFF2-40B4-BE49-F238E27FC236}">
                  <a16:creationId xmlns:a16="http://schemas.microsoft.com/office/drawing/2014/main" id="{F15481FA-43D1-48C1-8D88-FB49FA5F3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8" y="3666"/>
              <a:ext cx="4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altLang="en-US" b="1" i="1">
                  <a:latin typeface="Times New Roman" panose="02020603050405020304" pitchFamily="18" charset="0"/>
                </a:rPr>
                <a:t>x axis</a:t>
              </a:r>
              <a:endParaRPr lang="en-US" altLang="en-US" b="1" i="1">
                <a:latin typeface="Times New Roman" panose="02020603050405020304" pitchFamily="18" charset="0"/>
              </a:endParaRPr>
            </a:p>
          </p:txBody>
        </p:sp>
        <p:sp>
          <p:nvSpPr>
            <p:cNvPr id="9224" name="Text Box 38">
              <a:extLst>
                <a:ext uri="{FF2B5EF4-FFF2-40B4-BE49-F238E27FC236}">
                  <a16:creationId xmlns:a16="http://schemas.microsoft.com/office/drawing/2014/main" id="{4B32114C-461F-443D-AC69-6965CF663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2" y="1274"/>
              <a:ext cx="4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altLang="en-US" b="1" i="1">
                  <a:latin typeface="Times New Roman" panose="02020603050405020304" pitchFamily="18" charset="0"/>
                </a:rPr>
                <a:t>y axis</a:t>
              </a:r>
              <a:endParaRPr lang="en-US" altLang="en-US" b="1" i="1">
                <a:latin typeface="Times New Roman" panose="02020603050405020304" pitchFamily="18" charset="0"/>
              </a:endParaRPr>
            </a:p>
          </p:txBody>
        </p:sp>
        <p:sp>
          <p:nvSpPr>
            <p:cNvPr id="9225" name="Line 52">
              <a:extLst>
                <a:ext uri="{FF2B5EF4-FFF2-40B4-BE49-F238E27FC236}">
                  <a16:creationId xmlns:a16="http://schemas.microsoft.com/office/drawing/2014/main" id="{09623294-3596-4FB5-B5B4-00DD28971B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1091" y="2585"/>
              <a:ext cx="756" cy="1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26" name="Text Box 53">
              <a:extLst>
                <a:ext uri="{FF2B5EF4-FFF2-40B4-BE49-F238E27FC236}">
                  <a16:creationId xmlns:a16="http://schemas.microsoft.com/office/drawing/2014/main" id="{FAA4EFFD-96FB-4BCA-A47A-188DA274E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3649"/>
              <a:ext cx="4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altLang="en-US" b="1" i="1">
                  <a:latin typeface="Times New Roman" panose="02020603050405020304" pitchFamily="18" charset="0"/>
                </a:rPr>
                <a:t>z axis</a:t>
              </a:r>
              <a:endParaRPr lang="en-US" altLang="en-US" b="1" i="1">
                <a:latin typeface="Times New Roman" panose="02020603050405020304" pitchFamily="18" charset="0"/>
              </a:endParaRPr>
            </a:p>
          </p:txBody>
        </p:sp>
        <p:sp>
          <p:nvSpPr>
            <p:cNvPr id="9227" name="Line 54">
              <a:extLst>
                <a:ext uri="{FF2B5EF4-FFF2-40B4-BE49-F238E27FC236}">
                  <a16:creationId xmlns:a16="http://schemas.microsoft.com/office/drawing/2014/main" id="{EEBE1D4B-66B7-4EE1-B055-D0D911FE83F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900" y="3021"/>
              <a:ext cx="446" cy="898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28" name="Line 56">
              <a:extLst>
                <a:ext uri="{FF2B5EF4-FFF2-40B4-BE49-F238E27FC236}">
                  <a16:creationId xmlns:a16="http://schemas.microsoft.com/office/drawing/2014/main" id="{584F7D8E-D805-4668-9A64-C30900B09A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2" y="2280"/>
              <a:ext cx="0" cy="955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29" name="Line 57">
              <a:extLst>
                <a:ext uri="{FF2B5EF4-FFF2-40B4-BE49-F238E27FC236}">
                  <a16:creationId xmlns:a16="http://schemas.microsoft.com/office/drawing/2014/main" id="{AD8A4005-F336-43FF-9946-D11CBA477C8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1818" y="1936"/>
              <a:ext cx="236" cy="475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30" name="Line 58">
              <a:extLst>
                <a:ext uri="{FF2B5EF4-FFF2-40B4-BE49-F238E27FC236}">
                  <a16:creationId xmlns:a16="http://schemas.microsoft.com/office/drawing/2014/main" id="{D25D6A74-3303-498A-A6C1-8A49C8F58D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916" y="2077"/>
              <a:ext cx="446" cy="898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31" name="Line 59">
              <a:extLst>
                <a:ext uri="{FF2B5EF4-FFF2-40B4-BE49-F238E27FC236}">
                  <a16:creationId xmlns:a16="http://schemas.microsoft.com/office/drawing/2014/main" id="{9B29E895-4213-4B44-AA63-14440A407C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0" y="2720"/>
              <a:ext cx="0" cy="955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32" name="Line 60">
              <a:extLst>
                <a:ext uri="{FF2B5EF4-FFF2-40B4-BE49-F238E27FC236}">
                  <a16:creationId xmlns:a16="http://schemas.microsoft.com/office/drawing/2014/main" id="{1A5F11B4-D42A-4000-8395-5F4A2B12A05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2706" y="2376"/>
              <a:ext cx="236" cy="475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33" name="Line 61">
              <a:extLst>
                <a:ext uri="{FF2B5EF4-FFF2-40B4-BE49-F238E27FC236}">
                  <a16:creationId xmlns:a16="http://schemas.microsoft.com/office/drawing/2014/main" id="{3C8A84C6-43DA-49D8-B6E7-0586502EDD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404" y="1829"/>
              <a:ext cx="446" cy="898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34" name="Line 62">
              <a:extLst>
                <a:ext uri="{FF2B5EF4-FFF2-40B4-BE49-F238E27FC236}">
                  <a16:creationId xmlns:a16="http://schemas.microsoft.com/office/drawing/2014/main" id="{BDD0126D-52A8-4FFF-849B-F6E1375B18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8" y="2472"/>
              <a:ext cx="0" cy="955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35" name="Line 63">
              <a:extLst>
                <a:ext uri="{FF2B5EF4-FFF2-40B4-BE49-F238E27FC236}">
                  <a16:creationId xmlns:a16="http://schemas.microsoft.com/office/drawing/2014/main" id="{102BB8BD-84E2-453C-B565-E007A7A889E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2682" y="3328"/>
              <a:ext cx="236" cy="475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36" name="Oval 64">
              <a:extLst>
                <a:ext uri="{FF2B5EF4-FFF2-40B4-BE49-F238E27FC236}">
                  <a16:creationId xmlns:a16="http://schemas.microsoft.com/office/drawing/2014/main" id="{12419045-58B1-46D7-9AEB-8BCD40486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6" y="2696"/>
              <a:ext cx="80" cy="80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7" name="Text Box 65">
              <a:extLst>
                <a:ext uri="{FF2B5EF4-FFF2-40B4-BE49-F238E27FC236}">
                  <a16:creationId xmlns:a16="http://schemas.microsoft.com/office/drawing/2014/main" id="{D14D26A6-1653-43CE-BBB9-C412399633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2" y="249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altLang="en-US" b="1" i="1">
                  <a:solidFill>
                    <a:srgbClr val="FF9900"/>
                  </a:solidFill>
                  <a:latin typeface="Times New Roman" panose="02020603050405020304" pitchFamily="18" charset="0"/>
                </a:rPr>
                <a:t>P</a:t>
              </a:r>
              <a:endParaRPr lang="en-US" altLang="en-US" b="1" i="1">
                <a:solidFill>
                  <a:srgbClr val="FF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38" name="Text Box 66">
              <a:extLst>
                <a:ext uri="{FF2B5EF4-FFF2-40B4-BE49-F238E27FC236}">
                  <a16:creationId xmlns:a16="http://schemas.microsoft.com/office/drawing/2014/main" id="{5BC447B6-A2ED-4594-BC7B-9BE68B74E5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6" y="1858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altLang="en-US" b="1" i="1">
                  <a:solidFill>
                    <a:srgbClr val="FF9900"/>
                  </a:solidFill>
                  <a:latin typeface="Times New Roman" panose="02020603050405020304" pitchFamily="18" charset="0"/>
                </a:rPr>
                <a:t>y</a:t>
              </a:r>
              <a:endParaRPr lang="en-US" altLang="en-US" b="1" i="1">
                <a:solidFill>
                  <a:srgbClr val="FF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39" name="Text Box 67">
              <a:extLst>
                <a:ext uri="{FF2B5EF4-FFF2-40B4-BE49-F238E27FC236}">
                  <a16:creationId xmlns:a16="http://schemas.microsoft.com/office/drawing/2014/main" id="{886D2DF8-3332-444B-AD04-027BAE128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6" y="3058"/>
              <a:ext cx="1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altLang="en-US" b="1" i="1">
                  <a:solidFill>
                    <a:srgbClr val="FF9900"/>
                  </a:solidFill>
                  <a:latin typeface="Times New Roman" panose="02020603050405020304" pitchFamily="18" charset="0"/>
                </a:rPr>
                <a:t>z</a:t>
              </a:r>
              <a:endParaRPr lang="en-US" altLang="en-US" b="1" i="1">
                <a:solidFill>
                  <a:srgbClr val="FF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40" name="Text Box 68">
              <a:extLst>
                <a:ext uri="{FF2B5EF4-FFF2-40B4-BE49-F238E27FC236}">
                  <a16:creationId xmlns:a16="http://schemas.microsoft.com/office/drawing/2014/main" id="{343B7802-A6ED-4534-86CF-4717AD65C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4" y="325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altLang="en-US" b="1" i="1">
                  <a:solidFill>
                    <a:srgbClr val="FF9900"/>
                  </a:solidFill>
                  <a:latin typeface="Times New Roman" panose="02020603050405020304" pitchFamily="18" charset="0"/>
                </a:rPr>
                <a:t>x</a:t>
              </a:r>
              <a:endParaRPr lang="en-US" altLang="en-US" b="1" i="1">
                <a:solidFill>
                  <a:srgbClr val="FF99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9B3AF71-790C-4815-9D24-83139A9AFB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50" y="0"/>
            <a:ext cx="9137650" cy="1231900"/>
          </a:xfrm>
        </p:spPr>
        <p:txBody>
          <a:bodyPr/>
          <a:lstStyle/>
          <a:p>
            <a:pPr eaLnBrk="1" hangingPunct="1"/>
            <a:r>
              <a:rPr lang="en-IE" altLang="en-US"/>
              <a:t>Left Handed Or Right Handed?</a:t>
            </a:r>
            <a:endParaRPr lang="en-US" alt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381016C-663F-4854-A9D7-C196FB308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229600" cy="1590675"/>
          </a:xfrm>
        </p:spPr>
        <p:txBody>
          <a:bodyPr/>
          <a:lstStyle/>
          <a:p>
            <a:pPr marL="0" indent="0" eaLnBrk="1" hangingPunct="1"/>
            <a:r>
              <a:rPr lang="en-IE" altLang="en-US"/>
              <a:t>There are two different ways in which we can do 3D coordinates – </a:t>
            </a:r>
            <a:r>
              <a:rPr lang="en-IE" altLang="en-US" i="1"/>
              <a:t>left handed</a:t>
            </a:r>
            <a:r>
              <a:rPr lang="en-IE" altLang="en-US"/>
              <a:t> or </a:t>
            </a:r>
            <a:r>
              <a:rPr lang="en-IE" altLang="en-US" i="1"/>
              <a:t>right handed</a:t>
            </a:r>
            <a:endParaRPr lang="en-US" altLang="en-US" i="1"/>
          </a:p>
        </p:txBody>
      </p:sp>
      <p:sp>
        <p:nvSpPr>
          <p:cNvPr id="10244" name="Text Box 34">
            <a:extLst>
              <a:ext uri="{FF2B5EF4-FFF2-40B4-BE49-F238E27FC236}">
                <a16:creationId xmlns:a16="http://schemas.microsoft.com/office/drawing/2014/main" id="{C2585931-082D-4D9E-80DB-E0E715E60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700" y="5986463"/>
            <a:ext cx="206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E" altLang="en-US"/>
              <a:t>Right-Hand </a:t>
            </a:r>
            <a:br>
              <a:rPr lang="en-IE" altLang="en-US"/>
            </a:br>
            <a:r>
              <a:rPr lang="en-IE" altLang="en-US"/>
              <a:t>Reference System</a:t>
            </a:r>
            <a:endParaRPr lang="en-US" altLang="en-US"/>
          </a:p>
        </p:txBody>
      </p:sp>
      <p:sp>
        <p:nvSpPr>
          <p:cNvPr id="10245" name="Text Box 35">
            <a:extLst>
              <a:ext uri="{FF2B5EF4-FFF2-40B4-BE49-F238E27FC236}">
                <a16:creationId xmlns:a16="http://schemas.microsoft.com/office/drawing/2014/main" id="{D4F2A73B-A01C-4CEE-9CDA-764397A1B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188" y="5986463"/>
            <a:ext cx="206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E" altLang="en-US"/>
              <a:t>Left-Hand </a:t>
            </a:r>
            <a:br>
              <a:rPr lang="en-IE" altLang="en-US"/>
            </a:br>
            <a:r>
              <a:rPr lang="en-IE" altLang="en-US"/>
              <a:t>Reference System</a:t>
            </a:r>
            <a:endParaRPr lang="en-US" altLang="en-US"/>
          </a:p>
        </p:txBody>
      </p:sp>
      <p:pic>
        <p:nvPicPr>
          <p:cNvPr id="10246" name="Picture 40" descr="AADULMC0">
            <a:extLst>
              <a:ext uri="{FF2B5EF4-FFF2-40B4-BE49-F238E27FC236}">
                <a16:creationId xmlns:a16="http://schemas.microsoft.com/office/drawing/2014/main" id="{79B96FE8-0379-4636-BE4D-C186E4D91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47" t="22223" r="15094" b="41574"/>
          <a:stretch>
            <a:fillRect/>
          </a:stretch>
        </p:blipFill>
        <p:spPr bwMode="auto">
          <a:xfrm>
            <a:off x="952500" y="3027363"/>
            <a:ext cx="3459163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42" descr="AADULMD0">
            <a:extLst>
              <a:ext uri="{FF2B5EF4-FFF2-40B4-BE49-F238E27FC236}">
                <a16:creationId xmlns:a16="http://schemas.microsoft.com/office/drawing/2014/main" id="{2DC59382-262E-4454-97C7-8EC03B72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30" t="20416" r="13354" b="39421"/>
          <a:stretch>
            <a:fillRect/>
          </a:stretch>
        </p:blipFill>
        <p:spPr bwMode="auto">
          <a:xfrm>
            <a:off x="5140325" y="3151188"/>
            <a:ext cx="2873375" cy="269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99" name="Group 43">
            <a:extLst>
              <a:ext uri="{FF2B5EF4-FFF2-40B4-BE49-F238E27FC236}">
                <a16:creationId xmlns:a16="http://schemas.microsoft.com/office/drawing/2014/main" id="{5CE08343-7087-4E7E-AF6E-8CD87921AE57}"/>
              </a:ext>
            </a:extLst>
          </p:cNvPr>
          <p:cNvGrpSpPr>
            <a:grpSpLocks/>
          </p:cNvGrpSpPr>
          <p:nvPr/>
        </p:nvGrpSpPr>
        <p:grpSpPr bwMode="auto">
          <a:xfrm>
            <a:off x="993775" y="2968625"/>
            <a:ext cx="7183438" cy="3702050"/>
            <a:chOff x="626" y="1835"/>
            <a:chExt cx="4525" cy="2332"/>
          </a:xfrm>
        </p:grpSpPr>
        <p:sp>
          <p:nvSpPr>
            <p:cNvPr id="10252" name="Rectangle 37">
              <a:extLst>
                <a:ext uri="{FF2B5EF4-FFF2-40B4-BE49-F238E27FC236}">
                  <a16:creationId xmlns:a16="http://schemas.microsoft.com/office/drawing/2014/main" id="{54E55531-A467-4A85-AA2C-C8DA3952A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" y="2388"/>
              <a:ext cx="2224" cy="1225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IE" altLang="en-US" sz="2800" b="1">
                  <a:solidFill>
                    <a:srgbClr val="FF9900"/>
                  </a:solidFill>
                </a:rPr>
                <a:t>We will mostly use the right-handed system</a:t>
              </a:r>
              <a:endParaRPr lang="en-US" altLang="en-US" sz="2800" b="1">
                <a:solidFill>
                  <a:srgbClr val="FF9900"/>
                </a:solidFill>
              </a:endParaRPr>
            </a:p>
          </p:txBody>
        </p:sp>
        <p:sp>
          <p:nvSpPr>
            <p:cNvPr id="10253" name="Rectangle 39">
              <a:extLst>
                <a:ext uri="{FF2B5EF4-FFF2-40B4-BE49-F238E27FC236}">
                  <a16:creationId xmlns:a16="http://schemas.microsoft.com/office/drawing/2014/main" id="{7539273E-A677-487B-A233-B23CD39B7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" y="1835"/>
              <a:ext cx="2297" cy="2332"/>
            </a:xfrm>
            <a:prstGeom prst="rect">
              <a:avLst/>
            </a:prstGeom>
            <a:noFill/>
            <a:ln w="412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249" name="Group 48">
            <a:extLst>
              <a:ext uri="{FF2B5EF4-FFF2-40B4-BE49-F238E27FC236}">
                <a16:creationId xmlns:a16="http://schemas.microsoft.com/office/drawing/2014/main" id="{37A44C23-1482-44E9-B6AB-B9C9F900495D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1763713"/>
            <a:ext cx="282575" cy="5094287"/>
            <a:chOff x="-2" y="1111"/>
            <a:chExt cx="178" cy="3209"/>
          </a:xfrm>
        </p:grpSpPr>
        <p:sp>
          <p:nvSpPr>
            <p:cNvPr id="10250" name="Rectangle 46">
              <a:extLst>
                <a:ext uri="{FF2B5EF4-FFF2-40B4-BE49-F238E27FC236}">
                  <a16:creationId xmlns:a16="http://schemas.microsoft.com/office/drawing/2014/main" id="{FB5BC21D-68E6-421B-A9C5-F62FF250C1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-1448" y="2563"/>
              <a:ext cx="3074" cy="16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E" altLang="en-US" sz="1100">
                  <a:solidFill>
                    <a:schemeClr val="bg1"/>
                  </a:solidFill>
                </a:rPr>
                <a:t>Images taken from Hearn &amp; Baker, “Computer Graphics with OpenGL” (2004)</a:t>
              </a:r>
              <a:endParaRPr lang="en-US" altLang="en-US" sz="1100">
                <a:solidFill>
                  <a:schemeClr val="bg1"/>
                </a:solidFill>
              </a:endParaRPr>
            </a:p>
          </p:txBody>
        </p:sp>
        <p:pic>
          <p:nvPicPr>
            <p:cNvPr id="10251" name="Picture 47">
              <a:extLst>
                <a:ext uri="{FF2B5EF4-FFF2-40B4-BE49-F238E27FC236}">
                  <a16:creationId xmlns:a16="http://schemas.microsoft.com/office/drawing/2014/main" id="{8FCDDE1B-C667-4299-9464-B9C3BE96AF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72" b="13248"/>
            <a:stretch>
              <a:fillRect/>
            </a:stretch>
          </p:blipFill>
          <p:spPr bwMode="auto">
            <a:xfrm>
              <a:off x="-2" y="4187"/>
              <a:ext cx="178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9FCCD45-5F2D-44BD-8829-F0D42E53F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41275"/>
            <a:ext cx="9144000" cy="1231900"/>
          </a:xfrm>
        </p:spPr>
        <p:txBody>
          <a:bodyPr/>
          <a:lstStyle/>
          <a:p>
            <a:pPr eaLnBrk="1" hangingPunct="1"/>
            <a:r>
              <a:rPr lang="en-IE" altLang="en-US"/>
              <a:t>Points &amp; Lines</a:t>
            </a:r>
            <a:endParaRPr lang="en-US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8075CED-A282-4B76-8CEB-8E6535641D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IE" altLang="en-US"/>
              <a:t>Points:</a:t>
            </a:r>
          </a:p>
          <a:p>
            <a:pPr lvl="1" eaLnBrk="1" hangingPunct="1"/>
            <a:r>
              <a:rPr lang="en-IE" altLang="en-US"/>
              <a:t>A point in two dimensional space is given as an ordered pair </a:t>
            </a:r>
            <a:r>
              <a:rPr lang="en-IE" altLang="en-US" sz="3200" i="1">
                <a:latin typeface="Times New Roman" panose="02020603050405020304" pitchFamily="18" charset="0"/>
              </a:rPr>
              <a:t>(x, y)</a:t>
            </a:r>
          </a:p>
          <a:p>
            <a:pPr lvl="1" eaLnBrk="1" hangingPunct="1"/>
            <a:r>
              <a:rPr lang="en-IE" altLang="en-US"/>
              <a:t>In three dimensions a point is given as an ordered triple </a:t>
            </a:r>
            <a:r>
              <a:rPr lang="en-IE" altLang="en-US" sz="3200" i="1">
                <a:latin typeface="Times New Roman" panose="02020603050405020304" pitchFamily="18" charset="0"/>
              </a:rPr>
              <a:t>(x, y, z)</a:t>
            </a:r>
          </a:p>
          <a:p>
            <a:pPr marL="0" indent="0" eaLnBrk="1" hangingPunct="1"/>
            <a:r>
              <a:rPr lang="en-IE" altLang="en-US" sz="3600">
                <a:cs typeface="Arial" panose="020B0604020202020204" pitchFamily="34" charset="0"/>
              </a:rPr>
              <a:t>Lines:</a:t>
            </a:r>
          </a:p>
          <a:p>
            <a:pPr lvl="1" eaLnBrk="1" hangingPunct="1"/>
            <a:r>
              <a:rPr lang="en-IE" altLang="en-US" sz="3200">
                <a:cs typeface="Arial" panose="020B0604020202020204" pitchFamily="34" charset="0"/>
              </a:rPr>
              <a:t>A line is defined using a start point and an end-point</a:t>
            </a:r>
          </a:p>
          <a:p>
            <a:pPr lvl="2" eaLnBrk="1" hangingPunct="1"/>
            <a:r>
              <a:rPr lang="en-IE" altLang="en-US" sz="2800">
                <a:cs typeface="Arial" panose="020B0604020202020204" pitchFamily="34" charset="0"/>
              </a:rPr>
              <a:t>In 2d: </a:t>
            </a:r>
            <a:r>
              <a:rPr lang="en-IE" altLang="en-US" sz="2800" i="1">
                <a:latin typeface="Times New Roman" panose="02020603050405020304" pitchFamily="18" charset="0"/>
              </a:rPr>
              <a:t>(x</a:t>
            </a:r>
            <a:r>
              <a:rPr lang="en-IE" altLang="en-US" sz="2800" i="1" baseline="-25000">
                <a:latin typeface="Times New Roman" panose="02020603050405020304" pitchFamily="18" charset="0"/>
              </a:rPr>
              <a:t>start</a:t>
            </a:r>
            <a:r>
              <a:rPr lang="en-IE" altLang="en-US" sz="2800" i="1">
                <a:latin typeface="Times New Roman" panose="02020603050405020304" pitchFamily="18" charset="0"/>
              </a:rPr>
              <a:t>, y</a:t>
            </a:r>
            <a:r>
              <a:rPr lang="en-IE" altLang="en-US" sz="2800" i="1" baseline="-25000">
                <a:latin typeface="Times New Roman" panose="02020603050405020304" pitchFamily="18" charset="0"/>
              </a:rPr>
              <a:t>start</a:t>
            </a:r>
            <a:r>
              <a:rPr lang="en-IE" altLang="en-US" sz="2800" i="1">
                <a:latin typeface="Times New Roman" panose="02020603050405020304" pitchFamily="18" charset="0"/>
              </a:rPr>
              <a:t>)</a:t>
            </a:r>
            <a:r>
              <a:rPr lang="en-IE" altLang="en-US" sz="2800">
                <a:cs typeface="Arial" panose="020B0604020202020204" pitchFamily="34" charset="0"/>
              </a:rPr>
              <a:t> to </a:t>
            </a:r>
            <a:r>
              <a:rPr lang="en-IE" altLang="en-US" sz="2800" i="1">
                <a:latin typeface="Times New Roman" panose="02020603050405020304" pitchFamily="18" charset="0"/>
              </a:rPr>
              <a:t>(x</a:t>
            </a:r>
            <a:r>
              <a:rPr lang="en-IE" altLang="en-US" sz="2800" i="1" baseline="-25000">
                <a:latin typeface="Times New Roman" panose="02020603050405020304" pitchFamily="18" charset="0"/>
              </a:rPr>
              <a:t>end</a:t>
            </a:r>
            <a:r>
              <a:rPr lang="en-IE" altLang="en-US" sz="2800" i="1">
                <a:latin typeface="Times New Roman" panose="02020603050405020304" pitchFamily="18" charset="0"/>
              </a:rPr>
              <a:t>, y</a:t>
            </a:r>
            <a:r>
              <a:rPr lang="en-IE" altLang="en-US" sz="2800" i="1" baseline="-25000">
                <a:latin typeface="Times New Roman" panose="02020603050405020304" pitchFamily="18" charset="0"/>
              </a:rPr>
              <a:t>end</a:t>
            </a:r>
            <a:r>
              <a:rPr lang="en-IE" altLang="en-US" sz="2800" i="1">
                <a:latin typeface="Times New Roman" panose="02020603050405020304" pitchFamily="18" charset="0"/>
              </a:rPr>
              <a:t>)</a:t>
            </a:r>
          </a:p>
          <a:p>
            <a:pPr lvl="2" eaLnBrk="1" hangingPunct="1"/>
            <a:r>
              <a:rPr lang="en-IE" altLang="en-US" sz="2800">
                <a:cs typeface="Arial" panose="020B0604020202020204" pitchFamily="34" charset="0"/>
              </a:rPr>
              <a:t>In 3d: </a:t>
            </a:r>
            <a:r>
              <a:rPr lang="en-IE" altLang="en-US" sz="2800" i="1">
                <a:latin typeface="Times New Roman" panose="02020603050405020304" pitchFamily="18" charset="0"/>
              </a:rPr>
              <a:t>(x</a:t>
            </a:r>
            <a:r>
              <a:rPr lang="en-IE" altLang="en-US" sz="2800" i="1" baseline="-25000">
                <a:latin typeface="Times New Roman" panose="02020603050405020304" pitchFamily="18" charset="0"/>
              </a:rPr>
              <a:t>start</a:t>
            </a:r>
            <a:r>
              <a:rPr lang="en-IE" altLang="en-US" sz="2800" i="1">
                <a:latin typeface="Times New Roman" panose="02020603050405020304" pitchFamily="18" charset="0"/>
              </a:rPr>
              <a:t>, y</a:t>
            </a:r>
            <a:r>
              <a:rPr lang="en-IE" altLang="en-US" sz="2800" i="1" baseline="-25000">
                <a:latin typeface="Times New Roman" panose="02020603050405020304" pitchFamily="18" charset="0"/>
              </a:rPr>
              <a:t>start </a:t>
            </a:r>
            <a:r>
              <a:rPr lang="en-IE" altLang="en-US" sz="2800" i="1">
                <a:latin typeface="Times New Roman" panose="02020603050405020304" pitchFamily="18" charset="0"/>
              </a:rPr>
              <a:t>, z</a:t>
            </a:r>
            <a:r>
              <a:rPr lang="en-IE" altLang="en-US" sz="2800" i="1" baseline="-25000">
                <a:latin typeface="Times New Roman" panose="02020603050405020304" pitchFamily="18" charset="0"/>
              </a:rPr>
              <a:t>start</a:t>
            </a:r>
            <a:r>
              <a:rPr lang="en-IE" altLang="en-US" sz="2800" i="1">
                <a:latin typeface="Times New Roman" panose="02020603050405020304" pitchFamily="18" charset="0"/>
              </a:rPr>
              <a:t>)</a:t>
            </a:r>
            <a:r>
              <a:rPr lang="en-IE" altLang="en-US" sz="2800">
                <a:cs typeface="Arial" panose="020B0604020202020204" pitchFamily="34" charset="0"/>
              </a:rPr>
              <a:t> to </a:t>
            </a:r>
            <a:r>
              <a:rPr lang="en-IE" altLang="en-US" sz="2800" i="1">
                <a:latin typeface="Times New Roman" panose="02020603050405020304" pitchFamily="18" charset="0"/>
              </a:rPr>
              <a:t>(x</a:t>
            </a:r>
            <a:r>
              <a:rPr lang="en-IE" altLang="en-US" sz="2800" i="1" baseline="-25000">
                <a:latin typeface="Times New Roman" panose="02020603050405020304" pitchFamily="18" charset="0"/>
              </a:rPr>
              <a:t>end</a:t>
            </a:r>
            <a:r>
              <a:rPr lang="en-IE" altLang="en-US" sz="2800" i="1">
                <a:latin typeface="Times New Roman" panose="02020603050405020304" pitchFamily="18" charset="0"/>
              </a:rPr>
              <a:t>, y</a:t>
            </a:r>
            <a:r>
              <a:rPr lang="en-IE" altLang="en-US" sz="2800" i="1" baseline="-25000">
                <a:latin typeface="Times New Roman" panose="02020603050405020304" pitchFamily="18" charset="0"/>
              </a:rPr>
              <a:t>end </a:t>
            </a:r>
            <a:r>
              <a:rPr lang="en-IE" altLang="en-US" sz="2800" i="1">
                <a:latin typeface="Times New Roman" panose="02020603050405020304" pitchFamily="18" charset="0"/>
              </a:rPr>
              <a:t>, z</a:t>
            </a:r>
            <a:r>
              <a:rPr lang="en-IE" altLang="en-US" sz="2800" i="1" baseline="-25000">
                <a:latin typeface="Times New Roman" panose="02020603050405020304" pitchFamily="18" charset="0"/>
              </a:rPr>
              <a:t>end</a:t>
            </a:r>
            <a:r>
              <a:rPr lang="en-IE" altLang="en-US" sz="2800" i="1">
                <a:latin typeface="Times New Roman" panose="02020603050405020304" pitchFamily="18" charset="0"/>
              </a:rPr>
              <a:t>)</a:t>
            </a:r>
            <a:endParaRPr lang="en-US" altLang="en-US" sz="28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iansTemplate">
  <a:themeElements>
    <a:clrScheme name="Brians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ians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rian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an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an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an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an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an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an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an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an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an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an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an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GreyTop</Template>
  <TotalTime>3417</TotalTime>
  <Words>1303</Words>
  <Application>Microsoft Office PowerPoint</Application>
  <PresentationFormat>On-screen Show (4:3)</PresentationFormat>
  <Paragraphs>267</Paragraphs>
  <Slides>44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Times New Roman</vt:lpstr>
      <vt:lpstr>MS PGothic</vt:lpstr>
      <vt:lpstr>ArialMT</vt:lpstr>
      <vt:lpstr>BriansTemplate</vt:lpstr>
      <vt:lpstr>Microsoft Equation 3.0</vt:lpstr>
      <vt:lpstr>Maths Preliminaries</vt:lpstr>
      <vt:lpstr>How much Math? </vt:lpstr>
      <vt:lpstr>How much Math? </vt:lpstr>
      <vt:lpstr>Big Idea</vt:lpstr>
      <vt:lpstr>Coordinate Reference Frames – 2D</vt:lpstr>
      <vt:lpstr>Coordinate Reference Frames – 2D (cont…)</vt:lpstr>
      <vt:lpstr>Coordinate Reference Frames – 3D</vt:lpstr>
      <vt:lpstr>Left Handed Or Right Handed?</vt:lpstr>
      <vt:lpstr>Points &amp; Lines</vt:lpstr>
      <vt:lpstr>Points &amp; Lines (cont…)</vt:lpstr>
      <vt:lpstr>The Explicit  Equation of A Line</vt:lpstr>
      <vt:lpstr>The Explicit  Equation of A Line</vt:lpstr>
      <vt:lpstr>Vectors</vt:lpstr>
      <vt:lpstr>Vectors (2D)</vt:lpstr>
      <vt:lpstr>Vectors (3D)</vt:lpstr>
      <vt:lpstr>Vector Operations</vt:lpstr>
      <vt:lpstr>Vector Operations: Vector Length</vt:lpstr>
      <vt:lpstr>Vector Operations: Vector Addition</vt:lpstr>
      <vt:lpstr>Vector Operations: Scalar Multiplication</vt:lpstr>
      <vt:lpstr>Other Vector Operations</vt:lpstr>
      <vt:lpstr>Point on a Line</vt:lpstr>
      <vt:lpstr>Affine Combination</vt:lpstr>
      <vt:lpstr>Affine Combinations are COOL !</vt:lpstr>
      <vt:lpstr>Affine Combinations are COOL !</vt:lpstr>
      <vt:lpstr>Affine Combinations are COOL !</vt:lpstr>
      <vt:lpstr>Barycentric Coordinates for Triangles</vt:lpstr>
      <vt:lpstr>Barycentric Coordinates for Triangles</vt:lpstr>
      <vt:lpstr>PowerPoint Presentation</vt:lpstr>
      <vt:lpstr>PowerPoint Presentation</vt:lpstr>
      <vt:lpstr>PowerPoint Presentation</vt:lpstr>
      <vt:lpstr>PowerPoint Presentation</vt:lpstr>
      <vt:lpstr>Matrices</vt:lpstr>
      <vt:lpstr>Matrix Operations</vt:lpstr>
      <vt:lpstr>Matrix Operations: Scalar Multiplication</vt:lpstr>
      <vt:lpstr>Matrix Operations: Addition</vt:lpstr>
      <vt:lpstr>Matrix Operations: Matrix Multiplication</vt:lpstr>
      <vt:lpstr>Matrix Operations: Matrix Multiplication (cont…)</vt:lpstr>
      <vt:lpstr>Matrix Operations: Matrix Multiplication (cont…)</vt:lpstr>
      <vt:lpstr>Matrix Operations: Transpose</vt:lpstr>
      <vt:lpstr>Other Matrix Operations</vt:lpstr>
      <vt:lpstr>Summary</vt:lpstr>
      <vt:lpstr>Exercises 2</vt:lpstr>
      <vt:lpstr>Exercises 3</vt:lpstr>
      <vt:lpstr>Exercises 4</vt:lpstr>
    </vt:vector>
  </TitlesOfParts>
  <Company>Dublin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2: The Language of Computer Graphics &amp; Maths Preliminaries</dc:title>
  <dc:creator>Brian Mac Namee</dc:creator>
  <cp:lastModifiedBy>User</cp:lastModifiedBy>
  <cp:revision>131</cp:revision>
  <dcterms:created xsi:type="dcterms:W3CDTF">2006-08-21T08:37:52Z</dcterms:created>
  <dcterms:modified xsi:type="dcterms:W3CDTF">2022-06-27T18:48:58Z</dcterms:modified>
</cp:coreProperties>
</file>