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63" r:id="rId4"/>
    <p:sldId id="257" r:id="rId5"/>
    <p:sldId id="258" r:id="rId6"/>
    <p:sldId id="259" r:id="rId7"/>
    <p:sldId id="260" r:id="rId8"/>
    <p:sldId id="261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48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>
      <p:cViewPr varScale="1">
        <p:scale>
          <a:sx n="52" d="100"/>
          <a:sy n="52" d="100"/>
        </p:scale>
        <p:origin x="-22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2C4C3-DD6E-4697-92D9-9B59B3159710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E9C66-B40C-4457-82BF-A71BE63C9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2C243-31C3-419F-9870-0CE216AB6B0A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8543-D314-4C13-9881-360DCB1D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382000" cy="147002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CSE 205: Data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Structure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Structure Operations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8382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latin typeface="Times New Roman" pitchFamily="18" charset="0"/>
              </a:rPr>
              <a:t>Traversing:</a:t>
            </a:r>
            <a:r>
              <a:rPr lang="en-US" sz="2400" dirty="0">
                <a:latin typeface="Times New Roman" pitchFamily="18" charset="0"/>
              </a:rPr>
              <a:t> Accessing each record exactly once so that certain items in the record may be processed.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</a:rPr>
              <a:t>2.  Searching:</a:t>
            </a:r>
            <a:r>
              <a:rPr lang="en-US" sz="2400" dirty="0">
                <a:latin typeface="Times New Roman" pitchFamily="18" charset="0"/>
              </a:rPr>
              <a:t> Finding the location of the record with a given key value.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</a:rPr>
              <a:t>3.  Inserting:</a:t>
            </a:r>
            <a:r>
              <a:rPr lang="en-US" sz="2400" dirty="0">
                <a:latin typeface="Times New Roman" pitchFamily="18" charset="0"/>
              </a:rPr>
              <a:t> Adding a new record to the structure.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</a:rPr>
              <a:t>4.  Deleting:</a:t>
            </a:r>
            <a:r>
              <a:rPr lang="en-US" sz="2400" dirty="0">
                <a:latin typeface="Times New Roman" pitchFamily="18" charset="0"/>
              </a:rPr>
              <a:t>  Removing a record from the structure.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</a:rPr>
              <a:t>5.  Sorting:</a:t>
            </a:r>
            <a:r>
              <a:rPr lang="en-US" sz="2400" dirty="0">
                <a:latin typeface="Times New Roman" pitchFamily="18" charset="0"/>
              </a:rPr>
              <a:t>   Arranging the records in some logical order.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</a:rPr>
              <a:t>6.  Merging:</a:t>
            </a:r>
            <a:r>
              <a:rPr lang="en-US" sz="2400" dirty="0">
                <a:latin typeface="Times New Roman" pitchFamily="18" charset="0"/>
              </a:rPr>
              <a:t> Combing the records in two different sorted files into a single sorted file</a:t>
            </a:r>
            <a:r>
              <a:rPr lang="en-US" sz="2400" dirty="0" smtClean="0"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Data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structure: </a:t>
            </a:r>
            <a:r>
              <a:rPr lang="en-US" sz="3600" b="1" dirty="0" smtClean="0">
                <a:latin typeface="Cambria" pitchFamily="18" charset="0"/>
              </a:rPr>
              <a:t>Introduction</a:t>
            </a:r>
            <a:endParaRPr lang="en-US" sz="3600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>
            <a:no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spc="-5" dirty="0" smtClean="0">
                <a:latin typeface="Times New Roman" pitchFamily="18" charset="0"/>
                <a:cs typeface="Times New Roman" pitchFamily="18" charset="0"/>
              </a:rPr>
              <a:t>Data Structure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is a way to store and organize data in a computer memory, so that it can be used efficiently.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We talk about data structures as:</a:t>
            </a: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Mathematical / logical models or Abstract Data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Types (ADT)</a:t>
            </a: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pc="-5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Data Type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34400" cy="5135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abstract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types (ADTs)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define data and operations but no implementation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of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List</a:t>
            </a:r>
            <a:endParaRPr lang="en-US" dirty="0"/>
          </a:p>
          <a:p>
            <a:pPr lvl="2"/>
            <a:r>
              <a:rPr lang="en-US" dirty="0"/>
              <a:t> store a given number of elements of any type</a:t>
            </a:r>
          </a:p>
          <a:p>
            <a:pPr lvl="2"/>
            <a:r>
              <a:rPr lang="en-US" dirty="0"/>
              <a:t> Read elements by position</a:t>
            </a:r>
          </a:p>
          <a:p>
            <a:pPr lvl="2"/>
            <a:r>
              <a:rPr lang="en-US" dirty="0"/>
              <a:t> Modify element at a position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Concrete Implementation of List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ADT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Arrays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Linked </a:t>
            </a:r>
            <a:r>
              <a:rPr lang="en-US" dirty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Data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structure: </a:t>
            </a:r>
            <a:r>
              <a:rPr lang="en-US" sz="3600" b="1" dirty="0" smtClean="0">
                <a:latin typeface="Cambria" pitchFamily="18" charset="0"/>
              </a:rPr>
              <a:t>Introduction</a:t>
            </a:r>
            <a:endParaRPr lang="en-US" sz="3600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95600"/>
          </a:xfrm>
        </p:spPr>
        <p:txBody>
          <a:bodyPr>
            <a:no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develop a program of an algorithm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we should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appropriate data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structure for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. Therefore, data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structure is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represented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as: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800" b="1" spc="-5" dirty="0" smtClean="0">
                <a:latin typeface="Times New Roman" pitchFamily="18" charset="0"/>
                <a:cs typeface="Times New Roman" pitchFamily="18" charset="0"/>
              </a:rPr>
              <a:t>		Algorithm + Data structure =</a:t>
            </a:r>
            <a:r>
              <a:rPr lang="en-US" sz="28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5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Data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Structures </a:t>
            </a:r>
            <a:r>
              <a:rPr lang="en-US" sz="800" dirty="0" smtClean="0">
                <a:latin typeface="Verdana"/>
                <a:cs typeface="Verdana"/>
              </a:rPr>
              <a:t/>
            </a:r>
            <a:br>
              <a:rPr lang="en-US" sz="800" dirty="0" smtClean="0">
                <a:latin typeface="Verdana"/>
                <a:cs typeface="Verdana"/>
              </a:rPr>
            </a:b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95600"/>
          </a:xfrm>
        </p:spPr>
        <p:txBody>
          <a:bodyPr>
            <a:no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Arrays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Linked List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Stack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…..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3810000" y="19050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View</a:t>
            </a: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of Operations (in terms of time mostly)</a:t>
            </a: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000" b="1" spc="-5" dirty="0" smtClean="0">
                <a:latin typeface="Verdana"/>
                <a:cs typeface="Verdana"/>
              </a:rPr>
              <a:t>Data structures : </a:t>
            </a:r>
            <a:r>
              <a:rPr lang="en-US" sz="3100" b="1" spc="-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Organization of</a:t>
            </a:r>
            <a:r>
              <a:rPr lang="en-US" sz="3100" b="1" spc="-80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3100" b="1" spc="-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data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3733799"/>
          </a:xfrm>
        </p:spPr>
        <p:txBody>
          <a:bodyPr/>
          <a:lstStyle/>
          <a:p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The collection of data have some kind of structure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organization. </a:t>
            </a:r>
          </a:p>
          <a:p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Two fundamental  types of organization -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74"/>
          <p:cNvSpPr txBox="1"/>
          <p:nvPr/>
        </p:nvSpPr>
        <p:spPr>
          <a:xfrm>
            <a:off x="2133600" y="4114800"/>
            <a:ext cx="4081780" cy="997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Blip>
                <a:blip r:embed="rId2"/>
              </a:buBlip>
            </a:pP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 	Contiguous</a:t>
            </a:r>
          </a:p>
          <a:p>
            <a:pPr marL="12700">
              <a:lnSpc>
                <a:spcPct val="100000"/>
              </a:lnSpc>
              <a:spcBef>
                <a:spcPts val="60"/>
              </a:spcBef>
              <a:buBlip>
                <a:blip r:embed="rId2"/>
              </a:buBlip>
            </a:pP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 	Non-Contiguous.</a:t>
            </a:r>
            <a:endParaRPr lang="en-US" sz="3200" spc="-5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000" b="1" spc="-5" dirty="0" smtClean="0">
                <a:latin typeface="Verdana"/>
                <a:cs typeface="Verdana"/>
              </a:rPr>
              <a:t>Data structures : </a:t>
            </a:r>
            <a:r>
              <a:rPr lang="en-US" sz="3100" b="1" spc="-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Organization of</a:t>
            </a:r>
            <a:r>
              <a:rPr lang="en-US" sz="3100" b="1" spc="-80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3100" b="1" spc="-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data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1828800"/>
          <a:ext cx="2057400" cy="4419600"/>
        </p:xfrm>
        <a:graphic>
          <a:graphicData uri="http://schemas.openxmlformats.org/drawingml/2006/table">
            <a:tbl>
              <a:tblPr firstRow="1" bandRow="1"/>
              <a:tblGrid>
                <a:gridCol w="609600"/>
                <a:gridCol w="1447800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Mashrafi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Murtoza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Sakib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Hasan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81600" y="1828800"/>
          <a:ext cx="2286000" cy="4507230"/>
        </p:xfrm>
        <a:graphic>
          <a:graphicData uri="http://schemas.openxmlformats.org/drawingml/2006/table">
            <a:tbl>
              <a:tblPr firstRow="1" bandRow="1"/>
              <a:tblGrid>
                <a:gridCol w="838200"/>
                <a:gridCol w="1447800"/>
              </a:tblGrid>
              <a:tr h="552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Sakib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Mashrafi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Hasan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Murtoza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Arc 9"/>
          <p:cNvSpPr/>
          <p:nvPr/>
        </p:nvSpPr>
        <p:spPr>
          <a:xfrm rot="10800000">
            <a:off x="4876801" y="2012732"/>
            <a:ext cx="1142999" cy="1676400"/>
          </a:xfrm>
          <a:prstGeom prst="arc">
            <a:avLst>
              <a:gd name="adj1" fmla="val 16200005"/>
              <a:gd name="adj2" fmla="val 5354168"/>
            </a:avLst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0800000">
            <a:off x="4952999" y="3733799"/>
            <a:ext cx="1066800" cy="1066800"/>
          </a:xfrm>
          <a:prstGeom prst="arc">
            <a:avLst>
              <a:gd name="adj1" fmla="val 16200005"/>
              <a:gd name="adj2" fmla="val 5354168"/>
            </a:avLst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5105400" y="2561898"/>
            <a:ext cx="762000" cy="609600"/>
          </a:xfrm>
          <a:prstGeom prst="arc">
            <a:avLst>
              <a:gd name="adj1" fmla="val 16200005"/>
              <a:gd name="adj2" fmla="val 5354168"/>
            </a:avLst>
          </a:prstGeom>
          <a:ln w="28575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0800000">
            <a:off x="4724401" y="2590800"/>
            <a:ext cx="1066800" cy="3657600"/>
          </a:xfrm>
          <a:prstGeom prst="arc">
            <a:avLst>
              <a:gd name="adj1" fmla="val 15649335"/>
              <a:gd name="adj2" fmla="val 5354168"/>
            </a:avLst>
          </a:prstGeom>
          <a:ln w="28575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71600" y="6324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Contiguous Structure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6324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Non-Contiguous Structure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000" b="1" spc="-5" dirty="0" smtClean="0">
                <a:latin typeface="Verdana"/>
                <a:cs typeface="Verdana"/>
              </a:rPr>
              <a:t>Data structures : </a:t>
            </a:r>
            <a:r>
              <a:rPr lang="en-US" sz="3100" b="1" spc="-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Organization of</a:t>
            </a:r>
            <a:r>
              <a:rPr lang="en-US" sz="3100" b="1" spc="-80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3100" b="1" spc="-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data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</a:rPr>
              <a:t>Contiguous Structure: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</a:rPr>
              <a:t>    Data are kept together in memory (either RAM or in a file). An array is an example of a contiguous structure. Since each element in the array is located next to one or two other elements. </a:t>
            </a:r>
          </a:p>
          <a:p>
            <a:r>
              <a:rPr lang="en-US" sz="2800" dirty="0" smtClean="0">
                <a:latin typeface="Times New Roman" pitchFamily="18" charset="0"/>
              </a:rPr>
              <a:t>Non-Contiguous Structure: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</a:rPr>
              <a:t>	Data are scattered in memory, but we linked to each other in some way. A linked list is an example of a non-contiguous data structure. Here, the nodes of the list are linked together using pointers stored in each node. 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spc="-5" dirty="0" smtClean="0">
                <a:latin typeface="Verdana"/>
                <a:cs typeface="Verdana"/>
              </a:rPr>
              <a:t>Choice of Data Structures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382000" cy="526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dirty="0" smtClean="0">
                <a:latin typeface="Times New Roman" pitchFamily="18" charset="0"/>
              </a:rPr>
              <a:t>It is very important to choose a proper data structure for your data. The </a:t>
            </a:r>
            <a:r>
              <a:rPr lang="en-US" dirty="0">
                <a:latin typeface="Times New Roman" pitchFamily="18" charset="0"/>
              </a:rPr>
              <a:t>choice of data structures depends on two considerations: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It must be rich enough in structure to mirror the actual relationships of data in the real world.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n-US" dirty="0">
                <a:latin typeface="Times New Roman" pitchFamily="18" charset="0"/>
              </a:rPr>
              <a:t>The structure should be simple enough that one can effectively process data when necessary</a:t>
            </a:r>
            <a:r>
              <a:rPr lang="en-US" dirty="0" smtClean="0">
                <a:latin typeface="Times New Roman" pitchFamily="18" charset="0"/>
              </a:rPr>
              <a:t>.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434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Verdana</vt:lpstr>
      <vt:lpstr>Wingdings</vt:lpstr>
      <vt:lpstr>Office Theme</vt:lpstr>
      <vt:lpstr>CSE 205: Data Structure</vt:lpstr>
      <vt:lpstr>Data structure: Introduction</vt:lpstr>
      <vt:lpstr>Abstract Data Type (ADT)</vt:lpstr>
      <vt:lpstr>Data structure: Introduction</vt:lpstr>
      <vt:lpstr>Data Structures  </vt:lpstr>
      <vt:lpstr>Data structures : Organization of data</vt:lpstr>
      <vt:lpstr>Data structures : Organization of data</vt:lpstr>
      <vt:lpstr>Data structures : Organization of data</vt:lpstr>
      <vt:lpstr>Choice of Data Structures</vt:lpstr>
      <vt:lpstr>Data Structure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BilkisJF</dc:creator>
  <cp:lastModifiedBy>Bilkis</cp:lastModifiedBy>
  <cp:revision>89</cp:revision>
  <dcterms:created xsi:type="dcterms:W3CDTF">2016-03-15T07:44:12Z</dcterms:created>
  <dcterms:modified xsi:type="dcterms:W3CDTF">2017-10-15T03:10:53Z</dcterms:modified>
</cp:coreProperties>
</file>