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75" r:id="rId3"/>
    <p:sldId id="276" r:id="rId4"/>
    <p:sldId id="279" r:id="rId5"/>
    <p:sldId id="280" r:id="rId6"/>
    <p:sldId id="281" r:id="rId7"/>
    <p:sldId id="282" r:id="rId8"/>
    <p:sldId id="277" r:id="rId9"/>
    <p:sldId id="278" r:id="rId10"/>
    <p:sldId id="271" r:id="rId11"/>
    <p:sldId id="273"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69" d="100"/>
          <a:sy n="69" d="100"/>
        </p:scale>
        <p:origin x="-77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6ABA19-30B3-4368-AF53-1B5AF54A6B9D}" type="datetimeFigureOut">
              <a:rPr lang="en-US" smtClean="0"/>
              <a:pPr/>
              <a:t>10/16/2017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F4A6B9-AED7-4191-B895-DE6710A224C5}" type="slidenum">
              <a:rPr lang="en-US" smtClean="0"/>
              <a:pPr/>
              <a:t>‹#›</a:t>
            </a:fld>
            <a:endParaRPr lang="en-US"/>
          </a:p>
        </p:txBody>
      </p:sp>
    </p:spTree>
    <p:extLst>
      <p:ext uri="{BB962C8B-B14F-4D97-AF65-F5344CB8AC3E}">
        <p14:creationId xmlns:p14="http://schemas.microsoft.com/office/powerpoint/2010/main" xmlns="" val="593817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564A3A-B8E0-4012-9A42-AAEFC9060C2E}"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E3C30-26C6-4EBF-B919-A04EDB38D0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64A3A-B8E0-4012-9A42-AAEFC9060C2E}"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E3C30-26C6-4EBF-B919-A04EDB38D0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64A3A-B8E0-4012-9A42-AAEFC9060C2E}"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E3C30-26C6-4EBF-B919-A04EDB38D0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64A3A-B8E0-4012-9A42-AAEFC9060C2E}"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E3C30-26C6-4EBF-B919-A04EDB38D0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564A3A-B8E0-4012-9A42-AAEFC9060C2E}"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E3C30-26C6-4EBF-B919-A04EDB38D0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564A3A-B8E0-4012-9A42-AAEFC9060C2E}" type="datetimeFigureOut">
              <a:rPr lang="en-US" smtClean="0"/>
              <a:pPr/>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E3C30-26C6-4EBF-B919-A04EDB38D0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564A3A-B8E0-4012-9A42-AAEFC9060C2E}" type="datetimeFigureOut">
              <a:rPr lang="en-US" smtClean="0"/>
              <a:pPr/>
              <a:t>10/16/2017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6E3C30-26C6-4EBF-B919-A04EDB38D0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564A3A-B8E0-4012-9A42-AAEFC9060C2E}" type="datetimeFigureOut">
              <a:rPr lang="en-US" smtClean="0"/>
              <a:pPr/>
              <a:t>10/16/2017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6E3C30-26C6-4EBF-B919-A04EDB38D0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564A3A-B8E0-4012-9A42-AAEFC9060C2E}" type="datetimeFigureOut">
              <a:rPr lang="en-US" smtClean="0"/>
              <a:pPr/>
              <a:t>10/16/2017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6E3C30-26C6-4EBF-B919-A04EDB38D0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564A3A-B8E0-4012-9A42-AAEFC9060C2E}" type="datetimeFigureOut">
              <a:rPr lang="en-US" smtClean="0"/>
              <a:pPr/>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E3C30-26C6-4EBF-B919-A04EDB38D0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564A3A-B8E0-4012-9A42-AAEFC9060C2E}" type="datetimeFigureOut">
              <a:rPr lang="en-US" smtClean="0"/>
              <a:pPr/>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E3C30-26C6-4EBF-B919-A04EDB38D0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564A3A-B8E0-4012-9A42-AAEFC9060C2E}" type="datetimeFigureOut">
              <a:rPr lang="en-US" smtClean="0"/>
              <a:pPr/>
              <a:t>10/16/2017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E3C30-26C6-4EBF-B919-A04EDB38D0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itchFamily="34" charset="0"/>
                <a:ea typeface="Verdana" pitchFamily="34" charset="0"/>
                <a:cs typeface="Verdana" pitchFamily="34" charset="0"/>
              </a:rPr>
              <a:t>List</a:t>
            </a:r>
            <a:endParaRPr lang="en-US"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4191000" cy="4876800"/>
          </a:xfrm>
        </p:spPr>
        <p:txBody>
          <a:bodyPr>
            <a:normAutofit/>
          </a:bodyPr>
          <a:lstStyle/>
          <a:p>
            <a:pPr marL="0" indent="0" algn="just">
              <a:buNone/>
            </a:pPr>
            <a:r>
              <a:rPr lang="en-US" dirty="0">
                <a:latin typeface="+mj-lt"/>
              </a:rPr>
              <a:t>a</a:t>
            </a:r>
            <a:r>
              <a:rPr lang="en-US" dirty="0" smtClean="0">
                <a:latin typeface="+mj-lt"/>
              </a:rPr>
              <a:t>s Abstract Data Type:</a:t>
            </a:r>
          </a:p>
          <a:p>
            <a:pPr marL="0" lvl="2" indent="9525"/>
            <a:r>
              <a:rPr lang="en-US" dirty="0"/>
              <a:t> store a given number of elements of </a:t>
            </a:r>
            <a:r>
              <a:rPr lang="en-US" dirty="0" smtClean="0"/>
              <a:t>a given data </a:t>
            </a:r>
            <a:r>
              <a:rPr lang="en-US" dirty="0"/>
              <a:t>type</a:t>
            </a:r>
          </a:p>
          <a:p>
            <a:pPr marL="0" lvl="2" indent="9525"/>
            <a:r>
              <a:rPr lang="en-US" dirty="0"/>
              <a:t> Read elements by position</a:t>
            </a:r>
          </a:p>
          <a:p>
            <a:pPr marL="0" lvl="2" indent="9525"/>
            <a:r>
              <a:rPr lang="en-US" dirty="0"/>
              <a:t> </a:t>
            </a:r>
            <a:r>
              <a:rPr lang="en-US" dirty="0" smtClean="0"/>
              <a:t>Write / Modify </a:t>
            </a:r>
            <a:r>
              <a:rPr lang="en-US" dirty="0"/>
              <a:t>element at a position</a:t>
            </a:r>
          </a:p>
          <a:p>
            <a:pPr marL="0" indent="0" algn="just">
              <a:buNone/>
            </a:pPr>
            <a:endParaRPr lang="en-US" dirty="0" smtClean="0">
              <a:latin typeface="+mj-lt"/>
            </a:endParaRPr>
          </a:p>
          <a:p>
            <a:pPr lvl="1" algn="just"/>
            <a:endParaRPr lang="en-US" dirty="0" smtClean="0">
              <a:latin typeface="+mj-lt"/>
            </a:endParaRPr>
          </a:p>
          <a:p>
            <a:pPr lvl="1" algn="just"/>
            <a:endParaRPr lang="en-US" dirty="0" smtClean="0">
              <a:latin typeface="+mj-lt"/>
            </a:endParaRPr>
          </a:p>
        </p:txBody>
      </p:sp>
      <p:sp>
        <p:nvSpPr>
          <p:cNvPr id="4" name="Rectangle 3"/>
          <p:cNvSpPr/>
          <p:nvPr/>
        </p:nvSpPr>
        <p:spPr>
          <a:xfrm>
            <a:off x="4648200" y="1600200"/>
            <a:ext cx="4267200" cy="2554545"/>
          </a:xfrm>
          <a:prstGeom prst="rect">
            <a:avLst/>
          </a:prstGeom>
        </p:spPr>
        <p:txBody>
          <a:bodyPr wrap="square">
            <a:spAutoFit/>
          </a:bodyPr>
          <a:lstStyle/>
          <a:p>
            <a:pPr lvl="2"/>
            <a:r>
              <a:rPr lang="en-US" sz="3200" dirty="0" smtClean="0">
                <a:latin typeface="+mj-lt"/>
              </a:rPr>
              <a:t>Implementation</a:t>
            </a:r>
          </a:p>
          <a:p>
            <a:pPr lvl="2"/>
            <a:endParaRPr lang="en-US" sz="3200" dirty="0">
              <a:latin typeface="+mj-lt"/>
            </a:endParaRPr>
          </a:p>
          <a:p>
            <a:pPr lvl="2"/>
            <a:r>
              <a:rPr lang="en-US" sz="3200" dirty="0" err="1">
                <a:latin typeface="+mj-lt"/>
              </a:rPr>
              <a:t>i</a:t>
            </a:r>
            <a:r>
              <a:rPr lang="en-US" sz="3200" dirty="0" err="1" smtClean="0">
                <a:latin typeface="+mj-lt"/>
              </a:rPr>
              <a:t>nt</a:t>
            </a:r>
            <a:r>
              <a:rPr lang="en-US" sz="3200" dirty="0" smtClean="0">
                <a:latin typeface="+mj-lt"/>
              </a:rPr>
              <a:t> A[10];</a:t>
            </a:r>
          </a:p>
          <a:p>
            <a:pPr lvl="2"/>
            <a:r>
              <a:rPr lang="en-US" sz="3200" dirty="0" smtClean="0">
                <a:latin typeface="+mj-lt"/>
              </a:rPr>
              <a:t>A[</a:t>
            </a:r>
            <a:r>
              <a:rPr lang="en-US" sz="3200" dirty="0" err="1" smtClean="0">
                <a:latin typeface="+mj-lt"/>
              </a:rPr>
              <a:t>i</a:t>
            </a:r>
            <a:r>
              <a:rPr lang="en-US" sz="3200" dirty="0" smtClean="0">
                <a:latin typeface="+mj-lt"/>
              </a:rPr>
              <a:t>] = 4;</a:t>
            </a:r>
          </a:p>
          <a:p>
            <a:pPr lvl="2"/>
            <a:r>
              <a:rPr lang="en-US" sz="3200" dirty="0" smtClean="0">
                <a:latin typeface="+mj-lt"/>
              </a:rPr>
              <a:t>Print A[</a:t>
            </a:r>
            <a:r>
              <a:rPr lang="en-US" sz="3200" dirty="0" err="1" smtClean="0">
                <a:latin typeface="+mj-lt"/>
              </a:rPr>
              <a:t>i</a:t>
            </a:r>
            <a:r>
              <a:rPr lang="en-US" sz="3200" dirty="0" smtClean="0">
                <a:latin typeface="+mj-lt"/>
              </a:rPr>
              <a:t>];</a:t>
            </a:r>
            <a:endParaRPr lang="en-US" sz="32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Array as Dynamic List</a:t>
            </a:r>
            <a:endParaRPr lang="en-US" b="1" dirty="0">
              <a:latin typeface="Verdana" pitchFamily="34" charset="0"/>
              <a:ea typeface="Verdana" pitchFamily="34" charset="0"/>
              <a:cs typeface="Verdana" pitchFamily="34" charset="0"/>
            </a:endParaRPr>
          </a:p>
        </p:txBody>
      </p:sp>
      <p:sp>
        <p:nvSpPr>
          <p:cNvPr id="4" name="Rectangle 3"/>
          <p:cNvSpPr/>
          <p:nvPr/>
        </p:nvSpPr>
        <p:spPr>
          <a:xfrm>
            <a:off x="457200" y="1447800"/>
            <a:ext cx="8534400" cy="5509200"/>
          </a:xfrm>
          <a:prstGeom prst="rect">
            <a:avLst/>
          </a:prstGeom>
        </p:spPr>
        <p:txBody>
          <a:bodyPr wrap="square" lIns="0" rIns="0">
            <a:spAutoFit/>
          </a:bodyPr>
          <a:lstStyle/>
          <a:p>
            <a:pPr marL="0" lvl="2"/>
            <a:r>
              <a:rPr lang="en-US" sz="3200" b="1" dirty="0" smtClean="0">
                <a:latin typeface="Verdana" pitchFamily="34" charset="0"/>
                <a:ea typeface="Verdana" pitchFamily="34" charset="0"/>
                <a:cs typeface="Verdana" pitchFamily="34" charset="0"/>
              </a:rPr>
              <a:t>Advantage:</a:t>
            </a:r>
            <a:endParaRPr lang="en-US" sz="3200" dirty="0" smtClean="0">
              <a:solidFill>
                <a:srgbClr val="0070C0"/>
              </a:solidFill>
            </a:endParaRPr>
          </a:p>
          <a:p>
            <a:pPr marL="0" lvl="2"/>
            <a:r>
              <a:rPr lang="en-US" sz="3200" dirty="0" smtClean="0">
                <a:solidFill>
                  <a:srgbClr val="0070C0"/>
                </a:solidFill>
              </a:rPr>
              <a:t>We can access elements at any index in constant time</a:t>
            </a:r>
            <a:endParaRPr lang="en-US" sz="3200" dirty="0" smtClean="0">
              <a:solidFill>
                <a:srgbClr val="FF0000"/>
              </a:solidFill>
            </a:endParaRPr>
          </a:p>
          <a:p>
            <a:pPr lvl="2" indent="-914400"/>
            <a:r>
              <a:rPr lang="en-US" sz="3200" b="1" dirty="0" smtClean="0">
                <a:latin typeface="Verdana" pitchFamily="34" charset="0"/>
                <a:ea typeface="Verdana" pitchFamily="34" charset="0"/>
                <a:cs typeface="Verdana" pitchFamily="34" charset="0"/>
              </a:rPr>
              <a:t>Disadvantages:</a:t>
            </a:r>
          </a:p>
          <a:p>
            <a:pPr marL="457200" lvl="2" indent="-457200">
              <a:buFont typeface="Arial" panose="020B0604020202020204" pitchFamily="34" charset="0"/>
              <a:buChar char="•"/>
            </a:pPr>
            <a:r>
              <a:rPr lang="en-US" sz="3200" dirty="0" smtClean="0">
                <a:solidFill>
                  <a:srgbClr val="0070C0"/>
                </a:solidFill>
              </a:rPr>
              <a:t>if </a:t>
            </a:r>
            <a:r>
              <a:rPr lang="en-US" sz="3200" dirty="0">
                <a:solidFill>
                  <a:srgbClr val="0070C0"/>
                </a:solidFill>
              </a:rPr>
              <a:t>we have to insert some element in between and if we have to remove element from the list it is </a:t>
            </a:r>
            <a:r>
              <a:rPr lang="en-US" sz="3200" dirty="0" smtClean="0">
                <a:solidFill>
                  <a:srgbClr val="0070C0"/>
                </a:solidFill>
              </a:rPr>
              <a:t>costly.</a:t>
            </a:r>
          </a:p>
          <a:p>
            <a:pPr marL="457200" lvl="2" indent="-457200">
              <a:buFont typeface="Arial" panose="020B0604020202020204" pitchFamily="34" charset="0"/>
              <a:buChar char="•"/>
            </a:pPr>
            <a:r>
              <a:rPr lang="en-US" sz="3200" dirty="0" smtClean="0">
                <a:solidFill>
                  <a:srgbClr val="0070C0"/>
                </a:solidFill>
              </a:rPr>
              <a:t>If the list grows and shrinks a lot copying elements to new array again and again is also costly.</a:t>
            </a:r>
          </a:p>
          <a:p>
            <a:pPr marL="457200" lvl="2" indent="-457200">
              <a:buFont typeface="Arial" panose="020B0604020202020204" pitchFamily="34" charset="0"/>
              <a:buChar char="•"/>
            </a:pPr>
            <a:r>
              <a:rPr lang="en-US" sz="3200" dirty="0" smtClean="0">
                <a:solidFill>
                  <a:srgbClr val="0070C0"/>
                </a:solidFill>
              </a:rPr>
              <a:t>Most of the memory may remain unused.</a:t>
            </a:r>
            <a:endParaRPr lang="en-US" sz="3200" dirty="0">
              <a:solidFill>
                <a:srgbClr val="0070C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Array as Dynamic List</a:t>
            </a:r>
            <a:endParaRPr lang="en-US" b="1" dirty="0">
              <a:latin typeface="Verdana" pitchFamily="34" charset="0"/>
              <a:ea typeface="Verdana" pitchFamily="34" charset="0"/>
              <a:cs typeface="Verdana" pitchFamily="34" charset="0"/>
            </a:endParaRPr>
          </a:p>
        </p:txBody>
      </p:sp>
      <p:sp>
        <p:nvSpPr>
          <p:cNvPr id="4" name="Rectangle 3"/>
          <p:cNvSpPr/>
          <p:nvPr/>
        </p:nvSpPr>
        <p:spPr>
          <a:xfrm>
            <a:off x="457200" y="1829812"/>
            <a:ext cx="8534400" cy="3046988"/>
          </a:xfrm>
          <a:prstGeom prst="rect">
            <a:avLst/>
          </a:prstGeom>
        </p:spPr>
        <p:txBody>
          <a:bodyPr wrap="square" lIns="0" rIns="0">
            <a:spAutoFit/>
          </a:bodyPr>
          <a:lstStyle/>
          <a:p>
            <a:pPr marL="0" lvl="2"/>
            <a:r>
              <a:rPr lang="en-US" sz="3200" b="1" dirty="0" smtClean="0">
                <a:latin typeface="Verdana" pitchFamily="34" charset="0"/>
                <a:ea typeface="Verdana" pitchFamily="34" charset="0"/>
                <a:cs typeface="Verdana" pitchFamily="34" charset="0"/>
              </a:rPr>
              <a:t>The use of array as dynamic list is not efficient in terms of memory </a:t>
            </a:r>
          </a:p>
          <a:p>
            <a:pPr marL="0" lvl="2"/>
            <a:endParaRPr lang="en-US" sz="3200" b="1" dirty="0">
              <a:solidFill>
                <a:srgbClr val="0070C0"/>
              </a:solidFill>
              <a:latin typeface="Verdana" pitchFamily="34" charset="0"/>
              <a:ea typeface="Verdana" pitchFamily="34" charset="0"/>
              <a:cs typeface="Verdana" pitchFamily="34" charset="0"/>
            </a:endParaRPr>
          </a:p>
          <a:p>
            <a:pPr marL="0" lvl="2"/>
            <a:r>
              <a:rPr lang="en-US" sz="3200" b="1" dirty="0" smtClean="0">
                <a:solidFill>
                  <a:srgbClr val="0070C0"/>
                </a:solidFill>
                <a:latin typeface="Verdana" pitchFamily="34" charset="0"/>
                <a:ea typeface="Verdana" pitchFamily="34" charset="0"/>
                <a:cs typeface="Verdana" pitchFamily="34" charset="0"/>
              </a:rPr>
              <a:t>Can we have a Data structure that will give us a dynamic list and use the memory more efficiently?</a:t>
            </a:r>
            <a:endParaRPr lang="en-US" sz="3200" dirty="0">
              <a:solidFill>
                <a:srgbClr val="0070C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4" name="Rectangle 3"/>
          <p:cNvSpPr/>
          <p:nvPr/>
        </p:nvSpPr>
        <p:spPr>
          <a:xfrm>
            <a:off x="228600" y="1600200"/>
            <a:ext cx="8763000" cy="1077218"/>
          </a:xfrm>
          <a:prstGeom prst="rect">
            <a:avLst/>
          </a:prstGeom>
        </p:spPr>
        <p:txBody>
          <a:bodyPr wrap="square" lIns="0" rIns="0">
            <a:spAutoFit/>
          </a:bodyPr>
          <a:lstStyle/>
          <a:p>
            <a:pPr lvl="2"/>
            <a:r>
              <a:rPr lang="en-US" sz="3200" smtClean="0">
                <a:solidFill>
                  <a:srgbClr val="0070C0"/>
                </a:solidFill>
                <a:latin typeface="+mj-lt"/>
              </a:rPr>
              <a:t>Vg</a:t>
            </a:r>
          </a:p>
          <a:p>
            <a:pPr lvl="2"/>
            <a:endParaRPr lang="en-US" sz="3200" dirty="0">
              <a:solidFill>
                <a:srgbClr val="0070C0"/>
              </a:solidFill>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Verdana" pitchFamily="34" charset="0"/>
                <a:ea typeface="Verdana" pitchFamily="34" charset="0"/>
                <a:cs typeface="Verdana" pitchFamily="34" charset="0"/>
              </a:rPr>
              <a:t> Dynamic List implemented using array</a:t>
            </a:r>
            <a:endParaRPr lang="en-US" sz="3600"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20624" y="2286000"/>
            <a:ext cx="3581400" cy="3962400"/>
          </a:xfrm>
        </p:spPr>
        <p:txBody>
          <a:bodyPr>
            <a:normAutofit lnSpcReduction="10000"/>
          </a:bodyPr>
          <a:lstStyle/>
          <a:p>
            <a:pPr marL="0" indent="0" algn="just">
              <a:buNone/>
            </a:pPr>
            <a:r>
              <a:rPr lang="en-US" dirty="0">
                <a:latin typeface="+mj-lt"/>
              </a:rPr>
              <a:t>a</a:t>
            </a:r>
            <a:r>
              <a:rPr lang="en-US" dirty="0" smtClean="0">
                <a:latin typeface="+mj-lt"/>
              </a:rPr>
              <a:t>s Abstract Data Type:</a:t>
            </a:r>
          </a:p>
          <a:p>
            <a:pPr marL="0" lvl="2" indent="9525"/>
            <a:r>
              <a:rPr lang="en-US" dirty="0" smtClean="0"/>
              <a:t> empty list has size 0</a:t>
            </a:r>
          </a:p>
          <a:p>
            <a:pPr marL="0" lvl="2" indent="9525"/>
            <a:r>
              <a:rPr lang="en-US" dirty="0"/>
              <a:t> </a:t>
            </a:r>
            <a:r>
              <a:rPr lang="en-US" dirty="0" smtClean="0"/>
              <a:t>insert </a:t>
            </a:r>
          </a:p>
          <a:p>
            <a:pPr marL="0" lvl="2" indent="9525"/>
            <a:r>
              <a:rPr lang="en-US" dirty="0"/>
              <a:t> </a:t>
            </a:r>
            <a:r>
              <a:rPr lang="en-US" dirty="0" smtClean="0"/>
              <a:t>remove</a:t>
            </a:r>
          </a:p>
          <a:p>
            <a:pPr marL="0" lvl="2" indent="9525"/>
            <a:r>
              <a:rPr lang="en-US" dirty="0"/>
              <a:t> </a:t>
            </a:r>
            <a:r>
              <a:rPr lang="en-US" dirty="0" smtClean="0"/>
              <a:t>count</a:t>
            </a:r>
          </a:p>
          <a:p>
            <a:pPr marL="0" lvl="2" indent="9525"/>
            <a:r>
              <a:rPr lang="en-US" dirty="0" smtClean="0"/>
              <a:t>Read / Modify </a:t>
            </a:r>
          </a:p>
          <a:p>
            <a:pPr marL="0" lvl="2" indent="0">
              <a:buNone/>
            </a:pPr>
            <a:r>
              <a:rPr lang="en-US" dirty="0" smtClean="0"/>
              <a:t>element </a:t>
            </a:r>
            <a:r>
              <a:rPr lang="en-US" dirty="0"/>
              <a:t>at a </a:t>
            </a:r>
            <a:r>
              <a:rPr lang="en-US" dirty="0" smtClean="0"/>
              <a:t>position</a:t>
            </a:r>
          </a:p>
          <a:p>
            <a:pPr marL="0" lvl="2" indent="9525"/>
            <a:r>
              <a:rPr lang="en-US" dirty="0"/>
              <a:t> </a:t>
            </a:r>
            <a:r>
              <a:rPr lang="en-US" dirty="0" smtClean="0"/>
              <a:t>specify data type</a:t>
            </a:r>
            <a:endParaRPr lang="en-US" dirty="0"/>
          </a:p>
          <a:p>
            <a:pPr marL="0" indent="0" algn="just">
              <a:buNone/>
            </a:pPr>
            <a:endParaRPr lang="en-US" dirty="0" smtClean="0">
              <a:latin typeface="+mj-lt"/>
            </a:endParaRPr>
          </a:p>
          <a:p>
            <a:pPr lvl="1" algn="just"/>
            <a:endParaRPr lang="en-US" dirty="0" smtClean="0">
              <a:latin typeface="+mj-lt"/>
            </a:endParaRPr>
          </a:p>
          <a:p>
            <a:pPr lvl="1" algn="just"/>
            <a:endParaRPr lang="en-US" dirty="0" smtClean="0">
              <a:latin typeface="+mj-lt"/>
            </a:endParaRPr>
          </a:p>
        </p:txBody>
      </p:sp>
      <p:sp>
        <p:nvSpPr>
          <p:cNvPr id="4" name="Rectangle 3"/>
          <p:cNvSpPr/>
          <p:nvPr/>
        </p:nvSpPr>
        <p:spPr>
          <a:xfrm>
            <a:off x="4038600" y="2362200"/>
            <a:ext cx="4953000" cy="2062103"/>
          </a:xfrm>
          <a:prstGeom prst="rect">
            <a:avLst/>
          </a:prstGeom>
        </p:spPr>
        <p:txBody>
          <a:bodyPr wrap="square" lIns="0" rIns="0">
            <a:spAutoFit/>
          </a:bodyPr>
          <a:lstStyle/>
          <a:p>
            <a:pPr lvl="2"/>
            <a:r>
              <a:rPr lang="en-US" sz="3200" dirty="0" smtClean="0">
                <a:latin typeface="+mj-lt"/>
              </a:rPr>
              <a:t>Implementation:</a:t>
            </a:r>
          </a:p>
          <a:p>
            <a:pPr lvl="2"/>
            <a:r>
              <a:rPr lang="en-US" sz="2400" dirty="0" err="1" smtClean="0">
                <a:latin typeface="+mj-lt"/>
              </a:rPr>
              <a:t>int</a:t>
            </a:r>
            <a:r>
              <a:rPr lang="en-US" sz="2400" dirty="0" smtClean="0">
                <a:latin typeface="+mj-lt"/>
              </a:rPr>
              <a:t> A[MAXSIZE];</a:t>
            </a:r>
          </a:p>
          <a:p>
            <a:pPr lvl="2"/>
            <a:r>
              <a:rPr lang="en-US" sz="2400" dirty="0" err="1">
                <a:latin typeface="+mj-lt"/>
              </a:rPr>
              <a:t>i</a:t>
            </a:r>
            <a:r>
              <a:rPr lang="en-US" sz="2400" dirty="0" err="1" smtClean="0">
                <a:latin typeface="+mj-lt"/>
              </a:rPr>
              <a:t>nt</a:t>
            </a:r>
            <a:r>
              <a:rPr lang="en-US" sz="2400" dirty="0" smtClean="0">
                <a:latin typeface="+mj-lt"/>
              </a:rPr>
              <a:t>  end = -1; // list is empty</a:t>
            </a:r>
          </a:p>
          <a:p>
            <a:pPr lvl="2"/>
            <a:r>
              <a:rPr lang="en-US" sz="2400" dirty="0" smtClean="0">
                <a:latin typeface="+mj-lt"/>
              </a:rPr>
              <a:t>Insert (2); </a:t>
            </a:r>
            <a:r>
              <a:rPr lang="en-US" sz="2400" dirty="0" smtClean="0"/>
              <a:t>Insert (4);  Insert (6);</a:t>
            </a:r>
            <a:endParaRPr lang="en-US" sz="2400" dirty="0"/>
          </a:p>
          <a:p>
            <a:pPr lvl="2"/>
            <a:r>
              <a:rPr lang="en-US" sz="2400" dirty="0"/>
              <a:t>Insert </a:t>
            </a:r>
            <a:r>
              <a:rPr lang="en-US" sz="2400" dirty="0" smtClean="0"/>
              <a:t>(7); Insert (5,2)</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xmlns="" val="1212981333"/>
              </p:ext>
            </p:extLst>
          </p:nvPr>
        </p:nvGraphicFramePr>
        <p:xfrm>
          <a:off x="2779780" y="1280159"/>
          <a:ext cx="6135620" cy="785020"/>
        </p:xfrm>
        <a:graphic>
          <a:graphicData uri="http://schemas.openxmlformats.org/drawingml/2006/table">
            <a:tbl>
              <a:tblPr firstRow="1">
                <a:tableStyleId>{5C22544A-7EE6-4342-B048-85BDC9FD1C3A}</a:tableStyleId>
              </a:tblPr>
              <a:tblGrid>
                <a:gridCol w="613562"/>
                <a:gridCol w="613562"/>
                <a:gridCol w="613562"/>
                <a:gridCol w="789734"/>
                <a:gridCol w="437390"/>
                <a:gridCol w="613562"/>
                <a:gridCol w="613562"/>
                <a:gridCol w="613562"/>
                <a:gridCol w="613562"/>
                <a:gridCol w="613562"/>
              </a:tblGrid>
              <a:tr h="392510">
                <a:tc>
                  <a:txBody>
                    <a:bodyPr/>
                    <a:lstStyle/>
                    <a:p>
                      <a:r>
                        <a:rPr lang="en-US" dirty="0" smtClean="0">
                          <a:solidFill>
                            <a:schemeClr val="tx1"/>
                          </a:solidFill>
                        </a:rPr>
                        <a:t>A[0]</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rPr>
                        <a:t>A[1]</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rPr>
                        <a:t>…….</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smtClean="0">
                          <a:solidFill>
                            <a:srgbClr val="FF0000"/>
                          </a:solidFill>
                        </a:rPr>
                        <a:t>end=3</a:t>
                      </a:r>
                      <a:endParaRPr lang="en-US" b="1"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251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1350768926"/>
              </p:ext>
            </p:extLst>
          </p:nvPr>
        </p:nvGraphicFramePr>
        <p:xfrm>
          <a:off x="3008380" y="4301410"/>
          <a:ext cx="6135620" cy="795468"/>
        </p:xfrm>
        <a:graphic>
          <a:graphicData uri="http://schemas.openxmlformats.org/drawingml/2006/table">
            <a:tbl>
              <a:tblPr firstRow="1">
                <a:tableStyleId>{5C22544A-7EE6-4342-B048-85BDC9FD1C3A}</a:tableStyleId>
              </a:tblPr>
              <a:tblGrid>
                <a:gridCol w="649220"/>
                <a:gridCol w="685800"/>
                <a:gridCol w="685800"/>
                <a:gridCol w="433428"/>
                <a:gridCol w="861972"/>
                <a:gridCol w="365152"/>
                <a:gridCol w="613562"/>
                <a:gridCol w="613562"/>
                <a:gridCol w="613562"/>
                <a:gridCol w="613562"/>
              </a:tblGrid>
              <a:tr h="402958">
                <a:tc>
                  <a:txBody>
                    <a:bodyPr/>
                    <a:lstStyle/>
                    <a:p>
                      <a:r>
                        <a:rPr lang="en-US" dirty="0" smtClean="0">
                          <a:solidFill>
                            <a:schemeClr val="tx1"/>
                          </a:solidFill>
                        </a:rPr>
                        <a:t>A[0]</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rPr>
                        <a:t>A[1]</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rPr>
                        <a:t>…….</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smtClean="0">
                          <a:solidFill>
                            <a:srgbClr val="FF0000"/>
                          </a:solidFill>
                        </a:rPr>
                        <a:t>end=4</a:t>
                      </a:r>
                      <a:endParaRPr lang="en-US" b="1"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251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Rectangle 6"/>
          <p:cNvSpPr/>
          <p:nvPr/>
        </p:nvSpPr>
        <p:spPr>
          <a:xfrm>
            <a:off x="4002024" y="5257800"/>
            <a:ext cx="4953000" cy="461665"/>
          </a:xfrm>
          <a:prstGeom prst="rect">
            <a:avLst/>
          </a:prstGeom>
        </p:spPr>
        <p:txBody>
          <a:bodyPr wrap="square" lIns="0" rIns="0">
            <a:spAutoFit/>
          </a:bodyPr>
          <a:lstStyle/>
          <a:p>
            <a:pPr lvl="2"/>
            <a:r>
              <a:rPr lang="en-US" sz="2400" dirty="0" smtClean="0"/>
              <a:t>Remove(0)</a:t>
            </a:r>
            <a:endParaRPr lang="en-US" sz="2400" dirty="0"/>
          </a:p>
        </p:txBody>
      </p:sp>
      <p:graphicFrame>
        <p:nvGraphicFramePr>
          <p:cNvPr id="8" name="Table 7"/>
          <p:cNvGraphicFramePr>
            <a:graphicFrameLocks noGrp="1"/>
          </p:cNvGraphicFramePr>
          <p:nvPr>
            <p:extLst>
              <p:ext uri="{D42A27DB-BD31-4B8C-83A1-F6EECF244321}">
                <p14:modId xmlns:p14="http://schemas.microsoft.com/office/powerpoint/2010/main" xmlns="" val="2366967817"/>
              </p:ext>
            </p:extLst>
          </p:nvPr>
        </p:nvGraphicFramePr>
        <p:xfrm>
          <a:off x="3008380" y="5844173"/>
          <a:ext cx="6135620" cy="795468"/>
        </p:xfrm>
        <a:graphic>
          <a:graphicData uri="http://schemas.openxmlformats.org/drawingml/2006/table">
            <a:tbl>
              <a:tblPr firstRow="1">
                <a:tableStyleId>{5C22544A-7EE6-4342-B048-85BDC9FD1C3A}</a:tableStyleId>
              </a:tblPr>
              <a:tblGrid>
                <a:gridCol w="613562"/>
                <a:gridCol w="613562"/>
                <a:gridCol w="613562"/>
                <a:gridCol w="789734"/>
                <a:gridCol w="437390"/>
                <a:gridCol w="613562"/>
                <a:gridCol w="613562"/>
                <a:gridCol w="613562"/>
                <a:gridCol w="613562"/>
                <a:gridCol w="613562"/>
              </a:tblGrid>
              <a:tr h="402958">
                <a:tc>
                  <a:txBody>
                    <a:bodyPr/>
                    <a:lstStyle/>
                    <a:p>
                      <a:r>
                        <a:rPr lang="en-US" dirty="0" smtClean="0">
                          <a:solidFill>
                            <a:schemeClr val="tx1"/>
                          </a:solidFill>
                        </a:rPr>
                        <a:t>A[0]</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rPr>
                        <a:t>A[1]</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rPr>
                        <a:t>…….</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smtClean="0">
                          <a:solidFill>
                            <a:srgbClr val="FF0000"/>
                          </a:solidFill>
                        </a:rPr>
                        <a:t>end=3</a:t>
                      </a:r>
                      <a:endParaRPr lang="en-US" b="1"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251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xmlns="" val="307417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600200"/>
            <a:ext cx="8763000" cy="5509200"/>
          </a:xfrm>
          <a:prstGeom prst="rect">
            <a:avLst/>
          </a:prstGeom>
        </p:spPr>
        <p:txBody>
          <a:bodyPr wrap="square" lIns="0" rIns="0">
            <a:spAutoFit/>
          </a:bodyPr>
          <a:lstStyle/>
          <a:p>
            <a:pPr lvl="2"/>
            <a:r>
              <a:rPr lang="en-US" sz="3200" dirty="0" smtClean="0">
                <a:solidFill>
                  <a:srgbClr val="0070C0"/>
                </a:solidFill>
                <a:latin typeface="+mj-lt"/>
              </a:rPr>
              <a:t>What is the good MAXSIZE?</a:t>
            </a:r>
          </a:p>
          <a:p>
            <a:pPr lvl="2"/>
            <a:r>
              <a:rPr lang="en-US" sz="2400" dirty="0" smtClean="0">
                <a:latin typeface="+mj-lt"/>
              </a:rPr>
              <a:t>We can always exhaust the array, the list can always grow to exhaust the array. There is no good max size. </a:t>
            </a:r>
          </a:p>
          <a:p>
            <a:pPr lvl="2"/>
            <a:r>
              <a:rPr lang="en-US" sz="3200" dirty="0" smtClean="0">
                <a:solidFill>
                  <a:srgbClr val="0070C0"/>
                </a:solidFill>
                <a:latin typeface="+mj-lt"/>
              </a:rPr>
              <a:t>What do we do if the array is full?</a:t>
            </a:r>
          </a:p>
          <a:p>
            <a:pPr lvl="2"/>
            <a:r>
              <a:rPr lang="en-US" sz="2400" dirty="0">
                <a:latin typeface="+mj-lt"/>
              </a:rPr>
              <a:t>We cannot extend the same array, it is not possible to do so. We have to create a new larger array and copy all the elements from the previous array to the new array. Then free the memory for the previous array</a:t>
            </a:r>
            <a:r>
              <a:rPr lang="en-US" sz="2400" dirty="0" smtClean="0">
                <a:latin typeface="+mj-lt"/>
              </a:rPr>
              <a:t>.  ----- </a:t>
            </a:r>
            <a:r>
              <a:rPr lang="en-US" sz="2400" dirty="0" smtClean="0">
                <a:solidFill>
                  <a:srgbClr val="FF0000"/>
                </a:solidFill>
                <a:latin typeface="+mj-lt"/>
              </a:rPr>
              <a:t>Costly Operations</a:t>
            </a:r>
          </a:p>
          <a:p>
            <a:pPr lvl="2"/>
            <a:r>
              <a:rPr lang="en-US" sz="3200" dirty="0">
                <a:solidFill>
                  <a:srgbClr val="0070C0"/>
                </a:solidFill>
                <a:latin typeface="+mj-lt"/>
              </a:rPr>
              <a:t>How much should we increase the size of the new array</a:t>
            </a:r>
            <a:r>
              <a:rPr lang="en-US" sz="3200" dirty="0" smtClean="0">
                <a:solidFill>
                  <a:srgbClr val="0070C0"/>
                </a:solidFill>
                <a:latin typeface="+mj-lt"/>
              </a:rPr>
              <a:t>?</a:t>
            </a:r>
          </a:p>
          <a:p>
            <a:pPr lvl="2"/>
            <a:r>
              <a:rPr lang="en-US" sz="2400" dirty="0">
                <a:latin typeface="+mj-lt"/>
              </a:rPr>
              <a:t>A good strategy would be to choose the size of double the previous array.</a:t>
            </a:r>
          </a:p>
          <a:p>
            <a:pPr lvl="2"/>
            <a:endParaRPr lang="en-US" sz="3200" dirty="0">
              <a:solidFill>
                <a:srgbClr val="0070C0"/>
              </a:solidFill>
              <a:latin typeface="+mj-lt"/>
            </a:endParaRPr>
          </a:p>
        </p:txBody>
      </p:sp>
      <p:sp>
        <p:nvSpPr>
          <p:cNvPr id="11" name="Title 1"/>
          <p:cNvSpPr txBox="1">
            <a:spLocks/>
          </p:cNvSpPr>
          <p:nvPr/>
        </p:nvSpPr>
        <p:spPr>
          <a:xfrm>
            <a:off x="609600" y="42703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smtClean="0">
                <a:latin typeface="Verdana" pitchFamily="34" charset="0"/>
                <a:ea typeface="Verdana" pitchFamily="34" charset="0"/>
                <a:cs typeface="Verdana" pitchFamily="34" charset="0"/>
              </a:rPr>
              <a:t> Dynamic List implemented using array</a:t>
            </a:r>
            <a:endParaRPr lang="en-US" sz="36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4111615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600200"/>
            <a:ext cx="8763000" cy="584775"/>
          </a:xfrm>
          <a:prstGeom prst="rect">
            <a:avLst/>
          </a:prstGeom>
        </p:spPr>
        <p:txBody>
          <a:bodyPr wrap="square" lIns="0" rIns="0">
            <a:spAutoFit/>
          </a:bodyPr>
          <a:lstStyle/>
          <a:p>
            <a:pPr lvl="2"/>
            <a:endParaRPr lang="en-US" sz="3200" dirty="0">
              <a:solidFill>
                <a:srgbClr val="0070C0"/>
              </a:solidFill>
              <a:latin typeface="+mj-lt"/>
            </a:endParaRPr>
          </a:p>
        </p:txBody>
      </p:sp>
      <p:sp>
        <p:nvSpPr>
          <p:cNvPr id="11" name="Title 1"/>
          <p:cNvSpPr txBox="1">
            <a:spLocks/>
          </p:cNvSpPr>
          <p:nvPr/>
        </p:nvSpPr>
        <p:spPr>
          <a:xfrm>
            <a:off x="609600" y="42703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latin typeface="Verdana" pitchFamily="34" charset="0"/>
                <a:ea typeface="Verdana" pitchFamily="34" charset="0"/>
                <a:cs typeface="Verdana" pitchFamily="34" charset="0"/>
              </a:rPr>
              <a:t> </a:t>
            </a:r>
            <a:r>
              <a:rPr lang="en-US" sz="3600" b="1" dirty="0" smtClean="0">
                <a:latin typeface="Verdana" pitchFamily="34" charset="0"/>
                <a:ea typeface="Verdana" pitchFamily="34" charset="0"/>
                <a:cs typeface="Verdana" pitchFamily="34" charset="0"/>
              </a:rPr>
              <a:t>Insertion</a:t>
            </a:r>
            <a:endParaRPr lang="en-US" sz="3600" b="1" dirty="0">
              <a:latin typeface="Verdana" pitchFamily="34" charset="0"/>
              <a:ea typeface="Verdana" pitchFamily="34" charset="0"/>
              <a:cs typeface="Verdana" pitchFamily="34" charset="0"/>
            </a:endParaRPr>
          </a:p>
        </p:txBody>
      </p:sp>
      <p:sp>
        <p:nvSpPr>
          <p:cNvPr id="5" name="Rectangle 4"/>
          <p:cNvSpPr/>
          <p:nvPr/>
        </p:nvSpPr>
        <p:spPr>
          <a:xfrm>
            <a:off x="228600" y="1600200"/>
            <a:ext cx="8763000" cy="4524315"/>
          </a:xfrm>
          <a:prstGeom prst="rect">
            <a:avLst/>
          </a:prstGeom>
        </p:spPr>
        <p:txBody>
          <a:bodyPr wrap="square" lIns="0" rIns="0">
            <a:spAutoFit/>
          </a:bodyPr>
          <a:lstStyle/>
          <a:p>
            <a:pPr marL="457200" lvl="2"/>
            <a:r>
              <a:rPr lang="en-US" sz="2400" dirty="0" smtClean="0"/>
              <a:t>Let </a:t>
            </a:r>
            <a:r>
              <a:rPr lang="en-US" sz="2400" b="1" dirty="0" smtClean="0"/>
              <a:t>LA</a:t>
            </a:r>
            <a:r>
              <a:rPr lang="en-US" sz="2400" dirty="0" smtClean="0"/>
              <a:t> be a Linear Array (unordered) with </a:t>
            </a:r>
            <a:r>
              <a:rPr lang="en-US" sz="2400" b="1" dirty="0" smtClean="0"/>
              <a:t>N</a:t>
            </a:r>
            <a:r>
              <a:rPr lang="en-US" sz="2400" dirty="0" smtClean="0"/>
              <a:t> elements and </a:t>
            </a:r>
            <a:r>
              <a:rPr lang="en-US" sz="2400" b="1" dirty="0" smtClean="0"/>
              <a:t>K</a:t>
            </a:r>
            <a:r>
              <a:rPr lang="en-US" sz="2400" dirty="0" smtClean="0"/>
              <a:t> is a positive integer such that </a:t>
            </a:r>
            <a:r>
              <a:rPr lang="en-US" sz="2400" b="1" dirty="0" smtClean="0"/>
              <a:t>K&lt;=N</a:t>
            </a:r>
            <a:r>
              <a:rPr lang="en-US" sz="2400" dirty="0" smtClean="0"/>
              <a:t>. Following is the algorithm where ITEM is inserted into the </a:t>
            </a:r>
            <a:r>
              <a:rPr lang="en-US" sz="2400" dirty="0" err="1" smtClean="0"/>
              <a:t>K</a:t>
            </a:r>
            <a:r>
              <a:rPr lang="en-US" sz="2400" baseline="30000" dirty="0" err="1" smtClean="0"/>
              <a:t>th</a:t>
            </a:r>
            <a:r>
              <a:rPr lang="en-US" sz="2400" dirty="0" smtClean="0"/>
              <a:t> position of LA </a:t>
            </a:r>
            <a:r>
              <a:rPr lang="en-US" sz="2400" dirty="0" smtClean="0"/>
              <a:t>−</a:t>
            </a:r>
          </a:p>
          <a:p>
            <a:pPr marL="457200" lvl="2"/>
            <a:endParaRPr lang="en-US" sz="2400" dirty="0" smtClean="0">
              <a:solidFill>
                <a:srgbClr val="0070C0"/>
              </a:solidFill>
              <a:latin typeface="+mj-lt"/>
            </a:endParaRPr>
          </a:p>
          <a:p>
            <a:pPr lvl="2" indent="-457200">
              <a:buAutoNum type="arabicPeriod"/>
            </a:pPr>
            <a:r>
              <a:rPr lang="en-US" sz="2400" dirty="0" smtClean="0"/>
              <a:t>Start </a:t>
            </a:r>
          </a:p>
          <a:p>
            <a:pPr lvl="2" indent="-457200">
              <a:buAutoNum type="arabicPeriod"/>
            </a:pPr>
            <a:r>
              <a:rPr lang="en-US" sz="2400" dirty="0" smtClean="0"/>
              <a:t>Set </a:t>
            </a:r>
            <a:r>
              <a:rPr lang="en-US" sz="2400" dirty="0" smtClean="0"/>
              <a:t>J = N </a:t>
            </a:r>
            <a:endParaRPr lang="en-US" sz="2400" dirty="0" smtClean="0"/>
          </a:p>
          <a:p>
            <a:pPr lvl="2" indent="-457200">
              <a:buAutoNum type="arabicPeriod"/>
            </a:pPr>
            <a:r>
              <a:rPr lang="en-US" sz="2400" dirty="0" smtClean="0"/>
              <a:t>Set </a:t>
            </a:r>
            <a:r>
              <a:rPr lang="en-US" sz="2400" dirty="0" smtClean="0"/>
              <a:t>N = N+1 </a:t>
            </a:r>
            <a:endParaRPr lang="en-US" sz="2400" dirty="0" smtClean="0"/>
          </a:p>
          <a:p>
            <a:pPr lvl="2" indent="-457200">
              <a:buAutoNum type="arabicPeriod"/>
            </a:pPr>
            <a:r>
              <a:rPr lang="en-US" sz="2400" dirty="0" smtClean="0"/>
              <a:t>Repeat </a:t>
            </a:r>
            <a:r>
              <a:rPr lang="en-US" sz="2400" dirty="0" smtClean="0"/>
              <a:t>steps 5 and 6 while J &gt;= K </a:t>
            </a:r>
            <a:endParaRPr lang="en-US" sz="2400" dirty="0" smtClean="0"/>
          </a:p>
          <a:p>
            <a:pPr lvl="2" indent="-457200">
              <a:buAutoNum type="arabicPeriod"/>
            </a:pPr>
            <a:r>
              <a:rPr lang="en-US" sz="2400" dirty="0" smtClean="0"/>
              <a:t>Set </a:t>
            </a:r>
            <a:r>
              <a:rPr lang="en-US" sz="2400" dirty="0" smtClean="0"/>
              <a:t>LA[J+1] = LA[J] </a:t>
            </a:r>
            <a:endParaRPr lang="en-US" sz="2400" dirty="0" smtClean="0"/>
          </a:p>
          <a:p>
            <a:pPr lvl="2" indent="-457200">
              <a:buAutoNum type="arabicPeriod"/>
            </a:pPr>
            <a:r>
              <a:rPr lang="en-US" sz="2400" dirty="0" smtClean="0"/>
              <a:t>Set </a:t>
            </a:r>
            <a:r>
              <a:rPr lang="en-US" sz="2400" dirty="0" smtClean="0"/>
              <a:t>J = J-1 </a:t>
            </a:r>
            <a:endParaRPr lang="en-US" sz="2400" dirty="0" smtClean="0"/>
          </a:p>
          <a:p>
            <a:pPr lvl="2" indent="-457200">
              <a:buAutoNum type="arabicPeriod"/>
            </a:pPr>
            <a:r>
              <a:rPr lang="en-US" sz="2400" dirty="0" smtClean="0"/>
              <a:t>Set </a:t>
            </a:r>
            <a:r>
              <a:rPr lang="en-US" sz="2400" dirty="0" smtClean="0"/>
              <a:t>LA[K] = ITEM </a:t>
            </a:r>
            <a:endParaRPr lang="en-US" sz="2400" dirty="0" smtClean="0"/>
          </a:p>
          <a:p>
            <a:pPr lvl="2" indent="-457200">
              <a:buAutoNum type="arabicPeriod"/>
            </a:pPr>
            <a:r>
              <a:rPr lang="en-US" sz="2400" dirty="0" smtClean="0"/>
              <a:t>Stop</a:t>
            </a:r>
            <a:endParaRPr lang="en-US" sz="2400" dirty="0">
              <a:solidFill>
                <a:srgbClr val="0070C0"/>
              </a:solidFill>
              <a:latin typeface="+mj-lt"/>
            </a:endParaRPr>
          </a:p>
        </p:txBody>
      </p:sp>
    </p:spTree>
    <p:extLst>
      <p:ext uri="{BB962C8B-B14F-4D97-AF65-F5344CB8AC3E}">
        <p14:creationId xmlns:p14="http://schemas.microsoft.com/office/powerpoint/2010/main" xmlns="" val="41116154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600200"/>
            <a:ext cx="8763000" cy="584775"/>
          </a:xfrm>
          <a:prstGeom prst="rect">
            <a:avLst/>
          </a:prstGeom>
        </p:spPr>
        <p:txBody>
          <a:bodyPr wrap="square" lIns="0" rIns="0">
            <a:spAutoFit/>
          </a:bodyPr>
          <a:lstStyle/>
          <a:p>
            <a:pPr lvl="2"/>
            <a:endParaRPr lang="en-US" sz="3200" dirty="0">
              <a:solidFill>
                <a:srgbClr val="0070C0"/>
              </a:solidFill>
              <a:latin typeface="+mj-lt"/>
            </a:endParaRPr>
          </a:p>
        </p:txBody>
      </p:sp>
      <p:sp>
        <p:nvSpPr>
          <p:cNvPr id="11" name="Title 1"/>
          <p:cNvSpPr txBox="1">
            <a:spLocks/>
          </p:cNvSpPr>
          <p:nvPr/>
        </p:nvSpPr>
        <p:spPr>
          <a:xfrm>
            <a:off x="609600" y="42703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latin typeface="Verdana" pitchFamily="34" charset="0"/>
                <a:ea typeface="Verdana" pitchFamily="34" charset="0"/>
                <a:cs typeface="Verdana" pitchFamily="34" charset="0"/>
              </a:rPr>
              <a:t> </a:t>
            </a:r>
            <a:r>
              <a:rPr lang="en-US" sz="3600" b="1" dirty="0" smtClean="0">
                <a:latin typeface="Verdana" pitchFamily="34" charset="0"/>
                <a:ea typeface="Verdana" pitchFamily="34" charset="0"/>
                <a:cs typeface="Verdana" pitchFamily="34" charset="0"/>
              </a:rPr>
              <a:t>Insertion</a:t>
            </a:r>
            <a:endParaRPr lang="en-US" sz="3600" b="1" dirty="0">
              <a:latin typeface="Verdana" pitchFamily="34" charset="0"/>
              <a:ea typeface="Verdana" pitchFamily="34" charset="0"/>
              <a:cs typeface="Verdana" pitchFamily="34" charset="0"/>
            </a:endParaRPr>
          </a:p>
        </p:txBody>
      </p:sp>
      <p:sp>
        <p:nvSpPr>
          <p:cNvPr id="5" name="Rectangle 4"/>
          <p:cNvSpPr/>
          <p:nvPr/>
        </p:nvSpPr>
        <p:spPr>
          <a:xfrm>
            <a:off x="228600" y="1600200"/>
            <a:ext cx="8763000" cy="5078313"/>
          </a:xfrm>
          <a:prstGeom prst="rect">
            <a:avLst/>
          </a:prstGeom>
        </p:spPr>
        <p:txBody>
          <a:bodyPr wrap="square" lIns="0" rIns="0">
            <a:spAutoFit/>
          </a:bodyPr>
          <a:lstStyle/>
          <a:p>
            <a:pPr marL="457200" lvl="2"/>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 </a:t>
            </a:r>
            <a:endParaRPr lang="en-US" dirty="0" smtClean="0">
              <a:latin typeface="Times New Roman" pitchFamily="18" charset="0"/>
              <a:cs typeface="Times New Roman" pitchFamily="18" charset="0"/>
            </a:endParaRPr>
          </a:p>
          <a:p>
            <a:pPr marL="457200" lvl="2"/>
            <a:r>
              <a:rPr lang="en-US" dirty="0" smtClean="0">
                <a:latin typeface="Times New Roman" pitchFamily="18" charset="0"/>
                <a:cs typeface="Times New Roman" pitchFamily="18" charset="0"/>
              </a:rPr>
              <a:t>main</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457200" lvl="2"/>
            <a:r>
              <a:rPr lang="en-US" dirty="0" smtClean="0">
                <a:latin typeface="Times New Roman" pitchFamily="18" charset="0"/>
                <a:cs typeface="Times New Roman" pitchFamily="18" charset="0"/>
              </a:rPr>
              <a:t>{ </a:t>
            </a:r>
          </a:p>
          <a:p>
            <a:pPr marL="457200" lvl="2"/>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LA[] = {1,3,5,7,8}; </a:t>
            </a:r>
            <a:endParaRPr lang="en-US" dirty="0" smtClean="0">
              <a:latin typeface="Times New Roman" pitchFamily="18" charset="0"/>
              <a:cs typeface="Times New Roman" pitchFamily="18" charset="0"/>
            </a:endParaRPr>
          </a:p>
          <a:p>
            <a:pPr marL="457200" lvl="2"/>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item = 10, k = 3, n = 5; </a:t>
            </a:r>
            <a:endParaRPr lang="en-US" dirty="0" smtClean="0">
              <a:latin typeface="Times New Roman" pitchFamily="18" charset="0"/>
              <a:cs typeface="Times New Roman" pitchFamily="18" charset="0"/>
            </a:endParaRPr>
          </a:p>
          <a:p>
            <a:pPr marL="457200" lvl="2"/>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0, j = n; </a:t>
            </a:r>
            <a:endParaRPr lang="en-US" dirty="0" smtClean="0">
              <a:latin typeface="Times New Roman" pitchFamily="18" charset="0"/>
              <a:cs typeface="Times New Roman" pitchFamily="18" charset="0"/>
            </a:endParaRPr>
          </a:p>
          <a:p>
            <a:pPr marL="457200" lvl="2"/>
            <a:endParaRPr lang="en-US" dirty="0" smtClean="0">
              <a:latin typeface="Times New Roman" pitchFamily="18" charset="0"/>
              <a:cs typeface="Times New Roman" pitchFamily="18" charset="0"/>
            </a:endParaRPr>
          </a:p>
          <a:p>
            <a:pPr marL="457200" lvl="2"/>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("The original array elements are :\n"); </a:t>
            </a:r>
            <a:endParaRPr lang="en-US" dirty="0" smtClean="0">
              <a:latin typeface="Times New Roman" pitchFamily="18" charset="0"/>
              <a:cs typeface="Times New Roman" pitchFamily="18" charset="0"/>
            </a:endParaRPr>
          </a:p>
          <a:p>
            <a:pPr marL="457200" lvl="2"/>
            <a:r>
              <a:rPr lang="en-US" dirty="0" smtClean="0">
                <a:latin typeface="Times New Roman" pitchFamily="18" charset="0"/>
                <a:cs typeface="Times New Roman" pitchFamily="18" charset="0"/>
              </a:rPr>
              <a:t>	for(</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0;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&lt;n;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457200" lvl="2"/>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("LA[%d] = %d \n",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LA[</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a:t>
            </a:r>
            <a:endParaRPr lang="en-US" dirty="0" smtClean="0">
              <a:latin typeface="Times New Roman" pitchFamily="18" charset="0"/>
              <a:cs typeface="Times New Roman" pitchFamily="18" charset="0"/>
            </a:endParaRPr>
          </a:p>
          <a:p>
            <a:pPr marL="457200" lvl="2"/>
            <a:r>
              <a:rPr lang="en-US" dirty="0" smtClean="0">
                <a:latin typeface="Times New Roman" pitchFamily="18" charset="0"/>
                <a:cs typeface="Times New Roman" pitchFamily="18" charset="0"/>
              </a:rPr>
              <a:t>	while</a:t>
            </a:r>
            <a:r>
              <a:rPr lang="en-US" dirty="0" smtClean="0">
                <a:latin typeface="Times New Roman" pitchFamily="18" charset="0"/>
                <a:cs typeface="Times New Roman" pitchFamily="18" charset="0"/>
              </a:rPr>
              <a:t>( j &gt;= k) </a:t>
            </a:r>
            <a:endParaRPr lang="en-US" dirty="0" smtClean="0">
              <a:latin typeface="Times New Roman" pitchFamily="18" charset="0"/>
              <a:cs typeface="Times New Roman" pitchFamily="18" charset="0"/>
            </a:endParaRPr>
          </a:p>
          <a:p>
            <a:pPr marL="457200" lvl="2"/>
            <a:r>
              <a:rPr lang="en-US"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LA[j+1] = LA[j]; j = j - 1; } </a:t>
            </a:r>
            <a:endParaRPr lang="en-US" dirty="0" smtClean="0">
              <a:latin typeface="Times New Roman" pitchFamily="18" charset="0"/>
              <a:cs typeface="Times New Roman" pitchFamily="18" charset="0"/>
            </a:endParaRPr>
          </a:p>
          <a:p>
            <a:pPr marL="457200" lvl="2"/>
            <a:r>
              <a:rPr lang="en-US" dirty="0" smtClean="0">
                <a:latin typeface="Times New Roman" pitchFamily="18" charset="0"/>
                <a:cs typeface="Times New Roman" pitchFamily="18" charset="0"/>
              </a:rPr>
              <a:t>	LA[k</a:t>
            </a:r>
            <a:r>
              <a:rPr lang="en-US" dirty="0" smtClean="0">
                <a:latin typeface="Times New Roman" pitchFamily="18" charset="0"/>
                <a:cs typeface="Times New Roman" pitchFamily="18" charset="0"/>
              </a:rPr>
              <a:t>] = item; </a:t>
            </a:r>
            <a:endParaRPr lang="en-US" dirty="0" smtClean="0">
              <a:latin typeface="Times New Roman" pitchFamily="18" charset="0"/>
              <a:cs typeface="Times New Roman" pitchFamily="18" charset="0"/>
            </a:endParaRPr>
          </a:p>
          <a:p>
            <a:pPr marL="457200" lvl="2"/>
            <a:r>
              <a:rPr lang="en-US" dirty="0" smtClean="0">
                <a:latin typeface="Times New Roman" pitchFamily="18" charset="0"/>
                <a:cs typeface="Times New Roman" pitchFamily="18" charset="0"/>
              </a:rPr>
              <a:t>	 n = n + 1; </a:t>
            </a:r>
            <a:endParaRPr lang="en-US" dirty="0" smtClean="0">
              <a:latin typeface="Times New Roman" pitchFamily="18" charset="0"/>
              <a:cs typeface="Times New Roman" pitchFamily="18" charset="0"/>
            </a:endParaRPr>
          </a:p>
          <a:p>
            <a:pPr marL="457200" lvl="2"/>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("The array elements after insertion :\n"); </a:t>
            </a:r>
            <a:endParaRPr lang="en-US" dirty="0" smtClean="0">
              <a:latin typeface="Times New Roman" pitchFamily="18" charset="0"/>
              <a:cs typeface="Times New Roman" pitchFamily="18" charset="0"/>
            </a:endParaRPr>
          </a:p>
          <a:p>
            <a:pPr marL="457200" lvl="2"/>
            <a:r>
              <a:rPr lang="en-US" dirty="0" smtClean="0">
                <a:latin typeface="Times New Roman" pitchFamily="18" charset="0"/>
                <a:cs typeface="Times New Roman" pitchFamily="18" charset="0"/>
              </a:rPr>
              <a:t>	for(</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0;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&lt;n;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457200" lvl="2"/>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("LA[%d] = %d \n",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LA[</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a:t>
            </a:r>
            <a:endParaRPr lang="en-US" dirty="0" smtClean="0">
              <a:latin typeface="Times New Roman" pitchFamily="18" charset="0"/>
              <a:cs typeface="Times New Roman" pitchFamily="18" charset="0"/>
            </a:endParaRPr>
          </a:p>
          <a:p>
            <a:pPr marL="457200" lvl="2"/>
            <a:r>
              <a:rPr lang="en-US" dirty="0" smtClean="0">
                <a:latin typeface="Times New Roman" pitchFamily="18" charset="0"/>
                <a:cs typeface="Times New Roman" pitchFamily="18" charset="0"/>
              </a:rPr>
              <a:t>}</a:t>
            </a:r>
            <a:endParaRPr lang="en-US"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4111615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600200"/>
            <a:ext cx="8763000" cy="584775"/>
          </a:xfrm>
          <a:prstGeom prst="rect">
            <a:avLst/>
          </a:prstGeom>
        </p:spPr>
        <p:txBody>
          <a:bodyPr wrap="square" lIns="0" rIns="0">
            <a:spAutoFit/>
          </a:bodyPr>
          <a:lstStyle/>
          <a:p>
            <a:pPr lvl="2"/>
            <a:endParaRPr lang="en-US" sz="3200" dirty="0">
              <a:solidFill>
                <a:srgbClr val="0070C0"/>
              </a:solidFill>
              <a:latin typeface="+mj-lt"/>
            </a:endParaRPr>
          </a:p>
        </p:txBody>
      </p:sp>
      <p:sp>
        <p:nvSpPr>
          <p:cNvPr id="11" name="Title 1"/>
          <p:cNvSpPr txBox="1">
            <a:spLocks/>
          </p:cNvSpPr>
          <p:nvPr/>
        </p:nvSpPr>
        <p:spPr>
          <a:xfrm>
            <a:off x="609600" y="42703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latin typeface="Verdana" pitchFamily="34" charset="0"/>
                <a:ea typeface="Verdana" pitchFamily="34" charset="0"/>
                <a:cs typeface="Verdana" pitchFamily="34" charset="0"/>
              </a:rPr>
              <a:t> </a:t>
            </a:r>
            <a:r>
              <a:rPr lang="en-US" sz="3600" b="1" dirty="0" smtClean="0">
                <a:latin typeface="Verdana" pitchFamily="34" charset="0"/>
                <a:ea typeface="Verdana" pitchFamily="34" charset="0"/>
                <a:cs typeface="Verdana" pitchFamily="34" charset="0"/>
              </a:rPr>
              <a:t>Deletion</a:t>
            </a:r>
            <a:endParaRPr lang="en-US" sz="3600" b="1" dirty="0">
              <a:latin typeface="Verdana" pitchFamily="34" charset="0"/>
              <a:ea typeface="Verdana" pitchFamily="34" charset="0"/>
              <a:cs typeface="Verdana" pitchFamily="34" charset="0"/>
            </a:endParaRPr>
          </a:p>
        </p:txBody>
      </p:sp>
      <p:sp>
        <p:nvSpPr>
          <p:cNvPr id="6" name="Rectangle 5"/>
          <p:cNvSpPr/>
          <p:nvPr/>
        </p:nvSpPr>
        <p:spPr>
          <a:xfrm>
            <a:off x="228600" y="1600200"/>
            <a:ext cx="8763000" cy="4154984"/>
          </a:xfrm>
          <a:prstGeom prst="rect">
            <a:avLst/>
          </a:prstGeom>
        </p:spPr>
        <p:txBody>
          <a:bodyPr wrap="square" lIns="0" rIns="0">
            <a:spAutoFit/>
          </a:bodyPr>
          <a:lstStyle/>
          <a:p>
            <a:pPr marL="457200" lvl="2"/>
            <a:r>
              <a:rPr lang="en-US" sz="2400" dirty="0" smtClean="0"/>
              <a:t>Consider </a:t>
            </a:r>
            <a:r>
              <a:rPr lang="en-US" sz="2400" b="1" dirty="0" smtClean="0"/>
              <a:t>LA</a:t>
            </a:r>
            <a:r>
              <a:rPr lang="en-US" sz="2400" dirty="0" smtClean="0"/>
              <a:t> is a linear array with </a:t>
            </a:r>
            <a:r>
              <a:rPr lang="en-US" sz="2400" b="1" dirty="0" smtClean="0"/>
              <a:t>N</a:t>
            </a:r>
            <a:r>
              <a:rPr lang="en-US" sz="2400" dirty="0" smtClean="0"/>
              <a:t> elements and </a:t>
            </a:r>
            <a:r>
              <a:rPr lang="en-US" sz="2400" b="1" dirty="0" smtClean="0"/>
              <a:t>K</a:t>
            </a:r>
            <a:r>
              <a:rPr lang="en-US" sz="2400" dirty="0" smtClean="0"/>
              <a:t> is a positive integer such that </a:t>
            </a:r>
            <a:r>
              <a:rPr lang="en-US" sz="2400" b="1" dirty="0" smtClean="0"/>
              <a:t>K&lt;=N</a:t>
            </a:r>
            <a:r>
              <a:rPr lang="en-US" sz="2400" dirty="0" smtClean="0"/>
              <a:t>. Following is the algorithm to delete an element available at the </a:t>
            </a:r>
            <a:r>
              <a:rPr lang="en-US" sz="2400" dirty="0" err="1" smtClean="0"/>
              <a:t>K</a:t>
            </a:r>
            <a:r>
              <a:rPr lang="en-US" sz="2400" baseline="30000" dirty="0" err="1" smtClean="0"/>
              <a:t>th</a:t>
            </a:r>
            <a:r>
              <a:rPr lang="en-US" sz="2400" dirty="0" smtClean="0"/>
              <a:t> position of LA</a:t>
            </a:r>
            <a:r>
              <a:rPr lang="en-US" sz="2400" dirty="0" smtClean="0"/>
              <a:t>.</a:t>
            </a:r>
          </a:p>
          <a:p>
            <a:pPr marL="457200" lvl="2"/>
            <a:endParaRPr lang="en-US" sz="2400" dirty="0" smtClean="0">
              <a:solidFill>
                <a:srgbClr val="0070C0"/>
              </a:solidFill>
              <a:latin typeface="+mj-lt"/>
            </a:endParaRPr>
          </a:p>
          <a:p>
            <a:pPr lvl="2" indent="-457200">
              <a:buAutoNum type="arabicPeriod"/>
            </a:pPr>
            <a:r>
              <a:rPr lang="en-US" sz="2400" dirty="0" smtClean="0"/>
              <a:t>Start </a:t>
            </a:r>
          </a:p>
          <a:p>
            <a:pPr lvl="2" indent="-457200">
              <a:buAutoNum type="arabicPeriod"/>
            </a:pPr>
            <a:r>
              <a:rPr lang="en-US" sz="2400" dirty="0" smtClean="0"/>
              <a:t>Set </a:t>
            </a:r>
            <a:r>
              <a:rPr lang="en-US" sz="2400" dirty="0" smtClean="0"/>
              <a:t>J = K </a:t>
            </a:r>
            <a:endParaRPr lang="en-US" sz="2400" dirty="0" smtClean="0"/>
          </a:p>
          <a:p>
            <a:pPr lvl="2" indent="-457200">
              <a:buAutoNum type="arabicPeriod"/>
            </a:pPr>
            <a:r>
              <a:rPr lang="en-US" sz="2400" dirty="0" smtClean="0"/>
              <a:t>Repeat </a:t>
            </a:r>
            <a:r>
              <a:rPr lang="en-US" sz="2400" dirty="0" smtClean="0"/>
              <a:t>steps 4 and 5 while J &lt; N </a:t>
            </a:r>
            <a:endParaRPr lang="en-US" sz="2400" dirty="0" smtClean="0"/>
          </a:p>
          <a:p>
            <a:pPr lvl="2" indent="-457200">
              <a:buAutoNum type="arabicPeriod"/>
            </a:pPr>
            <a:r>
              <a:rPr lang="en-US" sz="2400" dirty="0" smtClean="0"/>
              <a:t>Set </a:t>
            </a:r>
            <a:r>
              <a:rPr lang="en-US" sz="2400" dirty="0" smtClean="0"/>
              <a:t>LA[J-1] = LA[J] </a:t>
            </a:r>
            <a:endParaRPr lang="en-US" sz="2400" dirty="0" smtClean="0"/>
          </a:p>
          <a:p>
            <a:pPr lvl="2" indent="-457200">
              <a:buAutoNum type="arabicPeriod"/>
            </a:pPr>
            <a:r>
              <a:rPr lang="en-US" sz="2400" dirty="0" smtClean="0"/>
              <a:t>Set </a:t>
            </a:r>
            <a:r>
              <a:rPr lang="en-US" sz="2400" dirty="0" smtClean="0"/>
              <a:t>J = J+1 </a:t>
            </a:r>
            <a:endParaRPr lang="en-US" sz="2400" dirty="0" smtClean="0"/>
          </a:p>
          <a:p>
            <a:pPr lvl="2" indent="-457200">
              <a:buAutoNum type="arabicPeriod"/>
            </a:pPr>
            <a:r>
              <a:rPr lang="en-US" sz="2400" dirty="0" smtClean="0"/>
              <a:t>Set </a:t>
            </a:r>
            <a:r>
              <a:rPr lang="en-US" sz="2400" dirty="0" smtClean="0"/>
              <a:t>N = N-1 </a:t>
            </a:r>
            <a:endParaRPr lang="en-US" sz="2400" dirty="0" smtClean="0"/>
          </a:p>
          <a:p>
            <a:pPr lvl="2" indent="-457200">
              <a:buAutoNum type="arabicPeriod"/>
            </a:pPr>
            <a:r>
              <a:rPr lang="en-US" sz="2400" dirty="0" smtClean="0"/>
              <a:t>Stop</a:t>
            </a:r>
            <a:endParaRPr lang="en-US" sz="2400" dirty="0">
              <a:solidFill>
                <a:srgbClr val="0070C0"/>
              </a:solidFill>
              <a:latin typeface="+mj-lt"/>
            </a:endParaRPr>
          </a:p>
        </p:txBody>
      </p:sp>
    </p:spTree>
    <p:extLst>
      <p:ext uri="{BB962C8B-B14F-4D97-AF65-F5344CB8AC3E}">
        <p14:creationId xmlns:p14="http://schemas.microsoft.com/office/powerpoint/2010/main" xmlns="" val="4111615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600200"/>
            <a:ext cx="8763000" cy="584775"/>
          </a:xfrm>
          <a:prstGeom prst="rect">
            <a:avLst/>
          </a:prstGeom>
        </p:spPr>
        <p:txBody>
          <a:bodyPr wrap="square" lIns="0" rIns="0">
            <a:spAutoFit/>
          </a:bodyPr>
          <a:lstStyle/>
          <a:p>
            <a:pPr lvl="2"/>
            <a:endParaRPr lang="en-US" sz="3200" dirty="0">
              <a:solidFill>
                <a:srgbClr val="0070C0"/>
              </a:solidFill>
              <a:latin typeface="+mj-lt"/>
            </a:endParaRPr>
          </a:p>
        </p:txBody>
      </p:sp>
      <p:sp>
        <p:nvSpPr>
          <p:cNvPr id="11" name="Title 1"/>
          <p:cNvSpPr txBox="1">
            <a:spLocks/>
          </p:cNvSpPr>
          <p:nvPr/>
        </p:nvSpPr>
        <p:spPr>
          <a:xfrm>
            <a:off x="609600" y="42703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latin typeface="Verdana" pitchFamily="34" charset="0"/>
                <a:ea typeface="Verdana" pitchFamily="34" charset="0"/>
                <a:cs typeface="Verdana" pitchFamily="34" charset="0"/>
              </a:rPr>
              <a:t> </a:t>
            </a:r>
            <a:r>
              <a:rPr lang="en-US" sz="3600" b="1" dirty="0" smtClean="0">
                <a:latin typeface="Verdana" pitchFamily="34" charset="0"/>
                <a:ea typeface="Verdana" pitchFamily="34" charset="0"/>
                <a:cs typeface="Verdana" pitchFamily="34" charset="0"/>
              </a:rPr>
              <a:t> </a:t>
            </a:r>
            <a:r>
              <a:rPr lang="en-US" sz="3600" b="1" dirty="0" smtClean="0">
                <a:latin typeface="Verdana" pitchFamily="34" charset="0"/>
                <a:ea typeface="Verdana" pitchFamily="34" charset="0"/>
                <a:cs typeface="Verdana" pitchFamily="34" charset="0"/>
              </a:rPr>
              <a:t>Deletion</a:t>
            </a:r>
            <a:endParaRPr lang="en-US" sz="3600" b="1" dirty="0" smtClean="0">
              <a:latin typeface="Verdana" pitchFamily="34" charset="0"/>
              <a:ea typeface="Verdana" pitchFamily="34" charset="0"/>
              <a:cs typeface="Verdana" pitchFamily="34" charset="0"/>
            </a:endParaRPr>
          </a:p>
        </p:txBody>
      </p:sp>
      <p:sp>
        <p:nvSpPr>
          <p:cNvPr id="5" name="Rectangle 4"/>
          <p:cNvSpPr/>
          <p:nvPr/>
        </p:nvSpPr>
        <p:spPr>
          <a:xfrm>
            <a:off x="228600" y="1600200"/>
            <a:ext cx="8763000" cy="5078313"/>
          </a:xfrm>
          <a:prstGeom prst="rect">
            <a:avLst/>
          </a:prstGeom>
        </p:spPr>
        <p:txBody>
          <a:bodyPr wrap="square" lIns="0" rIns="0">
            <a:spAutoFit/>
          </a:bodyPr>
          <a:lstStyle/>
          <a:p>
            <a:pPr marL="457200" lvl="2"/>
            <a:r>
              <a:rPr lang="en-US" dirty="0" smtClean="0"/>
              <a:t>#include &lt;</a:t>
            </a:r>
            <a:r>
              <a:rPr lang="en-US" dirty="0" err="1" smtClean="0"/>
              <a:t>stdio.h</a:t>
            </a:r>
            <a:r>
              <a:rPr lang="en-US" dirty="0" smtClean="0"/>
              <a:t>&gt; </a:t>
            </a:r>
            <a:endParaRPr lang="en-US" dirty="0" smtClean="0"/>
          </a:p>
          <a:p>
            <a:pPr marL="457200" lvl="2"/>
            <a:r>
              <a:rPr lang="en-US" dirty="0" smtClean="0"/>
              <a:t>main</a:t>
            </a:r>
            <a:r>
              <a:rPr lang="en-US" dirty="0" smtClean="0"/>
              <a:t>() </a:t>
            </a:r>
            <a:endParaRPr lang="en-US" dirty="0" smtClean="0"/>
          </a:p>
          <a:p>
            <a:pPr marL="457200" lvl="2"/>
            <a:r>
              <a:rPr lang="en-US" dirty="0" smtClean="0"/>
              <a:t>{ </a:t>
            </a:r>
          </a:p>
          <a:p>
            <a:pPr marL="457200" lvl="2"/>
            <a:r>
              <a:rPr lang="en-US" dirty="0" smtClean="0"/>
              <a:t>	</a:t>
            </a:r>
            <a:r>
              <a:rPr lang="en-US" dirty="0" err="1" smtClean="0"/>
              <a:t>int</a:t>
            </a:r>
            <a:r>
              <a:rPr lang="en-US" dirty="0" smtClean="0"/>
              <a:t> </a:t>
            </a:r>
            <a:r>
              <a:rPr lang="en-US" dirty="0" smtClean="0"/>
              <a:t>LA[] = {1,3,5,7,8}; </a:t>
            </a:r>
            <a:endParaRPr lang="en-US" dirty="0" smtClean="0"/>
          </a:p>
          <a:p>
            <a:pPr marL="457200" lvl="2"/>
            <a:r>
              <a:rPr lang="en-US" dirty="0" smtClean="0"/>
              <a:t>	</a:t>
            </a:r>
            <a:r>
              <a:rPr lang="en-US" dirty="0" err="1" smtClean="0"/>
              <a:t>int</a:t>
            </a:r>
            <a:r>
              <a:rPr lang="en-US" dirty="0" smtClean="0"/>
              <a:t> </a:t>
            </a:r>
            <a:r>
              <a:rPr lang="en-US" dirty="0" smtClean="0"/>
              <a:t>k = 3, n = 5; </a:t>
            </a:r>
            <a:endParaRPr lang="en-US" dirty="0" smtClean="0"/>
          </a:p>
          <a:p>
            <a:pPr marL="457200" lvl="2"/>
            <a:r>
              <a:rPr lang="en-US" dirty="0" smtClean="0"/>
              <a:t>	</a:t>
            </a:r>
            <a:r>
              <a:rPr lang="en-US" dirty="0" err="1" smtClean="0"/>
              <a:t>int</a:t>
            </a:r>
            <a:r>
              <a:rPr lang="en-US" dirty="0" smtClean="0"/>
              <a:t> </a:t>
            </a:r>
            <a:r>
              <a:rPr lang="en-US" dirty="0" err="1" smtClean="0"/>
              <a:t>i</a:t>
            </a:r>
            <a:r>
              <a:rPr lang="en-US" dirty="0" smtClean="0"/>
              <a:t>, j; </a:t>
            </a:r>
            <a:endParaRPr lang="en-US" dirty="0" smtClean="0"/>
          </a:p>
          <a:p>
            <a:pPr marL="457200" lvl="2"/>
            <a:endParaRPr lang="en-US" dirty="0" smtClean="0"/>
          </a:p>
          <a:p>
            <a:pPr marL="457200" lvl="2"/>
            <a:r>
              <a:rPr lang="en-US" dirty="0" smtClean="0"/>
              <a:t>	</a:t>
            </a:r>
            <a:r>
              <a:rPr lang="en-US" dirty="0" err="1" smtClean="0"/>
              <a:t>printf</a:t>
            </a:r>
            <a:r>
              <a:rPr lang="en-US" dirty="0" smtClean="0"/>
              <a:t>("The original array elements are :\n"); </a:t>
            </a:r>
            <a:endParaRPr lang="en-US" dirty="0" smtClean="0"/>
          </a:p>
          <a:p>
            <a:pPr marL="457200" lvl="2"/>
            <a:r>
              <a:rPr lang="en-US" dirty="0" smtClean="0"/>
              <a:t>	for(</a:t>
            </a:r>
            <a:r>
              <a:rPr lang="en-US" dirty="0" err="1" smtClean="0"/>
              <a:t>i</a:t>
            </a:r>
            <a:r>
              <a:rPr lang="en-US" dirty="0" smtClean="0"/>
              <a:t> </a:t>
            </a:r>
            <a:r>
              <a:rPr lang="en-US" dirty="0" smtClean="0"/>
              <a:t>= 0; </a:t>
            </a:r>
            <a:r>
              <a:rPr lang="en-US" dirty="0" err="1" smtClean="0"/>
              <a:t>i</a:t>
            </a:r>
            <a:r>
              <a:rPr lang="en-US" dirty="0" smtClean="0"/>
              <a:t>&lt;n; </a:t>
            </a:r>
            <a:r>
              <a:rPr lang="en-US" dirty="0" err="1" smtClean="0"/>
              <a:t>i</a:t>
            </a:r>
            <a:r>
              <a:rPr lang="en-US" dirty="0" smtClean="0"/>
              <a:t>++) </a:t>
            </a:r>
            <a:endParaRPr lang="en-US" dirty="0" smtClean="0"/>
          </a:p>
          <a:p>
            <a:pPr marL="457200" lvl="2"/>
            <a:r>
              <a:rPr lang="en-US" dirty="0" smtClean="0"/>
              <a:t>	      { </a:t>
            </a:r>
            <a:r>
              <a:rPr lang="en-US" dirty="0" err="1" smtClean="0"/>
              <a:t>printf</a:t>
            </a:r>
            <a:r>
              <a:rPr lang="en-US" dirty="0" smtClean="0"/>
              <a:t>("LA[%d] = %d \n", </a:t>
            </a:r>
            <a:r>
              <a:rPr lang="en-US" dirty="0" err="1" smtClean="0"/>
              <a:t>i</a:t>
            </a:r>
            <a:r>
              <a:rPr lang="en-US" dirty="0" smtClean="0"/>
              <a:t>, LA[</a:t>
            </a:r>
            <a:r>
              <a:rPr lang="en-US" dirty="0" err="1" smtClean="0"/>
              <a:t>i</a:t>
            </a:r>
            <a:r>
              <a:rPr lang="en-US" dirty="0" smtClean="0"/>
              <a:t>]); } </a:t>
            </a:r>
            <a:endParaRPr lang="en-US" dirty="0" smtClean="0"/>
          </a:p>
          <a:p>
            <a:pPr marL="457200" lvl="2"/>
            <a:r>
              <a:rPr lang="en-US" dirty="0" smtClean="0"/>
              <a:t>	j </a:t>
            </a:r>
            <a:r>
              <a:rPr lang="en-US" dirty="0" smtClean="0"/>
              <a:t>= k; </a:t>
            </a:r>
            <a:endParaRPr lang="en-US" dirty="0" smtClean="0"/>
          </a:p>
          <a:p>
            <a:pPr marL="457200" lvl="2"/>
            <a:r>
              <a:rPr lang="en-US" dirty="0" smtClean="0"/>
              <a:t>	while</a:t>
            </a:r>
            <a:r>
              <a:rPr lang="en-US" dirty="0" smtClean="0"/>
              <a:t>( j &lt; n) </a:t>
            </a:r>
            <a:endParaRPr lang="en-US" dirty="0" smtClean="0"/>
          </a:p>
          <a:p>
            <a:pPr marL="457200" lvl="2"/>
            <a:r>
              <a:rPr lang="en-US" dirty="0" smtClean="0"/>
              <a:t>	      { </a:t>
            </a:r>
            <a:r>
              <a:rPr lang="en-US" dirty="0" smtClean="0"/>
              <a:t>LA[j-1] = LA[j]; j = j + 1; } </a:t>
            </a:r>
            <a:endParaRPr lang="en-US" dirty="0" smtClean="0"/>
          </a:p>
          <a:p>
            <a:pPr marL="457200" lvl="2"/>
            <a:r>
              <a:rPr lang="en-US" dirty="0" smtClean="0"/>
              <a:t>	n </a:t>
            </a:r>
            <a:r>
              <a:rPr lang="en-US" dirty="0" smtClean="0"/>
              <a:t>= n -1; </a:t>
            </a:r>
            <a:endParaRPr lang="en-US" dirty="0" smtClean="0"/>
          </a:p>
          <a:p>
            <a:pPr marL="457200" lvl="2"/>
            <a:r>
              <a:rPr lang="en-US" dirty="0" smtClean="0"/>
              <a:t>	</a:t>
            </a:r>
            <a:r>
              <a:rPr lang="en-US" dirty="0" err="1" smtClean="0"/>
              <a:t>printf</a:t>
            </a:r>
            <a:r>
              <a:rPr lang="en-US" dirty="0" smtClean="0"/>
              <a:t>("The array elements after deletion :\n"); </a:t>
            </a:r>
            <a:endParaRPr lang="en-US" dirty="0" smtClean="0"/>
          </a:p>
          <a:p>
            <a:pPr marL="457200" lvl="2"/>
            <a:r>
              <a:rPr lang="en-US" dirty="0" smtClean="0"/>
              <a:t>	for(</a:t>
            </a:r>
            <a:r>
              <a:rPr lang="en-US" dirty="0" err="1" smtClean="0"/>
              <a:t>i</a:t>
            </a:r>
            <a:r>
              <a:rPr lang="en-US" dirty="0" smtClean="0"/>
              <a:t> </a:t>
            </a:r>
            <a:r>
              <a:rPr lang="en-US" dirty="0" smtClean="0"/>
              <a:t>= 0; </a:t>
            </a:r>
            <a:r>
              <a:rPr lang="en-US" dirty="0" err="1" smtClean="0"/>
              <a:t>i</a:t>
            </a:r>
            <a:r>
              <a:rPr lang="en-US" dirty="0" smtClean="0"/>
              <a:t>&lt;n; </a:t>
            </a:r>
            <a:r>
              <a:rPr lang="en-US" dirty="0" err="1" smtClean="0"/>
              <a:t>i</a:t>
            </a:r>
            <a:r>
              <a:rPr lang="en-US" dirty="0" smtClean="0"/>
              <a:t>++) </a:t>
            </a:r>
            <a:endParaRPr lang="en-US" dirty="0" smtClean="0"/>
          </a:p>
          <a:p>
            <a:pPr marL="457200" lvl="2"/>
            <a:r>
              <a:rPr lang="en-US" dirty="0" smtClean="0"/>
              <a:t>	      { </a:t>
            </a:r>
            <a:r>
              <a:rPr lang="en-US" dirty="0" err="1" smtClean="0"/>
              <a:t>printf</a:t>
            </a:r>
            <a:r>
              <a:rPr lang="en-US" dirty="0" smtClean="0"/>
              <a:t>("LA[%d] = %d \n", </a:t>
            </a:r>
            <a:r>
              <a:rPr lang="en-US" dirty="0" err="1" smtClean="0"/>
              <a:t>i</a:t>
            </a:r>
            <a:r>
              <a:rPr lang="en-US" dirty="0" smtClean="0"/>
              <a:t>, LA[</a:t>
            </a:r>
            <a:r>
              <a:rPr lang="en-US" dirty="0" err="1" smtClean="0"/>
              <a:t>i</a:t>
            </a:r>
            <a:r>
              <a:rPr lang="en-US" dirty="0" smtClean="0"/>
              <a:t>]); } </a:t>
            </a:r>
            <a:endParaRPr lang="en-US" dirty="0" smtClean="0"/>
          </a:p>
          <a:p>
            <a:pPr marL="457200" lvl="2"/>
            <a:r>
              <a:rPr lang="en-US" dirty="0" smtClean="0"/>
              <a:t>}</a:t>
            </a:r>
            <a:endParaRPr lang="en-US"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4111615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Verdana" pitchFamily="34" charset="0"/>
                <a:ea typeface="Verdana" pitchFamily="34" charset="0"/>
                <a:cs typeface="Verdana" pitchFamily="34" charset="0"/>
              </a:rPr>
              <a:t> Cost of the operations on Array</a:t>
            </a:r>
            <a:endParaRPr lang="en-US" b="1" dirty="0">
              <a:latin typeface="Verdana" pitchFamily="34" charset="0"/>
              <a:ea typeface="Verdana" pitchFamily="34" charset="0"/>
              <a:cs typeface="Verdana" pitchFamily="34" charset="0"/>
            </a:endParaRPr>
          </a:p>
        </p:txBody>
      </p:sp>
      <p:sp>
        <p:nvSpPr>
          <p:cNvPr id="4" name="Rectangle 3"/>
          <p:cNvSpPr/>
          <p:nvPr/>
        </p:nvSpPr>
        <p:spPr>
          <a:xfrm>
            <a:off x="457200" y="1946970"/>
            <a:ext cx="8534400" cy="3539430"/>
          </a:xfrm>
          <a:prstGeom prst="rect">
            <a:avLst/>
          </a:prstGeom>
        </p:spPr>
        <p:txBody>
          <a:bodyPr wrap="square" lIns="0" rIns="0">
            <a:spAutoFit/>
          </a:bodyPr>
          <a:lstStyle/>
          <a:p>
            <a:pPr lvl="2" indent="-914400"/>
            <a:r>
              <a:rPr lang="en-US" sz="3200" dirty="0" smtClean="0">
                <a:solidFill>
                  <a:srgbClr val="0070C0"/>
                </a:solidFill>
                <a:latin typeface="+mj-lt"/>
              </a:rPr>
              <a:t>1. Access – Read / Write element at an index</a:t>
            </a:r>
          </a:p>
          <a:p>
            <a:pPr lvl="5"/>
            <a:r>
              <a:rPr lang="en-US" sz="3200" dirty="0" smtClean="0">
                <a:solidFill>
                  <a:srgbClr val="FF0000"/>
                </a:solidFill>
                <a:latin typeface="+mj-lt"/>
              </a:rPr>
              <a:t>- Constant time O(1)</a:t>
            </a:r>
          </a:p>
          <a:p>
            <a:pPr marL="0" lvl="1"/>
            <a:r>
              <a:rPr lang="en-US" sz="3200" dirty="0" smtClean="0">
                <a:solidFill>
                  <a:srgbClr val="0070C0"/>
                </a:solidFill>
                <a:latin typeface="+mj-lt"/>
              </a:rPr>
              <a:t>2a. </a:t>
            </a:r>
            <a:r>
              <a:rPr lang="en-US" sz="3200" dirty="0">
                <a:solidFill>
                  <a:srgbClr val="0070C0"/>
                </a:solidFill>
                <a:latin typeface="+mj-lt"/>
              </a:rPr>
              <a:t>Insert (at the end of the array</a:t>
            </a:r>
            <a:r>
              <a:rPr lang="en-US" sz="3200" dirty="0" smtClean="0">
                <a:solidFill>
                  <a:srgbClr val="0070C0"/>
                </a:solidFill>
                <a:latin typeface="+mj-lt"/>
              </a:rPr>
              <a:t>)</a:t>
            </a:r>
          </a:p>
          <a:p>
            <a:pPr marL="0" lvl="1"/>
            <a:r>
              <a:rPr lang="en-US" sz="3200" dirty="0">
                <a:solidFill>
                  <a:srgbClr val="0070C0"/>
                </a:solidFill>
                <a:latin typeface="+mj-lt"/>
              </a:rPr>
              <a:t>	</a:t>
            </a:r>
            <a:r>
              <a:rPr lang="en-US" sz="3200" dirty="0" smtClean="0">
                <a:solidFill>
                  <a:srgbClr val="0070C0"/>
                </a:solidFill>
                <a:latin typeface="+mj-lt"/>
              </a:rPr>
              <a:t>- if array is not full</a:t>
            </a:r>
            <a:endParaRPr lang="en-US" sz="3200" dirty="0">
              <a:solidFill>
                <a:srgbClr val="0070C0"/>
              </a:solidFill>
              <a:latin typeface="+mj-lt"/>
            </a:endParaRPr>
          </a:p>
          <a:p>
            <a:pPr lvl="5"/>
            <a:r>
              <a:rPr lang="en-US" sz="3200" dirty="0" smtClean="0">
                <a:solidFill>
                  <a:srgbClr val="FF0000"/>
                </a:solidFill>
              </a:rPr>
              <a:t>- </a:t>
            </a:r>
            <a:r>
              <a:rPr lang="en-US" sz="3200" dirty="0" smtClean="0">
                <a:solidFill>
                  <a:srgbClr val="FF0000"/>
                </a:solidFill>
                <a:latin typeface="+mj-lt"/>
              </a:rPr>
              <a:t>Constant </a:t>
            </a:r>
            <a:r>
              <a:rPr lang="en-US" sz="3200" dirty="0">
                <a:solidFill>
                  <a:srgbClr val="FF0000"/>
                </a:solidFill>
                <a:latin typeface="+mj-lt"/>
              </a:rPr>
              <a:t>time O(1</a:t>
            </a:r>
            <a:r>
              <a:rPr lang="en-US" sz="3200" dirty="0" smtClean="0">
                <a:solidFill>
                  <a:srgbClr val="FF0000"/>
                </a:solidFill>
                <a:latin typeface="+mj-lt"/>
              </a:rPr>
              <a:t>)</a:t>
            </a:r>
          </a:p>
          <a:p>
            <a:pPr marL="0" lvl="1"/>
            <a:r>
              <a:rPr lang="en-US" sz="3200" dirty="0" smtClean="0">
                <a:solidFill>
                  <a:srgbClr val="0070C0"/>
                </a:solidFill>
              </a:rPr>
              <a:t>	- </a:t>
            </a:r>
            <a:r>
              <a:rPr lang="en-US" sz="3200" dirty="0">
                <a:solidFill>
                  <a:srgbClr val="0070C0"/>
                </a:solidFill>
              </a:rPr>
              <a:t>if array </a:t>
            </a:r>
            <a:r>
              <a:rPr lang="en-US" sz="3200" dirty="0" smtClean="0">
                <a:solidFill>
                  <a:srgbClr val="0070C0"/>
                </a:solidFill>
              </a:rPr>
              <a:t>is </a:t>
            </a:r>
            <a:r>
              <a:rPr lang="en-US" sz="3200" dirty="0">
                <a:solidFill>
                  <a:srgbClr val="0070C0"/>
                </a:solidFill>
              </a:rPr>
              <a:t>full</a:t>
            </a:r>
          </a:p>
          <a:p>
            <a:pPr lvl="5"/>
            <a:r>
              <a:rPr lang="en-US" sz="3200" dirty="0" smtClean="0">
                <a:solidFill>
                  <a:srgbClr val="FF0000"/>
                </a:solidFill>
              </a:rPr>
              <a:t>- Linear time O(n)</a:t>
            </a:r>
            <a:endParaRPr lang="en-US" sz="3200" dirty="0">
              <a:solidFill>
                <a:srgbClr val="FF0000"/>
              </a:solidFill>
              <a:latin typeface="+mj-lt"/>
            </a:endParaRPr>
          </a:p>
        </p:txBody>
      </p:sp>
    </p:spTree>
    <p:extLst>
      <p:ext uri="{BB962C8B-B14F-4D97-AF65-F5344CB8AC3E}">
        <p14:creationId xmlns:p14="http://schemas.microsoft.com/office/powerpoint/2010/main" xmlns="" val="4010845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600200"/>
            <a:ext cx="8534400" cy="4031873"/>
          </a:xfrm>
          <a:prstGeom prst="rect">
            <a:avLst/>
          </a:prstGeom>
        </p:spPr>
        <p:txBody>
          <a:bodyPr wrap="square" lIns="0" rIns="0">
            <a:spAutoFit/>
          </a:bodyPr>
          <a:lstStyle/>
          <a:p>
            <a:pPr marL="0" lvl="2"/>
            <a:r>
              <a:rPr lang="en-US" sz="3200" dirty="0">
                <a:solidFill>
                  <a:srgbClr val="0070C0"/>
                </a:solidFill>
              </a:rPr>
              <a:t>2b. Insert (at any position of the array) we will have to shift elements towards higher indices. In the worst case we will have to shift all the elements to the right when we will be inserting at the first position. Time ∞ number of elements in the list</a:t>
            </a:r>
          </a:p>
          <a:p>
            <a:pPr lvl="5"/>
            <a:r>
              <a:rPr lang="en-US" sz="3200" dirty="0" smtClean="0">
                <a:solidFill>
                  <a:srgbClr val="FF0000"/>
                </a:solidFill>
              </a:rPr>
              <a:t>-</a:t>
            </a:r>
            <a:r>
              <a:rPr lang="en-US" sz="3200" dirty="0">
                <a:solidFill>
                  <a:srgbClr val="FF0000"/>
                </a:solidFill>
              </a:rPr>
              <a:t>	O(n)</a:t>
            </a:r>
            <a:endParaRPr lang="en-US" sz="3200" dirty="0">
              <a:solidFill>
                <a:srgbClr val="0070C0"/>
              </a:solidFill>
            </a:endParaRPr>
          </a:p>
          <a:p>
            <a:pPr lvl="2" indent="-914400"/>
            <a:r>
              <a:rPr lang="en-US" sz="3200" dirty="0" smtClean="0">
                <a:solidFill>
                  <a:srgbClr val="0070C0"/>
                </a:solidFill>
                <a:latin typeface="+mj-lt"/>
              </a:rPr>
              <a:t>3. Remove/ delete –</a:t>
            </a:r>
            <a:r>
              <a:rPr lang="en-US" sz="3200" dirty="0">
                <a:solidFill>
                  <a:srgbClr val="FF0000"/>
                </a:solidFill>
              </a:rPr>
              <a:t>	</a:t>
            </a:r>
            <a:r>
              <a:rPr lang="en-US" sz="3200" dirty="0" smtClean="0">
                <a:solidFill>
                  <a:srgbClr val="FF0000"/>
                </a:solidFill>
              </a:rPr>
              <a:t>O(n)</a:t>
            </a:r>
          </a:p>
          <a:p>
            <a:pPr lvl="2" indent="-914400"/>
            <a:endParaRPr lang="en-US" sz="3200" dirty="0">
              <a:solidFill>
                <a:srgbClr val="0070C0"/>
              </a:solidFill>
              <a:latin typeface="+mj-lt"/>
            </a:endParaRPr>
          </a:p>
        </p:txBody>
      </p:sp>
      <p:sp>
        <p:nvSpPr>
          <p:cNvPr id="5" name="Title 1"/>
          <p:cNvSpPr>
            <a:spLocks noGrp="1"/>
          </p:cNvSpPr>
          <p:nvPr>
            <p:ph type="title"/>
          </p:nvPr>
        </p:nvSpPr>
        <p:spPr>
          <a:xfrm>
            <a:off x="457200" y="274638"/>
            <a:ext cx="8229600" cy="1143000"/>
          </a:xfrm>
        </p:spPr>
        <p:txBody>
          <a:bodyPr>
            <a:normAutofit fontScale="90000"/>
          </a:bodyPr>
          <a:lstStyle/>
          <a:p>
            <a:r>
              <a:rPr lang="en-US" b="1" dirty="0" smtClean="0">
                <a:latin typeface="Verdana" pitchFamily="34" charset="0"/>
                <a:ea typeface="Verdana" pitchFamily="34" charset="0"/>
                <a:cs typeface="Verdana" pitchFamily="34" charset="0"/>
              </a:rPr>
              <a:t> Cost of the operations on Array</a:t>
            </a:r>
            <a:endParaRPr lang="en-US"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3182523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500</Words>
  <Application>Microsoft Office PowerPoint</Application>
  <PresentationFormat>On-screen Show (4:3)</PresentationFormat>
  <Paragraphs>144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List</vt:lpstr>
      <vt:lpstr> Dynamic List implemented using array</vt:lpstr>
      <vt:lpstr>Slide 3</vt:lpstr>
      <vt:lpstr>Slide 4</vt:lpstr>
      <vt:lpstr>Slide 5</vt:lpstr>
      <vt:lpstr>Slide 6</vt:lpstr>
      <vt:lpstr>Slide 7</vt:lpstr>
      <vt:lpstr> Cost of the operations on Array</vt:lpstr>
      <vt:lpstr> Cost of the operations on Array</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bilkisJF</dc:creator>
  <cp:lastModifiedBy>bilkisJF</cp:lastModifiedBy>
  <cp:revision>19</cp:revision>
  <dcterms:created xsi:type="dcterms:W3CDTF">2016-05-15T05:44:13Z</dcterms:created>
  <dcterms:modified xsi:type="dcterms:W3CDTF">2017-10-16T04:52:06Z</dcterms:modified>
</cp:coreProperties>
</file>