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79" r:id="rId2"/>
    <p:sldId id="257" r:id="rId3"/>
    <p:sldId id="280" r:id="rId4"/>
    <p:sldId id="281" r:id="rId5"/>
    <p:sldId id="282" r:id="rId6"/>
    <p:sldId id="284" r:id="rId7"/>
    <p:sldId id="274" r:id="rId8"/>
    <p:sldId id="286" r:id="rId9"/>
    <p:sldId id="287" r:id="rId10"/>
    <p:sldId id="288" r:id="rId11"/>
    <p:sldId id="285" r:id="rId12"/>
    <p:sldId id="289" r:id="rId13"/>
    <p:sldId id="290" r:id="rId14"/>
    <p:sldId id="293" r:id="rId15"/>
    <p:sldId id="296" r:id="rId16"/>
    <p:sldId id="297" r:id="rId17"/>
    <p:sldId id="292" r:id="rId18"/>
    <p:sldId id="294" r:id="rId19"/>
    <p:sldId id="295" r:id="rId20"/>
    <p:sldId id="298" r:id="rId21"/>
    <p:sldId id="299" r:id="rId22"/>
    <p:sldId id="300" r:id="rId23"/>
    <p:sldId id="301" r:id="rId24"/>
    <p:sldId id="303" r:id="rId25"/>
    <p:sldId id="302" r:id="rId26"/>
    <p:sldId id="305" r:id="rId27"/>
    <p:sldId id="306" r:id="rId28"/>
    <p:sldId id="308" r:id="rId29"/>
    <p:sldId id="307"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4" r:id="rId45"/>
    <p:sldId id="328" r:id="rId46"/>
    <p:sldId id="323" r:id="rId47"/>
    <p:sldId id="325" r:id="rId48"/>
    <p:sldId id="326" r:id="rId49"/>
    <p:sldId id="32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B2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3" d="100"/>
          <a:sy n="73" d="100"/>
        </p:scale>
        <p:origin x="119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6ABA19-30B3-4368-AF53-1B5AF54A6B9D}" type="datetimeFigureOut">
              <a:rPr lang="en-US" smtClean="0"/>
              <a:pPr/>
              <a:t>10/29/2017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F4A6B9-AED7-4191-B895-DE6710A224C5}" type="slidenum">
              <a:rPr lang="en-US" smtClean="0"/>
              <a:pPr/>
              <a:t>‹#›</a:t>
            </a:fld>
            <a:endParaRPr lang="en-US"/>
          </a:p>
        </p:txBody>
      </p:sp>
    </p:spTree>
    <p:extLst>
      <p:ext uri="{BB962C8B-B14F-4D97-AF65-F5344CB8AC3E}">
        <p14:creationId xmlns:p14="http://schemas.microsoft.com/office/powerpoint/2010/main" val="593817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564A3A-B8E0-4012-9A42-AAEFC9060C2E}"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64A3A-B8E0-4012-9A42-AAEFC9060C2E}"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64A3A-B8E0-4012-9A42-AAEFC9060C2E}"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64A3A-B8E0-4012-9A42-AAEFC9060C2E}"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564A3A-B8E0-4012-9A42-AAEFC9060C2E}"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564A3A-B8E0-4012-9A42-AAEFC9060C2E}"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564A3A-B8E0-4012-9A42-AAEFC9060C2E}" type="datetimeFigureOut">
              <a:rPr lang="en-US" smtClean="0"/>
              <a:pPr/>
              <a:t>10/29/2017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564A3A-B8E0-4012-9A42-AAEFC9060C2E}" type="datetimeFigureOut">
              <a:rPr lang="en-US" smtClean="0"/>
              <a:pPr/>
              <a:t>10/29/2017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64A3A-B8E0-4012-9A42-AAEFC9060C2E}" type="datetimeFigureOut">
              <a:rPr lang="en-US" smtClean="0"/>
              <a:pPr/>
              <a:t>10/29/2017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564A3A-B8E0-4012-9A42-AAEFC9060C2E}"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564A3A-B8E0-4012-9A42-AAEFC9060C2E}"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64A3A-B8E0-4012-9A42-AAEFC9060C2E}" type="datetimeFigureOut">
              <a:rPr lang="en-US" smtClean="0"/>
              <a:pPr/>
              <a:t>10/29/2017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E3C30-26C6-4EBF-B919-A04EDB38D0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Verdana" pitchFamily="34" charset="0"/>
                <a:ea typeface="Verdana" pitchFamily="34" charset="0"/>
                <a:cs typeface="Verdana" pitchFamily="34" charset="0"/>
              </a:rPr>
              <a:t>Linked List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6751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4" name="Rectangle 3"/>
          <p:cNvSpPr/>
          <p:nvPr/>
        </p:nvSpPr>
        <p:spPr>
          <a:xfrm>
            <a:off x="228600" y="1219200"/>
            <a:ext cx="8610600" cy="2677656"/>
          </a:xfrm>
          <a:prstGeom prst="rect">
            <a:avLst/>
          </a:prstGeom>
        </p:spPr>
        <p:txBody>
          <a:bodyPr wrap="square" lIns="0" rIns="0">
            <a:spAutoFit/>
          </a:bodyPr>
          <a:lstStyle/>
          <a:p>
            <a:pPr marL="238125" lvl="2"/>
            <a:r>
              <a:rPr lang="en-US" sz="2400" dirty="0" smtClean="0">
                <a:solidFill>
                  <a:srgbClr val="0070C0"/>
                </a:solidFill>
                <a:latin typeface="+mj-lt"/>
              </a:rPr>
              <a:t>But in Linked List we need to store the information that this the first block which stores the first element and this is the second ….</a:t>
            </a:r>
          </a:p>
          <a:p>
            <a:pPr marL="238125" lvl="2"/>
            <a:r>
              <a:rPr lang="en-US" sz="2400" dirty="0" smtClean="0">
                <a:solidFill>
                  <a:srgbClr val="0070C0"/>
                </a:solidFill>
                <a:latin typeface="+mj-lt"/>
              </a:rPr>
              <a:t>To link these blocks together we need to store some extra information with each block.</a:t>
            </a:r>
          </a:p>
          <a:p>
            <a:pPr marL="238125" lvl="2"/>
            <a:r>
              <a:rPr lang="en-US" sz="2400" dirty="0" smtClean="0">
                <a:solidFill>
                  <a:srgbClr val="0070C0"/>
                </a:solidFill>
                <a:latin typeface="+mj-lt"/>
              </a:rPr>
              <a:t>We can have two parts in each block</a:t>
            </a:r>
          </a:p>
          <a:p>
            <a:pPr marL="238125" lvl="2"/>
            <a:r>
              <a:rPr lang="en-US" sz="2400" dirty="0">
                <a:solidFill>
                  <a:srgbClr val="0070C0"/>
                </a:solidFill>
                <a:latin typeface="+mj-lt"/>
              </a:rPr>
              <a:t>	</a:t>
            </a:r>
            <a:r>
              <a:rPr lang="en-US" sz="2400" dirty="0" smtClean="0">
                <a:solidFill>
                  <a:srgbClr val="0070C0"/>
                </a:solidFill>
                <a:latin typeface="+mj-lt"/>
              </a:rPr>
              <a:t>- in one part, we store the data or value</a:t>
            </a:r>
          </a:p>
          <a:p>
            <a:pPr marL="238125" lvl="2"/>
            <a:r>
              <a:rPr lang="en-US" sz="2400" dirty="0">
                <a:solidFill>
                  <a:srgbClr val="0070C0"/>
                </a:solidFill>
                <a:latin typeface="+mj-lt"/>
              </a:rPr>
              <a:t>	</a:t>
            </a:r>
            <a:r>
              <a:rPr lang="en-US" sz="2400" dirty="0" smtClean="0">
                <a:solidFill>
                  <a:srgbClr val="0070C0"/>
                </a:solidFill>
                <a:latin typeface="+mj-lt"/>
              </a:rPr>
              <a:t>- another part, we store the address of the next block</a:t>
            </a:r>
          </a:p>
        </p:txBody>
      </p:sp>
      <p:graphicFrame>
        <p:nvGraphicFramePr>
          <p:cNvPr id="5" name="Table 4"/>
          <p:cNvGraphicFramePr>
            <a:graphicFrameLocks noGrp="1"/>
          </p:cNvGraphicFramePr>
          <p:nvPr>
            <p:extLst/>
          </p:nvPr>
        </p:nvGraphicFramePr>
        <p:xfrm>
          <a:off x="349627" y="4693024"/>
          <a:ext cx="8694321" cy="155537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154841">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gridCol w="208280">
                  <a:extLst>
                    <a:ext uri="{9D8B030D-6E8A-4147-A177-3AD203B41FA5}">
                      <a16:colId xmlns:a16="http://schemas.microsoft.com/office/drawing/2014/main" val="20040"/>
                    </a:ext>
                  </a:extLst>
                </a:gridCol>
                <a:gridCol w="208280">
                  <a:extLst>
                    <a:ext uri="{9D8B030D-6E8A-4147-A177-3AD203B41FA5}">
                      <a16:colId xmlns:a16="http://schemas.microsoft.com/office/drawing/2014/main" val="20041"/>
                    </a:ext>
                  </a:extLst>
                </a:gridCol>
              </a:tblGrid>
              <a:tr h="914927">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223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232</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40449">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4">
                  <a:txBody>
                    <a:bodyPr/>
                    <a:lstStyle/>
                    <a:p>
                      <a:pPr marL="0" algn="ctr" defTabSz="914400" rtl="0" eaLnBrk="1" latinLnBrk="0" hangingPunct="1"/>
                      <a:r>
                        <a:rPr lang="en-US" sz="2400" kern="1200" dirty="0" smtClean="0">
                          <a:solidFill>
                            <a:schemeClr val="tx1"/>
                          </a:solidFill>
                          <a:latin typeface="+mn-lt"/>
                          <a:ea typeface="+mn-ea"/>
                          <a:cs typeface="+mn-cs"/>
                        </a:rPr>
                        <a:t>213</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6</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223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algn="ctr"/>
                      <a:r>
                        <a:rPr lang="en-US" sz="2400" dirty="0" smtClean="0">
                          <a:solidFill>
                            <a:schemeClr val="tx1"/>
                          </a:solidFill>
                        </a:rPr>
                        <a:t>232</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gridSpan="4">
                  <a:txBody>
                    <a:bodyPr/>
                    <a:lstStyle/>
                    <a:p>
                      <a:pPr algn="ctr"/>
                      <a:r>
                        <a:rPr lang="en-US" sz="2400" dirty="0" smtClean="0">
                          <a:solidFill>
                            <a:schemeClr val="tx1"/>
                          </a:solidFill>
                        </a:rPr>
                        <a:t>null</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Right Arrow 5"/>
          <p:cNvSpPr/>
          <p:nvPr/>
        </p:nvSpPr>
        <p:spPr>
          <a:xfrm>
            <a:off x="8597153" y="573606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0" y="576072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653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4" name="Rectangle 3"/>
          <p:cNvSpPr/>
          <p:nvPr/>
        </p:nvSpPr>
        <p:spPr>
          <a:xfrm>
            <a:off x="228600" y="1219200"/>
            <a:ext cx="8763000" cy="2677656"/>
          </a:xfrm>
          <a:prstGeom prst="rect">
            <a:avLst/>
          </a:prstGeom>
        </p:spPr>
        <p:txBody>
          <a:bodyPr wrap="square" lIns="0" rIns="0">
            <a:spAutoFit/>
          </a:bodyPr>
          <a:lstStyle/>
          <a:p>
            <a:pPr marL="238125" lvl="2"/>
            <a:r>
              <a:rPr lang="en-US" sz="2400" dirty="0" smtClean="0">
                <a:solidFill>
                  <a:srgbClr val="0070C0"/>
                </a:solidFill>
                <a:latin typeface="+mj-lt"/>
              </a:rPr>
              <a:t>Abu (the programmer) now has to request </a:t>
            </a:r>
            <a:r>
              <a:rPr lang="en-US" sz="2400" dirty="0" err="1" smtClean="0">
                <a:solidFill>
                  <a:srgbClr val="0070C0"/>
                </a:solidFill>
                <a:latin typeface="+mj-lt"/>
              </a:rPr>
              <a:t>Babu</a:t>
            </a:r>
            <a:r>
              <a:rPr lang="en-US" sz="2400" dirty="0" smtClean="0">
                <a:solidFill>
                  <a:srgbClr val="0070C0"/>
                </a:solidFill>
                <a:latin typeface="+mj-lt"/>
              </a:rPr>
              <a:t> (the memory manager) for a block of memory that will store two variables:</a:t>
            </a:r>
          </a:p>
          <a:p>
            <a:pPr marL="238125" lvl="2"/>
            <a:r>
              <a:rPr lang="en-US" sz="2400" dirty="0">
                <a:solidFill>
                  <a:srgbClr val="0070C0"/>
                </a:solidFill>
                <a:latin typeface="+mj-lt"/>
              </a:rPr>
              <a:t>	</a:t>
            </a:r>
            <a:r>
              <a:rPr lang="en-US" sz="2400" dirty="0" smtClean="0">
                <a:solidFill>
                  <a:srgbClr val="0070C0"/>
                </a:solidFill>
                <a:latin typeface="+mj-lt"/>
              </a:rPr>
              <a:t>-  one an integer variable that will store the value </a:t>
            </a:r>
          </a:p>
          <a:p>
            <a:pPr marL="238125" lvl="2"/>
            <a:r>
              <a:rPr lang="en-US" sz="2400" dirty="0" smtClean="0">
                <a:solidFill>
                  <a:srgbClr val="0070C0"/>
                </a:solidFill>
                <a:latin typeface="+mj-lt"/>
              </a:rPr>
              <a:t>	-  another one a pointer variable that will store the address of the next block or the next node in the list.</a:t>
            </a:r>
          </a:p>
          <a:p>
            <a:pPr marL="238125" lvl="2"/>
            <a:endParaRPr lang="en-US" sz="2400" dirty="0" smtClean="0">
              <a:solidFill>
                <a:srgbClr val="0070C0"/>
              </a:solidFill>
              <a:latin typeface="+mj-lt"/>
            </a:endParaRPr>
          </a:p>
          <a:p>
            <a:pPr marL="238125" lvl="2"/>
            <a:r>
              <a:rPr lang="en-US" sz="2400" dirty="0" smtClean="0">
                <a:solidFill>
                  <a:srgbClr val="0070C0"/>
                </a:solidFill>
                <a:latin typeface="+mj-lt"/>
              </a:rPr>
              <a:t>In C he can define </a:t>
            </a:r>
          </a:p>
        </p:txBody>
      </p:sp>
      <p:graphicFrame>
        <p:nvGraphicFramePr>
          <p:cNvPr id="5" name="Table 4"/>
          <p:cNvGraphicFramePr>
            <a:graphicFrameLocks noGrp="1"/>
          </p:cNvGraphicFramePr>
          <p:nvPr>
            <p:extLst>
              <p:ext uri="{D42A27DB-BD31-4B8C-83A1-F6EECF244321}">
                <p14:modId xmlns:p14="http://schemas.microsoft.com/office/powerpoint/2010/main" val="1704004329"/>
              </p:ext>
            </p:extLst>
          </p:nvPr>
        </p:nvGraphicFramePr>
        <p:xfrm>
          <a:off x="349627" y="4693024"/>
          <a:ext cx="8694321" cy="155537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154841">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gridCol w="208280">
                  <a:extLst>
                    <a:ext uri="{9D8B030D-6E8A-4147-A177-3AD203B41FA5}">
                      <a16:colId xmlns:a16="http://schemas.microsoft.com/office/drawing/2014/main" val="20040"/>
                    </a:ext>
                  </a:extLst>
                </a:gridCol>
                <a:gridCol w="208280">
                  <a:extLst>
                    <a:ext uri="{9D8B030D-6E8A-4147-A177-3AD203B41FA5}">
                      <a16:colId xmlns:a16="http://schemas.microsoft.com/office/drawing/2014/main" val="20041"/>
                    </a:ext>
                  </a:extLst>
                </a:gridCol>
              </a:tblGrid>
              <a:tr h="914927">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223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232</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40449">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4">
                  <a:txBody>
                    <a:bodyPr/>
                    <a:lstStyle/>
                    <a:p>
                      <a:pPr marL="0" algn="ctr" defTabSz="914400" rtl="0" eaLnBrk="1" latinLnBrk="0" hangingPunct="1"/>
                      <a:r>
                        <a:rPr lang="en-US" sz="2400" kern="1200" dirty="0" smtClean="0">
                          <a:solidFill>
                            <a:schemeClr val="tx1"/>
                          </a:solidFill>
                          <a:latin typeface="+mn-lt"/>
                          <a:ea typeface="+mn-ea"/>
                          <a:cs typeface="+mn-cs"/>
                        </a:rPr>
                        <a:t>213</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6</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223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algn="ctr"/>
                      <a:r>
                        <a:rPr lang="en-US" sz="2400" dirty="0" smtClean="0">
                          <a:solidFill>
                            <a:schemeClr val="tx1"/>
                          </a:solidFill>
                        </a:rPr>
                        <a:t>232</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gridSpan="4">
                  <a:txBody>
                    <a:bodyPr/>
                    <a:lstStyle/>
                    <a:p>
                      <a:pPr algn="ctr"/>
                      <a:r>
                        <a:rPr lang="en-US" sz="2400" dirty="0" smtClean="0">
                          <a:solidFill>
                            <a:schemeClr val="tx1"/>
                          </a:solidFill>
                        </a:rPr>
                        <a:t>null</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Right Arrow 5"/>
          <p:cNvSpPr/>
          <p:nvPr/>
        </p:nvSpPr>
        <p:spPr>
          <a:xfrm>
            <a:off x="8597153" y="573606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0" y="576072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48000" y="3169384"/>
            <a:ext cx="5334000" cy="1631216"/>
          </a:xfrm>
          <a:prstGeom prst="rect">
            <a:avLst/>
          </a:prstGeom>
          <a:noFill/>
        </p:spPr>
        <p:txBody>
          <a:bodyPr wrap="square" rtlCol="0">
            <a:spAutoFit/>
          </a:bodyPr>
          <a:lstStyle/>
          <a:p>
            <a:pPr marL="238125" lvl="2"/>
            <a:r>
              <a:rPr lang="en-US" sz="2000" b="1" dirty="0" err="1">
                <a:solidFill>
                  <a:srgbClr val="C00000"/>
                </a:solidFill>
              </a:rPr>
              <a:t>struct</a:t>
            </a:r>
            <a:r>
              <a:rPr lang="en-US" sz="2000" b="1" dirty="0">
                <a:solidFill>
                  <a:srgbClr val="C00000"/>
                </a:solidFill>
              </a:rPr>
              <a:t> Node</a:t>
            </a:r>
          </a:p>
          <a:p>
            <a:pPr marL="238125" lvl="2"/>
            <a:r>
              <a:rPr lang="en-US" sz="2000" b="1" dirty="0">
                <a:solidFill>
                  <a:srgbClr val="C00000"/>
                </a:solidFill>
              </a:rPr>
              <a:t>{ </a:t>
            </a:r>
            <a:endParaRPr lang="en-US" sz="2000" b="1" dirty="0" smtClean="0">
              <a:solidFill>
                <a:srgbClr val="C00000"/>
              </a:solidFill>
            </a:endParaRPr>
          </a:p>
          <a:p>
            <a:pPr marL="238125" lvl="2"/>
            <a:r>
              <a:rPr lang="en-US" sz="2000" b="1" dirty="0">
                <a:solidFill>
                  <a:srgbClr val="C00000"/>
                </a:solidFill>
              </a:rPr>
              <a:t> </a:t>
            </a:r>
            <a:r>
              <a:rPr lang="en-US" sz="2000" b="1" dirty="0" smtClean="0">
                <a:solidFill>
                  <a:srgbClr val="C00000"/>
                </a:solidFill>
              </a:rPr>
              <a:t>  </a:t>
            </a:r>
            <a:r>
              <a:rPr lang="en-US" sz="2000" b="1" dirty="0" err="1" smtClean="0">
                <a:solidFill>
                  <a:srgbClr val="C00000"/>
                </a:solidFill>
              </a:rPr>
              <a:t>int</a:t>
            </a:r>
            <a:r>
              <a:rPr lang="en-US" sz="2000" b="1" dirty="0" smtClean="0">
                <a:solidFill>
                  <a:srgbClr val="C00000"/>
                </a:solidFill>
              </a:rPr>
              <a:t> data ;           // 4 bytes </a:t>
            </a:r>
          </a:p>
          <a:p>
            <a:pPr marL="238125" lvl="2"/>
            <a:r>
              <a:rPr lang="en-US" sz="2000" b="1" dirty="0">
                <a:solidFill>
                  <a:srgbClr val="C00000"/>
                </a:solidFill>
              </a:rPr>
              <a:t> </a:t>
            </a:r>
            <a:r>
              <a:rPr lang="en-US" sz="2000" b="1" dirty="0" smtClean="0">
                <a:solidFill>
                  <a:srgbClr val="C00000"/>
                </a:solidFill>
              </a:rPr>
              <a:t>  Node* next ;    // 4 bytes</a:t>
            </a:r>
            <a:endParaRPr lang="en-US" sz="2000" b="1" dirty="0">
              <a:solidFill>
                <a:srgbClr val="C00000"/>
              </a:solidFill>
            </a:endParaRPr>
          </a:p>
          <a:p>
            <a:r>
              <a:rPr lang="en-US" sz="2000" b="1" dirty="0" smtClean="0">
                <a:solidFill>
                  <a:srgbClr val="C00000"/>
                </a:solidFill>
              </a:rPr>
              <a:t>    }</a:t>
            </a:r>
            <a:endParaRPr lang="en-US" sz="2000" b="1" dirty="0">
              <a:solidFill>
                <a:srgbClr val="C00000"/>
              </a:solidFill>
            </a:endParaRPr>
          </a:p>
        </p:txBody>
      </p:sp>
    </p:spTree>
    <p:extLst>
      <p:ext uri="{BB962C8B-B14F-4D97-AF65-F5344CB8AC3E}">
        <p14:creationId xmlns:p14="http://schemas.microsoft.com/office/powerpoint/2010/main" val="270906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4" name="Rectangle 3"/>
          <p:cNvSpPr/>
          <p:nvPr/>
        </p:nvSpPr>
        <p:spPr>
          <a:xfrm>
            <a:off x="228600" y="1219200"/>
            <a:ext cx="8763000" cy="2677656"/>
          </a:xfrm>
          <a:prstGeom prst="rect">
            <a:avLst/>
          </a:prstGeom>
        </p:spPr>
        <p:txBody>
          <a:bodyPr wrap="square" lIns="0" rIns="0">
            <a:spAutoFit/>
          </a:bodyPr>
          <a:lstStyle/>
          <a:p>
            <a:pPr marL="238125" lvl="2"/>
            <a:r>
              <a:rPr lang="en-US" sz="2400" dirty="0" smtClean="0">
                <a:solidFill>
                  <a:srgbClr val="0070C0"/>
                </a:solidFill>
                <a:latin typeface="+mj-lt"/>
              </a:rPr>
              <a:t>The second field in the node structure is Node * which means pointer to node. So this field will only store an address of the next node in the list. So if we store the list like this in the memory as these non-contiguous  nodes connected to each other, then this is a linked list data structures</a:t>
            </a:r>
          </a:p>
          <a:p>
            <a:pPr marL="238125" lvl="2"/>
            <a:endParaRPr lang="en-US" sz="2400" dirty="0" smtClean="0">
              <a:solidFill>
                <a:srgbClr val="0070C0"/>
              </a:solidFill>
              <a:latin typeface="+mj-lt"/>
            </a:endParaRPr>
          </a:p>
          <a:p>
            <a:pPr marL="238125" lvl="2"/>
            <a:r>
              <a:rPr lang="en-US" sz="2400" dirty="0" smtClean="0">
                <a:solidFill>
                  <a:srgbClr val="0070C0"/>
                </a:solidFill>
                <a:latin typeface="+mj-lt"/>
              </a:rPr>
              <a:t>In C he can define </a:t>
            </a:r>
          </a:p>
        </p:txBody>
      </p:sp>
      <p:graphicFrame>
        <p:nvGraphicFramePr>
          <p:cNvPr id="5" name="Table 4"/>
          <p:cNvGraphicFramePr>
            <a:graphicFrameLocks noGrp="1"/>
          </p:cNvGraphicFramePr>
          <p:nvPr>
            <p:extLst/>
          </p:nvPr>
        </p:nvGraphicFramePr>
        <p:xfrm>
          <a:off x="349627" y="4693024"/>
          <a:ext cx="8694321" cy="155537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154841">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gridCol w="208280">
                  <a:extLst>
                    <a:ext uri="{9D8B030D-6E8A-4147-A177-3AD203B41FA5}">
                      <a16:colId xmlns:a16="http://schemas.microsoft.com/office/drawing/2014/main" val="20040"/>
                    </a:ext>
                  </a:extLst>
                </a:gridCol>
                <a:gridCol w="208280">
                  <a:extLst>
                    <a:ext uri="{9D8B030D-6E8A-4147-A177-3AD203B41FA5}">
                      <a16:colId xmlns:a16="http://schemas.microsoft.com/office/drawing/2014/main" val="20041"/>
                    </a:ext>
                  </a:extLst>
                </a:gridCol>
              </a:tblGrid>
              <a:tr h="914927">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223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232</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40449">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4">
                  <a:txBody>
                    <a:bodyPr/>
                    <a:lstStyle/>
                    <a:p>
                      <a:pPr marL="0" algn="ctr" defTabSz="914400" rtl="0" eaLnBrk="1" latinLnBrk="0" hangingPunct="1"/>
                      <a:r>
                        <a:rPr lang="en-US" sz="2400" kern="1200" dirty="0" smtClean="0">
                          <a:solidFill>
                            <a:schemeClr val="tx1"/>
                          </a:solidFill>
                          <a:latin typeface="+mn-lt"/>
                          <a:ea typeface="+mn-ea"/>
                          <a:cs typeface="+mn-cs"/>
                        </a:rPr>
                        <a:t>213</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6</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223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algn="ctr"/>
                      <a:r>
                        <a:rPr lang="en-US" sz="2400" dirty="0" smtClean="0">
                          <a:solidFill>
                            <a:schemeClr val="tx1"/>
                          </a:solidFill>
                        </a:rPr>
                        <a:t>232</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gridSpan="4">
                  <a:txBody>
                    <a:bodyPr/>
                    <a:lstStyle/>
                    <a:p>
                      <a:pPr algn="ctr"/>
                      <a:r>
                        <a:rPr lang="en-US" sz="2400" dirty="0" smtClean="0">
                          <a:solidFill>
                            <a:schemeClr val="tx1"/>
                          </a:solidFill>
                        </a:rPr>
                        <a:t>null</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Right Arrow 5"/>
          <p:cNvSpPr/>
          <p:nvPr/>
        </p:nvSpPr>
        <p:spPr>
          <a:xfrm>
            <a:off x="8597153" y="573606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0" y="576072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48000" y="3081248"/>
            <a:ext cx="5334000" cy="1631216"/>
          </a:xfrm>
          <a:prstGeom prst="rect">
            <a:avLst/>
          </a:prstGeom>
          <a:noFill/>
        </p:spPr>
        <p:txBody>
          <a:bodyPr wrap="square" rtlCol="0">
            <a:spAutoFit/>
          </a:bodyPr>
          <a:lstStyle/>
          <a:p>
            <a:pPr marL="238125" lvl="2"/>
            <a:r>
              <a:rPr lang="en-US" sz="2000" b="1" dirty="0" err="1">
                <a:solidFill>
                  <a:srgbClr val="C00000"/>
                </a:solidFill>
              </a:rPr>
              <a:t>struct</a:t>
            </a:r>
            <a:r>
              <a:rPr lang="en-US" sz="2000" b="1" dirty="0">
                <a:solidFill>
                  <a:srgbClr val="C00000"/>
                </a:solidFill>
              </a:rPr>
              <a:t> Node</a:t>
            </a:r>
          </a:p>
          <a:p>
            <a:pPr marL="238125" lvl="2"/>
            <a:r>
              <a:rPr lang="en-US" sz="2000" b="1" dirty="0">
                <a:solidFill>
                  <a:srgbClr val="C00000"/>
                </a:solidFill>
              </a:rPr>
              <a:t>{ </a:t>
            </a:r>
            <a:endParaRPr lang="en-US" sz="2000" b="1" dirty="0" smtClean="0">
              <a:solidFill>
                <a:srgbClr val="C00000"/>
              </a:solidFill>
            </a:endParaRPr>
          </a:p>
          <a:p>
            <a:pPr marL="238125" lvl="2"/>
            <a:r>
              <a:rPr lang="en-US" sz="2000" b="1" dirty="0">
                <a:solidFill>
                  <a:srgbClr val="C00000"/>
                </a:solidFill>
              </a:rPr>
              <a:t> </a:t>
            </a:r>
            <a:r>
              <a:rPr lang="en-US" sz="2000" b="1" dirty="0" smtClean="0">
                <a:solidFill>
                  <a:srgbClr val="C00000"/>
                </a:solidFill>
              </a:rPr>
              <a:t>  </a:t>
            </a:r>
            <a:r>
              <a:rPr lang="en-US" sz="2000" b="1" dirty="0" err="1" smtClean="0">
                <a:solidFill>
                  <a:srgbClr val="C00000"/>
                </a:solidFill>
              </a:rPr>
              <a:t>int</a:t>
            </a:r>
            <a:r>
              <a:rPr lang="en-US" sz="2000" b="1" dirty="0" smtClean="0">
                <a:solidFill>
                  <a:srgbClr val="C00000"/>
                </a:solidFill>
              </a:rPr>
              <a:t> data ;           // 4 bytes </a:t>
            </a:r>
          </a:p>
          <a:p>
            <a:pPr marL="238125" lvl="2"/>
            <a:r>
              <a:rPr lang="en-US" sz="2000" b="1" dirty="0">
                <a:solidFill>
                  <a:srgbClr val="C00000"/>
                </a:solidFill>
              </a:rPr>
              <a:t> </a:t>
            </a:r>
            <a:r>
              <a:rPr lang="en-US" sz="2000" b="1" dirty="0" smtClean="0">
                <a:solidFill>
                  <a:srgbClr val="C00000"/>
                </a:solidFill>
              </a:rPr>
              <a:t>  Node* next ;    // 4 bytes</a:t>
            </a:r>
            <a:endParaRPr lang="en-US" sz="2000" b="1" dirty="0">
              <a:solidFill>
                <a:srgbClr val="C00000"/>
              </a:solidFill>
            </a:endParaRPr>
          </a:p>
          <a:p>
            <a:r>
              <a:rPr lang="en-US" sz="2000" b="1" dirty="0" smtClean="0">
                <a:solidFill>
                  <a:srgbClr val="C00000"/>
                </a:solidFill>
              </a:rPr>
              <a:t>    }</a:t>
            </a:r>
            <a:endParaRPr lang="en-US" sz="2000" b="1" dirty="0">
              <a:solidFill>
                <a:srgbClr val="C00000"/>
              </a:solidFill>
            </a:endParaRPr>
          </a:p>
        </p:txBody>
      </p:sp>
    </p:spTree>
    <p:extLst>
      <p:ext uri="{BB962C8B-B14F-4D97-AF65-F5344CB8AC3E}">
        <p14:creationId xmlns:p14="http://schemas.microsoft.com/office/powerpoint/2010/main" val="387417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499" y="1066800"/>
            <a:ext cx="8940053" cy="2308324"/>
          </a:xfrm>
          <a:prstGeom prst="rect">
            <a:avLst/>
          </a:prstGeom>
        </p:spPr>
        <p:txBody>
          <a:bodyPr wrap="square" lIns="0" rIns="0">
            <a:spAutoFit/>
          </a:bodyPr>
          <a:lstStyle/>
          <a:p>
            <a:pPr marL="238125" lvl="2"/>
            <a:r>
              <a:rPr lang="en-US" sz="2400" dirty="0" smtClean="0">
                <a:solidFill>
                  <a:srgbClr val="0070C0"/>
                </a:solidFill>
                <a:latin typeface="+mj-lt"/>
              </a:rPr>
              <a:t>The first node also called the Head node and the only information about the list that we keep all the time is the address of the head node or the address of the first node in a separate variable. So address of the head node gives us the access to the complete list. The address of the last node is null means the last node does not point to any node. Logical view of the linked list data structure: </a:t>
            </a:r>
          </a:p>
        </p:txBody>
      </p:sp>
      <p:graphicFrame>
        <p:nvGraphicFramePr>
          <p:cNvPr id="2" name="Table 1"/>
          <p:cNvGraphicFramePr>
            <a:graphicFrameLocks noGrp="1"/>
          </p:cNvGraphicFramePr>
          <p:nvPr>
            <p:extLst>
              <p:ext uri="{D42A27DB-BD31-4B8C-83A1-F6EECF244321}">
                <p14:modId xmlns:p14="http://schemas.microsoft.com/office/powerpoint/2010/main" val="1057446768"/>
              </p:ext>
            </p:extLst>
          </p:nvPr>
        </p:nvGraphicFramePr>
        <p:xfrm>
          <a:off x="615696" y="4058920"/>
          <a:ext cx="1746504" cy="74168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gridSpan="2">
                  <a:txBody>
                    <a:bodyPr/>
                    <a:lstStyle/>
                    <a:p>
                      <a:pPr algn="ctr"/>
                      <a:r>
                        <a:rPr lang="en-US" dirty="0" smtClean="0">
                          <a:solidFill>
                            <a:schemeClr val="tx1"/>
                          </a:solidFill>
                        </a:rPr>
                        <a:t>head</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45402966"/>
              </p:ext>
            </p:extLst>
          </p:nvPr>
        </p:nvGraphicFramePr>
        <p:xfrm>
          <a:off x="2743200" y="4058920"/>
          <a:ext cx="17465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52911">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36501459"/>
              </p:ext>
            </p:extLst>
          </p:nvPr>
        </p:nvGraphicFramePr>
        <p:xfrm>
          <a:off x="4876800" y="4058920"/>
          <a:ext cx="1746504" cy="37084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954552338"/>
              </p:ext>
            </p:extLst>
          </p:nvPr>
        </p:nvGraphicFramePr>
        <p:xfrm>
          <a:off x="6953743" y="4058920"/>
          <a:ext cx="1746504" cy="37084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x</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20" name="Straight Arrow Connector 19"/>
          <p:cNvCxnSpPr>
            <a:endCxn id="13" idx="1"/>
          </p:cNvCxnSpPr>
          <p:nvPr/>
        </p:nvCxnSpPr>
        <p:spPr>
          <a:xfrm>
            <a:off x="6629400" y="424180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24128" y="424180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38400" y="422656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384049730"/>
              </p:ext>
            </p:extLst>
          </p:nvPr>
        </p:nvGraphicFramePr>
        <p:xfrm>
          <a:off x="349627" y="4921624"/>
          <a:ext cx="8694321" cy="155537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154841">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gridCol w="208280">
                  <a:extLst>
                    <a:ext uri="{9D8B030D-6E8A-4147-A177-3AD203B41FA5}">
                      <a16:colId xmlns:a16="http://schemas.microsoft.com/office/drawing/2014/main" val="20040"/>
                    </a:ext>
                  </a:extLst>
                </a:gridCol>
                <a:gridCol w="208280">
                  <a:extLst>
                    <a:ext uri="{9D8B030D-6E8A-4147-A177-3AD203B41FA5}">
                      <a16:colId xmlns:a16="http://schemas.microsoft.com/office/drawing/2014/main" val="20041"/>
                    </a:ext>
                  </a:extLst>
                </a:gridCol>
              </a:tblGrid>
              <a:tr h="914927">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223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232</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40449">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4">
                  <a:txBody>
                    <a:bodyPr/>
                    <a:lstStyle/>
                    <a:p>
                      <a:pPr marL="0" algn="ctr" defTabSz="914400" rtl="0" eaLnBrk="1" latinLnBrk="0" hangingPunct="1"/>
                      <a:r>
                        <a:rPr lang="en-US" sz="2400" kern="1200" dirty="0" smtClean="0">
                          <a:solidFill>
                            <a:schemeClr val="tx1"/>
                          </a:solidFill>
                          <a:latin typeface="+mn-lt"/>
                          <a:ea typeface="+mn-ea"/>
                          <a:cs typeface="+mn-cs"/>
                        </a:rPr>
                        <a:t>213</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6</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223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algn="ctr"/>
                      <a:r>
                        <a:rPr lang="en-US" sz="2400" dirty="0" smtClean="0">
                          <a:solidFill>
                            <a:schemeClr val="tx1"/>
                          </a:solidFill>
                        </a:rPr>
                        <a:t>232</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gridSpan="4">
                  <a:txBody>
                    <a:bodyPr/>
                    <a:lstStyle/>
                    <a:p>
                      <a:pPr algn="ctr"/>
                      <a:r>
                        <a:rPr lang="en-US" sz="2400" dirty="0" smtClean="0">
                          <a:solidFill>
                            <a:schemeClr val="tx1"/>
                          </a:solidFill>
                        </a:rPr>
                        <a:t>null</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6" name="Right Arrow 15"/>
          <p:cNvSpPr/>
          <p:nvPr/>
        </p:nvSpPr>
        <p:spPr>
          <a:xfrm>
            <a:off x="8597153" y="596466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p:cNvSpPr/>
          <p:nvPr/>
        </p:nvSpPr>
        <p:spPr>
          <a:xfrm>
            <a:off x="0" y="598932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extLst>
              <p:ext uri="{D42A27DB-BD31-4B8C-83A1-F6EECF244321}">
                <p14:modId xmlns:p14="http://schemas.microsoft.com/office/powerpoint/2010/main" val="4049315082"/>
              </p:ext>
            </p:extLst>
          </p:nvPr>
        </p:nvGraphicFramePr>
        <p:xfrm>
          <a:off x="434788" y="3442702"/>
          <a:ext cx="9083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4" name="Freeform 23"/>
          <p:cNvSpPr/>
          <p:nvPr/>
        </p:nvSpPr>
        <p:spPr>
          <a:xfrm>
            <a:off x="360490" y="3603812"/>
            <a:ext cx="1280232" cy="685800"/>
          </a:xfrm>
          <a:custGeom>
            <a:avLst/>
            <a:gdLst>
              <a:gd name="connsiteX0" fmla="*/ 970769 w 1280232"/>
              <a:gd name="connsiteY0" fmla="*/ 0 h 685800"/>
              <a:gd name="connsiteX1" fmla="*/ 970769 w 1280232"/>
              <a:gd name="connsiteY1" fmla="*/ 0 h 685800"/>
              <a:gd name="connsiteX2" fmla="*/ 1091792 w 1280232"/>
              <a:gd name="connsiteY2" fmla="*/ 26894 h 685800"/>
              <a:gd name="connsiteX3" fmla="*/ 1132134 w 1280232"/>
              <a:gd name="connsiteY3" fmla="*/ 40341 h 685800"/>
              <a:gd name="connsiteX4" fmla="*/ 1159028 w 1280232"/>
              <a:gd name="connsiteY4" fmla="*/ 80682 h 685800"/>
              <a:gd name="connsiteX5" fmla="*/ 1239710 w 1280232"/>
              <a:gd name="connsiteY5" fmla="*/ 107576 h 685800"/>
              <a:gd name="connsiteX6" fmla="*/ 1253157 w 1280232"/>
              <a:gd name="connsiteY6" fmla="*/ 161364 h 685800"/>
              <a:gd name="connsiteX7" fmla="*/ 1280051 w 1280232"/>
              <a:gd name="connsiteY7" fmla="*/ 188259 h 685800"/>
              <a:gd name="connsiteX8" fmla="*/ 1159028 w 1280232"/>
              <a:gd name="connsiteY8" fmla="*/ 255494 h 685800"/>
              <a:gd name="connsiteX9" fmla="*/ 1091792 w 1280232"/>
              <a:gd name="connsiteY9" fmla="*/ 282388 h 685800"/>
              <a:gd name="connsiteX10" fmla="*/ 1038004 w 1280232"/>
              <a:gd name="connsiteY10" fmla="*/ 295835 h 685800"/>
              <a:gd name="connsiteX11" fmla="*/ 930428 w 1280232"/>
              <a:gd name="connsiteY11" fmla="*/ 322729 h 685800"/>
              <a:gd name="connsiteX12" fmla="*/ 876639 w 1280232"/>
              <a:gd name="connsiteY12" fmla="*/ 336176 h 685800"/>
              <a:gd name="connsiteX13" fmla="*/ 836298 w 1280232"/>
              <a:gd name="connsiteY13" fmla="*/ 349623 h 685800"/>
              <a:gd name="connsiteX14" fmla="*/ 594251 w 1280232"/>
              <a:gd name="connsiteY14" fmla="*/ 363070 h 685800"/>
              <a:gd name="connsiteX15" fmla="*/ 459781 w 1280232"/>
              <a:gd name="connsiteY15" fmla="*/ 376517 h 685800"/>
              <a:gd name="connsiteX16" fmla="*/ 405992 w 1280232"/>
              <a:gd name="connsiteY16" fmla="*/ 389964 h 685800"/>
              <a:gd name="connsiteX17" fmla="*/ 244628 w 1280232"/>
              <a:gd name="connsiteY17" fmla="*/ 403412 h 685800"/>
              <a:gd name="connsiteX18" fmla="*/ 123604 w 1280232"/>
              <a:gd name="connsiteY18" fmla="*/ 457200 h 685800"/>
              <a:gd name="connsiteX19" fmla="*/ 56369 w 1280232"/>
              <a:gd name="connsiteY19" fmla="*/ 470647 h 685800"/>
              <a:gd name="connsiteX20" fmla="*/ 42922 w 1280232"/>
              <a:gd name="connsiteY20" fmla="*/ 510988 h 685800"/>
              <a:gd name="connsiteX21" fmla="*/ 2581 w 1280232"/>
              <a:gd name="connsiteY21" fmla="*/ 537882 h 685800"/>
              <a:gd name="connsiteX22" fmla="*/ 69816 w 1280232"/>
              <a:gd name="connsiteY22" fmla="*/ 685800 h 685800"/>
              <a:gd name="connsiteX23" fmla="*/ 244628 w 1280232"/>
              <a:gd name="connsiteY23" fmla="*/ 672353 h 685800"/>
              <a:gd name="connsiteX24" fmla="*/ 231181 w 1280232"/>
              <a:gd name="connsiteY24"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80232" h="685800">
                <a:moveTo>
                  <a:pt x="970769" y="0"/>
                </a:moveTo>
                <a:lnTo>
                  <a:pt x="970769" y="0"/>
                </a:lnTo>
                <a:cubicBezTo>
                  <a:pt x="1011110" y="8965"/>
                  <a:pt x="1051701" y="16871"/>
                  <a:pt x="1091792" y="26894"/>
                </a:cubicBezTo>
                <a:cubicBezTo>
                  <a:pt x="1105543" y="30332"/>
                  <a:pt x="1121065" y="31486"/>
                  <a:pt x="1132134" y="40341"/>
                </a:cubicBezTo>
                <a:cubicBezTo>
                  <a:pt x="1144754" y="50437"/>
                  <a:pt x="1145323" y="72117"/>
                  <a:pt x="1159028" y="80682"/>
                </a:cubicBezTo>
                <a:cubicBezTo>
                  <a:pt x="1183068" y="95707"/>
                  <a:pt x="1239710" y="107576"/>
                  <a:pt x="1239710" y="107576"/>
                </a:cubicBezTo>
                <a:cubicBezTo>
                  <a:pt x="1244192" y="125505"/>
                  <a:pt x="1244892" y="144834"/>
                  <a:pt x="1253157" y="161364"/>
                </a:cubicBezTo>
                <a:cubicBezTo>
                  <a:pt x="1258827" y="172704"/>
                  <a:pt x="1282537" y="175827"/>
                  <a:pt x="1280051" y="188259"/>
                </a:cubicBezTo>
                <a:cubicBezTo>
                  <a:pt x="1271215" y="232440"/>
                  <a:pt x="1180904" y="246744"/>
                  <a:pt x="1159028" y="255494"/>
                </a:cubicBezTo>
                <a:cubicBezTo>
                  <a:pt x="1136616" y="264459"/>
                  <a:pt x="1114692" y="274755"/>
                  <a:pt x="1091792" y="282388"/>
                </a:cubicBezTo>
                <a:cubicBezTo>
                  <a:pt x="1074259" y="288232"/>
                  <a:pt x="1055774" y="290758"/>
                  <a:pt x="1038004" y="295835"/>
                </a:cubicBezTo>
                <a:cubicBezTo>
                  <a:pt x="911855" y="331878"/>
                  <a:pt x="1114961" y="281722"/>
                  <a:pt x="930428" y="322729"/>
                </a:cubicBezTo>
                <a:cubicBezTo>
                  <a:pt x="912387" y="326738"/>
                  <a:pt x="894409" y="331099"/>
                  <a:pt x="876639" y="336176"/>
                </a:cubicBezTo>
                <a:cubicBezTo>
                  <a:pt x="863010" y="340070"/>
                  <a:pt x="850409" y="348279"/>
                  <a:pt x="836298" y="349623"/>
                </a:cubicBezTo>
                <a:cubicBezTo>
                  <a:pt x="755855" y="357284"/>
                  <a:pt x="674852" y="357313"/>
                  <a:pt x="594251" y="363070"/>
                </a:cubicBezTo>
                <a:cubicBezTo>
                  <a:pt x="549319" y="366279"/>
                  <a:pt x="504604" y="372035"/>
                  <a:pt x="459781" y="376517"/>
                </a:cubicBezTo>
                <a:cubicBezTo>
                  <a:pt x="441851" y="380999"/>
                  <a:pt x="424331" y="387672"/>
                  <a:pt x="405992" y="389964"/>
                </a:cubicBezTo>
                <a:cubicBezTo>
                  <a:pt x="352434" y="396659"/>
                  <a:pt x="297868" y="394538"/>
                  <a:pt x="244628" y="403412"/>
                </a:cubicBezTo>
                <a:cubicBezTo>
                  <a:pt x="68424" y="432780"/>
                  <a:pt x="233247" y="416084"/>
                  <a:pt x="123604" y="457200"/>
                </a:cubicBezTo>
                <a:cubicBezTo>
                  <a:pt x="102204" y="465225"/>
                  <a:pt x="78781" y="466165"/>
                  <a:pt x="56369" y="470647"/>
                </a:cubicBezTo>
                <a:cubicBezTo>
                  <a:pt x="51887" y="484094"/>
                  <a:pt x="51777" y="499920"/>
                  <a:pt x="42922" y="510988"/>
                </a:cubicBezTo>
                <a:cubicBezTo>
                  <a:pt x="32826" y="523608"/>
                  <a:pt x="4044" y="521787"/>
                  <a:pt x="2581" y="537882"/>
                </a:cubicBezTo>
                <a:cubicBezTo>
                  <a:pt x="-7408" y="647757"/>
                  <a:pt x="10885" y="646513"/>
                  <a:pt x="69816" y="685800"/>
                </a:cubicBezTo>
                <a:cubicBezTo>
                  <a:pt x="235648" y="671981"/>
                  <a:pt x="177206" y="672353"/>
                  <a:pt x="244628" y="672353"/>
                </a:cubicBezTo>
                <a:lnTo>
                  <a:pt x="231181" y="68580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881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3416320"/>
          </a:xfrm>
          <a:prstGeom prst="rect">
            <a:avLst/>
          </a:prstGeom>
        </p:spPr>
        <p:txBody>
          <a:bodyPr wrap="square" lIns="0" rIns="0">
            <a:spAutoFit/>
          </a:bodyPr>
          <a:lstStyle/>
          <a:p>
            <a:pPr marL="238125" lvl="2"/>
            <a:r>
              <a:rPr lang="en-US" sz="2400" b="1" dirty="0" smtClean="0"/>
              <a:t>Traversal</a:t>
            </a:r>
            <a:r>
              <a:rPr lang="en-US" sz="2400" dirty="0" smtClean="0">
                <a:solidFill>
                  <a:srgbClr val="0070C0"/>
                </a:solidFill>
              </a:rPr>
              <a:t> </a:t>
            </a:r>
            <a:endParaRPr lang="en-US" sz="2400" dirty="0" smtClean="0">
              <a:solidFill>
                <a:srgbClr val="0070C0"/>
              </a:solidFill>
              <a:latin typeface="+mj-lt"/>
            </a:endParaRPr>
          </a:p>
          <a:p>
            <a:pPr marL="238125" lvl="2"/>
            <a:r>
              <a:rPr lang="en-US" sz="2400" dirty="0" smtClean="0">
                <a:solidFill>
                  <a:srgbClr val="0070C0"/>
                </a:solidFill>
                <a:latin typeface="+mj-lt"/>
              </a:rPr>
              <a:t>If we want to traverse the linked list the only way to do it is we start at the head we go to the first node and we get the address of the next node and go to the second node and get the address of the third node and so on …. </a:t>
            </a:r>
          </a:p>
          <a:p>
            <a:pPr marL="238125" lvl="2"/>
            <a:r>
              <a:rPr lang="en-US" sz="2400" dirty="0" smtClean="0">
                <a:solidFill>
                  <a:srgbClr val="0070C0"/>
                </a:solidFill>
                <a:latin typeface="+mj-lt"/>
              </a:rPr>
              <a:t>Unlike array we cannot access any of the elements in constant time in linked list !</a:t>
            </a:r>
          </a:p>
          <a:p>
            <a:pPr marL="238125" lvl="2"/>
            <a:r>
              <a:rPr lang="en-US" sz="2400" dirty="0" smtClean="0">
                <a:solidFill>
                  <a:srgbClr val="0070C0"/>
                </a:solidFill>
                <a:latin typeface="+mj-lt"/>
              </a:rPr>
              <a:t>Access time to the elements in linked list is proportional to the size of the list </a:t>
            </a:r>
            <a:r>
              <a:rPr lang="en-US" sz="2400" b="1" i="1" dirty="0" smtClean="0">
                <a:latin typeface="+mj-lt"/>
              </a:rPr>
              <a:t>n</a:t>
            </a:r>
            <a:r>
              <a:rPr lang="en-US" sz="2400" dirty="0" smtClean="0">
                <a:solidFill>
                  <a:srgbClr val="0070C0"/>
                </a:solidFill>
                <a:latin typeface="+mj-lt"/>
              </a:rPr>
              <a:t>. Time complexity of this operation is O(</a:t>
            </a:r>
            <a:r>
              <a:rPr lang="en-US" sz="2400" b="1" i="1" dirty="0" smtClean="0">
                <a:latin typeface="+mj-lt"/>
              </a:rPr>
              <a:t>n</a:t>
            </a:r>
            <a:r>
              <a:rPr lang="en-US" sz="2400" dirty="0" smtClean="0">
                <a:solidFill>
                  <a:srgbClr val="0070C0"/>
                </a:solidFill>
                <a:latin typeface="+mj-lt"/>
              </a:rPr>
              <a:t>)</a:t>
            </a:r>
          </a:p>
        </p:txBody>
      </p:sp>
      <p:graphicFrame>
        <p:nvGraphicFramePr>
          <p:cNvPr id="2" name="Table 1"/>
          <p:cNvGraphicFramePr>
            <a:graphicFrameLocks noGrp="1"/>
          </p:cNvGraphicFramePr>
          <p:nvPr>
            <p:extLst/>
          </p:nvPr>
        </p:nvGraphicFramePr>
        <p:xfrm>
          <a:off x="615696" y="5445760"/>
          <a:ext cx="1746504" cy="74168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gridSpan="2">
                  <a:txBody>
                    <a:bodyPr/>
                    <a:lstStyle/>
                    <a:p>
                      <a:pPr algn="ctr"/>
                      <a:r>
                        <a:rPr lang="en-US" dirty="0" smtClean="0">
                          <a:solidFill>
                            <a:schemeClr val="tx1"/>
                          </a:solidFill>
                        </a:rPr>
                        <a:t>head</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nvPr>
        </p:nvGraphicFramePr>
        <p:xfrm>
          <a:off x="2743200" y="5445760"/>
          <a:ext cx="17465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52911">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nvPr>
        </p:nvGraphicFramePr>
        <p:xfrm>
          <a:off x="4876800" y="5445760"/>
          <a:ext cx="1746504" cy="37084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nvPr>
        </p:nvGraphicFramePr>
        <p:xfrm>
          <a:off x="6953743" y="5445760"/>
          <a:ext cx="1746504" cy="37084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20" name="Straight Arrow Connector 19"/>
          <p:cNvCxnSpPr>
            <a:endCxn id="13" idx="1"/>
          </p:cNvCxnSpPr>
          <p:nvPr/>
        </p:nvCxnSpPr>
        <p:spPr>
          <a:xfrm>
            <a:off x="6629400"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24128"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38400" y="561340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nvPr>
        </p:nvGraphicFramePr>
        <p:xfrm>
          <a:off x="434788" y="4829542"/>
          <a:ext cx="9083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4" name="Freeform 23"/>
          <p:cNvSpPr/>
          <p:nvPr/>
        </p:nvSpPr>
        <p:spPr>
          <a:xfrm>
            <a:off x="360490" y="4990652"/>
            <a:ext cx="1280232" cy="685800"/>
          </a:xfrm>
          <a:custGeom>
            <a:avLst/>
            <a:gdLst>
              <a:gd name="connsiteX0" fmla="*/ 970769 w 1280232"/>
              <a:gd name="connsiteY0" fmla="*/ 0 h 685800"/>
              <a:gd name="connsiteX1" fmla="*/ 970769 w 1280232"/>
              <a:gd name="connsiteY1" fmla="*/ 0 h 685800"/>
              <a:gd name="connsiteX2" fmla="*/ 1091792 w 1280232"/>
              <a:gd name="connsiteY2" fmla="*/ 26894 h 685800"/>
              <a:gd name="connsiteX3" fmla="*/ 1132134 w 1280232"/>
              <a:gd name="connsiteY3" fmla="*/ 40341 h 685800"/>
              <a:gd name="connsiteX4" fmla="*/ 1159028 w 1280232"/>
              <a:gd name="connsiteY4" fmla="*/ 80682 h 685800"/>
              <a:gd name="connsiteX5" fmla="*/ 1239710 w 1280232"/>
              <a:gd name="connsiteY5" fmla="*/ 107576 h 685800"/>
              <a:gd name="connsiteX6" fmla="*/ 1253157 w 1280232"/>
              <a:gd name="connsiteY6" fmla="*/ 161364 h 685800"/>
              <a:gd name="connsiteX7" fmla="*/ 1280051 w 1280232"/>
              <a:gd name="connsiteY7" fmla="*/ 188259 h 685800"/>
              <a:gd name="connsiteX8" fmla="*/ 1159028 w 1280232"/>
              <a:gd name="connsiteY8" fmla="*/ 255494 h 685800"/>
              <a:gd name="connsiteX9" fmla="*/ 1091792 w 1280232"/>
              <a:gd name="connsiteY9" fmla="*/ 282388 h 685800"/>
              <a:gd name="connsiteX10" fmla="*/ 1038004 w 1280232"/>
              <a:gd name="connsiteY10" fmla="*/ 295835 h 685800"/>
              <a:gd name="connsiteX11" fmla="*/ 930428 w 1280232"/>
              <a:gd name="connsiteY11" fmla="*/ 322729 h 685800"/>
              <a:gd name="connsiteX12" fmla="*/ 876639 w 1280232"/>
              <a:gd name="connsiteY12" fmla="*/ 336176 h 685800"/>
              <a:gd name="connsiteX13" fmla="*/ 836298 w 1280232"/>
              <a:gd name="connsiteY13" fmla="*/ 349623 h 685800"/>
              <a:gd name="connsiteX14" fmla="*/ 594251 w 1280232"/>
              <a:gd name="connsiteY14" fmla="*/ 363070 h 685800"/>
              <a:gd name="connsiteX15" fmla="*/ 459781 w 1280232"/>
              <a:gd name="connsiteY15" fmla="*/ 376517 h 685800"/>
              <a:gd name="connsiteX16" fmla="*/ 405992 w 1280232"/>
              <a:gd name="connsiteY16" fmla="*/ 389964 h 685800"/>
              <a:gd name="connsiteX17" fmla="*/ 244628 w 1280232"/>
              <a:gd name="connsiteY17" fmla="*/ 403412 h 685800"/>
              <a:gd name="connsiteX18" fmla="*/ 123604 w 1280232"/>
              <a:gd name="connsiteY18" fmla="*/ 457200 h 685800"/>
              <a:gd name="connsiteX19" fmla="*/ 56369 w 1280232"/>
              <a:gd name="connsiteY19" fmla="*/ 470647 h 685800"/>
              <a:gd name="connsiteX20" fmla="*/ 42922 w 1280232"/>
              <a:gd name="connsiteY20" fmla="*/ 510988 h 685800"/>
              <a:gd name="connsiteX21" fmla="*/ 2581 w 1280232"/>
              <a:gd name="connsiteY21" fmla="*/ 537882 h 685800"/>
              <a:gd name="connsiteX22" fmla="*/ 69816 w 1280232"/>
              <a:gd name="connsiteY22" fmla="*/ 685800 h 685800"/>
              <a:gd name="connsiteX23" fmla="*/ 244628 w 1280232"/>
              <a:gd name="connsiteY23" fmla="*/ 672353 h 685800"/>
              <a:gd name="connsiteX24" fmla="*/ 231181 w 1280232"/>
              <a:gd name="connsiteY24"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80232" h="685800">
                <a:moveTo>
                  <a:pt x="970769" y="0"/>
                </a:moveTo>
                <a:lnTo>
                  <a:pt x="970769" y="0"/>
                </a:lnTo>
                <a:cubicBezTo>
                  <a:pt x="1011110" y="8965"/>
                  <a:pt x="1051701" y="16871"/>
                  <a:pt x="1091792" y="26894"/>
                </a:cubicBezTo>
                <a:cubicBezTo>
                  <a:pt x="1105543" y="30332"/>
                  <a:pt x="1121065" y="31486"/>
                  <a:pt x="1132134" y="40341"/>
                </a:cubicBezTo>
                <a:cubicBezTo>
                  <a:pt x="1144754" y="50437"/>
                  <a:pt x="1145323" y="72117"/>
                  <a:pt x="1159028" y="80682"/>
                </a:cubicBezTo>
                <a:cubicBezTo>
                  <a:pt x="1183068" y="95707"/>
                  <a:pt x="1239710" y="107576"/>
                  <a:pt x="1239710" y="107576"/>
                </a:cubicBezTo>
                <a:cubicBezTo>
                  <a:pt x="1244192" y="125505"/>
                  <a:pt x="1244892" y="144834"/>
                  <a:pt x="1253157" y="161364"/>
                </a:cubicBezTo>
                <a:cubicBezTo>
                  <a:pt x="1258827" y="172704"/>
                  <a:pt x="1282537" y="175827"/>
                  <a:pt x="1280051" y="188259"/>
                </a:cubicBezTo>
                <a:cubicBezTo>
                  <a:pt x="1271215" y="232440"/>
                  <a:pt x="1180904" y="246744"/>
                  <a:pt x="1159028" y="255494"/>
                </a:cubicBezTo>
                <a:cubicBezTo>
                  <a:pt x="1136616" y="264459"/>
                  <a:pt x="1114692" y="274755"/>
                  <a:pt x="1091792" y="282388"/>
                </a:cubicBezTo>
                <a:cubicBezTo>
                  <a:pt x="1074259" y="288232"/>
                  <a:pt x="1055774" y="290758"/>
                  <a:pt x="1038004" y="295835"/>
                </a:cubicBezTo>
                <a:cubicBezTo>
                  <a:pt x="911855" y="331878"/>
                  <a:pt x="1114961" y="281722"/>
                  <a:pt x="930428" y="322729"/>
                </a:cubicBezTo>
                <a:cubicBezTo>
                  <a:pt x="912387" y="326738"/>
                  <a:pt x="894409" y="331099"/>
                  <a:pt x="876639" y="336176"/>
                </a:cubicBezTo>
                <a:cubicBezTo>
                  <a:pt x="863010" y="340070"/>
                  <a:pt x="850409" y="348279"/>
                  <a:pt x="836298" y="349623"/>
                </a:cubicBezTo>
                <a:cubicBezTo>
                  <a:pt x="755855" y="357284"/>
                  <a:pt x="674852" y="357313"/>
                  <a:pt x="594251" y="363070"/>
                </a:cubicBezTo>
                <a:cubicBezTo>
                  <a:pt x="549319" y="366279"/>
                  <a:pt x="504604" y="372035"/>
                  <a:pt x="459781" y="376517"/>
                </a:cubicBezTo>
                <a:cubicBezTo>
                  <a:pt x="441851" y="380999"/>
                  <a:pt x="424331" y="387672"/>
                  <a:pt x="405992" y="389964"/>
                </a:cubicBezTo>
                <a:cubicBezTo>
                  <a:pt x="352434" y="396659"/>
                  <a:pt x="297868" y="394538"/>
                  <a:pt x="244628" y="403412"/>
                </a:cubicBezTo>
                <a:cubicBezTo>
                  <a:pt x="68424" y="432780"/>
                  <a:pt x="233247" y="416084"/>
                  <a:pt x="123604" y="457200"/>
                </a:cubicBezTo>
                <a:cubicBezTo>
                  <a:pt x="102204" y="465225"/>
                  <a:pt x="78781" y="466165"/>
                  <a:pt x="56369" y="470647"/>
                </a:cubicBezTo>
                <a:cubicBezTo>
                  <a:pt x="51887" y="484094"/>
                  <a:pt x="51777" y="499920"/>
                  <a:pt x="42922" y="510988"/>
                </a:cubicBezTo>
                <a:cubicBezTo>
                  <a:pt x="32826" y="523608"/>
                  <a:pt x="4044" y="521787"/>
                  <a:pt x="2581" y="537882"/>
                </a:cubicBezTo>
                <a:cubicBezTo>
                  <a:pt x="-7408" y="647757"/>
                  <a:pt x="10885" y="646513"/>
                  <a:pt x="69816" y="685800"/>
                </a:cubicBezTo>
                <a:cubicBezTo>
                  <a:pt x="235648" y="671981"/>
                  <a:pt x="177206" y="672353"/>
                  <a:pt x="244628" y="672353"/>
                </a:cubicBezTo>
                <a:lnTo>
                  <a:pt x="231181" y="68580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976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3785652"/>
          </a:xfrm>
          <a:prstGeom prst="rect">
            <a:avLst/>
          </a:prstGeom>
        </p:spPr>
        <p:txBody>
          <a:bodyPr wrap="square" lIns="0" rIns="0">
            <a:spAutoFit/>
          </a:bodyPr>
          <a:lstStyle/>
          <a:p>
            <a:pPr marL="238125" lvl="2"/>
            <a:r>
              <a:rPr lang="en-US" sz="2400" b="1" dirty="0" smtClean="0"/>
              <a:t>Insertion</a:t>
            </a:r>
          </a:p>
          <a:p>
            <a:pPr marL="238125" lvl="2"/>
            <a:r>
              <a:rPr lang="en-US" sz="2400" dirty="0">
                <a:solidFill>
                  <a:srgbClr val="0070C0"/>
                </a:solidFill>
                <a:latin typeface="+mj-lt"/>
              </a:rPr>
              <a:t>If we want to </a:t>
            </a:r>
            <a:r>
              <a:rPr lang="en-US" sz="2400" dirty="0" smtClean="0">
                <a:solidFill>
                  <a:srgbClr val="0070C0"/>
                </a:solidFill>
                <a:latin typeface="+mj-lt"/>
              </a:rPr>
              <a:t>insert a new data </a:t>
            </a:r>
            <a:r>
              <a:rPr lang="en-US" sz="2400" dirty="0" smtClean="0">
                <a:latin typeface="+mj-lt"/>
              </a:rPr>
              <a:t>at the beginning of </a:t>
            </a:r>
            <a:r>
              <a:rPr lang="en-US" sz="2400" dirty="0" smtClean="0">
                <a:solidFill>
                  <a:srgbClr val="0070C0"/>
                </a:solidFill>
                <a:latin typeface="+mj-lt"/>
              </a:rPr>
              <a:t>the linked list then </a:t>
            </a:r>
          </a:p>
          <a:p>
            <a:pPr marL="238125" lvl="2"/>
            <a:r>
              <a:rPr lang="en-US" sz="2400" dirty="0">
                <a:solidFill>
                  <a:srgbClr val="0070C0"/>
                </a:solidFill>
                <a:latin typeface="+mj-lt"/>
              </a:rPr>
              <a:t>	</a:t>
            </a:r>
            <a:r>
              <a:rPr lang="en-US" sz="2400" dirty="0" smtClean="0">
                <a:solidFill>
                  <a:srgbClr val="0070C0"/>
                </a:solidFill>
                <a:latin typeface="+mj-lt"/>
              </a:rPr>
              <a:t>- first create a node in any address of the available memory</a:t>
            </a:r>
          </a:p>
          <a:p>
            <a:pPr marL="238125" lvl="2"/>
            <a:r>
              <a:rPr lang="en-US" sz="2400" dirty="0">
                <a:solidFill>
                  <a:srgbClr val="0070C0"/>
                </a:solidFill>
                <a:latin typeface="+mj-lt"/>
              </a:rPr>
              <a:t>	</a:t>
            </a:r>
            <a:r>
              <a:rPr lang="en-US" sz="2400" dirty="0" smtClean="0">
                <a:solidFill>
                  <a:srgbClr val="0070C0"/>
                </a:solidFill>
                <a:latin typeface="+mj-lt"/>
              </a:rPr>
              <a:t>- </a:t>
            </a:r>
            <a:r>
              <a:rPr lang="en-US" sz="2400" dirty="0" smtClean="0">
                <a:solidFill>
                  <a:srgbClr val="0070C0"/>
                </a:solidFill>
              </a:rPr>
              <a:t> </a:t>
            </a:r>
            <a:r>
              <a:rPr lang="en-US" sz="2400" dirty="0">
                <a:solidFill>
                  <a:srgbClr val="0070C0"/>
                </a:solidFill>
              </a:rPr>
              <a:t>store the value (ex. </a:t>
            </a:r>
            <a:r>
              <a:rPr lang="en-US" sz="2400" dirty="0" smtClean="0">
                <a:solidFill>
                  <a:srgbClr val="0070C0"/>
                </a:solidFill>
              </a:rPr>
              <a:t>25)</a:t>
            </a:r>
            <a:endParaRPr lang="en-US" sz="2400" dirty="0" smtClean="0">
              <a:solidFill>
                <a:srgbClr val="0070C0"/>
              </a:solidFill>
              <a:latin typeface="+mj-lt"/>
            </a:endParaRPr>
          </a:p>
          <a:p>
            <a:pPr marL="238125" lvl="2"/>
            <a:r>
              <a:rPr lang="en-US" sz="2400" dirty="0">
                <a:solidFill>
                  <a:srgbClr val="0070C0"/>
                </a:solidFill>
                <a:latin typeface="+mj-lt"/>
              </a:rPr>
              <a:t>	</a:t>
            </a:r>
            <a:r>
              <a:rPr lang="en-US" sz="2400" dirty="0" smtClean="0">
                <a:solidFill>
                  <a:srgbClr val="0070C0"/>
                </a:solidFill>
                <a:latin typeface="+mj-lt"/>
              </a:rPr>
              <a:t>- then update the value of the Head variable that stores the address of the first node with the address of the new node. And the address part of the new node will be replaced by the address stored in Head.</a:t>
            </a:r>
          </a:p>
          <a:p>
            <a:pPr marL="238125" lvl="2"/>
            <a:endParaRPr lang="en-US" sz="2400" dirty="0">
              <a:solidFill>
                <a:srgbClr val="0070C0"/>
              </a:solidFill>
              <a:latin typeface="+mj-lt"/>
            </a:endParaRPr>
          </a:p>
        </p:txBody>
      </p:sp>
      <p:graphicFrame>
        <p:nvGraphicFramePr>
          <p:cNvPr id="2" name="Table 1"/>
          <p:cNvGraphicFramePr>
            <a:graphicFrameLocks noGrp="1"/>
          </p:cNvGraphicFramePr>
          <p:nvPr>
            <p:extLst/>
          </p:nvPr>
        </p:nvGraphicFramePr>
        <p:xfrm>
          <a:off x="615696" y="5445760"/>
          <a:ext cx="1746504" cy="74168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gridSpan="2">
                  <a:txBody>
                    <a:bodyPr/>
                    <a:lstStyle/>
                    <a:p>
                      <a:pPr algn="ctr"/>
                      <a:r>
                        <a:rPr lang="en-US" dirty="0" smtClean="0">
                          <a:solidFill>
                            <a:schemeClr val="tx1"/>
                          </a:solidFill>
                        </a:rPr>
                        <a:t>head</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nvPr>
        </p:nvGraphicFramePr>
        <p:xfrm>
          <a:off x="2743200" y="5445760"/>
          <a:ext cx="17465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52911">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nvPr>
        </p:nvGraphicFramePr>
        <p:xfrm>
          <a:off x="4876800" y="5445760"/>
          <a:ext cx="1746504" cy="37084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nvPr>
        </p:nvGraphicFramePr>
        <p:xfrm>
          <a:off x="6953743" y="5445760"/>
          <a:ext cx="1746504" cy="37084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20" name="Straight Arrow Connector 19"/>
          <p:cNvCxnSpPr>
            <a:endCxn id="13" idx="1"/>
          </p:cNvCxnSpPr>
          <p:nvPr/>
        </p:nvCxnSpPr>
        <p:spPr>
          <a:xfrm>
            <a:off x="6629400"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24128"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38400" y="561340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nvPr>
        </p:nvGraphicFramePr>
        <p:xfrm>
          <a:off x="434788" y="4829542"/>
          <a:ext cx="9083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4" name="Freeform 23"/>
          <p:cNvSpPr/>
          <p:nvPr/>
        </p:nvSpPr>
        <p:spPr>
          <a:xfrm>
            <a:off x="360490" y="4990652"/>
            <a:ext cx="1280232" cy="685800"/>
          </a:xfrm>
          <a:custGeom>
            <a:avLst/>
            <a:gdLst>
              <a:gd name="connsiteX0" fmla="*/ 970769 w 1280232"/>
              <a:gd name="connsiteY0" fmla="*/ 0 h 685800"/>
              <a:gd name="connsiteX1" fmla="*/ 970769 w 1280232"/>
              <a:gd name="connsiteY1" fmla="*/ 0 h 685800"/>
              <a:gd name="connsiteX2" fmla="*/ 1091792 w 1280232"/>
              <a:gd name="connsiteY2" fmla="*/ 26894 h 685800"/>
              <a:gd name="connsiteX3" fmla="*/ 1132134 w 1280232"/>
              <a:gd name="connsiteY3" fmla="*/ 40341 h 685800"/>
              <a:gd name="connsiteX4" fmla="*/ 1159028 w 1280232"/>
              <a:gd name="connsiteY4" fmla="*/ 80682 h 685800"/>
              <a:gd name="connsiteX5" fmla="*/ 1239710 w 1280232"/>
              <a:gd name="connsiteY5" fmla="*/ 107576 h 685800"/>
              <a:gd name="connsiteX6" fmla="*/ 1253157 w 1280232"/>
              <a:gd name="connsiteY6" fmla="*/ 161364 h 685800"/>
              <a:gd name="connsiteX7" fmla="*/ 1280051 w 1280232"/>
              <a:gd name="connsiteY7" fmla="*/ 188259 h 685800"/>
              <a:gd name="connsiteX8" fmla="*/ 1159028 w 1280232"/>
              <a:gd name="connsiteY8" fmla="*/ 255494 h 685800"/>
              <a:gd name="connsiteX9" fmla="*/ 1091792 w 1280232"/>
              <a:gd name="connsiteY9" fmla="*/ 282388 h 685800"/>
              <a:gd name="connsiteX10" fmla="*/ 1038004 w 1280232"/>
              <a:gd name="connsiteY10" fmla="*/ 295835 h 685800"/>
              <a:gd name="connsiteX11" fmla="*/ 930428 w 1280232"/>
              <a:gd name="connsiteY11" fmla="*/ 322729 h 685800"/>
              <a:gd name="connsiteX12" fmla="*/ 876639 w 1280232"/>
              <a:gd name="connsiteY12" fmla="*/ 336176 h 685800"/>
              <a:gd name="connsiteX13" fmla="*/ 836298 w 1280232"/>
              <a:gd name="connsiteY13" fmla="*/ 349623 h 685800"/>
              <a:gd name="connsiteX14" fmla="*/ 594251 w 1280232"/>
              <a:gd name="connsiteY14" fmla="*/ 363070 h 685800"/>
              <a:gd name="connsiteX15" fmla="*/ 459781 w 1280232"/>
              <a:gd name="connsiteY15" fmla="*/ 376517 h 685800"/>
              <a:gd name="connsiteX16" fmla="*/ 405992 w 1280232"/>
              <a:gd name="connsiteY16" fmla="*/ 389964 h 685800"/>
              <a:gd name="connsiteX17" fmla="*/ 244628 w 1280232"/>
              <a:gd name="connsiteY17" fmla="*/ 403412 h 685800"/>
              <a:gd name="connsiteX18" fmla="*/ 123604 w 1280232"/>
              <a:gd name="connsiteY18" fmla="*/ 457200 h 685800"/>
              <a:gd name="connsiteX19" fmla="*/ 56369 w 1280232"/>
              <a:gd name="connsiteY19" fmla="*/ 470647 h 685800"/>
              <a:gd name="connsiteX20" fmla="*/ 42922 w 1280232"/>
              <a:gd name="connsiteY20" fmla="*/ 510988 h 685800"/>
              <a:gd name="connsiteX21" fmla="*/ 2581 w 1280232"/>
              <a:gd name="connsiteY21" fmla="*/ 537882 h 685800"/>
              <a:gd name="connsiteX22" fmla="*/ 69816 w 1280232"/>
              <a:gd name="connsiteY22" fmla="*/ 685800 h 685800"/>
              <a:gd name="connsiteX23" fmla="*/ 244628 w 1280232"/>
              <a:gd name="connsiteY23" fmla="*/ 672353 h 685800"/>
              <a:gd name="connsiteX24" fmla="*/ 231181 w 1280232"/>
              <a:gd name="connsiteY24"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80232" h="685800">
                <a:moveTo>
                  <a:pt x="970769" y="0"/>
                </a:moveTo>
                <a:lnTo>
                  <a:pt x="970769" y="0"/>
                </a:lnTo>
                <a:cubicBezTo>
                  <a:pt x="1011110" y="8965"/>
                  <a:pt x="1051701" y="16871"/>
                  <a:pt x="1091792" y="26894"/>
                </a:cubicBezTo>
                <a:cubicBezTo>
                  <a:pt x="1105543" y="30332"/>
                  <a:pt x="1121065" y="31486"/>
                  <a:pt x="1132134" y="40341"/>
                </a:cubicBezTo>
                <a:cubicBezTo>
                  <a:pt x="1144754" y="50437"/>
                  <a:pt x="1145323" y="72117"/>
                  <a:pt x="1159028" y="80682"/>
                </a:cubicBezTo>
                <a:cubicBezTo>
                  <a:pt x="1183068" y="95707"/>
                  <a:pt x="1239710" y="107576"/>
                  <a:pt x="1239710" y="107576"/>
                </a:cubicBezTo>
                <a:cubicBezTo>
                  <a:pt x="1244192" y="125505"/>
                  <a:pt x="1244892" y="144834"/>
                  <a:pt x="1253157" y="161364"/>
                </a:cubicBezTo>
                <a:cubicBezTo>
                  <a:pt x="1258827" y="172704"/>
                  <a:pt x="1282537" y="175827"/>
                  <a:pt x="1280051" y="188259"/>
                </a:cubicBezTo>
                <a:cubicBezTo>
                  <a:pt x="1271215" y="232440"/>
                  <a:pt x="1180904" y="246744"/>
                  <a:pt x="1159028" y="255494"/>
                </a:cubicBezTo>
                <a:cubicBezTo>
                  <a:pt x="1136616" y="264459"/>
                  <a:pt x="1114692" y="274755"/>
                  <a:pt x="1091792" y="282388"/>
                </a:cubicBezTo>
                <a:cubicBezTo>
                  <a:pt x="1074259" y="288232"/>
                  <a:pt x="1055774" y="290758"/>
                  <a:pt x="1038004" y="295835"/>
                </a:cubicBezTo>
                <a:cubicBezTo>
                  <a:pt x="911855" y="331878"/>
                  <a:pt x="1114961" y="281722"/>
                  <a:pt x="930428" y="322729"/>
                </a:cubicBezTo>
                <a:cubicBezTo>
                  <a:pt x="912387" y="326738"/>
                  <a:pt x="894409" y="331099"/>
                  <a:pt x="876639" y="336176"/>
                </a:cubicBezTo>
                <a:cubicBezTo>
                  <a:pt x="863010" y="340070"/>
                  <a:pt x="850409" y="348279"/>
                  <a:pt x="836298" y="349623"/>
                </a:cubicBezTo>
                <a:cubicBezTo>
                  <a:pt x="755855" y="357284"/>
                  <a:pt x="674852" y="357313"/>
                  <a:pt x="594251" y="363070"/>
                </a:cubicBezTo>
                <a:cubicBezTo>
                  <a:pt x="549319" y="366279"/>
                  <a:pt x="504604" y="372035"/>
                  <a:pt x="459781" y="376517"/>
                </a:cubicBezTo>
                <a:cubicBezTo>
                  <a:pt x="441851" y="380999"/>
                  <a:pt x="424331" y="387672"/>
                  <a:pt x="405992" y="389964"/>
                </a:cubicBezTo>
                <a:cubicBezTo>
                  <a:pt x="352434" y="396659"/>
                  <a:pt x="297868" y="394538"/>
                  <a:pt x="244628" y="403412"/>
                </a:cubicBezTo>
                <a:cubicBezTo>
                  <a:pt x="68424" y="432780"/>
                  <a:pt x="233247" y="416084"/>
                  <a:pt x="123604" y="457200"/>
                </a:cubicBezTo>
                <a:cubicBezTo>
                  <a:pt x="102204" y="465225"/>
                  <a:pt x="78781" y="466165"/>
                  <a:pt x="56369" y="470647"/>
                </a:cubicBezTo>
                <a:cubicBezTo>
                  <a:pt x="51887" y="484094"/>
                  <a:pt x="51777" y="499920"/>
                  <a:pt x="42922" y="510988"/>
                </a:cubicBezTo>
                <a:cubicBezTo>
                  <a:pt x="32826" y="523608"/>
                  <a:pt x="4044" y="521787"/>
                  <a:pt x="2581" y="537882"/>
                </a:cubicBezTo>
                <a:cubicBezTo>
                  <a:pt x="-7408" y="647757"/>
                  <a:pt x="10885" y="646513"/>
                  <a:pt x="69816" y="685800"/>
                </a:cubicBezTo>
                <a:cubicBezTo>
                  <a:pt x="235648" y="671981"/>
                  <a:pt x="177206" y="672353"/>
                  <a:pt x="244628" y="672353"/>
                </a:cubicBezTo>
                <a:lnTo>
                  <a:pt x="231181" y="68580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2103240864"/>
              </p:ext>
            </p:extLst>
          </p:nvPr>
        </p:nvGraphicFramePr>
        <p:xfrm>
          <a:off x="1659772" y="4419600"/>
          <a:ext cx="1775326" cy="365760"/>
        </p:xfrm>
        <a:graphic>
          <a:graphicData uri="http://schemas.openxmlformats.org/drawingml/2006/table">
            <a:tbl>
              <a:tblPr firstRow="1" bandRow="1">
                <a:tableStyleId>{5C22544A-7EE6-4342-B048-85BDC9FD1C3A}</a:tableStyleId>
              </a:tblPr>
              <a:tblGrid>
                <a:gridCol w="607402">
                  <a:extLst>
                    <a:ext uri="{9D8B030D-6E8A-4147-A177-3AD203B41FA5}">
                      <a16:colId xmlns:a16="http://schemas.microsoft.com/office/drawing/2014/main" val="20000"/>
                    </a:ext>
                  </a:extLst>
                </a:gridCol>
                <a:gridCol w="607402">
                  <a:extLst>
                    <a:ext uri="{9D8B030D-6E8A-4147-A177-3AD203B41FA5}">
                      <a16:colId xmlns:a16="http://schemas.microsoft.com/office/drawing/2014/main" val="20001"/>
                    </a:ext>
                  </a:extLst>
                </a:gridCol>
                <a:gridCol w="560522">
                  <a:extLst>
                    <a:ext uri="{9D8B030D-6E8A-4147-A177-3AD203B41FA5}">
                      <a16:colId xmlns:a16="http://schemas.microsoft.com/office/drawing/2014/main" val="20002"/>
                    </a:ext>
                  </a:extLst>
                </a:gridCol>
              </a:tblGrid>
              <a:tr h="352911">
                <a:tc>
                  <a:txBody>
                    <a:bodyPr/>
                    <a:lstStyle/>
                    <a:p>
                      <a:pPr algn="ctr"/>
                      <a:r>
                        <a:rPr lang="en-US" dirty="0" smtClean="0">
                          <a:solidFill>
                            <a:schemeClr val="tx1"/>
                          </a:solidFill>
                        </a:rPr>
                        <a:t>65</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25</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smtClean="0">
                          <a:solidFill>
                            <a:schemeClr val="tx1"/>
                          </a:solidFill>
                        </a:rPr>
                        <a:t>null</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0"/>
                  </a:ext>
                </a:extLst>
              </a:tr>
            </a:tbl>
          </a:graphicData>
        </a:graphic>
      </p:graphicFrame>
      <p:sp>
        <p:nvSpPr>
          <p:cNvPr id="4" name="Oval 3"/>
          <p:cNvSpPr/>
          <p:nvPr/>
        </p:nvSpPr>
        <p:spPr>
          <a:xfrm>
            <a:off x="1640722" y="4343400"/>
            <a:ext cx="645278" cy="50905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92972" y="4723874"/>
            <a:ext cx="645278" cy="509052"/>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1276350" y="4572000"/>
            <a:ext cx="361950" cy="171450"/>
          </a:xfrm>
          <a:custGeom>
            <a:avLst/>
            <a:gdLst>
              <a:gd name="connsiteX0" fmla="*/ 361950 w 361950"/>
              <a:gd name="connsiteY0" fmla="*/ 0 h 171450"/>
              <a:gd name="connsiteX1" fmla="*/ 0 w 361950"/>
              <a:gd name="connsiteY1" fmla="*/ 171450 h 171450"/>
              <a:gd name="connsiteX2" fmla="*/ 0 w 361950"/>
              <a:gd name="connsiteY2" fmla="*/ 171450 h 171450"/>
            </a:gdLst>
            <a:ahLst/>
            <a:cxnLst>
              <a:cxn ang="0">
                <a:pos x="connsiteX0" y="connsiteY0"/>
              </a:cxn>
              <a:cxn ang="0">
                <a:pos x="connsiteX1" y="connsiteY1"/>
              </a:cxn>
              <a:cxn ang="0">
                <a:pos x="connsiteX2" y="connsiteY2"/>
              </a:cxn>
            </a:cxnLst>
            <a:rect l="l" t="t" r="r" b="b"/>
            <a:pathLst>
              <a:path w="361950" h="171450">
                <a:moveTo>
                  <a:pt x="361950" y="0"/>
                </a:moveTo>
                <a:lnTo>
                  <a:pt x="0" y="171450"/>
                </a:lnTo>
                <a:lnTo>
                  <a:pt x="0" y="17145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96788" y="4800600"/>
            <a:ext cx="1994684" cy="231906"/>
          </a:xfrm>
          <a:custGeom>
            <a:avLst/>
            <a:gdLst>
              <a:gd name="connsiteX0" fmla="*/ 0 w 1994684"/>
              <a:gd name="connsiteY0" fmla="*/ 201706 h 231906"/>
              <a:gd name="connsiteX1" fmla="*/ 1828800 w 1994684"/>
              <a:gd name="connsiteY1" fmla="*/ 215153 h 231906"/>
              <a:gd name="connsiteX2" fmla="*/ 1909483 w 1994684"/>
              <a:gd name="connsiteY2" fmla="*/ 0 h 231906"/>
              <a:gd name="connsiteX3" fmla="*/ 1909483 w 1994684"/>
              <a:gd name="connsiteY3" fmla="*/ 0 h 231906"/>
            </a:gdLst>
            <a:ahLst/>
            <a:cxnLst>
              <a:cxn ang="0">
                <a:pos x="connsiteX0" y="connsiteY0"/>
              </a:cxn>
              <a:cxn ang="0">
                <a:pos x="connsiteX1" y="connsiteY1"/>
              </a:cxn>
              <a:cxn ang="0">
                <a:pos x="connsiteX2" y="connsiteY2"/>
              </a:cxn>
              <a:cxn ang="0">
                <a:pos x="connsiteX3" y="connsiteY3"/>
              </a:cxn>
            </a:cxnLst>
            <a:rect l="l" t="t" r="r" b="b"/>
            <a:pathLst>
              <a:path w="1994684" h="231906">
                <a:moveTo>
                  <a:pt x="0" y="201706"/>
                </a:moveTo>
                <a:cubicBezTo>
                  <a:pt x="755276" y="225238"/>
                  <a:pt x="1510553" y="248771"/>
                  <a:pt x="1828800" y="215153"/>
                </a:cubicBezTo>
                <a:cubicBezTo>
                  <a:pt x="2147047" y="181535"/>
                  <a:pt x="1909483" y="0"/>
                  <a:pt x="1909483" y="0"/>
                </a:cubicBezTo>
                <a:lnTo>
                  <a:pt x="1909483" y="0"/>
                </a:lnTo>
              </a:path>
            </a:pathLst>
          </a:custGeom>
          <a:noFill/>
          <a:ln>
            <a:solidFill>
              <a:srgbClr val="FFC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731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3785652"/>
          </a:xfrm>
          <a:prstGeom prst="rect">
            <a:avLst/>
          </a:prstGeom>
        </p:spPr>
        <p:txBody>
          <a:bodyPr wrap="square" lIns="0" rIns="0">
            <a:spAutoFit/>
          </a:bodyPr>
          <a:lstStyle/>
          <a:p>
            <a:pPr marL="238125" lvl="2"/>
            <a:r>
              <a:rPr lang="en-US" sz="2400" b="1" dirty="0" smtClean="0"/>
              <a:t>Insertion</a:t>
            </a:r>
          </a:p>
          <a:p>
            <a:pPr marL="238125" lvl="2"/>
            <a:r>
              <a:rPr lang="en-US" sz="2400" dirty="0">
                <a:solidFill>
                  <a:srgbClr val="0070C0"/>
                </a:solidFill>
                <a:latin typeface="+mj-lt"/>
              </a:rPr>
              <a:t>If we want to </a:t>
            </a:r>
            <a:r>
              <a:rPr lang="en-US" sz="2400" dirty="0" smtClean="0">
                <a:solidFill>
                  <a:srgbClr val="0070C0"/>
                </a:solidFill>
                <a:latin typeface="+mj-lt"/>
              </a:rPr>
              <a:t>insert a new data </a:t>
            </a:r>
            <a:r>
              <a:rPr lang="en-US" sz="2400" dirty="0" smtClean="0">
                <a:latin typeface="+mj-lt"/>
              </a:rPr>
              <a:t>at the beginning of </a:t>
            </a:r>
            <a:r>
              <a:rPr lang="en-US" sz="2400" dirty="0" smtClean="0">
                <a:solidFill>
                  <a:srgbClr val="0070C0"/>
                </a:solidFill>
                <a:latin typeface="+mj-lt"/>
              </a:rPr>
              <a:t>the linked list then </a:t>
            </a:r>
          </a:p>
          <a:p>
            <a:pPr marL="238125" lvl="2"/>
            <a:r>
              <a:rPr lang="en-US" sz="2400" dirty="0">
                <a:solidFill>
                  <a:srgbClr val="0070C0"/>
                </a:solidFill>
                <a:latin typeface="+mj-lt"/>
              </a:rPr>
              <a:t>	</a:t>
            </a:r>
            <a:r>
              <a:rPr lang="en-US" sz="2400" dirty="0" smtClean="0">
                <a:solidFill>
                  <a:srgbClr val="0070C0"/>
                </a:solidFill>
                <a:latin typeface="+mj-lt"/>
              </a:rPr>
              <a:t>- first create a node in any address of the available memory</a:t>
            </a:r>
          </a:p>
          <a:p>
            <a:pPr marL="238125" lvl="2"/>
            <a:r>
              <a:rPr lang="en-US" sz="2400" dirty="0">
                <a:solidFill>
                  <a:srgbClr val="0070C0"/>
                </a:solidFill>
                <a:latin typeface="+mj-lt"/>
              </a:rPr>
              <a:t>	</a:t>
            </a:r>
            <a:r>
              <a:rPr lang="en-US" sz="2400" dirty="0" smtClean="0">
                <a:solidFill>
                  <a:srgbClr val="0070C0"/>
                </a:solidFill>
                <a:latin typeface="+mj-lt"/>
              </a:rPr>
              <a:t>- </a:t>
            </a:r>
            <a:r>
              <a:rPr lang="en-US" sz="2400" dirty="0" smtClean="0">
                <a:solidFill>
                  <a:srgbClr val="0070C0"/>
                </a:solidFill>
              </a:rPr>
              <a:t> </a:t>
            </a:r>
            <a:r>
              <a:rPr lang="en-US" sz="2400" dirty="0">
                <a:solidFill>
                  <a:srgbClr val="0070C0"/>
                </a:solidFill>
              </a:rPr>
              <a:t>store the value (ex. </a:t>
            </a:r>
            <a:r>
              <a:rPr lang="en-US" sz="2400" dirty="0" smtClean="0">
                <a:solidFill>
                  <a:srgbClr val="0070C0"/>
                </a:solidFill>
              </a:rPr>
              <a:t>25)</a:t>
            </a:r>
            <a:endParaRPr lang="en-US" sz="2400" dirty="0" smtClean="0">
              <a:solidFill>
                <a:srgbClr val="0070C0"/>
              </a:solidFill>
              <a:latin typeface="+mj-lt"/>
            </a:endParaRPr>
          </a:p>
          <a:p>
            <a:pPr marL="238125" lvl="2"/>
            <a:r>
              <a:rPr lang="en-US" sz="2400" dirty="0">
                <a:solidFill>
                  <a:srgbClr val="0070C0"/>
                </a:solidFill>
                <a:latin typeface="+mj-lt"/>
              </a:rPr>
              <a:t>	</a:t>
            </a:r>
            <a:r>
              <a:rPr lang="en-US" sz="2400" dirty="0" smtClean="0">
                <a:solidFill>
                  <a:srgbClr val="0070C0"/>
                </a:solidFill>
                <a:latin typeface="+mj-lt"/>
              </a:rPr>
              <a:t>- then update the value of the Head variable that stores the address of the first node with the address of the new node. And the address part of the new node will be replaced by the address stored in Head.</a:t>
            </a:r>
          </a:p>
          <a:p>
            <a:pPr marL="238125" lvl="2"/>
            <a:endParaRPr lang="en-US" sz="2400" dirty="0">
              <a:solidFill>
                <a:srgbClr val="0070C0"/>
              </a:solidFill>
              <a:latin typeface="+mj-lt"/>
            </a:endParaRPr>
          </a:p>
        </p:txBody>
      </p:sp>
      <p:graphicFrame>
        <p:nvGraphicFramePr>
          <p:cNvPr id="2" name="Table 1"/>
          <p:cNvGraphicFramePr>
            <a:graphicFrameLocks noGrp="1"/>
          </p:cNvGraphicFramePr>
          <p:nvPr>
            <p:extLst/>
          </p:nvPr>
        </p:nvGraphicFramePr>
        <p:xfrm>
          <a:off x="615696" y="5445760"/>
          <a:ext cx="1746504" cy="74168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gridSpan="2">
                  <a:txBody>
                    <a:bodyPr/>
                    <a:lstStyle/>
                    <a:p>
                      <a:pPr algn="ctr"/>
                      <a:r>
                        <a:rPr lang="en-US" dirty="0" smtClean="0">
                          <a:solidFill>
                            <a:schemeClr val="tx1"/>
                          </a:solidFill>
                        </a:rPr>
                        <a:t>head</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nvPr>
        </p:nvGraphicFramePr>
        <p:xfrm>
          <a:off x="2743200" y="5445760"/>
          <a:ext cx="17465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52911">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nvPr>
        </p:nvGraphicFramePr>
        <p:xfrm>
          <a:off x="4876800" y="5445760"/>
          <a:ext cx="1746504" cy="37084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nvPr>
        </p:nvGraphicFramePr>
        <p:xfrm>
          <a:off x="6953743" y="5445760"/>
          <a:ext cx="1746504" cy="37084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20" name="Straight Arrow Connector 19"/>
          <p:cNvCxnSpPr>
            <a:endCxn id="13" idx="1"/>
          </p:cNvCxnSpPr>
          <p:nvPr/>
        </p:nvCxnSpPr>
        <p:spPr>
          <a:xfrm>
            <a:off x="6629400"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24128"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38400" y="561340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4244213336"/>
              </p:ext>
            </p:extLst>
          </p:nvPr>
        </p:nvGraphicFramePr>
        <p:xfrm>
          <a:off x="434788" y="4829542"/>
          <a:ext cx="9083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tblGrid>
              <a:tr h="352911">
                <a:tc>
                  <a:txBody>
                    <a:bodyPr/>
                    <a:lstStyle/>
                    <a:p>
                      <a:pPr algn="ctr"/>
                      <a:r>
                        <a:rPr lang="en-US" dirty="0" smtClean="0">
                          <a:solidFill>
                            <a:schemeClr val="tx1"/>
                          </a:solidFill>
                        </a:rPr>
                        <a:t>65</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798608647"/>
              </p:ext>
            </p:extLst>
          </p:nvPr>
        </p:nvGraphicFramePr>
        <p:xfrm>
          <a:off x="1659772" y="4419600"/>
          <a:ext cx="1167924" cy="365760"/>
        </p:xfrm>
        <a:graphic>
          <a:graphicData uri="http://schemas.openxmlformats.org/drawingml/2006/table">
            <a:tbl>
              <a:tblPr firstRow="1" bandRow="1">
                <a:tableStyleId>{5C22544A-7EE6-4342-B048-85BDC9FD1C3A}</a:tableStyleId>
              </a:tblPr>
              <a:tblGrid>
                <a:gridCol w="607402">
                  <a:extLst>
                    <a:ext uri="{9D8B030D-6E8A-4147-A177-3AD203B41FA5}">
                      <a16:colId xmlns:a16="http://schemas.microsoft.com/office/drawing/2014/main" val="20000"/>
                    </a:ext>
                  </a:extLst>
                </a:gridCol>
                <a:gridCol w="560522">
                  <a:extLst>
                    <a:ext uri="{9D8B030D-6E8A-4147-A177-3AD203B41FA5}">
                      <a16:colId xmlns:a16="http://schemas.microsoft.com/office/drawing/2014/main" val="20001"/>
                    </a:ext>
                  </a:extLst>
                </a:gridCol>
              </a:tblGrid>
              <a:tr h="352911">
                <a:tc>
                  <a:txBody>
                    <a:bodyPr/>
                    <a:lstStyle/>
                    <a:p>
                      <a:pPr algn="ctr"/>
                      <a:r>
                        <a:rPr lang="en-US" dirty="0" smtClean="0">
                          <a:solidFill>
                            <a:schemeClr val="tx1"/>
                          </a:solidFill>
                        </a:rPr>
                        <a:t>25</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Freeform 6"/>
          <p:cNvSpPr/>
          <p:nvPr/>
        </p:nvSpPr>
        <p:spPr>
          <a:xfrm>
            <a:off x="1358153" y="4612329"/>
            <a:ext cx="309282" cy="403424"/>
          </a:xfrm>
          <a:custGeom>
            <a:avLst/>
            <a:gdLst>
              <a:gd name="connsiteX0" fmla="*/ 0 w 309282"/>
              <a:gd name="connsiteY0" fmla="*/ 403424 h 403424"/>
              <a:gd name="connsiteX1" fmla="*/ 147918 w 309282"/>
              <a:gd name="connsiteY1" fmla="*/ 336189 h 403424"/>
              <a:gd name="connsiteX2" fmla="*/ 26894 w 309282"/>
              <a:gd name="connsiteY2" fmla="*/ 53800 h 403424"/>
              <a:gd name="connsiteX3" fmla="*/ 309282 w 309282"/>
              <a:gd name="connsiteY3" fmla="*/ 12 h 403424"/>
              <a:gd name="connsiteX4" fmla="*/ 309282 w 309282"/>
              <a:gd name="connsiteY4" fmla="*/ 12 h 403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82" h="403424">
                <a:moveTo>
                  <a:pt x="0" y="403424"/>
                </a:moveTo>
                <a:cubicBezTo>
                  <a:pt x="71718" y="398942"/>
                  <a:pt x="143436" y="394460"/>
                  <a:pt x="147918" y="336189"/>
                </a:cubicBezTo>
                <a:cubicBezTo>
                  <a:pt x="152400" y="277918"/>
                  <a:pt x="0" y="109829"/>
                  <a:pt x="26894" y="53800"/>
                </a:cubicBezTo>
                <a:cubicBezTo>
                  <a:pt x="53788" y="-2229"/>
                  <a:pt x="309282" y="12"/>
                  <a:pt x="309282" y="12"/>
                </a:cubicBezTo>
                <a:lnTo>
                  <a:pt x="309282" y="12"/>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88872" y="4598894"/>
            <a:ext cx="2964831" cy="1048871"/>
          </a:xfrm>
          <a:custGeom>
            <a:avLst/>
            <a:gdLst>
              <a:gd name="connsiteX0" fmla="*/ 2548457 w 2964831"/>
              <a:gd name="connsiteY0" fmla="*/ 0 h 1048871"/>
              <a:gd name="connsiteX1" fmla="*/ 2777057 w 2964831"/>
              <a:gd name="connsiteY1" fmla="*/ 470647 h 1048871"/>
              <a:gd name="connsiteX2" fmla="*/ 154881 w 2964831"/>
              <a:gd name="connsiteY2" fmla="*/ 739588 h 1048871"/>
              <a:gd name="connsiteX3" fmla="*/ 289352 w 2964831"/>
              <a:gd name="connsiteY3" fmla="*/ 1048871 h 1048871"/>
              <a:gd name="connsiteX4" fmla="*/ 289352 w 2964831"/>
              <a:gd name="connsiteY4" fmla="*/ 1048871 h 1048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4831" h="1048871">
                <a:moveTo>
                  <a:pt x="2548457" y="0"/>
                </a:moveTo>
                <a:cubicBezTo>
                  <a:pt x="2862221" y="173691"/>
                  <a:pt x="3175986" y="347382"/>
                  <a:pt x="2777057" y="470647"/>
                </a:cubicBezTo>
                <a:cubicBezTo>
                  <a:pt x="2378128" y="593912"/>
                  <a:pt x="569498" y="643217"/>
                  <a:pt x="154881" y="739588"/>
                </a:cubicBezTo>
                <a:cubicBezTo>
                  <a:pt x="-259736" y="835959"/>
                  <a:pt x="289352" y="1048871"/>
                  <a:pt x="289352" y="1048871"/>
                </a:cubicBezTo>
                <a:lnTo>
                  <a:pt x="289352" y="1048871"/>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334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42628" y="1066800"/>
            <a:ext cx="8763000" cy="2677656"/>
          </a:xfrm>
          <a:prstGeom prst="rect">
            <a:avLst/>
          </a:prstGeom>
        </p:spPr>
        <p:txBody>
          <a:bodyPr wrap="square" lIns="0" rIns="0">
            <a:spAutoFit/>
          </a:bodyPr>
          <a:lstStyle/>
          <a:p>
            <a:pPr marL="238125" lvl="2"/>
            <a:r>
              <a:rPr lang="en-US" sz="2400" b="1" dirty="0" smtClean="0"/>
              <a:t>Insertion</a:t>
            </a:r>
          </a:p>
          <a:p>
            <a:pPr marL="238125" lvl="2"/>
            <a:r>
              <a:rPr lang="en-US" sz="2400" dirty="0">
                <a:solidFill>
                  <a:srgbClr val="0070C0"/>
                </a:solidFill>
                <a:latin typeface="+mj-lt"/>
              </a:rPr>
              <a:t>If we want to </a:t>
            </a:r>
            <a:r>
              <a:rPr lang="en-US" sz="2400" dirty="0" smtClean="0">
                <a:solidFill>
                  <a:srgbClr val="0070C0"/>
                </a:solidFill>
                <a:latin typeface="+mj-lt"/>
              </a:rPr>
              <a:t>insert a new data </a:t>
            </a:r>
            <a:r>
              <a:rPr lang="en-US" sz="2400" dirty="0" smtClean="0">
                <a:latin typeface="+mj-lt"/>
              </a:rPr>
              <a:t>at the end of </a:t>
            </a:r>
            <a:r>
              <a:rPr lang="en-US" sz="2400" dirty="0" smtClean="0">
                <a:solidFill>
                  <a:srgbClr val="0070C0"/>
                </a:solidFill>
                <a:latin typeface="+mj-lt"/>
              </a:rPr>
              <a:t>the linked list then </a:t>
            </a:r>
          </a:p>
          <a:p>
            <a:pPr marL="238125" lvl="2"/>
            <a:r>
              <a:rPr lang="en-US" sz="2400" dirty="0">
                <a:solidFill>
                  <a:srgbClr val="0070C0"/>
                </a:solidFill>
                <a:latin typeface="+mj-lt"/>
              </a:rPr>
              <a:t>	</a:t>
            </a:r>
            <a:r>
              <a:rPr lang="en-US" sz="2400" dirty="0" smtClean="0">
                <a:solidFill>
                  <a:srgbClr val="0070C0"/>
                </a:solidFill>
                <a:latin typeface="+mj-lt"/>
              </a:rPr>
              <a:t>- first create a node in any address of the available memory</a:t>
            </a:r>
          </a:p>
          <a:p>
            <a:pPr marL="238125" lvl="2"/>
            <a:r>
              <a:rPr lang="en-US" sz="2400" dirty="0">
                <a:solidFill>
                  <a:srgbClr val="0070C0"/>
                </a:solidFill>
                <a:latin typeface="+mj-lt"/>
              </a:rPr>
              <a:t>	</a:t>
            </a:r>
            <a:r>
              <a:rPr lang="en-US" sz="2400" dirty="0" smtClean="0">
                <a:solidFill>
                  <a:srgbClr val="0070C0"/>
                </a:solidFill>
                <a:latin typeface="+mj-lt"/>
              </a:rPr>
              <a:t>- </a:t>
            </a:r>
            <a:r>
              <a:rPr lang="en-US" sz="2400" dirty="0" smtClean="0">
                <a:solidFill>
                  <a:srgbClr val="0070C0"/>
                </a:solidFill>
              </a:rPr>
              <a:t> </a:t>
            </a:r>
            <a:r>
              <a:rPr lang="en-US" sz="2400" dirty="0">
                <a:solidFill>
                  <a:srgbClr val="0070C0"/>
                </a:solidFill>
              </a:rPr>
              <a:t>store the value (ex. 90</a:t>
            </a:r>
            <a:r>
              <a:rPr lang="en-US" sz="2400" dirty="0" smtClean="0">
                <a:solidFill>
                  <a:srgbClr val="0070C0"/>
                </a:solidFill>
              </a:rPr>
              <a:t>)</a:t>
            </a:r>
            <a:endParaRPr lang="en-US" sz="2400" dirty="0" smtClean="0">
              <a:solidFill>
                <a:srgbClr val="0070C0"/>
              </a:solidFill>
              <a:latin typeface="+mj-lt"/>
            </a:endParaRPr>
          </a:p>
          <a:p>
            <a:pPr marL="238125" lvl="2"/>
            <a:r>
              <a:rPr lang="en-US" sz="2400" dirty="0">
                <a:solidFill>
                  <a:srgbClr val="0070C0"/>
                </a:solidFill>
                <a:latin typeface="+mj-lt"/>
              </a:rPr>
              <a:t>	</a:t>
            </a:r>
            <a:r>
              <a:rPr lang="en-US" sz="2400" dirty="0" smtClean="0">
                <a:solidFill>
                  <a:srgbClr val="0070C0"/>
                </a:solidFill>
                <a:latin typeface="+mj-lt"/>
              </a:rPr>
              <a:t>- then update the address part of the last node (which was null previously) with the address of the new node.</a:t>
            </a:r>
          </a:p>
          <a:p>
            <a:pPr marL="238125" lvl="2"/>
            <a:endParaRPr lang="en-US" sz="2400" dirty="0">
              <a:solidFill>
                <a:srgbClr val="0070C0"/>
              </a:solidFill>
              <a:latin typeface="+mj-lt"/>
            </a:endParaRPr>
          </a:p>
        </p:txBody>
      </p:sp>
      <p:graphicFrame>
        <p:nvGraphicFramePr>
          <p:cNvPr id="2" name="Table 1"/>
          <p:cNvGraphicFramePr>
            <a:graphicFrameLocks noGrp="1"/>
          </p:cNvGraphicFramePr>
          <p:nvPr>
            <p:extLst/>
          </p:nvPr>
        </p:nvGraphicFramePr>
        <p:xfrm>
          <a:off x="615696" y="5445760"/>
          <a:ext cx="1746504" cy="74168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gridSpan="2">
                  <a:txBody>
                    <a:bodyPr/>
                    <a:lstStyle/>
                    <a:p>
                      <a:pPr algn="ctr"/>
                      <a:r>
                        <a:rPr lang="en-US" dirty="0" smtClean="0">
                          <a:solidFill>
                            <a:schemeClr val="tx1"/>
                          </a:solidFill>
                        </a:rPr>
                        <a:t>head</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nvPr>
        </p:nvGraphicFramePr>
        <p:xfrm>
          <a:off x="2743200" y="5445760"/>
          <a:ext cx="17465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52911">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nvPr>
        </p:nvGraphicFramePr>
        <p:xfrm>
          <a:off x="4876800" y="5445760"/>
          <a:ext cx="1746504" cy="37084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nvPr>
        </p:nvGraphicFramePr>
        <p:xfrm>
          <a:off x="6953743" y="5445760"/>
          <a:ext cx="1746504" cy="37084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20" name="Straight Arrow Connector 19"/>
          <p:cNvCxnSpPr>
            <a:endCxn id="13" idx="1"/>
          </p:cNvCxnSpPr>
          <p:nvPr/>
        </p:nvCxnSpPr>
        <p:spPr>
          <a:xfrm>
            <a:off x="6629400"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24128"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38400" y="561340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nvPr>
        </p:nvGraphicFramePr>
        <p:xfrm>
          <a:off x="434788" y="4829542"/>
          <a:ext cx="9083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4" name="Freeform 23"/>
          <p:cNvSpPr/>
          <p:nvPr/>
        </p:nvSpPr>
        <p:spPr>
          <a:xfrm>
            <a:off x="360490" y="4990652"/>
            <a:ext cx="1280232" cy="685800"/>
          </a:xfrm>
          <a:custGeom>
            <a:avLst/>
            <a:gdLst>
              <a:gd name="connsiteX0" fmla="*/ 970769 w 1280232"/>
              <a:gd name="connsiteY0" fmla="*/ 0 h 685800"/>
              <a:gd name="connsiteX1" fmla="*/ 970769 w 1280232"/>
              <a:gd name="connsiteY1" fmla="*/ 0 h 685800"/>
              <a:gd name="connsiteX2" fmla="*/ 1091792 w 1280232"/>
              <a:gd name="connsiteY2" fmla="*/ 26894 h 685800"/>
              <a:gd name="connsiteX3" fmla="*/ 1132134 w 1280232"/>
              <a:gd name="connsiteY3" fmla="*/ 40341 h 685800"/>
              <a:gd name="connsiteX4" fmla="*/ 1159028 w 1280232"/>
              <a:gd name="connsiteY4" fmla="*/ 80682 h 685800"/>
              <a:gd name="connsiteX5" fmla="*/ 1239710 w 1280232"/>
              <a:gd name="connsiteY5" fmla="*/ 107576 h 685800"/>
              <a:gd name="connsiteX6" fmla="*/ 1253157 w 1280232"/>
              <a:gd name="connsiteY6" fmla="*/ 161364 h 685800"/>
              <a:gd name="connsiteX7" fmla="*/ 1280051 w 1280232"/>
              <a:gd name="connsiteY7" fmla="*/ 188259 h 685800"/>
              <a:gd name="connsiteX8" fmla="*/ 1159028 w 1280232"/>
              <a:gd name="connsiteY8" fmla="*/ 255494 h 685800"/>
              <a:gd name="connsiteX9" fmla="*/ 1091792 w 1280232"/>
              <a:gd name="connsiteY9" fmla="*/ 282388 h 685800"/>
              <a:gd name="connsiteX10" fmla="*/ 1038004 w 1280232"/>
              <a:gd name="connsiteY10" fmla="*/ 295835 h 685800"/>
              <a:gd name="connsiteX11" fmla="*/ 930428 w 1280232"/>
              <a:gd name="connsiteY11" fmla="*/ 322729 h 685800"/>
              <a:gd name="connsiteX12" fmla="*/ 876639 w 1280232"/>
              <a:gd name="connsiteY12" fmla="*/ 336176 h 685800"/>
              <a:gd name="connsiteX13" fmla="*/ 836298 w 1280232"/>
              <a:gd name="connsiteY13" fmla="*/ 349623 h 685800"/>
              <a:gd name="connsiteX14" fmla="*/ 594251 w 1280232"/>
              <a:gd name="connsiteY14" fmla="*/ 363070 h 685800"/>
              <a:gd name="connsiteX15" fmla="*/ 459781 w 1280232"/>
              <a:gd name="connsiteY15" fmla="*/ 376517 h 685800"/>
              <a:gd name="connsiteX16" fmla="*/ 405992 w 1280232"/>
              <a:gd name="connsiteY16" fmla="*/ 389964 h 685800"/>
              <a:gd name="connsiteX17" fmla="*/ 244628 w 1280232"/>
              <a:gd name="connsiteY17" fmla="*/ 403412 h 685800"/>
              <a:gd name="connsiteX18" fmla="*/ 123604 w 1280232"/>
              <a:gd name="connsiteY18" fmla="*/ 457200 h 685800"/>
              <a:gd name="connsiteX19" fmla="*/ 56369 w 1280232"/>
              <a:gd name="connsiteY19" fmla="*/ 470647 h 685800"/>
              <a:gd name="connsiteX20" fmla="*/ 42922 w 1280232"/>
              <a:gd name="connsiteY20" fmla="*/ 510988 h 685800"/>
              <a:gd name="connsiteX21" fmla="*/ 2581 w 1280232"/>
              <a:gd name="connsiteY21" fmla="*/ 537882 h 685800"/>
              <a:gd name="connsiteX22" fmla="*/ 69816 w 1280232"/>
              <a:gd name="connsiteY22" fmla="*/ 685800 h 685800"/>
              <a:gd name="connsiteX23" fmla="*/ 244628 w 1280232"/>
              <a:gd name="connsiteY23" fmla="*/ 672353 h 685800"/>
              <a:gd name="connsiteX24" fmla="*/ 231181 w 1280232"/>
              <a:gd name="connsiteY24"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80232" h="685800">
                <a:moveTo>
                  <a:pt x="970769" y="0"/>
                </a:moveTo>
                <a:lnTo>
                  <a:pt x="970769" y="0"/>
                </a:lnTo>
                <a:cubicBezTo>
                  <a:pt x="1011110" y="8965"/>
                  <a:pt x="1051701" y="16871"/>
                  <a:pt x="1091792" y="26894"/>
                </a:cubicBezTo>
                <a:cubicBezTo>
                  <a:pt x="1105543" y="30332"/>
                  <a:pt x="1121065" y="31486"/>
                  <a:pt x="1132134" y="40341"/>
                </a:cubicBezTo>
                <a:cubicBezTo>
                  <a:pt x="1144754" y="50437"/>
                  <a:pt x="1145323" y="72117"/>
                  <a:pt x="1159028" y="80682"/>
                </a:cubicBezTo>
                <a:cubicBezTo>
                  <a:pt x="1183068" y="95707"/>
                  <a:pt x="1239710" y="107576"/>
                  <a:pt x="1239710" y="107576"/>
                </a:cubicBezTo>
                <a:cubicBezTo>
                  <a:pt x="1244192" y="125505"/>
                  <a:pt x="1244892" y="144834"/>
                  <a:pt x="1253157" y="161364"/>
                </a:cubicBezTo>
                <a:cubicBezTo>
                  <a:pt x="1258827" y="172704"/>
                  <a:pt x="1282537" y="175827"/>
                  <a:pt x="1280051" y="188259"/>
                </a:cubicBezTo>
                <a:cubicBezTo>
                  <a:pt x="1271215" y="232440"/>
                  <a:pt x="1180904" y="246744"/>
                  <a:pt x="1159028" y="255494"/>
                </a:cubicBezTo>
                <a:cubicBezTo>
                  <a:pt x="1136616" y="264459"/>
                  <a:pt x="1114692" y="274755"/>
                  <a:pt x="1091792" y="282388"/>
                </a:cubicBezTo>
                <a:cubicBezTo>
                  <a:pt x="1074259" y="288232"/>
                  <a:pt x="1055774" y="290758"/>
                  <a:pt x="1038004" y="295835"/>
                </a:cubicBezTo>
                <a:cubicBezTo>
                  <a:pt x="911855" y="331878"/>
                  <a:pt x="1114961" y="281722"/>
                  <a:pt x="930428" y="322729"/>
                </a:cubicBezTo>
                <a:cubicBezTo>
                  <a:pt x="912387" y="326738"/>
                  <a:pt x="894409" y="331099"/>
                  <a:pt x="876639" y="336176"/>
                </a:cubicBezTo>
                <a:cubicBezTo>
                  <a:pt x="863010" y="340070"/>
                  <a:pt x="850409" y="348279"/>
                  <a:pt x="836298" y="349623"/>
                </a:cubicBezTo>
                <a:cubicBezTo>
                  <a:pt x="755855" y="357284"/>
                  <a:pt x="674852" y="357313"/>
                  <a:pt x="594251" y="363070"/>
                </a:cubicBezTo>
                <a:cubicBezTo>
                  <a:pt x="549319" y="366279"/>
                  <a:pt x="504604" y="372035"/>
                  <a:pt x="459781" y="376517"/>
                </a:cubicBezTo>
                <a:cubicBezTo>
                  <a:pt x="441851" y="380999"/>
                  <a:pt x="424331" y="387672"/>
                  <a:pt x="405992" y="389964"/>
                </a:cubicBezTo>
                <a:cubicBezTo>
                  <a:pt x="352434" y="396659"/>
                  <a:pt x="297868" y="394538"/>
                  <a:pt x="244628" y="403412"/>
                </a:cubicBezTo>
                <a:cubicBezTo>
                  <a:pt x="68424" y="432780"/>
                  <a:pt x="233247" y="416084"/>
                  <a:pt x="123604" y="457200"/>
                </a:cubicBezTo>
                <a:cubicBezTo>
                  <a:pt x="102204" y="465225"/>
                  <a:pt x="78781" y="466165"/>
                  <a:pt x="56369" y="470647"/>
                </a:cubicBezTo>
                <a:cubicBezTo>
                  <a:pt x="51887" y="484094"/>
                  <a:pt x="51777" y="499920"/>
                  <a:pt x="42922" y="510988"/>
                </a:cubicBezTo>
                <a:cubicBezTo>
                  <a:pt x="32826" y="523608"/>
                  <a:pt x="4044" y="521787"/>
                  <a:pt x="2581" y="537882"/>
                </a:cubicBezTo>
                <a:cubicBezTo>
                  <a:pt x="-7408" y="647757"/>
                  <a:pt x="10885" y="646513"/>
                  <a:pt x="69816" y="685800"/>
                </a:cubicBezTo>
                <a:cubicBezTo>
                  <a:pt x="235648" y="671981"/>
                  <a:pt x="177206" y="672353"/>
                  <a:pt x="244628" y="672353"/>
                </a:cubicBezTo>
                <a:lnTo>
                  <a:pt x="231181" y="68580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621083099"/>
              </p:ext>
            </p:extLst>
          </p:nvPr>
        </p:nvGraphicFramePr>
        <p:xfrm>
          <a:off x="6763871" y="6263640"/>
          <a:ext cx="1775326" cy="365760"/>
        </p:xfrm>
        <a:graphic>
          <a:graphicData uri="http://schemas.openxmlformats.org/drawingml/2006/table">
            <a:tbl>
              <a:tblPr firstRow="1" bandRow="1">
                <a:tableStyleId>{5C22544A-7EE6-4342-B048-85BDC9FD1C3A}</a:tableStyleId>
              </a:tblPr>
              <a:tblGrid>
                <a:gridCol w="607402">
                  <a:extLst>
                    <a:ext uri="{9D8B030D-6E8A-4147-A177-3AD203B41FA5}">
                      <a16:colId xmlns:a16="http://schemas.microsoft.com/office/drawing/2014/main" val="20000"/>
                    </a:ext>
                  </a:extLst>
                </a:gridCol>
                <a:gridCol w="607402">
                  <a:extLst>
                    <a:ext uri="{9D8B030D-6E8A-4147-A177-3AD203B41FA5}">
                      <a16:colId xmlns:a16="http://schemas.microsoft.com/office/drawing/2014/main" val="20001"/>
                    </a:ext>
                  </a:extLst>
                </a:gridCol>
                <a:gridCol w="560522">
                  <a:extLst>
                    <a:ext uri="{9D8B030D-6E8A-4147-A177-3AD203B41FA5}">
                      <a16:colId xmlns:a16="http://schemas.microsoft.com/office/drawing/2014/main" val="20002"/>
                    </a:ext>
                  </a:extLst>
                </a:gridCol>
              </a:tblGrid>
              <a:tr h="352911">
                <a:tc>
                  <a:txBody>
                    <a:bodyPr/>
                    <a:lstStyle/>
                    <a:p>
                      <a:pPr algn="ctr"/>
                      <a:r>
                        <a:rPr lang="en-US" dirty="0" smtClean="0">
                          <a:solidFill>
                            <a:schemeClr val="tx1"/>
                          </a:solidFill>
                        </a:rPr>
                        <a:t>102</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90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smtClean="0">
                          <a:solidFill>
                            <a:schemeClr val="tx1"/>
                          </a:solidFill>
                        </a:rPr>
                        <a:t>null</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0"/>
                  </a:ext>
                </a:extLst>
              </a:tr>
            </a:tbl>
          </a:graphicData>
        </a:graphic>
      </p:graphicFrame>
      <p:sp>
        <p:nvSpPr>
          <p:cNvPr id="9" name="Freeform 8"/>
          <p:cNvSpPr/>
          <p:nvPr/>
        </p:nvSpPr>
        <p:spPr>
          <a:xfrm>
            <a:off x="6763871" y="5634317"/>
            <a:ext cx="2272553" cy="995083"/>
          </a:xfrm>
          <a:custGeom>
            <a:avLst/>
            <a:gdLst>
              <a:gd name="connsiteX0" fmla="*/ 1963270 w 2272553"/>
              <a:gd name="connsiteY0" fmla="*/ 0 h 995083"/>
              <a:gd name="connsiteX1" fmla="*/ 1963270 w 2272553"/>
              <a:gd name="connsiteY1" fmla="*/ 0 h 995083"/>
              <a:gd name="connsiteX2" fmla="*/ 2070847 w 2272553"/>
              <a:gd name="connsiteY2" fmla="*/ 40341 h 995083"/>
              <a:gd name="connsiteX3" fmla="*/ 2178423 w 2272553"/>
              <a:gd name="connsiteY3" fmla="*/ 67236 h 995083"/>
              <a:gd name="connsiteX4" fmla="*/ 2232211 w 2272553"/>
              <a:gd name="connsiteY4" fmla="*/ 121024 h 995083"/>
              <a:gd name="connsiteX5" fmla="*/ 2272553 w 2272553"/>
              <a:gd name="connsiteY5" fmla="*/ 201706 h 995083"/>
              <a:gd name="connsiteX6" fmla="*/ 2259105 w 2272553"/>
              <a:gd name="connsiteY6" fmla="*/ 309283 h 995083"/>
              <a:gd name="connsiteX7" fmla="*/ 2218764 w 2272553"/>
              <a:gd name="connsiteY7" fmla="*/ 336177 h 995083"/>
              <a:gd name="connsiteX8" fmla="*/ 2164976 w 2272553"/>
              <a:gd name="connsiteY8" fmla="*/ 376518 h 995083"/>
              <a:gd name="connsiteX9" fmla="*/ 2084294 w 2272553"/>
              <a:gd name="connsiteY9" fmla="*/ 403412 h 995083"/>
              <a:gd name="connsiteX10" fmla="*/ 1949823 w 2272553"/>
              <a:gd name="connsiteY10" fmla="*/ 470647 h 995083"/>
              <a:gd name="connsiteX11" fmla="*/ 1680882 w 2272553"/>
              <a:gd name="connsiteY11" fmla="*/ 537883 h 995083"/>
              <a:gd name="connsiteX12" fmla="*/ 1627094 w 2272553"/>
              <a:gd name="connsiteY12" fmla="*/ 551330 h 995083"/>
              <a:gd name="connsiteX13" fmla="*/ 1586753 w 2272553"/>
              <a:gd name="connsiteY13" fmla="*/ 564777 h 995083"/>
              <a:gd name="connsiteX14" fmla="*/ 1452282 w 2272553"/>
              <a:gd name="connsiteY14" fmla="*/ 578224 h 995083"/>
              <a:gd name="connsiteX15" fmla="*/ 1371600 w 2272553"/>
              <a:gd name="connsiteY15" fmla="*/ 591671 h 995083"/>
              <a:gd name="connsiteX16" fmla="*/ 739588 w 2272553"/>
              <a:gd name="connsiteY16" fmla="*/ 564777 h 995083"/>
              <a:gd name="connsiteX17" fmla="*/ 551329 w 2272553"/>
              <a:gd name="connsiteY17" fmla="*/ 524436 h 995083"/>
              <a:gd name="connsiteX18" fmla="*/ 470647 w 2272553"/>
              <a:gd name="connsiteY18" fmla="*/ 497541 h 995083"/>
              <a:gd name="connsiteX19" fmla="*/ 242047 w 2272553"/>
              <a:gd name="connsiteY19" fmla="*/ 524436 h 995083"/>
              <a:gd name="connsiteX20" fmla="*/ 201705 w 2272553"/>
              <a:gd name="connsiteY20" fmla="*/ 551330 h 995083"/>
              <a:gd name="connsiteX21" fmla="*/ 121023 w 2272553"/>
              <a:gd name="connsiteY21" fmla="*/ 578224 h 995083"/>
              <a:gd name="connsiteX22" fmla="*/ 80682 w 2272553"/>
              <a:gd name="connsiteY22" fmla="*/ 591671 h 995083"/>
              <a:gd name="connsiteX23" fmla="*/ 26894 w 2272553"/>
              <a:gd name="connsiteY23" fmla="*/ 672353 h 995083"/>
              <a:gd name="connsiteX24" fmla="*/ 0 w 2272553"/>
              <a:gd name="connsiteY24" fmla="*/ 753036 h 995083"/>
              <a:gd name="connsiteX25" fmla="*/ 13447 w 2272553"/>
              <a:gd name="connsiteY25" fmla="*/ 847165 h 995083"/>
              <a:gd name="connsiteX26" fmla="*/ 53788 w 2272553"/>
              <a:gd name="connsiteY26" fmla="*/ 874059 h 995083"/>
              <a:gd name="connsiteX27" fmla="*/ 80682 w 2272553"/>
              <a:gd name="connsiteY27" fmla="*/ 914400 h 995083"/>
              <a:gd name="connsiteX28" fmla="*/ 121023 w 2272553"/>
              <a:gd name="connsiteY28" fmla="*/ 927847 h 995083"/>
              <a:gd name="connsiteX29" fmla="*/ 161364 w 2272553"/>
              <a:gd name="connsiteY29" fmla="*/ 954741 h 995083"/>
              <a:gd name="connsiteX30" fmla="*/ 188258 w 2272553"/>
              <a:gd name="connsiteY30" fmla="*/ 981636 h 995083"/>
              <a:gd name="connsiteX31" fmla="*/ 228600 w 2272553"/>
              <a:gd name="connsiteY31" fmla="*/ 995083 h 995083"/>
              <a:gd name="connsiteX32" fmla="*/ 484094 w 2272553"/>
              <a:gd name="connsiteY32" fmla="*/ 968188 h 995083"/>
              <a:gd name="connsiteX33" fmla="*/ 524435 w 2272553"/>
              <a:gd name="connsiteY33" fmla="*/ 941294 h 995083"/>
              <a:gd name="connsiteX34" fmla="*/ 564776 w 2272553"/>
              <a:gd name="connsiteY34" fmla="*/ 860612 h 995083"/>
              <a:gd name="connsiteX35" fmla="*/ 605117 w 2272553"/>
              <a:gd name="connsiteY35" fmla="*/ 860612 h 995083"/>
              <a:gd name="connsiteX36" fmla="*/ 605117 w 2272553"/>
              <a:gd name="connsiteY36" fmla="*/ 860612 h 99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72553" h="995083">
                <a:moveTo>
                  <a:pt x="1963270" y="0"/>
                </a:moveTo>
                <a:lnTo>
                  <a:pt x="1963270" y="0"/>
                </a:lnTo>
                <a:cubicBezTo>
                  <a:pt x="1999129" y="13447"/>
                  <a:pt x="2034293" y="28918"/>
                  <a:pt x="2070847" y="40341"/>
                </a:cubicBezTo>
                <a:cubicBezTo>
                  <a:pt x="2106127" y="51366"/>
                  <a:pt x="2178423" y="67236"/>
                  <a:pt x="2178423" y="67236"/>
                </a:cubicBezTo>
                <a:cubicBezTo>
                  <a:pt x="2207762" y="155253"/>
                  <a:pt x="2167013" y="68866"/>
                  <a:pt x="2232211" y="121024"/>
                </a:cubicBezTo>
                <a:cubicBezTo>
                  <a:pt x="2255908" y="139981"/>
                  <a:pt x="2263694" y="175132"/>
                  <a:pt x="2272553" y="201706"/>
                </a:cubicBezTo>
                <a:cubicBezTo>
                  <a:pt x="2268070" y="237565"/>
                  <a:pt x="2272526" y="275730"/>
                  <a:pt x="2259105" y="309283"/>
                </a:cubicBezTo>
                <a:cubicBezTo>
                  <a:pt x="2253103" y="324288"/>
                  <a:pt x="2231915" y="326783"/>
                  <a:pt x="2218764" y="336177"/>
                </a:cubicBezTo>
                <a:cubicBezTo>
                  <a:pt x="2200527" y="349204"/>
                  <a:pt x="2185022" y="366495"/>
                  <a:pt x="2164976" y="376518"/>
                </a:cubicBezTo>
                <a:cubicBezTo>
                  <a:pt x="2139620" y="389196"/>
                  <a:pt x="2107882" y="387687"/>
                  <a:pt x="2084294" y="403412"/>
                </a:cubicBezTo>
                <a:cubicBezTo>
                  <a:pt x="1988234" y="467451"/>
                  <a:pt x="2034969" y="449361"/>
                  <a:pt x="1949823" y="470647"/>
                </a:cubicBezTo>
                <a:cubicBezTo>
                  <a:pt x="1836088" y="546470"/>
                  <a:pt x="1968545" y="465967"/>
                  <a:pt x="1680882" y="537883"/>
                </a:cubicBezTo>
                <a:cubicBezTo>
                  <a:pt x="1662953" y="542365"/>
                  <a:pt x="1644864" y="546253"/>
                  <a:pt x="1627094" y="551330"/>
                </a:cubicBezTo>
                <a:cubicBezTo>
                  <a:pt x="1613465" y="555224"/>
                  <a:pt x="1600763" y="562622"/>
                  <a:pt x="1586753" y="564777"/>
                </a:cubicBezTo>
                <a:cubicBezTo>
                  <a:pt x="1542230" y="571627"/>
                  <a:pt x="1496981" y="572637"/>
                  <a:pt x="1452282" y="578224"/>
                </a:cubicBezTo>
                <a:cubicBezTo>
                  <a:pt x="1425228" y="581606"/>
                  <a:pt x="1398494" y="587189"/>
                  <a:pt x="1371600" y="591671"/>
                </a:cubicBezTo>
                <a:cubicBezTo>
                  <a:pt x="1212914" y="587602"/>
                  <a:pt x="937633" y="597784"/>
                  <a:pt x="739588" y="564777"/>
                </a:cubicBezTo>
                <a:cubicBezTo>
                  <a:pt x="716170" y="560874"/>
                  <a:pt x="597238" y="538209"/>
                  <a:pt x="551329" y="524436"/>
                </a:cubicBezTo>
                <a:cubicBezTo>
                  <a:pt x="524176" y="516290"/>
                  <a:pt x="470647" y="497541"/>
                  <a:pt x="470647" y="497541"/>
                </a:cubicBezTo>
                <a:cubicBezTo>
                  <a:pt x="440877" y="499667"/>
                  <a:pt x="303178" y="493870"/>
                  <a:pt x="242047" y="524436"/>
                </a:cubicBezTo>
                <a:cubicBezTo>
                  <a:pt x="227592" y="531664"/>
                  <a:pt x="216474" y="544766"/>
                  <a:pt x="201705" y="551330"/>
                </a:cubicBezTo>
                <a:cubicBezTo>
                  <a:pt x="175800" y="562843"/>
                  <a:pt x="147917" y="569259"/>
                  <a:pt x="121023" y="578224"/>
                </a:cubicBezTo>
                <a:lnTo>
                  <a:pt x="80682" y="591671"/>
                </a:lnTo>
                <a:cubicBezTo>
                  <a:pt x="62753" y="618565"/>
                  <a:pt x="37115" y="641689"/>
                  <a:pt x="26894" y="672353"/>
                </a:cubicBezTo>
                <a:lnTo>
                  <a:pt x="0" y="753036"/>
                </a:lnTo>
                <a:cubicBezTo>
                  <a:pt x="4482" y="784412"/>
                  <a:pt x="574" y="818202"/>
                  <a:pt x="13447" y="847165"/>
                </a:cubicBezTo>
                <a:cubicBezTo>
                  <a:pt x="20011" y="861933"/>
                  <a:pt x="42360" y="862631"/>
                  <a:pt x="53788" y="874059"/>
                </a:cubicBezTo>
                <a:cubicBezTo>
                  <a:pt x="65216" y="885487"/>
                  <a:pt x="68062" y="904304"/>
                  <a:pt x="80682" y="914400"/>
                </a:cubicBezTo>
                <a:cubicBezTo>
                  <a:pt x="91750" y="923255"/>
                  <a:pt x="108345" y="921508"/>
                  <a:pt x="121023" y="927847"/>
                </a:cubicBezTo>
                <a:cubicBezTo>
                  <a:pt x="135478" y="935075"/>
                  <a:pt x="148744" y="944645"/>
                  <a:pt x="161364" y="954741"/>
                </a:cubicBezTo>
                <a:cubicBezTo>
                  <a:pt x="171264" y="962661"/>
                  <a:pt x="177387" y="975113"/>
                  <a:pt x="188258" y="981636"/>
                </a:cubicBezTo>
                <a:cubicBezTo>
                  <a:pt x="200413" y="988929"/>
                  <a:pt x="215153" y="990601"/>
                  <a:pt x="228600" y="995083"/>
                </a:cubicBezTo>
                <a:cubicBezTo>
                  <a:pt x="234384" y="994697"/>
                  <a:pt x="423726" y="994060"/>
                  <a:pt x="484094" y="968188"/>
                </a:cubicBezTo>
                <a:cubicBezTo>
                  <a:pt x="498949" y="961822"/>
                  <a:pt x="510988" y="950259"/>
                  <a:pt x="524435" y="941294"/>
                </a:cubicBezTo>
                <a:cubicBezTo>
                  <a:pt x="531561" y="919915"/>
                  <a:pt x="543053" y="873646"/>
                  <a:pt x="564776" y="860612"/>
                </a:cubicBezTo>
                <a:cubicBezTo>
                  <a:pt x="576307" y="853694"/>
                  <a:pt x="591670" y="860612"/>
                  <a:pt x="605117" y="860612"/>
                </a:cubicBezTo>
                <a:lnTo>
                  <a:pt x="605117" y="860612"/>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0587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2308324"/>
          </a:xfrm>
          <a:prstGeom prst="rect">
            <a:avLst/>
          </a:prstGeom>
        </p:spPr>
        <p:txBody>
          <a:bodyPr wrap="square" lIns="0" rIns="0">
            <a:spAutoFit/>
          </a:bodyPr>
          <a:lstStyle/>
          <a:p>
            <a:pPr marL="238125" lvl="2"/>
            <a:r>
              <a:rPr lang="en-US" sz="2400" b="1" dirty="0" smtClean="0"/>
              <a:t>Insertion (anywhere in the list)</a:t>
            </a:r>
          </a:p>
          <a:p>
            <a:pPr marL="238125" lvl="2"/>
            <a:r>
              <a:rPr lang="en-US" sz="2400" dirty="0">
                <a:solidFill>
                  <a:srgbClr val="0070C0"/>
                </a:solidFill>
                <a:latin typeface="+mj-lt"/>
              </a:rPr>
              <a:t>	</a:t>
            </a:r>
            <a:r>
              <a:rPr lang="en-US" sz="2400" dirty="0" smtClean="0">
                <a:solidFill>
                  <a:srgbClr val="0070C0"/>
                </a:solidFill>
                <a:latin typeface="+mj-lt"/>
              </a:rPr>
              <a:t>- first create a node in any address of the available memory</a:t>
            </a:r>
          </a:p>
          <a:p>
            <a:pPr marL="238125" lvl="2"/>
            <a:r>
              <a:rPr lang="en-US" sz="2400" dirty="0">
                <a:solidFill>
                  <a:srgbClr val="0070C0"/>
                </a:solidFill>
                <a:latin typeface="+mj-lt"/>
              </a:rPr>
              <a:t>	</a:t>
            </a:r>
            <a:r>
              <a:rPr lang="en-US" sz="2400" dirty="0" smtClean="0">
                <a:solidFill>
                  <a:srgbClr val="0070C0"/>
                </a:solidFill>
                <a:latin typeface="+mj-lt"/>
              </a:rPr>
              <a:t>- store the value (ex. 10)</a:t>
            </a:r>
          </a:p>
          <a:p>
            <a:pPr marL="238125" lvl="2"/>
            <a:r>
              <a:rPr lang="en-US" sz="2400" dirty="0">
                <a:solidFill>
                  <a:srgbClr val="0070C0"/>
                </a:solidFill>
                <a:latin typeface="+mj-lt"/>
              </a:rPr>
              <a:t>	</a:t>
            </a:r>
            <a:r>
              <a:rPr lang="en-US" sz="2400" dirty="0" smtClean="0">
                <a:solidFill>
                  <a:srgbClr val="0070C0"/>
                </a:solidFill>
                <a:latin typeface="+mj-lt"/>
              </a:rPr>
              <a:t>- if we want to insert this node as a third node then we have to update the address part of the second node and the new node</a:t>
            </a:r>
          </a:p>
          <a:p>
            <a:pPr marL="238125" lvl="2"/>
            <a:endParaRPr lang="en-US" sz="2400" dirty="0">
              <a:solidFill>
                <a:srgbClr val="0070C0"/>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3939123423"/>
              </p:ext>
            </p:extLst>
          </p:nvPr>
        </p:nvGraphicFramePr>
        <p:xfrm>
          <a:off x="615696" y="4883418"/>
          <a:ext cx="1746504" cy="74168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gridSpan="2">
                  <a:txBody>
                    <a:bodyPr/>
                    <a:lstStyle/>
                    <a:p>
                      <a:pPr algn="ctr"/>
                      <a:r>
                        <a:rPr lang="en-US" dirty="0" smtClean="0">
                          <a:solidFill>
                            <a:schemeClr val="tx1"/>
                          </a:solidFill>
                        </a:rPr>
                        <a:t>head</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1538567"/>
              </p:ext>
            </p:extLst>
          </p:nvPr>
        </p:nvGraphicFramePr>
        <p:xfrm>
          <a:off x="2743200" y="4883418"/>
          <a:ext cx="17465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52911">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65547203"/>
              </p:ext>
            </p:extLst>
          </p:nvPr>
        </p:nvGraphicFramePr>
        <p:xfrm>
          <a:off x="4876800" y="4883418"/>
          <a:ext cx="1746504" cy="37084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741989722"/>
              </p:ext>
            </p:extLst>
          </p:nvPr>
        </p:nvGraphicFramePr>
        <p:xfrm>
          <a:off x="6953743" y="4883418"/>
          <a:ext cx="1746504" cy="37084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20" name="Straight Arrow Connector 19"/>
          <p:cNvCxnSpPr>
            <a:endCxn id="13" idx="1"/>
          </p:cNvCxnSpPr>
          <p:nvPr/>
        </p:nvCxnSpPr>
        <p:spPr>
          <a:xfrm>
            <a:off x="6629400" y="5066298"/>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24128" y="5066298"/>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38400" y="5051058"/>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186719124"/>
              </p:ext>
            </p:extLst>
          </p:nvPr>
        </p:nvGraphicFramePr>
        <p:xfrm>
          <a:off x="434788" y="4267200"/>
          <a:ext cx="9083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4" name="Freeform 23"/>
          <p:cNvSpPr/>
          <p:nvPr/>
        </p:nvSpPr>
        <p:spPr>
          <a:xfrm>
            <a:off x="360490" y="4428310"/>
            <a:ext cx="1280232" cy="685800"/>
          </a:xfrm>
          <a:custGeom>
            <a:avLst/>
            <a:gdLst>
              <a:gd name="connsiteX0" fmla="*/ 970769 w 1280232"/>
              <a:gd name="connsiteY0" fmla="*/ 0 h 685800"/>
              <a:gd name="connsiteX1" fmla="*/ 970769 w 1280232"/>
              <a:gd name="connsiteY1" fmla="*/ 0 h 685800"/>
              <a:gd name="connsiteX2" fmla="*/ 1091792 w 1280232"/>
              <a:gd name="connsiteY2" fmla="*/ 26894 h 685800"/>
              <a:gd name="connsiteX3" fmla="*/ 1132134 w 1280232"/>
              <a:gd name="connsiteY3" fmla="*/ 40341 h 685800"/>
              <a:gd name="connsiteX4" fmla="*/ 1159028 w 1280232"/>
              <a:gd name="connsiteY4" fmla="*/ 80682 h 685800"/>
              <a:gd name="connsiteX5" fmla="*/ 1239710 w 1280232"/>
              <a:gd name="connsiteY5" fmla="*/ 107576 h 685800"/>
              <a:gd name="connsiteX6" fmla="*/ 1253157 w 1280232"/>
              <a:gd name="connsiteY6" fmla="*/ 161364 h 685800"/>
              <a:gd name="connsiteX7" fmla="*/ 1280051 w 1280232"/>
              <a:gd name="connsiteY7" fmla="*/ 188259 h 685800"/>
              <a:gd name="connsiteX8" fmla="*/ 1159028 w 1280232"/>
              <a:gd name="connsiteY8" fmla="*/ 255494 h 685800"/>
              <a:gd name="connsiteX9" fmla="*/ 1091792 w 1280232"/>
              <a:gd name="connsiteY9" fmla="*/ 282388 h 685800"/>
              <a:gd name="connsiteX10" fmla="*/ 1038004 w 1280232"/>
              <a:gd name="connsiteY10" fmla="*/ 295835 h 685800"/>
              <a:gd name="connsiteX11" fmla="*/ 930428 w 1280232"/>
              <a:gd name="connsiteY11" fmla="*/ 322729 h 685800"/>
              <a:gd name="connsiteX12" fmla="*/ 876639 w 1280232"/>
              <a:gd name="connsiteY12" fmla="*/ 336176 h 685800"/>
              <a:gd name="connsiteX13" fmla="*/ 836298 w 1280232"/>
              <a:gd name="connsiteY13" fmla="*/ 349623 h 685800"/>
              <a:gd name="connsiteX14" fmla="*/ 594251 w 1280232"/>
              <a:gd name="connsiteY14" fmla="*/ 363070 h 685800"/>
              <a:gd name="connsiteX15" fmla="*/ 459781 w 1280232"/>
              <a:gd name="connsiteY15" fmla="*/ 376517 h 685800"/>
              <a:gd name="connsiteX16" fmla="*/ 405992 w 1280232"/>
              <a:gd name="connsiteY16" fmla="*/ 389964 h 685800"/>
              <a:gd name="connsiteX17" fmla="*/ 244628 w 1280232"/>
              <a:gd name="connsiteY17" fmla="*/ 403412 h 685800"/>
              <a:gd name="connsiteX18" fmla="*/ 123604 w 1280232"/>
              <a:gd name="connsiteY18" fmla="*/ 457200 h 685800"/>
              <a:gd name="connsiteX19" fmla="*/ 56369 w 1280232"/>
              <a:gd name="connsiteY19" fmla="*/ 470647 h 685800"/>
              <a:gd name="connsiteX20" fmla="*/ 42922 w 1280232"/>
              <a:gd name="connsiteY20" fmla="*/ 510988 h 685800"/>
              <a:gd name="connsiteX21" fmla="*/ 2581 w 1280232"/>
              <a:gd name="connsiteY21" fmla="*/ 537882 h 685800"/>
              <a:gd name="connsiteX22" fmla="*/ 69816 w 1280232"/>
              <a:gd name="connsiteY22" fmla="*/ 685800 h 685800"/>
              <a:gd name="connsiteX23" fmla="*/ 244628 w 1280232"/>
              <a:gd name="connsiteY23" fmla="*/ 672353 h 685800"/>
              <a:gd name="connsiteX24" fmla="*/ 231181 w 1280232"/>
              <a:gd name="connsiteY24"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80232" h="685800">
                <a:moveTo>
                  <a:pt x="970769" y="0"/>
                </a:moveTo>
                <a:lnTo>
                  <a:pt x="970769" y="0"/>
                </a:lnTo>
                <a:cubicBezTo>
                  <a:pt x="1011110" y="8965"/>
                  <a:pt x="1051701" y="16871"/>
                  <a:pt x="1091792" y="26894"/>
                </a:cubicBezTo>
                <a:cubicBezTo>
                  <a:pt x="1105543" y="30332"/>
                  <a:pt x="1121065" y="31486"/>
                  <a:pt x="1132134" y="40341"/>
                </a:cubicBezTo>
                <a:cubicBezTo>
                  <a:pt x="1144754" y="50437"/>
                  <a:pt x="1145323" y="72117"/>
                  <a:pt x="1159028" y="80682"/>
                </a:cubicBezTo>
                <a:cubicBezTo>
                  <a:pt x="1183068" y="95707"/>
                  <a:pt x="1239710" y="107576"/>
                  <a:pt x="1239710" y="107576"/>
                </a:cubicBezTo>
                <a:cubicBezTo>
                  <a:pt x="1244192" y="125505"/>
                  <a:pt x="1244892" y="144834"/>
                  <a:pt x="1253157" y="161364"/>
                </a:cubicBezTo>
                <a:cubicBezTo>
                  <a:pt x="1258827" y="172704"/>
                  <a:pt x="1282537" y="175827"/>
                  <a:pt x="1280051" y="188259"/>
                </a:cubicBezTo>
                <a:cubicBezTo>
                  <a:pt x="1271215" y="232440"/>
                  <a:pt x="1180904" y="246744"/>
                  <a:pt x="1159028" y="255494"/>
                </a:cubicBezTo>
                <a:cubicBezTo>
                  <a:pt x="1136616" y="264459"/>
                  <a:pt x="1114692" y="274755"/>
                  <a:pt x="1091792" y="282388"/>
                </a:cubicBezTo>
                <a:cubicBezTo>
                  <a:pt x="1074259" y="288232"/>
                  <a:pt x="1055774" y="290758"/>
                  <a:pt x="1038004" y="295835"/>
                </a:cubicBezTo>
                <a:cubicBezTo>
                  <a:pt x="911855" y="331878"/>
                  <a:pt x="1114961" y="281722"/>
                  <a:pt x="930428" y="322729"/>
                </a:cubicBezTo>
                <a:cubicBezTo>
                  <a:pt x="912387" y="326738"/>
                  <a:pt x="894409" y="331099"/>
                  <a:pt x="876639" y="336176"/>
                </a:cubicBezTo>
                <a:cubicBezTo>
                  <a:pt x="863010" y="340070"/>
                  <a:pt x="850409" y="348279"/>
                  <a:pt x="836298" y="349623"/>
                </a:cubicBezTo>
                <a:cubicBezTo>
                  <a:pt x="755855" y="357284"/>
                  <a:pt x="674852" y="357313"/>
                  <a:pt x="594251" y="363070"/>
                </a:cubicBezTo>
                <a:cubicBezTo>
                  <a:pt x="549319" y="366279"/>
                  <a:pt x="504604" y="372035"/>
                  <a:pt x="459781" y="376517"/>
                </a:cubicBezTo>
                <a:cubicBezTo>
                  <a:pt x="441851" y="380999"/>
                  <a:pt x="424331" y="387672"/>
                  <a:pt x="405992" y="389964"/>
                </a:cubicBezTo>
                <a:cubicBezTo>
                  <a:pt x="352434" y="396659"/>
                  <a:pt x="297868" y="394538"/>
                  <a:pt x="244628" y="403412"/>
                </a:cubicBezTo>
                <a:cubicBezTo>
                  <a:pt x="68424" y="432780"/>
                  <a:pt x="233247" y="416084"/>
                  <a:pt x="123604" y="457200"/>
                </a:cubicBezTo>
                <a:cubicBezTo>
                  <a:pt x="102204" y="465225"/>
                  <a:pt x="78781" y="466165"/>
                  <a:pt x="56369" y="470647"/>
                </a:cubicBezTo>
                <a:cubicBezTo>
                  <a:pt x="51887" y="484094"/>
                  <a:pt x="51777" y="499920"/>
                  <a:pt x="42922" y="510988"/>
                </a:cubicBezTo>
                <a:cubicBezTo>
                  <a:pt x="32826" y="523608"/>
                  <a:pt x="4044" y="521787"/>
                  <a:pt x="2581" y="537882"/>
                </a:cubicBezTo>
                <a:cubicBezTo>
                  <a:pt x="-7408" y="647757"/>
                  <a:pt x="10885" y="646513"/>
                  <a:pt x="69816" y="685800"/>
                </a:cubicBezTo>
                <a:cubicBezTo>
                  <a:pt x="235648" y="671981"/>
                  <a:pt x="177206" y="672353"/>
                  <a:pt x="244628" y="672353"/>
                </a:cubicBezTo>
                <a:lnTo>
                  <a:pt x="231181" y="68580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2837731558"/>
              </p:ext>
            </p:extLst>
          </p:nvPr>
        </p:nvGraphicFramePr>
        <p:xfrm>
          <a:off x="7391400" y="5730240"/>
          <a:ext cx="1167924" cy="365760"/>
        </p:xfrm>
        <a:graphic>
          <a:graphicData uri="http://schemas.openxmlformats.org/drawingml/2006/table">
            <a:tbl>
              <a:tblPr firstRow="1" bandRow="1">
                <a:tableStyleId>{5C22544A-7EE6-4342-B048-85BDC9FD1C3A}</a:tableStyleId>
              </a:tblPr>
              <a:tblGrid>
                <a:gridCol w="607402">
                  <a:extLst>
                    <a:ext uri="{9D8B030D-6E8A-4147-A177-3AD203B41FA5}">
                      <a16:colId xmlns:a16="http://schemas.microsoft.com/office/drawing/2014/main" val="20000"/>
                    </a:ext>
                  </a:extLst>
                </a:gridCol>
                <a:gridCol w="560522">
                  <a:extLst>
                    <a:ext uri="{9D8B030D-6E8A-4147-A177-3AD203B41FA5}">
                      <a16:colId xmlns:a16="http://schemas.microsoft.com/office/drawing/2014/main" val="20001"/>
                    </a:ext>
                  </a:extLst>
                </a:gridCol>
              </a:tblGrid>
              <a:tr h="352911">
                <a:tc>
                  <a:txBody>
                    <a:bodyPr/>
                    <a:lstStyle/>
                    <a:p>
                      <a:pPr algn="ctr"/>
                      <a:r>
                        <a:rPr lang="en-US" dirty="0" smtClean="0">
                          <a:solidFill>
                            <a:schemeClr val="tx1"/>
                          </a:solidFill>
                        </a:rPr>
                        <a:t>90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null</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Freeform 8"/>
          <p:cNvSpPr/>
          <p:nvPr/>
        </p:nvSpPr>
        <p:spPr>
          <a:xfrm>
            <a:off x="6763871" y="5071975"/>
            <a:ext cx="2272553" cy="995083"/>
          </a:xfrm>
          <a:custGeom>
            <a:avLst/>
            <a:gdLst>
              <a:gd name="connsiteX0" fmla="*/ 1963270 w 2272553"/>
              <a:gd name="connsiteY0" fmla="*/ 0 h 995083"/>
              <a:gd name="connsiteX1" fmla="*/ 1963270 w 2272553"/>
              <a:gd name="connsiteY1" fmla="*/ 0 h 995083"/>
              <a:gd name="connsiteX2" fmla="*/ 2070847 w 2272553"/>
              <a:gd name="connsiteY2" fmla="*/ 40341 h 995083"/>
              <a:gd name="connsiteX3" fmla="*/ 2178423 w 2272553"/>
              <a:gd name="connsiteY3" fmla="*/ 67236 h 995083"/>
              <a:gd name="connsiteX4" fmla="*/ 2232211 w 2272553"/>
              <a:gd name="connsiteY4" fmla="*/ 121024 h 995083"/>
              <a:gd name="connsiteX5" fmla="*/ 2272553 w 2272553"/>
              <a:gd name="connsiteY5" fmla="*/ 201706 h 995083"/>
              <a:gd name="connsiteX6" fmla="*/ 2259105 w 2272553"/>
              <a:gd name="connsiteY6" fmla="*/ 309283 h 995083"/>
              <a:gd name="connsiteX7" fmla="*/ 2218764 w 2272553"/>
              <a:gd name="connsiteY7" fmla="*/ 336177 h 995083"/>
              <a:gd name="connsiteX8" fmla="*/ 2164976 w 2272553"/>
              <a:gd name="connsiteY8" fmla="*/ 376518 h 995083"/>
              <a:gd name="connsiteX9" fmla="*/ 2084294 w 2272553"/>
              <a:gd name="connsiteY9" fmla="*/ 403412 h 995083"/>
              <a:gd name="connsiteX10" fmla="*/ 1949823 w 2272553"/>
              <a:gd name="connsiteY10" fmla="*/ 470647 h 995083"/>
              <a:gd name="connsiteX11" fmla="*/ 1680882 w 2272553"/>
              <a:gd name="connsiteY11" fmla="*/ 537883 h 995083"/>
              <a:gd name="connsiteX12" fmla="*/ 1627094 w 2272553"/>
              <a:gd name="connsiteY12" fmla="*/ 551330 h 995083"/>
              <a:gd name="connsiteX13" fmla="*/ 1586753 w 2272553"/>
              <a:gd name="connsiteY13" fmla="*/ 564777 h 995083"/>
              <a:gd name="connsiteX14" fmla="*/ 1452282 w 2272553"/>
              <a:gd name="connsiteY14" fmla="*/ 578224 h 995083"/>
              <a:gd name="connsiteX15" fmla="*/ 1371600 w 2272553"/>
              <a:gd name="connsiteY15" fmla="*/ 591671 h 995083"/>
              <a:gd name="connsiteX16" fmla="*/ 739588 w 2272553"/>
              <a:gd name="connsiteY16" fmla="*/ 564777 h 995083"/>
              <a:gd name="connsiteX17" fmla="*/ 551329 w 2272553"/>
              <a:gd name="connsiteY17" fmla="*/ 524436 h 995083"/>
              <a:gd name="connsiteX18" fmla="*/ 470647 w 2272553"/>
              <a:gd name="connsiteY18" fmla="*/ 497541 h 995083"/>
              <a:gd name="connsiteX19" fmla="*/ 242047 w 2272553"/>
              <a:gd name="connsiteY19" fmla="*/ 524436 h 995083"/>
              <a:gd name="connsiteX20" fmla="*/ 201705 w 2272553"/>
              <a:gd name="connsiteY20" fmla="*/ 551330 h 995083"/>
              <a:gd name="connsiteX21" fmla="*/ 121023 w 2272553"/>
              <a:gd name="connsiteY21" fmla="*/ 578224 h 995083"/>
              <a:gd name="connsiteX22" fmla="*/ 80682 w 2272553"/>
              <a:gd name="connsiteY22" fmla="*/ 591671 h 995083"/>
              <a:gd name="connsiteX23" fmla="*/ 26894 w 2272553"/>
              <a:gd name="connsiteY23" fmla="*/ 672353 h 995083"/>
              <a:gd name="connsiteX24" fmla="*/ 0 w 2272553"/>
              <a:gd name="connsiteY24" fmla="*/ 753036 h 995083"/>
              <a:gd name="connsiteX25" fmla="*/ 13447 w 2272553"/>
              <a:gd name="connsiteY25" fmla="*/ 847165 h 995083"/>
              <a:gd name="connsiteX26" fmla="*/ 53788 w 2272553"/>
              <a:gd name="connsiteY26" fmla="*/ 874059 h 995083"/>
              <a:gd name="connsiteX27" fmla="*/ 80682 w 2272553"/>
              <a:gd name="connsiteY27" fmla="*/ 914400 h 995083"/>
              <a:gd name="connsiteX28" fmla="*/ 121023 w 2272553"/>
              <a:gd name="connsiteY28" fmla="*/ 927847 h 995083"/>
              <a:gd name="connsiteX29" fmla="*/ 161364 w 2272553"/>
              <a:gd name="connsiteY29" fmla="*/ 954741 h 995083"/>
              <a:gd name="connsiteX30" fmla="*/ 188258 w 2272553"/>
              <a:gd name="connsiteY30" fmla="*/ 981636 h 995083"/>
              <a:gd name="connsiteX31" fmla="*/ 228600 w 2272553"/>
              <a:gd name="connsiteY31" fmla="*/ 995083 h 995083"/>
              <a:gd name="connsiteX32" fmla="*/ 484094 w 2272553"/>
              <a:gd name="connsiteY32" fmla="*/ 968188 h 995083"/>
              <a:gd name="connsiteX33" fmla="*/ 524435 w 2272553"/>
              <a:gd name="connsiteY33" fmla="*/ 941294 h 995083"/>
              <a:gd name="connsiteX34" fmla="*/ 564776 w 2272553"/>
              <a:gd name="connsiteY34" fmla="*/ 860612 h 995083"/>
              <a:gd name="connsiteX35" fmla="*/ 605117 w 2272553"/>
              <a:gd name="connsiteY35" fmla="*/ 860612 h 995083"/>
              <a:gd name="connsiteX36" fmla="*/ 605117 w 2272553"/>
              <a:gd name="connsiteY36" fmla="*/ 860612 h 99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72553" h="995083">
                <a:moveTo>
                  <a:pt x="1963270" y="0"/>
                </a:moveTo>
                <a:lnTo>
                  <a:pt x="1963270" y="0"/>
                </a:lnTo>
                <a:cubicBezTo>
                  <a:pt x="1999129" y="13447"/>
                  <a:pt x="2034293" y="28918"/>
                  <a:pt x="2070847" y="40341"/>
                </a:cubicBezTo>
                <a:cubicBezTo>
                  <a:pt x="2106127" y="51366"/>
                  <a:pt x="2178423" y="67236"/>
                  <a:pt x="2178423" y="67236"/>
                </a:cubicBezTo>
                <a:cubicBezTo>
                  <a:pt x="2207762" y="155253"/>
                  <a:pt x="2167013" y="68866"/>
                  <a:pt x="2232211" y="121024"/>
                </a:cubicBezTo>
                <a:cubicBezTo>
                  <a:pt x="2255908" y="139981"/>
                  <a:pt x="2263694" y="175132"/>
                  <a:pt x="2272553" y="201706"/>
                </a:cubicBezTo>
                <a:cubicBezTo>
                  <a:pt x="2268070" y="237565"/>
                  <a:pt x="2272526" y="275730"/>
                  <a:pt x="2259105" y="309283"/>
                </a:cubicBezTo>
                <a:cubicBezTo>
                  <a:pt x="2253103" y="324288"/>
                  <a:pt x="2231915" y="326783"/>
                  <a:pt x="2218764" y="336177"/>
                </a:cubicBezTo>
                <a:cubicBezTo>
                  <a:pt x="2200527" y="349204"/>
                  <a:pt x="2185022" y="366495"/>
                  <a:pt x="2164976" y="376518"/>
                </a:cubicBezTo>
                <a:cubicBezTo>
                  <a:pt x="2139620" y="389196"/>
                  <a:pt x="2107882" y="387687"/>
                  <a:pt x="2084294" y="403412"/>
                </a:cubicBezTo>
                <a:cubicBezTo>
                  <a:pt x="1988234" y="467451"/>
                  <a:pt x="2034969" y="449361"/>
                  <a:pt x="1949823" y="470647"/>
                </a:cubicBezTo>
                <a:cubicBezTo>
                  <a:pt x="1836088" y="546470"/>
                  <a:pt x="1968545" y="465967"/>
                  <a:pt x="1680882" y="537883"/>
                </a:cubicBezTo>
                <a:cubicBezTo>
                  <a:pt x="1662953" y="542365"/>
                  <a:pt x="1644864" y="546253"/>
                  <a:pt x="1627094" y="551330"/>
                </a:cubicBezTo>
                <a:cubicBezTo>
                  <a:pt x="1613465" y="555224"/>
                  <a:pt x="1600763" y="562622"/>
                  <a:pt x="1586753" y="564777"/>
                </a:cubicBezTo>
                <a:cubicBezTo>
                  <a:pt x="1542230" y="571627"/>
                  <a:pt x="1496981" y="572637"/>
                  <a:pt x="1452282" y="578224"/>
                </a:cubicBezTo>
                <a:cubicBezTo>
                  <a:pt x="1425228" y="581606"/>
                  <a:pt x="1398494" y="587189"/>
                  <a:pt x="1371600" y="591671"/>
                </a:cubicBezTo>
                <a:cubicBezTo>
                  <a:pt x="1212914" y="587602"/>
                  <a:pt x="937633" y="597784"/>
                  <a:pt x="739588" y="564777"/>
                </a:cubicBezTo>
                <a:cubicBezTo>
                  <a:pt x="716170" y="560874"/>
                  <a:pt x="597238" y="538209"/>
                  <a:pt x="551329" y="524436"/>
                </a:cubicBezTo>
                <a:cubicBezTo>
                  <a:pt x="524176" y="516290"/>
                  <a:pt x="470647" y="497541"/>
                  <a:pt x="470647" y="497541"/>
                </a:cubicBezTo>
                <a:cubicBezTo>
                  <a:pt x="440877" y="499667"/>
                  <a:pt x="303178" y="493870"/>
                  <a:pt x="242047" y="524436"/>
                </a:cubicBezTo>
                <a:cubicBezTo>
                  <a:pt x="227592" y="531664"/>
                  <a:pt x="216474" y="544766"/>
                  <a:pt x="201705" y="551330"/>
                </a:cubicBezTo>
                <a:cubicBezTo>
                  <a:pt x="175800" y="562843"/>
                  <a:pt x="147917" y="569259"/>
                  <a:pt x="121023" y="578224"/>
                </a:cubicBezTo>
                <a:lnTo>
                  <a:pt x="80682" y="591671"/>
                </a:lnTo>
                <a:cubicBezTo>
                  <a:pt x="62753" y="618565"/>
                  <a:pt x="37115" y="641689"/>
                  <a:pt x="26894" y="672353"/>
                </a:cubicBezTo>
                <a:lnTo>
                  <a:pt x="0" y="753036"/>
                </a:lnTo>
                <a:cubicBezTo>
                  <a:pt x="4482" y="784412"/>
                  <a:pt x="574" y="818202"/>
                  <a:pt x="13447" y="847165"/>
                </a:cubicBezTo>
                <a:cubicBezTo>
                  <a:pt x="20011" y="861933"/>
                  <a:pt x="42360" y="862631"/>
                  <a:pt x="53788" y="874059"/>
                </a:cubicBezTo>
                <a:cubicBezTo>
                  <a:pt x="65216" y="885487"/>
                  <a:pt x="68062" y="904304"/>
                  <a:pt x="80682" y="914400"/>
                </a:cubicBezTo>
                <a:cubicBezTo>
                  <a:pt x="91750" y="923255"/>
                  <a:pt x="108345" y="921508"/>
                  <a:pt x="121023" y="927847"/>
                </a:cubicBezTo>
                <a:cubicBezTo>
                  <a:pt x="135478" y="935075"/>
                  <a:pt x="148744" y="944645"/>
                  <a:pt x="161364" y="954741"/>
                </a:cubicBezTo>
                <a:cubicBezTo>
                  <a:pt x="171264" y="962661"/>
                  <a:pt x="177387" y="975113"/>
                  <a:pt x="188258" y="981636"/>
                </a:cubicBezTo>
                <a:cubicBezTo>
                  <a:pt x="200413" y="988929"/>
                  <a:pt x="215153" y="990601"/>
                  <a:pt x="228600" y="995083"/>
                </a:cubicBezTo>
                <a:cubicBezTo>
                  <a:pt x="234384" y="994697"/>
                  <a:pt x="423726" y="994060"/>
                  <a:pt x="484094" y="968188"/>
                </a:cubicBezTo>
                <a:cubicBezTo>
                  <a:pt x="498949" y="961822"/>
                  <a:pt x="510988" y="950259"/>
                  <a:pt x="524435" y="941294"/>
                </a:cubicBezTo>
                <a:cubicBezTo>
                  <a:pt x="531561" y="919915"/>
                  <a:pt x="543053" y="873646"/>
                  <a:pt x="564776" y="860612"/>
                </a:cubicBezTo>
                <a:cubicBezTo>
                  <a:pt x="576307" y="853694"/>
                  <a:pt x="591670" y="860612"/>
                  <a:pt x="605117" y="860612"/>
                </a:cubicBezTo>
                <a:lnTo>
                  <a:pt x="605117" y="860612"/>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888482692"/>
              </p:ext>
            </p:extLst>
          </p:nvPr>
        </p:nvGraphicFramePr>
        <p:xfrm>
          <a:off x="3636465" y="5884178"/>
          <a:ext cx="1775326" cy="365760"/>
        </p:xfrm>
        <a:graphic>
          <a:graphicData uri="http://schemas.openxmlformats.org/drawingml/2006/table">
            <a:tbl>
              <a:tblPr firstRow="1" bandRow="1">
                <a:tableStyleId>{5C22544A-7EE6-4342-B048-85BDC9FD1C3A}</a:tableStyleId>
              </a:tblPr>
              <a:tblGrid>
                <a:gridCol w="607402">
                  <a:extLst>
                    <a:ext uri="{9D8B030D-6E8A-4147-A177-3AD203B41FA5}">
                      <a16:colId xmlns:a16="http://schemas.microsoft.com/office/drawing/2014/main" val="20000"/>
                    </a:ext>
                  </a:extLst>
                </a:gridCol>
                <a:gridCol w="607402">
                  <a:extLst>
                    <a:ext uri="{9D8B030D-6E8A-4147-A177-3AD203B41FA5}">
                      <a16:colId xmlns:a16="http://schemas.microsoft.com/office/drawing/2014/main" val="20001"/>
                    </a:ext>
                  </a:extLst>
                </a:gridCol>
                <a:gridCol w="560522">
                  <a:extLst>
                    <a:ext uri="{9D8B030D-6E8A-4147-A177-3AD203B41FA5}">
                      <a16:colId xmlns:a16="http://schemas.microsoft.com/office/drawing/2014/main" val="20002"/>
                    </a:ext>
                  </a:extLst>
                </a:gridCol>
              </a:tblGrid>
              <a:tr h="352911">
                <a:tc>
                  <a:txBody>
                    <a:bodyPr/>
                    <a:lstStyle/>
                    <a:p>
                      <a:pPr algn="ctr"/>
                      <a:r>
                        <a:rPr lang="en-US" dirty="0" smtClean="0">
                          <a:solidFill>
                            <a:schemeClr val="tx1"/>
                          </a:solidFill>
                        </a:rPr>
                        <a:t>310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smtClean="0">
                          <a:solidFill>
                            <a:schemeClr val="tx1"/>
                          </a:solidFill>
                        </a:rPr>
                        <a:t>null</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0"/>
                  </a:ext>
                </a:extLst>
              </a:tr>
            </a:tbl>
          </a:graphicData>
        </a:graphic>
      </p:graphicFrame>
      <p:sp>
        <p:nvSpPr>
          <p:cNvPr id="4" name="Oval 3"/>
          <p:cNvSpPr/>
          <p:nvPr/>
        </p:nvSpPr>
        <p:spPr>
          <a:xfrm>
            <a:off x="3810000" y="4876800"/>
            <a:ext cx="6096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57600" y="5876558"/>
            <a:ext cx="609600" cy="38100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4" idx="5"/>
          </p:cNvCxnSpPr>
          <p:nvPr/>
        </p:nvCxnSpPr>
        <p:spPr>
          <a:xfrm>
            <a:off x="4330326" y="5202004"/>
            <a:ext cx="698874" cy="6653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810000" y="5257800"/>
            <a:ext cx="304800" cy="60960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6359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2308324"/>
          </a:xfrm>
          <a:prstGeom prst="rect">
            <a:avLst/>
          </a:prstGeom>
        </p:spPr>
        <p:txBody>
          <a:bodyPr wrap="square" lIns="0" rIns="0">
            <a:spAutoFit/>
          </a:bodyPr>
          <a:lstStyle/>
          <a:p>
            <a:pPr marL="238125" lvl="2"/>
            <a:r>
              <a:rPr lang="en-US" sz="2400" b="1" dirty="0" smtClean="0"/>
              <a:t>Insertion (anywhere in the list)</a:t>
            </a:r>
          </a:p>
          <a:p>
            <a:pPr marL="238125" lvl="2"/>
            <a:r>
              <a:rPr lang="en-US" sz="2400" dirty="0">
                <a:solidFill>
                  <a:srgbClr val="0070C0"/>
                </a:solidFill>
                <a:latin typeface="+mj-lt"/>
              </a:rPr>
              <a:t>	</a:t>
            </a:r>
            <a:r>
              <a:rPr lang="en-US" sz="2400" dirty="0" smtClean="0">
                <a:solidFill>
                  <a:srgbClr val="0070C0"/>
                </a:solidFill>
                <a:latin typeface="+mj-lt"/>
              </a:rPr>
              <a:t>- first create a node in any address of the available memory</a:t>
            </a:r>
          </a:p>
          <a:p>
            <a:pPr marL="238125" lvl="2"/>
            <a:r>
              <a:rPr lang="en-US" sz="2400" dirty="0">
                <a:solidFill>
                  <a:srgbClr val="0070C0"/>
                </a:solidFill>
                <a:latin typeface="+mj-lt"/>
              </a:rPr>
              <a:t>	</a:t>
            </a:r>
            <a:r>
              <a:rPr lang="en-US" sz="2400" dirty="0" smtClean="0">
                <a:solidFill>
                  <a:srgbClr val="0070C0"/>
                </a:solidFill>
                <a:latin typeface="+mj-lt"/>
              </a:rPr>
              <a:t>- store the value (ex. 10)</a:t>
            </a:r>
          </a:p>
          <a:p>
            <a:pPr marL="238125" lvl="2"/>
            <a:r>
              <a:rPr lang="en-US" sz="2400" dirty="0">
                <a:solidFill>
                  <a:srgbClr val="0070C0"/>
                </a:solidFill>
                <a:latin typeface="+mj-lt"/>
              </a:rPr>
              <a:t>	</a:t>
            </a:r>
            <a:r>
              <a:rPr lang="en-US" sz="2400" dirty="0" smtClean="0">
                <a:solidFill>
                  <a:srgbClr val="0070C0"/>
                </a:solidFill>
                <a:latin typeface="+mj-lt"/>
              </a:rPr>
              <a:t>- if we want to insert this node as a third node then we have to update the address part of both the second node and the new node</a:t>
            </a:r>
          </a:p>
          <a:p>
            <a:pPr marL="238125" lvl="2"/>
            <a:endParaRPr lang="en-US" sz="2400" dirty="0">
              <a:solidFill>
                <a:srgbClr val="0070C0"/>
              </a:solidFill>
              <a:latin typeface="+mj-lt"/>
            </a:endParaRPr>
          </a:p>
        </p:txBody>
      </p:sp>
      <p:graphicFrame>
        <p:nvGraphicFramePr>
          <p:cNvPr id="2" name="Table 1"/>
          <p:cNvGraphicFramePr>
            <a:graphicFrameLocks noGrp="1"/>
          </p:cNvGraphicFramePr>
          <p:nvPr>
            <p:extLst/>
          </p:nvPr>
        </p:nvGraphicFramePr>
        <p:xfrm>
          <a:off x="615696" y="4883418"/>
          <a:ext cx="1746504" cy="74168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gridSpan="2">
                  <a:txBody>
                    <a:bodyPr/>
                    <a:lstStyle/>
                    <a:p>
                      <a:pPr algn="ctr"/>
                      <a:r>
                        <a:rPr lang="en-US" dirty="0" smtClean="0">
                          <a:solidFill>
                            <a:schemeClr val="tx1"/>
                          </a:solidFill>
                        </a:rPr>
                        <a:t>head</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96413272"/>
              </p:ext>
            </p:extLst>
          </p:nvPr>
        </p:nvGraphicFramePr>
        <p:xfrm>
          <a:off x="2743200" y="4883418"/>
          <a:ext cx="17465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52911">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310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nvPr>
        </p:nvGraphicFramePr>
        <p:xfrm>
          <a:off x="4876800" y="4883418"/>
          <a:ext cx="1746504" cy="37084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nvPr>
        </p:nvGraphicFramePr>
        <p:xfrm>
          <a:off x="6953743" y="4883418"/>
          <a:ext cx="1746504" cy="37084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20" name="Straight Arrow Connector 19"/>
          <p:cNvCxnSpPr>
            <a:endCxn id="13" idx="1"/>
          </p:cNvCxnSpPr>
          <p:nvPr/>
        </p:nvCxnSpPr>
        <p:spPr>
          <a:xfrm>
            <a:off x="6629400" y="5066298"/>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38400" y="5051058"/>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nvPr>
        </p:nvGraphicFramePr>
        <p:xfrm>
          <a:off x="434788" y="4267200"/>
          <a:ext cx="9083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4" name="Freeform 23"/>
          <p:cNvSpPr/>
          <p:nvPr/>
        </p:nvSpPr>
        <p:spPr>
          <a:xfrm>
            <a:off x="360490" y="4428310"/>
            <a:ext cx="1280232" cy="685800"/>
          </a:xfrm>
          <a:custGeom>
            <a:avLst/>
            <a:gdLst>
              <a:gd name="connsiteX0" fmla="*/ 970769 w 1280232"/>
              <a:gd name="connsiteY0" fmla="*/ 0 h 685800"/>
              <a:gd name="connsiteX1" fmla="*/ 970769 w 1280232"/>
              <a:gd name="connsiteY1" fmla="*/ 0 h 685800"/>
              <a:gd name="connsiteX2" fmla="*/ 1091792 w 1280232"/>
              <a:gd name="connsiteY2" fmla="*/ 26894 h 685800"/>
              <a:gd name="connsiteX3" fmla="*/ 1132134 w 1280232"/>
              <a:gd name="connsiteY3" fmla="*/ 40341 h 685800"/>
              <a:gd name="connsiteX4" fmla="*/ 1159028 w 1280232"/>
              <a:gd name="connsiteY4" fmla="*/ 80682 h 685800"/>
              <a:gd name="connsiteX5" fmla="*/ 1239710 w 1280232"/>
              <a:gd name="connsiteY5" fmla="*/ 107576 h 685800"/>
              <a:gd name="connsiteX6" fmla="*/ 1253157 w 1280232"/>
              <a:gd name="connsiteY6" fmla="*/ 161364 h 685800"/>
              <a:gd name="connsiteX7" fmla="*/ 1280051 w 1280232"/>
              <a:gd name="connsiteY7" fmla="*/ 188259 h 685800"/>
              <a:gd name="connsiteX8" fmla="*/ 1159028 w 1280232"/>
              <a:gd name="connsiteY8" fmla="*/ 255494 h 685800"/>
              <a:gd name="connsiteX9" fmla="*/ 1091792 w 1280232"/>
              <a:gd name="connsiteY9" fmla="*/ 282388 h 685800"/>
              <a:gd name="connsiteX10" fmla="*/ 1038004 w 1280232"/>
              <a:gd name="connsiteY10" fmla="*/ 295835 h 685800"/>
              <a:gd name="connsiteX11" fmla="*/ 930428 w 1280232"/>
              <a:gd name="connsiteY11" fmla="*/ 322729 h 685800"/>
              <a:gd name="connsiteX12" fmla="*/ 876639 w 1280232"/>
              <a:gd name="connsiteY12" fmla="*/ 336176 h 685800"/>
              <a:gd name="connsiteX13" fmla="*/ 836298 w 1280232"/>
              <a:gd name="connsiteY13" fmla="*/ 349623 h 685800"/>
              <a:gd name="connsiteX14" fmla="*/ 594251 w 1280232"/>
              <a:gd name="connsiteY14" fmla="*/ 363070 h 685800"/>
              <a:gd name="connsiteX15" fmla="*/ 459781 w 1280232"/>
              <a:gd name="connsiteY15" fmla="*/ 376517 h 685800"/>
              <a:gd name="connsiteX16" fmla="*/ 405992 w 1280232"/>
              <a:gd name="connsiteY16" fmla="*/ 389964 h 685800"/>
              <a:gd name="connsiteX17" fmla="*/ 244628 w 1280232"/>
              <a:gd name="connsiteY17" fmla="*/ 403412 h 685800"/>
              <a:gd name="connsiteX18" fmla="*/ 123604 w 1280232"/>
              <a:gd name="connsiteY18" fmla="*/ 457200 h 685800"/>
              <a:gd name="connsiteX19" fmla="*/ 56369 w 1280232"/>
              <a:gd name="connsiteY19" fmla="*/ 470647 h 685800"/>
              <a:gd name="connsiteX20" fmla="*/ 42922 w 1280232"/>
              <a:gd name="connsiteY20" fmla="*/ 510988 h 685800"/>
              <a:gd name="connsiteX21" fmla="*/ 2581 w 1280232"/>
              <a:gd name="connsiteY21" fmla="*/ 537882 h 685800"/>
              <a:gd name="connsiteX22" fmla="*/ 69816 w 1280232"/>
              <a:gd name="connsiteY22" fmla="*/ 685800 h 685800"/>
              <a:gd name="connsiteX23" fmla="*/ 244628 w 1280232"/>
              <a:gd name="connsiteY23" fmla="*/ 672353 h 685800"/>
              <a:gd name="connsiteX24" fmla="*/ 231181 w 1280232"/>
              <a:gd name="connsiteY24"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80232" h="685800">
                <a:moveTo>
                  <a:pt x="970769" y="0"/>
                </a:moveTo>
                <a:lnTo>
                  <a:pt x="970769" y="0"/>
                </a:lnTo>
                <a:cubicBezTo>
                  <a:pt x="1011110" y="8965"/>
                  <a:pt x="1051701" y="16871"/>
                  <a:pt x="1091792" y="26894"/>
                </a:cubicBezTo>
                <a:cubicBezTo>
                  <a:pt x="1105543" y="30332"/>
                  <a:pt x="1121065" y="31486"/>
                  <a:pt x="1132134" y="40341"/>
                </a:cubicBezTo>
                <a:cubicBezTo>
                  <a:pt x="1144754" y="50437"/>
                  <a:pt x="1145323" y="72117"/>
                  <a:pt x="1159028" y="80682"/>
                </a:cubicBezTo>
                <a:cubicBezTo>
                  <a:pt x="1183068" y="95707"/>
                  <a:pt x="1239710" y="107576"/>
                  <a:pt x="1239710" y="107576"/>
                </a:cubicBezTo>
                <a:cubicBezTo>
                  <a:pt x="1244192" y="125505"/>
                  <a:pt x="1244892" y="144834"/>
                  <a:pt x="1253157" y="161364"/>
                </a:cubicBezTo>
                <a:cubicBezTo>
                  <a:pt x="1258827" y="172704"/>
                  <a:pt x="1282537" y="175827"/>
                  <a:pt x="1280051" y="188259"/>
                </a:cubicBezTo>
                <a:cubicBezTo>
                  <a:pt x="1271215" y="232440"/>
                  <a:pt x="1180904" y="246744"/>
                  <a:pt x="1159028" y="255494"/>
                </a:cubicBezTo>
                <a:cubicBezTo>
                  <a:pt x="1136616" y="264459"/>
                  <a:pt x="1114692" y="274755"/>
                  <a:pt x="1091792" y="282388"/>
                </a:cubicBezTo>
                <a:cubicBezTo>
                  <a:pt x="1074259" y="288232"/>
                  <a:pt x="1055774" y="290758"/>
                  <a:pt x="1038004" y="295835"/>
                </a:cubicBezTo>
                <a:cubicBezTo>
                  <a:pt x="911855" y="331878"/>
                  <a:pt x="1114961" y="281722"/>
                  <a:pt x="930428" y="322729"/>
                </a:cubicBezTo>
                <a:cubicBezTo>
                  <a:pt x="912387" y="326738"/>
                  <a:pt x="894409" y="331099"/>
                  <a:pt x="876639" y="336176"/>
                </a:cubicBezTo>
                <a:cubicBezTo>
                  <a:pt x="863010" y="340070"/>
                  <a:pt x="850409" y="348279"/>
                  <a:pt x="836298" y="349623"/>
                </a:cubicBezTo>
                <a:cubicBezTo>
                  <a:pt x="755855" y="357284"/>
                  <a:pt x="674852" y="357313"/>
                  <a:pt x="594251" y="363070"/>
                </a:cubicBezTo>
                <a:cubicBezTo>
                  <a:pt x="549319" y="366279"/>
                  <a:pt x="504604" y="372035"/>
                  <a:pt x="459781" y="376517"/>
                </a:cubicBezTo>
                <a:cubicBezTo>
                  <a:pt x="441851" y="380999"/>
                  <a:pt x="424331" y="387672"/>
                  <a:pt x="405992" y="389964"/>
                </a:cubicBezTo>
                <a:cubicBezTo>
                  <a:pt x="352434" y="396659"/>
                  <a:pt x="297868" y="394538"/>
                  <a:pt x="244628" y="403412"/>
                </a:cubicBezTo>
                <a:cubicBezTo>
                  <a:pt x="68424" y="432780"/>
                  <a:pt x="233247" y="416084"/>
                  <a:pt x="123604" y="457200"/>
                </a:cubicBezTo>
                <a:cubicBezTo>
                  <a:pt x="102204" y="465225"/>
                  <a:pt x="78781" y="466165"/>
                  <a:pt x="56369" y="470647"/>
                </a:cubicBezTo>
                <a:cubicBezTo>
                  <a:pt x="51887" y="484094"/>
                  <a:pt x="51777" y="499920"/>
                  <a:pt x="42922" y="510988"/>
                </a:cubicBezTo>
                <a:cubicBezTo>
                  <a:pt x="32826" y="523608"/>
                  <a:pt x="4044" y="521787"/>
                  <a:pt x="2581" y="537882"/>
                </a:cubicBezTo>
                <a:cubicBezTo>
                  <a:pt x="-7408" y="647757"/>
                  <a:pt x="10885" y="646513"/>
                  <a:pt x="69816" y="685800"/>
                </a:cubicBezTo>
                <a:cubicBezTo>
                  <a:pt x="235648" y="671981"/>
                  <a:pt x="177206" y="672353"/>
                  <a:pt x="244628" y="672353"/>
                </a:cubicBezTo>
                <a:lnTo>
                  <a:pt x="231181" y="68580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nvPr>
        </p:nvGraphicFramePr>
        <p:xfrm>
          <a:off x="7391400" y="5730240"/>
          <a:ext cx="1167924" cy="365760"/>
        </p:xfrm>
        <a:graphic>
          <a:graphicData uri="http://schemas.openxmlformats.org/drawingml/2006/table">
            <a:tbl>
              <a:tblPr firstRow="1" bandRow="1">
                <a:tableStyleId>{5C22544A-7EE6-4342-B048-85BDC9FD1C3A}</a:tableStyleId>
              </a:tblPr>
              <a:tblGrid>
                <a:gridCol w="607402">
                  <a:extLst>
                    <a:ext uri="{9D8B030D-6E8A-4147-A177-3AD203B41FA5}">
                      <a16:colId xmlns:a16="http://schemas.microsoft.com/office/drawing/2014/main" val="20000"/>
                    </a:ext>
                  </a:extLst>
                </a:gridCol>
                <a:gridCol w="560522">
                  <a:extLst>
                    <a:ext uri="{9D8B030D-6E8A-4147-A177-3AD203B41FA5}">
                      <a16:colId xmlns:a16="http://schemas.microsoft.com/office/drawing/2014/main" val="20001"/>
                    </a:ext>
                  </a:extLst>
                </a:gridCol>
              </a:tblGrid>
              <a:tr h="352911">
                <a:tc>
                  <a:txBody>
                    <a:bodyPr/>
                    <a:lstStyle/>
                    <a:p>
                      <a:pPr algn="ctr"/>
                      <a:r>
                        <a:rPr lang="en-US" dirty="0" smtClean="0">
                          <a:solidFill>
                            <a:schemeClr val="tx1"/>
                          </a:solidFill>
                        </a:rPr>
                        <a:t>90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null</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Freeform 8"/>
          <p:cNvSpPr/>
          <p:nvPr/>
        </p:nvSpPr>
        <p:spPr>
          <a:xfrm>
            <a:off x="6763871" y="5071975"/>
            <a:ext cx="2272553" cy="995083"/>
          </a:xfrm>
          <a:custGeom>
            <a:avLst/>
            <a:gdLst>
              <a:gd name="connsiteX0" fmla="*/ 1963270 w 2272553"/>
              <a:gd name="connsiteY0" fmla="*/ 0 h 995083"/>
              <a:gd name="connsiteX1" fmla="*/ 1963270 w 2272553"/>
              <a:gd name="connsiteY1" fmla="*/ 0 h 995083"/>
              <a:gd name="connsiteX2" fmla="*/ 2070847 w 2272553"/>
              <a:gd name="connsiteY2" fmla="*/ 40341 h 995083"/>
              <a:gd name="connsiteX3" fmla="*/ 2178423 w 2272553"/>
              <a:gd name="connsiteY3" fmla="*/ 67236 h 995083"/>
              <a:gd name="connsiteX4" fmla="*/ 2232211 w 2272553"/>
              <a:gd name="connsiteY4" fmla="*/ 121024 h 995083"/>
              <a:gd name="connsiteX5" fmla="*/ 2272553 w 2272553"/>
              <a:gd name="connsiteY5" fmla="*/ 201706 h 995083"/>
              <a:gd name="connsiteX6" fmla="*/ 2259105 w 2272553"/>
              <a:gd name="connsiteY6" fmla="*/ 309283 h 995083"/>
              <a:gd name="connsiteX7" fmla="*/ 2218764 w 2272553"/>
              <a:gd name="connsiteY7" fmla="*/ 336177 h 995083"/>
              <a:gd name="connsiteX8" fmla="*/ 2164976 w 2272553"/>
              <a:gd name="connsiteY8" fmla="*/ 376518 h 995083"/>
              <a:gd name="connsiteX9" fmla="*/ 2084294 w 2272553"/>
              <a:gd name="connsiteY9" fmla="*/ 403412 h 995083"/>
              <a:gd name="connsiteX10" fmla="*/ 1949823 w 2272553"/>
              <a:gd name="connsiteY10" fmla="*/ 470647 h 995083"/>
              <a:gd name="connsiteX11" fmla="*/ 1680882 w 2272553"/>
              <a:gd name="connsiteY11" fmla="*/ 537883 h 995083"/>
              <a:gd name="connsiteX12" fmla="*/ 1627094 w 2272553"/>
              <a:gd name="connsiteY12" fmla="*/ 551330 h 995083"/>
              <a:gd name="connsiteX13" fmla="*/ 1586753 w 2272553"/>
              <a:gd name="connsiteY13" fmla="*/ 564777 h 995083"/>
              <a:gd name="connsiteX14" fmla="*/ 1452282 w 2272553"/>
              <a:gd name="connsiteY14" fmla="*/ 578224 h 995083"/>
              <a:gd name="connsiteX15" fmla="*/ 1371600 w 2272553"/>
              <a:gd name="connsiteY15" fmla="*/ 591671 h 995083"/>
              <a:gd name="connsiteX16" fmla="*/ 739588 w 2272553"/>
              <a:gd name="connsiteY16" fmla="*/ 564777 h 995083"/>
              <a:gd name="connsiteX17" fmla="*/ 551329 w 2272553"/>
              <a:gd name="connsiteY17" fmla="*/ 524436 h 995083"/>
              <a:gd name="connsiteX18" fmla="*/ 470647 w 2272553"/>
              <a:gd name="connsiteY18" fmla="*/ 497541 h 995083"/>
              <a:gd name="connsiteX19" fmla="*/ 242047 w 2272553"/>
              <a:gd name="connsiteY19" fmla="*/ 524436 h 995083"/>
              <a:gd name="connsiteX20" fmla="*/ 201705 w 2272553"/>
              <a:gd name="connsiteY20" fmla="*/ 551330 h 995083"/>
              <a:gd name="connsiteX21" fmla="*/ 121023 w 2272553"/>
              <a:gd name="connsiteY21" fmla="*/ 578224 h 995083"/>
              <a:gd name="connsiteX22" fmla="*/ 80682 w 2272553"/>
              <a:gd name="connsiteY22" fmla="*/ 591671 h 995083"/>
              <a:gd name="connsiteX23" fmla="*/ 26894 w 2272553"/>
              <a:gd name="connsiteY23" fmla="*/ 672353 h 995083"/>
              <a:gd name="connsiteX24" fmla="*/ 0 w 2272553"/>
              <a:gd name="connsiteY24" fmla="*/ 753036 h 995083"/>
              <a:gd name="connsiteX25" fmla="*/ 13447 w 2272553"/>
              <a:gd name="connsiteY25" fmla="*/ 847165 h 995083"/>
              <a:gd name="connsiteX26" fmla="*/ 53788 w 2272553"/>
              <a:gd name="connsiteY26" fmla="*/ 874059 h 995083"/>
              <a:gd name="connsiteX27" fmla="*/ 80682 w 2272553"/>
              <a:gd name="connsiteY27" fmla="*/ 914400 h 995083"/>
              <a:gd name="connsiteX28" fmla="*/ 121023 w 2272553"/>
              <a:gd name="connsiteY28" fmla="*/ 927847 h 995083"/>
              <a:gd name="connsiteX29" fmla="*/ 161364 w 2272553"/>
              <a:gd name="connsiteY29" fmla="*/ 954741 h 995083"/>
              <a:gd name="connsiteX30" fmla="*/ 188258 w 2272553"/>
              <a:gd name="connsiteY30" fmla="*/ 981636 h 995083"/>
              <a:gd name="connsiteX31" fmla="*/ 228600 w 2272553"/>
              <a:gd name="connsiteY31" fmla="*/ 995083 h 995083"/>
              <a:gd name="connsiteX32" fmla="*/ 484094 w 2272553"/>
              <a:gd name="connsiteY32" fmla="*/ 968188 h 995083"/>
              <a:gd name="connsiteX33" fmla="*/ 524435 w 2272553"/>
              <a:gd name="connsiteY33" fmla="*/ 941294 h 995083"/>
              <a:gd name="connsiteX34" fmla="*/ 564776 w 2272553"/>
              <a:gd name="connsiteY34" fmla="*/ 860612 h 995083"/>
              <a:gd name="connsiteX35" fmla="*/ 605117 w 2272553"/>
              <a:gd name="connsiteY35" fmla="*/ 860612 h 995083"/>
              <a:gd name="connsiteX36" fmla="*/ 605117 w 2272553"/>
              <a:gd name="connsiteY36" fmla="*/ 860612 h 99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72553" h="995083">
                <a:moveTo>
                  <a:pt x="1963270" y="0"/>
                </a:moveTo>
                <a:lnTo>
                  <a:pt x="1963270" y="0"/>
                </a:lnTo>
                <a:cubicBezTo>
                  <a:pt x="1999129" y="13447"/>
                  <a:pt x="2034293" y="28918"/>
                  <a:pt x="2070847" y="40341"/>
                </a:cubicBezTo>
                <a:cubicBezTo>
                  <a:pt x="2106127" y="51366"/>
                  <a:pt x="2178423" y="67236"/>
                  <a:pt x="2178423" y="67236"/>
                </a:cubicBezTo>
                <a:cubicBezTo>
                  <a:pt x="2207762" y="155253"/>
                  <a:pt x="2167013" y="68866"/>
                  <a:pt x="2232211" y="121024"/>
                </a:cubicBezTo>
                <a:cubicBezTo>
                  <a:pt x="2255908" y="139981"/>
                  <a:pt x="2263694" y="175132"/>
                  <a:pt x="2272553" y="201706"/>
                </a:cubicBezTo>
                <a:cubicBezTo>
                  <a:pt x="2268070" y="237565"/>
                  <a:pt x="2272526" y="275730"/>
                  <a:pt x="2259105" y="309283"/>
                </a:cubicBezTo>
                <a:cubicBezTo>
                  <a:pt x="2253103" y="324288"/>
                  <a:pt x="2231915" y="326783"/>
                  <a:pt x="2218764" y="336177"/>
                </a:cubicBezTo>
                <a:cubicBezTo>
                  <a:pt x="2200527" y="349204"/>
                  <a:pt x="2185022" y="366495"/>
                  <a:pt x="2164976" y="376518"/>
                </a:cubicBezTo>
                <a:cubicBezTo>
                  <a:pt x="2139620" y="389196"/>
                  <a:pt x="2107882" y="387687"/>
                  <a:pt x="2084294" y="403412"/>
                </a:cubicBezTo>
                <a:cubicBezTo>
                  <a:pt x="1988234" y="467451"/>
                  <a:pt x="2034969" y="449361"/>
                  <a:pt x="1949823" y="470647"/>
                </a:cubicBezTo>
                <a:cubicBezTo>
                  <a:pt x="1836088" y="546470"/>
                  <a:pt x="1968545" y="465967"/>
                  <a:pt x="1680882" y="537883"/>
                </a:cubicBezTo>
                <a:cubicBezTo>
                  <a:pt x="1662953" y="542365"/>
                  <a:pt x="1644864" y="546253"/>
                  <a:pt x="1627094" y="551330"/>
                </a:cubicBezTo>
                <a:cubicBezTo>
                  <a:pt x="1613465" y="555224"/>
                  <a:pt x="1600763" y="562622"/>
                  <a:pt x="1586753" y="564777"/>
                </a:cubicBezTo>
                <a:cubicBezTo>
                  <a:pt x="1542230" y="571627"/>
                  <a:pt x="1496981" y="572637"/>
                  <a:pt x="1452282" y="578224"/>
                </a:cubicBezTo>
                <a:cubicBezTo>
                  <a:pt x="1425228" y="581606"/>
                  <a:pt x="1398494" y="587189"/>
                  <a:pt x="1371600" y="591671"/>
                </a:cubicBezTo>
                <a:cubicBezTo>
                  <a:pt x="1212914" y="587602"/>
                  <a:pt x="937633" y="597784"/>
                  <a:pt x="739588" y="564777"/>
                </a:cubicBezTo>
                <a:cubicBezTo>
                  <a:pt x="716170" y="560874"/>
                  <a:pt x="597238" y="538209"/>
                  <a:pt x="551329" y="524436"/>
                </a:cubicBezTo>
                <a:cubicBezTo>
                  <a:pt x="524176" y="516290"/>
                  <a:pt x="470647" y="497541"/>
                  <a:pt x="470647" y="497541"/>
                </a:cubicBezTo>
                <a:cubicBezTo>
                  <a:pt x="440877" y="499667"/>
                  <a:pt x="303178" y="493870"/>
                  <a:pt x="242047" y="524436"/>
                </a:cubicBezTo>
                <a:cubicBezTo>
                  <a:pt x="227592" y="531664"/>
                  <a:pt x="216474" y="544766"/>
                  <a:pt x="201705" y="551330"/>
                </a:cubicBezTo>
                <a:cubicBezTo>
                  <a:pt x="175800" y="562843"/>
                  <a:pt x="147917" y="569259"/>
                  <a:pt x="121023" y="578224"/>
                </a:cubicBezTo>
                <a:lnTo>
                  <a:pt x="80682" y="591671"/>
                </a:lnTo>
                <a:cubicBezTo>
                  <a:pt x="62753" y="618565"/>
                  <a:pt x="37115" y="641689"/>
                  <a:pt x="26894" y="672353"/>
                </a:cubicBezTo>
                <a:lnTo>
                  <a:pt x="0" y="753036"/>
                </a:lnTo>
                <a:cubicBezTo>
                  <a:pt x="4482" y="784412"/>
                  <a:pt x="574" y="818202"/>
                  <a:pt x="13447" y="847165"/>
                </a:cubicBezTo>
                <a:cubicBezTo>
                  <a:pt x="20011" y="861933"/>
                  <a:pt x="42360" y="862631"/>
                  <a:pt x="53788" y="874059"/>
                </a:cubicBezTo>
                <a:cubicBezTo>
                  <a:pt x="65216" y="885487"/>
                  <a:pt x="68062" y="904304"/>
                  <a:pt x="80682" y="914400"/>
                </a:cubicBezTo>
                <a:cubicBezTo>
                  <a:pt x="91750" y="923255"/>
                  <a:pt x="108345" y="921508"/>
                  <a:pt x="121023" y="927847"/>
                </a:cubicBezTo>
                <a:cubicBezTo>
                  <a:pt x="135478" y="935075"/>
                  <a:pt x="148744" y="944645"/>
                  <a:pt x="161364" y="954741"/>
                </a:cubicBezTo>
                <a:cubicBezTo>
                  <a:pt x="171264" y="962661"/>
                  <a:pt x="177387" y="975113"/>
                  <a:pt x="188258" y="981636"/>
                </a:cubicBezTo>
                <a:cubicBezTo>
                  <a:pt x="200413" y="988929"/>
                  <a:pt x="215153" y="990601"/>
                  <a:pt x="228600" y="995083"/>
                </a:cubicBezTo>
                <a:cubicBezTo>
                  <a:pt x="234384" y="994697"/>
                  <a:pt x="423726" y="994060"/>
                  <a:pt x="484094" y="968188"/>
                </a:cubicBezTo>
                <a:cubicBezTo>
                  <a:pt x="498949" y="961822"/>
                  <a:pt x="510988" y="950259"/>
                  <a:pt x="524435" y="941294"/>
                </a:cubicBezTo>
                <a:cubicBezTo>
                  <a:pt x="531561" y="919915"/>
                  <a:pt x="543053" y="873646"/>
                  <a:pt x="564776" y="860612"/>
                </a:cubicBezTo>
                <a:cubicBezTo>
                  <a:pt x="576307" y="853694"/>
                  <a:pt x="591670" y="860612"/>
                  <a:pt x="605117" y="860612"/>
                </a:cubicBezTo>
                <a:lnTo>
                  <a:pt x="605117" y="860612"/>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1748775429"/>
              </p:ext>
            </p:extLst>
          </p:nvPr>
        </p:nvGraphicFramePr>
        <p:xfrm>
          <a:off x="4166076" y="5884178"/>
          <a:ext cx="1167924" cy="365760"/>
        </p:xfrm>
        <a:graphic>
          <a:graphicData uri="http://schemas.openxmlformats.org/drawingml/2006/table">
            <a:tbl>
              <a:tblPr firstRow="1" bandRow="1">
                <a:tableStyleId>{5C22544A-7EE6-4342-B048-85BDC9FD1C3A}</a:tableStyleId>
              </a:tblPr>
              <a:tblGrid>
                <a:gridCol w="607402">
                  <a:extLst>
                    <a:ext uri="{9D8B030D-6E8A-4147-A177-3AD203B41FA5}">
                      <a16:colId xmlns:a16="http://schemas.microsoft.com/office/drawing/2014/main" val="20000"/>
                    </a:ext>
                  </a:extLst>
                </a:gridCol>
                <a:gridCol w="560522">
                  <a:extLst>
                    <a:ext uri="{9D8B030D-6E8A-4147-A177-3AD203B41FA5}">
                      <a16:colId xmlns:a16="http://schemas.microsoft.com/office/drawing/2014/main" val="20001"/>
                    </a:ext>
                  </a:extLst>
                </a:gridCol>
              </a:tblGrid>
              <a:tr h="352911">
                <a:tc>
                  <a:txBody>
                    <a:bodyPr/>
                    <a:lstStyle/>
                    <a:p>
                      <a:pPr algn="ctr"/>
                      <a:r>
                        <a:rPr lang="en-US" dirty="0" smtClean="0">
                          <a:solidFill>
                            <a:schemeClr val="tx1"/>
                          </a:solidFill>
                        </a:rPr>
                        <a:t>10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0"/>
                  </a:ext>
                </a:extLst>
              </a:tr>
            </a:tbl>
          </a:graphicData>
        </a:graphic>
      </p:graphicFrame>
      <p:sp>
        <p:nvSpPr>
          <p:cNvPr id="5" name="Freeform 4"/>
          <p:cNvSpPr/>
          <p:nvPr/>
        </p:nvSpPr>
        <p:spPr>
          <a:xfrm>
            <a:off x="3505200" y="5114110"/>
            <a:ext cx="1221106" cy="937066"/>
          </a:xfrm>
          <a:custGeom>
            <a:avLst/>
            <a:gdLst>
              <a:gd name="connsiteX0" fmla="*/ 1140424 w 1475964"/>
              <a:gd name="connsiteY0" fmla="*/ 0 h 954741"/>
              <a:gd name="connsiteX1" fmla="*/ 1436259 w 1475964"/>
              <a:gd name="connsiteY1" fmla="*/ 403412 h 954741"/>
              <a:gd name="connsiteX2" fmla="*/ 360494 w 1475964"/>
              <a:gd name="connsiteY2" fmla="*/ 645459 h 954741"/>
              <a:gd name="connsiteX3" fmla="*/ 360494 w 1475964"/>
              <a:gd name="connsiteY3" fmla="*/ 645459 h 954741"/>
              <a:gd name="connsiteX4" fmla="*/ 10871 w 1475964"/>
              <a:gd name="connsiteY4" fmla="*/ 779930 h 954741"/>
              <a:gd name="connsiteX5" fmla="*/ 831141 w 1475964"/>
              <a:gd name="connsiteY5" fmla="*/ 954741 h 954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5964" h="954741">
                <a:moveTo>
                  <a:pt x="1140424" y="0"/>
                </a:moveTo>
                <a:cubicBezTo>
                  <a:pt x="1353335" y="147918"/>
                  <a:pt x="1566247" y="295836"/>
                  <a:pt x="1436259" y="403412"/>
                </a:cubicBezTo>
                <a:cubicBezTo>
                  <a:pt x="1306271" y="510989"/>
                  <a:pt x="360494" y="645459"/>
                  <a:pt x="360494" y="645459"/>
                </a:cubicBezTo>
                <a:lnTo>
                  <a:pt x="360494" y="645459"/>
                </a:lnTo>
                <a:cubicBezTo>
                  <a:pt x="302224" y="667871"/>
                  <a:pt x="-67570" y="728383"/>
                  <a:pt x="10871" y="779930"/>
                </a:cubicBezTo>
                <a:cubicBezTo>
                  <a:pt x="89312" y="831477"/>
                  <a:pt x="460226" y="893109"/>
                  <a:pt x="831141" y="954741"/>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4693864" y="5082988"/>
            <a:ext cx="930153" cy="968188"/>
          </a:xfrm>
          <a:custGeom>
            <a:avLst/>
            <a:gdLst>
              <a:gd name="connsiteX0" fmla="*/ 658065 w 930153"/>
              <a:gd name="connsiteY0" fmla="*/ 968188 h 968188"/>
              <a:gd name="connsiteX1" fmla="*/ 900112 w 930153"/>
              <a:gd name="connsiteY1" fmla="*/ 618565 h 968188"/>
              <a:gd name="connsiteX2" fmla="*/ 52948 w 930153"/>
              <a:gd name="connsiteY2" fmla="*/ 201706 h 968188"/>
              <a:gd name="connsiteX3" fmla="*/ 160524 w 930153"/>
              <a:gd name="connsiteY3" fmla="*/ 0 h 968188"/>
            </a:gdLst>
            <a:ahLst/>
            <a:cxnLst>
              <a:cxn ang="0">
                <a:pos x="connsiteX0" y="connsiteY0"/>
              </a:cxn>
              <a:cxn ang="0">
                <a:pos x="connsiteX1" y="connsiteY1"/>
              </a:cxn>
              <a:cxn ang="0">
                <a:pos x="connsiteX2" y="connsiteY2"/>
              </a:cxn>
              <a:cxn ang="0">
                <a:pos x="connsiteX3" y="connsiteY3"/>
              </a:cxn>
            </a:cxnLst>
            <a:rect l="l" t="t" r="r" b="b"/>
            <a:pathLst>
              <a:path w="930153" h="968188">
                <a:moveTo>
                  <a:pt x="658065" y="968188"/>
                </a:moveTo>
                <a:cubicBezTo>
                  <a:pt x="829515" y="857250"/>
                  <a:pt x="1000965" y="746312"/>
                  <a:pt x="900112" y="618565"/>
                </a:cubicBezTo>
                <a:cubicBezTo>
                  <a:pt x="799259" y="490818"/>
                  <a:pt x="176213" y="304800"/>
                  <a:pt x="52948" y="201706"/>
                </a:cubicBezTo>
                <a:cubicBezTo>
                  <a:pt x="-70317" y="98612"/>
                  <a:pt x="45103" y="49306"/>
                  <a:pt x="160524"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8838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360916549"/>
              </p:ext>
            </p:extLst>
          </p:nvPr>
        </p:nvGraphicFramePr>
        <p:xfrm>
          <a:off x="457200" y="609600"/>
          <a:ext cx="8331200" cy="15544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tblGrid>
              <a:tr h="370840">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217</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Right Arrow 6"/>
          <p:cNvSpPr/>
          <p:nvPr/>
        </p:nvSpPr>
        <p:spPr>
          <a:xfrm>
            <a:off x="8597153" y="165174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0" y="167640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38600" y="2590800"/>
            <a:ext cx="1676400" cy="381000"/>
          </a:xfrm>
          <a:prstGeom prst="rect">
            <a:avLst/>
          </a:prstGeom>
          <a:noFill/>
        </p:spPr>
        <p:txBody>
          <a:bodyPr wrap="square" rtlCol="0">
            <a:spAutoFit/>
          </a:bodyPr>
          <a:lstStyle/>
          <a:p>
            <a:r>
              <a:rPr lang="en-US" dirty="0" smtClean="0"/>
              <a:t>Memory</a:t>
            </a:r>
            <a:endParaRPr lang="en-US" dirty="0"/>
          </a:p>
        </p:txBody>
      </p:sp>
      <p:grpSp>
        <p:nvGrpSpPr>
          <p:cNvPr id="22" name="Group 21"/>
          <p:cNvGrpSpPr/>
          <p:nvPr/>
        </p:nvGrpSpPr>
        <p:grpSpPr>
          <a:xfrm>
            <a:off x="6172199" y="3581400"/>
            <a:ext cx="685801" cy="2133600"/>
            <a:chOff x="6172199" y="3581400"/>
            <a:chExt cx="685801" cy="2133600"/>
          </a:xfrm>
        </p:grpSpPr>
        <p:sp>
          <p:nvSpPr>
            <p:cNvPr id="10" name="Smiley Face 9"/>
            <p:cNvSpPr/>
            <p:nvPr/>
          </p:nvSpPr>
          <p:spPr>
            <a:xfrm>
              <a:off x="6172200" y="3581400"/>
              <a:ext cx="685800" cy="685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4"/>
            </p:cNvCxnSpPr>
            <p:nvPr/>
          </p:nvCxnSpPr>
          <p:spPr>
            <a:xfrm>
              <a:off x="6515100" y="4267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172200" y="4495800"/>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15100" y="4533900"/>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172199" y="5029200"/>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15100" y="5029200"/>
              <a:ext cx="342900" cy="6858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Smiley Face 23"/>
          <p:cNvSpPr/>
          <p:nvPr/>
        </p:nvSpPr>
        <p:spPr>
          <a:xfrm>
            <a:off x="1524001" y="3572435"/>
            <a:ext cx="685800" cy="6858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5" name="Straight Connector 24"/>
          <p:cNvCxnSpPr>
            <a:stCxn id="24" idx="4"/>
          </p:cNvCxnSpPr>
          <p:nvPr/>
        </p:nvCxnSpPr>
        <p:spPr>
          <a:xfrm>
            <a:off x="1866901" y="4258235"/>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524001" y="4486835"/>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66901" y="4524935"/>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524000" y="5020235"/>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66901" y="5020235"/>
            <a:ext cx="342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Freeform 30"/>
          <p:cNvSpPr/>
          <p:nvPr/>
        </p:nvSpPr>
        <p:spPr>
          <a:xfrm>
            <a:off x="1274329" y="3438144"/>
            <a:ext cx="1084823" cy="438912"/>
          </a:xfrm>
          <a:custGeom>
            <a:avLst/>
            <a:gdLst>
              <a:gd name="connsiteX0" fmla="*/ 463031 w 1084823"/>
              <a:gd name="connsiteY0" fmla="*/ 182880 h 438912"/>
              <a:gd name="connsiteX1" fmla="*/ 463031 w 1084823"/>
              <a:gd name="connsiteY1" fmla="*/ 182880 h 438912"/>
              <a:gd name="connsiteX2" fmla="*/ 261863 w 1084823"/>
              <a:gd name="connsiteY2" fmla="*/ 365760 h 438912"/>
              <a:gd name="connsiteX3" fmla="*/ 152135 w 1084823"/>
              <a:gd name="connsiteY3" fmla="*/ 438912 h 438912"/>
              <a:gd name="connsiteX4" fmla="*/ 206999 w 1084823"/>
              <a:gd name="connsiteY4" fmla="*/ 256032 h 438912"/>
              <a:gd name="connsiteX5" fmla="*/ 243575 w 1084823"/>
              <a:gd name="connsiteY5" fmla="*/ 146304 h 438912"/>
              <a:gd name="connsiteX6" fmla="*/ 152135 w 1084823"/>
              <a:gd name="connsiteY6" fmla="*/ 237744 h 438912"/>
              <a:gd name="connsiteX7" fmla="*/ 42407 w 1084823"/>
              <a:gd name="connsiteY7" fmla="*/ 310896 h 438912"/>
              <a:gd name="connsiteX8" fmla="*/ 5831 w 1084823"/>
              <a:gd name="connsiteY8" fmla="*/ 365760 h 438912"/>
              <a:gd name="connsiteX9" fmla="*/ 188711 w 1084823"/>
              <a:gd name="connsiteY9" fmla="*/ 256032 h 438912"/>
              <a:gd name="connsiteX10" fmla="*/ 243575 w 1084823"/>
              <a:gd name="connsiteY10" fmla="*/ 237744 h 438912"/>
              <a:gd name="connsiteX11" fmla="*/ 389879 w 1084823"/>
              <a:gd name="connsiteY11" fmla="*/ 182880 h 438912"/>
              <a:gd name="connsiteX12" fmla="*/ 554471 w 1084823"/>
              <a:gd name="connsiteY12" fmla="*/ 109728 h 438912"/>
              <a:gd name="connsiteX13" fmla="*/ 591047 w 1084823"/>
              <a:gd name="connsiteY13" fmla="*/ 54864 h 438912"/>
              <a:gd name="connsiteX14" fmla="*/ 645911 w 1084823"/>
              <a:gd name="connsiteY14" fmla="*/ 36576 h 438912"/>
              <a:gd name="connsiteX15" fmla="*/ 463031 w 1084823"/>
              <a:gd name="connsiteY15" fmla="*/ 36576 h 438912"/>
              <a:gd name="connsiteX16" fmla="*/ 408167 w 1084823"/>
              <a:gd name="connsiteY16" fmla="*/ 91440 h 438912"/>
              <a:gd name="connsiteX17" fmla="*/ 353303 w 1084823"/>
              <a:gd name="connsiteY17" fmla="*/ 128016 h 438912"/>
              <a:gd name="connsiteX18" fmla="*/ 280151 w 1084823"/>
              <a:gd name="connsiteY18" fmla="*/ 164592 h 438912"/>
              <a:gd name="connsiteX19" fmla="*/ 225287 w 1084823"/>
              <a:gd name="connsiteY19" fmla="*/ 201168 h 438912"/>
              <a:gd name="connsiteX20" fmla="*/ 170423 w 1084823"/>
              <a:gd name="connsiteY20" fmla="*/ 219456 h 438912"/>
              <a:gd name="connsiteX21" fmla="*/ 280151 w 1084823"/>
              <a:gd name="connsiteY21" fmla="*/ 164592 h 438912"/>
              <a:gd name="connsiteX22" fmla="*/ 444743 w 1084823"/>
              <a:gd name="connsiteY22" fmla="*/ 36576 h 438912"/>
              <a:gd name="connsiteX23" fmla="*/ 591047 w 1084823"/>
              <a:gd name="connsiteY23" fmla="*/ 0 h 438912"/>
              <a:gd name="connsiteX24" fmla="*/ 682487 w 1084823"/>
              <a:gd name="connsiteY24" fmla="*/ 18288 h 438912"/>
              <a:gd name="connsiteX25" fmla="*/ 737351 w 1084823"/>
              <a:gd name="connsiteY25" fmla="*/ 36576 h 438912"/>
              <a:gd name="connsiteX26" fmla="*/ 755639 w 1084823"/>
              <a:gd name="connsiteY26" fmla="*/ 91440 h 438912"/>
              <a:gd name="connsiteX27" fmla="*/ 920231 w 1084823"/>
              <a:gd name="connsiteY27" fmla="*/ 182880 h 438912"/>
              <a:gd name="connsiteX28" fmla="*/ 975095 w 1084823"/>
              <a:gd name="connsiteY28" fmla="*/ 219456 h 438912"/>
              <a:gd name="connsiteX29" fmla="*/ 993383 w 1084823"/>
              <a:gd name="connsiteY29" fmla="*/ 292608 h 438912"/>
              <a:gd name="connsiteX30" fmla="*/ 993383 w 1084823"/>
              <a:gd name="connsiteY30" fmla="*/ 384048 h 438912"/>
              <a:gd name="connsiteX31" fmla="*/ 664199 w 1084823"/>
              <a:gd name="connsiteY31" fmla="*/ 274320 h 438912"/>
              <a:gd name="connsiteX32" fmla="*/ 554471 w 1084823"/>
              <a:gd name="connsiteY32" fmla="*/ 237744 h 438912"/>
              <a:gd name="connsiteX33" fmla="*/ 499607 w 1084823"/>
              <a:gd name="connsiteY33" fmla="*/ 219456 h 438912"/>
              <a:gd name="connsiteX34" fmla="*/ 444743 w 1084823"/>
              <a:gd name="connsiteY34" fmla="*/ 182880 h 438912"/>
              <a:gd name="connsiteX35" fmla="*/ 389879 w 1084823"/>
              <a:gd name="connsiteY35" fmla="*/ 219456 h 438912"/>
              <a:gd name="connsiteX36" fmla="*/ 353303 w 1084823"/>
              <a:gd name="connsiteY36" fmla="*/ 274320 h 438912"/>
              <a:gd name="connsiteX37" fmla="*/ 298439 w 1084823"/>
              <a:gd name="connsiteY37" fmla="*/ 292608 h 438912"/>
              <a:gd name="connsiteX38" fmla="*/ 133847 w 1084823"/>
              <a:gd name="connsiteY38" fmla="*/ 310896 h 438912"/>
              <a:gd name="connsiteX39" fmla="*/ 97271 w 1084823"/>
              <a:gd name="connsiteY39" fmla="*/ 201168 h 438912"/>
              <a:gd name="connsiteX40" fmla="*/ 298439 w 1084823"/>
              <a:gd name="connsiteY40" fmla="*/ 91440 h 438912"/>
              <a:gd name="connsiteX41" fmla="*/ 353303 w 1084823"/>
              <a:gd name="connsiteY41" fmla="*/ 54864 h 438912"/>
              <a:gd name="connsiteX42" fmla="*/ 463031 w 1084823"/>
              <a:gd name="connsiteY42" fmla="*/ 18288 h 438912"/>
              <a:gd name="connsiteX43" fmla="*/ 572759 w 1084823"/>
              <a:gd name="connsiteY43" fmla="*/ 54864 h 438912"/>
              <a:gd name="connsiteX44" fmla="*/ 627623 w 1084823"/>
              <a:gd name="connsiteY44" fmla="*/ 91440 h 438912"/>
              <a:gd name="connsiteX45" fmla="*/ 810503 w 1084823"/>
              <a:gd name="connsiteY45" fmla="*/ 109728 h 438912"/>
              <a:gd name="connsiteX46" fmla="*/ 938519 w 1084823"/>
              <a:gd name="connsiteY46" fmla="*/ 128016 h 438912"/>
              <a:gd name="connsiteX47" fmla="*/ 1084823 w 1084823"/>
              <a:gd name="connsiteY47" fmla="*/ 256032 h 438912"/>
              <a:gd name="connsiteX48" fmla="*/ 1066535 w 1084823"/>
              <a:gd name="connsiteY48" fmla="*/ 329184 h 438912"/>
              <a:gd name="connsiteX49" fmla="*/ 956807 w 1084823"/>
              <a:gd name="connsiteY49" fmla="*/ 292608 h 438912"/>
              <a:gd name="connsiteX50" fmla="*/ 773927 w 1084823"/>
              <a:gd name="connsiteY50" fmla="*/ 256032 h 438912"/>
              <a:gd name="connsiteX51" fmla="*/ 517895 w 1084823"/>
              <a:gd name="connsiteY51" fmla="*/ 237744 h 438912"/>
              <a:gd name="connsiteX52" fmla="*/ 645911 w 1084823"/>
              <a:gd name="connsiteY52" fmla="*/ 146304 h 438912"/>
              <a:gd name="connsiteX53" fmla="*/ 755639 w 1084823"/>
              <a:gd name="connsiteY53" fmla="*/ 219456 h 438912"/>
              <a:gd name="connsiteX54" fmla="*/ 682487 w 1084823"/>
              <a:gd name="connsiteY54" fmla="*/ 201168 h 438912"/>
              <a:gd name="connsiteX55" fmla="*/ 517895 w 1084823"/>
              <a:gd name="connsiteY55" fmla="*/ 237744 h 438912"/>
              <a:gd name="connsiteX56" fmla="*/ 316727 w 1084823"/>
              <a:gd name="connsiteY56" fmla="*/ 274320 h 438912"/>
              <a:gd name="connsiteX57" fmla="*/ 261863 w 1084823"/>
              <a:gd name="connsiteY57" fmla="*/ 292608 h 438912"/>
              <a:gd name="connsiteX58" fmla="*/ 115559 w 1084823"/>
              <a:gd name="connsiteY58" fmla="*/ 329184 h 438912"/>
              <a:gd name="connsiteX59" fmla="*/ 170423 w 1084823"/>
              <a:gd name="connsiteY59" fmla="*/ 365760 h 438912"/>
              <a:gd name="connsiteX60" fmla="*/ 206999 w 1084823"/>
              <a:gd name="connsiteY60" fmla="*/ 420624 h 438912"/>
              <a:gd name="connsiteX61" fmla="*/ 170423 w 1084823"/>
              <a:gd name="connsiteY61" fmla="*/ 365760 h 438912"/>
              <a:gd name="connsiteX62" fmla="*/ 133847 w 1084823"/>
              <a:gd name="connsiteY62" fmla="*/ 329184 h 438912"/>
              <a:gd name="connsiteX63" fmla="*/ 133847 w 1084823"/>
              <a:gd name="connsiteY63" fmla="*/ 329184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084823" h="438912">
                <a:moveTo>
                  <a:pt x="463031" y="182880"/>
                </a:moveTo>
                <a:lnTo>
                  <a:pt x="463031" y="182880"/>
                </a:lnTo>
                <a:cubicBezTo>
                  <a:pt x="133148" y="512763"/>
                  <a:pt x="474365" y="183615"/>
                  <a:pt x="261863" y="365760"/>
                </a:cubicBezTo>
                <a:cubicBezTo>
                  <a:pt x="174687" y="440482"/>
                  <a:pt x="245459" y="407804"/>
                  <a:pt x="152135" y="438912"/>
                </a:cubicBezTo>
                <a:cubicBezTo>
                  <a:pt x="202645" y="287382"/>
                  <a:pt x="123255" y="528199"/>
                  <a:pt x="206999" y="256032"/>
                </a:cubicBezTo>
                <a:cubicBezTo>
                  <a:pt x="218337" y="219182"/>
                  <a:pt x="260817" y="111820"/>
                  <a:pt x="243575" y="146304"/>
                </a:cubicBezTo>
                <a:cubicBezTo>
                  <a:pt x="180814" y="271826"/>
                  <a:pt x="245282" y="185996"/>
                  <a:pt x="152135" y="237744"/>
                </a:cubicBezTo>
                <a:cubicBezTo>
                  <a:pt x="113708" y="259092"/>
                  <a:pt x="42407" y="310896"/>
                  <a:pt x="42407" y="310896"/>
                </a:cubicBezTo>
                <a:cubicBezTo>
                  <a:pt x="30215" y="329184"/>
                  <a:pt x="-16148" y="365760"/>
                  <a:pt x="5831" y="365760"/>
                </a:cubicBezTo>
                <a:cubicBezTo>
                  <a:pt x="67341" y="365760"/>
                  <a:pt x="139104" y="284379"/>
                  <a:pt x="188711" y="256032"/>
                </a:cubicBezTo>
                <a:cubicBezTo>
                  <a:pt x="205448" y="246468"/>
                  <a:pt x="225856" y="245338"/>
                  <a:pt x="243575" y="237744"/>
                </a:cubicBezTo>
                <a:cubicBezTo>
                  <a:pt x="377461" y="180364"/>
                  <a:pt x="255011" y="216597"/>
                  <a:pt x="389879" y="182880"/>
                </a:cubicBezTo>
                <a:cubicBezTo>
                  <a:pt x="533848" y="38911"/>
                  <a:pt x="329072" y="222427"/>
                  <a:pt x="554471" y="109728"/>
                </a:cubicBezTo>
                <a:cubicBezTo>
                  <a:pt x="574130" y="99898"/>
                  <a:pt x="573884" y="68594"/>
                  <a:pt x="591047" y="54864"/>
                </a:cubicBezTo>
                <a:cubicBezTo>
                  <a:pt x="606100" y="42822"/>
                  <a:pt x="627623" y="42672"/>
                  <a:pt x="645911" y="36576"/>
                </a:cubicBezTo>
                <a:cubicBezTo>
                  <a:pt x="573221" y="12346"/>
                  <a:pt x="558550" y="-1632"/>
                  <a:pt x="463031" y="36576"/>
                </a:cubicBezTo>
                <a:cubicBezTo>
                  <a:pt x="439018" y="46181"/>
                  <a:pt x="428036" y="74883"/>
                  <a:pt x="408167" y="91440"/>
                </a:cubicBezTo>
                <a:cubicBezTo>
                  <a:pt x="391282" y="105511"/>
                  <a:pt x="372386" y="117111"/>
                  <a:pt x="353303" y="128016"/>
                </a:cubicBezTo>
                <a:cubicBezTo>
                  <a:pt x="329633" y="141542"/>
                  <a:pt x="303821" y="151066"/>
                  <a:pt x="280151" y="164592"/>
                </a:cubicBezTo>
                <a:cubicBezTo>
                  <a:pt x="261068" y="175497"/>
                  <a:pt x="244946" y="191338"/>
                  <a:pt x="225287" y="201168"/>
                </a:cubicBezTo>
                <a:cubicBezTo>
                  <a:pt x="208045" y="209789"/>
                  <a:pt x="152135" y="225552"/>
                  <a:pt x="170423" y="219456"/>
                </a:cubicBezTo>
                <a:cubicBezTo>
                  <a:pt x="225410" y="201127"/>
                  <a:pt x="232882" y="203983"/>
                  <a:pt x="280151" y="164592"/>
                </a:cubicBezTo>
                <a:cubicBezTo>
                  <a:pt x="343268" y="111994"/>
                  <a:pt x="352300" y="67390"/>
                  <a:pt x="444743" y="36576"/>
                </a:cubicBezTo>
                <a:cubicBezTo>
                  <a:pt x="529096" y="8458"/>
                  <a:pt x="480704" y="22069"/>
                  <a:pt x="591047" y="0"/>
                </a:cubicBezTo>
                <a:cubicBezTo>
                  <a:pt x="621527" y="6096"/>
                  <a:pt x="652331" y="10749"/>
                  <a:pt x="682487" y="18288"/>
                </a:cubicBezTo>
                <a:cubicBezTo>
                  <a:pt x="701189" y="22963"/>
                  <a:pt x="723720" y="22945"/>
                  <a:pt x="737351" y="36576"/>
                </a:cubicBezTo>
                <a:cubicBezTo>
                  <a:pt x="750982" y="50207"/>
                  <a:pt x="742008" y="77809"/>
                  <a:pt x="755639" y="91440"/>
                </a:cubicBezTo>
                <a:cubicBezTo>
                  <a:pt x="870964" y="206765"/>
                  <a:pt x="828243" y="136886"/>
                  <a:pt x="920231" y="182880"/>
                </a:cubicBezTo>
                <a:cubicBezTo>
                  <a:pt x="939890" y="192710"/>
                  <a:pt x="956807" y="207264"/>
                  <a:pt x="975095" y="219456"/>
                </a:cubicBezTo>
                <a:cubicBezTo>
                  <a:pt x="981191" y="243840"/>
                  <a:pt x="980913" y="270785"/>
                  <a:pt x="993383" y="292608"/>
                </a:cubicBezTo>
                <a:cubicBezTo>
                  <a:pt x="1041939" y="377581"/>
                  <a:pt x="1088335" y="320746"/>
                  <a:pt x="993383" y="384048"/>
                </a:cubicBezTo>
                <a:lnTo>
                  <a:pt x="664199" y="274320"/>
                </a:lnTo>
                <a:lnTo>
                  <a:pt x="554471" y="237744"/>
                </a:lnTo>
                <a:cubicBezTo>
                  <a:pt x="536183" y="231648"/>
                  <a:pt x="515647" y="230149"/>
                  <a:pt x="499607" y="219456"/>
                </a:cubicBezTo>
                <a:lnTo>
                  <a:pt x="444743" y="182880"/>
                </a:lnTo>
                <a:cubicBezTo>
                  <a:pt x="426455" y="195072"/>
                  <a:pt x="405421" y="203914"/>
                  <a:pt x="389879" y="219456"/>
                </a:cubicBezTo>
                <a:cubicBezTo>
                  <a:pt x="374337" y="234998"/>
                  <a:pt x="370466" y="260590"/>
                  <a:pt x="353303" y="274320"/>
                </a:cubicBezTo>
                <a:cubicBezTo>
                  <a:pt x="338250" y="286362"/>
                  <a:pt x="317454" y="289439"/>
                  <a:pt x="298439" y="292608"/>
                </a:cubicBezTo>
                <a:cubicBezTo>
                  <a:pt x="243988" y="301683"/>
                  <a:pt x="188711" y="304800"/>
                  <a:pt x="133847" y="310896"/>
                </a:cubicBezTo>
                <a:cubicBezTo>
                  <a:pt x="88838" y="325899"/>
                  <a:pt x="-37220" y="386093"/>
                  <a:pt x="97271" y="201168"/>
                </a:cubicBezTo>
                <a:cubicBezTo>
                  <a:pt x="116038" y="175364"/>
                  <a:pt x="255059" y="116229"/>
                  <a:pt x="298439" y="91440"/>
                </a:cubicBezTo>
                <a:cubicBezTo>
                  <a:pt x="317522" y="80535"/>
                  <a:pt x="333218" y="63791"/>
                  <a:pt x="353303" y="54864"/>
                </a:cubicBezTo>
                <a:cubicBezTo>
                  <a:pt x="388535" y="39206"/>
                  <a:pt x="463031" y="18288"/>
                  <a:pt x="463031" y="18288"/>
                </a:cubicBezTo>
                <a:cubicBezTo>
                  <a:pt x="499607" y="30480"/>
                  <a:pt x="540680" y="33478"/>
                  <a:pt x="572759" y="54864"/>
                </a:cubicBezTo>
                <a:cubicBezTo>
                  <a:pt x="591047" y="67056"/>
                  <a:pt x="606206" y="86498"/>
                  <a:pt x="627623" y="91440"/>
                </a:cubicBezTo>
                <a:cubicBezTo>
                  <a:pt x="687318" y="105216"/>
                  <a:pt x="749659" y="102570"/>
                  <a:pt x="810503" y="109728"/>
                </a:cubicBezTo>
                <a:cubicBezTo>
                  <a:pt x="853313" y="114764"/>
                  <a:pt x="895847" y="121920"/>
                  <a:pt x="938519" y="128016"/>
                </a:cubicBezTo>
                <a:cubicBezTo>
                  <a:pt x="1066535" y="213360"/>
                  <a:pt x="1023863" y="164592"/>
                  <a:pt x="1084823" y="256032"/>
                </a:cubicBezTo>
                <a:cubicBezTo>
                  <a:pt x="1078727" y="280416"/>
                  <a:pt x="1090702" y="322279"/>
                  <a:pt x="1066535" y="329184"/>
                </a:cubicBezTo>
                <a:cubicBezTo>
                  <a:pt x="1029464" y="339776"/>
                  <a:pt x="994210" y="301959"/>
                  <a:pt x="956807" y="292608"/>
                </a:cubicBezTo>
                <a:cubicBezTo>
                  <a:pt x="888207" y="275458"/>
                  <a:pt x="848661" y="263505"/>
                  <a:pt x="773927" y="256032"/>
                </a:cubicBezTo>
                <a:cubicBezTo>
                  <a:pt x="688790" y="247518"/>
                  <a:pt x="603239" y="243840"/>
                  <a:pt x="517895" y="237744"/>
                </a:cubicBezTo>
                <a:cubicBezTo>
                  <a:pt x="536237" y="164376"/>
                  <a:pt x="524579" y="115971"/>
                  <a:pt x="645911" y="146304"/>
                </a:cubicBezTo>
                <a:cubicBezTo>
                  <a:pt x="688557" y="156966"/>
                  <a:pt x="798285" y="230118"/>
                  <a:pt x="755639" y="219456"/>
                </a:cubicBezTo>
                <a:lnTo>
                  <a:pt x="682487" y="201168"/>
                </a:lnTo>
                <a:cubicBezTo>
                  <a:pt x="380545" y="251492"/>
                  <a:pt x="697978" y="192723"/>
                  <a:pt x="517895" y="237744"/>
                </a:cubicBezTo>
                <a:cubicBezTo>
                  <a:pt x="384767" y="271026"/>
                  <a:pt x="463471" y="241710"/>
                  <a:pt x="316727" y="274320"/>
                </a:cubicBezTo>
                <a:cubicBezTo>
                  <a:pt x="297909" y="278502"/>
                  <a:pt x="280461" y="287536"/>
                  <a:pt x="261863" y="292608"/>
                </a:cubicBezTo>
                <a:cubicBezTo>
                  <a:pt x="213365" y="305835"/>
                  <a:pt x="115559" y="329184"/>
                  <a:pt x="115559" y="329184"/>
                </a:cubicBezTo>
                <a:cubicBezTo>
                  <a:pt x="133847" y="341376"/>
                  <a:pt x="154881" y="350218"/>
                  <a:pt x="170423" y="365760"/>
                </a:cubicBezTo>
                <a:cubicBezTo>
                  <a:pt x="185965" y="381302"/>
                  <a:pt x="219191" y="438912"/>
                  <a:pt x="206999" y="420624"/>
                </a:cubicBezTo>
                <a:cubicBezTo>
                  <a:pt x="194807" y="402336"/>
                  <a:pt x="184153" y="382923"/>
                  <a:pt x="170423" y="365760"/>
                </a:cubicBezTo>
                <a:cubicBezTo>
                  <a:pt x="159652" y="352296"/>
                  <a:pt x="146039" y="341376"/>
                  <a:pt x="133847" y="329184"/>
                </a:cubicBezTo>
                <a:lnTo>
                  <a:pt x="133847" y="329184"/>
                </a:lnTo>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028700" y="5858614"/>
            <a:ext cx="1866899" cy="646331"/>
          </a:xfrm>
          <a:prstGeom prst="rect">
            <a:avLst/>
          </a:prstGeom>
          <a:noFill/>
        </p:spPr>
        <p:txBody>
          <a:bodyPr wrap="square" rtlCol="0">
            <a:spAutoFit/>
          </a:bodyPr>
          <a:lstStyle/>
          <a:p>
            <a:pPr algn="ctr"/>
            <a:r>
              <a:rPr lang="en-US" dirty="0" smtClean="0"/>
              <a:t>Abu </a:t>
            </a:r>
          </a:p>
          <a:p>
            <a:pPr algn="ctr"/>
            <a:r>
              <a:rPr lang="en-US" dirty="0" smtClean="0"/>
              <a:t>the programmer</a:t>
            </a:r>
            <a:endParaRPr lang="en-US" dirty="0"/>
          </a:p>
        </p:txBody>
      </p:sp>
      <p:sp>
        <p:nvSpPr>
          <p:cNvPr id="33" name="TextBox 32"/>
          <p:cNvSpPr txBox="1"/>
          <p:nvPr/>
        </p:nvSpPr>
        <p:spPr>
          <a:xfrm>
            <a:off x="5257800" y="5818338"/>
            <a:ext cx="2495550" cy="646331"/>
          </a:xfrm>
          <a:prstGeom prst="rect">
            <a:avLst/>
          </a:prstGeom>
          <a:noFill/>
        </p:spPr>
        <p:txBody>
          <a:bodyPr wrap="square" rtlCol="0">
            <a:spAutoFit/>
          </a:bodyPr>
          <a:lstStyle/>
          <a:p>
            <a:pPr algn="ctr"/>
            <a:r>
              <a:rPr lang="en-US" dirty="0" err="1" smtClean="0"/>
              <a:t>Babu</a:t>
            </a:r>
            <a:endParaRPr lang="en-US" dirty="0" smtClean="0"/>
          </a:p>
          <a:p>
            <a:pPr algn="ctr"/>
            <a:r>
              <a:rPr lang="en-US" dirty="0" smtClean="0"/>
              <a:t>The Memory Manager</a:t>
            </a:r>
            <a:endParaRPr lang="en-US" dirty="0"/>
          </a:p>
        </p:txBody>
      </p:sp>
      <p:sp>
        <p:nvSpPr>
          <p:cNvPr id="34" name="TextBox 33"/>
          <p:cNvSpPr txBox="1"/>
          <p:nvPr/>
        </p:nvSpPr>
        <p:spPr>
          <a:xfrm>
            <a:off x="2514600" y="4867925"/>
            <a:ext cx="1676400" cy="830997"/>
          </a:xfrm>
          <a:prstGeom prst="rect">
            <a:avLst/>
          </a:prstGeom>
          <a:noFill/>
        </p:spPr>
        <p:txBody>
          <a:bodyPr wrap="square" rtlCol="0">
            <a:spAutoFit/>
          </a:bodyPr>
          <a:lstStyle/>
          <a:p>
            <a:r>
              <a:rPr lang="en-US" sz="2400" dirty="0" err="1"/>
              <a:t>i</a:t>
            </a:r>
            <a:r>
              <a:rPr lang="en-US" sz="2400" dirty="0" err="1" smtClean="0"/>
              <a:t>nt</a:t>
            </a:r>
            <a:r>
              <a:rPr lang="en-US" sz="2400" dirty="0" smtClean="0"/>
              <a:t>  x ;</a:t>
            </a:r>
          </a:p>
          <a:p>
            <a:r>
              <a:rPr lang="en-US" sz="2400" dirty="0"/>
              <a:t>x</a:t>
            </a:r>
            <a:r>
              <a:rPr lang="en-US" sz="2400" dirty="0" smtClean="0"/>
              <a:t> = 8</a:t>
            </a:r>
            <a:endParaRPr lang="en-US" sz="2400" dirty="0"/>
          </a:p>
        </p:txBody>
      </p:sp>
      <p:sp>
        <p:nvSpPr>
          <p:cNvPr id="35" name="TextBox 34"/>
          <p:cNvSpPr txBox="1"/>
          <p:nvPr/>
        </p:nvSpPr>
        <p:spPr>
          <a:xfrm>
            <a:off x="4038600" y="1676400"/>
            <a:ext cx="685800" cy="461665"/>
          </a:xfrm>
          <a:prstGeom prst="rect">
            <a:avLst/>
          </a:prstGeom>
          <a:noFill/>
        </p:spPr>
        <p:txBody>
          <a:bodyPr wrap="square" rtlCol="0">
            <a:spAutoFit/>
          </a:bodyPr>
          <a:lstStyle/>
          <a:p>
            <a:pPr algn="ctr"/>
            <a:r>
              <a:rPr lang="en-US" sz="2400" dirty="0" smtClean="0"/>
              <a:t>8</a:t>
            </a:r>
            <a:endParaRPr lang="en-US" sz="2400" dirty="0"/>
          </a:p>
        </p:txBody>
      </p:sp>
      <p:sp>
        <p:nvSpPr>
          <p:cNvPr id="36" name="TextBox 35"/>
          <p:cNvSpPr txBox="1"/>
          <p:nvPr/>
        </p:nvSpPr>
        <p:spPr>
          <a:xfrm>
            <a:off x="4072128" y="2157876"/>
            <a:ext cx="652272" cy="461665"/>
          </a:xfrm>
          <a:prstGeom prst="rect">
            <a:avLst/>
          </a:prstGeom>
          <a:noFill/>
        </p:spPr>
        <p:txBody>
          <a:bodyPr wrap="square" rtlCol="0">
            <a:spAutoFit/>
          </a:bodyPr>
          <a:lstStyle/>
          <a:p>
            <a:pPr algn="ctr"/>
            <a:r>
              <a:rPr lang="en-US" sz="2400" dirty="0" smtClean="0"/>
              <a:t>x</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308080"/>
            <a:ext cx="8763000" cy="3416320"/>
          </a:xfrm>
          <a:prstGeom prst="rect">
            <a:avLst/>
          </a:prstGeom>
        </p:spPr>
        <p:txBody>
          <a:bodyPr wrap="square" lIns="0" rIns="0">
            <a:spAutoFit/>
          </a:bodyPr>
          <a:lstStyle/>
          <a:p>
            <a:pPr marL="238125" lvl="2"/>
            <a:r>
              <a:rPr lang="en-US" sz="2400" dirty="0"/>
              <a:t>Insertion: </a:t>
            </a:r>
            <a:br>
              <a:rPr lang="en-US" sz="2400" dirty="0"/>
            </a:br>
            <a:r>
              <a:rPr lang="en-US" sz="2400" dirty="0"/>
              <a:t>---------- </a:t>
            </a:r>
            <a:br>
              <a:rPr lang="en-US" sz="2400" dirty="0"/>
            </a:br>
            <a:r>
              <a:rPr lang="en-US" sz="2400" dirty="0"/>
              <a:t>1) Insertion at end = O(n) if tail pointer is not given. </a:t>
            </a:r>
            <a:br>
              <a:rPr lang="en-US" sz="2400" dirty="0"/>
            </a:br>
            <a:r>
              <a:rPr lang="en-US" sz="2400" dirty="0"/>
              <a:t>2) Insertion at end = O(1) if tail pointer is given. </a:t>
            </a:r>
            <a:br>
              <a:rPr lang="en-US" sz="2400" dirty="0"/>
            </a:br>
            <a:r>
              <a:rPr lang="en-US" sz="2400" dirty="0"/>
              <a:t>3) Insertion at middle = O(n) if index (or a node-value) is given. </a:t>
            </a:r>
            <a:br>
              <a:rPr lang="en-US" sz="2400" dirty="0"/>
            </a:br>
            <a:r>
              <a:rPr lang="en-US" sz="2400" dirty="0"/>
              <a:t>4) Insertion at middle = O(1) if address is given. </a:t>
            </a:r>
            <a:br>
              <a:rPr lang="en-US" sz="2400" dirty="0"/>
            </a:br>
            <a:r>
              <a:rPr lang="en-US" sz="2400" dirty="0"/>
              <a:t>5) Insertion at the start = O(1) always. </a:t>
            </a:r>
            <a:br>
              <a:rPr lang="en-US" sz="2400" dirty="0"/>
            </a:br>
            <a:r>
              <a:rPr lang="en-US" sz="2400" dirty="0"/>
              <a:t/>
            </a:r>
            <a:br>
              <a:rPr lang="en-US" sz="2400" dirty="0"/>
            </a:br>
            <a:endParaRPr lang="en-US" sz="2400" dirty="0">
              <a:solidFill>
                <a:srgbClr val="0070C0"/>
              </a:solidFill>
              <a:latin typeface="+mj-lt"/>
            </a:endParaRPr>
          </a:p>
        </p:txBody>
      </p:sp>
    </p:spTree>
    <p:extLst>
      <p:ext uri="{BB962C8B-B14F-4D97-AF65-F5344CB8AC3E}">
        <p14:creationId xmlns:p14="http://schemas.microsoft.com/office/powerpoint/2010/main" val="4221165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4893647"/>
          </a:xfrm>
          <a:prstGeom prst="rect">
            <a:avLst/>
          </a:prstGeom>
        </p:spPr>
        <p:txBody>
          <a:bodyPr wrap="square" lIns="0" rIns="0">
            <a:spAutoFit/>
          </a:bodyPr>
          <a:lstStyle/>
          <a:p>
            <a:pPr marL="238125" lvl="2"/>
            <a:r>
              <a:rPr lang="en-US" sz="2400" dirty="0"/>
              <a:t/>
            </a:r>
            <a:br>
              <a:rPr lang="en-US" sz="2400" dirty="0"/>
            </a:br>
            <a:r>
              <a:rPr lang="en-US" sz="2400" dirty="0"/>
              <a:t/>
            </a:r>
            <a:br>
              <a:rPr lang="en-US" sz="2400" dirty="0"/>
            </a:br>
            <a:r>
              <a:rPr lang="en-US" sz="2400" dirty="0"/>
              <a:t>Deletion: </a:t>
            </a:r>
            <a:br>
              <a:rPr lang="en-US" sz="2400" dirty="0"/>
            </a:br>
            <a:r>
              <a:rPr lang="en-US" sz="2400" dirty="0"/>
              <a:t>--------- </a:t>
            </a:r>
            <a:br>
              <a:rPr lang="en-US" sz="2400" dirty="0"/>
            </a:br>
            <a:r>
              <a:rPr lang="en-US" sz="2400" dirty="0"/>
              <a:t>1) Deletion with a value or an index = O(n). </a:t>
            </a:r>
            <a:br>
              <a:rPr lang="en-US" sz="2400" dirty="0"/>
            </a:br>
            <a:r>
              <a:rPr lang="en-US" sz="2400" dirty="0"/>
              <a:t>2) Deletion with a given address = O(1). Tricky method. </a:t>
            </a:r>
            <a:br>
              <a:rPr lang="en-US" sz="2400" dirty="0"/>
            </a:br>
            <a:r>
              <a:rPr lang="en-US" sz="2400" dirty="0"/>
              <a:t>3) Deletion of last node = O(n) with no tail pointer. </a:t>
            </a:r>
            <a:br>
              <a:rPr lang="en-US" sz="2400" dirty="0"/>
            </a:br>
            <a:r>
              <a:rPr lang="en-US" sz="2400" dirty="0"/>
              <a:t>4) Deletion of last node = O(1) with a tail pointer. </a:t>
            </a:r>
            <a:br>
              <a:rPr lang="en-US" sz="2400" dirty="0"/>
            </a:br>
            <a:r>
              <a:rPr lang="en-US" sz="2400" dirty="0"/>
              <a:t>5) Deletion of first node = O(1) always. </a:t>
            </a:r>
            <a:br>
              <a:rPr lang="en-US" sz="2400" dirty="0"/>
            </a:br>
            <a:r>
              <a:rPr lang="en-US" sz="2400" dirty="0"/>
              <a:t/>
            </a:r>
            <a:br>
              <a:rPr lang="en-US" sz="2400" dirty="0"/>
            </a:br>
            <a:r>
              <a:rPr lang="en-US" sz="2400" dirty="0"/>
              <a:t>Searching: </a:t>
            </a:r>
            <a:br>
              <a:rPr lang="en-US" sz="2400" dirty="0"/>
            </a:br>
            <a:r>
              <a:rPr lang="en-US" sz="2400" dirty="0"/>
              <a:t>---------- </a:t>
            </a:r>
            <a:br>
              <a:rPr lang="en-US" sz="2400" dirty="0"/>
            </a:br>
            <a:r>
              <a:rPr lang="en-US" sz="2400" dirty="0"/>
              <a:t>O(n) always.</a:t>
            </a:r>
            <a:endParaRPr lang="en-US" sz="2400" dirty="0">
              <a:solidFill>
                <a:srgbClr val="0070C0"/>
              </a:solidFill>
              <a:latin typeface="+mj-lt"/>
            </a:endParaRPr>
          </a:p>
        </p:txBody>
      </p:sp>
    </p:spTree>
    <p:extLst>
      <p:ext uri="{BB962C8B-B14F-4D97-AF65-F5344CB8AC3E}">
        <p14:creationId xmlns:p14="http://schemas.microsoft.com/office/powerpoint/2010/main" val="1269342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Array </a:t>
            </a:r>
            <a:r>
              <a:rPr lang="en-US" b="1" dirty="0" err="1" smtClean="0">
                <a:latin typeface="Verdana" pitchFamily="34" charset="0"/>
                <a:ea typeface="Verdana" pitchFamily="34" charset="0"/>
                <a:cs typeface="Verdana" pitchFamily="34" charset="0"/>
              </a:rPr>
              <a:t>vs</a:t>
            </a:r>
            <a:r>
              <a:rPr lang="en-US" b="1" dirty="0" smtClean="0">
                <a:latin typeface="Verdana" pitchFamily="34" charset="0"/>
                <a:ea typeface="Verdana" pitchFamily="34" charset="0"/>
                <a:cs typeface="Verdana" pitchFamily="34" charset="0"/>
              </a:rPr>
              <a:t> 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830997"/>
          </a:xfrm>
          <a:prstGeom prst="rect">
            <a:avLst/>
          </a:prstGeom>
        </p:spPr>
        <p:txBody>
          <a:bodyPr wrap="square" lIns="0" rIns="0">
            <a:spAutoFit/>
          </a:bodyPr>
          <a:lstStyle/>
          <a:p>
            <a:pPr marL="238125" lvl="2"/>
            <a:r>
              <a:rPr lang="en-US" sz="2400" dirty="0"/>
              <a:t/>
            </a:r>
            <a:br>
              <a:rPr lang="en-US" sz="2400" dirty="0"/>
            </a:br>
            <a:endParaRPr lang="en-US" sz="2400" dirty="0">
              <a:solidFill>
                <a:srgbClr val="0070C0"/>
              </a:solidFill>
              <a:latin typeface="+mj-lt"/>
            </a:endParaRPr>
          </a:p>
        </p:txBody>
      </p:sp>
      <p:sp>
        <p:nvSpPr>
          <p:cNvPr id="4" name="Rectangle 3"/>
          <p:cNvSpPr/>
          <p:nvPr/>
        </p:nvSpPr>
        <p:spPr>
          <a:xfrm>
            <a:off x="142628" y="1238071"/>
            <a:ext cx="8763000" cy="4154984"/>
          </a:xfrm>
          <a:prstGeom prst="rect">
            <a:avLst/>
          </a:prstGeom>
        </p:spPr>
        <p:txBody>
          <a:bodyPr wrap="square" lIns="0" rIns="0">
            <a:spAutoFit/>
          </a:bodyPr>
          <a:lstStyle/>
          <a:p>
            <a:pPr marL="238125" lvl="2"/>
            <a:r>
              <a:rPr lang="en-US" sz="2400" b="1" dirty="0" smtClean="0"/>
              <a:t>Which one is better ?</a:t>
            </a:r>
          </a:p>
          <a:p>
            <a:pPr marL="238125" lvl="2"/>
            <a:endParaRPr lang="en-US" sz="2400" b="1" dirty="0" smtClean="0"/>
          </a:p>
          <a:p>
            <a:pPr marL="238125" lvl="2"/>
            <a:r>
              <a:rPr lang="en-US" sz="2400" dirty="0" smtClean="0">
                <a:solidFill>
                  <a:srgbClr val="0070C0"/>
                </a:solidFill>
                <a:latin typeface="+mj-lt"/>
              </a:rPr>
              <a:t>There is no such thing as one data structure is better than another data structure. One data structure may be good for one kind of requirement, while another data structure can be good for another kind of requirement.</a:t>
            </a:r>
          </a:p>
          <a:p>
            <a:pPr marL="238125" lvl="2"/>
            <a:r>
              <a:rPr lang="en-US" sz="2400" dirty="0" smtClean="0">
                <a:solidFill>
                  <a:srgbClr val="0070C0"/>
                </a:solidFill>
                <a:latin typeface="+mj-lt"/>
              </a:rPr>
              <a:t>So it all depend upon factors like what is the most frequent operation that you want to perform with the data or what is the size of the data and there can be other factors as well.</a:t>
            </a:r>
          </a:p>
          <a:p>
            <a:pPr marL="238125" lvl="2"/>
            <a:endParaRPr lang="en-US" sz="2400" dirty="0" smtClean="0">
              <a:solidFill>
                <a:srgbClr val="0070C0"/>
              </a:solidFill>
              <a:latin typeface="+mj-lt"/>
            </a:endParaRPr>
          </a:p>
          <a:p>
            <a:pPr marL="238125" lvl="2"/>
            <a:endParaRPr lang="en-US" sz="2400" dirty="0">
              <a:solidFill>
                <a:srgbClr val="0070C0"/>
              </a:solidFill>
              <a:latin typeface="+mj-lt"/>
            </a:endParaRPr>
          </a:p>
        </p:txBody>
      </p:sp>
    </p:spTree>
    <p:extLst>
      <p:ext uri="{BB962C8B-B14F-4D97-AF65-F5344CB8AC3E}">
        <p14:creationId xmlns:p14="http://schemas.microsoft.com/office/powerpoint/2010/main" val="2557647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Array </a:t>
            </a:r>
            <a:r>
              <a:rPr lang="en-US" b="1" dirty="0" err="1" smtClean="0">
                <a:latin typeface="Verdana" pitchFamily="34" charset="0"/>
                <a:ea typeface="Verdana" pitchFamily="34" charset="0"/>
                <a:cs typeface="Verdana" pitchFamily="34" charset="0"/>
              </a:rPr>
              <a:t>vs</a:t>
            </a:r>
            <a:r>
              <a:rPr lang="en-US" b="1" dirty="0" smtClean="0">
                <a:latin typeface="Verdana" pitchFamily="34" charset="0"/>
                <a:ea typeface="Verdana" pitchFamily="34" charset="0"/>
                <a:cs typeface="Verdana" pitchFamily="34" charset="0"/>
              </a:rPr>
              <a:t> 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830997"/>
          </a:xfrm>
          <a:prstGeom prst="rect">
            <a:avLst/>
          </a:prstGeom>
        </p:spPr>
        <p:txBody>
          <a:bodyPr wrap="square" lIns="0" rIns="0">
            <a:spAutoFit/>
          </a:bodyPr>
          <a:lstStyle/>
          <a:p>
            <a:pPr marL="238125" lvl="2"/>
            <a:r>
              <a:rPr lang="en-US" sz="2400" dirty="0"/>
              <a:t/>
            </a:r>
            <a:br>
              <a:rPr lang="en-US" sz="2400" dirty="0"/>
            </a:br>
            <a:endParaRPr lang="en-US" sz="2400" dirty="0">
              <a:solidFill>
                <a:srgbClr val="0070C0"/>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3352349771"/>
              </p:ext>
            </p:extLst>
          </p:nvPr>
        </p:nvGraphicFramePr>
        <p:xfrm>
          <a:off x="533400" y="1397000"/>
          <a:ext cx="8229600" cy="53086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Array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Linked 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dirty="0" smtClean="0">
                          <a:solidFill>
                            <a:schemeClr val="tx1"/>
                          </a:solidFill>
                        </a:rPr>
                        <a:t>Cost of</a:t>
                      </a:r>
                      <a:r>
                        <a:rPr lang="en-US" baseline="0" dirty="0" smtClean="0">
                          <a:solidFill>
                            <a:schemeClr val="tx1"/>
                          </a:solidFill>
                        </a:rPr>
                        <a:t> a</a:t>
                      </a:r>
                      <a:r>
                        <a:rPr lang="en-US" dirty="0" smtClean="0">
                          <a:solidFill>
                            <a:schemeClr val="tx1"/>
                          </a:solidFill>
                        </a:rPr>
                        <a:t>ccessing an element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O(1)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dirty="0" smtClean="0">
                          <a:solidFill>
                            <a:schemeClr val="tx1"/>
                          </a:solidFill>
                        </a:rPr>
                        <a:t>Memory requirement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dirty="0" smtClean="0">
                          <a:solidFill>
                            <a:schemeClr val="tx1"/>
                          </a:solidFill>
                        </a:rPr>
                        <a:t> - Fixed size</a:t>
                      </a:r>
                    </a:p>
                    <a:p>
                      <a:pPr algn="l"/>
                      <a:r>
                        <a:rPr lang="en-US" dirty="0" smtClean="0">
                          <a:solidFill>
                            <a:schemeClr val="tx1"/>
                          </a:solidFill>
                        </a:rPr>
                        <a:t> - Unused memory may exists</a:t>
                      </a:r>
                    </a:p>
                    <a:p>
                      <a:pPr algn="l"/>
                      <a:endParaRPr lang="en-US" dirty="0" smtClean="0">
                        <a:solidFill>
                          <a:schemeClr val="tx1"/>
                        </a:solidFill>
                      </a:endParaRPr>
                    </a:p>
                    <a:p>
                      <a:pPr algn="l"/>
                      <a:endParaRPr lang="en-US" dirty="0" smtClean="0">
                        <a:solidFill>
                          <a:schemeClr val="tx1"/>
                        </a:solidFill>
                      </a:endParaRPr>
                    </a:p>
                    <a:p>
                      <a:pPr algn="l"/>
                      <a:endParaRPr lang="en-US" dirty="0" smtClean="0">
                        <a:solidFill>
                          <a:schemeClr val="tx1"/>
                        </a:solidFill>
                      </a:endParaRPr>
                    </a:p>
                    <a:p>
                      <a:pPr algn="l"/>
                      <a:r>
                        <a:rPr lang="en-US" dirty="0" smtClean="0">
                          <a:solidFill>
                            <a:schemeClr val="tx1"/>
                          </a:solidFill>
                        </a:rPr>
                        <a:t>Memory requirement = 7 x 4</a:t>
                      </a:r>
                    </a:p>
                    <a:p>
                      <a:pPr algn="l"/>
                      <a:r>
                        <a:rPr lang="en-US" dirty="0" smtClean="0">
                          <a:solidFill>
                            <a:schemeClr val="tx1"/>
                          </a:solidFill>
                        </a:rPr>
                        <a:t>                                        =</a:t>
                      </a:r>
                      <a:r>
                        <a:rPr lang="en-US" baseline="0" dirty="0" smtClean="0">
                          <a:solidFill>
                            <a:schemeClr val="tx1"/>
                          </a:solidFill>
                        </a:rPr>
                        <a:t> 28 bytes</a:t>
                      </a:r>
                    </a:p>
                    <a:p>
                      <a:pPr algn="l"/>
                      <a:r>
                        <a:rPr lang="en-US" baseline="0" dirty="0" smtClean="0">
                          <a:solidFill>
                            <a:schemeClr val="tx1"/>
                          </a:solidFill>
                        </a:rPr>
                        <a:t>If the data type requires 16 bytes</a:t>
                      </a:r>
                    </a:p>
                    <a:p>
                      <a:pPr algn="l"/>
                      <a:r>
                        <a:rPr lang="en-US" baseline="0" dirty="0" smtClean="0">
                          <a:solidFill>
                            <a:schemeClr val="tx1"/>
                          </a:solidFill>
                        </a:rPr>
                        <a:t>Then   7x 16 = 112 bytes</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dirty="0" smtClean="0">
                          <a:solidFill>
                            <a:schemeClr val="tx1"/>
                          </a:solidFill>
                        </a:rPr>
                        <a:t> - No unused </a:t>
                      </a:r>
                      <a:r>
                        <a:rPr lang="en-US" dirty="0" err="1" smtClean="0">
                          <a:solidFill>
                            <a:schemeClr val="tx1"/>
                          </a:solidFill>
                        </a:rPr>
                        <a:t>memoy</a:t>
                      </a:r>
                      <a:endParaRPr lang="en-US" dirty="0" smtClean="0">
                        <a:solidFill>
                          <a:schemeClr val="tx1"/>
                        </a:solidFill>
                      </a:endParaRPr>
                    </a:p>
                    <a:p>
                      <a:pPr algn="l"/>
                      <a:r>
                        <a:rPr lang="en-US" dirty="0" smtClean="0">
                          <a:solidFill>
                            <a:schemeClr val="tx1"/>
                          </a:solidFill>
                        </a:rPr>
                        <a:t> - extra</a:t>
                      </a:r>
                      <a:r>
                        <a:rPr lang="en-US" baseline="0" dirty="0" smtClean="0">
                          <a:solidFill>
                            <a:schemeClr val="tx1"/>
                          </a:solidFill>
                        </a:rPr>
                        <a:t> memory requirement for a pointer variable.</a:t>
                      </a:r>
                    </a:p>
                    <a:p>
                      <a:pPr algn="l"/>
                      <a:endParaRPr lang="en-US" dirty="0" smtClean="0">
                        <a:solidFill>
                          <a:schemeClr val="tx1"/>
                        </a:solidFill>
                      </a:endParaRPr>
                    </a:p>
                    <a:p>
                      <a:pPr algn="l"/>
                      <a:endParaRPr lang="en-US" dirty="0" smtClean="0">
                        <a:solidFill>
                          <a:schemeClr val="tx1"/>
                        </a:solidFill>
                      </a:endParaRPr>
                    </a:p>
                    <a:p>
                      <a:pPr algn="l"/>
                      <a:endParaRPr lang="en-US" dirty="0" smtClean="0">
                        <a:solidFill>
                          <a:schemeClr val="tx1"/>
                        </a:solidFill>
                      </a:endParaRPr>
                    </a:p>
                    <a:p>
                      <a:pPr algn="l"/>
                      <a:r>
                        <a:rPr lang="en-US" baseline="0" dirty="0" smtClean="0">
                          <a:solidFill>
                            <a:schemeClr val="tx1"/>
                          </a:solidFill>
                        </a:rPr>
                        <a:t>  8x3 = 24 bytes</a:t>
                      </a:r>
                    </a:p>
                    <a:p>
                      <a:pPr algn="l"/>
                      <a:r>
                        <a:rPr lang="en-US" baseline="0" dirty="0" smtClean="0">
                          <a:solidFill>
                            <a:schemeClr val="tx1"/>
                          </a:solidFill>
                        </a:rPr>
                        <a:t>  (16+4)x3 = 60 bytes</a:t>
                      </a:r>
                    </a:p>
                    <a:p>
                      <a:pPr algn="l"/>
                      <a:endParaRPr lang="en-US"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If the data part of a list takes a lot of memory, linked list will definitely consume lot less memory. </a:t>
                      </a:r>
                      <a:r>
                        <a:rPr lang="en-US" dirty="0" smtClean="0">
                          <a:solidFill>
                            <a:schemeClr val="tx1"/>
                          </a:solidFill>
                        </a:rPr>
                        <a:t>Otherwise,</a:t>
                      </a:r>
                      <a:r>
                        <a:rPr lang="en-US" baseline="0" dirty="0" smtClean="0">
                          <a:solidFill>
                            <a:schemeClr val="tx1"/>
                          </a:solidFill>
                        </a:rPr>
                        <a:t> it depends what strategy we are choosing to decide the size of the array. At any time how much array we keep unused. </a:t>
                      </a:r>
                      <a:endParaRPr lang="en-US" dirty="0" smtClean="0">
                        <a:solidFill>
                          <a:schemeClr val="tx1"/>
                        </a:solidFill>
                      </a:endParaRPr>
                    </a:p>
                    <a:p>
                      <a:pPr algn="l"/>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l"/>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87904517"/>
              </p:ext>
            </p:extLst>
          </p:nvPr>
        </p:nvGraphicFramePr>
        <p:xfrm>
          <a:off x="2590800" y="3439160"/>
          <a:ext cx="2295291" cy="370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gridCol w="304800">
                  <a:extLst>
                    <a:ext uri="{9D8B030D-6E8A-4147-A177-3AD203B41FA5}">
                      <a16:colId xmlns:a16="http://schemas.microsoft.com/office/drawing/2014/main" val="20003"/>
                    </a:ext>
                  </a:extLst>
                </a:gridCol>
                <a:gridCol w="304800">
                  <a:extLst>
                    <a:ext uri="{9D8B030D-6E8A-4147-A177-3AD203B41FA5}">
                      <a16:colId xmlns:a16="http://schemas.microsoft.com/office/drawing/2014/main" val="20004"/>
                    </a:ext>
                  </a:extLst>
                </a:gridCol>
                <a:gridCol w="304800">
                  <a:extLst>
                    <a:ext uri="{9D8B030D-6E8A-4147-A177-3AD203B41FA5}">
                      <a16:colId xmlns:a16="http://schemas.microsoft.com/office/drawing/2014/main" val="20005"/>
                    </a:ext>
                  </a:extLst>
                </a:gridCol>
                <a:gridCol w="314091">
                  <a:extLst>
                    <a:ext uri="{9D8B030D-6E8A-4147-A177-3AD203B41FA5}">
                      <a16:colId xmlns:a16="http://schemas.microsoft.com/office/drawing/2014/main" val="20006"/>
                    </a:ext>
                  </a:extLst>
                </a:gridCol>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58966532"/>
              </p:ext>
            </p:extLst>
          </p:nvPr>
        </p:nvGraphicFramePr>
        <p:xfrm>
          <a:off x="5771657" y="3733800"/>
          <a:ext cx="838200" cy="365760"/>
        </p:xfrm>
        <a:graphic>
          <a:graphicData uri="http://schemas.openxmlformats.org/drawingml/2006/table">
            <a:tbl>
              <a:tblPr firstRow="1" bandRow="1">
                <a:tableStyleId>{5C22544A-7EE6-4342-B048-85BDC9FD1C3A}</a:tableStyleId>
              </a:tblPr>
              <a:tblGrid>
                <a:gridCol w="435922">
                  <a:extLst>
                    <a:ext uri="{9D8B030D-6E8A-4147-A177-3AD203B41FA5}">
                      <a16:colId xmlns:a16="http://schemas.microsoft.com/office/drawing/2014/main" val="20000"/>
                    </a:ext>
                  </a:extLst>
                </a:gridCol>
                <a:gridCol w="402278">
                  <a:extLst>
                    <a:ext uri="{9D8B030D-6E8A-4147-A177-3AD203B41FA5}">
                      <a16:colId xmlns:a16="http://schemas.microsoft.com/office/drawing/2014/main" val="20001"/>
                    </a:ext>
                  </a:extLst>
                </a:gridCol>
              </a:tblGrid>
              <a:tr h="294640">
                <a:tc>
                  <a:txBody>
                    <a:bodyPr/>
                    <a:lstStyle/>
                    <a:p>
                      <a:pPr algn="ctr"/>
                      <a:r>
                        <a:rPr lang="en-US" dirty="0" smtClean="0">
                          <a:solidFill>
                            <a:schemeClr val="tx1"/>
                          </a:solidFill>
                        </a:rPr>
                        <a:t>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19759359"/>
              </p:ext>
            </p:extLst>
          </p:nvPr>
        </p:nvGraphicFramePr>
        <p:xfrm>
          <a:off x="6866785" y="3733800"/>
          <a:ext cx="818725" cy="365760"/>
        </p:xfrm>
        <a:graphic>
          <a:graphicData uri="http://schemas.openxmlformats.org/drawingml/2006/table">
            <a:tbl>
              <a:tblPr firstRow="1" bandRow="1">
                <a:tableStyleId>{5C22544A-7EE6-4342-B048-85BDC9FD1C3A}</a:tableStyleId>
              </a:tblPr>
              <a:tblGrid>
                <a:gridCol w="425794">
                  <a:extLst>
                    <a:ext uri="{9D8B030D-6E8A-4147-A177-3AD203B41FA5}">
                      <a16:colId xmlns:a16="http://schemas.microsoft.com/office/drawing/2014/main" val="20000"/>
                    </a:ext>
                  </a:extLst>
                </a:gridCol>
                <a:gridCol w="392931">
                  <a:extLst>
                    <a:ext uri="{9D8B030D-6E8A-4147-A177-3AD203B41FA5}">
                      <a16:colId xmlns:a16="http://schemas.microsoft.com/office/drawing/2014/main" val="20001"/>
                    </a:ext>
                  </a:extLst>
                </a:gridCol>
              </a:tblGrid>
              <a:tr h="313690">
                <a:tc>
                  <a:txBody>
                    <a:bodyPr/>
                    <a:lstStyle/>
                    <a:p>
                      <a:pPr algn="ctr"/>
                      <a:r>
                        <a:rPr lang="en-US" dirty="0" smtClean="0">
                          <a:solidFill>
                            <a:schemeClr val="tx1"/>
                          </a:solidFill>
                        </a:rPr>
                        <a:t>4</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16514671"/>
              </p:ext>
            </p:extLst>
          </p:nvPr>
        </p:nvGraphicFramePr>
        <p:xfrm>
          <a:off x="8001000" y="3733800"/>
          <a:ext cx="838200" cy="365760"/>
        </p:xfrm>
        <a:graphic>
          <a:graphicData uri="http://schemas.openxmlformats.org/drawingml/2006/table">
            <a:tbl>
              <a:tblPr firstRow="1" bandRow="1">
                <a:tableStyleId>{5C22544A-7EE6-4342-B048-85BDC9FD1C3A}</a:tableStyleId>
              </a:tblPr>
              <a:tblGrid>
                <a:gridCol w="435922">
                  <a:extLst>
                    <a:ext uri="{9D8B030D-6E8A-4147-A177-3AD203B41FA5}">
                      <a16:colId xmlns:a16="http://schemas.microsoft.com/office/drawing/2014/main" val="20000"/>
                    </a:ext>
                  </a:extLst>
                </a:gridCol>
                <a:gridCol w="402278">
                  <a:extLst>
                    <a:ext uri="{9D8B030D-6E8A-4147-A177-3AD203B41FA5}">
                      <a16:colId xmlns:a16="http://schemas.microsoft.com/office/drawing/2014/main" val="20001"/>
                    </a:ext>
                  </a:extLst>
                </a:gridCol>
              </a:tblGrid>
              <a:tr h="298732">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x</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11" name="Straight Arrow Connector 10"/>
          <p:cNvCxnSpPr/>
          <p:nvPr/>
        </p:nvCxnSpPr>
        <p:spPr>
          <a:xfrm>
            <a:off x="7676657" y="3916680"/>
            <a:ext cx="2229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609857" y="3916680"/>
            <a:ext cx="155662" cy="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166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Array </a:t>
            </a:r>
            <a:r>
              <a:rPr lang="en-US" b="1" dirty="0" err="1" smtClean="0">
                <a:latin typeface="Verdana" pitchFamily="34" charset="0"/>
                <a:ea typeface="Verdana" pitchFamily="34" charset="0"/>
                <a:cs typeface="Verdana" pitchFamily="34" charset="0"/>
              </a:rPr>
              <a:t>vs</a:t>
            </a:r>
            <a:r>
              <a:rPr lang="en-US" b="1" dirty="0" smtClean="0">
                <a:latin typeface="Verdana" pitchFamily="34" charset="0"/>
                <a:ea typeface="Verdana" pitchFamily="34" charset="0"/>
                <a:cs typeface="Verdana" pitchFamily="34" charset="0"/>
              </a:rPr>
              <a:t> 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830997"/>
          </a:xfrm>
          <a:prstGeom prst="rect">
            <a:avLst/>
          </a:prstGeom>
        </p:spPr>
        <p:txBody>
          <a:bodyPr wrap="square" lIns="0" rIns="0">
            <a:spAutoFit/>
          </a:bodyPr>
          <a:lstStyle/>
          <a:p>
            <a:pPr marL="238125" lvl="2"/>
            <a:r>
              <a:rPr lang="en-US" sz="2400" dirty="0"/>
              <a:t/>
            </a:r>
            <a:br>
              <a:rPr lang="en-US" sz="2400" dirty="0"/>
            </a:br>
            <a:endParaRPr lang="en-US" sz="2400" dirty="0">
              <a:solidFill>
                <a:srgbClr val="0070C0"/>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2008329050"/>
              </p:ext>
            </p:extLst>
          </p:nvPr>
        </p:nvGraphicFramePr>
        <p:xfrm>
          <a:off x="533400" y="1397000"/>
          <a:ext cx="8229600" cy="449072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Array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Linked 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dirty="0" smtClean="0">
                          <a:solidFill>
                            <a:schemeClr val="tx1"/>
                          </a:solidFill>
                        </a:rPr>
                        <a:t>Memory allocation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If the array is very </a:t>
                      </a:r>
                      <a:r>
                        <a:rPr lang="en-US" dirty="0" err="1" smtClean="0">
                          <a:solidFill>
                            <a:schemeClr val="tx1"/>
                          </a:solidFill>
                        </a:rPr>
                        <a:t>very</a:t>
                      </a:r>
                      <a:r>
                        <a:rPr lang="en-US" dirty="0" smtClean="0">
                          <a:solidFill>
                            <a:schemeClr val="tx1"/>
                          </a:solidFill>
                        </a:rPr>
                        <a:t> large,</a:t>
                      </a:r>
                      <a:r>
                        <a:rPr lang="en-US" baseline="0" dirty="0" smtClean="0">
                          <a:solidFill>
                            <a:schemeClr val="tx1"/>
                          </a:solidFill>
                        </a:rPr>
                        <a:t> there is a possibility that memory may not be available as one large block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Memory may be available as multiple small blocks</a:t>
                      </a:r>
                    </a:p>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dirty="0" smtClean="0">
                          <a:solidFill>
                            <a:schemeClr val="tx1"/>
                          </a:solidFill>
                        </a:rPr>
                        <a:t>If array is full then there is no other option than to create new array</a:t>
                      </a:r>
                      <a:r>
                        <a:rPr lang="en-US" baseline="0" dirty="0" smtClean="0">
                          <a:solidFill>
                            <a:schemeClr val="tx1"/>
                          </a:solidFill>
                        </a:rPr>
                        <a:t> of larger size and copy the content</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aseline="0" dirty="0" smtClean="0">
                          <a:solidFill>
                            <a:schemeClr val="tx1"/>
                          </a:solidFill>
                        </a:rPr>
                        <a:t>There is no such operations with linked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dirty="0" smtClean="0">
                          <a:solidFill>
                            <a:schemeClr val="tx1"/>
                          </a:solidFill>
                        </a:rPr>
                        <a:t>Insertion at beginning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dirty="0" smtClean="0">
                          <a:solidFill>
                            <a:schemeClr val="tx1"/>
                          </a:solidFill>
                        </a:rPr>
                        <a:t>  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aseline="0" dirty="0" smtClean="0">
                          <a:solidFill>
                            <a:schemeClr val="tx1"/>
                          </a:solidFill>
                        </a:rPr>
                        <a:t>  O(1)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dirty="0" smtClean="0">
                          <a:solidFill>
                            <a:schemeClr val="tx1"/>
                          </a:solidFill>
                        </a:rPr>
                        <a:t>Insertion at end</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dirty="0" smtClean="0">
                          <a:solidFill>
                            <a:schemeClr val="tx1"/>
                          </a:solidFill>
                        </a:rPr>
                        <a:t> O(1) if array not full</a:t>
                      </a:r>
                    </a:p>
                    <a:p>
                      <a:pPr algn="l"/>
                      <a:r>
                        <a:rPr lang="en-US" dirty="0" smtClean="0">
                          <a:solidFill>
                            <a:schemeClr val="tx1"/>
                          </a:solidFill>
                        </a:rPr>
                        <a:t> O(n)  if array is full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aseline="0" dirty="0" smtClean="0">
                          <a:solidFill>
                            <a:schemeClr val="tx1"/>
                          </a:solidFill>
                        </a:rPr>
                        <a:t>  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Insertion at n</a:t>
                      </a:r>
                      <a:r>
                        <a:rPr lang="en-US" baseline="30000" dirty="0" smtClean="0">
                          <a:solidFill>
                            <a:schemeClr val="tx1"/>
                          </a:solidFill>
                        </a:rPr>
                        <a:t>th  </a:t>
                      </a:r>
                      <a:r>
                        <a:rPr lang="en-US" baseline="0" dirty="0" smtClean="0">
                          <a:solidFill>
                            <a:schemeClr val="tx1"/>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dirty="0" smtClean="0">
                          <a:solidFill>
                            <a:schemeClr val="tx1"/>
                          </a:solidFill>
                        </a:rPr>
                        <a:t>  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aseline="0" dirty="0" smtClean="0">
                          <a:solidFill>
                            <a:schemeClr val="tx1"/>
                          </a:solidFill>
                        </a:rPr>
                        <a:t> 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gridSpan="3">
                  <a:txBody>
                    <a:bodyPr/>
                    <a:lstStyle/>
                    <a:p>
                      <a:pPr algn="l"/>
                      <a:r>
                        <a:rPr lang="en-US" dirty="0" smtClean="0">
                          <a:solidFill>
                            <a:schemeClr val="tx1"/>
                          </a:solidFill>
                        </a:rPr>
                        <a:t>Deletion will also have these three scenarios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l"/>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l"/>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00978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Array </a:t>
            </a:r>
            <a:r>
              <a:rPr lang="en-US" b="1" dirty="0" err="1" smtClean="0">
                <a:latin typeface="Verdana" pitchFamily="34" charset="0"/>
                <a:ea typeface="Verdana" pitchFamily="34" charset="0"/>
                <a:cs typeface="Verdana" pitchFamily="34" charset="0"/>
              </a:rPr>
              <a:t>vs</a:t>
            </a:r>
            <a:r>
              <a:rPr lang="en-US" b="1" dirty="0" smtClean="0">
                <a:latin typeface="Verdana" pitchFamily="34" charset="0"/>
                <a:ea typeface="Verdana" pitchFamily="34" charset="0"/>
                <a:cs typeface="Verdana" pitchFamily="34" charset="0"/>
              </a:rPr>
              <a:t> 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830997"/>
          </a:xfrm>
          <a:prstGeom prst="rect">
            <a:avLst/>
          </a:prstGeom>
        </p:spPr>
        <p:txBody>
          <a:bodyPr wrap="square" lIns="0" rIns="0">
            <a:spAutoFit/>
          </a:bodyPr>
          <a:lstStyle/>
          <a:p>
            <a:pPr marL="238125" lvl="2"/>
            <a:r>
              <a:rPr lang="en-US" sz="2400" dirty="0"/>
              <a:t/>
            </a:r>
            <a:br>
              <a:rPr lang="en-US" sz="2400" dirty="0"/>
            </a:br>
            <a:endParaRPr lang="en-US" sz="2400" dirty="0">
              <a:solidFill>
                <a:srgbClr val="0070C0"/>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3596717228"/>
              </p:ext>
            </p:extLst>
          </p:nvPr>
        </p:nvGraphicFramePr>
        <p:xfrm>
          <a:off x="533400" y="1869440"/>
          <a:ext cx="8229600" cy="2473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Array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Linked 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dirty="0" smtClean="0">
                          <a:solidFill>
                            <a:schemeClr val="tx1"/>
                          </a:solidFill>
                        </a:rPr>
                        <a:t>Ease of use and implement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Easy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Implementation in C</a:t>
                      </a:r>
                      <a:r>
                        <a:rPr lang="en-US" baseline="0" dirty="0" smtClean="0">
                          <a:solidFill>
                            <a:schemeClr val="tx1"/>
                          </a:solidFill>
                        </a:rPr>
                        <a:t> / C++ is more prone to errors like segmentation fault and memory leaks . It take good care to work with linked lists.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gridSpan="3">
                  <a:txBody>
                    <a:bodyPr/>
                    <a:lstStyle/>
                    <a:p>
                      <a:pPr algn="l"/>
                      <a:r>
                        <a:rPr lang="en-US" dirty="0" smtClean="0">
                          <a:solidFill>
                            <a:schemeClr val="tx1"/>
                          </a:solidFill>
                        </a:rPr>
                        <a:t>So,</a:t>
                      </a:r>
                      <a:r>
                        <a:rPr lang="en-US" baseline="0" dirty="0" smtClean="0">
                          <a:solidFill>
                            <a:schemeClr val="tx1"/>
                          </a:solidFill>
                        </a:rPr>
                        <a:t> we need to keep these constraints and these requirements in mind when we want to  decide for one of these data structures for our requirement.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l"/>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l"/>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904941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Linked List – Implementation in C/C++: insertion at the end of list</a:t>
            </a:r>
            <a:endParaRPr lang="en-US" sz="3200" b="1" dirty="0">
              <a:latin typeface="Verdana" pitchFamily="34" charset="0"/>
              <a:ea typeface="Verdana" pitchFamily="34" charset="0"/>
              <a:cs typeface="Verdana" pitchFamily="34" charset="0"/>
            </a:endParaRPr>
          </a:p>
        </p:txBody>
      </p:sp>
      <p:graphicFrame>
        <p:nvGraphicFramePr>
          <p:cNvPr id="17" name="Table 16"/>
          <p:cNvGraphicFramePr>
            <a:graphicFrameLocks noGrp="1"/>
          </p:cNvGraphicFramePr>
          <p:nvPr>
            <p:extLst/>
          </p:nvPr>
        </p:nvGraphicFramePr>
        <p:xfrm>
          <a:off x="2743199" y="5221069"/>
          <a:ext cx="1746504" cy="73152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52911">
                <a:tc gridSpan="2">
                  <a:txBody>
                    <a:bodyPr/>
                    <a:lstStyle/>
                    <a:p>
                      <a:pPr algn="ctr"/>
                      <a:r>
                        <a:rPr lang="en-US" b="0" dirty="0" smtClean="0">
                          <a:solidFill>
                            <a:schemeClr val="tx1"/>
                          </a:solidFill>
                        </a:rPr>
                        <a:t>203</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52911">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extLst/>
          </p:nvPr>
        </p:nvGraphicFramePr>
        <p:xfrm>
          <a:off x="4878413" y="5221069"/>
          <a:ext cx="1746504" cy="74168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gridSpan="2">
                  <a:txBody>
                    <a:bodyPr/>
                    <a:lstStyle/>
                    <a:p>
                      <a:pPr algn="ctr"/>
                      <a:r>
                        <a:rPr lang="en-US" sz="1800" b="0" kern="1200" dirty="0" smtClean="0">
                          <a:solidFill>
                            <a:schemeClr val="tx1"/>
                          </a:solidFill>
                          <a:latin typeface="+mn-lt"/>
                          <a:ea typeface="+mn-ea"/>
                          <a:cs typeface="+mn-cs"/>
                        </a:rPr>
                        <a:t>223</a:t>
                      </a:r>
                      <a:endParaRPr lang="en-US" sz="18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8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25" name="Straight Arrow Connector 24"/>
          <p:cNvCxnSpPr/>
          <p:nvPr/>
        </p:nvCxnSpPr>
        <p:spPr>
          <a:xfrm>
            <a:off x="6642846" y="5777777"/>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524128" y="5805269"/>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1453896" y="5617309"/>
          <a:ext cx="9083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30" name="Straight Arrow Connector 29"/>
          <p:cNvCxnSpPr/>
          <p:nvPr/>
        </p:nvCxnSpPr>
        <p:spPr>
          <a:xfrm>
            <a:off x="2418857" y="5802729"/>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extLst/>
          </p:nvPr>
        </p:nvGraphicFramePr>
        <p:xfrm>
          <a:off x="6940296" y="5221069"/>
          <a:ext cx="1746504" cy="74168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gridSpan="2">
                  <a:txBody>
                    <a:bodyPr/>
                    <a:lstStyle/>
                    <a:p>
                      <a:pPr algn="ctr"/>
                      <a:r>
                        <a:rPr lang="en-US" sz="1800" b="0" kern="1200" dirty="0" smtClean="0">
                          <a:solidFill>
                            <a:schemeClr val="tx1"/>
                          </a:solidFill>
                          <a:latin typeface="+mn-lt"/>
                          <a:ea typeface="+mn-ea"/>
                          <a:cs typeface="+mn-cs"/>
                        </a:rPr>
                        <a:t>132</a:t>
                      </a:r>
                      <a:endParaRPr lang="en-US" sz="18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8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x</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4" name="TextBox 3"/>
          <p:cNvSpPr txBox="1"/>
          <p:nvPr/>
        </p:nvSpPr>
        <p:spPr>
          <a:xfrm>
            <a:off x="457200" y="6059269"/>
            <a:ext cx="990600" cy="369332"/>
          </a:xfrm>
          <a:prstGeom prst="rect">
            <a:avLst/>
          </a:prstGeom>
          <a:noFill/>
        </p:spPr>
        <p:txBody>
          <a:bodyPr wrap="square" rtlCol="0">
            <a:spAutoFit/>
          </a:bodyPr>
          <a:lstStyle/>
          <a:p>
            <a:r>
              <a:rPr lang="en-US" dirty="0" smtClean="0"/>
              <a:t>Node *</a:t>
            </a:r>
            <a:endParaRPr lang="en-US" dirty="0"/>
          </a:p>
        </p:txBody>
      </p:sp>
      <p:sp>
        <p:nvSpPr>
          <p:cNvPr id="32" name="TextBox 31"/>
          <p:cNvSpPr txBox="1"/>
          <p:nvPr/>
        </p:nvSpPr>
        <p:spPr>
          <a:xfrm>
            <a:off x="1543543" y="6135469"/>
            <a:ext cx="971057" cy="646331"/>
          </a:xfrm>
          <a:prstGeom prst="rect">
            <a:avLst/>
          </a:prstGeom>
          <a:noFill/>
        </p:spPr>
        <p:txBody>
          <a:bodyPr wrap="square" rtlCol="0">
            <a:spAutoFit/>
          </a:bodyPr>
          <a:lstStyle/>
          <a:p>
            <a:r>
              <a:rPr lang="en-US" dirty="0" smtClean="0"/>
              <a:t>Pointer to Node</a:t>
            </a:r>
            <a:endParaRPr lang="en-US" dirty="0"/>
          </a:p>
        </p:txBody>
      </p:sp>
      <p:sp>
        <p:nvSpPr>
          <p:cNvPr id="33" name="TextBox 32"/>
          <p:cNvSpPr txBox="1"/>
          <p:nvPr/>
        </p:nvSpPr>
        <p:spPr>
          <a:xfrm>
            <a:off x="2857498" y="6223337"/>
            <a:ext cx="990600" cy="369332"/>
          </a:xfrm>
          <a:prstGeom prst="rect">
            <a:avLst/>
          </a:prstGeom>
          <a:noFill/>
        </p:spPr>
        <p:txBody>
          <a:bodyPr wrap="square" rtlCol="0">
            <a:spAutoFit/>
          </a:bodyPr>
          <a:lstStyle/>
          <a:p>
            <a:r>
              <a:rPr lang="en-US" dirty="0" smtClean="0"/>
              <a:t>data</a:t>
            </a:r>
            <a:endParaRPr lang="en-US" dirty="0"/>
          </a:p>
        </p:txBody>
      </p:sp>
      <p:sp>
        <p:nvSpPr>
          <p:cNvPr id="34" name="TextBox 33"/>
          <p:cNvSpPr txBox="1"/>
          <p:nvPr/>
        </p:nvSpPr>
        <p:spPr>
          <a:xfrm>
            <a:off x="3828554" y="6223337"/>
            <a:ext cx="990600" cy="369332"/>
          </a:xfrm>
          <a:prstGeom prst="rect">
            <a:avLst/>
          </a:prstGeom>
          <a:noFill/>
        </p:spPr>
        <p:txBody>
          <a:bodyPr wrap="square" rtlCol="0">
            <a:spAutoFit/>
          </a:bodyPr>
          <a:lstStyle/>
          <a:p>
            <a:r>
              <a:rPr lang="en-US" dirty="0" smtClean="0"/>
              <a:t>link</a:t>
            </a:r>
            <a:endParaRPr lang="en-US" dirty="0"/>
          </a:p>
        </p:txBody>
      </p:sp>
      <p:sp>
        <p:nvSpPr>
          <p:cNvPr id="35" name="TextBox 34"/>
          <p:cNvSpPr txBox="1"/>
          <p:nvPr/>
        </p:nvSpPr>
        <p:spPr>
          <a:xfrm>
            <a:off x="6805017" y="6223337"/>
            <a:ext cx="990600" cy="369332"/>
          </a:xfrm>
          <a:prstGeom prst="rect">
            <a:avLst/>
          </a:prstGeom>
          <a:noFill/>
        </p:spPr>
        <p:txBody>
          <a:bodyPr wrap="square" rtlCol="0">
            <a:spAutoFit/>
          </a:bodyPr>
          <a:lstStyle/>
          <a:p>
            <a:r>
              <a:rPr lang="en-US" dirty="0" err="1" smtClean="0"/>
              <a:t>int</a:t>
            </a:r>
            <a:endParaRPr lang="en-US" dirty="0"/>
          </a:p>
        </p:txBody>
      </p:sp>
      <p:sp>
        <p:nvSpPr>
          <p:cNvPr id="36" name="TextBox 35"/>
          <p:cNvSpPr txBox="1"/>
          <p:nvPr/>
        </p:nvSpPr>
        <p:spPr>
          <a:xfrm>
            <a:off x="7795617" y="6299537"/>
            <a:ext cx="990600" cy="369332"/>
          </a:xfrm>
          <a:prstGeom prst="rect">
            <a:avLst/>
          </a:prstGeom>
          <a:noFill/>
        </p:spPr>
        <p:txBody>
          <a:bodyPr wrap="square" rtlCol="0">
            <a:spAutoFit/>
          </a:bodyPr>
          <a:lstStyle/>
          <a:p>
            <a:r>
              <a:rPr lang="en-US" dirty="0" smtClean="0"/>
              <a:t>Node *</a:t>
            </a:r>
            <a:endParaRPr lang="en-US" dirty="0"/>
          </a:p>
        </p:txBody>
      </p:sp>
      <p:sp>
        <p:nvSpPr>
          <p:cNvPr id="37" name="TextBox 36"/>
          <p:cNvSpPr txBox="1"/>
          <p:nvPr/>
        </p:nvSpPr>
        <p:spPr>
          <a:xfrm>
            <a:off x="5417548" y="6147137"/>
            <a:ext cx="990600" cy="369332"/>
          </a:xfrm>
          <a:prstGeom prst="rect">
            <a:avLst/>
          </a:prstGeom>
          <a:noFill/>
        </p:spPr>
        <p:txBody>
          <a:bodyPr wrap="square" rtlCol="0">
            <a:spAutoFit/>
          </a:bodyPr>
          <a:lstStyle/>
          <a:p>
            <a:r>
              <a:rPr lang="en-US" dirty="0" smtClean="0"/>
              <a:t>Node</a:t>
            </a:r>
            <a:endParaRPr lang="en-US" dirty="0"/>
          </a:p>
        </p:txBody>
      </p:sp>
      <p:cxnSp>
        <p:nvCxnSpPr>
          <p:cNvPr id="10" name="Straight Arrow Connector 9"/>
          <p:cNvCxnSpPr>
            <a:stCxn id="4" idx="0"/>
          </p:cNvCxnSpPr>
          <p:nvPr/>
        </p:nvCxnSpPr>
        <p:spPr>
          <a:xfrm flipV="1">
            <a:off x="952500" y="5802729"/>
            <a:ext cx="495300" cy="2565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a:stCxn id="32" idx="0"/>
            <a:endCxn id="28" idx="2"/>
          </p:cNvCxnSpPr>
          <p:nvPr/>
        </p:nvCxnSpPr>
        <p:spPr>
          <a:xfrm flipH="1" flipV="1">
            <a:off x="1908048" y="5983069"/>
            <a:ext cx="121024"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3124200" y="5930999"/>
            <a:ext cx="76200" cy="292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4008432" y="5930999"/>
            <a:ext cx="75618" cy="292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7036302" y="5777777"/>
            <a:ext cx="264015" cy="445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8158909" y="5930999"/>
            <a:ext cx="33577" cy="292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724400" y="5221069"/>
            <a:ext cx="1956546" cy="10022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668260610"/>
              </p:ext>
            </p:extLst>
          </p:nvPr>
        </p:nvGraphicFramePr>
        <p:xfrm>
          <a:off x="871189" y="1447800"/>
          <a:ext cx="6096000" cy="3733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284576">
                <a:tc>
                  <a:txBody>
                    <a:bodyPr/>
                    <a:lstStyle/>
                    <a:p>
                      <a:r>
                        <a:rPr lang="en-US" sz="1400" dirty="0" smtClean="0"/>
                        <a:t>1</a:t>
                      </a:r>
                      <a:endParaRPr lang="en-US" sz="1400" dirty="0"/>
                    </a:p>
                  </a:txBody>
                  <a:tcPr/>
                </a:tc>
                <a:tc>
                  <a:txBody>
                    <a:bodyPr/>
                    <a:lstStyle/>
                    <a:p>
                      <a:pPr marL="0" lvl="2" indent="0"/>
                      <a:r>
                        <a:rPr lang="en-US" sz="1400" b="1" dirty="0" err="1" smtClean="0">
                          <a:solidFill>
                            <a:srgbClr val="0070C0"/>
                          </a:solidFill>
                        </a:rPr>
                        <a:t>struct</a:t>
                      </a:r>
                      <a:r>
                        <a:rPr lang="en-US" sz="1400" b="1" dirty="0" smtClean="0">
                          <a:solidFill>
                            <a:srgbClr val="0070C0"/>
                          </a:solidFill>
                        </a:rPr>
                        <a:t> Node</a:t>
                      </a:r>
                      <a:endParaRPr lang="en-US" sz="1400" b="1" dirty="0">
                        <a:solidFill>
                          <a:srgbClr val="0070C0"/>
                        </a:solidFill>
                      </a:endParaRPr>
                    </a:p>
                  </a:txBody>
                  <a:tcPr/>
                </a:tc>
                <a:extLst>
                  <a:ext uri="{0D108BD9-81ED-4DB2-BD59-A6C34878D82A}">
                    <a16:rowId xmlns:a16="http://schemas.microsoft.com/office/drawing/2014/main" val="10000"/>
                  </a:ext>
                </a:extLst>
              </a:tr>
              <a:tr h="218536">
                <a:tc>
                  <a:txBody>
                    <a:bodyPr/>
                    <a:lstStyle/>
                    <a:p>
                      <a:r>
                        <a:rPr lang="en-US" sz="1400" dirty="0" smtClean="0"/>
                        <a:t>2</a:t>
                      </a:r>
                      <a:endParaRPr lang="en-US" sz="14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rPr>
                        <a:t>{ </a:t>
                      </a:r>
                    </a:p>
                  </a:txBody>
                  <a:tcPr/>
                </a:tc>
                <a:extLst>
                  <a:ext uri="{0D108BD9-81ED-4DB2-BD59-A6C34878D82A}">
                    <a16:rowId xmlns:a16="http://schemas.microsoft.com/office/drawing/2014/main" val="10001"/>
                  </a:ext>
                </a:extLst>
              </a:tr>
              <a:tr h="304800">
                <a:tc>
                  <a:txBody>
                    <a:bodyPr/>
                    <a:lstStyle/>
                    <a:p>
                      <a:r>
                        <a:rPr lang="en-US" sz="1400" dirty="0" smtClean="0"/>
                        <a:t>3</a:t>
                      </a:r>
                      <a:endParaRPr lang="en-US" sz="1400" dirty="0"/>
                    </a:p>
                  </a:txBody>
                  <a:tcPr/>
                </a:tc>
                <a:tc>
                  <a:txBody>
                    <a:bodyPr/>
                    <a:lstStyle/>
                    <a:p>
                      <a:r>
                        <a:rPr lang="en-US" sz="1400" b="1" dirty="0" smtClean="0">
                          <a:solidFill>
                            <a:srgbClr val="0070C0"/>
                          </a:solidFill>
                        </a:rPr>
                        <a:t>    </a:t>
                      </a:r>
                      <a:r>
                        <a:rPr lang="en-US" sz="1400" b="1" dirty="0" err="1" smtClean="0">
                          <a:solidFill>
                            <a:srgbClr val="0070C0"/>
                          </a:solidFill>
                        </a:rPr>
                        <a:t>int</a:t>
                      </a:r>
                      <a:r>
                        <a:rPr lang="en-US" sz="1400" b="1" dirty="0" smtClean="0">
                          <a:solidFill>
                            <a:srgbClr val="0070C0"/>
                          </a:solidFill>
                        </a:rPr>
                        <a:t> data ; </a:t>
                      </a:r>
                      <a:endParaRPr lang="en-US" sz="1400" dirty="0"/>
                    </a:p>
                  </a:txBody>
                  <a:tcPr/>
                </a:tc>
                <a:extLst>
                  <a:ext uri="{0D108BD9-81ED-4DB2-BD59-A6C34878D82A}">
                    <a16:rowId xmlns:a16="http://schemas.microsoft.com/office/drawing/2014/main" val="10002"/>
                  </a:ext>
                </a:extLst>
              </a:tr>
              <a:tr h="294736">
                <a:tc>
                  <a:txBody>
                    <a:bodyPr/>
                    <a:lstStyle/>
                    <a:p>
                      <a:r>
                        <a:rPr lang="en-US" sz="1400" dirty="0" smtClean="0"/>
                        <a:t>4</a:t>
                      </a:r>
                      <a:endParaRPr lang="en-US" sz="1400" dirty="0"/>
                    </a:p>
                  </a:txBody>
                  <a:tcPr/>
                </a:tc>
                <a:tc>
                  <a:txBody>
                    <a:bodyPr/>
                    <a:lstStyle/>
                    <a:p>
                      <a:r>
                        <a:rPr lang="en-US" sz="1400" b="1" dirty="0" smtClean="0">
                          <a:solidFill>
                            <a:srgbClr val="0070C0"/>
                          </a:solidFill>
                        </a:rPr>
                        <a:t>    Node* link;    </a:t>
                      </a:r>
                      <a:endParaRPr lang="en-US" sz="1400" dirty="0"/>
                    </a:p>
                  </a:txBody>
                  <a:tcPr/>
                </a:tc>
                <a:extLst>
                  <a:ext uri="{0D108BD9-81ED-4DB2-BD59-A6C34878D82A}">
                    <a16:rowId xmlns:a16="http://schemas.microsoft.com/office/drawing/2014/main" val="10003"/>
                  </a:ext>
                </a:extLst>
              </a:tr>
              <a:tr h="228600">
                <a:tc>
                  <a:txBody>
                    <a:bodyPr/>
                    <a:lstStyle/>
                    <a:p>
                      <a:r>
                        <a:rPr lang="en-US" sz="1400" dirty="0" smtClean="0"/>
                        <a:t>5</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rPr>
                        <a:t> }</a:t>
                      </a:r>
                    </a:p>
                  </a:txBody>
                  <a:tcPr/>
                </a:tc>
                <a:extLst>
                  <a:ext uri="{0D108BD9-81ED-4DB2-BD59-A6C34878D82A}">
                    <a16:rowId xmlns:a16="http://schemas.microsoft.com/office/drawing/2014/main" val="10004"/>
                  </a:ext>
                </a:extLst>
              </a:tr>
              <a:tr h="294736">
                <a:tc>
                  <a:txBody>
                    <a:bodyPr/>
                    <a:lstStyle/>
                    <a:p>
                      <a:r>
                        <a:rPr lang="en-US" sz="1400" dirty="0" smtClean="0"/>
                        <a:t>6</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B050"/>
                          </a:solidFill>
                        </a:rPr>
                        <a:t>Node* start;</a:t>
                      </a:r>
                    </a:p>
                  </a:txBody>
                  <a:tcPr/>
                </a:tc>
                <a:extLst>
                  <a:ext uri="{0D108BD9-81ED-4DB2-BD59-A6C34878D82A}">
                    <a16:rowId xmlns:a16="http://schemas.microsoft.com/office/drawing/2014/main" val="10005"/>
                  </a:ext>
                </a:extLst>
              </a:tr>
              <a:tr h="294736">
                <a:tc>
                  <a:txBody>
                    <a:bodyPr/>
                    <a:lstStyle/>
                    <a:p>
                      <a:r>
                        <a:rPr lang="en-US" sz="1400" dirty="0" smtClean="0"/>
                        <a:t>7</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B050"/>
                          </a:solidFill>
                        </a:rPr>
                        <a:t>start = null ;   // empty list</a:t>
                      </a:r>
                    </a:p>
                  </a:txBody>
                  <a:tcPr/>
                </a:tc>
                <a:extLst>
                  <a:ext uri="{0D108BD9-81ED-4DB2-BD59-A6C34878D82A}">
                    <a16:rowId xmlns:a16="http://schemas.microsoft.com/office/drawing/2014/main" val="10006"/>
                  </a:ext>
                </a:extLst>
              </a:tr>
              <a:tr h="218536">
                <a:tc>
                  <a:txBody>
                    <a:bodyPr/>
                    <a:lstStyle/>
                    <a:p>
                      <a:r>
                        <a:rPr lang="en-US" sz="1400" dirty="0" smtClean="0"/>
                        <a:t>8</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C000"/>
                          </a:solidFill>
                        </a:rPr>
                        <a:t>// Node* temp = (Node*) </a:t>
                      </a:r>
                      <a:r>
                        <a:rPr lang="en-US" sz="1400" b="1" dirty="0" err="1" smtClean="0">
                          <a:solidFill>
                            <a:srgbClr val="FFC000"/>
                          </a:solidFill>
                        </a:rPr>
                        <a:t>malloc</a:t>
                      </a:r>
                      <a:r>
                        <a:rPr lang="en-US" sz="1400" b="1" dirty="0" smtClean="0">
                          <a:solidFill>
                            <a:srgbClr val="FFC000"/>
                          </a:solidFill>
                        </a:rPr>
                        <a:t> (</a:t>
                      </a:r>
                      <a:r>
                        <a:rPr lang="en-US" sz="1400" b="1" dirty="0" err="1" smtClean="0">
                          <a:solidFill>
                            <a:srgbClr val="FFC000"/>
                          </a:solidFill>
                        </a:rPr>
                        <a:t>sizeof</a:t>
                      </a:r>
                      <a:r>
                        <a:rPr lang="en-US" sz="1400" b="1" dirty="0" smtClean="0">
                          <a:solidFill>
                            <a:srgbClr val="FFC000"/>
                          </a:solidFill>
                        </a:rPr>
                        <a:t>(Node));     </a:t>
                      </a:r>
                      <a:r>
                        <a:rPr lang="en-US" sz="1400" b="1" dirty="0" smtClean="0">
                          <a:solidFill>
                            <a:srgbClr val="C00000"/>
                          </a:solidFill>
                        </a:rPr>
                        <a:t>in C</a:t>
                      </a:r>
                      <a:endParaRPr lang="en-US" sz="1400" b="1" dirty="0" smtClean="0">
                        <a:solidFill>
                          <a:srgbClr val="FFC000"/>
                        </a:solidFill>
                      </a:endParaRPr>
                    </a:p>
                  </a:txBody>
                  <a:tcPr/>
                </a:tc>
                <a:extLst>
                  <a:ext uri="{0D108BD9-81ED-4DB2-BD59-A6C34878D82A}">
                    <a16:rowId xmlns:a16="http://schemas.microsoft.com/office/drawing/2014/main" val="10007"/>
                  </a:ext>
                </a:extLst>
              </a:tr>
              <a:tr h="314960">
                <a:tc>
                  <a:txBody>
                    <a:bodyPr/>
                    <a:lstStyle/>
                    <a:p>
                      <a:r>
                        <a:rPr lang="en-US" sz="1400" dirty="0" smtClean="0"/>
                        <a:t>9</a:t>
                      </a:r>
                      <a:endParaRPr lang="en-US" sz="1400" dirty="0"/>
                    </a:p>
                  </a:txBody>
                  <a:tcPr/>
                </a:tc>
                <a:tc>
                  <a:txBody>
                    <a:bodyPr/>
                    <a:lstStyle/>
                    <a:p>
                      <a:r>
                        <a:rPr lang="en-US" sz="1400" b="1" dirty="0" smtClean="0">
                          <a:solidFill>
                            <a:srgbClr val="00B050"/>
                          </a:solidFill>
                        </a:rPr>
                        <a:t>Node* temp = new  Node();          </a:t>
                      </a:r>
                      <a:r>
                        <a:rPr lang="en-US" sz="1400" b="1" dirty="0" smtClean="0">
                          <a:solidFill>
                            <a:srgbClr val="C00000"/>
                          </a:solidFill>
                        </a:rPr>
                        <a:t>// in C++</a:t>
                      </a:r>
                    </a:p>
                  </a:txBody>
                  <a:tcPr/>
                </a:tc>
                <a:extLst>
                  <a:ext uri="{0D108BD9-81ED-4DB2-BD59-A6C34878D82A}">
                    <a16:rowId xmlns:a16="http://schemas.microsoft.com/office/drawing/2014/main" val="10008"/>
                  </a:ext>
                </a:extLst>
              </a:tr>
              <a:tr h="228600">
                <a:tc>
                  <a:txBody>
                    <a:bodyPr/>
                    <a:lstStyle/>
                    <a:p>
                      <a:r>
                        <a:rPr lang="en-US" sz="1400" dirty="0" smtClean="0"/>
                        <a:t>10</a:t>
                      </a:r>
                      <a:endParaRPr lang="en-US" sz="1400" dirty="0"/>
                    </a:p>
                  </a:txBody>
                  <a:tcPr/>
                </a:tc>
                <a:tc>
                  <a:txBody>
                    <a:bodyPr/>
                    <a:lstStyle/>
                    <a:p>
                      <a:r>
                        <a:rPr lang="en-US" sz="1400" b="1" dirty="0" smtClean="0">
                          <a:solidFill>
                            <a:srgbClr val="00B050"/>
                          </a:solidFill>
                        </a:rPr>
                        <a:t>temp -&gt; data = 6;</a:t>
                      </a:r>
                    </a:p>
                  </a:txBody>
                  <a:tcPr/>
                </a:tc>
                <a:extLst>
                  <a:ext uri="{0D108BD9-81ED-4DB2-BD59-A6C34878D82A}">
                    <a16:rowId xmlns:a16="http://schemas.microsoft.com/office/drawing/2014/main" val="10009"/>
                  </a:ext>
                </a:extLst>
              </a:tr>
              <a:tr h="304800">
                <a:tc>
                  <a:txBody>
                    <a:bodyPr/>
                    <a:lstStyle/>
                    <a:p>
                      <a:r>
                        <a:rPr lang="en-US" sz="1400" dirty="0" smtClean="0"/>
                        <a:t>11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B050"/>
                          </a:solidFill>
                        </a:rPr>
                        <a:t>temp -&gt; link = null;</a:t>
                      </a:r>
                    </a:p>
                  </a:txBody>
                  <a:tcPr/>
                </a:tc>
                <a:extLst>
                  <a:ext uri="{0D108BD9-81ED-4DB2-BD59-A6C34878D82A}">
                    <a16:rowId xmlns:a16="http://schemas.microsoft.com/office/drawing/2014/main" val="10010"/>
                  </a:ext>
                </a:extLst>
              </a:tr>
              <a:tr h="370840">
                <a:tc>
                  <a:txBody>
                    <a:bodyPr/>
                    <a:lstStyle/>
                    <a:p>
                      <a:r>
                        <a:rPr lang="en-US" sz="1400" dirty="0" smtClean="0"/>
                        <a:t>12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B050"/>
                          </a:solidFill>
                        </a:rPr>
                        <a:t>start = temp;</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060442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nvPr>
        </p:nvGraphicFramePr>
        <p:xfrm>
          <a:off x="2743199" y="5221069"/>
          <a:ext cx="1746504" cy="73152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52911">
                <a:tc gridSpan="2">
                  <a:txBody>
                    <a:bodyPr/>
                    <a:lstStyle/>
                    <a:p>
                      <a:pPr algn="ctr"/>
                      <a:r>
                        <a:rPr lang="en-US" b="0" dirty="0" smtClean="0">
                          <a:solidFill>
                            <a:schemeClr val="tx1"/>
                          </a:solidFill>
                        </a:rPr>
                        <a:t>203</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52911">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extLst/>
          </p:nvPr>
        </p:nvGraphicFramePr>
        <p:xfrm>
          <a:off x="4878413" y="5221069"/>
          <a:ext cx="1746504" cy="74168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gridSpan="2">
                  <a:txBody>
                    <a:bodyPr/>
                    <a:lstStyle/>
                    <a:p>
                      <a:pPr algn="ctr"/>
                      <a:r>
                        <a:rPr lang="en-US" sz="1800" b="0" kern="1200" dirty="0" smtClean="0">
                          <a:solidFill>
                            <a:schemeClr val="tx1"/>
                          </a:solidFill>
                          <a:latin typeface="+mn-lt"/>
                          <a:ea typeface="+mn-ea"/>
                          <a:cs typeface="+mn-cs"/>
                        </a:rPr>
                        <a:t>223</a:t>
                      </a:r>
                      <a:endParaRPr lang="en-US" sz="18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8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25" name="Straight Arrow Connector 24"/>
          <p:cNvCxnSpPr/>
          <p:nvPr/>
        </p:nvCxnSpPr>
        <p:spPr>
          <a:xfrm>
            <a:off x="6642846" y="5777777"/>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524128" y="5805269"/>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1453896" y="5617309"/>
          <a:ext cx="9083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30" name="Straight Arrow Connector 29"/>
          <p:cNvCxnSpPr/>
          <p:nvPr/>
        </p:nvCxnSpPr>
        <p:spPr>
          <a:xfrm>
            <a:off x="2418857" y="5802729"/>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extLst/>
          </p:nvPr>
        </p:nvGraphicFramePr>
        <p:xfrm>
          <a:off x="6940296" y="5221069"/>
          <a:ext cx="1746504" cy="74168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gridSpan="2">
                  <a:txBody>
                    <a:bodyPr/>
                    <a:lstStyle/>
                    <a:p>
                      <a:pPr algn="ctr"/>
                      <a:r>
                        <a:rPr lang="en-US" sz="1800" b="0" kern="1200" dirty="0" smtClean="0">
                          <a:solidFill>
                            <a:schemeClr val="tx1"/>
                          </a:solidFill>
                          <a:latin typeface="+mn-lt"/>
                          <a:ea typeface="+mn-ea"/>
                          <a:cs typeface="+mn-cs"/>
                        </a:rPr>
                        <a:t>132</a:t>
                      </a:r>
                      <a:endParaRPr lang="en-US" sz="18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8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x</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4" name="TextBox 3"/>
          <p:cNvSpPr txBox="1"/>
          <p:nvPr/>
        </p:nvSpPr>
        <p:spPr>
          <a:xfrm>
            <a:off x="457200" y="6059269"/>
            <a:ext cx="990600" cy="369332"/>
          </a:xfrm>
          <a:prstGeom prst="rect">
            <a:avLst/>
          </a:prstGeom>
          <a:noFill/>
        </p:spPr>
        <p:txBody>
          <a:bodyPr wrap="square" rtlCol="0">
            <a:spAutoFit/>
          </a:bodyPr>
          <a:lstStyle/>
          <a:p>
            <a:r>
              <a:rPr lang="en-US" dirty="0" smtClean="0"/>
              <a:t>Node *</a:t>
            </a:r>
            <a:endParaRPr lang="en-US" dirty="0"/>
          </a:p>
        </p:txBody>
      </p:sp>
      <p:sp>
        <p:nvSpPr>
          <p:cNvPr id="32" name="TextBox 31"/>
          <p:cNvSpPr txBox="1"/>
          <p:nvPr/>
        </p:nvSpPr>
        <p:spPr>
          <a:xfrm>
            <a:off x="1543543" y="6135469"/>
            <a:ext cx="971057" cy="646331"/>
          </a:xfrm>
          <a:prstGeom prst="rect">
            <a:avLst/>
          </a:prstGeom>
          <a:noFill/>
        </p:spPr>
        <p:txBody>
          <a:bodyPr wrap="square" rtlCol="0">
            <a:spAutoFit/>
          </a:bodyPr>
          <a:lstStyle/>
          <a:p>
            <a:r>
              <a:rPr lang="en-US" dirty="0" smtClean="0"/>
              <a:t>Pointer to Node</a:t>
            </a:r>
            <a:endParaRPr lang="en-US" dirty="0"/>
          </a:p>
        </p:txBody>
      </p:sp>
      <p:sp>
        <p:nvSpPr>
          <p:cNvPr id="33" name="TextBox 32"/>
          <p:cNvSpPr txBox="1"/>
          <p:nvPr/>
        </p:nvSpPr>
        <p:spPr>
          <a:xfrm>
            <a:off x="2857498" y="6223337"/>
            <a:ext cx="990600" cy="369332"/>
          </a:xfrm>
          <a:prstGeom prst="rect">
            <a:avLst/>
          </a:prstGeom>
          <a:noFill/>
        </p:spPr>
        <p:txBody>
          <a:bodyPr wrap="square" rtlCol="0">
            <a:spAutoFit/>
          </a:bodyPr>
          <a:lstStyle/>
          <a:p>
            <a:r>
              <a:rPr lang="en-US" dirty="0" smtClean="0"/>
              <a:t>data</a:t>
            </a:r>
            <a:endParaRPr lang="en-US" dirty="0"/>
          </a:p>
        </p:txBody>
      </p:sp>
      <p:sp>
        <p:nvSpPr>
          <p:cNvPr id="34" name="TextBox 33"/>
          <p:cNvSpPr txBox="1"/>
          <p:nvPr/>
        </p:nvSpPr>
        <p:spPr>
          <a:xfrm>
            <a:off x="3828554" y="6223337"/>
            <a:ext cx="990600" cy="369332"/>
          </a:xfrm>
          <a:prstGeom prst="rect">
            <a:avLst/>
          </a:prstGeom>
          <a:noFill/>
        </p:spPr>
        <p:txBody>
          <a:bodyPr wrap="square" rtlCol="0">
            <a:spAutoFit/>
          </a:bodyPr>
          <a:lstStyle/>
          <a:p>
            <a:r>
              <a:rPr lang="en-US" dirty="0" smtClean="0"/>
              <a:t>link</a:t>
            </a:r>
            <a:endParaRPr lang="en-US" dirty="0"/>
          </a:p>
        </p:txBody>
      </p:sp>
      <p:sp>
        <p:nvSpPr>
          <p:cNvPr id="35" name="TextBox 34"/>
          <p:cNvSpPr txBox="1"/>
          <p:nvPr/>
        </p:nvSpPr>
        <p:spPr>
          <a:xfrm>
            <a:off x="6805017" y="6223337"/>
            <a:ext cx="990600" cy="369332"/>
          </a:xfrm>
          <a:prstGeom prst="rect">
            <a:avLst/>
          </a:prstGeom>
          <a:noFill/>
        </p:spPr>
        <p:txBody>
          <a:bodyPr wrap="square" rtlCol="0">
            <a:spAutoFit/>
          </a:bodyPr>
          <a:lstStyle/>
          <a:p>
            <a:r>
              <a:rPr lang="en-US" dirty="0" err="1" smtClean="0"/>
              <a:t>int</a:t>
            </a:r>
            <a:endParaRPr lang="en-US" dirty="0"/>
          </a:p>
        </p:txBody>
      </p:sp>
      <p:sp>
        <p:nvSpPr>
          <p:cNvPr id="36" name="TextBox 35"/>
          <p:cNvSpPr txBox="1"/>
          <p:nvPr/>
        </p:nvSpPr>
        <p:spPr>
          <a:xfrm>
            <a:off x="7795617" y="6299537"/>
            <a:ext cx="990600" cy="369332"/>
          </a:xfrm>
          <a:prstGeom prst="rect">
            <a:avLst/>
          </a:prstGeom>
          <a:noFill/>
        </p:spPr>
        <p:txBody>
          <a:bodyPr wrap="square" rtlCol="0">
            <a:spAutoFit/>
          </a:bodyPr>
          <a:lstStyle/>
          <a:p>
            <a:r>
              <a:rPr lang="en-US" dirty="0" smtClean="0"/>
              <a:t>Node *</a:t>
            </a:r>
            <a:endParaRPr lang="en-US" dirty="0"/>
          </a:p>
        </p:txBody>
      </p:sp>
      <p:sp>
        <p:nvSpPr>
          <p:cNvPr id="37" name="TextBox 36"/>
          <p:cNvSpPr txBox="1"/>
          <p:nvPr/>
        </p:nvSpPr>
        <p:spPr>
          <a:xfrm>
            <a:off x="5417548" y="6147137"/>
            <a:ext cx="990600" cy="369332"/>
          </a:xfrm>
          <a:prstGeom prst="rect">
            <a:avLst/>
          </a:prstGeom>
          <a:noFill/>
        </p:spPr>
        <p:txBody>
          <a:bodyPr wrap="square" rtlCol="0">
            <a:spAutoFit/>
          </a:bodyPr>
          <a:lstStyle/>
          <a:p>
            <a:r>
              <a:rPr lang="en-US" dirty="0" smtClean="0"/>
              <a:t>Node</a:t>
            </a:r>
            <a:endParaRPr lang="en-US" dirty="0"/>
          </a:p>
        </p:txBody>
      </p:sp>
      <p:cxnSp>
        <p:nvCxnSpPr>
          <p:cNvPr id="10" name="Straight Arrow Connector 9"/>
          <p:cNvCxnSpPr>
            <a:stCxn id="4" idx="0"/>
          </p:cNvCxnSpPr>
          <p:nvPr/>
        </p:nvCxnSpPr>
        <p:spPr>
          <a:xfrm flipV="1">
            <a:off x="952500" y="5802729"/>
            <a:ext cx="495300" cy="2565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a:stCxn id="32" idx="0"/>
            <a:endCxn id="28" idx="2"/>
          </p:cNvCxnSpPr>
          <p:nvPr/>
        </p:nvCxnSpPr>
        <p:spPr>
          <a:xfrm flipH="1" flipV="1">
            <a:off x="1908048" y="5983069"/>
            <a:ext cx="121024"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3124200" y="5930999"/>
            <a:ext cx="76200" cy="292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4008432" y="5930999"/>
            <a:ext cx="75618" cy="292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7036302" y="5777777"/>
            <a:ext cx="264015" cy="445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8158909" y="5930999"/>
            <a:ext cx="33577" cy="292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724400" y="5221069"/>
            <a:ext cx="1956546" cy="10022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795027026"/>
              </p:ext>
            </p:extLst>
          </p:nvPr>
        </p:nvGraphicFramePr>
        <p:xfrm>
          <a:off x="871189" y="1447800"/>
          <a:ext cx="6096000" cy="3733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284576">
                <a:tc>
                  <a:txBody>
                    <a:bodyPr/>
                    <a:lstStyle/>
                    <a:p>
                      <a:r>
                        <a:rPr lang="en-US" sz="1400" dirty="0" smtClean="0"/>
                        <a:t>13</a:t>
                      </a:r>
                      <a:endParaRPr lang="en-US" sz="1400" dirty="0"/>
                    </a:p>
                  </a:txBody>
                  <a:tcPr/>
                </a:tc>
                <a:tc>
                  <a:txBody>
                    <a:bodyPr/>
                    <a:lstStyle/>
                    <a:p>
                      <a:r>
                        <a:rPr lang="en-US" sz="1400" b="1" kern="1200" dirty="0" smtClean="0">
                          <a:solidFill>
                            <a:srgbClr val="0070C0"/>
                          </a:solidFill>
                          <a:latin typeface="+mn-lt"/>
                          <a:ea typeface="+mn-ea"/>
                          <a:cs typeface="+mn-cs"/>
                        </a:rPr>
                        <a:t>temp = new  Node();          </a:t>
                      </a:r>
                    </a:p>
                  </a:txBody>
                  <a:tcPr/>
                </a:tc>
                <a:extLst>
                  <a:ext uri="{0D108BD9-81ED-4DB2-BD59-A6C34878D82A}">
                    <a16:rowId xmlns:a16="http://schemas.microsoft.com/office/drawing/2014/main" val="10000"/>
                  </a:ext>
                </a:extLst>
              </a:tr>
              <a:tr h="218536">
                <a:tc>
                  <a:txBody>
                    <a:bodyPr/>
                    <a:lstStyle/>
                    <a:p>
                      <a:r>
                        <a:rPr lang="en-US" sz="1400" dirty="0" smtClean="0"/>
                        <a:t>14</a:t>
                      </a:r>
                      <a:endParaRPr lang="en-US" sz="1400" dirty="0"/>
                    </a:p>
                  </a:txBody>
                  <a:tcPr/>
                </a:tc>
                <a:tc>
                  <a:txBody>
                    <a:bodyPr/>
                    <a:lstStyle/>
                    <a:p>
                      <a:r>
                        <a:rPr lang="en-US" sz="1400" b="1" kern="1200" dirty="0" smtClean="0">
                          <a:solidFill>
                            <a:srgbClr val="0070C0"/>
                          </a:solidFill>
                          <a:latin typeface="+mn-lt"/>
                          <a:ea typeface="+mn-ea"/>
                          <a:cs typeface="+mn-cs"/>
                        </a:rPr>
                        <a:t>temp -&gt; data = 13;</a:t>
                      </a:r>
                    </a:p>
                  </a:txBody>
                  <a:tcPr/>
                </a:tc>
                <a:extLst>
                  <a:ext uri="{0D108BD9-81ED-4DB2-BD59-A6C34878D82A}">
                    <a16:rowId xmlns:a16="http://schemas.microsoft.com/office/drawing/2014/main" val="10001"/>
                  </a:ext>
                </a:extLst>
              </a:tr>
              <a:tr h="304800">
                <a:tc>
                  <a:txBody>
                    <a:bodyPr/>
                    <a:lstStyle/>
                    <a:p>
                      <a:r>
                        <a:rPr lang="en-US" sz="1400" dirty="0" smtClean="0"/>
                        <a:t>15</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temp -&gt; link = null;</a:t>
                      </a:r>
                    </a:p>
                  </a:txBody>
                  <a:tcPr/>
                </a:tc>
                <a:extLst>
                  <a:ext uri="{0D108BD9-81ED-4DB2-BD59-A6C34878D82A}">
                    <a16:rowId xmlns:a16="http://schemas.microsoft.com/office/drawing/2014/main" val="10002"/>
                  </a:ext>
                </a:extLst>
              </a:tr>
              <a:tr h="294736">
                <a:tc>
                  <a:txBody>
                    <a:bodyPr/>
                    <a:lstStyle/>
                    <a:p>
                      <a:r>
                        <a:rPr lang="en-US" sz="1400" dirty="0" smtClean="0"/>
                        <a:t>16</a:t>
                      </a:r>
                      <a:endParaRPr lang="en-US" sz="1400" dirty="0"/>
                    </a:p>
                  </a:txBody>
                  <a:tcPr/>
                </a:tc>
                <a:tc>
                  <a:txBody>
                    <a:bodyPr/>
                    <a:lstStyle/>
                    <a:p>
                      <a:r>
                        <a:rPr lang="en-US" sz="1400" b="1" kern="1200" dirty="0" smtClean="0">
                          <a:solidFill>
                            <a:srgbClr val="0070C0"/>
                          </a:solidFill>
                          <a:latin typeface="+mn-lt"/>
                          <a:ea typeface="+mn-ea"/>
                          <a:cs typeface="+mn-cs"/>
                        </a:rPr>
                        <a:t>Node* temp1 = start;</a:t>
                      </a:r>
                    </a:p>
                  </a:txBody>
                  <a:tcPr/>
                </a:tc>
                <a:extLst>
                  <a:ext uri="{0D108BD9-81ED-4DB2-BD59-A6C34878D82A}">
                    <a16:rowId xmlns:a16="http://schemas.microsoft.com/office/drawing/2014/main" val="10003"/>
                  </a:ext>
                </a:extLst>
              </a:tr>
              <a:tr h="228600">
                <a:tc>
                  <a:txBody>
                    <a:bodyPr/>
                    <a:lstStyle/>
                    <a:p>
                      <a:r>
                        <a:rPr lang="en-US" sz="1400" dirty="0" smtClean="0"/>
                        <a:t>17</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while (temp1 -&gt; link != null)</a:t>
                      </a:r>
                    </a:p>
                  </a:txBody>
                  <a:tcPr/>
                </a:tc>
                <a:extLst>
                  <a:ext uri="{0D108BD9-81ED-4DB2-BD59-A6C34878D82A}">
                    <a16:rowId xmlns:a16="http://schemas.microsoft.com/office/drawing/2014/main" val="10004"/>
                  </a:ext>
                </a:extLst>
              </a:tr>
              <a:tr h="294736">
                <a:tc>
                  <a:txBody>
                    <a:bodyPr/>
                    <a:lstStyle/>
                    <a:p>
                      <a:r>
                        <a:rPr lang="en-US" sz="1400" dirty="0" smtClean="0"/>
                        <a:t>18</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a:t>
                      </a:r>
                    </a:p>
                  </a:txBody>
                  <a:tcPr/>
                </a:tc>
                <a:extLst>
                  <a:ext uri="{0D108BD9-81ED-4DB2-BD59-A6C34878D82A}">
                    <a16:rowId xmlns:a16="http://schemas.microsoft.com/office/drawing/2014/main" val="10005"/>
                  </a:ext>
                </a:extLst>
              </a:tr>
              <a:tr h="294736">
                <a:tc>
                  <a:txBody>
                    <a:bodyPr/>
                    <a:lstStyle/>
                    <a:p>
                      <a:r>
                        <a:rPr lang="en-US" sz="1400" dirty="0" smtClean="0"/>
                        <a:t>19</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   temp1 = temp1 -&gt; link;</a:t>
                      </a:r>
                    </a:p>
                  </a:txBody>
                  <a:tcPr/>
                </a:tc>
                <a:extLst>
                  <a:ext uri="{0D108BD9-81ED-4DB2-BD59-A6C34878D82A}">
                    <a16:rowId xmlns:a16="http://schemas.microsoft.com/office/drawing/2014/main" val="10006"/>
                  </a:ext>
                </a:extLst>
              </a:tr>
              <a:tr h="218536">
                <a:tc>
                  <a:txBody>
                    <a:bodyPr/>
                    <a:lstStyle/>
                    <a:p>
                      <a:r>
                        <a:rPr lang="en-US" sz="1400" dirty="0" smtClean="0"/>
                        <a:t>20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a:t>
                      </a:r>
                    </a:p>
                  </a:txBody>
                  <a:tcPr/>
                </a:tc>
                <a:extLst>
                  <a:ext uri="{0D108BD9-81ED-4DB2-BD59-A6C34878D82A}">
                    <a16:rowId xmlns:a16="http://schemas.microsoft.com/office/drawing/2014/main" val="10007"/>
                  </a:ext>
                </a:extLst>
              </a:tr>
              <a:tr h="314960">
                <a:tc>
                  <a:txBody>
                    <a:bodyPr/>
                    <a:lstStyle/>
                    <a:p>
                      <a:r>
                        <a:rPr lang="en-US" sz="1400" dirty="0" smtClean="0"/>
                        <a:t>21</a:t>
                      </a:r>
                      <a:endParaRPr lang="en-US" sz="1400" dirty="0"/>
                    </a:p>
                  </a:txBody>
                  <a:tcPr/>
                </a:tc>
                <a:tc>
                  <a:txBody>
                    <a:bodyPr/>
                    <a:lstStyle/>
                    <a:p>
                      <a:r>
                        <a:rPr lang="en-US" sz="1400" b="1" dirty="0" smtClean="0">
                          <a:solidFill>
                            <a:srgbClr val="C00000"/>
                          </a:solidFill>
                        </a:rPr>
                        <a:t>Temp1 -&gt; link = temp;</a:t>
                      </a:r>
                    </a:p>
                  </a:txBody>
                  <a:tcPr/>
                </a:tc>
                <a:extLst>
                  <a:ext uri="{0D108BD9-81ED-4DB2-BD59-A6C34878D82A}">
                    <a16:rowId xmlns:a16="http://schemas.microsoft.com/office/drawing/2014/main" val="10008"/>
                  </a:ext>
                </a:extLst>
              </a:tr>
              <a:tr h="228600">
                <a:tc>
                  <a:txBody>
                    <a:bodyPr/>
                    <a:lstStyle/>
                    <a:p>
                      <a:r>
                        <a:rPr lang="en-US" sz="1400" dirty="0" smtClean="0"/>
                        <a:t>22</a:t>
                      </a:r>
                      <a:endParaRPr lang="en-US" sz="1400" dirty="0"/>
                    </a:p>
                  </a:txBody>
                  <a:tcPr/>
                </a:tc>
                <a:tc>
                  <a:txBody>
                    <a:bodyPr/>
                    <a:lstStyle/>
                    <a:p>
                      <a:endParaRPr lang="en-US" sz="1400" b="1" dirty="0" smtClean="0">
                        <a:solidFill>
                          <a:srgbClr val="00B050"/>
                        </a:solidFill>
                      </a:endParaRPr>
                    </a:p>
                  </a:txBody>
                  <a:tcPr/>
                </a:tc>
                <a:extLst>
                  <a:ext uri="{0D108BD9-81ED-4DB2-BD59-A6C34878D82A}">
                    <a16:rowId xmlns:a16="http://schemas.microsoft.com/office/drawing/2014/main" val="10009"/>
                  </a:ext>
                </a:extLst>
              </a:tr>
              <a:tr h="304800">
                <a:tc>
                  <a:txBody>
                    <a:bodyPr/>
                    <a:lstStyle/>
                    <a:p>
                      <a:r>
                        <a:rPr lang="en-US" sz="1400" dirty="0" smtClean="0"/>
                        <a:t>23</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rgbClr val="00B050"/>
                        </a:solidFill>
                      </a:endParaRPr>
                    </a:p>
                  </a:txBody>
                  <a:tcPr/>
                </a:tc>
                <a:extLst>
                  <a:ext uri="{0D108BD9-81ED-4DB2-BD59-A6C34878D82A}">
                    <a16:rowId xmlns:a16="http://schemas.microsoft.com/office/drawing/2014/main" val="10010"/>
                  </a:ext>
                </a:extLst>
              </a:tr>
              <a:tr h="370840">
                <a:tc>
                  <a:txBody>
                    <a:bodyPr/>
                    <a:lstStyle/>
                    <a:p>
                      <a:r>
                        <a:rPr lang="en-US" sz="1400" dirty="0" smtClean="0"/>
                        <a:t>24</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rgbClr val="00B050"/>
                        </a:solidFill>
                      </a:endParaRPr>
                    </a:p>
                  </a:txBody>
                  <a:tcPr/>
                </a:tc>
                <a:extLst>
                  <a:ext uri="{0D108BD9-81ED-4DB2-BD59-A6C34878D82A}">
                    <a16:rowId xmlns:a16="http://schemas.microsoft.com/office/drawing/2014/main" val="10011"/>
                  </a:ext>
                </a:extLst>
              </a:tr>
            </a:tbl>
          </a:graphicData>
        </a:graphic>
      </p:graphicFrame>
      <p:sp>
        <p:nvSpPr>
          <p:cNvPr id="27"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Linked List – Implementation in C/C++: insertion at the end of list</a:t>
            </a:r>
            <a:endParaRPr lang="en-US" sz="32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60819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Linked List – Implementation in C/C++: insertion at beginning</a:t>
            </a:r>
            <a:endParaRPr lang="en-US" sz="3200" b="1" dirty="0">
              <a:latin typeface="Verdana" pitchFamily="34" charset="0"/>
              <a:ea typeface="Verdana" pitchFamily="34" charset="0"/>
              <a:cs typeface="Verdan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5042064"/>
              </p:ext>
            </p:extLst>
          </p:nvPr>
        </p:nvGraphicFramePr>
        <p:xfrm>
          <a:off x="871189" y="1447800"/>
          <a:ext cx="6096000" cy="509016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284576">
                <a:tc>
                  <a:txBody>
                    <a:bodyPr/>
                    <a:lstStyle/>
                    <a:p>
                      <a:r>
                        <a:rPr lang="en-US" sz="1400" dirty="0" smtClean="0"/>
                        <a:t>1</a:t>
                      </a:r>
                      <a:endParaRPr lang="en-US" sz="1400" dirty="0"/>
                    </a:p>
                  </a:txBody>
                  <a:tcPr/>
                </a:tc>
                <a:tc>
                  <a:txBody>
                    <a:bodyPr/>
                    <a:lstStyle/>
                    <a:p>
                      <a:pPr marL="0" lvl="2" indent="0"/>
                      <a:r>
                        <a:rPr lang="en-US" sz="1400" b="1" dirty="0" smtClean="0">
                          <a:solidFill>
                            <a:srgbClr val="0070C0"/>
                          </a:solidFill>
                        </a:rPr>
                        <a:t>#include&lt;</a:t>
                      </a:r>
                      <a:r>
                        <a:rPr lang="en-US" sz="1400" b="1" dirty="0" err="1" smtClean="0">
                          <a:solidFill>
                            <a:srgbClr val="0070C0"/>
                          </a:solidFill>
                        </a:rPr>
                        <a:t>stdlib.h</a:t>
                      </a:r>
                      <a:r>
                        <a:rPr lang="en-US" sz="1400" b="1" dirty="0" smtClean="0">
                          <a:solidFill>
                            <a:srgbClr val="0070C0"/>
                          </a:solidFill>
                        </a:rPr>
                        <a:t>&gt;</a:t>
                      </a:r>
                      <a:endParaRPr lang="en-US" sz="1400" b="1" dirty="0">
                        <a:solidFill>
                          <a:srgbClr val="0070C0"/>
                        </a:solidFill>
                      </a:endParaRPr>
                    </a:p>
                  </a:txBody>
                  <a:tcPr/>
                </a:tc>
                <a:extLst>
                  <a:ext uri="{0D108BD9-81ED-4DB2-BD59-A6C34878D82A}">
                    <a16:rowId xmlns:a16="http://schemas.microsoft.com/office/drawing/2014/main" val="10000"/>
                  </a:ext>
                </a:extLst>
              </a:tr>
              <a:tr h="284576">
                <a:tc>
                  <a:txBody>
                    <a:bodyPr/>
                    <a:lstStyle/>
                    <a:p>
                      <a:r>
                        <a:rPr lang="en-US" sz="1400" dirty="0" smtClean="0"/>
                        <a:t>2</a:t>
                      </a:r>
                      <a:endParaRPr lang="en-US" sz="1400" dirty="0"/>
                    </a:p>
                  </a:txBody>
                  <a:tcPr/>
                </a:tc>
                <a:tc>
                  <a:txBody>
                    <a:bodyPr/>
                    <a:lstStyle/>
                    <a:p>
                      <a:pPr marL="0" lvl="2" indent="0"/>
                      <a:r>
                        <a:rPr lang="en-US" sz="1400" b="1" dirty="0" smtClean="0">
                          <a:solidFill>
                            <a:srgbClr val="0070C0"/>
                          </a:solidFill>
                        </a:rPr>
                        <a:t>#include&lt;</a:t>
                      </a:r>
                      <a:r>
                        <a:rPr lang="en-US" sz="1400" b="1" dirty="0" err="1" smtClean="0">
                          <a:solidFill>
                            <a:srgbClr val="0070C0"/>
                          </a:solidFill>
                        </a:rPr>
                        <a:t>stdio.h</a:t>
                      </a:r>
                      <a:r>
                        <a:rPr lang="en-US" sz="1400" b="1" dirty="0" smtClean="0">
                          <a:solidFill>
                            <a:srgbClr val="0070C0"/>
                          </a:solidFill>
                        </a:rPr>
                        <a:t>&gt;</a:t>
                      </a:r>
                      <a:endParaRPr lang="en-US" sz="1400" b="1" dirty="0">
                        <a:solidFill>
                          <a:srgbClr val="0070C0"/>
                        </a:solidFill>
                      </a:endParaRPr>
                    </a:p>
                  </a:txBody>
                  <a:tcPr/>
                </a:tc>
                <a:extLst>
                  <a:ext uri="{0D108BD9-81ED-4DB2-BD59-A6C34878D82A}">
                    <a16:rowId xmlns:a16="http://schemas.microsoft.com/office/drawing/2014/main" val="10001"/>
                  </a:ext>
                </a:extLst>
              </a:tr>
              <a:tr h="284576">
                <a:tc>
                  <a:txBody>
                    <a:bodyPr/>
                    <a:lstStyle/>
                    <a:p>
                      <a:r>
                        <a:rPr lang="en-US" sz="1400" dirty="0" smtClean="0"/>
                        <a:t>3</a:t>
                      </a:r>
                      <a:endParaRPr lang="en-US" sz="1400" dirty="0"/>
                    </a:p>
                  </a:txBody>
                  <a:tcPr/>
                </a:tc>
                <a:tc>
                  <a:txBody>
                    <a:bodyPr/>
                    <a:lstStyle/>
                    <a:p>
                      <a:pPr marL="0" lvl="2" indent="0"/>
                      <a:r>
                        <a:rPr lang="en-US" sz="1400" b="1" dirty="0" err="1" smtClean="0">
                          <a:solidFill>
                            <a:srgbClr val="0070C0"/>
                          </a:solidFill>
                        </a:rPr>
                        <a:t>struct</a:t>
                      </a:r>
                      <a:r>
                        <a:rPr lang="en-US" sz="1400" b="1" dirty="0" smtClean="0">
                          <a:solidFill>
                            <a:srgbClr val="0070C0"/>
                          </a:solidFill>
                        </a:rPr>
                        <a:t> Node</a:t>
                      </a:r>
                      <a:endParaRPr lang="en-US" sz="1400" b="1" dirty="0">
                        <a:solidFill>
                          <a:srgbClr val="0070C0"/>
                        </a:solidFill>
                      </a:endParaRPr>
                    </a:p>
                  </a:txBody>
                  <a:tcPr/>
                </a:tc>
                <a:extLst>
                  <a:ext uri="{0D108BD9-81ED-4DB2-BD59-A6C34878D82A}">
                    <a16:rowId xmlns:a16="http://schemas.microsoft.com/office/drawing/2014/main" val="10002"/>
                  </a:ext>
                </a:extLst>
              </a:tr>
              <a:tr h="284576">
                <a:tc>
                  <a:txBody>
                    <a:bodyPr/>
                    <a:lstStyle/>
                    <a:p>
                      <a:r>
                        <a:rPr lang="en-US" sz="1400" dirty="0" smtClean="0"/>
                        <a:t>4</a:t>
                      </a:r>
                      <a:endParaRPr lang="en-US" sz="14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rPr>
                        <a:t>{ </a:t>
                      </a:r>
                    </a:p>
                  </a:txBody>
                  <a:tcPr/>
                </a:tc>
                <a:extLst>
                  <a:ext uri="{0D108BD9-81ED-4DB2-BD59-A6C34878D82A}">
                    <a16:rowId xmlns:a16="http://schemas.microsoft.com/office/drawing/2014/main" val="10003"/>
                  </a:ext>
                </a:extLst>
              </a:tr>
              <a:tr h="284576">
                <a:tc>
                  <a:txBody>
                    <a:bodyPr/>
                    <a:lstStyle/>
                    <a:p>
                      <a:r>
                        <a:rPr lang="en-US" sz="1400" dirty="0" smtClean="0"/>
                        <a:t>5</a:t>
                      </a:r>
                      <a:endParaRPr lang="en-US" sz="1400" dirty="0"/>
                    </a:p>
                  </a:txBody>
                  <a:tcPr/>
                </a:tc>
                <a:tc>
                  <a:txBody>
                    <a:bodyPr/>
                    <a:lstStyle/>
                    <a:p>
                      <a:r>
                        <a:rPr lang="en-US" sz="1400" b="1" dirty="0" smtClean="0">
                          <a:solidFill>
                            <a:srgbClr val="0070C0"/>
                          </a:solidFill>
                        </a:rPr>
                        <a:t>    </a:t>
                      </a:r>
                      <a:r>
                        <a:rPr lang="en-US" sz="1400" b="1" dirty="0" err="1" smtClean="0">
                          <a:solidFill>
                            <a:srgbClr val="0070C0"/>
                          </a:solidFill>
                        </a:rPr>
                        <a:t>int</a:t>
                      </a:r>
                      <a:r>
                        <a:rPr lang="en-US" sz="1400" b="1" dirty="0" smtClean="0">
                          <a:solidFill>
                            <a:srgbClr val="0070C0"/>
                          </a:solidFill>
                        </a:rPr>
                        <a:t> data ; </a:t>
                      </a:r>
                      <a:endParaRPr lang="en-US" sz="1400" dirty="0"/>
                    </a:p>
                  </a:txBody>
                  <a:tcPr/>
                </a:tc>
                <a:extLst>
                  <a:ext uri="{0D108BD9-81ED-4DB2-BD59-A6C34878D82A}">
                    <a16:rowId xmlns:a16="http://schemas.microsoft.com/office/drawing/2014/main" val="10004"/>
                  </a:ext>
                </a:extLst>
              </a:tr>
              <a:tr h="284576">
                <a:tc>
                  <a:txBody>
                    <a:bodyPr/>
                    <a:lstStyle/>
                    <a:p>
                      <a:r>
                        <a:rPr lang="en-US" sz="1400" dirty="0" smtClean="0"/>
                        <a:t>6</a:t>
                      </a:r>
                      <a:endParaRPr lang="en-US" sz="1400" dirty="0"/>
                    </a:p>
                  </a:txBody>
                  <a:tcPr/>
                </a:tc>
                <a:tc>
                  <a:txBody>
                    <a:bodyPr/>
                    <a:lstStyle/>
                    <a:p>
                      <a:r>
                        <a:rPr lang="en-US" sz="1400" b="1" dirty="0" smtClean="0">
                          <a:solidFill>
                            <a:srgbClr val="0070C0"/>
                          </a:solidFill>
                        </a:rPr>
                        <a:t>    Node* link;    </a:t>
                      </a:r>
                      <a:endParaRPr lang="en-US" sz="1400" dirty="0"/>
                    </a:p>
                  </a:txBody>
                  <a:tcPr/>
                </a:tc>
                <a:extLst>
                  <a:ext uri="{0D108BD9-81ED-4DB2-BD59-A6C34878D82A}">
                    <a16:rowId xmlns:a16="http://schemas.microsoft.com/office/drawing/2014/main" val="10005"/>
                  </a:ext>
                </a:extLst>
              </a:tr>
              <a:tr h="284576">
                <a:tc>
                  <a:txBody>
                    <a:bodyPr/>
                    <a:lstStyle/>
                    <a:p>
                      <a:r>
                        <a:rPr lang="en-US" sz="1400" dirty="0" smtClean="0"/>
                        <a:t>7</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rPr>
                        <a:t> }</a:t>
                      </a:r>
                    </a:p>
                  </a:txBody>
                  <a:tcPr/>
                </a:tc>
                <a:extLst>
                  <a:ext uri="{0D108BD9-81ED-4DB2-BD59-A6C34878D82A}">
                    <a16:rowId xmlns:a16="http://schemas.microsoft.com/office/drawing/2014/main" val="10006"/>
                  </a:ext>
                </a:extLst>
              </a:tr>
              <a:tr h="284576">
                <a:tc>
                  <a:txBody>
                    <a:bodyPr/>
                    <a:lstStyle/>
                    <a:p>
                      <a:r>
                        <a:rPr lang="en-US" sz="1400" dirty="0" smtClean="0"/>
                        <a:t>8</a:t>
                      </a:r>
                      <a:endParaRPr lang="en-US" sz="1400" dirty="0"/>
                    </a:p>
                  </a:txBody>
                  <a:tcPr/>
                </a:tc>
                <a:tc>
                  <a:txBody>
                    <a:bodyPr/>
                    <a:lstStyle/>
                    <a:p>
                      <a:pPr marL="0" lvl="2" indent="0"/>
                      <a:r>
                        <a:rPr lang="en-US" sz="1400" b="1" dirty="0" smtClean="0">
                          <a:solidFill>
                            <a:srgbClr val="0070C0"/>
                          </a:solidFill>
                        </a:rPr>
                        <a:t>Node*</a:t>
                      </a:r>
                      <a:r>
                        <a:rPr lang="en-US" sz="1400" b="1" baseline="0" dirty="0" smtClean="0">
                          <a:solidFill>
                            <a:srgbClr val="0070C0"/>
                          </a:solidFill>
                        </a:rPr>
                        <a:t> head;</a:t>
                      </a:r>
                      <a:endParaRPr lang="en-US" sz="1400" b="1" dirty="0">
                        <a:solidFill>
                          <a:srgbClr val="0070C0"/>
                        </a:solidFill>
                      </a:endParaRPr>
                    </a:p>
                  </a:txBody>
                  <a:tcPr/>
                </a:tc>
                <a:extLst>
                  <a:ext uri="{0D108BD9-81ED-4DB2-BD59-A6C34878D82A}">
                    <a16:rowId xmlns:a16="http://schemas.microsoft.com/office/drawing/2014/main" val="10007"/>
                  </a:ext>
                </a:extLst>
              </a:tr>
              <a:tr h="284576">
                <a:tc>
                  <a:txBody>
                    <a:bodyPr/>
                    <a:lstStyle/>
                    <a:p>
                      <a:r>
                        <a:rPr lang="en-US" sz="1400" dirty="0" smtClean="0"/>
                        <a:t>9</a:t>
                      </a:r>
                      <a:endParaRPr lang="en-US" sz="1400" dirty="0"/>
                    </a:p>
                  </a:txBody>
                  <a:tcPr/>
                </a:tc>
                <a:tc>
                  <a:txBody>
                    <a:bodyPr/>
                    <a:lstStyle/>
                    <a:p>
                      <a:pPr marL="0" lvl="2" indent="0"/>
                      <a:r>
                        <a:rPr lang="en-US" sz="1400" b="1" dirty="0" smtClean="0">
                          <a:solidFill>
                            <a:srgbClr val="0070C0"/>
                          </a:solidFill>
                        </a:rPr>
                        <a:t>Void Insert (</a:t>
                      </a:r>
                      <a:r>
                        <a:rPr lang="en-US" sz="1400" b="1" dirty="0" err="1" smtClean="0">
                          <a:solidFill>
                            <a:srgbClr val="0070C0"/>
                          </a:solidFill>
                        </a:rPr>
                        <a:t>int</a:t>
                      </a:r>
                      <a:r>
                        <a:rPr lang="en-US" sz="1400" b="1" dirty="0" smtClean="0">
                          <a:solidFill>
                            <a:srgbClr val="0070C0"/>
                          </a:solidFill>
                        </a:rPr>
                        <a:t> x);</a:t>
                      </a:r>
                      <a:endParaRPr lang="en-US" sz="1400" b="1" dirty="0">
                        <a:solidFill>
                          <a:srgbClr val="0070C0"/>
                        </a:solidFill>
                      </a:endParaRPr>
                    </a:p>
                  </a:txBody>
                  <a:tcPr/>
                </a:tc>
                <a:extLst>
                  <a:ext uri="{0D108BD9-81ED-4DB2-BD59-A6C34878D82A}">
                    <a16:rowId xmlns:a16="http://schemas.microsoft.com/office/drawing/2014/main" val="10008"/>
                  </a:ext>
                </a:extLst>
              </a:tr>
              <a:tr h="284576">
                <a:tc>
                  <a:txBody>
                    <a:bodyPr/>
                    <a:lstStyle/>
                    <a:p>
                      <a:r>
                        <a:rPr lang="en-US" sz="1400" dirty="0" smtClean="0"/>
                        <a:t>10</a:t>
                      </a:r>
                      <a:endParaRPr lang="en-US" sz="1400" dirty="0"/>
                    </a:p>
                  </a:txBody>
                  <a:tcPr/>
                </a:tc>
                <a:tc>
                  <a:txBody>
                    <a:bodyPr/>
                    <a:lstStyle/>
                    <a:p>
                      <a:pPr marL="0" lvl="2" indent="0"/>
                      <a:r>
                        <a:rPr lang="en-US" sz="1400" b="1" dirty="0" smtClean="0">
                          <a:solidFill>
                            <a:srgbClr val="0070C0"/>
                          </a:solidFill>
                        </a:rPr>
                        <a:t>Void print();</a:t>
                      </a:r>
                      <a:endParaRPr lang="en-US" sz="1400" b="1" dirty="0">
                        <a:solidFill>
                          <a:srgbClr val="0070C0"/>
                        </a:solidFill>
                      </a:endParaRPr>
                    </a:p>
                  </a:txBody>
                  <a:tcPr/>
                </a:tc>
                <a:extLst>
                  <a:ext uri="{0D108BD9-81ED-4DB2-BD59-A6C34878D82A}">
                    <a16:rowId xmlns:a16="http://schemas.microsoft.com/office/drawing/2014/main" val="10009"/>
                  </a:ext>
                </a:extLst>
              </a:tr>
              <a:tr h="284576">
                <a:tc>
                  <a:txBody>
                    <a:bodyPr/>
                    <a:lstStyle/>
                    <a:p>
                      <a:r>
                        <a:rPr lang="en-US" sz="1400" dirty="0" smtClean="0"/>
                        <a:t>11</a:t>
                      </a:r>
                      <a:endParaRPr lang="en-US" sz="1400" dirty="0"/>
                    </a:p>
                  </a:txBody>
                  <a:tcPr/>
                </a:tc>
                <a:tc>
                  <a:txBody>
                    <a:bodyPr/>
                    <a:lstStyle/>
                    <a:p>
                      <a:pPr marL="0" lvl="2" indent="0"/>
                      <a:r>
                        <a:rPr lang="en-US" sz="1400" b="1" dirty="0" err="1" smtClean="0">
                          <a:solidFill>
                            <a:srgbClr val="0070C0"/>
                          </a:solidFill>
                        </a:rPr>
                        <a:t>int</a:t>
                      </a:r>
                      <a:r>
                        <a:rPr lang="en-US" sz="1400" b="1" dirty="0" smtClean="0">
                          <a:solidFill>
                            <a:srgbClr val="0070C0"/>
                          </a:solidFill>
                        </a:rPr>
                        <a:t>  main () {</a:t>
                      </a:r>
                      <a:endParaRPr lang="en-US" sz="1400" b="1" dirty="0">
                        <a:solidFill>
                          <a:srgbClr val="0070C0"/>
                        </a:solidFill>
                      </a:endParaRPr>
                    </a:p>
                  </a:txBody>
                  <a:tcPr/>
                </a:tc>
                <a:extLst>
                  <a:ext uri="{0D108BD9-81ED-4DB2-BD59-A6C34878D82A}">
                    <a16:rowId xmlns:a16="http://schemas.microsoft.com/office/drawing/2014/main" val="10010"/>
                  </a:ext>
                </a:extLst>
              </a:tr>
              <a:tr h="284576">
                <a:tc>
                  <a:txBody>
                    <a:bodyPr/>
                    <a:lstStyle/>
                    <a:p>
                      <a:r>
                        <a:rPr lang="en-US" sz="1400" dirty="0" smtClean="0"/>
                        <a:t>12</a:t>
                      </a:r>
                      <a:endParaRPr lang="en-US" sz="1400" dirty="0"/>
                    </a:p>
                  </a:txBody>
                  <a:tcPr/>
                </a:tc>
                <a:tc>
                  <a:txBody>
                    <a:bodyPr/>
                    <a:lstStyle/>
                    <a:p>
                      <a:pPr marL="0" lvl="2" indent="0"/>
                      <a:r>
                        <a:rPr lang="en-US" sz="1400" b="1" dirty="0" smtClean="0">
                          <a:solidFill>
                            <a:srgbClr val="0070C0"/>
                          </a:solidFill>
                        </a:rPr>
                        <a:t>       head = NULL;    // empty list</a:t>
                      </a:r>
                      <a:endParaRPr lang="en-US" sz="1400" b="1" dirty="0">
                        <a:solidFill>
                          <a:srgbClr val="0070C0"/>
                        </a:solidFill>
                      </a:endParaRPr>
                    </a:p>
                  </a:txBody>
                  <a:tcPr/>
                </a:tc>
                <a:extLst>
                  <a:ext uri="{0D108BD9-81ED-4DB2-BD59-A6C34878D82A}">
                    <a16:rowId xmlns:a16="http://schemas.microsoft.com/office/drawing/2014/main" val="10011"/>
                  </a:ext>
                </a:extLst>
              </a:tr>
              <a:tr h="284576">
                <a:tc>
                  <a:txBody>
                    <a:bodyPr/>
                    <a:lstStyle/>
                    <a:p>
                      <a:r>
                        <a:rPr lang="en-US" sz="1400" dirty="0" smtClean="0"/>
                        <a:t>13</a:t>
                      </a:r>
                      <a:endParaRPr lang="en-US" sz="1400" dirty="0"/>
                    </a:p>
                  </a:txBody>
                  <a:tcPr/>
                </a:tc>
                <a:tc>
                  <a:txBody>
                    <a:bodyPr/>
                    <a:lstStyle/>
                    <a:p>
                      <a:r>
                        <a:rPr lang="en-US" sz="1400" b="1" kern="1200" dirty="0" smtClean="0">
                          <a:solidFill>
                            <a:srgbClr val="0070C0"/>
                          </a:solidFill>
                          <a:latin typeface="+mn-lt"/>
                          <a:ea typeface="+mn-ea"/>
                          <a:cs typeface="+mn-cs"/>
                        </a:rPr>
                        <a:t>     </a:t>
                      </a:r>
                      <a:r>
                        <a:rPr lang="en-US" sz="1400" b="1" kern="1200" dirty="0" err="1" smtClean="0">
                          <a:solidFill>
                            <a:srgbClr val="0070C0"/>
                          </a:solidFill>
                          <a:latin typeface="+mn-lt"/>
                          <a:ea typeface="+mn-ea"/>
                          <a:cs typeface="+mn-cs"/>
                        </a:rPr>
                        <a:t>int</a:t>
                      </a:r>
                      <a:r>
                        <a:rPr lang="en-US" sz="1400" b="1" kern="1200" dirty="0" smtClean="0">
                          <a:solidFill>
                            <a:srgbClr val="0070C0"/>
                          </a:solidFill>
                          <a:latin typeface="+mn-lt"/>
                          <a:ea typeface="+mn-ea"/>
                          <a:cs typeface="+mn-cs"/>
                        </a:rPr>
                        <a:t> n, </a:t>
                      </a:r>
                      <a:r>
                        <a:rPr lang="en-US" sz="1400" b="1" kern="1200" dirty="0" err="1" smtClean="0">
                          <a:solidFill>
                            <a:srgbClr val="0070C0"/>
                          </a:solidFill>
                          <a:latin typeface="+mn-lt"/>
                          <a:ea typeface="+mn-ea"/>
                          <a:cs typeface="+mn-cs"/>
                        </a:rPr>
                        <a:t>i</a:t>
                      </a:r>
                      <a:r>
                        <a:rPr lang="en-US" sz="1400" b="1" kern="1200" dirty="0" smtClean="0">
                          <a:solidFill>
                            <a:srgbClr val="0070C0"/>
                          </a:solidFill>
                          <a:latin typeface="+mn-lt"/>
                          <a:ea typeface="+mn-ea"/>
                          <a:cs typeface="+mn-cs"/>
                        </a:rPr>
                        <a:t>, x;</a:t>
                      </a:r>
                      <a:endParaRPr lang="en-US" sz="1400" b="1" kern="1200" dirty="0">
                        <a:solidFill>
                          <a:srgbClr val="0070C0"/>
                        </a:solidFill>
                        <a:latin typeface="+mn-lt"/>
                        <a:ea typeface="+mn-ea"/>
                        <a:cs typeface="+mn-cs"/>
                      </a:endParaRPr>
                    </a:p>
                  </a:txBody>
                  <a:tcPr/>
                </a:tc>
                <a:extLst>
                  <a:ext uri="{0D108BD9-81ED-4DB2-BD59-A6C34878D82A}">
                    <a16:rowId xmlns:a16="http://schemas.microsoft.com/office/drawing/2014/main" val="10012"/>
                  </a:ext>
                </a:extLst>
              </a:tr>
              <a:tr h="284576">
                <a:tc>
                  <a:txBody>
                    <a:bodyPr/>
                    <a:lstStyle/>
                    <a:p>
                      <a:r>
                        <a:rPr lang="en-US" sz="1400" dirty="0" smtClean="0"/>
                        <a:t>14</a:t>
                      </a:r>
                      <a:endParaRPr lang="en-US" sz="1400" dirty="0"/>
                    </a:p>
                  </a:txBody>
                  <a:tcPr/>
                </a:tc>
                <a:tc>
                  <a:txBody>
                    <a:bodyPr/>
                    <a:lstStyle/>
                    <a:p>
                      <a:r>
                        <a:rPr lang="en-US" sz="1400" b="1" kern="1200" dirty="0" smtClean="0">
                          <a:solidFill>
                            <a:srgbClr val="0070C0"/>
                          </a:solidFill>
                          <a:latin typeface="+mn-lt"/>
                          <a:ea typeface="+mn-ea"/>
                          <a:cs typeface="+mn-cs"/>
                        </a:rPr>
                        <a:t>     </a:t>
                      </a:r>
                      <a:r>
                        <a:rPr lang="en-US" sz="1400" b="1" kern="1200" dirty="0" err="1" smtClean="0">
                          <a:solidFill>
                            <a:srgbClr val="0070C0"/>
                          </a:solidFill>
                          <a:latin typeface="+mn-lt"/>
                          <a:ea typeface="+mn-ea"/>
                          <a:cs typeface="+mn-cs"/>
                        </a:rPr>
                        <a:t>printf</a:t>
                      </a:r>
                      <a:r>
                        <a:rPr lang="en-US" sz="1400" b="1" kern="1200" dirty="0" smtClean="0">
                          <a:solidFill>
                            <a:srgbClr val="0070C0"/>
                          </a:solidFill>
                          <a:latin typeface="+mn-lt"/>
                          <a:ea typeface="+mn-ea"/>
                          <a:cs typeface="+mn-cs"/>
                        </a:rPr>
                        <a:t>(“How many number? \n”);</a:t>
                      </a:r>
                      <a:endParaRPr lang="en-US" sz="1400" b="1" kern="1200" dirty="0">
                        <a:solidFill>
                          <a:srgbClr val="0070C0"/>
                        </a:solidFill>
                        <a:latin typeface="+mn-lt"/>
                        <a:ea typeface="+mn-ea"/>
                        <a:cs typeface="+mn-cs"/>
                      </a:endParaRPr>
                    </a:p>
                  </a:txBody>
                  <a:tcPr/>
                </a:tc>
                <a:extLst>
                  <a:ext uri="{0D108BD9-81ED-4DB2-BD59-A6C34878D82A}">
                    <a16:rowId xmlns:a16="http://schemas.microsoft.com/office/drawing/2014/main" val="10013"/>
                  </a:ext>
                </a:extLst>
              </a:tr>
              <a:tr h="218536">
                <a:tc>
                  <a:txBody>
                    <a:bodyPr/>
                    <a:lstStyle/>
                    <a:p>
                      <a:r>
                        <a:rPr lang="en-US" sz="1400" dirty="0" smtClean="0"/>
                        <a:t>15</a:t>
                      </a:r>
                      <a:endParaRPr lang="en-US" sz="1400" dirty="0"/>
                    </a:p>
                  </a:txBody>
                  <a:tcPr/>
                </a:tc>
                <a:tc>
                  <a:txBody>
                    <a:bodyPr/>
                    <a:lstStyle/>
                    <a:p>
                      <a:r>
                        <a:rPr lang="en-US" sz="1400" b="1" kern="1200" dirty="0" smtClean="0">
                          <a:solidFill>
                            <a:srgbClr val="0070C0"/>
                          </a:solidFill>
                          <a:latin typeface="+mn-lt"/>
                          <a:ea typeface="+mn-ea"/>
                          <a:cs typeface="+mn-cs"/>
                        </a:rPr>
                        <a:t>     </a:t>
                      </a:r>
                      <a:r>
                        <a:rPr lang="en-US" sz="1400" b="1" kern="1200" dirty="0" err="1" smtClean="0">
                          <a:solidFill>
                            <a:srgbClr val="0070C0"/>
                          </a:solidFill>
                          <a:latin typeface="+mn-lt"/>
                          <a:ea typeface="+mn-ea"/>
                          <a:cs typeface="+mn-cs"/>
                        </a:rPr>
                        <a:t>scanf</a:t>
                      </a:r>
                      <a:r>
                        <a:rPr lang="en-US" sz="1400" b="1" kern="1200" dirty="0" smtClean="0">
                          <a:solidFill>
                            <a:srgbClr val="0070C0"/>
                          </a:solidFill>
                          <a:latin typeface="+mn-lt"/>
                          <a:ea typeface="+mn-ea"/>
                          <a:cs typeface="+mn-cs"/>
                        </a:rPr>
                        <a:t>(“%d”, &amp;n);</a:t>
                      </a:r>
                      <a:endParaRPr lang="en-US" sz="1400" b="1" kern="1200" dirty="0">
                        <a:solidFill>
                          <a:srgbClr val="0070C0"/>
                        </a:solidFill>
                        <a:latin typeface="+mn-lt"/>
                        <a:ea typeface="+mn-ea"/>
                        <a:cs typeface="+mn-cs"/>
                      </a:endParaRPr>
                    </a:p>
                  </a:txBody>
                  <a:tcPr/>
                </a:tc>
                <a:extLst>
                  <a:ext uri="{0D108BD9-81ED-4DB2-BD59-A6C34878D82A}">
                    <a16:rowId xmlns:a16="http://schemas.microsoft.com/office/drawing/2014/main" val="10014"/>
                  </a:ext>
                </a:extLst>
              </a:tr>
              <a:tr h="304800">
                <a:tc>
                  <a:txBody>
                    <a:bodyPr/>
                    <a:lstStyle/>
                    <a:p>
                      <a:r>
                        <a:rPr lang="en-US" sz="1400" dirty="0" smtClean="0"/>
                        <a:t>16</a:t>
                      </a:r>
                      <a:endParaRPr lang="en-US" sz="1400" dirty="0"/>
                    </a:p>
                  </a:txBody>
                  <a:tcPr/>
                </a:tc>
                <a:tc>
                  <a:txBody>
                    <a:bodyPr/>
                    <a:lstStyle/>
                    <a:p>
                      <a:r>
                        <a:rPr lang="en-US" sz="1400" b="1" kern="1200" dirty="0" smtClean="0">
                          <a:solidFill>
                            <a:srgbClr val="0070C0"/>
                          </a:solidFill>
                          <a:latin typeface="+mn-lt"/>
                          <a:ea typeface="+mn-ea"/>
                          <a:cs typeface="+mn-cs"/>
                        </a:rPr>
                        <a:t>     for( </a:t>
                      </a:r>
                      <a:r>
                        <a:rPr lang="en-US" sz="1400" b="1" kern="1200" dirty="0" err="1" smtClean="0">
                          <a:solidFill>
                            <a:srgbClr val="0070C0"/>
                          </a:solidFill>
                          <a:latin typeface="+mn-lt"/>
                          <a:ea typeface="+mn-ea"/>
                          <a:cs typeface="+mn-cs"/>
                        </a:rPr>
                        <a:t>i</a:t>
                      </a:r>
                      <a:r>
                        <a:rPr lang="en-US" sz="1400" b="1" kern="1200" dirty="0" smtClean="0">
                          <a:solidFill>
                            <a:srgbClr val="0070C0"/>
                          </a:solidFill>
                          <a:latin typeface="+mn-lt"/>
                          <a:ea typeface="+mn-ea"/>
                          <a:cs typeface="+mn-cs"/>
                        </a:rPr>
                        <a:t>=0; </a:t>
                      </a:r>
                      <a:r>
                        <a:rPr lang="en-US" sz="1400" b="1" kern="1200" dirty="0" err="1" smtClean="0">
                          <a:solidFill>
                            <a:srgbClr val="0070C0"/>
                          </a:solidFill>
                          <a:latin typeface="+mn-lt"/>
                          <a:ea typeface="+mn-ea"/>
                          <a:cs typeface="+mn-cs"/>
                        </a:rPr>
                        <a:t>i</a:t>
                      </a:r>
                      <a:r>
                        <a:rPr lang="en-US" sz="1400" b="1" kern="1200" dirty="0" smtClean="0">
                          <a:solidFill>
                            <a:srgbClr val="0070C0"/>
                          </a:solidFill>
                          <a:latin typeface="+mn-lt"/>
                          <a:ea typeface="+mn-ea"/>
                          <a:cs typeface="+mn-cs"/>
                        </a:rPr>
                        <a:t>&lt;n; </a:t>
                      </a:r>
                      <a:r>
                        <a:rPr lang="en-US" sz="1400" b="1" kern="1200" dirty="0" err="1" smtClean="0">
                          <a:solidFill>
                            <a:srgbClr val="0070C0"/>
                          </a:solidFill>
                          <a:latin typeface="+mn-lt"/>
                          <a:ea typeface="+mn-ea"/>
                          <a:cs typeface="+mn-cs"/>
                        </a:rPr>
                        <a:t>i</a:t>
                      </a:r>
                      <a:r>
                        <a:rPr lang="en-US" sz="1400" b="1" kern="1200" dirty="0" smtClean="0">
                          <a:solidFill>
                            <a:srgbClr val="0070C0"/>
                          </a:solidFill>
                          <a:latin typeface="+mn-lt"/>
                          <a:ea typeface="+mn-ea"/>
                          <a:cs typeface="+mn-cs"/>
                        </a:rPr>
                        <a:t>++){</a:t>
                      </a:r>
                    </a:p>
                    <a:p>
                      <a:r>
                        <a:rPr lang="en-US" sz="1400" b="1" kern="1200" dirty="0" smtClean="0">
                          <a:solidFill>
                            <a:srgbClr val="0070C0"/>
                          </a:solidFill>
                          <a:latin typeface="+mn-lt"/>
                          <a:ea typeface="+mn-ea"/>
                          <a:cs typeface="+mn-cs"/>
                        </a:rPr>
                        <a:t>          </a:t>
                      </a:r>
                      <a:r>
                        <a:rPr lang="en-US" sz="1400" b="1" kern="1200" dirty="0" err="1" smtClean="0">
                          <a:solidFill>
                            <a:srgbClr val="0070C0"/>
                          </a:solidFill>
                          <a:latin typeface="+mn-lt"/>
                          <a:ea typeface="+mn-ea"/>
                          <a:cs typeface="+mn-cs"/>
                        </a:rPr>
                        <a:t>printf</a:t>
                      </a:r>
                      <a:r>
                        <a:rPr lang="en-US" sz="1400" b="1" kern="1200" dirty="0" smtClean="0">
                          <a:solidFill>
                            <a:srgbClr val="0070C0"/>
                          </a:solidFill>
                          <a:latin typeface="+mn-lt"/>
                          <a:ea typeface="+mn-ea"/>
                          <a:cs typeface="+mn-cs"/>
                        </a:rPr>
                        <a:t>(“Enter the number \ n”);</a:t>
                      </a:r>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904189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Linked List – Implementation in C/C++: insertion at beginning</a:t>
            </a:r>
            <a:endParaRPr lang="en-US" sz="3200" b="1" dirty="0">
              <a:latin typeface="Verdana" pitchFamily="34" charset="0"/>
              <a:ea typeface="Verdana" pitchFamily="34" charset="0"/>
              <a:cs typeface="Verdan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52971660"/>
              </p:ext>
            </p:extLst>
          </p:nvPr>
        </p:nvGraphicFramePr>
        <p:xfrm>
          <a:off x="871189" y="1295400"/>
          <a:ext cx="6096000" cy="5577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294736">
                <a:tc>
                  <a:txBody>
                    <a:bodyPr/>
                    <a:lstStyle/>
                    <a:p>
                      <a:r>
                        <a:rPr lang="en-US" sz="1400" dirty="0" smtClean="0"/>
                        <a:t>17</a:t>
                      </a:r>
                    </a:p>
                    <a:p>
                      <a:r>
                        <a:rPr lang="en-US" sz="1400" dirty="0" smtClean="0"/>
                        <a:t>18</a:t>
                      </a:r>
                    </a:p>
                    <a:p>
                      <a:r>
                        <a:rPr lang="en-US" sz="1400" dirty="0" smtClean="0"/>
                        <a:t>19</a:t>
                      </a:r>
                    </a:p>
                    <a:p>
                      <a:r>
                        <a:rPr lang="en-US" sz="1400" dirty="0" smtClean="0"/>
                        <a:t>20</a:t>
                      </a:r>
                      <a:endParaRPr lang="en-US" sz="1400" dirty="0"/>
                    </a:p>
                  </a:txBody>
                  <a:tcPr/>
                </a:tc>
                <a:tc>
                  <a:txBody>
                    <a:bodyPr/>
                    <a:lstStyle/>
                    <a:p>
                      <a:pPr marL="0" lvl="2" indent="0" algn="l" defTabSz="914400" rtl="0" eaLnBrk="1" latinLnBrk="0" hangingPunct="1"/>
                      <a:r>
                        <a:rPr lang="en-US" sz="1400" b="1" kern="1200" dirty="0" smtClean="0">
                          <a:solidFill>
                            <a:srgbClr val="0070C0"/>
                          </a:solidFill>
                          <a:latin typeface="+mn-lt"/>
                          <a:ea typeface="+mn-ea"/>
                          <a:cs typeface="+mn-cs"/>
                        </a:rPr>
                        <a:t>          </a:t>
                      </a:r>
                      <a:r>
                        <a:rPr lang="en-US" sz="1400" b="1" kern="1200" dirty="0" err="1" smtClean="0">
                          <a:solidFill>
                            <a:srgbClr val="0070C0"/>
                          </a:solidFill>
                          <a:latin typeface="+mn-lt"/>
                          <a:ea typeface="+mn-ea"/>
                          <a:cs typeface="+mn-cs"/>
                        </a:rPr>
                        <a:t>scanf</a:t>
                      </a:r>
                      <a:r>
                        <a:rPr lang="en-US" sz="1400" b="1" kern="1200" dirty="0" smtClean="0">
                          <a:solidFill>
                            <a:srgbClr val="0070C0"/>
                          </a:solidFill>
                          <a:latin typeface="+mn-lt"/>
                          <a:ea typeface="+mn-ea"/>
                          <a:cs typeface="+mn-cs"/>
                        </a:rPr>
                        <a:t>(“%d”, &amp;x);</a:t>
                      </a:r>
                    </a:p>
                    <a:p>
                      <a:pPr marL="0" lvl="2" indent="0" algn="l" defTabSz="914400" rtl="0" eaLnBrk="1" latinLnBrk="0" hangingPunct="1"/>
                      <a:r>
                        <a:rPr lang="en-US" sz="1400" b="1" kern="1200" dirty="0" smtClean="0">
                          <a:solidFill>
                            <a:srgbClr val="0070C0"/>
                          </a:solidFill>
                          <a:latin typeface="+mn-lt"/>
                          <a:ea typeface="+mn-ea"/>
                          <a:cs typeface="+mn-cs"/>
                        </a:rPr>
                        <a:t>          Insert (x);</a:t>
                      </a:r>
                    </a:p>
                    <a:p>
                      <a:pPr marL="0" lvl="2" indent="0" algn="l" defTabSz="914400" rtl="0" eaLnBrk="1" latinLnBrk="0" hangingPunct="1"/>
                      <a:r>
                        <a:rPr lang="en-US" sz="1400" b="1" kern="1200" dirty="0" smtClean="0">
                          <a:solidFill>
                            <a:srgbClr val="0070C0"/>
                          </a:solidFill>
                          <a:latin typeface="+mn-lt"/>
                          <a:ea typeface="+mn-ea"/>
                          <a:cs typeface="+mn-cs"/>
                        </a:rPr>
                        <a:t>          </a:t>
                      </a:r>
                      <a:r>
                        <a:rPr lang="en-US" sz="1400" b="1" kern="1200" dirty="0" err="1" smtClean="0">
                          <a:solidFill>
                            <a:srgbClr val="0070C0"/>
                          </a:solidFill>
                          <a:latin typeface="+mn-lt"/>
                          <a:ea typeface="+mn-ea"/>
                          <a:cs typeface="+mn-cs"/>
                        </a:rPr>
                        <a:t>PrintList</a:t>
                      </a:r>
                      <a:r>
                        <a:rPr lang="en-US" sz="1400" b="1" kern="1200" dirty="0" smtClean="0">
                          <a:solidFill>
                            <a:srgbClr val="0070C0"/>
                          </a:solidFill>
                          <a:latin typeface="+mn-lt"/>
                          <a:ea typeface="+mn-ea"/>
                          <a:cs typeface="+mn-cs"/>
                        </a:rPr>
                        <a:t>(();</a:t>
                      </a:r>
                    </a:p>
                    <a:p>
                      <a:pPr marL="0" lvl="2" indent="0" algn="l" defTabSz="914400" rtl="0" eaLnBrk="1" latinLnBrk="0" hangingPunct="1"/>
                      <a:r>
                        <a:rPr lang="en-US" sz="1400" b="1" kern="1200" dirty="0" smtClean="0">
                          <a:solidFill>
                            <a:srgbClr val="0070C0"/>
                          </a:solidFill>
                          <a:latin typeface="+mn-lt"/>
                          <a:ea typeface="+mn-ea"/>
                          <a:cs typeface="+mn-cs"/>
                        </a:rPr>
                        <a:t>}</a:t>
                      </a:r>
                    </a:p>
                  </a:txBody>
                  <a:tcPr/>
                </a:tc>
                <a:extLst>
                  <a:ext uri="{0D108BD9-81ED-4DB2-BD59-A6C34878D82A}">
                    <a16:rowId xmlns:a16="http://schemas.microsoft.com/office/drawing/2014/main" val="10000"/>
                  </a:ext>
                </a:extLst>
              </a:tr>
              <a:tr h="294736">
                <a:tc>
                  <a:txBody>
                    <a:bodyPr/>
                    <a:lstStyle/>
                    <a:p>
                      <a:r>
                        <a:rPr lang="en-US" sz="1400" dirty="0" smtClean="0"/>
                        <a:t>21</a:t>
                      </a:r>
                      <a:endParaRPr lang="en-US" sz="14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sz="1400" b="1" kern="1200" dirty="0" smtClean="0">
                        <a:solidFill>
                          <a:srgbClr val="0070C0"/>
                        </a:solidFill>
                        <a:latin typeface="+mn-lt"/>
                        <a:ea typeface="+mn-ea"/>
                        <a:cs typeface="+mn-cs"/>
                      </a:endParaRPr>
                    </a:p>
                  </a:txBody>
                  <a:tcPr/>
                </a:tc>
                <a:extLst>
                  <a:ext uri="{0D108BD9-81ED-4DB2-BD59-A6C34878D82A}">
                    <a16:rowId xmlns:a16="http://schemas.microsoft.com/office/drawing/2014/main" val="10001"/>
                  </a:ext>
                </a:extLst>
              </a:tr>
              <a:tr h="294736">
                <a:tc>
                  <a:txBody>
                    <a:bodyPr/>
                    <a:lstStyle/>
                    <a:p>
                      <a:r>
                        <a:rPr lang="en-US" sz="1400" dirty="0" smtClean="0"/>
                        <a:t>22</a:t>
                      </a:r>
                    </a:p>
                    <a:p>
                      <a:r>
                        <a:rPr lang="en-US" sz="1400" dirty="0" smtClean="0"/>
                        <a:t>23</a:t>
                      </a:r>
                    </a:p>
                    <a:p>
                      <a:r>
                        <a:rPr lang="en-US" sz="1400" dirty="0" smtClean="0"/>
                        <a:t>24</a:t>
                      </a:r>
                    </a:p>
                    <a:p>
                      <a:r>
                        <a:rPr lang="en-US" sz="1400" dirty="0" smtClean="0"/>
                        <a:t>25</a:t>
                      </a:r>
                    </a:p>
                    <a:p>
                      <a:r>
                        <a:rPr lang="en-US" sz="1400" dirty="0" smtClean="0"/>
                        <a:t>26</a:t>
                      </a:r>
                    </a:p>
                    <a:p>
                      <a:r>
                        <a:rPr lang="en-US" sz="1400" dirty="0" smtClean="0"/>
                        <a:t>27</a:t>
                      </a:r>
                    </a:p>
                    <a:p>
                      <a:r>
                        <a:rPr lang="en-US" sz="1400" dirty="0" smtClean="0"/>
                        <a:t>28</a:t>
                      </a:r>
                      <a:endParaRPr lang="en-US" sz="14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Void Insert (</a:t>
                      </a:r>
                      <a:r>
                        <a:rPr lang="en-US" sz="1400" b="1" kern="1200" dirty="0" err="1" smtClean="0">
                          <a:solidFill>
                            <a:srgbClr val="0070C0"/>
                          </a:solidFill>
                          <a:latin typeface="+mn-lt"/>
                          <a:ea typeface="+mn-ea"/>
                          <a:cs typeface="+mn-cs"/>
                        </a:rPr>
                        <a:t>int</a:t>
                      </a:r>
                      <a:r>
                        <a:rPr lang="en-US" sz="1400" b="1" kern="1200" dirty="0" smtClean="0">
                          <a:solidFill>
                            <a:srgbClr val="0070C0"/>
                          </a:solidFill>
                          <a:latin typeface="+mn-lt"/>
                          <a:ea typeface="+mn-ea"/>
                          <a:cs typeface="+mn-cs"/>
                        </a:rPr>
                        <a:t> x)</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 Node*temp = (node*)</a:t>
                      </a:r>
                      <a:r>
                        <a:rPr lang="en-US" sz="1400" b="1" kern="1200" dirty="0" err="1" smtClean="0">
                          <a:solidFill>
                            <a:srgbClr val="0070C0"/>
                          </a:solidFill>
                          <a:latin typeface="+mn-lt"/>
                          <a:ea typeface="+mn-ea"/>
                          <a:cs typeface="+mn-cs"/>
                        </a:rPr>
                        <a:t>malloc</a:t>
                      </a:r>
                      <a:r>
                        <a:rPr lang="en-US" sz="1400" b="1" kern="1200" dirty="0" smtClean="0">
                          <a:solidFill>
                            <a:srgbClr val="0070C0"/>
                          </a:solidFill>
                          <a:latin typeface="+mn-lt"/>
                          <a:ea typeface="+mn-ea"/>
                          <a:cs typeface="+mn-cs"/>
                        </a:rPr>
                        <a:t>(</a:t>
                      </a:r>
                      <a:r>
                        <a:rPr lang="en-US" sz="1400" b="1" kern="1200" dirty="0" err="1" smtClean="0">
                          <a:solidFill>
                            <a:srgbClr val="0070C0"/>
                          </a:solidFill>
                          <a:latin typeface="+mn-lt"/>
                          <a:ea typeface="+mn-ea"/>
                          <a:cs typeface="+mn-cs"/>
                        </a:rPr>
                        <a:t>sizeof</a:t>
                      </a:r>
                      <a:r>
                        <a:rPr lang="en-US" sz="1400" b="1" kern="1200" dirty="0" smtClean="0">
                          <a:solidFill>
                            <a:srgbClr val="0070C0"/>
                          </a:solidFill>
                          <a:latin typeface="+mn-lt"/>
                          <a:ea typeface="+mn-ea"/>
                          <a:cs typeface="+mn-cs"/>
                        </a:rPr>
                        <a:t>(</a:t>
                      </a:r>
                      <a:r>
                        <a:rPr lang="en-US" sz="1400" b="1" kern="1200" dirty="0" err="1" smtClean="0">
                          <a:solidFill>
                            <a:srgbClr val="0070C0"/>
                          </a:solidFill>
                          <a:latin typeface="+mn-lt"/>
                          <a:ea typeface="+mn-ea"/>
                          <a:cs typeface="+mn-cs"/>
                        </a:rPr>
                        <a:t>struct</a:t>
                      </a:r>
                      <a:r>
                        <a:rPr lang="en-US" sz="1400" b="1" kern="1200" dirty="0" smtClean="0">
                          <a:solidFill>
                            <a:srgbClr val="0070C0"/>
                          </a:solidFill>
                          <a:latin typeface="+mn-lt"/>
                          <a:ea typeface="+mn-ea"/>
                          <a:cs typeface="+mn-cs"/>
                        </a:rPr>
                        <a:t> Node));</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 temp-&gt;data = x;</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Temp-&gt;.next = head;</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Head = temp;</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a:t>
                      </a:r>
                    </a:p>
                  </a:txBody>
                  <a:tcPr/>
                </a:tc>
                <a:extLst>
                  <a:ext uri="{0D108BD9-81ED-4DB2-BD59-A6C34878D82A}">
                    <a16:rowId xmlns:a16="http://schemas.microsoft.com/office/drawing/2014/main" val="10002"/>
                  </a:ext>
                </a:extLst>
              </a:tr>
              <a:tr h="294736">
                <a:tc>
                  <a:txBody>
                    <a:bodyPr/>
                    <a:lstStyle/>
                    <a:p>
                      <a:r>
                        <a:rPr lang="en-US" sz="1400" dirty="0" smtClean="0"/>
                        <a:t>29</a:t>
                      </a:r>
                      <a:endParaRPr lang="en-US" sz="14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sz="1400" b="1" kern="1200" dirty="0" smtClean="0">
                        <a:solidFill>
                          <a:srgbClr val="0070C0"/>
                        </a:solidFill>
                        <a:latin typeface="+mn-lt"/>
                        <a:ea typeface="+mn-ea"/>
                        <a:cs typeface="+mn-cs"/>
                      </a:endParaRPr>
                    </a:p>
                  </a:txBody>
                  <a:tcPr/>
                </a:tc>
                <a:extLst>
                  <a:ext uri="{0D108BD9-81ED-4DB2-BD59-A6C34878D82A}">
                    <a16:rowId xmlns:a16="http://schemas.microsoft.com/office/drawing/2014/main" val="10003"/>
                  </a:ext>
                </a:extLst>
              </a:tr>
              <a:tr h="294736">
                <a:tc>
                  <a:txBody>
                    <a:bodyPr/>
                    <a:lstStyle/>
                    <a:p>
                      <a:r>
                        <a:rPr lang="en-US" sz="1400" dirty="0" smtClean="0"/>
                        <a:t>30</a:t>
                      </a:r>
                    </a:p>
                    <a:p>
                      <a:r>
                        <a:rPr lang="en-US" sz="1400" dirty="0" smtClean="0"/>
                        <a:t>31</a:t>
                      </a:r>
                    </a:p>
                    <a:p>
                      <a:r>
                        <a:rPr lang="en-US" sz="1400" dirty="0" smtClean="0"/>
                        <a:t>32</a:t>
                      </a:r>
                    </a:p>
                    <a:p>
                      <a:r>
                        <a:rPr lang="en-US" sz="1400" dirty="0" smtClean="0"/>
                        <a:t>33</a:t>
                      </a:r>
                    </a:p>
                    <a:p>
                      <a:r>
                        <a:rPr lang="en-US" sz="1400" dirty="0" smtClean="0"/>
                        <a:t>34</a:t>
                      </a:r>
                    </a:p>
                    <a:p>
                      <a:r>
                        <a:rPr lang="en-US" sz="1400" dirty="0" smtClean="0"/>
                        <a:t>35</a:t>
                      </a:r>
                    </a:p>
                    <a:p>
                      <a:r>
                        <a:rPr lang="en-US" sz="1400" dirty="0" smtClean="0"/>
                        <a:t>36</a:t>
                      </a:r>
                    </a:p>
                    <a:p>
                      <a:r>
                        <a:rPr lang="en-US" sz="1400" dirty="0" smtClean="0"/>
                        <a:t>37</a:t>
                      </a:r>
                    </a:p>
                    <a:p>
                      <a:r>
                        <a:rPr lang="en-US" sz="1400" dirty="0" smtClean="0"/>
                        <a:t>38</a:t>
                      </a:r>
                    </a:p>
                    <a:p>
                      <a:r>
                        <a:rPr lang="en-US" sz="1400" dirty="0" smtClean="0"/>
                        <a:t>39</a:t>
                      </a:r>
                    </a:p>
                    <a:p>
                      <a:r>
                        <a:rPr lang="en-US" sz="1400" dirty="0" smtClean="0"/>
                        <a:t>40</a:t>
                      </a:r>
                      <a:endParaRPr lang="en-US" sz="14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Void </a:t>
                      </a:r>
                      <a:r>
                        <a:rPr lang="en-US" sz="1400" b="1" kern="1200" dirty="0" err="1" smtClean="0">
                          <a:solidFill>
                            <a:srgbClr val="0070C0"/>
                          </a:solidFill>
                          <a:latin typeface="+mn-lt"/>
                          <a:ea typeface="+mn-ea"/>
                          <a:cs typeface="+mn-cs"/>
                        </a:rPr>
                        <a:t>PrintList</a:t>
                      </a:r>
                      <a:r>
                        <a:rPr lang="en-US" sz="1400" b="1" kern="1200" dirty="0" smtClean="0">
                          <a:solidFill>
                            <a:srgbClr val="0070C0"/>
                          </a:solidFill>
                          <a:latin typeface="+mn-lt"/>
                          <a:ea typeface="+mn-ea"/>
                          <a:cs typeface="+mn-cs"/>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 </a:t>
                      </a:r>
                      <a:r>
                        <a:rPr lang="en-US" sz="1400" b="1" kern="1200" dirty="0" err="1" smtClean="0">
                          <a:solidFill>
                            <a:srgbClr val="0070C0"/>
                          </a:solidFill>
                          <a:latin typeface="+mn-lt"/>
                          <a:ea typeface="+mn-ea"/>
                          <a:cs typeface="+mn-cs"/>
                        </a:rPr>
                        <a:t>struct</a:t>
                      </a:r>
                      <a:r>
                        <a:rPr lang="en-US" sz="1400" b="1" kern="1200" dirty="0" smtClean="0">
                          <a:solidFill>
                            <a:srgbClr val="0070C0"/>
                          </a:solidFill>
                          <a:latin typeface="+mn-lt"/>
                          <a:ea typeface="+mn-ea"/>
                          <a:cs typeface="+mn-cs"/>
                        </a:rPr>
                        <a:t> Node* temp = head;</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err="1" smtClean="0">
                          <a:solidFill>
                            <a:srgbClr val="0070C0"/>
                          </a:solidFill>
                          <a:latin typeface="+mn-lt"/>
                          <a:ea typeface="+mn-ea"/>
                          <a:cs typeface="+mn-cs"/>
                        </a:rPr>
                        <a:t>Printf</a:t>
                      </a:r>
                      <a:r>
                        <a:rPr lang="en-US" sz="1400" b="1" kern="1200" dirty="0" smtClean="0">
                          <a:solidFill>
                            <a:srgbClr val="0070C0"/>
                          </a:solidFill>
                          <a:latin typeface="+mn-lt"/>
                          <a:ea typeface="+mn-ea"/>
                          <a:cs typeface="+mn-cs"/>
                        </a:rPr>
                        <a:t>(“List is: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While (temp ! = NULL)</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     </a:t>
                      </a:r>
                      <a:r>
                        <a:rPr lang="en-US" sz="1400" b="1" kern="1200" dirty="0" err="1" smtClean="0">
                          <a:solidFill>
                            <a:srgbClr val="0070C0"/>
                          </a:solidFill>
                          <a:latin typeface="+mn-lt"/>
                          <a:ea typeface="+mn-ea"/>
                          <a:cs typeface="+mn-cs"/>
                        </a:rPr>
                        <a:t>printf</a:t>
                      </a:r>
                      <a:r>
                        <a:rPr lang="en-US" sz="1400" b="1" kern="1200" dirty="0" smtClean="0">
                          <a:solidFill>
                            <a:srgbClr val="0070C0"/>
                          </a:solidFill>
                          <a:latin typeface="+mn-lt"/>
                          <a:ea typeface="+mn-ea"/>
                          <a:cs typeface="+mn-cs"/>
                        </a:rPr>
                        <a:t>(“%d”, temp-&gt; data);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     temp = temp-&gt; link;</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err="1" smtClean="0">
                          <a:solidFill>
                            <a:srgbClr val="0070C0"/>
                          </a:solidFill>
                          <a:latin typeface="+mn-lt"/>
                          <a:ea typeface="+mn-ea"/>
                          <a:cs typeface="+mn-cs"/>
                        </a:rPr>
                        <a:t>Printf</a:t>
                      </a:r>
                      <a:r>
                        <a:rPr lang="en-US" sz="1400" b="1" kern="1200" dirty="0" smtClean="0">
                          <a:solidFill>
                            <a:srgbClr val="0070C0"/>
                          </a:solidFill>
                          <a:latin typeface="+mn-lt"/>
                          <a:ea typeface="+mn-ea"/>
                          <a:cs typeface="+mn-cs"/>
                        </a:rPr>
                        <a:t>(“\n”);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mn-cs"/>
                        </a:rPr>
                        <a: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84829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315117051"/>
              </p:ext>
            </p:extLst>
          </p:nvPr>
        </p:nvGraphicFramePr>
        <p:xfrm>
          <a:off x="457200" y="609600"/>
          <a:ext cx="8539480" cy="15544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gridCol w="208280">
                  <a:extLst>
                    <a:ext uri="{9D8B030D-6E8A-4147-A177-3AD203B41FA5}">
                      <a16:colId xmlns:a16="http://schemas.microsoft.com/office/drawing/2014/main" val="20040"/>
                    </a:ext>
                  </a:extLst>
                </a:gridCol>
              </a:tblGrid>
              <a:tr h="370840">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217</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Right Arrow 6"/>
          <p:cNvSpPr/>
          <p:nvPr/>
        </p:nvSpPr>
        <p:spPr>
          <a:xfrm>
            <a:off x="8597153" y="165174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0" y="167640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90416" y="148621"/>
            <a:ext cx="1676400" cy="381000"/>
          </a:xfrm>
          <a:prstGeom prst="rect">
            <a:avLst/>
          </a:prstGeom>
          <a:noFill/>
        </p:spPr>
        <p:txBody>
          <a:bodyPr wrap="square" rtlCol="0">
            <a:spAutoFit/>
          </a:bodyPr>
          <a:lstStyle/>
          <a:p>
            <a:r>
              <a:rPr lang="en-US" dirty="0" smtClean="0"/>
              <a:t>Memory</a:t>
            </a:r>
            <a:endParaRPr lang="en-US" dirty="0"/>
          </a:p>
        </p:txBody>
      </p:sp>
      <p:grpSp>
        <p:nvGrpSpPr>
          <p:cNvPr id="22" name="Group 21"/>
          <p:cNvGrpSpPr/>
          <p:nvPr/>
        </p:nvGrpSpPr>
        <p:grpSpPr>
          <a:xfrm>
            <a:off x="6172199" y="3581400"/>
            <a:ext cx="685801" cy="2133600"/>
            <a:chOff x="6172199" y="3581400"/>
            <a:chExt cx="685801" cy="2133600"/>
          </a:xfrm>
        </p:grpSpPr>
        <p:sp>
          <p:nvSpPr>
            <p:cNvPr id="10" name="Smiley Face 9"/>
            <p:cNvSpPr/>
            <p:nvPr/>
          </p:nvSpPr>
          <p:spPr>
            <a:xfrm>
              <a:off x="6172200" y="3581400"/>
              <a:ext cx="685800" cy="685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4"/>
            </p:cNvCxnSpPr>
            <p:nvPr/>
          </p:nvCxnSpPr>
          <p:spPr>
            <a:xfrm>
              <a:off x="6515100" y="4267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172200" y="4495800"/>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15100" y="4533900"/>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172199" y="5029200"/>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15100" y="5029200"/>
              <a:ext cx="342900" cy="6858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Smiley Face 23"/>
          <p:cNvSpPr/>
          <p:nvPr/>
        </p:nvSpPr>
        <p:spPr>
          <a:xfrm>
            <a:off x="1524001" y="3572435"/>
            <a:ext cx="685800" cy="6858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5" name="Straight Connector 24"/>
          <p:cNvCxnSpPr>
            <a:stCxn id="24" idx="4"/>
          </p:cNvCxnSpPr>
          <p:nvPr/>
        </p:nvCxnSpPr>
        <p:spPr>
          <a:xfrm>
            <a:off x="1866901" y="4258235"/>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524001" y="4486835"/>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66901" y="4524935"/>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524000" y="5020235"/>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66901" y="5020235"/>
            <a:ext cx="342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Freeform 30"/>
          <p:cNvSpPr/>
          <p:nvPr/>
        </p:nvSpPr>
        <p:spPr>
          <a:xfrm>
            <a:off x="1274329" y="3438144"/>
            <a:ext cx="1084823" cy="438912"/>
          </a:xfrm>
          <a:custGeom>
            <a:avLst/>
            <a:gdLst>
              <a:gd name="connsiteX0" fmla="*/ 463031 w 1084823"/>
              <a:gd name="connsiteY0" fmla="*/ 182880 h 438912"/>
              <a:gd name="connsiteX1" fmla="*/ 463031 w 1084823"/>
              <a:gd name="connsiteY1" fmla="*/ 182880 h 438912"/>
              <a:gd name="connsiteX2" fmla="*/ 261863 w 1084823"/>
              <a:gd name="connsiteY2" fmla="*/ 365760 h 438912"/>
              <a:gd name="connsiteX3" fmla="*/ 152135 w 1084823"/>
              <a:gd name="connsiteY3" fmla="*/ 438912 h 438912"/>
              <a:gd name="connsiteX4" fmla="*/ 206999 w 1084823"/>
              <a:gd name="connsiteY4" fmla="*/ 256032 h 438912"/>
              <a:gd name="connsiteX5" fmla="*/ 243575 w 1084823"/>
              <a:gd name="connsiteY5" fmla="*/ 146304 h 438912"/>
              <a:gd name="connsiteX6" fmla="*/ 152135 w 1084823"/>
              <a:gd name="connsiteY6" fmla="*/ 237744 h 438912"/>
              <a:gd name="connsiteX7" fmla="*/ 42407 w 1084823"/>
              <a:gd name="connsiteY7" fmla="*/ 310896 h 438912"/>
              <a:gd name="connsiteX8" fmla="*/ 5831 w 1084823"/>
              <a:gd name="connsiteY8" fmla="*/ 365760 h 438912"/>
              <a:gd name="connsiteX9" fmla="*/ 188711 w 1084823"/>
              <a:gd name="connsiteY9" fmla="*/ 256032 h 438912"/>
              <a:gd name="connsiteX10" fmla="*/ 243575 w 1084823"/>
              <a:gd name="connsiteY10" fmla="*/ 237744 h 438912"/>
              <a:gd name="connsiteX11" fmla="*/ 389879 w 1084823"/>
              <a:gd name="connsiteY11" fmla="*/ 182880 h 438912"/>
              <a:gd name="connsiteX12" fmla="*/ 554471 w 1084823"/>
              <a:gd name="connsiteY12" fmla="*/ 109728 h 438912"/>
              <a:gd name="connsiteX13" fmla="*/ 591047 w 1084823"/>
              <a:gd name="connsiteY13" fmla="*/ 54864 h 438912"/>
              <a:gd name="connsiteX14" fmla="*/ 645911 w 1084823"/>
              <a:gd name="connsiteY14" fmla="*/ 36576 h 438912"/>
              <a:gd name="connsiteX15" fmla="*/ 463031 w 1084823"/>
              <a:gd name="connsiteY15" fmla="*/ 36576 h 438912"/>
              <a:gd name="connsiteX16" fmla="*/ 408167 w 1084823"/>
              <a:gd name="connsiteY16" fmla="*/ 91440 h 438912"/>
              <a:gd name="connsiteX17" fmla="*/ 353303 w 1084823"/>
              <a:gd name="connsiteY17" fmla="*/ 128016 h 438912"/>
              <a:gd name="connsiteX18" fmla="*/ 280151 w 1084823"/>
              <a:gd name="connsiteY18" fmla="*/ 164592 h 438912"/>
              <a:gd name="connsiteX19" fmla="*/ 225287 w 1084823"/>
              <a:gd name="connsiteY19" fmla="*/ 201168 h 438912"/>
              <a:gd name="connsiteX20" fmla="*/ 170423 w 1084823"/>
              <a:gd name="connsiteY20" fmla="*/ 219456 h 438912"/>
              <a:gd name="connsiteX21" fmla="*/ 280151 w 1084823"/>
              <a:gd name="connsiteY21" fmla="*/ 164592 h 438912"/>
              <a:gd name="connsiteX22" fmla="*/ 444743 w 1084823"/>
              <a:gd name="connsiteY22" fmla="*/ 36576 h 438912"/>
              <a:gd name="connsiteX23" fmla="*/ 591047 w 1084823"/>
              <a:gd name="connsiteY23" fmla="*/ 0 h 438912"/>
              <a:gd name="connsiteX24" fmla="*/ 682487 w 1084823"/>
              <a:gd name="connsiteY24" fmla="*/ 18288 h 438912"/>
              <a:gd name="connsiteX25" fmla="*/ 737351 w 1084823"/>
              <a:gd name="connsiteY25" fmla="*/ 36576 h 438912"/>
              <a:gd name="connsiteX26" fmla="*/ 755639 w 1084823"/>
              <a:gd name="connsiteY26" fmla="*/ 91440 h 438912"/>
              <a:gd name="connsiteX27" fmla="*/ 920231 w 1084823"/>
              <a:gd name="connsiteY27" fmla="*/ 182880 h 438912"/>
              <a:gd name="connsiteX28" fmla="*/ 975095 w 1084823"/>
              <a:gd name="connsiteY28" fmla="*/ 219456 h 438912"/>
              <a:gd name="connsiteX29" fmla="*/ 993383 w 1084823"/>
              <a:gd name="connsiteY29" fmla="*/ 292608 h 438912"/>
              <a:gd name="connsiteX30" fmla="*/ 993383 w 1084823"/>
              <a:gd name="connsiteY30" fmla="*/ 384048 h 438912"/>
              <a:gd name="connsiteX31" fmla="*/ 664199 w 1084823"/>
              <a:gd name="connsiteY31" fmla="*/ 274320 h 438912"/>
              <a:gd name="connsiteX32" fmla="*/ 554471 w 1084823"/>
              <a:gd name="connsiteY32" fmla="*/ 237744 h 438912"/>
              <a:gd name="connsiteX33" fmla="*/ 499607 w 1084823"/>
              <a:gd name="connsiteY33" fmla="*/ 219456 h 438912"/>
              <a:gd name="connsiteX34" fmla="*/ 444743 w 1084823"/>
              <a:gd name="connsiteY34" fmla="*/ 182880 h 438912"/>
              <a:gd name="connsiteX35" fmla="*/ 389879 w 1084823"/>
              <a:gd name="connsiteY35" fmla="*/ 219456 h 438912"/>
              <a:gd name="connsiteX36" fmla="*/ 353303 w 1084823"/>
              <a:gd name="connsiteY36" fmla="*/ 274320 h 438912"/>
              <a:gd name="connsiteX37" fmla="*/ 298439 w 1084823"/>
              <a:gd name="connsiteY37" fmla="*/ 292608 h 438912"/>
              <a:gd name="connsiteX38" fmla="*/ 133847 w 1084823"/>
              <a:gd name="connsiteY38" fmla="*/ 310896 h 438912"/>
              <a:gd name="connsiteX39" fmla="*/ 97271 w 1084823"/>
              <a:gd name="connsiteY39" fmla="*/ 201168 h 438912"/>
              <a:gd name="connsiteX40" fmla="*/ 298439 w 1084823"/>
              <a:gd name="connsiteY40" fmla="*/ 91440 h 438912"/>
              <a:gd name="connsiteX41" fmla="*/ 353303 w 1084823"/>
              <a:gd name="connsiteY41" fmla="*/ 54864 h 438912"/>
              <a:gd name="connsiteX42" fmla="*/ 463031 w 1084823"/>
              <a:gd name="connsiteY42" fmla="*/ 18288 h 438912"/>
              <a:gd name="connsiteX43" fmla="*/ 572759 w 1084823"/>
              <a:gd name="connsiteY43" fmla="*/ 54864 h 438912"/>
              <a:gd name="connsiteX44" fmla="*/ 627623 w 1084823"/>
              <a:gd name="connsiteY44" fmla="*/ 91440 h 438912"/>
              <a:gd name="connsiteX45" fmla="*/ 810503 w 1084823"/>
              <a:gd name="connsiteY45" fmla="*/ 109728 h 438912"/>
              <a:gd name="connsiteX46" fmla="*/ 938519 w 1084823"/>
              <a:gd name="connsiteY46" fmla="*/ 128016 h 438912"/>
              <a:gd name="connsiteX47" fmla="*/ 1084823 w 1084823"/>
              <a:gd name="connsiteY47" fmla="*/ 256032 h 438912"/>
              <a:gd name="connsiteX48" fmla="*/ 1066535 w 1084823"/>
              <a:gd name="connsiteY48" fmla="*/ 329184 h 438912"/>
              <a:gd name="connsiteX49" fmla="*/ 956807 w 1084823"/>
              <a:gd name="connsiteY49" fmla="*/ 292608 h 438912"/>
              <a:gd name="connsiteX50" fmla="*/ 773927 w 1084823"/>
              <a:gd name="connsiteY50" fmla="*/ 256032 h 438912"/>
              <a:gd name="connsiteX51" fmla="*/ 517895 w 1084823"/>
              <a:gd name="connsiteY51" fmla="*/ 237744 h 438912"/>
              <a:gd name="connsiteX52" fmla="*/ 645911 w 1084823"/>
              <a:gd name="connsiteY52" fmla="*/ 146304 h 438912"/>
              <a:gd name="connsiteX53" fmla="*/ 755639 w 1084823"/>
              <a:gd name="connsiteY53" fmla="*/ 219456 h 438912"/>
              <a:gd name="connsiteX54" fmla="*/ 682487 w 1084823"/>
              <a:gd name="connsiteY54" fmla="*/ 201168 h 438912"/>
              <a:gd name="connsiteX55" fmla="*/ 517895 w 1084823"/>
              <a:gd name="connsiteY55" fmla="*/ 237744 h 438912"/>
              <a:gd name="connsiteX56" fmla="*/ 316727 w 1084823"/>
              <a:gd name="connsiteY56" fmla="*/ 274320 h 438912"/>
              <a:gd name="connsiteX57" fmla="*/ 261863 w 1084823"/>
              <a:gd name="connsiteY57" fmla="*/ 292608 h 438912"/>
              <a:gd name="connsiteX58" fmla="*/ 115559 w 1084823"/>
              <a:gd name="connsiteY58" fmla="*/ 329184 h 438912"/>
              <a:gd name="connsiteX59" fmla="*/ 170423 w 1084823"/>
              <a:gd name="connsiteY59" fmla="*/ 365760 h 438912"/>
              <a:gd name="connsiteX60" fmla="*/ 206999 w 1084823"/>
              <a:gd name="connsiteY60" fmla="*/ 420624 h 438912"/>
              <a:gd name="connsiteX61" fmla="*/ 170423 w 1084823"/>
              <a:gd name="connsiteY61" fmla="*/ 365760 h 438912"/>
              <a:gd name="connsiteX62" fmla="*/ 133847 w 1084823"/>
              <a:gd name="connsiteY62" fmla="*/ 329184 h 438912"/>
              <a:gd name="connsiteX63" fmla="*/ 133847 w 1084823"/>
              <a:gd name="connsiteY63" fmla="*/ 329184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084823" h="438912">
                <a:moveTo>
                  <a:pt x="463031" y="182880"/>
                </a:moveTo>
                <a:lnTo>
                  <a:pt x="463031" y="182880"/>
                </a:lnTo>
                <a:cubicBezTo>
                  <a:pt x="133148" y="512763"/>
                  <a:pt x="474365" y="183615"/>
                  <a:pt x="261863" y="365760"/>
                </a:cubicBezTo>
                <a:cubicBezTo>
                  <a:pt x="174687" y="440482"/>
                  <a:pt x="245459" y="407804"/>
                  <a:pt x="152135" y="438912"/>
                </a:cubicBezTo>
                <a:cubicBezTo>
                  <a:pt x="202645" y="287382"/>
                  <a:pt x="123255" y="528199"/>
                  <a:pt x="206999" y="256032"/>
                </a:cubicBezTo>
                <a:cubicBezTo>
                  <a:pt x="218337" y="219182"/>
                  <a:pt x="260817" y="111820"/>
                  <a:pt x="243575" y="146304"/>
                </a:cubicBezTo>
                <a:cubicBezTo>
                  <a:pt x="180814" y="271826"/>
                  <a:pt x="245282" y="185996"/>
                  <a:pt x="152135" y="237744"/>
                </a:cubicBezTo>
                <a:cubicBezTo>
                  <a:pt x="113708" y="259092"/>
                  <a:pt x="42407" y="310896"/>
                  <a:pt x="42407" y="310896"/>
                </a:cubicBezTo>
                <a:cubicBezTo>
                  <a:pt x="30215" y="329184"/>
                  <a:pt x="-16148" y="365760"/>
                  <a:pt x="5831" y="365760"/>
                </a:cubicBezTo>
                <a:cubicBezTo>
                  <a:pt x="67341" y="365760"/>
                  <a:pt x="139104" y="284379"/>
                  <a:pt x="188711" y="256032"/>
                </a:cubicBezTo>
                <a:cubicBezTo>
                  <a:pt x="205448" y="246468"/>
                  <a:pt x="225856" y="245338"/>
                  <a:pt x="243575" y="237744"/>
                </a:cubicBezTo>
                <a:cubicBezTo>
                  <a:pt x="377461" y="180364"/>
                  <a:pt x="255011" y="216597"/>
                  <a:pt x="389879" y="182880"/>
                </a:cubicBezTo>
                <a:cubicBezTo>
                  <a:pt x="533848" y="38911"/>
                  <a:pt x="329072" y="222427"/>
                  <a:pt x="554471" y="109728"/>
                </a:cubicBezTo>
                <a:cubicBezTo>
                  <a:pt x="574130" y="99898"/>
                  <a:pt x="573884" y="68594"/>
                  <a:pt x="591047" y="54864"/>
                </a:cubicBezTo>
                <a:cubicBezTo>
                  <a:pt x="606100" y="42822"/>
                  <a:pt x="627623" y="42672"/>
                  <a:pt x="645911" y="36576"/>
                </a:cubicBezTo>
                <a:cubicBezTo>
                  <a:pt x="573221" y="12346"/>
                  <a:pt x="558550" y="-1632"/>
                  <a:pt x="463031" y="36576"/>
                </a:cubicBezTo>
                <a:cubicBezTo>
                  <a:pt x="439018" y="46181"/>
                  <a:pt x="428036" y="74883"/>
                  <a:pt x="408167" y="91440"/>
                </a:cubicBezTo>
                <a:cubicBezTo>
                  <a:pt x="391282" y="105511"/>
                  <a:pt x="372386" y="117111"/>
                  <a:pt x="353303" y="128016"/>
                </a:cubicBezTo>
                <a:cubicBezTo>
                  <a:pt x="329633" y="141542"/>
                  <a:pt x="303821" y="151066"/>
                  <a:pt x="280151" y="164592"/>
                </a:cubicBezTo>
                <a:cubicBezTo>
                  <a:pt x="261068" y="175497"/>
                  <a:pt x="244946" y="191338"/>
                  <a:pt x="225287" y="201168"/>
                </a:cubicBezTo>
                <a:cubicBezTo>
                  <a:pt x="208045" y="209789"/>
                  <a:pt x="152135" y="225552"/>
                  <a:pt x="170423" y="219456"/>
                </a:cubicBezTo>
                <a:cubicBezTo>
                  <a:pt x="225410" y="201127"/>
                  <a:pt x="232882" y="203983"/>
                  <a:pt x="280151" y="164592"/>
                </a:cubicBezTo>
                <a:cubicBezTo>
                  <a:pt x="343268" y="111994"/>
                  <a:pt x="352300" y="67390"/>
                  <a:pt x="444743" y="36576"/>
                </a:cubicBezTo>
                <a:cubicBezTo>
                  <a:pt x="529096" y="8458"/>
                  <a:pt x="480704" y="22069"/>
                  <a:pt x="591047" y="0"/>
                </a:cubicBezTo>
                <a:cubicBezTo>
                  <a:pt x="621527" y="6096"/>
                  <a:pt x="652331" y="10749"/>
                  <a:pt x="682487" y="18288"/>
                </a:cubicBezTo>
                <a:cubicBezTo>
                  <a:pt x="701189" y="22963"/>
                  <a:pt x="723720" y="22945"/>
                  <a:pt x="737351" y="36576"/>
                </a:cubicBezTo>
                <a:cubicBezTo>
                  <a:pt x="750982" y="50207"/>
                  <a:pt x="742008" y="77809"/>
                  <a:pt x="755639" y="91440"/>
                </a:cubicBezTo>
                <a:cubicBezTo>
                  <a:pt x="870964" y="206765"/>
                  <a:pt x="828243" y="136886"/>
                  <a:pt x="920231" y="182880"/>
                </a:cubicBezTo>
                <a:cubicBezTo>
                  <a:pt x="939890" y="192710"/>
                  <a:pt x="956807" y="207264"/>
                  <a:pt x="975095" y="219456"/>
                </a:cubicBezTo>
                <a:cubicBezTo>
                  <a:pt x="981191" y="243840"/>
                  <a:pt x="980913" y="270785"/>
                  <a:pt x="993383" y="292608"/>
                </a:cubicBezTo>
                <a:cubicBezTo>
                  <a:pt x="1041939" y="377581"/>
                  <a:pt x="1088335" y="320746"/>
                  <a:pt x="993383" y="384048"/>
                </a:cubicBezTo>
                <a:lnTo>
                  <a:pt x="664199" y="274320"/>
                </a:lnTo>
                <a:lnTo>
                  <a:pt x="554471" y="237744"/>
                </a:lnTo>
                <a:cubicBezTo>
                  <a:pt x="536183" y="231648"/>
                  <a:pt x="515647" y="230149"/>
                  <a:pt x="499607" y="219456"/>
                </a:cubicBezTo>
                <a:lnTo>
                  <a:pt x="444743" y="182880"/>
                </a:lnTo>
                <a:cubicBezTo>
                  <a:pt x="426455" y="195072"/>
                  <a:pt x="405421" y="203914"/>
                  <a:pt x="389879" y="219456"/>
                </a:cubicBezTo>
                <a:cubicBezTo>
                  <a:pt x="374337" y="234998"/>
                  <a:pt x="370466" y="260590"/>
                  <a:pt x="353303" y="274320"/>
                </a:cubicBezTo>
                <a:cubicBezTo>
                  <a:pt x="338250" y="286362"/>
                  <a:pt x="317454" y="289439"/>
                  <a:pt x="298439" y="292608"/>
                </a:cubicBezTo>
                <a:cubicBezTo>
                  <a:pt x="243988" y="301683"/>
                  <a:pt x="188711" y="304800"/>
                  <a:pt x="133847" y="310896"/>
                </a:cubicBezTo>
                <a:cubicBezTo>
                  <a:pt x="88838" y="325899"/>
                  <a:pt x="-37220" y="386093"/>
                  <a:pt x="97271" y="201168"/>
                </a:cubicBezTo>
                <a:cubicBezTo>
                  <a:pt x="116038" y="175364"/>
                  <a:pt x="255059" y="116229"/>
                  <a:pt x="298439" y="91440"/>
                </a:cubicBezTo>
                <a:cubicBezTo>
                  <a:pt x="317522" y="80535"/>
                  <a:pt x="333218" y="63791"/>
                  <a:pt x="353303" y="54864"/>
                </a:cubicBezTo>
                <a:cubicBezTo>
                  <a:pt x="388535" y="39206"/>
                  <a:pt x="463031" y="18288"/>
                  <a:pt x="463031" y="18288"/>
                </a:cubicBezTo>
                <a:cubicBezTo>
                  <a:pt x="499607" y="30480"/>
                  <a:pt x="540680" y="33478"/>
                  <a:pt x="572759" y="54864"/>
                </a:cubicBezTo>
                <a:cubicBezTo>
                  <a:pt x="591047" y="67056"/>
                  <a:pt x="606206" y="86498"/>
                  <a:pt x="627623" y="91440"/>
                </a:cubicBezTo>
                <a:cubicBezTo>
                  <a:pt x="687318" y="105216"/>
                  <a:pt x="749659" y="102570"/>
                  <a:pt x="810503" y="109728"/>
                </a:cubicBezTo>
                <a:cubicBezTo>
                  <a:pt x="853313" y="114764"/>
                  <a:pt x="895847" y="121920"/>
                  <a:pt x="938519" y="128016"/>
                </a:cubicBezTo>
                <a:cubicBezTo>
                  <a:pt x="1066535" y="213360"/>
                  <a:pt x="1023863" y="164592"/>
                  <a:pt x="1084823" y="256032"/>
                </a:cubicBezTo>
                <a:cubicBezTo>
                  <a:pt x="1078727" y="280416"/>
                  <a:pt x="1090702" y="322279"/>
                  <a:pt x="1066535" y="329184"/>
                </a:cubicBezTo>
                <a:cubicBezTo>
                  <a:pt x="1029464" y="339776"/>
                  <a:pt x="994210" y="301959"/>
                  <a:pt x="956807" y="292608"/>
                </a:cubicBezTo>
                <a:cubicBezTo>
                  <a:pt x="888207" y="275458"/>
                  <a:pt x="848661" y="263505"/>
                  <a:pt x="773927" y="256032"/>
                </a:cubicBezTo>
                <a:cubicBezTo>
                  <a:pt x="688790" y="247518"/>
                  <a:pt x="603239" y="243840"/>
                  <a:pt x="517895" y="237744"/>
                </a:cubicBezTo>
                <a:cubicBezTo>
                  <a:pt x="536237" y="164376"/>
                  <a:pt x="524579" y="115971"/>
                  <a:pt x="645911" y="146304"/>
                </a:cubicBezTo>
                <a:cubicBezTo>
                  <a:pt x="688557" y="156966"/>
                  <a:pt x="798285" y="230118"/>
                  <a:pt x="755639" y="219456"/>
                </a:cubicBezTo>
                <a:lnTo>
                  <a:pt x="682487" y="201168"/>
                </a:lnTo>
                <a:cubicBezTo>
                  <a:pt x="380545" y="251492"/>
                  <a:pt x="697978" y="192723"/>
                  <a:pt x="517895" y="237744"/>
                </a:cubicBezTo>
                <a:cubicBezTo>
                  <a:pt x="384767" y="271026"/>
                  <a:pt x="463471" y="241710"/>
                  <a:pt x="316727" y="274320"/>
                </a:cubicBezTo>
                <a:cubicBezTo>
                  <a:pt x="297909" y="278502"/>
                  <a:pt x="280461" y="287536"/>
                  <a:pt x="261863" y="292608"/>
                </a:cubicBezTo>
                <a:cubicBezTo>
                  <a:pt x="213365" y="305835"/>
                  <a:pt x="115559" y="329184"/>
                  <a:pt x="115559" y="329184"/>
                </a:cubicBezTo>
                <a:cubicBezTo>
                  <a:pt x="133847" y="341376"/>
                  <a:pt x="154881" y="350218"/>
                  <a:pt x="170423" y="365760"/>
                </a:cubicBezTo>
                <a:cubicBezTo>
                  <a:pt x="185965" y="381302"/>
                  <a:pt x="219191" y="438912"/>
                  <a:pt x="206999" y="420624"/>
                </a:cubicBezTo>
                <a:cubicBezTo>
                  <a:pt x="194807" y="402336"/>
                  <a:pt x="184153" y="382923"/>
                  <a:pt x="170423" y="365760"/>
                </a:cubicBezTo>
                <a:cubicBezTo>
                  <a:pt x="159652" y="352296"/>
                  <a:pt x="146039" y="341376"/>
                  <a:pt x="133847" y="329184"/>
                </a:cubicBezTo>
                <a:lnTo>
                  <a:pt x="133847" y="329184"/>
                </a:lnTo>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028700" y="5858614"/>
            <a:ext cx="1866899" cy="646331"/>
          </a:xfrm>
          <a:prstGeom prst="rect">
            <a:avLst/>
          </a:prstGeom>
          <a:noFill/>
        </p:spPr>
        <p:txBody>
          <a:bodyPr wrap="square" rtlCol="0">
            <a:spAutoFit/>
          </a:bodyPr>
          <a:lstStyle/>
          <a:p>
            <a:pPr algn="ctr"/>
            <a:r>
              <a:rPr lang="en-US" dirty="0" smtClean="0"/>
              <a:t>Abu </a:t>
            </a:r>
          </a:p>
          <a:p>
            <a:pPr algn="ctr"/>
            <a:r>
              <a:rPr lang="en-US" dirty="0" smtClean="0"/>
              <a:t>the programmer</a:t>
            </a:r>
            <a:endParaRPr lang="en-US" dirty="0"/>
          </a:p>
        </p:txBody>
      </p:sp>
      <p:sp>
        <p:nvSpPr>
          <p:cNvPr id="33" name="TextBox 32"/>
          <p:cNvSpPr txBox="1"/>
          <p:nvPr/>
        </p:nvSpPr>
        <p:spPr>
          <a:xfrm>
            <a:off x="5257800" y="5818338"/>
            <a:ext cx="2495550" cy="646331"/>
          </a:xfrm>
          <a:prstGeom prst="rect">
            <a:avLst/>
          </a:prstGeom>
          <a:noFill/>
        </p:spPr>
        <p:txBody>
          <a:bodyPr wrap="square" rtlCol="0">
            <a:spAutoFit/>
          </a:bodyPr>
          <a:lstStyle/>
          <a:p>
            <a:pPr algn="ctr"/>
            <a:r>
              <a:rPr lang="en-US" dirty="0" err="1" smtClean="0"/>
              <a:t>Babu</a:t>
            </a:r>
            <a:endParaRPr lang="en-US" dirty="0" smtClean="0"/>
          </a:p>
          <a:p>
            <a:pPr algn="ctr"/>
            <a:r>
              <a:rPr lang="en-US" dirty="0" smtClean="0"/>
              <a:t>The Memory Manager</a:t>
            </a:r>
            <a:endParaRPr lang="en-US" dirty="0"/>
          </a:p>
        </p:txBody>
      </p:sp>
      <p:sp>
        <p:nvSpPr>
          <p:cNvPr id="34" name="TextBox 33"/>
          <p:cNvSpPr txBox="1"/>
          <p:nvPr/>
        </p:nvSpPr>
        <p:spPr>
          <a:xfrm>
            <a:off x="2695956" y="3581400"/>
            <a:ext cx="1676400" cy="1569660"/>
          </a:xfrm>
          <a:prstGeom prst="rect">
            <a:avLst/>
          </a:prstGeom>
          <a:noFill/>
        </p:spPr>
        <p:txBody>
          <a:bodyPr wrap="square" rtlCol="0">
            <a:spAutoFit/>
          </a:bodyPr>
          <a:lstStyle/>
          <a:p>
            <a:r>
              <a:rPr lang="en-US" sz="2400" dirty="0" err="1"/>
              <a:t>i</a:t>
            </a:r>
            <a:r>
              <a:rPr lang="en-US" sz="2400" dirty="0" err="1" smtClean="0"/>
              <a:t>nt</a:t>
            </a:r>
            <a:r>
              <a:rPr lang="en-US" sz="2400" dirty="0" smtClean="0"/>
              <a:t>  x ;</a:t>
            </a:r>
          </a:p>
          <a:p>
            <a:r>
              <a:rPr lang="en-US" sz="2400" dirty="0"/>
              <a:t>x</a:t>
            </a:r>
            <a:r>
              <a:rPr lang="en-US" sz="2400" dirty="0" smtClean="0"/>
              <a:t> = 8</a:t>
            </a:r>
          </a:p>
          <a:p>
            <a:endParaRPr lang="en-US" sz="2400" dirty="0"/>
          </a:p>
          <a:p>
            <a:r>
              <a:rPr lang="en-US" sz="2400" dirty="0" err="1"/>
              <a:t>i</a:t>
            </a:r>
            <a:r>
              <a:rPr lang="en-US" sz="2400" dirty="0" err="1" smtClean="0"/>
              <a:t>nt</a:t>
            </a:r>
            <a:r>
              <a:rPr lang="en-US" sz="2400" dirty="0" smtClean="0"/>
              <a:t> A[4] ;</a:t>
            </a:r>
            <a:endParaRPr lang="en-US" sz="2400" dirty="0"/>
          </a:p>
        </p:txBody>
      </p:sp>
      <p:sp>
        <p:nvSpPr>
          <p:cNvPr id="35" name="TextBox 34"/>
          <p:cNvSpPr txBox="1"/>
          <p:nvPr/>
        </p:nvSpPr>
        <p:spPr>
          <a:xfrm>
            <a:off x="4343400" y="1600200"/>
            <a:ext cx="685800" cy="461665"/>
          </a:xfrm>
          <a:prstGeom prst="rect">
            <a:avLst/>
          </a:prstGeom>
          <a:noFill/>
        </p:spPr>
        <p:txBody>
          <a:bodyPr wrap="square" rtlCol="0">
            <a:spAutoFit/>
          </a:bodyPr>
          <a:lstStyle/>
          <a:p>
            <a:pPr algn="ctr"/>
            <a:r>
              <a:rPr lang="en-US" sz="2400" dirty="0" smtClean="0"/>
              <a:t>8</a:t>
            </a:r>
            <a:endParaRPr lang="en-US" sz="2400" dirty="0"/>
          </a:p>
        </p:txBody>
      </p:sp>
      <p:sp>
        <p:nvSpPr>
          <p:cNvPr id="36" name="TextBox 35"/>
          <p:cNvSpPr txBox="1"/>
          <p:nvPr/>
        </p:nvSpPr>
        <p:spPr>
          <a:xfrm>
            <a:off x="4376928" y="2157876"/>
            <a:ext cx="652272" cy="461665"/>
          </a:xfrm>
          <a:prstGeom prst="rect">
            <a:avLst/>
          </a:prstGeom>
          <a:noFill/>
        </p:spPr>
        <p:txBody>
          <a:bodyPr wrap="square" rtlCol="0">
            <a:spAutoFit/>
          </a:bodyPr>
          <a:lstStyle/>
          <a:p>
            <a:pPr algn="ctr"/>
            <a:r>
              <a:rPr lang="en-US" sz="2400" dirty="0" smtClean="0"/>
              <a:t>x</a:t>
            </a:r>
            <a:endParaRPr lang="en-US" sz="2400" dirty="0"/>
          </a:p>
        </p:txBody>
      </p:sp>
      <p:sp>
        <p:nvSpPr>
          <p:cNvPr id="2" name="Rectangle 1"/>
          <p:cNvSpPr/>
          <p:nvPr/>
        </p:nvSpPr>
        <p:spPr>
          <a:xfrm>
            <a:off x="857251" y="1529365"/>
            <a:ext cx="3333749" cy="628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478405" y="2157876"/>
            <a:ext cx="652272" cy="461665"/>
          </a:xfrm>
          <a:prstGeom prst="rect">
            <a:avLst/>
          </a:prstGeom>
          <a:noFill/>
        </p:spPr>
        <p:txBody>
          <a:bodyPr wrap="square" rtlCol="0">
            <a:spAutoFit/>
          </a:bodyPr>
          <a:lstStyle/>
          <a:p>
            <a:pPr algn="ctr"/>
            <a:r>
              <a:rPr lang="en-US" sz="2400" dirty="0"/>
              <a:t>A</a:t>
            </a:r>
          </a:p>
        </p:txBody>
      </p:sp>
      <p:sp>
        <p:nvSpPr>
          <p:cNvPr id="37" name="TextBox 36"/>
          <p:cNvSpPr txBox="1"/>
          <p:nvPr/>
        </p:nvSpPr>
        <p:spPr>
          <a:xfrm>
            <a:off x="931429" y="1600200"/>
            <a:ext cx="685800" cy="461665"/>
          </a:xfrm>
          <a:prstGeom prst="rect">
            <a:avLst/>
          </a:prstGeom>
          <a:noFill/>
        </p:spPr>
        <p:txBody>
          <a:bodyPr wrap="square" rtlCol="0">
            <a:spAutoFit/>
          </a:bodyPr>
          <a:lstStyle/>
          <a:p>
            <a:pPr algn="ctr"/>
            <a:r>
              <a:rPr lang="en-US" sz="2400" dirty="0"/>
              <a:t>6</a:t>
            </a:r>
          </a:p>
        </p:txBody>
      </p:sp>
      <p:sp>
        <p:nvSpPr>
          <p:cNvPr id="38" name="TextBox 37"/>
          <p:cNvSpPr txBox="1"/>
          <p:nvPr/>
        </p:nvSpPr>
        <p:spPr>
          <a:xfrm>
            <a:off x="1816740" y="1621482"/>
            <a:ext cx="685800" cy="461665"/>
          </a:xfrm>
          <a:prstGeom prst="rect">
            <a:avLst/>
          </a:prstGeom>
          <a:noFill/>
        </p:spPr>
        <p:txBody>
          <a:bodyPr wrap="square" rtlCol="0">
            <a:spAutoFit/>
          </a:bodyPr>
          <a:lstStyle/>
          <a:p>
            <a:pPr algn="ctr"/>
            <a:r>
              <a:rPr lang="en-US" sz="2400" dirty="0" smtClean="0"/>
              <a:t>5</a:t>
            </a:r>
            <a:endParaRPr lang="en-US" sz="2400" dirty="0"/>
          </a:p>
        </p:txBody>
      </p:sp>
      <p:sp>
        <p:nvSpPr>
          <p:cNvPr id="39" name="TextBox 38"/>
          <p:cNvSpPr txBox="1"/>
          <p:nvPr/>
        </p:nvSpPr>
        <p:spPr>
          <a:xfrm>
            <a:off x="2654940" y="1621482"/>
            <a:ext cx="685800" cy="461665"/>
          </a:xfrm>
          <a:prstGeom prst="rect">
            <a:avLst/>
          </a:prstGeom>
          <a:noFill/>
        </p:spPr>
        <p:txBody>
          <a:bodyPr wrap="square" rtlCol="0">
            <a:spAutoFit/>
          </a:bodyPr>
          <a:lstStyle/>
          <a:p>
            <a:pPr algn="ctr"/>
            <a:r>
              <a:rPr lang="en-US" sz="2400" dirty="0" smtClean="0"/>
              <a:t>4</a:t>
            </a:r>
            <a:endParaRPr lang="en-US" sz="2400" dirty="0"/>
          </a:p>
        </p:txBody>
      </p:sp>
      <p:sp>
        <p:nvSpPr>
          <p:cNvPr id="40" name="TextBox 39"/>
          <p:cNvSpPr txBox="1"/>
          <p:nvPr/>
        </p:nvSpPr>
        <p:spPr>
          <a:xfrm>
            <a:off x="3449837" y="1606188"/>
            <a:ext cx="685800" cy="461665"/>
          </a:xfrm>
          <a:prstGeom prst="rect">
            <a:avLst/>
          </a:prstGeom>
          <a:noFill/>
        </p:spPr>
        <p:txBody>
          <a:bodyPr wrap="square" rtlCol="0">
            <a:spAutoFit/>
          </a:bodyPr>
          <a:lstStyle/>
          <a:p>
            <a:pPr algn="ctr"/>
            <a:r>
              <a:rPr lang="en-US" sz="2400" dirty="0"/>
              <a:t>2</a:t>
            </a:r>
          </a:p>
        </p:txBody>
      </p:sp>
    </p:spTree>
    <p:extLst>
      <p:ext uri="{BB962C8B-B14F-4D97-AF65-F5344CB8AC3E}">
        <p14:creationId xmlns:p14="http://schemas.microsoft.com/office/powerpoint/2010/main" val="2793076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Linked List – Implementation in C/C++: insertion at n</a:t>
            </a:r>
            <a:r>
              <a:rPr lang="en-US" sz="3200" b="1" baseline="30000" dirty="0" smtClean="0">
                <a:latin typeface="Verdana" pitchFamily="34" charset="0"/>
                <a:ea typeface="Verdana" pitchFamily="34" charset="0"/>
                <a:cs typeface="Verdana" pitchFamily="34" charset="0"/>
              </a:rPr>
              <a:t>th </a:t>
            </a:r>
            <a:r>
              <a:rPr lang="en-US" sz="3200" b="1" dirty="0" smtClean="0">
                <a:latin typeface="Verdana" pitchFamily="34" charset="0"/>
                <a:ea typeface="Verdana" pitchFamily="34" charset="0"/>
                <a:cs typeface="Verdana" pitchFamily="34" charset="0"/>
              </a:rPr>
              <a:t>position</a:t>
            </a:r>
            <a:endParaRPr lang="en-US" sz="3200" b="1" baseline="30000" dirty="0">
              <a:latin typeface="Verdana" pitchFamily="34" charset="0"/>
              <a:ea typeface="Verdana" pitchFamily="34" charset="0"/>
              <a:cs typeface="Verdan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71656929"/>
              </p:ext>
            </p:extLst>
          </p:nvPr>
        </p:nvGraphicFramePr>
        <p:xfrm>
          <a:off x="871189" y="1447800"/>
          <a:ext cx="6096000" cy="539496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284576">
                <a:tc>
                  <a:txBody>
                    <a:bodyPr/>
                    <a:lstStyle/>
                    <a:p>
                      <a:r>
                        <a:rPr lang="en-US" sz="1400" dirty="0" smtClean="0"/>
                        <a:t>1</a:t>
                      </a:r>
                      <a:endParaRPr lang="en-US" sz="1400" dirty="0"/>
                    </a:p>
                  </a:txBody>
                  <a:tcPr/>
                </a:tc>
                <a:tc>
                  <a:txBody>
                    <a:bodyPr/>
                    <a:lstStyle/>
                    <a:p>
                      <a:pPr marL="0" lvl="2" indent="0"/>
                      <a:r>
                        <a:rPr lang="en-US" sz="1400" b="1" dirty="0" smtClean="0">
                          <a:solidFill>
                            <a:srgbClr val="0070C0"/>
                          </a:solidFill>
                        </a:rPr>
                        <a:t>#include&lt;</a:t>
                      </a:r>
                      <a:r>
                        <a:rPr lang="en-US" sz="1400" b="1" dirty="0" err="1" smtClean="0">
                          <a:solidFill>
                            <a:srgbClr val="0070C0"/>
                          </a:solidFill>
                        </a:rPr>
                        <a:t>stdlib.h</a:t>
                      </a:r>
                      <a:r>
                        <a:rPr lang="en-US" sz="1400" b="1" dirty="0" smtClean="0">
                          <a:solidFill>
                            <a:srgbClr val="0070C0"/>
                          </a:solidFill>
                        </a:rPr>
                        <a:t>&gt;</a:t>
                      </a:r>
                      <a:endParaRPr lang="en-US" sz="1400" b="1" dirty="0">
                        <a:solidFill>
                          <a:srgbClr val="0070C0"/>
                        </a:solidFill>
                      </a:endParaRPr>
                    </a:p>
                  </a:txBody>
                  <a:tcPr/>
                </a:tc>
                <a:extLst>
                  <a:ext uri="{0D108BD9-81ED-4DB2-BD59-A6C34878D82A}">
                    <a16:rowId xmlns:a16="http://schemas.microsoft.com/office/drawing/2014/main" val="10000"/>
                  </a:ext>
                </a:extLst>
              </a:tr>
              <a:tr h="284576">
                <a:tc>
                  <a:txBody>
                    <a:bodyPr/>
                    <a:lstStyle/>
                    <a:p>
                      <a:r>
                        <a:rPr lang="en-US" sz="1400" dirty="0" smtClean="0"/>
                        <a:t>2</a:t>
                      </a:r>
                      <a:endParaRPr lang="en-US" sz="1400" dirty="0"/>
                    </a:p>
                  </a:txBody>
                  <a:tcPr/>
                </a:tc>
                <a:tc>
                  <a:txBody>
                    <a:bodyPr/>
                    <a:lstStyle/>
                    <a:p>
                      <a:pPr marL="0" lvl="2" indent="0"/>
                      <a:r>
                        <a:rPr lang="en-US" sz="1400" b="1" dirty="0" smtClean="0">
                          <a:solidFill>
                            <a:srgbClr val="0070C0"/>
                          </a:solidFill>
                        </a:rPr>
                        <a:t>#include&lt;</a:t>
                      </a:r>
                      <a:r>
                        <a:rPr lang="en-US" sz="1400" b="1" dirty="0" err="1" smtClean="0">
                          <a:solidFill>
                            <a:srgbClr val="0070C0"/>
                          </a:solidFill>
                        </a:rPr>
                        <a:t>stdio.h</a:t>
                      </a:r>
                      <a:r>
                        <a:rPr lang="en-US" sz="1400" b="1" dirty="0" smtClean="0">
                          <a:solidFill>
                            <a:srgbClr val="0070C0"/>
                          </a:solidFill>
                        </a:rPr>
                        <a:t>&gt;</a:t>
                      </a:r>
                      <a:endParaRPr lang="en-US" sz="1400" b="1" dirty="0">
                        <a:solidFill>
                          <a:srgbClr val="0070C0"/>
                        </a:solidFill>
                      </a:endParaRPr>
                    </a:p>
                  </a:txBody>
                  <a:tcPr/>
                </a:tc>
                <a:extLst>
                  <a:ext uri="{0D108BD9-81ED-4DB2-BD59-A6C34878D82A}">
                    <a16:rowId xmlns:a16="http://schemas.microsoft.com/office/drawing/2014/main" val="10001"/>
                  </a:ext>
                </a:extLst>
              </a:tr>
              <a:tr h="284576">
                <a:tc>
                  <a:txBody>
                    <a:bodyPr/>
                    <a:lstStyle/>
                    <a:p>
                      <a:r>
                        <a:rPr lang="en-US" sz="1400" dirty="0" smtClean="0"/>
                        <a:t>3</a:t>
                      </a:r>
                      <a:endParaRPr lang="en-US" sz="1400" dirty="0"/>
                    </a:p>
                  </a:txBody>
                  <a:tcPr/>
                </a:tc>
                <a:tc>
                  <a:txBody>
                    <a:bodyPr/>
                    <a:lstStyle/>
                    <a:p>
                      <a:pPr marL="0" lvl="2" indent="0"/>
                      <a:r>
                        <a:rPr lang="en-US" sz="1400" b="1" dirty="0" err="1" smtClean="0">
                          <a:solidFill>
                            <a:srgbClr val="0070C0"/>
                          </a:solidFill>
                        </a:rPr>
                        <a:t>struct</a:t>
                      </a:r>
                      <a:r>
                        <a:rPr lang="en-US" sz="1400" b="1" dirty="0" smtClean="0">
                          <a:solidFill>
                            <a:srgbClr val="0070C0"/>
                          </a:solidFill>
                        </a:rPr>
                        <a:t> Node</a:t>
                      </a:r>
                      <a:endParaRPr lang="en-US" sz="1400" b="1" dirty="0">
                        <a:solidFill>
                          <a:srgbClr val="0070C0"/>
                        </a:solidFill>
                      </a:endParaRPr>
                    </a:p>
                  </a:txBody>
                  <a:tcPr/>
                </a:tc>
                <a:extLst>
                  <a:ext uri="{0D108BD9-81ED-4DB2-BD59-A6C34878D82A}">
                    <a16:rowId xmlns:a16="http://schemas.microsoft.com/office/drawing/2014/main" val="10002"/>
                  </a:ext>
                </a:extLst>
              </a:tr>
              <a:tr h="284576">
                <a:tc>
                  <a:txBody>
                    <a:bodyPr/>
                    <a:lstStyle/>
                    <a:p>
                      <a:r>
                        <a:rPr lang="en-US" sz="1400" dirty="0" smtClean="0"/>
                        <a:t>4</a:t>
                      </a:r>
                      <a:endParaRPr lang="en-US" sz="14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rPr>
                        <a:t>{ </a:t>
                      </a:r>
                    </a:p>
                  </a:txBody>
                  <a:tcPr/>
                </a:tc>
                <a:extLst>
                  <a:ext uri="{0D108BD9-81ED-4DB2-BD59-A6C34878D82A}">
                    <a16:rowId xmlns:a16="http://schemas.microsoft.com/office/drawing/2014/main" val="10003"/>
                  </a:ext>
                </a:extLst>
              </a:tr>
              <a:tr h="284576">
                <a:tc>
                  <a:txBody>
                    <a:bodyPr/>
                    <a:lstStyle/>
                    <a:p>
                      <a:r>
                        <a:rPr lang="en-US" sz="1400" dirty="0" smtClean="0"/>
                        <a:t>5</a:t>
                      </a:r>
                      <a:endParaRPr lang="en-US" sz="1400" dirty="0"/>
                    </a:p>
                  </a:txBody>
                  <a:tcPr/>
                </a:tc>
                <a:tc>
                  <a:txBody>
                    <a:bodyPr/>
                    <a:lstStyle/>
                    <a:p>
                      <a:r>
                        <a:rPr lang="en-US" sz="1400" b="1" dirty="0" smtClean="0">
                          <a:solidFill>
                            <a:srgbClr val="0070C0"/>
                          </a:solidFill>
                        </a:rPr>
                        <a:t>    </a:t>
                      </a:r>
                      <a:r>
                        <a:rPr lang="en-US" sz="1400" b="1" dirty="0" err="1" smtClean="0">
                          <a:solidFill>
                            <a:srgbClr val="0070C0"/>
                          </a:solidFill>
                        </a:rPr>
                        <a:t>int</a:t>
                      </a:r>
                      <a:r>
                        <a:rPr lang="en-US" sz="1400" b="1" dirty="0" smtClean="0">
                          <a:solidFill>
                            <a:srgbClr val="0070C0"/>
                          </a:solidFill>
                        </a:rPr>
                        <a:t> data ; </a:t>
                      </a:r>
                      <a:endParaRPr lang="en-US" sz="1400" dirty="0"/>
                    </a:p>
                  </a:txBody>
                  <a:tcPr/>
                </a:tc>
                <a:extLst>
                  <a:ext uri="{0D108BD9-81ED-4DB2-BD59-A6C34878D82A}">
                    <a16:rowId xmlns:a16="http://schemas.microsoft.com/office/drawing/2014/main" val="10004"/>
                  </a:ext>
                </a:extLst>
              </a:tr>
              <a:tr h="284576">
                <a:tc>
                  <a:txBody>
                    <a:bodyPr/>
                    <a:lstStyle/>
                    <a:p>
                      <a:r>
                        <a:rPr lang="en-US" sz="1400" dirty="0" smtClean="0"/>
                        <a:t>6</a:t>
                      </a:r>
                      <a:endParaRPr lang="en-US" sz="1400" dirty="0"/>
                    </a:p>
                  </a:txBody>
                  <a:tcPr/>
                </a:tc>
                <a:tc>
                  <a:txBody>
                    <a:bodyPr/>
                    <a:lstStyle/>
                    <a:p>
                      <a:r>
                        <a:rPr lang="en-US" sz="1400" b="1" dirty="0" smtClean="0">
                          <a:solidFill>
                            <a:srgbClr val="0070C0"/>
                          </a:solidFill>
                        </a:rPr>
                        <a:t>    Node* link;    </a:t>
                      </a:r>
                      <a:endParaRPr lang="en-US" sz="1400" dirty="0"/>
                    </a:p>
                  </a:txBody>
                  <a:tcPr/>
                </a:tc>
                <a:extLst>
                  <a:ext uri="{0D108BD9-81ED-4DB2-BD59-A6C34878D82A}">
                    <a16:rowId xmlns:a16="http://schemas.microsoft.com/office/drawing/2014/main" val="10005"/>
                  </a:ext>
                </a:extLst>
              </a:tr>
              <a:tr h="284576">
                <a:tc>
                  <a:txBody>
                    <a:bodyPr/>
                    <a:lstStyle/>
                    <a:p>
                      <a:r>
                        <a:rPr lang="en-US" sz="1400" dirty="0" smtClean="0"/>
                        <a:t>7</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rPr>
                        <a:t> }</a:t>
                      </a:r>
                    </a:p>
                  </a:txBody>
                  <a:tcPr/>
                </a:tc>
                <a:extLst>
                  <a:ext uri="{0D108BD9-81ED-4DB2-BD59-A6C34878D82A}">
                    <a16:rowId xmlns:a16="http://schemas.microsoft.com/office/drawing/2014/main" val="10006"/>
                  </a:ext>
                </a:extLst>
              </a:tr>
              <a:tr h="284576">
                <a:tc>
                  <a:txBody>
                    <a:bodyPr/>
                    <a:lstStyle/>
                    <a:p>
                      <a:r>
                        <a:rPr lang="en-US" sz="1400" dirty="0" smtClean="0"/>
                        <a:t>8</a:t>
                      </a:r>
                      <a:endParaRPr lang="en-US" sz="1400" dirty="0"/>
                    </a:p>
                  </a:txBody>
                  <a:tcPr/>
                </a:tc>
                <a:tc>
                  <a:txBody>
                    <a:bodyPr/>
                    <a:lstStyle/>
                    <a:p>
                      <a:pPr marL="0" lvl="2" indent="0"/>
                      <a:r>
                        <a:rPr lang="en-US" sz="1400" b="1" dirty="0" smtClean="0">
                          <a:solidFill>
                            <a:srgbClr val="0070C0"/>
                          </a:solidFill>
                        </a:rPr>
                        <a:t>Node*</a:t>
                      </a:r>
                      <a:r>
                        <a:rPr lang="en-US" sz="1400" b="1" baseline="0" dirty="0" smtClean="0">
                          <a:solidFill>
                            <a:srgbClr val="0070C0"/>
                          </a:solidFill>
                        </a:rPr>
                        <a:t> head;</a:t>
                      </a:r>
                      <a:endParaRPr lang="en-US" sz="1400" b="1" dirty="0">
                        <a:solidFill>
                          <a:srgbClr val="0070C0"/>
                        </a:solidFill>
                      </a:endParaRPr>
                    </a:p>
                  </a:txBody>
                  <a:tcPr/>
                </a:tc>
                <a:extLst>
                  <a:ext uri="{0D108BD9-81ED-4DB2-BD59-A6C34878D82A}">
                    <a16:rowId xmlns:a16="http://schemas.microsoft.com/office/drawing/2014/main" val="10007"/>
                  </a:ext>
                </a:extLst>
              </a:tr>
              <a:tr h="284576">
                <a:tc>
                  <a:txBody>
                    <a:bodyPr/>
                    <a:lstStyle/>
                    <a:p>
                      <a:r>
                        <a:rPr lang="en-US" sz="1400" dirty="0" smtClean="0"/>
                        <a:t>9</a:t>
                      </a:r>
                      <a:endParaRPr lang="en-US" sz="1400" dirty="0"/>
                    </a:p>
                  </a:txBody>
                  <a:tcPr/>
                </a:tc>
                <a:tc>
                  <a:txBody>
                    <a:bodyPr/>
                    <a:lstStyle/>
                    <a:p>
                      <a:pPr marL="0" lvl="2" indent="0"/>
                      <a:r>
                        <a:rPr lang="en-US" sz="1400" b="1" dirty="0" smtClean="0">
                          <a:solidFill>
                            <a:srgbClr val="0070C0"/>
                          </a:solidFill>
                        </a:rPr>
                        <a:t>Void Insert (</a:t>
                      </a:r>
                      <a:r>
                        <a:rPr lang="en-US" sz="1400" b="1" dirty="0" err="1" smtClean="0">
                          <a:solidFill>
                            <a:srgbClr val="0070C0"/>
                          </a:solidFill>
                        </a:rPr>
                        <a:t>int</a:t>
                      </a:r>
                      <a:r>
                        <a:rPr lang="en-US" sz="1400" b="1" dirty="0" smtClean="0">
                          <a:solidFill>
                            <a:srgbClr val="0070C0"/>
                          </a:solidFill>
                        </a:rPr>
                        <a:t> x, </a:t>
                      </a:r>
                      <a:r>
                        <a:rPr lang="en-US" sz="1400" b="1" dirty="0" err="1" smtClean="0">
                          <a:solidFill>
                            <a:srgbClr val="0070C0"/>
                          </a:solidFill>
                        </a:rPr>
                        <a:t>int</a:t>
                      </a:r>
                      <a:r>
                        <a:rPr lang="en-US" sz="1400" b="1" dirty="0" smtClean="0">
                          <a:solidFill>
                            <a:srgbClr val="0070C0"/>
                          </a:solidFill>
                        </a:rPr>
                        <a:t> n);</a:t>
                      </a:r>
                      <a:endParaRPr lang="en-US" sz="1400" b="1" dirty="0">
                        <a:solidFill>
                          <a:srgbClr val="0070C0"/>
                        </a:solidFill>
                      </a:endParaRPr>
                    </a:p>
                  </a:txBody>
                  <a:tcPr/>
                </a:tc>
                <a:extLst>
                  <a:ext uri="{0D108BD9-81ED-4DB2-BD59-A6C34878D82A}">
                    <a16:rowId xmlns:a16="http://schemas.microsoft.com/office/drawing/2014/main" val="10008"/>
                  </a:ext>
                </a:extLst>
              </a:tr>
              <a:tr h="284576">
                <a:tc>
                  <a:txBody>
                    <a:bodyPr/>
                    <a:lstStyle/>
                    <a:p>
                      <a:r>
                        <a:rPr lang="en-US" sz="1400" dirty="0" smtClean="0"/>
                        <a:t>10</a:t>
                      </a:r>
                      <a:endParaRPr lang="en-US" sz="1400" dirty="0"/>
                    </a:p>
                  </a:txBody>
                  <a:tcPr/>
                </a:tc>
                <a:tc>
                  <a:txBody>
                    <a:bodyPr/>
                    <a:lstStyle/>
                    <a:p>
                      <a:pPr marL="0" lvl="2" indent="0"/>
                      <a:r>
                        <a:rPr lang="en-US" sz="1400" b="1" dirty="0" smtClean="0">
                          <a:solidFill>
                            <a:srgbClr val="0070C0"/>
                          </a:solidFill>
                        </a:rPr>
                        <a:t>Void print();</a:t>
                      </a:r>
                      <a:endParaRPr lang="en-US" sz="1400" b="1" dirty="0">
                        <a:solidFill>
                          <a:srgbClr val="0070C0"/>
                        </a:solidFill>
                      </a:endParaRPr>
                    </a:p>
                  </a:txBody>
                  <a:tcPr/>
                </a:tc>
                <a:extLst>
                  <a:ext uri="{0D108BD9-81ED-4DB2-BD59-A6C34878D82A}">
                    <a16:rowId xmlns:a16="http://schemas.microsoft.com/office/drawing/2014/main" val="10009"/>
                  </a:ext>
                </a:extLst>
              </a:tr>
              <a:tr h="284576">
                <a:tc>
                  <a:txBody>
                    <a:bodyPr/>
                    <a:lstStyle/>
                    <a:p>
                      <a:r>
                        <a:rPr lang="en-US" sz="1400" dirty="0" smtClean="0"/>
                        <a:t>11</a:t>
                      </a:r>
                      <a:endParaRPr lang="en-US" sz="1400" dirty="0"/>
                    </a:p>
                  </a:txBody>
                  <a:tcPr/>
                </a:tc>
                <a:tc>
                  <a:txBody>
                    <a:bodyPr/>
                    <a:lstStyle/>
                    <a:p>
                      <a:pPr marL="0" lvl="2" indent="0"/>
                      <a:r>
                        <a:rPr lang="en-US" sz="1400" b="1" dirty="0" err="1" smtClean="0">
                          <a:solidFill>
                            <a:srgbClr val="0070C0"/>
                          </a:solidFill>
                        </a:rPr>
                        <a:t>int</a:t>
                      </a:r>
                      <a:r>
                        <a:rPr lang="en-US" sz="1400" b="1" dirty="0" smtClean="0">
                          <a:solidFill>
                            <a:srgbClr val="0070C0"/>
                          </a:solidFill>
                        </a:rPr>
                        <a:t>  main () {</a:t>
                      </a:r>
                      <a:endParaRPr lang="en-US" sz="1400" b="1" dirty="0">
                        <a:solidFill>
                          <a:srgbClr val="0070C0"/>
                        </a:solidFill>
                      </a:endParaRPr>
                    </a:p>
                  </a:txBody>
                  <a:tcPr/>
                </a:tc>
                <a:extLst>
                  <a:ext uri="{0D108BD9-81ED-4DB2-BD59-A6C34878D82A}">
                    <a16:rowId xmlns:a16="http://schemas.microsoft.com/office/drawing/2014/main" val="10010"/>
                  </a:ext>
                </a:extLst>
              </a:tr>
              <a:tr h="284576">
                <a:tc>
                  <a:txBody>
                    <a:bodyPr/>
                    <a:lstStyle/>
                    <a:p>
                      <a:r>
                        <a:rPr lang="en-US" sz="1400" dirty="0" smtClean="0"/>
                        <a:t>12</a:t>
                      </a:r>
                      <a:endParaRPr lang="en-US" sz="1400" dirty="0"/>
                    </a:p>
                  </a:txBody>
                  <a:tcPr/>
                </a:tc>
                <a:tc>
                  <a:txBody>
                    <a:bodyPr/>
                    <a:lstStyle/>
                    <a:p>
                      <a:pPr marL="0" lvl="2" indent="0"/>
                      <a:r>
                        <a:rPr lang="en-US" sz="1400" b="1" dirty="0" smtClean="0">
                          <a:solidFill>
                            <a:srgbClr val="0070C0"/>
                          </a:solidFill>
                        </a:rPr>
                        <a:t>       head = NULL;    // empty list</a:t>
                      </a:r>
                      <a:endParaRPr lang="en-US" sz="1400" b="1" dirty="0">
                        <a:solidFill>
                          <a:srgbClr val="0070C0"/>
                        </a:solidFill>
                      </a:endParaRPr>
                    </a:p>
                  </a:txBody>
                  <a:tcPr/>
                </a:tc>
                <a:extLst>
                  <a:ext uri="{0D108BD9-81ED-4DB2-BD59-A6C34878D82A}">
                    <a16:rowId xmlns:a16="http://schemas.microsoft.com/office/drawing/2014/main" val="10011"/>
                  </a:ext>
                </a:extLst>
              </a:tr>
              <a:tr h="284576">
                <a:tc>
                  <a:txBody>
                    <a:bodyPr/>
                    <a:lstStyle/>
                    <a:p>
                      <a:r>
                        <a:rPr lang="en-US" sz="1400" dirty="0" smtClean="0"/>
                        <a:t>13</a:t>
                      </a:r>
                      <a:endParaRPr lang="en-US" sz="1400" dirty="0"/>
                    </a:p>
                  </a:txBody>
                  <a:tcPr/>
                </a:tc>
                <a:tc>
                  <a:txBody>
                    <a:bodyPr/>
                    <a:lstStyle/>
                    <a:p>
                      <a:r>
                        <a:rPr lang="en-US" sz="1400" b="1" kern="1200" dirty="0" smtClean="0">
                          <a:solidFill>
                            <a:srgbClr val="0070C0"/>
                          </a:solidFill>
                          <a:latin typeface="+mn-lt"/>
                          <a:ea typeface="+mn-ea"/>
                          <a:cs typeface="+mn-cs"/>
                        </a:rPr>
                        <a:t>     </a:t>
                      </a:r>
                      <a:r>
                        <a:rPr lang="en-US" sz="1400" b="1" kern="1200" baseline="0" dirty="0" smtClean="0">
                          <a:solidFill>
                            <a:srgbClr val="0070C0"/>
                          </a:solidFill>
                          <a:latin typeface="+mn-lt"/>
                          <a:ea typeface="+mn-ea"/>
                          <a:cs typeface="+mn-cs"/>
                        </a:rPr>
                        <a:t>  insert (2, 1) ;   //List : 2</a:t>
                      </a:r>
                      <a:endParaRPr lang="en-US" sz="1400" b="1" kern="1200" dirty="0">
                        <a:solidFill>
                          <a:srgbClr val="0070C0"/>
                        </a:solidFill>
                        <a:latin typeface="+mn-lt"/>
                        <a:ea typeface="+mn-ea"/>
                        <a:cs typeface="+mn-cs"/>
                      </a:endParaRPr>
                    </a:p>
                  </a:txBody>
                  <a:tcPr/>
                </a:tc>
                <a:extLst>
                  <a:ext uri="{0D108BD9-81ED-4DB2-BD59-A6C34878D82A}">
                    <a16:rowId xmlns:a16="http://schemas.microsoft.com/office/drawing/2014/main" val="10012"/>
                  </a:ext>
                </a:extLst>
              </a:tr>
              <a:tr h="284576">
                <a:tc>
                  <a:txBody>
                    <a:bodyPr/>
                    <a:lstStyle/>
                    <a:p>
                      <a:r>
                        <a:rPr lang="en-US" sz="1400" dirty="0" smtClean="0"/>
                        <a:t>14</a:t>
                      </a:r>
                      <a:endParaRPr lang="en-US" sz="1400" dirty="0"/>
                    </a:p>
                  </a:txBody>
                  <a:tcPr/>
                </a:tc>
                <a:tc>
                  <a:txBody>
                    <a:bodyPr/>
                    <a:lstStyle/>
                    <a:p>
                      <a:r>
                        <a:rPr lang="en-US" sz="1400" b="1" kern="1200" dirty="0" smtClean="0">
                          <a:solidFill>
                            <a:srgbClr val="0070C0"/>
                          </a:solidFill>
                          <a:latin typeface="+mn-lt"/>
                          <a:ea typeface="+mn-ea"/>
                          <a:cs typeface="+mn-cs"/>
                        </a:rPr>
                        <a:t>      </a:t>
                      </a:r>
                      <a:r>
                        <a:rPr lang="en-US" sz="1400" b="1" kern="1200" baseline="0" dirty="0" smtClean="0">
                          <a:solidFill>
                            <a:srgbClr val="0070C0"/>
                          </a:solidFill>
                          <a:latin typeface="+mn-lt"/>
                          <a:ea typeface="+mn-ea"/>
                          <a:cs typeface="+mn-cs"/>
                        </a:rPr>
                        <a:t> insert (3, 2) ;   //List : 2, 3</a:t>
                      </a:r>
                      <a:endParaRPr lang="en-US" sz="1400" b="1" kern="1200" dirty="0">
                        <a:solidFill>
                          <a:srgbClr val="0070C0"/>
                        </a:solidFill>
                        <a:latin typeface="+mn-lt"/>
                        <a:ea typeface="+mn-ea"/>
                        <a:cs typeface="+mn-cs"/>
                      </a:endParaRPr>
                    </a:p>
                  </a:txBody>
                  <a:tcPr/>
                </a:tc>
                <a:extLst>
                  <a:ext uri="{0D108BD9-81ED-4DB2-BD59-A6C34878D82A}">
                    <a16:rowId xmlns:a16="http://schemas.microsoft.com/office/drawing/2014/main" val="10013"/>
                  </a:ext>
                </a:extLst>
              </a:tr>
              <a:tr h="218536">
                <a:tc>
                  <a:txBody>
                    <a:bodyPr/>
                    <a:lstStyle/>
                    <a:p>
                      <a:r>
                        <a:rPr lang="en-US" sz="1400" dirty="0" smtClean="0"/>
                        <a:t>15</a:t>
                      </a:r>
                      <a:endParaRPr lang="en-US" sz="1400" dirty="0"/>
                    </a:p>
                  </a:txBody>
                  <a:tcPr/>
                </a:tc>
                <a:tc>
                  <a:txBody>
                    <a:bodyPr/>
                    <a:lstStyle/>
                    <a:p>
                      <a:r>
                        <a:rPr lang="en-US" sz="1400" b="1" kern="1200" baseline="0" dirty="0" smtClean="0">
                          <a:solidFill>
                            <a:srgbClr val="0070C0"/>
                          </a:solidFill>
                          <a:latin typeface="+mn-lt"/>
                          <a:ea typeface="+mn-ea"/>
                          <a:cs typeface="+mn-cs"/>
                        </a:rPr>
                        <a:t>       insert (4, 1) ;   //List : 4, 2, 3</a:t>
                      </a:r>
                      <a:endParaRPr lang="en-US" sz="1400" b="1" kern="1200" dirty="0">
                        <a:solidFill>
                          <a:srgbClr val="0070C0"/>
                        </a:solidFill>
                        <a:latin typeface="+mn-lt"/>
                        <a:ea typeface="+mn-ea"/>
                        <a:cs typeface="+mn-cs"/>
                      </a:endParaRPr>
                    </a:p>
                  </a:txBody>
                  <a:tcPr/>
                </a:tc>
                <a:extLst>
                  <a:ext uri="{0D108BD9-81ED-4DB2-BD59-A6C34878D82A}">
                    <a16:rowId xmlns:a16="http://schemas.microsoft.com/office/drawing/2014/main" val="10014"/>
                  </a:ext>
                </a:extLst>
              </a:tr>
              <a:tr h="304800">
                <a:tc>
                  <a:txBody>
                    <a:bodyPr/>
                    <a:lstStyle/>
                    <a:p>
                      <a:r>
                        <a:rPr lang="en-US" sz="1400" dirty="0" smtClean="0"/>
                        <a:t>16</a:t>
                      </a:r>
                      <a:endParaRPr lang="en-US" sz="1400" dirty="0"/>
                    </a:p>
                  </a:txBody>
                  <a:tcPr/>
                </a:tc>
                <a:tc>
                  <a:txBody>
                    <a:bodyPr/>
                    <a:lstStyle/>
                    <a:p>
                      <a:r>
                        <a:rPr lang="en-US" sz="1400" b="1" kern="1200" baseline="0" dirty="0" smtClean="0">
                          <a:solidFill>
                            <a:srgbClr val="0070C0"/>
                          </a:solidFill>
                          <a:latin typeface="+mn-lt"/>
                          <a:ea typeface="+mn-ea"/>
                          <a:cs typeface="+mn-cs"/>
                        </a:rPr>
                        <a:t>       insert (5, 2) ;   //List : 4, 5, 2, 3</a:t>
                      </a:r>
                      <a:endParaRPr lang="en-US" sz="1400" b="1" kern="1200" dirty="0" smtClean="0">
                        <a:solidFill>
                          <a:srgbClr val="0070C0"/>
                        </a:solidFill>
                        <a:latin typeface="+mn-lt"/>
                        <a:ea typeface="+mn-ea"/>
                        <a:cs typeface="+mn-cs"/>
                      </a:endParaRPr>
                    </a:p>
                  </a:txBody>
                  <a:tcPr/>
                </a:tc>
                <a:extLst>
                  <a:ext uri="{0D108BD9-81ED-4DB2-BD59-A6C34878D82A}">
                    <a16:rowId xmlns:a16="http://schemas.microsoft.com/office/drawing/2014/main" val="10015"/>
                  </a:ext>
                </a:extLst>
              </a:tr>
              <a:tr h="304800">
                <a:tc>
                  <a:txBody>
                    <a:bodyPr/>
                    <a:lstStyle/>
                    <a:p>
                      <a:r>
                        <a:rPr lang="en-US" sz="1400" dirty="0" smtClean="0"/>
                        <a:t>17</a:t>
                      </a:r>
                      <a:endParaRPr lang="en-US" sz="1400" dirty="0"/>
                    </a:p>
                  </a:txBody>
                  <a:tcPr/>
                </a:tc>
                <a:tc>
                  <a:txBody>
                    <a:bodyPr/>
                    <a:lstStyle/>
                    <a:p>
                      <a:pPr marL="0" lvl="2" indent="0" algn="l" defTabSz="914400" rtl="0" eaLnBrk="1" latinLnBrk="0" hangingPunct="1"/>
                      <a:r>
                        <a:rPr lang="en-US" sz="1400" b="1" kern="1200" dirty="0" smtClean="0">
                          <a:solidFill>
                            <a:srgbClr val="0070C0"/>
                          </a:solidFill>
                          <a:latin typeface="+mn-lt"/>
                          <a:ea typeface="+mn-ea"/>
                          <a:cs typeface="+mn-cs"/>
                        </a:rPr>
                        <a:t> </a:t>
                      </a:r>
                      <a:r>
                        <a:rPr lang="en-US" sz="1400" b="1" kern="1200" dirty="0" err="1" smtClean="0">
                          <a:solidFill>
                            <a:srgbClr val="0070C0"/>
                          </a:solidFill>
                          <a:latin typeface="+mn-lt"/>
                          <a:ea typeface="+mn-ea"/>
                          <a:cs typeface="+mn-cs"/>
                        </a:rPr>
                        <a:t>PrintList</a:t>
                      </a:r>
                      <a:r>
                        <a:rPr lang="en-US" sz="1400" b="1" kern="1200" dirty="0" smtClean="0">
                          <a:solidFill>
                            <a:srgbClr val="0070C0"/>
                          </a:solidFill>
                          <a:latin typeface="+mn-lt"/>
                          <a:ea typeface="+mn-ea"/>
                          <a:cs typeface="+mn-cs"/>
                        </a:rPr>
                        <a:t>(();</a:t>
                      </a:r>
                    </a:p>
                    <a:p>
                      <a:pPr marL="0" lvl="2" indent="0" algn="l" defTabSz="914400" rtl="0" eaLnBrk="1" latinLnBrk="0" hangingPunct="1"/>
                      <a:r>
                        <a:rPr lang="en-US" sz="1400" b="1" kern="1200" dirty="0" smtClean="0">
                          <a:solidFill>
                            <a:srgbClr val="0070C0"/>
                          </a:solidFill>
                          <a:latin typeface="+mn-lt"/>
                          <a:ea typeface="+mn-ea"/>
                          <a:cs typeface="+mn-cs"/>
                        </a:rPr>
                        <a:t>}</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0006356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Linked List – Implementation in C/C++: insertion at beginning</a:t>
            </a:r>
            <a:endParaRPr lang="en-US" sz="3200" b="1" dirty="0">
              <a:latin typeface="Verdana" pitchFamily="34" charset="0"/>
              <a:ea typeface="Verdana" pitchFamily="34" charset="0"/>
              <a:cs typeface="Verdan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93281346"/>
              </p:ext>
            </p:extLst>
          </p:nvPr>
        </p:nvGraphicFramePr>
        <p:xfrm>
          <a:off x="871189" y="1295400"/>
          <a:ext cx="6096000" cy="551688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294736">
                <a:tc>
                  <a:txBody>
                    <a:bodyPr/>
                    <a:lstStyle/>
                    <a:p>
                      <a:r>
                        <a:rPr lang="en-US" sz="1400" dirty="0" smtClean="0"/>
                        <a:t>17</a:t>
                      </a:r>
                    </a:p>
                    <a:p>
                      <a:r>
                        <a:rPr lang="en-US" sz="1400" dirty="0" smtClean="0"/>
                        <a:t>18</a:t>
                      </a:r>
                    </a:p>
                    <a:p>
                      <a:r>
                        <a:rPr lang="en-US" sz="1400" dirty="0" smtClean="0"/>
                        <a:t>20</a:t>
                      </a:r>
                    </a:p>
                    <a:p>
                      <a:r>
                        <a:rPr lang="en-US" sz="1400" dirty="0" smtClean="0"/>
                        <a:t>21</a:t>
                      </a:r>
                    </a:p>
                    <a:p>
                      <a:r>
                        <a:rPr lang="en-US" sz="1400" dirty="0" smtClean="0"/>
                        <a:t>22</a:t>
                      </a:r>
                    </a:p>
                    <a:p>
                      <a:r>
                        <a:rPr lang="en-US" sz="1400" dirty="0" smtClean="0"/>
                        <a:t>23</a:t>
                      </a:r>
                    </a:p>
                    <a:p>
                      <a:r>
                        <a:rPr lang="en-US" sz="1400" dirty="0" smtClean="0"/>
                        <a:t>24</a:t>
                      </a:r>
                    </a:p>
                    <a:p>
                      <a:r>
                        <a:rPr lang="en-US" sz="1400" dirty="0" smtClean="0"/>
                        <a:t>25</a:t>
                      </a:r>
                    </a:p>
                    <a:p>
                      <a:r>
                        <a:rPr lang="en-US" sz="1400" dirty="0" smtClean="0"/>
                        <a:t>26</a:t>
                      </a:r>
                    </a:p>
                    <a:p>
                      <a:r>
                        <a:rPr lang="en-US" sz="1400" dirty="0" smtClean="0"/>
                        <a:t>27</a:t>
                      </a:r>
                    </a:p>
                    <a:p>
                      <a:r>
                        <a:rPr lang="en-US" sz="1400" dirty="0" smtClean="0"/>
                        <a:t>28</a:t>
                      </a:r>
                    </a:p>
                    <a:p>
                      <a:r>
                        <a:rPr lang="en-US" sz="1400" dirty="0" smtClean="0"/>
                        <a:t>29</a:t>
                      </a:r>
                    </a:p>
                    <a:p>
                      <a:endParaRPr lang="en-US" sz="1400"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Void Insert (</a:t>
                      </a:r>
                      <a:r>
                        <a:rPr lang="en-US" sz="1400" b="1" kern="1200" dirty="0" err="1" smtClean="0">
                          <a:solidFill>
                            <a:schemeClr val="tx1"/>
                          </a:solidFill>
                          <a:latin typeface="+mn-lt"/>
                          <a:ea typeface="+mn-ea"/>
                          <a:cs typeface="+mn-cs"/>
                        </a:rPr>
                        <a:t>int</a:t>
                      </a:r>
                      <a:r>
                        <a:rPr lang="en-US" sz="1400" b="1" kern="1200" dirty="0" smtClean="0">
                          <a:solidFill>
                            <a:schemeClr val="tx1"/>
                          </a:solidFill>
                          <a:latin typeface="+mn-lt"/>
                          <a:ea typeface="+mn-ea"/>
                          <a:cs typeface="+mn-cs"/>
                        </a:rPr>
                        <a:t> x, </a:t>
                      </a:r>
                      <a:r>
                        <a:rPr lang="en-US" sz="1400" b="1" kern="1200" dirty="0" err="1" smtClean="0">
                          <a:solidFill>
                            <a:schemeClr val="tx1"/>
                          </a:solidFill>
                          <a:latin typeface="+mn-lt"/>
                          <a:ea typeface="+mn-ea"/>
                          <a:cs typeface="+mn-cs"/>
                        </a:rPr>
                        <a:t>int</a:t>
                      </a:r>
                      <a:r>
                        <a:rPr lang="en-US" sz="1400" b="1" kern="1200" dirty="0" smtClean="0">
                          <a:solidFill>
                            <a:schemeClr val="tx1"/>
                          </a:solidFill>
                          <a:latin typeface="+mn-lt"/>
                          <a:ea typeface="+mn-ea"/>
                          <a:cs typeface="+mn-cs"/>
                        </a:rPr>
                        <a:t> 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 Node*temp1 = new Node()</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 temp1-&gt;data = x;</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 temp1-&gt;.next = NULL;</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  If(n==1)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      temp1-&gt; next = head;</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      head = temp1;</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      return;  </a:t>
                      </a:r>
                      <a:r>
                        <a:rPr lang="en-US" sz="1400" b="1" kern="1200" baseline="0" dirty="0" smtClean="0">
                          <a:solidFill>
                            <a:schemeClr val="tx1"/>
                          </a:solidFill>
                          <a:latin typeface="+mn-lt"/>
                          <a:ea typeface="+mn-ea"/>
                          <a:cs typeface="+mn-cs"/>
                        </a:rPr>
                        <a:t> </a:t>
                      </a:r>
                      <a:r>
                        <a:rPr lang="en-US" sz="1400" b="1" kern="1200" dirty="0" smtClean="0">
                          <a:solidFill>
                            <a:schemeClr val="tx1"/>
                          </a:solidFill>
                          <a:latin typeface="+mn-lt"/>
                          <a:ea typeface="+mn-ea"/>
                          <a:cs typeface="+mn-cs"/>
                        </a:rPr>
                        <a:t>}</a:t>
                      </a:r>
                    </a:p>
                    <a:p>
                      <a:pPr marL="0" lvl="2" indent="0" algn="l" defTabSz="914400" rtl="0" eaLnBrk="1" latinLnBrk="0" hangingPunct="1"/>
                      <a:r>
                        <a:rPr lang="en-US" sz="1400" b="1" kern="1200" dirty="0" smtClean="0">
                          <a:solidFill>
                            <a:schemeClr val="tx1"/>
                          </a:solidFill>
                          <a:latin typeface="+mn-lt"/>
                          <a:ea typeface="+mn-ea"/>
                          <a:cs typeface="+mn-cs"/>
                        </a:rPr>
                        <a:t> Node* temp2 = head;</a:t>
                      </a:r>
                    </a:p>
                    <a:p>
                      <a:pPr marL="0" lvl="2" indent="0" algn="l" defTabSz="914400" rtl="0" eaLnBrk="1" latinLnBrk="0" hangingPunct="1"/>
                      <a:r>
                        <a:rPr lang="en-US" sz="1400" b="1" kern="1200" dirty="0" smtClean="0">
                          <a:solidFill>
                            <a:schemeClr val="tx1"/>
                          </a:solidFill>
                          <a:latin typeface="+mn-lt"/>
                          <a:ea typeface="+mn-ea"/>
                          <a:cs typeface="+mn-cs"/>
                        </a:rPr>
                        <a:t> For</a:t>
                      </a:r>
                      <a:r>
                        <a:rPr lang="en-US" sz="1400" b="1" kern="1200" baseline="0" dirty="0" smtClean="0">
                          <a:solidFill>
                            <a:schemeClr val="tx1"/>
                          </a:solidFill>
                          <a:latin typeface="+mn-lt"/>
                          <a:ea typeface="+mn-ea"/>
                          <a:cs typeface="+mn-cs"/>
                        </a:rPr>
                        <a:t> (</a:t>
                      </a:r>
                      <a:r>
                        <a:rPr lang="en-US" sz="1400" b="1" kern="1200" baseline="0" dirty="0" err="1" smtClean="0">
                          <a:solidFill>
                            <a:schemeClr val="tx1"/>
                          </a:solidFill>
                          <a:latin typeface="+mn-lt"/>
                          <a:ea typeface="+mn-ea"/>
                          <a:cs typeface="+mn-cs"/>
                        </a:rPr>
                        <a:t>int</a:t>
                      </a:r>
                      <a:r>
                        <a:rPr lang="en-US" sz="1400" b="1" kern="1200" baseline="0" dirty="0" smtClean="0">
                          <a:solidFill>
                            <a:schemeClr val="tx1"/>
                          </a:solidFill>
                          <a:latin typeface="+mn-lt"/>
                          <a:ea typeface="+mn-ea"/>
                          <a:cs typeface="+mn-cs"/>
                        </a:rPr>
                        <a:t> </a:t>
                      </a:r>
                      <a:r>
                        <a:rPr lang="en-US" sz="1400" b="1" kern="1200" baseline="0" dirty="0" err="1" smtClean="0">
                          <a:solidFill>
                            <a:schemeClr val="tx1"/>
                          </a:solidFill>
                          <a:latin typeface="+mn-lt"/>
                          <a:ea typeface="+mn-ea"/>
                          <a:cs typeface="+mn-cs"/>
                        </a:rPr>
                        <a:t>i</a:t>
                      </a:r>
                      <a:r>
                        <a:rPr lang="en-US" sz="1400" b="1" kern="1200" baseline="0" dirty="0" smtClean="0">
                          <a:solidFill>
                            <a:schemeClr val="tx1"/>
                          </a:solidFill>
                          <a:latin typeface="+mn-lt"/>
                          <a:ea typeface="+mn-ea"/>
                          <a:cs typeface="+mn-cs"/>
                        </a:rPr>
                        <a:t>=0; </a:t>
                      </a:r>
                      <a:r>
                        <a:rPr lang="en-US" sz="1400" b="1" kern="1200" baseline="0" dirty="0" err="1" smtClean="0">
                          <a:solidFill>
                            <a:schemeClr val="tx1"/>
                          </a:solidFill>
                          <a:latin typeface="+mn-lt"/>
                          <a:ea typeface="+mn-ea"/>
                          <a:cs typeface="+mn-cs"/>
                        </a:rPr>
                        <a:t>i</a:t>
                      </a:r>
                      <a:r>
                        <a:rPr lang="en-US" sz="1400" b="1" kern="1200" baseline="0" dirty="0" smtClean="0">
                          <a:solidFill>
                            <a:schemeClr val="tx1"/>
                          </a:solidFill>
                          <a:latin typeface="+mn-lt"/>
                          <a:ea typeface="+mn-ea"/>
                          <a:cs typeface="+mn-cs"/>
                        </a:rPr>
                        <a:t>&lt;n-2; </a:t>
                      </a:r>
                      <a:r>
                        <a:rPr lang="en-US" sz="1400" b="1" kern="1200" baseline="0" dirty="0" err="1" smtClean="0">
                          <a:solidFill>
                            <a:schemeClr val="tx1"/>
                          </a:solidFill>
                          <a:latin typeface="+mn-lt"/>
                          <a:ea typeface="+mn-ea"/>
                          <a:cs typeface="+mn-cs"/>
                        </a:rPr>
                        <a:t>i</a:t>
                      </a:r>
                      <a:r>
                        <a:rPr lang="en-US" sz="1400" b="1" kern="1200" baseline="0" dirty="0" smtClean="0">
                          <a:solidFill>
                            <a:schemeClr val="tx1"/>
                          </a:solidFill>
                          <a:latin typeface="+mn-lt"/>
                          <a:ea typeface="+mn-ea"/>
                          <a:cs typeface="+mn-cs"/>
                        </a:rPr>
                        <a:t>++){</a:t>
                      </a:r>
                    </a:p>
                    <a:p>
                      <a:pPr marL="0" lvl="2" indent="0" algn="l" defTabSz="914400" rtl="0" eaLnBrk="1" latinLnBrk="0" hangingPunct="1"/>
                      <a:r>
                        <a:rPr lang="en-US" sz="1400" b="1" kern="1200" baseline="0" dirty="0" smtClean="0">
                          <a:solidFill>
                            <a:schemeClr val="tx1"/>
                          </a:solidFill>
                          <a:latin typeface="+mn-lt"/>
                          <a:ea typeface="+mn-ea"/>
                          <a:cs typeface="+mn-cs"/>
                        </a:rPr>
                        <a:t>     temp2 = temp2 -&gt; link;</a:t>
                      </a:r>
                    </a:p>
                    <a:p>
                      <a:pPr marL="0" lvl="2" indent="0" algn="l" defTabSz="914400" rtl="0" eaLnBrk="1" latinLnBrk="0" hangingPunct="1"/>
                      <a:r>
                        <a:rPr lang="en-US" sz="1400" b="1" kern="1200" baseline="0" dirty="0" smtClean="0">
                          <a:solidFill>
                            <a:schemeClr val="tx1"/>
                          </a:solidFill>
                          <a:latin typeface="+mn-lt"/>
                          <a:ea typeface="+mn-ea"/>
                          <a:cs typeface="+mn-cs"/>
                        </a:rPr>
                        <a:t> }</a:t>
                      </a:r>
                    </a:p>
                    <a:p>
                      <a:pPr marL="0" lvl="2" indent="0" algn="l" defTabSz="914400" rtl="0" eaLnBrk="1" latinLnBrk="0" hangingPunct="1"/>
                      <a:r>
                        <a:rPr lang="en-US" sz="1400" b="1" kern="1200" baseline="0" dirty="0" smtClean="0">
                          <a:solidFill>
                            <a:schemeClr val="tx1"/>
                          </a:solidFill>
                          <a:latin typeface="+mn-lt"/>
                          <a:ea typeface="+mn-ea"/>
                          <a:cs typeface="+mn-cs"/>
                        </a:rPr>
                        <a:t>  temp1 -&gt; link = temp2-&gt; next;</a:t>
                      </a:r>
                    </a:p>
                    <a:p>
                      <a:pPr marL="0" lvl="2" indent="0" algn="l" defTabSz="914400" rtl="0" eaLnBrk="1" latinLnBrk="0" hangingPunct="1"/>
                      <a:r>
                        <a:rPr lang="en-US" sz="1400" b="1" kern="1200" dirty="0" smtClean="0">
                          <a:solidFill>
                            <a:schemeClr val="tx1"/>
                          </a:solidFill>
                          <a:latin typeface="+mn-lt"/>
                          <a:ea typeface="+mn-ea"/>
                          <a:cs typeface="+mn-cs"/>
                        </a:rPr>
                        <a:t>  temp2 -&gt; link = temp1;</a:t>
                      </a:r>
                    </a:p>
                    <a:p>
                      <a:pPr marL="0" lvl="2" indent="0" algn="l" defTabSz="914400" rtl="0" eaLnBrk="1" latinLnBrk="0" hangingPunct="1"/>
                      <a:r>
                        <a:rPr lang="en-US" sz="1400" b="1" kern="1200" dirty="0" smtClean="0">
                          <a:solidFill>
                            <a:schemeClr val="tx1"/>
                          </a:solidFill>
                          <a:latin typeface="+mn-lt"/>
                          <a:ea typeface="+mn-ea"/>
                          <a:cs typeface="+mn-cs"/>
                        </a:rPr>
                        <a:t>}</a:t>
                      </a:r>
                    </a:p>
                  </a:txBody>
                  <a:tcPr/>
                </a:tc>
                <a:extLst>
                  <a:ext uri="{0D108BD9-81ED-4DB2-BD59-A6C34878D82A}">
                    <a16:rowId xmlns:a16="http://schemas.microsoft.com/office/drawing/2014/main" val="10000"/>
                  </a:ext>
                </a:extLst>
              </a:tr>
              <a:tr h="294736">
                <a:tc>
                  <a:txBody>
                    <a:bodyPr/>
                    <a:lstStyle/>
                    <a:p>
                      <a:r>
                        <a:rPr lang="en-US" sz="1400" dirty="0" smtClean="0"/>
                        <a:t>30</a:t>
                      </a:r>
                    </a:p>
                    <a:p>
                      <a:r>
                        <a:rPr lang="en-US" sz="1400" dirty="0" smtClean="0"/>
                        <a:t>31</a:t>
                      </a:r>
                    </a:p>
                    <a:p>
                      <a:r>
                        <a:rPr lang="en-US" sz="1400" dirty="0" smtClean="0"/>
                        <a:t>32</a:t>
                      </a:r>
                    </a:p>
                    <a:p>
                      <a:r>
                        <a:rPr lang="en-US" sz="1400" dirty="0" smtClean="0"/>
                        <a:t>33</a:t>
                      </a:r>
                    </a:p>
                    <a:p>
                      <a:r>
                        <a:rPr lang="en-US" sz="1400" dirty="0" smtClean="0"/>
                        <a:t>34</a:t>
                      </a:r>
                    </a:p>
                    <a:p>
                      <a:r>
                        <a:rPr lang="en-US" sz="1400" dirty="0" smtClean="0"/>
                        <a:t>35</a:t>
                      </a:r>
                    </a:p>
                    <a:p>
                      <a:r>
                        <a:rPr lang="en-US" sz="1400" dirty="0" smtClean="0"/>
                        <a:t>36</a:t>
                      </a:r>
                    </a:p>
                    <a:p>
                      <a:r>
                        <a:rPr lang="en-US" sz="1400" dirty="0" smtClean="0"/>
                        <a:t>37</a:t>
                      </a:r>
                    </a:p>
                    <a:p>
                      <a:r>
                        <a:rPr lang="en-US" sz="1400" dirty="0" smtClean="0"/>
                        <a:t>38</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Void </a:t>
                      </a:r>
                      <a:r>
                        <a:rPr lang="en-US" sz="1400" b="1" kern="1200" dirty="0" err="1" smtClean="0">
                          <a:solidFill>
                            <a:schemeClr val="tx1"/>
                          </a:solidFill>
                          <a:latin typeface="+mn-lt"/>
                          <a:ea typeface="+mn-ea"/>
                          <a:cs typeface="+mn-cs"/>
                        </a:rPr>
                        <a:t>PrintList</a:t>
                      </a:r>
                      <a:r>
                        <a:rPr lang="en-US" sz="1400" b="1" kern="1200" dirty="0" smtClean="0">
                          <a:solidFill>
                            <a:schemeClr val="tx1"/>
                          </a:solidFill>
                          <a:latin typeface="+mn-lt"/>
                          <a:ea typeface="+mn-ea"/>
                          <a:cs typeface="+mn-cs"/>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 </a:t>
                      </a:r>
                      <a:r>
                        <a:rPr lang="en-US" sz="1400" b="1" kern="1200" dirty="0" err="1" smtClean="0">
                          <a:solidFill>
                            <a:schemeClr val="tx1"/>
                          </a:solidFill>
                          <a:latin typeface="+mn-lt"/>
                          <a:ea typeface="+mn-ea"/>
                          <a:cs typeface="+mn-cs"/>
                        </a:rPr>
                        <a:t>struct</a:t>
                      </a:r>
                      <a:r>
                        <a:rPr lang="en-US" sz="1400" b="1" kern="1200" dirty="0" smtClean="0">
                          <a:solidFill>
                            <a:schemeClr val="tx1"/>
                          </a:solidFill>
                          <a:latin typeface="+mn-lt"/>
                          <a:ea typeface="+mn-ea"/>
                          <a:cs typeface="+mn-cs"/>
                        </a:rPr>
                        <a:t> Node* temp = head;</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err="1" smtClean="0">
                          <a:solidFill>
                            <a:schemeClr val="tx1"/>
                          </a:solidFill>
                          <a:latin typeface="+mn-lt"/>
                          <a:ea typeface="+mn-ea"/>
                          <a:cs typeface="+mn-cs"/>
                        </a:rPr>
                        <a:t>Printf</a:t>
                      </a:r>
                      <a:r>
                        <a:rPr lang="en-US" sz="1400" b="1" kern="1200" dirty="0" smtClean="0">
                          <a:solidFill>
                            <a:schemeClr val="tx1"/>
                          </a:solidFill>
                          <a:latin typeface="+mn-lt"/>
                          <a:ea typeface="+mn-ea"/>
                          <a:cs typeface="+mn-cs"/>
                        </a:rPr>
                        <a:t>(“List is: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While (temp ! = NULL)</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     </a:t>
                      </a:r>
                      <a:r>
                        <a:rPr lang="en-US" sz="1400" b="1" kern="1200" dirty="0" err="1" smtClean="0">
                          <a:solidFill>
                            <a:schemeClr val="tx1"/>
                          </a:solidFill>
                          <a:latin typeface="+mn-lt"/>
                          <a:ea typeface="+mn-ea"/>
                          <a:cs typeface="+mn-cs"/>
                        </a:rPr>
                        <a:t>printf</a:t>
                      </a:r>
                      <a:r>
                        <a:rPr lang="en-US" sz="1400" b="1" kern="1200" dirty="0" smtClean="0">
                          <a:solidFill>
                            <a:schemeClr val="tx1"/>
                          </a:solidFill>
                          <a:latin typeface="+mn-lt"/>
                          <a:ea typeface="+mn-ea"/>
                          <a:cs typeface="+mn-cs"/>
                        </a:rPr>
                        <a:t>(“%d”, temp-&gt; data);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     temp = temp-&gt; link;</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 </a:t>
                      </a:r>
                      <a:r>
                        <a:rPr lang="en-US" sz="1400" b="1" kern="1200" dirty="0" err="1" smtClean="0">
                          <a:solidFill>
                            <a:schemeClr val="tx1"/>
                          </a:solidFill>
                          <a:latin typeface="+mn-lt"/>
                          <a:ea typeface="+mn-ea"/>
                          <a:cs typeface="+mn-cs"/>
                        </a:rPr>
                        <a:t>Printf</a:t>
                      </a:r>
                      <a:r>
                        <a:rPr lang="en-US" sz="1400" b="1" kern="1200" dirty="0" smtClean="0">
                          <a:solidFill>
                            <a:schemeClr val="tx1"/>
                          </a:solidFill>
                          <a:latin typeface="+mn-lt"/>
                          <a:ea typeface="+mn-ea"/>
                          <a:cs typeface="+mn-cs"/>
                        </a:rPr>
                        <a:t>(“\n”);}</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04200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Linked List – Memory Management</a:t>
            </a:r>
            <a:endParaRPr lang="en-US" sz="3200" b="1" dirty="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06904520"/>
              </p:ext>
            </p:extLst>
          </p:nvPr>
        </p:nvGraphicFramePr>
        <p:xfrm>
          <a:off x="1600200" y="2402840"/>
          <a:ext cx="7315200" cy="28397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pPr algn="ctr"/>
                      <a:endParaRPr lang="en-US" dirty="0" smtClean="0">
                        <a:solidFill>
                          <a:srgbClr val="FF0000"/>
                        </a:solidFill>
                      </a:endParaRPr>
                    </a:p>
                    <a:p>
                      <a:pPr algn="ctr"/>
                      <a:endParaRPr lang="en-US" dirty="0" smtClean="0">
                        <a:solidFill>
                          <a:srgbClr val="FF0000"/>
                        </a:solidFill>
                      </a:endParaRPr>
                    </a:p>
                    <a:p>
                      <a:pPr algn="ctr"/>
                      <a:r>
                        <a:rPr lang="en-US" dirty="0" smtClean="0">
                          <a:solidFill>
                            <a:srgbClr val="FF0000"/>
                          </a:solidFill>
                        </a:rPr>
                        <a:t>Heap </a:t>
                      </a:r>
                    </a:p>
                    <a:p>
                      <a:pPr algn="ctr"/>
                      <a:endParaRPr lang="en-US"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endParaRPr lang="en-US" dirty="0" smtClean="0">
                        <a:solidFill>
                          <a:srgbClr val="FF0000"/>
                        </a:solidFill>
                      </a:endParaRPr>
                    </a:p>
                    <a:p>
                      <a:pPr algn="l"/>
                      <a:r>
                        <a:rPr lang="en-US" baseline="0" dirty="0" smtClean="0">
                          <a:solidFill>
                            <a:srgbClr val="FF0000"/>
                          </a:solidFill>
                        </a:rPr>
                        <a:t>         </a:t>
                      </a:r>
                      <a:r>
                        <a:rPr lang="en-US" dirty="0" smtClean="0">
                          <a:solidFill>
                            <a:srgbClr val="FF0000"/>
                          </a:solidFill>
                        </a:rPr>
                        <a:t>Free  Store</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endParaRPr lang="en-US" dirty="0" smtClean="0">
                        <a:solidFill>
                          <a:srgbClr val="FF0000"/>
                        </a:solidFill>
                      </a:endParaRPr>
                    </a:p>
                    <a:p>
                      <a:pPr algn="ctr"/>
                      <a:r>
                        <a:rPr lang="en-US" dirty="0" smtClean="0">
                          <a:solidFill>
                            <a:srgbClr val="FF0000"/>
                          </a:solidFill>
                        </a:rPr>
                        <a:t>Stack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B216"/>
                    </a:solidFill>
                  </a:tcPr>
                </a:tc>
                <a:tc>
                  <a:txBody>
                    <a:bodyPr/>
                    <a:lstStyle/>
                    <a:p>
                      <a:r>
                        <a:rPr lang="en-US" dirty="0" smtClean="0">
                          <a:solidFill>
                            <a:srgbClr val="FF0000"/>
                          </a:solidFill>
                        </a:rPr>
                        <a:t>Store information about function calls and to store all local variables</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smtClean="0">
                          <a:solidFill>
                            <a:srgbClr val="FF0000"/>
                          </a:solidFill>
                        </a:rPr>
                        <a:t>Static / Global</a:t>
                      </a:r>
                    </a:p>
                    <a:p>
                      <a:pPr algn="ct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smtClean="0">
                          <a:solidFill>
                            <a:srgbClr val="FF0000"/>
                          </a:solidFill>
                        </a:rPr>
                        <a:t>Used to store global</a:t>
                      </a:r>
                      <a:r>
                        <a:rPr lang="en-US" baseline="0" dirty="0" smtClean="0">
                          <a:solidFill>
                            <a:srgbClr val="FF0000"/>
                          </a:solidFill>
                        </a:rPr>
                        <a:t> variable</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smtClean="0">
                          <a:solidFill>
                            <a:srgbClr val="FF0000"/>
                          </a:solidFill>
                        </a:rPr>
                        <a:t>Code (text)</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dirty="0" smtClean="0">
                          <a:solidFill>
                            <a:srgbClr val="FF0000"/>
                          </a:solidFill>
                        </a:rPr>
                        <a:t>Used to store instructions</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6" name="Right Brace 5"/>
          <p:cNvSpPr/>
          <p:nvPr/>
        </p:nvSpPr>
        <p:spPr>
          <a:xfrm>
            <a:off x="3352800" y="2438400"/>
            <a:ext cx="609600" cy="1143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7200" y="1524000"/>
            <a:ext cx="8458200" cy="830997"/>
          </a:xfrm>
          <a:prstGeom prst="rect">
            <a:avLst/>
          </a:prstGeom>
          <a:noFill/>
        </p:spPr>
        <p:txBody>
          <a:bodyPr wrap="square" rtlCol="0">
            <a:spAutoFit/>
          </a:bodyPr>
          <a:lstStyle/>
          <a:p>
            <a:r>
              <a:rPr lang="en-US" sz="2400" b="1" dirty="0" smtClean="0"/>
              <a:t>Applications Memory – memory that is allocated to our program or application is typically divided into these four parts.</a:t>
            </a:r>
            <a:endParaRPr lang="en-US" sz="2400" b="1" dirty="0"/>
          </a:p>
        </p:txBody>
      </p:sp>
      <p:sp>
        <p:nvSpPr>
          <p:cNvPr id="8" name="TextBox 7"/>
          <p:cNvSpPr txBox="1"/>
          <p:nvPr/>
        </p:nvSpPr>
        <p:spPr>
          <a:xfrm>
            <a:off x="457200" y="5334000"/>
            <a:ext cx="8458200" cy="1569660"/>
          </a:xfrm>
          <a:prstGeom prst="rect">
            <a:avLst/>
          </a:prstGeom>
          <a:noFill/>
        </p:spPr>
        <p:txBody>
          <a:bodyPr wrap="square" rtlCol="0">
            <a:spAutoFit/>
          </a:bodyPr>
          <a:lstStyle/>
          <a:p>
            <a:r>
              <a:rPr lang="en-US" sz="2400" b="1" dirty="0" smtClean="0"/>
              <a:t>The size of Code, Global, and Stack sections are fixed in size and their size is decided at compile time. Heap or free store is not fixed and we can request memory from the heap during run time using </a:t>
            </a:r>
            <a:r>
              <a:rPr lang="en-US" sz="2400" b="1" dirty="0" err="1" smtClean="0"/>
              <a:t>malloc</a:t>
            </a:r>
            <a:r>
              <a:rPr lang="en-US" sz="2400" b="1" dirty="0" smtClean="0"/>
              <a:t> or new operator.</a:t>
            </a:r>
            <a:endParaRPr lang="en-US" sz="2400" b="1" dirty="0"/>
          </a:p>
        </p:txBody>
      </p:sp>
    </p:spTree>
    <p:extLst>
      <p:ext uri="{BB962C8B-B14F-4D97-AF65-F5344CB8AC3E}">
        <p14:creationId xmlns:p14="http://schemas.microsoft.com/office/powerpoint/2010/main" val="29215258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Linked List – Implementation in C/C++: insertion at beginning</a:t>
            </a:r>
            <a:endParaRPr lang="en-US" sz="3200" b="1" dirty="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659367656"/>
              </p:ext>
            </p:extLst>
          </p:nvPr>
        </p:nvGraphicFramePr>
        <p:xfrm>
          <a:off x="1600200" y="2402840"/>
          <a:ext cx="1828800" cy="28397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tblGrid>
              <a:tr h="370840">
                <a:tc>
                  <a:txBody>
                    <a:bodyPr/>
                    <a:lstStyle/>
                    <a:p>
                      <a:pPr algn="ctr"/>
                      <a:endParaRPr lang="en-US" dirty="0" smtClean="0">
                        <a:solidFill>
                          <a:srgbClr val="FF0000"/>
                        </a:solidFill>
                      </a:endParaRPr>
                    </a:p>
                    <a:p>
                      <a:pPr algn="ctr"/>
                      <a:endParaRPr lang="en-US" dirty="0" smtClean="0">
                        <a:solidFill>
                          <a:srgbClr val="FF0000"/>
                        </a:solidFill>
                      </a:endParaRPr>
                    </a:p>
                    <a:p>
                      <a:pPr algn="ctr"/>
                      <a:r>
                        <a:rPr lang="en-US" dirty="0" smtClean="0">
                          <a:solidFill>
                            <a:srgbClr val="FF0000"/>
                          </a:solidFill>
                        </a:rPr>
                        <a:t>Heap </a:t>
                      </a:r>
                    </a:p>
                    <a:p>
                      <a:pPr algn="ctr"/>
                      <a:endParaRPr lang="en-US"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370840">
                <a:tc>
                  <a:txBody>
                    <a:bodyPr/>
                    <a:lstStyle/>
                    <a:p>
                      <a:pPr algn="ctr"/>
                      <a:endParaRPr lang="en-US" dirty="0" smtClean="0">
                        <a:solidFill>
                          <a:srgbClr val="FF0000"/>
                        </a:solidFill>
                      </a:endParaRPr>
                    </a:p>
                    <a:p>
                      <a:pPr algn="ctr"/>
                      <a:r>
                        <a:rPr lang="en-US" dirty="0" smtClean="0">
                          <a:solidFill>
                            <a:srgbClr val="FF0000"/>
                          </a:solidFill>
                        </a:rPr>
                        <a:t>Stack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B216"/>
                    </a:solidFill>
                  </a:tcPr>
                </a:tc>
                <a:extLst>
                  <a:ext uri="{0D108BD9-81ED-4DB2-BD59-A6C34878D82A}">
                    <a16:rowId xmlns:a16="http://schemas.microsoft.com/office/drawing/2014/main" val="10001"/>
                  </a:ext>
                </a:extLst>
              </a:tr>
              <a:tr h="370840">
                <a:tc>
                  <a:txBody>
                    <a:bodyPr/>
                    <a:lstStyle/>
                    <a:p>
                      <a:pPr algn="ctr"/>
                      <a:r>
                        <a:rPr lang="en-US" dirty="0" smtClean="0">
                          <a:solidFill>
                            <a:srgbClr val="FF0000"/>
                          </a:solidFill>
                        </a:rPr>
                        <a:t>Static / Global</a:t>
                      </a:r>
                    </a:p>
                    <a:p>
                      <a:pPr algn="ct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70840">
                <a:tc>
                  <a:txBody>
                    <a:bodyPr/>
                    <a:lstStyle/>
                    <a:p>
                      <a:pPr algn="ctr"/>
                      <a:r>
                        <a:rPr lang="en-US" dirty="0" smtClean="0">
                          <a:solidFill>
                            <a:srgbClr val="FF0000"/>
                          </a:solidFill>
                        </a:rPr>
                        <a:t>Code (text)</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3"/>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484952971"/>
              </p:ext>
            </p:extLst>
          </p:nvPr>
        </p:nvGraphicFramePr>
        <p:xfrm>
          <a:off x="3886200" y="1991360"/>
          <a:ext cx="2133600" cy="250952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gridSpan="2">
                  <a:txBody>
                    <a:bodyPr/>
                    <a:lstStyle/>
                    <a:p>
                      <a:r>
                        <a:rPr lang="en-US" dirty="0" smtClean="0">
                          <a:solidFill>
                            <a:schemeClr val="tx1"/>
                          </a:solidFill>
                        </a:rPr>
                        <a:t>Stack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53340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356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53720">
                <a:tc>
                  <a:txBody>
                    <a:bodyPr/>
                    <a:lstStyle/>
                    <a:p>
                      <a:r>
                        <a:rPr lang="en-US" dirty="0" smtClean="0">
                          <a:solidFill>
                            <a:schemeClr val="tx1"/>
                          </a:solidFill>
                        </a:rPr>
                        <a:t>Data =2, n=1</a:t>
                      </a:r>
                    </a:p>
                    <a:p>
                      <a:r>
                        <a:rPr lang="en-US" dirty="0" smtClean="0">
                          <a:solidFill>
                            <a:schemeClr val="tx1"/>
                          </a:solidFill>
                        </a:rPr>
                        <a:t>Temp1 =150</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insert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164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main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78618043"/>
              </p:ext>
            </p:extLst>
          </p:nvPr>
        </p:nvGraphicFramePr>
        <p:xfrm>
          <a:off x="6477000" y="2209800"/>
          <a:ext cx="1905000" cy="1884680"/>
        </p:xfrm>
        <a:graphic>
          <a:graphicData uri="http://schemas.openxmlformats.org/drawingml/2006/table">
            <a:tbl>
              <a:tblPr firstRow="1" bandRow="1">
                <a:tableStyleId>{5940675A-B579-460E-94D1-54222C63F5DA}</a:tableStyleId>
              </a:tblPr>
              <a:tblGrid>
                <a:gridCol w="560294">
                  <a:extLst>
                    <a:ext uri="{9D8B030D-6E8A-4147-A177-3AD203B41FA5}">
                      <a16:colId xmlns:a16="http://schemas.microsoft.com/office/drawing/2014/main" val="20000"/>
                    </a:ext>
                  </a:extLst>
                </a:gridCol>
                <a:gridCol w="800420">
                  <a:extLst>
                    <a:ext uri="{9D8B030D-6E8A-4147-A177-3AD203B41FA5}">
                      <a16:colId xmlns:a16="http://schemas.microsoft.com/office/drawing/2014/main" val="20001"/>
                    </a:ext>
                  </a:extLst>
                </a:gridCol>
                <a:gridCol w="544286">
                  <a:extLst>
                    <a:ext uri="{9D8B030D-6E8A-4147-A177-3AD203B41FA5}">
                      <a16:colId xmlns:a16="http://schemas.microsoft.com/office/drawing/2014/main" val="20002"/>
                    </a:ext>
                  </a:extLst>
                </a:gridCol>
              </a:tblGrid>
              <a:tr h="370840">
                <a:tc gridSpan="2">
                  <a:txBody>
                    <a:bodyPr/>
                    <a:lstStyle/>
                    <a:p>
                      <a:r>
                        <a:rPr lang="en-US" dirty="0" smtClean="0">
                          <a:solidFill>
                            <a:schemeClr val="tx1"/>
                          </a:solidFill>
                        </a:rPr>
                        <a:t>Heap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gridSpan="2">
                  <a:txBody>
                    <a:bodyPr/>
                    <a:lstStyle/>
                    <a:p>
                      <a:endParaRPr lang="en-US">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1320">
                <a:tc>
                  <a:txBody>
                    <a:bodyPr/>
                    <a:lstStyle/>
                    <a:p>
                      <a:r>
                        <a:rPr lang="en-US" dirty="0" smtClean="0">
                          <a:solidFill>
                            <a:schemeClr val="tx1"/>
                          </a:solidFill>
                        </a:rPr>
                        <a:t> 2</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NULL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150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gridSpan="2">
                  <a:txBody>
                    <a:bodyPr/>
                    <a:lstStyle/>
                    <a:p>
                      <a:endParaRPr lang="en-US">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gridSpan="2">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064721892"/>
              </p:ext>
            </p:extLst>
          </p:nvPr>
        </p:nvGraphicFramePr>
        <p:xfrm>
          <a:off x="4552950" y="4800600"/>
          <a:ext cx="1752600" cy="7416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tblGrid>
              <a:tr h="370840">
                <a:tc>
                  <a:txBody>
                    <a:bodyPr/>
                    <a:lstStyle/>
                    <a:p>
                      <a:pPr algn="ctr"/>
                      <a:r>
                        <a:rPr lang="en-US" dirty="0" smtClean="0">
                          <a:solidFill>
                            <a:schemeClr val="tx1"/>
                          </a:solidFill>
                        </a:rPr>
                        <a:t> Global </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dirty="0" smtClean="0">
                          <a:solidFill>
                            <a:schemeClr val="tx1"/>
                          </a:solidFill>
                        </a:rPr>
                        <a:t>Head = NULL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0" name="Freeform 9"/>
          <p:cNvSpPr/>
          <p:nvPr/>
        </p:nvSpPr>
        <p:spPr>
          <a:xfrm>
            <a:off x="5029200" y="3181350"/>
            <a:ext cx="1447800" cy="704850"/>
          </a:xfrm>
          <a:custGeom>
            <a:avLst/>
            <a:gdLst>
              <a:gd name="connsiteX0" fmla="*/ 0 w 1181100"/>
              <a:gd name="connsiteY0" fmla="*/ 685800 h 701354"/>
              <a:gd name="connsiteX1" fmla="*/ 800100 w 1181100"/>
              <a:gd name="connsiteY1" fmla="*/ 628650 h 701354"/>
              <a:gd name="connsiteX2" fmla="*/ 819150 w 1181100"/>
              <a:gd name="connsiteY2" fmla="*/ 114300 h 701354"/>
              <a:gd name="connsiteX3" fmla="*/ 819150 w 1181100"/>
              <a:gd name="connsiteY3" fmla="*/ 114300 h 701354"/>
              <a:gd name="connsiteX4" fmla="*/ 1181100 w 1181100"/>
              <a:gd name="connsiteY4" fmla="*/ 0 h 701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701354">
                <a:moveTo>
                  <a:pt x="0" y="685800"/>
                </a:moveTo>
                <a:cubicBezTo>
                  <a:pt x="331787" y="704850"/>
                  <a:pt x="663575" y="723900"/>
                  <a:pt x="800100" y="628650"/>
                </a:cubicBezTo>
                <a:cubicBezTo>
                  <a:pt x="936625" y="533400"/>
                  <a:pt x="819150" y="114300"/>
                  <a:pt x="819150" y="114300"/>
                </a:cubicBezTo>
                <a:lnTo>
                  <a:pt x="819150" y="114300"/>
                </a:lnTo>
                <a:lnTo>
                  <a:pt x="1181100" y="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038600" y="3657600"/>
            <a:ext cx="1066800" cy="495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1429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Linked List – Implementation in C/C++: insertion at beginning</a:t>
            </a:r>
            <a:endParaRPr lang="en-US" sz="3200" b="1" dirty="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1600200" y="2402840"/>
          <a:ext cx="1828800" cy="28397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tblGrid>
              <a:tr h="370840">
                <a:tc>
                  <a:txBody>
                    <a:bodyPr/>
                    <a:lstStyle/>
                    <a:p>
                      <a:pPr algn="ctr"/>
                      <a:endParaRPr lang="en-US" dirty="0" smtClean="0">
                        <a:solidFill>
                          <a:srgbClr val="FF0000"/>
                        </a:solidFill>
                      </a:endParaRPr>
                    </a:p>
                    <a:p>
                      <a:pPr algn="ctr"/>
                      <a:endParaRPr lang="en-US" dirty="0" smtClean="0">
                        <a:solidFill>
                          <a:srgbClr val="FF0000"/>
                        </a:solidFill>
                      </a:endParaRPr>
                    </a:p>
                    <a:p>
                      <a:pPr algn="ctr"/>
                      <a:r>
                        <a:rPr lang="en-US" dirty="0" smtClean="0">
                          <a:solidFill>
                            <a:srgbClr val="FF0000"/>
                          </a:solidFill>
                        </a:rPr>
                        <a:t>Heap </a:t>
                      </a:r>
                    </a:p>
                    <a:p>
                      <a:pPr algn="ctr"/>
                      <a:endParaRPr lang="en-US"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370840">
                <a:tc>
                  <a:txBody>
                    <a:bodyPr/>
                    <a:lstStyle/>
                    <a:p>
                      <a:pPr algn="ctr"/>
                      <a:endParaRPr lang="en-US" dirty="0" smtClean="0">
                        <a:solidFill>
                          <a:srgbClr val="FF0000"/>
                        </a:solidFill>
                      </a:endParaRPr>
                    </a:p>
                    <a:p>
                      <a:pPr algn="ctr"/>
                      <a:r>
                        <a:rPr lang="en-US" dirty="0" smtClean="0">
                          <a:solidFill>
                            <a:srgbClr val="FF0000"/>
                          </a:solidFill>
                        </a:rPr>
                        <a:t>Stack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B216"/>
                    </a:solidFill>
                  </a:tcPr>
                </a:tc>
                <a:extLst>
                  <a:ext uri="{0D108BD9-81ED-4DB2-BD59-A6C34878D82A}">
                    <a16:rowId xmlns:a16="http://schemas.microsoft.com/office/drawing/2014/main" val="10001"/>
                  </a:ext>
                </a:extLst>
              </a:tr>
              <a:tr h="370840">
                <a:tc>
                  <a:txBody>
                    <a:bodyPr/>
                    <a:lstStyle/>
                    <a:p>
                      <a:pPr algn="ctr"/>
                      <a:r>
                        <a:rPr lang="en-US" dirty="0" smtClean="0">
                          <a:solidFill>
                            <a:srgbClr val="FF0000"/>
                          </a:solidFill>
                        </a:rPr>
                        <a:t>Static / Global</a:t>
                      </a:r>
                    </a:p>
                    <a:p>
                      <a:pPr algn="ct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70840">
                <a:tc>
                  <a:txBody>
                    <a:bodyPr/>
                    <a:lstStyle/>
                    <a:p>
                      <a:pPr algn="ctr"/>
                      <a:r>
                        <a:rPr lang="en-US" dirty="0" smtClean="0">
                          <a:solidFill>
                            <a:srgbClr val="FF0000"/>
                          </a:solidFill>
                        </a:rPr>
                        <a:t>Code (text)</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3"/>
                  </a:ext>
                </a:extLst>
              </a:tr>
            </a:tbl>
          </a:graphicData>
        </a:graphic>
      </p:graphicFrame>
      <p:graphicFrame>
        <p:nvGraphicFramePr>
          <p:cNvPr id="2" name="Table 1"/>
          <p:cNvGraphicFramePr>
            <a:graphicFrameLocks noGrp="1"/>
          </p:cNvGraphicFramePr>
          <p:nvPr/>
        </p:nvGraphicFramePr>
        <p:xfrm>
          <a:off x="3886200" y="1991360"/>
          <a:ext cx="2133600" cy="250952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gridSpan="2">
                  <a:txBody>
                    <a:bodyPr/>
                    <a:lstStyle/>
                    <a:p>
                      <a:r>
                        <a:rPr lang="en-US" dirty="0" smtClean="0">
                          <a:solidFill>
                            <a:schemeClr val="tx1"/>
                          </a:solidFill>
                        </a:rPr>
                        <a:t>Stack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53340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356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53720">
                <a:tc>
                  <a:txBody>
                    <a:bodyPr/>
                    <a:lstStyle/>
                    <a:p>
                      <a:r>
                        <a:rPr lang="en-US" dirty="0" smtClean="0">
                          <a:solidFill>
                            <a:schemeClr val="tx1"/>
                          </a:solidFill>
                        </a:rPr>
                        <a:t>Data, n</a:t>
                      </a:r>
                    </a:p>
                    <a:p>
                      <a:r>
                        <a:rPr lang="en-US" dirty="0" smtClean="0">
                          <a:solidFill>
                            <a:schemeClr val="tx1"/>
                          </a:solidFill>
                        </a:rPr>
                        <a:t>Temp1 =150</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insert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164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main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6477000" y="2209800"/>
          <a:ext cx="1905000" cy="1884680"/>
        </p:xfrm>
        <a:graphic>
          <a:graphicData uri="http://schemas.openxmlformats.org/drawingml/2006/table">
            <a:tbl>
              <a:tblPr firstRow="1" bandRow="1">
                <a:tableStyleId>{5940675A-B579-460E-94D1-54222C63F5DA}</a:tableStyleId>
              </a:tblPr>
              <a:tblGrid>
                <a:gridCol w="560294">
                  <a:extLst>
                    <a:ext uri="{9D8B030D-6E8A-4147-A177-3AD203B41FA5}">
                      <a16:colId xmlns:a16="http://schemas.microsoft.com/office/drawing/2014/main" val="20000"/>
                    </a:ext>
                  </a:extLst>
                </a:gridCol>
                <a:gridCol w="800420">
                  <a:extLst>
                    <a:ext uri="{9D8B030D-6E8A-4147-A177-3AD203B41FA5}">
                      <a16:colId xmlns:a16="http://schemas.microsoft.com/office/drawing/2014/main" val="20001"/>
                    </a:ext>
                  </a:extLst>
                </a:gridCol>
                <a:gridCol w="544286">
                  <a:extLst>
                    <a:ext uri="{9D8B030D-6E8A-4147-A177-3AD203B41FA5}">
                      <a16:colId xmlns:a16="http://schemas.microsoft.com/office/drawing/2014/main" val="20002"/>
                    </a:ext>
                  </a:extLst>
                </a:gridCol>
              </a:tblGrid>
              <a:tr h="370840">
                <a:tc gridSpan="2">
                  <a:txBody>
                    <a:bodyPr/>
                    <a:lstStyle/>
                    <a:p>
                      <a:r>
                        <a:rPr lang="en-US" dirty="0" smtClean="0">
                          <a:solidFill>
                            <a:schemeClr val="tx1"/>
                          </a:solidFill>
                        </a:rPr>
                        <a:t>Heap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gridSpan="2">
                  <a:txBody>
                    <a:bodyPr/>
                    <a:lstStyle/>
                    <a:p>
                      <a:endParaRPr lang="en-US">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1320">
                <a:tc>
                  <a:txBody>
                    <a:bodyPr/>
                    <a:lstStyle/>
                    <a:p>
                      <a:r>
                        <a:rPr lang="en-US" dirty="0" smtClean="0">
                          <a:solidFill>
                            <a:schemeClr val="tx1"/>
                          </a:solidFill>
                        </a:rPr>
                        <a:t> 2</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NULL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150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gridSpan="2">
                  <a:txBody>
                    <a:bodyPr/>
                    <a:lstStyle/>
                    <a:p>
                      <a:endParaRPr lang="en-US">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gridSpan="2">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737523775"/>
              </p:ext>
            </p:extLst>
          </p:nvPr>
        </p:nvGraphicFramePr>
        <p:xfrm>
          <a:off x="4552950" y="4800600"/>
          <a:ext cx="1752600" cy="7416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tblGrid>
              <a:tr h="370840">
                <a:tc>
                  <a:txBody>
                    <a:bodyPr/>
                    <a:lstStyle/>
                    <a:p>
                      <a:pPr algn="ctr"/>
                      <a:r>
                        <a:rPr lang="en-US" dirty="0" smtClean="0">
                          <a:solidFill>
                            <a:schemeClr val="tx1"/>
                          </a:solidFill>
                        </a:rPr>
                        <a:t> Global </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dirty="0" smtClean="0">
                          <a:solidFill>
                            <a:schemeClr val="tx1"/>
                          </a:solidFill>
                        </a:rPr>
                        <a:t>Head = temp1</a:t>
                      </a:r>
                      <a:r>
                        <a:rPr lang="en-US" baseline="0" dirty="0" smtClean="0">
                          <a:solidFill>
                            <a:schemeClr val="tx1"/>
                          </a:solidFill>
                        </a:rPr>
                        <a:t>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0" name="Freeform 9"/>
          <p:cNvSpPr/>
          <p:nvPr/>
        </p:nvSpPr>
        <p:spPr>
          <a:xfrm>
            <a:off x="5029200" y="3181350"/>
            <a:ext cx="1447800" cy="704850"/>
          </a:xfrm>
          <a:custGeom>
            <a:avLst/>
            <a:gdLst>
              <a:gd name="connsiteX0" fmla="*/ 0 w 1181100"/>
              <a:gd name="connsiteY0" fmla="*/ 685800 h 701354"/>
              <a:gd name="connsiteX1" fmla="*/ 800100 w 1181100"/>
              <a:gd name="connsiteY1" fmla="*/ 628650 h 701354"/>
              <a:gd name="connsiteX2" fmla="*/ 819150 w 1181100"/>
              <a:gd name="connsiteY2" fmla="*/ 114300 h 701354"/>
              <a:gd name="connsiteX3" fmla="*/ 819150 w 1181100"/>
              <a:gd name="connsiteY3" fmla="*/ 114300 h 701354"/>
              <a:gd name="connsiteX4" fmla="*/ 1181100 w 1181100"/>
              <a:gd name="connsiteY4" fmla="*/ 0 h 701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701354">
                <a:moveTo>
                  <a:pt x="0" y="685800"/>
                </a:moveTo>
                <a:cubicBezTo>
                  <a:pt x="331787" y="704850"/>
                  <a:pt x="663575" y="723900"/>
                  <a:pt x="800100" y="628650"/>
                </a:cubicBezTo>
                <a:cubicBezTo>
                  <a:pt x="936625" y="533400"/>
                  <a:pt x="819150" y="114300"/>
                  <a:pt x="819150" y="114300"/>
                </a:cubicBezTo>
                <a:lnTo>
                  <a:pt x="819150" y="114300"/>
                </a:lnTo>
                <a:lnTo>
                  <a:pt x="1181100" y="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038600" y="3657600"/>
            <a:ext cx="1066800" cy="495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6185356" y="3295650"/>
            <a:ext cx="504580" cy="2038350"/>
          </a:xfrm>
          <a:custGeom>
            <a:avLst/>
            <a:gdLst>
              <a:gd name="connsiteX0" fmla="*/ 215444 w 504580"/>
              <a:gd name="connsiteY0" fmla="*/ 2038350 h 2038350"/>
              <a:gd name="connsiteX1" fmla="*/ 501194 w 504580"/>
              <a:gd name="connsiteY1" fmla="*/ 1428750 h 2038350"/>
              <a:gd name="connsiteX2" fmla="*/ 43994 w 504580"/>
              <a:gd name="connsiteY2" fmla="*/ 1047750 h 2038350"/>
              <a:gd name="connsiteX3" fmla="*/ 43994 w 504580"/>
              <a:gd name="connsiteY3" fmla="*/ 609600 h 2038350"/>
              <a:gd name="connsiteX4" fmla="*/ 272594 w 504580"/>
              <a:gd name="connsiteY4" fmla="*/ 0 h 2038350"/>
              <a:gd name="connsiteX5" fmla="*/ 272594 w 504580"/>
              <a:gd name="connsiteY5" fmla="*/ 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580" h="2038350">
                <a:moveTo>
                  <a:pt x="215444" y="2038350"/>
                </a:moveTo>
                <a:cubicBezTo>
                  <a:pt x="372606" y="1816100"/>
                  <a:pt x="529769" y="1593850"/>
                  <a:pt x="501194" y="1428750"/>
                </a:cubicBezTo>
                <a:cubicBezTo>
                  <a:pt x="472619" y="1263650"/>
                  <a:pt x="120194" y="1184275"/>
                  <a:pt x="43994" y="1047750"/>
                </a:cubicBezTo>
                <a:cubicBezTo>
                  <a:pt x="-32206" y="911225"/>
                  <a:pt x="5894" y="784225"/>
                  <a:pt x="43994" y="609600"/>
                </a:cubicBezTo>
                <a:cubicBezTo>
                  <a:pt x="82094" y="434975"/>
                  <a:pt x="272594" y="0"/>
                  <a:pt x="272594" y="0"/>
                </a:cubicBezTo>
                <a:lnTo>
                  <a:pt x="272594" y="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2262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Linked List – Implementation in C/C++: insertion at beginning</a:t>
            </a:r>
            <a:endParaRPr lang="en-US" sz="3200" b="1" dirty="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1600200" y="2402840"/>
          <a:ext cx="1828800" cy="28397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tblGrid>
              <a:tr h="370840">
                <a:tc>
                  <a:txBody>
                    <a:bodyPr/>
                    <a:lstStyle/>
                    <a:p>
                      <a:pPr algn="ctr"/>
                      <a:endParaRPr lang="en-US" dirty="0" smtClean="0">
                        <a:solidFill>
                          <a:srgbClr val="FF0000"/>
                        </a:solidFill>
                      </a:endParaRPr>
                    </a:p>
                    <a:p>
                      <a:pPr algn="ctr"/>
                      <a:endParaRPr lang="en-US" dirty="0" smtClean="0">
                        <a:solidFill>
                          <a:srgbClr val="FF0000"/>
                        </a:solidFill>
                      </a:endParaRPr>
                    </a:p>
                    <a:p>
                      <a:pPr algn="ctr"/>
                      <a:r>
                        <a:rPr lang="en-US" dirty="0" smtClean="0">
                          <a:solidFill>
                            <a:srgbClr val="FF0000"/>
                          </a:solidFill>
                        </a:rPr>
                        <a:t>Heap </a:t>
                      </a:r>
                    </a:p>
                    <a:p>
                      <a:pPr algn="ctr"/>
                      <a:endParaRPr lang="en-US"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370840">
                <a:tc>
                  <a:txBody>
                    <a:bodyPr/>
                    <a:lstStyle/>
                    <a:p>
                      <a:pPr algn="ctr"/>
                      <a:endParaRPr lang="en-US" dirty="0" smtClean="0">
                        <a:solidFill>
                          <a:srgbClr val="FF0000"/>
                        </a:solidFill>
                      </a:endParaRPr>
                    </a:p>
                    <a:p>
                      <a:pPr algn="ctr"/>
                      <a:r>
                        <a:rPr lang="en-US" dirty="0" smtClean="0">
                          <a:solidFill>
                            <a:srgbClr val="FF0000"/>
                          </a:solidFill>
                        </a:rPr>
                        <a:t>Stack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B216"/>
                    </a:solidFill>
                  </a:tcPr>
                </a:tc>
                <a:extLst>
                  <a:ext uri="{0D108BD9-81ED-4DB2-BD59-A6C34878D82A}">
                    <a16:rowId xmlns:a16="http://schemas.microsoft.com/office/drawing/2014/main" val="10001"/>
                  </a:ext>
                </a:extLst>
              </a:tr>
              <a:tr h="370840">
                <a:tc>
                  <a:txBody>
                    <a:bodyPr/>
                    <a:lstStyle/>
                    <a:p>
                      <a:pPr algn="ctr"/>
                      <a:r>
                        <a:rPr lang="en-US" dirty="0" smtClean="0">
                          <a:solidFill>
                            <a:srgbClr val="FF0000"/>
                          </a:solidFill>
                        </a:rPr>
                        <a:t>Static / Global</a:t>
                      </a:r>
                    </a:p>
                    <a:p>
                      <a:pPr algn="ct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70840">
                <a:tc>
                  <a:txBody>
                    <a:bodyPr/>
                    <a:lstStyle/>
                    <a:p>
                      <a:pPr algn="ctr"/>
                      <a:r>
                        <a:rPr lang="en-US" dirty="0" smtClean="0">
                          <a:solidFill>
                            <a:srgbClr val="FF0000"/>
                          </a:solidFill>
                        </a:rPr>
                        <a:t>Code (text)</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3"/>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80004673"/>
              </p:ext>
            </p:extLst>
          </p:nvPr>
        </p:nvGraphicFramePr>
        <p:xfrm>
          <a:off x="3886200" y="1991360"/>
          <a:ext cx="2133600" cy="305816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gridSpan="2">
                  <a:txBody>
                    <a:bodyPr/>
                    <a:lstStyle/>
                    <a:p>
                      <a:r>
                        <a:rPr lang="en-US" dirty="0" smtClean="0">
                          <a:solidFill>
                            <a:schemeClr val="tx1"/>
                          </a:solidFill>
                        </a:rPr>
                        <a:t>Stack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53340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356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53720">
                <a:tc>
                  <a:txBody>
                    <a:bodyPr/>
                    <a:lstStyle/>
                    <a:p>
                      <a:r>
                        <a:rPr lang="en-US" dirty="0" smtClean="0">
                          <a:solidFill>
                            <a:schemeClr val="tx1"/>
                          </a:solidFill>
                        </a:rPr>
                        <a:t>Data =3, n=2</a:t>
                      </a:r>
                    </a:p>
                    <a:p>
                      <a:r>
                        <a:rPr lang="en-US" dirty="0" smtClean="0">
                          <a:solidFill>
                            <a:schemeClr val="tx1"/>
                          </a:solidFill>
                        </a:rPr>
                        <a:t>Temp1 =100</a:t>
                      </a:r>
                    </a:p>
                    <a:p>
                      <a:endParaRPr lang="en-US" dirty="0" smtClean="0">
                        <a:solidFill>
                          <a:schemeClr val="tx1"/>
                        </a:solidFill>
                      </a:endParaRPr>
                    </a:p>
                    <a:p>
                      <a:r>
                        <a:rPr lang="en-US" dirty="0" smtClean="0">
                          <a:solidFill>
                            <a:schemeClr val="tx1"/>
                          </a:solidFill>
                        </a:rPr>
                        <a:t>temp2</a:t>
                      </a:r>
                      <a:r>
                        <a:rPr lang="en-US" baseline="0" dirty="0" smtClean="0">
                          <a:solidFill>
                            <a:schemeClr val="tx1"/>
                          </a:solidFill>
                        </a:rPr>
                        <a:t> = 150</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insert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164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main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07039469"/>
              </p:ext>
            </p:extLst>
          </p:nvPr>
        </p:nvGraphicFramePr>
        <p:xfrm>
          <a:off x="6477000" y="2209800"/>
          <a:ext cx="1905000" cy="2255520"/>
        </p:xfrm>
        <a:graphic>
          <a:graphicData uri="http://schemas.openxmlformats.org/drawingml/2006/table">
            <a:tbl>
              <a:tblPr firstRow="1" bandRow="1">
                <a:tableStyleId>{5940675A-B579-460E-94D1-54222C63F5DA}</a:tableStyleId>
              </a:tblPr>
              <a:tblGrid>
                <a:gridCol w="560294">
                  <a:extLst>
                    <a:ext uri="{9D8B030D-6E8A-4147-A177-3AD203B41FA5}">
                      <a16:colId xmlns:a16="http://schemas.microsoft.com/office/drawing/2014/main" val="20000"/>
                    </a:ext>
                  </a:extLst>
                </a:gridCol>
                <a:gridCol w="120063">
                  <a:extLst>
                    <a:ext uri="{9D8B030D-6E8A-4147-A177-3AD203B41FA5}">
                      <a16:colId xmlns:a16="http://schemas.microsoft.com/office/drawing/2014/main" val="20001"/>
                    </a:ext>
                  </a:extLst>
                </a:gridCol>
                <a:gridCol w="680357">
                  <a:extLst>
                    <a:ext uri="{9D8B030D-6E8A-4147-A177-3AD203B41FA5}">
                      <a16:colId xmlns:a16="http://schemas.microsoft.com/office/drawing/2014/main" val="20002"/>
                    </a:ext>
                  </a:extLst>
                </a:gridCol>
                <a:gridCol w="544286">
                  <a:extLst>
                    <a:ext uri="{9D8B030D-6E8A-4147-A177-3AD203B41FA5}">
                      <a16:colId xmlns:a16="http://schemas.microsoft.com/office/drawing/2014/main" val="20003"/>
                    </a:ext>
                  </a:extLst>
                </a:gridCol>
              </a:tblGrid>
              <a:tr h="370840">
                <a:tc gridSpan="3">
                  <a:txBody>
                    <a:bodyPr/>
                    <a:lstStyle/>
                    <a:p>
                      <a:r>
                        <a:rPr lang="en-US" dirty="0" smtClean="0">
                          <a:solidFill>
                            <a:schemeClr val="tx1"/>
                          </a:solidFill>
                        </a:rPr>
                        <a:t>Heap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gridSpan="3">
                  <a:txBody>
                    <a:bodyPr/>
                    <a:lstStyle/>
                    <a:p>
                      <a:endParaRPr lang="en-US">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1320">
                <a:tc>
                  <a:txBody>
                    <a:bodyPr/>
                    <a:lstStyle/>
                    <a:p>
                      <a:r>
                        <a:rPr lang="en-US" dirty="0" smtClean="0">
                          <a:solidFill>
                            <a:schemeClr val="tx1"/>
                          </a:solidFill>
                        </a:rPr>
                        <a:t> 2</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tc gridSpan="2">
                  <a:txBody>
                    <a:bodyPr/>
                    <a:lstStyle/>
                    <a:p>
                      <a:r>
                        <a:rPr lang="en-US"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a:txBody>
                    <a:bodyPr/>
                    <a:lstStyle/>
                    <a:p>
                      <a:r>
                        <a:rPr lang="en-US" dirty="0" smtClean="0">
                          <a:solidFill>
                            <a:schemeClr val="tx1"/>
                          </a:solidFill>
                        </a:rPr>
                        <a:t>150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gridSpan="3">
                  <a:txBody>
                    <a:bodyPr/>
                    <a:lstStyle/>
                    <a:p>
                      <a:endParaRPr lang="en-US">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gridSpan="2">
                  <a:txBody>
                    <a:bodyPr/>
                    <a:lstStyle/>
                    <a:p>
                      <a:r>
                        <a:rPr lang="en-US" dirty="0" smtClean="0">
                          <a:solidFill>
                            <a:schemeClr val="tx1"/>
                          </a:solidFill>
                        </a:rPr>
                        <a:t>3</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a:txBody>
                    <a:bodyPr/>
                    <a:lstStyle/>
                    <a:p>
                      <a:r>
                        <a:rPr lang="en-US" dirty="0" smtClean="0">
                          <a:solidFill>
                            <a:schemeClr val="tx1"/>
                          </a:solidFill>
                        </a:rPr>
                        <a:t>Null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gridSpan="3">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146428070"/>
              </p:ext>
            </p:extLst>
          </p:nvPr>
        </p:nvGraphicFramePr>
        <p:xfrm>
          <a:off x="4629150" y="5257800"/>
          <a:ext cx="1752600" cy="7416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tblGrid>
              <a:tr h="370840">
                <a:tc>
                  <a:txBody>
                    <a:bodyPr/>
                    <a:lstStyle/>
                    <a:p>
                      <a:pPr algn="ctr"/>
                      <a:r>
                        <a:rPr lang="en-US" dirty="0" smtClean="0">
                          <a:solidFill>
                            <a:schemeClr val="tx1"/>
                          </a:solidFill>
                        </a:rPr>
                        <a:t> Global </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dirty="0" smtClean="0">
                          <a:solidFill>
                            <a:schemeClr val="tx1"/>
                          </a:solidFill>
                        </a:rPr>
                        <a:t>Head = 150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0" name="Freeform 9"/>
          <p:cNvSpPr/>
          <p:nvPr/>
        </p:nvSpPr>
        <p:spPr>
          <a:xfrm>
            <a:off x="5105400" y="3859530"/>
            <a:ext cx="1295400" cy="45719"/>
          </a:xfrm>
          <a:custGeom>
            <a:avLst/>
            <a:gdLst>
              <a:gd name="connsiteX0" fmla="*/ 0 w 1181100"/>
              <a:gd name="connsiteY0" fmla="*/ 685800 h 701354"/>
              <a:gd name="connsiteX1" fmla="*/ 800100 w 1181100"/>
              <a:gd name="connsiteY1" fmla="*/ 628650 h 701354"/>
              <a:gd name="connsiteX2" fmla="*/ 819150 w 1181100"/>
              <a:gd name="connsiteY2" fmla="*/ 114300 h 701354"/>
              <a:gd name="connsiteX3" fmla="*/ 819150 w 1181100"/>
              <a:gd name="connsiteY3" fmla="*/ 114300 h 701354"/>
              <a:gd name="connsiteX4" fmla="*/ 1181100 w 1181100"/>
              <a:gd name="connsiteY4" fmla="*/ 0 h 701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701354">
                <a:moveTo>
                  <a:pt x="0" y="685800"/>
                </a:moveTo>
                <a:cubicBezTo>
                  <a:pt x="331787" y="704850"/>
                  <a:pt x="663575" y="723900"/>
                  <a:pt x="800100" y="628650"/>
                </a:cubicBezTo>
                <a:cubicBezTo>
                  <a:pt x="936625" y="533400"/>
                  <a:pt x="819150" y="114300"/>
                  <a:pt x="819150" y="114300"/>
                </a:cubicBezTo>
                <a:lnTo>
                  <a:pt x="819150" y="114300"/>
                </a:lnTo>
                <a:lnTo>
                  <a:pt x="1181100" y="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038600" y="3657600"/>
            <a:ext cx="1066800" cy="495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6124820" y="3124200"/>
            <a:ext cx="504580" cy="2362200"/>
          </a:xfrm>
          <a:custGeom>
            <a:avLst/>
            <a:gdLst>
              <a:gd name="connsiteX0" fmla="*/ 215444 w 504580"/>
              <a:gd name="connsiteY0" fmla="*/ 2038350 h 2038350"/>
              <a:gd name="connsiteX1" fmla="*/ 501194 w 504580"/>
              <a:gd name="connsiteY1" fmla="*/ 1428750 h 2038350"/>
              <a:gd name="connsiteX2" fmla="*/ 43994 w 504580"/>
              <a:gd name="connsiteY2" fmla="*/ 1047750 h 2038350"/>
              <a:gd name="connsiteX3" fmla="*/ 43994 w 504580"/>
              <a:gd name="connsiteY3" fmla="*/ 609600 h 2038350"/>
              <a:gd name="connsiteX4" fmla="*/ 272594 w 504580"/>
              <a:gd name="connsiteY4" fmla="*/ 0 h 2038350"/>
              <a:gd name="connsiteX5" fmla="*/ 272594 w 504580"/>
              <a:gd name="connsiteY5" fmla="*/ 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580" h="2038350">
                <a:moveTo>
                  <a:pt x="215444" y="2038350"/>
                </a:moveTo>
                <a:cubicBezTo>
                  <a:pt x="372606" y="1816100"/>
                  <a:pt x="529769" y="1593850"/>
                  <a:pt x="501194" y="1428750"/>
                </a:cubicBezTo>
                <a:cubicBezTo>
                  <a:pt x="472619" y="1263650"/>
                  <a:pt x="120194" y="1184275"/>
                  <a:pt x="43994" y="1047750"/>
                </a:cubicBezTo>
                <a:cubicBezTo>
                  <a:pt x="-32206" y="911225"/>
                  <a:pt x="5894" y="784225"/>
                  <a:pt x="43994" y="609600"/>
                </a:cubicBezTo>
                <a:cubicBezTo>
                  <a:pt x="82094" y="434975"/>
                  <a:pt x="272594" y="0"/>
                  <a:pt x="272594" y="0"/>
                </a:cubicBezTo>
                <a:lnTo>
                  <a:pt x="272594" y="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5295900" y="3048000"/>
            <a:ext cx="1123950" cy="1352550"/>
          </a:xfrm>
          <a:custGeom>
            <a:avLst/>
            <a:gdLst>
              <a:gd name="connsiteX0" fmla="*/ 0 w 1123950"/>
              <a:gd name="connsiteY0" fmla="*/ 1352550 h 1352550"/>
              <a:gd name="connsiteX1" fmla="*/ 514350 w 1123950"/>
              <a:gd name="connsiteY1" fmla="*/ 1085850 h 1352550"/>
              <a:gd name="connsiteX2" fmla="*/ 781050 w 1123950"/>
              <a:gd name="connsiteY2" fmla="*/ 247650 h 1352550"/>
              <a:gd name="connsiteX3" fmla="*/ 1123950 w 1123950"/>
              <a:gd name="connsiteY3" fmla="*/ 0 h 1352550"/>
              <a:gd name="connsiteX4" fmla="*/ 1123950 w 1123950"/>
              <a:gd name="connsiteY4" fmla="*/ 0 h 1352550"/>
              <a:gd name="connsiteX5" fmla="*/ 1123950 w 1123950"/>
              <a:gd name="connsiteY5" fmla="*/ 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3950" h="1352550">
                <a:moveTo>
                  <a:pt x="0" y="1352550"/>
                </a:moveTo>
                <a:cubicBezTo>
                  <a:pt x="192087" y="1311275"/>
                  <a:pt x="384175" y="1270000"/>
                  <a:pt x="514350" y="1085850"/>
                </a:cubicBezTo>
                <a:cubicBezTo>
                  <a:pt x="644525" y="901700"/>
                  <a:pt x="679450" y="428625"/>
                  <a:pt x="781050" y="247650"/>
                </a:cubicBezTo>
                <a:cubicBezTo>
                  <a:pt x="882650" y="66675"/>
                  <a:pt x="1123950" y="0"/>
                  <a:pt x="1123950" y="0"/>
                </a:cubicBezTo>
                <a:lnTo>
                  <a:pt x="1123950" y="0"/>
                </a:lnTo>
                <a:lnTo>
                  <a:pt x="1123950" y="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1473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4582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latin typeface="Verdana" pitchFamily="34" charset="0"/>
                <a:ea typeface="Verdana" pitchFamily="34" charset="0"/>
                <a:cs typeface="Verdana" pitchFamily="34" charset="0"/>
              </a:rPr>
              <a:t>Linked List – Implementation in C/C++: Delete a node at n</a:t>
            </a:r>
            <a:r>
              <a:rPr lang="en-US" sz="2800" b="1" baseline="30000" dirty="0" smtClean="0">
                <a:latin typeface="Verdana" pitchFamily="34" charset="0"/>
                <a:ea typeface="Verdana" pitchFamily="34" charset="0"/>
                <a:cs typeface="Verdana" pitchFamily="34" charset="0"/>
              </a:rPr>
              <a:t>th </a:t>
            </a:r>
            <a:r>
              <a:rPr lang="en-US" sz="2800" b="1" dirty="0" smtClean="0">
                <a:latin typeface="Verdana" pitchFamily="34" charset="0"/>
                <a:ea typeface="Verdana" pitchFamily="34" charset="0"/>
                <a:cs typeface="Verdana" pitchFamily="34" charset="0"/>
              </a:rPr>
              <a:t>position</a:t>
            </a:r>
            <a:endParaRPr lang="en-US" sz="2800" b="1" baseline="30000" dirty="0">
              <a:latin typeface="Verdana" pitchFamily="34" charset="0"/>
              <a:ea typeface="Verdana" pitchFamily="34" charset="0"/>
              <a:cs typeface="Verdan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71656929"/>
              </p:ext>
            </p:extLst>
          </p:nvPr>
        </p:nvGraphicFramePr>
        <p:xfrm>
          <a:off x="871189" y="1295401"/>
          <a:ext cx="6096000" cy="539496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285796">
                <a:tc>
                  <a:txBody>
                    <a:bodyPr/>
                    <a:lstStyle/>
                    <a:p>
                      <a:r>
                        <a:rPr lang="en-US" sz="1400" dirty="0" smtClean="0"/>
                        <a:t>1</a:t>
                      </a:r>
                      <a:endParaRPr lang="en-US" sz="1400" dirty="0"/>
                    </a:p>
                  </a:txBody>
                  <a:tcPr/>
                </a:tc>
                <a:tc>
                  <a:txBody>
                    <a:bodyPr/>
                    <a:lstStyle/>
                    <a:p>
                      <a:pPr marL="0" lvl="2" indent="0"/>
                      <a:r>
                        <a:rPr lang="en-US" sz="1400" b="1" dirty="0" smtClean="0">
                          <a:solidFill>
                            <a:schemeClr val="tx1"/>
                          </a:solidFill>
                        </a:rPr>
                        <a:t>#include&lt;</a:t>
                      </a:r>
                      <a:r>
                        <a:rPr lang="en-US" sz="1400" b="1" dirty="0" err="1" smtClean="0">
                          <a:solidFill>
                            <a:schemeClr val="tx1"/>
                          </a:solidFill>
                        </a:rPr>
                        <a:t>stdlib.h</a:t>
                      </a:r>
                      <a:r>
                        <a:rPr lang="en-US" sz="1400" b="1" dirty="0" smtClean="0">
                          <a:solidFill>
                            <a:schemeClr val="tx1"/>
                          </a:solidFill>
                        </a:rPr>
                        <a:t>&gt;</a:t>
                      </a:r>
                      <a:endParaRPr lang="en-US" sz="1400" b="1" dirty="0">
                        <a:solidFill>
                          <a:schemeClr val="tx1"/>
                        </a:solidFill>
                      </a:endParaRPr>
                    </a:p>
                  </a:txBody>
                  <a:tcPr/>
                </a:tc>
                <a:extLst>
                  <a:ext uri="{0D108BD9-81ED-4DB2-BD59-A6C34878D82A}">
                    <a16:rowId xmlns:a16="http://schemas.microsoft.com/office/drawing/2014/main" val="10000"/>
                  </a:ext>
                </a:extLst>
              </a:tr>
              <a:tr h="285796">
                <a:tc>
                  <a:txBody>
                    <a:bodyPr/>
                    <a:lstStyle/>
                    <a:p>
                      <a:r>
                        <a:rPr lang="en-US" sz="1400" dirty="0" smtClean="0"/>
                        <a:t>2</a:t>
                      </a:r>
                      <a:endParaRPr lang="en-US" sz="1400" dirty="0"/>
                    </a:p>
                  </a:txBody>
                  <a:tcPr/>
                </a:tc>
                <a:tc>
                  <a:txBody>
                    <a:bodyPr/>
                    <a:lstStyle/>
                    <a:p>
                      <a:pPr marL="0" lvl="2" indent="0"/>
                      <a:r>
                        <a:rPr lang="en-US" sz="1400" b="1" dirty="0" smtClean="0">
                          <a:solidFill>
                            <a:schemeClr val="tx1"/>
                          </a:solidFill>
                        </a:rPr>
                        <a:t>#include&lt;</a:t>
                      </a:r>
                      <a:r>
                        <a:rPr lang="en-US" sz="1400" b="1" dirty="0" err="1" smtClean="0">
                          <a:solidFill>
                            <a:schemeClr val="tx1"/>
                          </a:solidFill>
                        </a:rPr>
                        <a:t>stdio.h</a:t>
                      </a:r>
                      <a:r>
                        <a:rPr lang="en-US" sz="1400" b="1" dirty="0" smtClean="0">
                          <a:solidFill>
                            <a:schemeClr val="tx1"/>
                          </a:solidFill>
                        </a:rPr>
                        <a:t>&gt;</a:t>
                      </a:r>
                      <a:endParaRPr lang="en-US" sz="1400" b="1" dirty="0">
                        <a:solidFill>
                          <a:schemeClr val="tx1"/>
                        </a:solidFill>
                      </a:endParaRPr>
                    </a:p>
                  </a:txBody>
                  <a:tcPr/>
                </a:tc>
                <a:extLst>
                  <a:ext uri="{0D108BD9-81ED-4DB2-BD59-A6C34878D82A}">
                    <a16:rowId xmlns:a16="http://schemas.microsoft.com/office/drawing/2014/main" val="10001"/>
                  </a:ext>
                </a:extLst>
              </a:tr>
              <a:tr h="285796">
                <a:tc>
                  <a:txBody>
                    <a:bodyPr/>
                    <a:lstStyle/>
                    <a:p>
                      <a:r>
                        <a:rPr lang="en-US" sz="1400" dirty="0" smtClean="0"/>
                        <a:t>3</a:t>
                      </a:r>
                      <a:endParaRPr lang="en-US" sz="1400" dirty="0"/>
                    </a:p>
                  </a:txBody>
                  <a:tcPr/>
                </a:tc>
                <a:tc>
                  <a:txBody>
                    <a:bodyPr/>
                    <a:lstStyle/>
                    <a:p>
                      <a:pPr marL="0" lvl="2" indent="0"/>
                      <a:r>
                        <a:rPr lang="en-US" sz="1400" b="1" dirty="0" err="1" smtClean="0">
                          <a:solidFill>
                            <a:schemeClr val="tx1"/>
                          </a:solidFill>
                        </a:rPr>
                        <a:t>struct</a:t>
                      </a:r>
                      <a:r>
                        <a:rPr lang="en-US" sz="1400" b="1" dirty="0" smtClean="0">
                          <a:solidFill>
                            <a:schemeClr val="tx1"/>
                          </a:solidFill>
                        </a:rPr>
                        <a:t> Node</a:t>
                      </a:r>
                      <a:endParaRPr lang="en-US" sz="1400" b="1" dirty="0">
                        <a:solidFill>
                          <a:schemeClr val="tx1"/>
                        </a:solidFill>
                      </a:endParaRPr>
                    </a:p>
                  </a:txBody>
                  <a:tcPr/>
                </a:tc>
                <a:extLst>
                  <a:ext uri="{0D108BD9-81ED-4DB2-BD59-A6C34878D82A}">
                    <a16:rowId xmlns:a16="http://schemas.microsoft.com/office/drawing/2014/main" val="10002"/>
                  </a:ext>
                </a:extLst>
              </a:tr>
              <a:tr h="285796">
                <a:tc>
                  <a:txBody>
                    <a:bodyPr/>
                    <a:lstStyle/>
                    <a:p>
                      <a:r>
                        <a:rPr lang="en-US" sz="1400" dirty="0" smtClean="0"/>
                        <a:t>4</a:t>
                      </a:r>
                      <a:endParaRPr lang="en-US" sz="14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 </a:t>
                      </a:r>
                    </a:p>
                  </a:txBody>
                  <a:tcPr/>
                </a:tc>
                <a:extLst>
                  <a:ext uri="{0D108BD9-81ED-4DB2-BD59-A6C34878D82A}">
                    <a16:rowId xmlns:a16="http://schemas.microsoft.com/office/drawing/2014/main" val="10003"/>
                  </a:ext>
                </a:extLst>
              </a:tr>
              <a:tr h="285796">
                <a:tc>
                  <a:txBody>
                    <a:bodyPr/>
                    <a:lstStyle/>
                    <a:p>
                      <a:r>
                        <a:rPr lang="en-US" sz="1400" dirty="0" smtClean="0"/>
                        <a:t>5</a:t>
                      </a:r>
                      <a:endParaRPr lang="en-US" sz="1400" dirty="0"/>
                    </a:p>
                  </a:txBody>
                  <a:tcPr/>
                </a:tc>
                <a:tc>
                  <a:txBody>
                    <a:bodyPr/>
                    <a:lstStyle/>
                    <a:p>
                      <a:r>
                        <a:rPr lang="en-US" sz="1400" b="1" dirty="0" smtClean="0">
                          <a:solidFill>
                            <a:schemeClr val="tx1"/>
                          </a:solidFill>
                        </a:rPr>
                        <a:t>    </a:t>
                      </a:r>
                      <a:r>
                        <a:rPr lang="en-US" sz="1400" b="1" dirty="0" err="1" smtClean="0">
                          <a:solidFill>
                            <a:schemeClr val="tx1"/>
                          </a:solidFill>
                        </a:rPr>
                        <a:t>int</a:t>
                      </a:r>
                      <a:r>
                        <a:rPr lang="en-US" sz="1400" b="1" dirty="0" smtClean="0">
                          <a:solidFill>
                            <a:schemeClr val="tx1"/>
                          </a:solidFill>
                        </a:rPr>
                        <a:t> data ; </a:t>
                      </a:r>
                      <a:endParaRPr lang="en-US" sz="1400" dirty="0">
                        <a:solidFill>
                          <a:schemeClr val="tx1"/>
                        </a:solidFill>
                      </a:endParaRPr>
                    </a:p>
                  </a:txBody>
                  <a:tcPr/>
                </a:tc>
                <a:extLst>
                  <a:ext uri="{0D108BD9-81ED-4DB2-BD59-A6C34878D82A}">
                    <a16:rowId xmlns:a16="http://schemas.microsoft.com/office/drawing/2014/main" val="10004"/>
                  </a:ext>
                </a:extLst>
              </a:tr>
              <a:tr h="285796">
                <a:tc>
                  <a:txBody>
                    <a:bodyPr/>
                    <a:lstStyle/>
                    <a:p>
                      <a:r>
                        <a:rPr lang="en-US" sz="1400" dirty="0" smtClean="0"/>
                        <a:t>6</a:t>
                      </a:r>
                      <a:endParaRPr lang="en-US" sz="1400" dirty="0"/>
                    </a:p>
                  </a:txBody>
                  <a:tcPr/>
                </a:tc>
                <a:tc>
                  <a:txBody>
                    <a:bodyPr/>
                    <a:lstStyle/>
                    <a:p>
                      <a:r>
                        <a:rPr lang="en-US" sz="1400" b="1" dirty="0" smtClean="0">
                          <a:solidFill>
                            <a:schemeClr val="tx1"/>
                          </a:solidFill>
                        </a:rPr>
                        <a:t>    Node* link;    </a:t>
                      </a:r>
                      <a:endParaRPr lang="en-US" sz="1400" dirty="0">
                        <a:solidFill>
                          <a:schemeClr val="tx1"/>
                        </a:solidFill>
                      </a:endParaRPr>
                    </a:p>
                  </a:txBody>
                  <a:tcPr/>
                </a:tc>
                <a:extLst>
                  <a:ext uri="{0D108BD9-81ED-4DB2-BD59-A6C34878D82A}">
                    <a16:rowId xmlns:a16="http://schemas.microsoft.com/office/drawing/2014/main" val="10005"/>
                  </a:ext>
                </a:extLst>
              </a:tr>
              <a:tr h="285796">
                <a:tc>
                  <a:txBody>
                    <a:bodyPr/>
                    <a:lstStyle/>
                    <a:p>
                      <a:r>
                        <a:rPr lang="en-US" sz="1400" dirty="0" smtClean="0"/>
                        <a:t>7</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 }</a:t>
                      </a:r>
                    </a:p>
                  </a:txBody>
                  <a:tcPr/>
                </a:tc>
                <a:extLst>
                  <a:ext uri="{0D108BD9-81ED-4DB2-BD59-A6C34878D82A}">
                    <a16:rowId xmlns:a16="http://schemas.microsoft.com/office/drawing/2014/main" val="10006"/>
                  </a:ext>
                </a:extLst>
              </a:tr>
              <a:tr h="285796">
                <a:tc>
                  <a:txBody>
                    <a:bodyPr/>
                    <a:lstStyle/>
                    <a:p>
                      <a:r>
                        <a:rPr lang="en-US" sz="1400" dirty="0" smtClean="0"/>
                        <a:t>8</a:t>
                      </a:r>
                      <a:endParaRPr lang="en-US" sz="1400" dirty="0"/>
                    </a:p>
                  </a:txBody>
                  <a:tcPr/>
                </a:tc>
                <a:tc>
                  <a:txBody>
                    <a:bodyPr/>
                    <a:lstStyle/>
                    <a:p>
                      <a:pPr marL="0" lvl="2" indent="0"/>
                      <a:r>
                        <a:rPr lang="en-US" sz="1400" b="1" dirty="0" smtClean="0">
                          <a:solidFill>
                            <a:schemeClr val="tx1"/>
                          </a:solidFill>
                        </a:rPr>
                        <a:t>Node*</a:t>
                      </a:r>
                      <a:r>
                        <a:rPr lang="en-US" sz="1400" b="1" baseline="0" dirty="0" smtClean="0">
                          <a:solidFill>
                            <a:schemeClr val="tx1"/>
                          </a:solidFill>
                        </a:rPr>
                        <a:t> head;</a:t>
                      </a:r>
                      <a:endParaRPr lang="en-US" sz="1400" b="1" dirty="0">
                        <a:solidFill>
                          <a:schemeClr val="tx1"/>
                        </a:solidFill>
                      </a:endParaRPr>
                    </a:p>
                  </a:txBody>
                  <a:tcPr/>
                </a:tc>
                <a:extLst>
                  <a:ext uri="{0D108BD9-81ED-4DB2-BD59-A6C34878D82A}">
                    <a16:rowId xmlns:a16="http://schemas.microsoft.com/office/drawing/2014/main" val="10007"/>
                  </a:ext>
                </a:extLst>
              </a:tr>
              <a:tr h="285796">
                <a:tc>
                  <a:txBody>
                    <a:bodyPr/>
                    <a:lstStyle/>
                    <a:p>
                      <a:r>
                        <a:rPr lang="en-US" sz="1400" dirty="0" smtClean="0"/>
                        <a:t>9</a:t>
                      </a:r>
                      <a:endParaRPr lang="en-US" sz="1400" dirty="0"/>
                    </a:p>
                  </a:txBody>
                  <a:tcPr/>
                </a:tc>
                <a:tc>
                  <a:txBody>
                    <a:bodyPr/>
                    <a:lstStyle/>
                    <a:p>
                      <a:pPr marL="0" lvl="2" indent="0"/>
                      <a:r>
                        <a:rPr lang="en-US" sz="1400" b="1" dirty="0" smtClean="0">
                          <a:solidFill>
                            <a:schemeClr val="tx1"/>
                          </a:solidFill>
                        </a:rPr>
                        <a:t>Void Insert (</a:t>
                      </a:r>
                      <a:r>
                        <a:rPr lang="en-US" sz="1400" b="1" dirty="0" err="1" smtClean="0">
                          <a:solidFill>
                            <a:schemeClr val="tx1"/>
                          </a:solidFill>
                        </a:rPr>
                        <a:t>int</a:t>
                      </a:r>
                      <a:r>
                        <a:rPr lang="en-US" sz="1400" b="1" dirty="0" smtClean="0">
                          <a:solidFill>
                            <a:schemeClr val="tx1"/>
                          </a:solidFill>
                        </a:rPr>
                        <a:t> x, </a:t>
                      </a:r>
                      <a:r>
                        <a:rPr lang="en-US" sz="1400" b="1" dirty="0" err="1" smtClean="0">
                          <a:solidFill>
                            <a:schemeClr val="tx1"/>
                          </a:solidFill>
                        </a:rPr>
                        <a:t>int</a:t>
                      </a:r>
                      <a:r>
                        <a:rPr lang="en-US" sz="1400" b="1" dirty="0" smtClean="0">
                          <a:solidFill>
                            <a:schemeClr val="tx1"/>
                          </a:solidFill>
                        </a:rPr>
                        <a:t> n);</a:t>
                      </a:r>
                      <a:endParaRPr lang="en-US" sz="1400" b="1" dirty="0">
                        <a:solidFill>
                          <a:schemeClr val="tx1"/>
                        </a:solidFill>
                      </a:endParaRPr>
                    </a:p>
                  </a:txBody>
                  <a:tcPr/>
                </a:tc>
                <a:extLst>
                  <a:ext uri="{0D108BD9-81ED-4DB2-BD59-A6C34878D82A}">
                    <a16:rowId xmlns:a16="http://schemas.microsoft.com/office/drawing/2014/main" val="10008"/>
                  </a:ext>
                </a:extLst>
              </a:tr>
              <a:tr h="285796">
                <a:tc>
                  <a:txBody>
                    <a:bodyPr/>
                    <a:lstStyle/>
                    <a:p>
                      <a:r>
                        <a:rPr lang="en-US" sz="1400" dirty="0" smtClean="0"/>
                        <a:t>10</a:t>
                      </a:r>
                      <a:endParaRPr lang="en-US" sz="1400" dirty="0"/>
                    </a:p>
                  </a:txBody>
                  <a:tcPr/>
                </a:tc>
                <a:tc>
                  <a:txBody>
                    <a:bodyPr/>
                    <a:lstStyle/>
                    <a:p>
                      <a:pPr marL="0" lvl="2" indent="0"/>
                      <a:r>
                        <a:rPr lang="en-US" sz="1400" b="1" dirty="0" smtClean="0">
                          <a:solidFill>
                            <a:schemeClr val="tx1"/>
                          </a:solidFill>
                        </a:rPr>
                        <a:t>Void print();</a:t>
                      </a:r>
                      <a:endParaRPr lang="en-US" sz="1400" b="1" dirty="0">
                        <a:solidFill>
                          <a:schemeClr val="tx1"/>
                        </a:solidFill>
                      </a:endParaRPr>
                    </a:p>
                  </a:txBody>
                  <a:tcPr/>
                </a:tc>
                <a:extLst>
                  <a:ext uri="{0D108BD9-81ED-4DB2-BD59-A6C34878D82A}">
                    <a16:rowId xmlns:a16="http://schemas.microsoft.com/office/drawing/2014/main" val="10009"/>
                  </a:ext>
                </a:extLst>
              </a:tr>
              <a:tr h="285796">
                <a:tc>
                  <a:txBody>
                    <a:bodyPr/>
                    <a:lstStyle/>
                    <a:p>
                      <a:endParaRPr lang="en-US" sz="1400" dirty="0"/>
                    </a:p>
                  </a:txBody>
                  <a:tcPr/>
                </a:tc>
                <a:tc>
                  <a:txBody>
                    <a:bodyPr/>
                    <a:lstStyle/>
                    <a:p>
                      <a:pPr marL="0" lvl="2" indent="0"/>
                      <a:r>
                        <a:rPr lang="en-US" sz="1400" b="1" dirty="0" smtClean="0">
                          <a:solidFill>
                            <a:schemeClr val="tx1"/>
                          </a:solidFill>
                        </a:rPr>
                        <a:t>Void Delete(</a:t>
                      </a:r>
                      <a:r>
                        <a:rPr lang="en-US" sz="1400" b="1" dirty="0" err="1" smtClean="0">
                          <a:solidFill>
                            <a:schemeClr val="tx1"/>
                          </a:solidFill>
                        </a:rPr>
                        <a:t>int</a:t>
                      </a:r>
                      <a:r>
                        <a:rPr lang="en-US" sz="1400" b="1" dirty="0" smtClean="0">
                          <a:solidFill>
                            <a:schemeClr val="tx1"/>
                          </a:solidFill>
                        </a:rPr>
                        <a:t> n);</a:t>
                      </a:r>
                      <a:endParaRPr lang="en-US" sz="1400" b="1" dirty="0">
                        <a:solidFill>
                          <a:schemeClr val="tx1"/>
                        </a:solidFill>
                      </a:endParaRPr>
                    </a:p>
                  </a:txBody>
                  <a:tcPr/>
                </a:tc>
                <a:extLst>
                  <a:ext uri="{0D108BD9-81ED-4DB2-BD59-A6C34878D82A}">
                    <a16:rowId xmlns:a16="http://schemas.microsoft.com/office/drawing/2014/main" val="10010"/>
                  </a:ext>
                </a:extLst>
              </a:tr>
              <a:tr h="285796">
                <a:tc>
                  <a:txBody>
                    <a:bodyPr/>
                    <a:lstStyle/>
                    <a:p>
                      <a:r>
                        <a:rPr lang="en-US" sz="1400" dirty="0" smtClean="0"/>
                        <a:t>11</a:t>
                      </a:r>
                      <a:endParaRPr lang="en-US" sz="1400" dirty="0"/>
                    </a:p>
                  </a:txBody>
                  <a:tcPr/>
                </a:tc>
                <a:tc>
                  <a:txBody>
                    <a:bodyPr/>
                    <a:lstStyle/>
                    <a:p>
                      <a:pPr marL="0" lvl="2" indent="0"/>
                      <a:r>
                        <a:rPr lang="en-US" sz="1400" b="1" dirty="0" err="1" smtClean="0">
                          <a:solidFill>
                            <a:schemeClr val="tx1"/>
                          </a:solidFill>
                        </a:rPr>
                        <a:t>int</a:t>
                      </a:r>
                      <a:r>
                        <a:rPr lang="en-US" sz="1400" b="1" dirty="0" smtClean="0">
                          <a:solidFill>
                            <a:schemeClr val="tx1"/>
                          </a:solidFill>
                        </a:rPr>
                        <a:t>  main () {</a:t>
                      </a:r>
                      <a:endParaRPr lang="en-US" sz="1400" b="1" dirty="0">
                        <a:solidFill>
                          <a:schemeClr val="tx1"/>
                        </a:solidFill>
                      </a:endParaRPr>
                    </a:p>
                  </a:txBody>
                  <a:tcPr/>
                </a:tc>
                <a:extLst>
                  <a:ext uri="{0D108BD9-81ED-4DB2-BD59-A6C34878D82A}">
                    <a16:rowId xmlns:a16="http://schemas.microsoft.com/office/drawing/2014/main" val="10011"/>
                  </a:ext>
                </a:extLst>
              </a:tr>
              <a:tr h="285796">
                <a:tc>
                  <a:txBody>
                    <a:bodyPr/>
                    <a:lstStyle/>
                    <a:p>
                      <a:r>
                        <a:rPr lang="en-US" sz="1400" dirty="0" smtClean="0"/>
                        <a:t>12</a:t>
                      </a:r>
                      <a:endParaRPr lang="en-US" sz="1400" dirty="0"/>
                    </a:p>
                  </a:txBody>
                  <a:tcPr/>
                </a:tc>
                <a:tc>
                  <a:txBody>
                    <a:bodyPr/>
                    <a:lstStyle/>
                    <a:p>
                      <a:pPr marL="0" lvl="2" indent="0"/>
                      <a:r>
                        <a:rPr lang="en-US" sz="1400" b="1" dirty="0" smtClean="0">
                          <a:solidFill>
                            <a:schemeClr val="tx1"/>
                          </a:solidFill>
                        </a:rPr>
                        <a:t>       head = NULL;    // empty list</a:t>
                      </a:r>
                      <a:endParaRPr lang="en-US" sz="1400" b="1" dirty="0">
                        <a:solidFill>
                          <a:schemeClr val="tx1"/>
                        </a:solidFill>
                      </a:endParaRPr>
                    </a:p>
                  </a:txBody>
                  <a:tcPr/>
                </a:tc>
                <a:extLst>
                  <a:ext uri="{0D108BD9-81ED-4DB2-BD59-A6C34878D82A}">
                    <a16:rowId xmlns:a16="http://schemas.microsoft.com/office/drawing/2014/main" val="10012"/>
                  </a:ext>
                </a:extLst>
              </a:tr>
              <a:tr h="285796">
                <a:tc>
                  <a:txBody>
                    <a:bodyPr/>
                    <a:lstStyle/>
                    <a:p>
                      <a:r>
                        <a:rPr lang="en-US" sz="1400" dirty="0" smtClean="0"/>
                        <a:t>13</a:t>
                      </a:r>
                      <a:endParaRPr lang="en-US" sz="1400" dirty="0"/>
                    </a:p>
                  </a:txBody>
                  <a:tcPr/>
                </a:tc>
                <a:tc>
                  <a:txBody>
                    <a:bodyPr/>
                    <a:lstStyle/>
                    <a:p>
                      <a:r>
                        <a:rPr lang="en-US" sz="1400" b="1" kern="1200" dirty="0" smtClean="0">
                          <a:solidFill>
                            <a:schemeClr val="tx1"/>
                          </a:solidFill>
                          <a:latin typeface="+mn-lt"/>
                          <a:ea typeface="+mn-ea"/>
                          <a:cs typeface="+mn-cs"/>
                        </a:rPr>
                        <a:t>     </a:t>
                      </a:r>
                      <a:r>
                        <a:rPr lang="en-US" sz="1400" b="1" kern="1200" baseline="0" dirty="0" smtClean="0">
                          <a:solidFill>
                            <a:schemeClr val="tx1"/>
                          </a:solidFill>
                          <a:latin typeface="+mn-lt"/>
                          <a:ea typeface="+mn-ea"/>
                          <a:cs typeface="+mn-cs"/>
                        </a:rPr>
                        <a:t>  insert (2, 1) ;   //List : 2</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10013"/>
                  </a:ext>
                </a:extLst>
              </a:tr>
              <a:tr h="285796">
                <a:tc>
                  <a:txBody>
                    <a:bodyPr/>
                    <a:lstStyle/>
                    <a:p>
                      <a:r>
                        <a:rPr lang="en-US" sz="1400" dirty="0" smtClean="0"/>
                        <a:t>14</a:t>
                      </a:r>
                      <a:endParaRPr lang="en-US" sz="1400" dirty="0"/>
                    </a:p>
                  </a:txBody>
                  <a:tcPr/>
                </a:tc>
                <a:tc>
                  <a:txBody>
                    <a:bodyPr/>
                    <a:lstStyle/>
                    <a:p>
                      <a:r>
                        <a:rPr lang="en-US" sz="1400" b="1" kern="1200" dirty="0" smtClean="0">
                          <a:solidFill>
                            <a:schemeClr val="tx1"/>
                          </a:solidFill>
                          <a:latin typeface="+mn-lt"/>
                          <a:ea typeface="+mn-ea"/>
                          <a:cs typeface="+mn-cs"/>
                        </a:rPr>
                        <a:t>      </a:t>
                      </a:r>
                      <a:r>
                        <a:rPr lang="en-US" sz="1400" b="1" kern="1200" baseline="0" dirty="0" smtClean="0">
                          <a:solidFill>
                            <a:schemeClr val="tx1"/>
                          </a:solidFill>
                          <a:latin typeface="+mn-lt"/>
                          <a:ea typeface="+mn-ea"/>
                          <a:cs typeface="+mn-cs"/>
                        </a:rPr>
                        <a:t> insert (3, 2) ;   //List : 2, 3</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10014"/>
                  </a:ext>
                </a:extLst>
              </a:tr>
              <a:tr h="285796">
                <a:tc>
                  <a:txBody>
                    <a:bodyPr/>
                    <a:lstStyle/>
                    <a:p>
                      <a:r>
                        <a:rPr lang="en-US" sz="1400" dirty="0" smtClean="0"/>
                        <a:t>15</a:t>
                      </a:r>
                      <a:endParaRPr lang="en-US" sz="1400" dirty="0"/>
                    </a:p>
                  </a:txBody>
                  <a:tcPr/>
                </a:tc>
                <a:tc>
                  <a:txBody>
                    <a:bodyPr/>
                    <a:lstStyle/>
                    <a:p>
                      <a:r>
                        <a:rPr lang="en-US" sz="1400" b="1" kern="1200" baseline="0" dirty="0" smtClean="0">
                          <a:solidFill>
                            <a:schemeClr val="tx1"/>
                          </a:solidFill>
                          <a:latin typeface="+mn-lt"/>
                          <a:ea typeface="+mn-ea"/>
                          <a:cs typeface="+mn-cs"/>
                        </a:rPr>
                        <a:t>       insert (4, 1) ;   //List : 4, 2, 3</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10015"/>
                  </a:ext>
                </a:extLst>
              </a:tr>
              <a:tr h="456464">
                <a:tc>
                  <a:txBody>
                    <a:bodyPr/>
                    <a:lstStyle/>
                    <a:p>
                      <a:r>
                        <a:rPr lang="en-US" sz="1400" dirty="0" smtClean="0"/>
                        <a:t>17</a:t>
                      </a:r>
                      <a:endParaRPr lang="en-US" sz="1400" dirty="0"/>
                    </a:p>
                  </a:txBody>
                  <a:tcPr/>
                </a:tc>
                <a:tc>
                  <a:txBody>
                    <a:bodyPr/>
                    <a:lstStyle/>
                    <a:p>
                      <a:pPr marL="0" lvl="2" indent="0" algn="l" defTabSz="914400" rtl="0" eaLnBrk="1" latinLnBrk="0" hangingPunct="1"/>
                      <a:r>
                        <a:rPr lang="en-US" sz="1400" b="1" kern="1200" dirty="0" err="1" smtClean="0">
                          <a:solidFill>
                            <a:schemeClr val="tx1"/>
                          </a:solidFill>
                          <a:latin typeface="+mn-lt"/>
                          <a:ea typeface="+mn-ea"/>
                          <a:cs typeface="+mn-cs"/>
                        </a:rPr>
                        <a:t>PrintList</a:t>
                      </a:r>
                      <a:r>
                        <a:rPr lang="en-US" sz="1400" b="1" kern="1200" dirty="0" smtClean="0">
                          <a:solidFill>
                            <a:schemeClr val="tx1"/>
                          </a:solidFill>
                          <a:latin typeface="+mn-lt"/>
                          <a:ea typeface="+mn-ea"/>
                          <a:cs typeface="+mn-cs"/>
                        </a:rPr>
                        <a:t>((); </a:t>
                      </a:r>
                    </a:p>
                    <a:p>
                      <a:pPr marL="0" lvl="2" indent="0" algn="l" defTabSz="914400" rtl="0" eaLnBrk="1" latinLnBrk="0" hangingPunct="1"/>
                      <a:endParaRPr lang="en-US" sz="1400" b="1" kern="1200" dirty="0" smtClean="0">
                        <a:solidFill>
                          <a:schemeClr val="tx1"/>
                        </a:solidFill>
                        <a:latin typeface="+mn-lt"/>
                        <a:ea typeface="+mn-ea"/>
                        <a:cs typeface="+mn-cs"/>
                      </a:endParaRP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0006356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4582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latin typeface="Verdana" pitchFamily="34" charset="0"/>
                <a:ea typeface="Verdana" pitchFamily="34" charset="0"/>
                <a:cs typeface="Verdana" pitchFamily="34" charset="0"/>
              </a:rPr>
              <a:t>Linked List – Implementation in C/C++: Delete a node at n</a:t>
            </a:r>
            <a:r>
              <a:rPr lang="en-US" sz="2800" b="1" baseline="30000" dirty="0" smtClean="0">
                <a:latin typeface="Verdana" pitchFamily="34" charset="0"/>
                <a:ea typeface="Verdana" pitchFamily="34" charset="0"/>
                <a:cs typeface="Verdana" pitchFamily="34" charset="0"/>
              </a:rPr>
              <a:t>th </a:t>
            </a:r>
            <a:r>
              <a:rPr lang="en-US" sz="2800" b="1" dirty="0" smtClean="0">
                <a:latin typeface="Verdana" pitchFamily="34" charset="0"/>
                <a:ea typeface="Verdana" pitchFamily="34" charset="0"/>
                <a:cs typeface="Verdana" pitchFamily="34" charset="0"/>
              </a:rPr>
              <a:t>position</a:t>
            </a:r>
            <a:endParaRPr lang="en-US" sz="2800" b="1" baseline="30000" dirty="0">
              <a:latin typeface="Verdana" pitchFamily="34" charset="0"/>
              <a:ea typeface="Verdana" pitchFamily="34" charset="0"/>
              <a:cs typeface="Verdan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71656929"/>
              </p:ext>
            </p:extLst>
          </p:nvPr>
        </p:nvGraphicFramePr>
        <p:xfrm>
          <a:off x="871189" y="1295401"/>
          <a:ext cx="6096000" cy="568725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263856">
                <a:tc>
                  <a:txBody>
                    <a:bodyPr/>
                    <a:lstStyle/>
                    <a:p>
                      <a:r>
                        <a:rPr lang="en-US" sz="1400" dirty="0" smtClean="0"/>
                        <a:t>17</a:t>
                      </a:r>
                      <a:endParaRPr lang="en-US" sz="1400" dirty="0"/>
                    </a:p>
                  </a:txBody>
                  <a:tcPr/>
                </a:tc>
                <a:tc>
                  <a:txBody>
                    <a:bodyPr/>
                    <a:lstStyle/>
                    <a:p>
                      <a:pPr marL="0" lvl="2" indent="0" algn="l" defTabSz="914400" rtl="0" eaLnBrk="1" latinLnBrk="0" hangingPunct="1"/>
                      <a:r>
                        <a:rPr lang="en-US" sz="1400" b="1" kern="1200" dirty="0" err="1" smtClean="0">
                          <a:solidFill>
                            <a:schemeClr val="tx1"/>
                          </a:solidFill>
                          <a:latin typeface="+mn-lt"/>
                          <a:ea typeface="+mn-ea"/>
                          <a:cs typeface="+mn-cs"/>
                        </a:rPr>
                        <a:t>int</a:t>
                      </a:r>
                      <a:r>
                        <a:rPr lang="en-US" sz="1400" b="1" kern="1200" dirty="0" smtClean="0">
                          <a:solidFill>
                            <a:schemeClr val="tx1"/>
                          </a:solidFill>
                          <a:latin typeface="+mn-lt"/>
                          <a:ea typeface="+mn-ea"/>
                          <a:cs typeface="+mn-cs"/>
                        </a:rPr>
                        <a:t> n;</a:t>
                      </a:r>
                    </a:p>
                  </a:txBody>
                  <a:tcPr/>
                </a:tc>
                <a:extLst>
                  <a:ext uri="{0D108BD9-81ED-4DB2-BD59-A6C34878D82A}">
                    <a16:rowId xmlns:a16="http://schemas.microsoft.com/office/drawing/2014/main" val="10000"/>
                  </a:ext>
                </a:extLst>
              </a:tr>
              <a:tr h="263856">
                <a:tc>
                  <a:txBody>
                    <a:bodyPr/>
                    <a:lstStyle/>
                    <a:p>
                      <a:endParaRPr lang="en-US" sz="1400" dirty="0"/>
                    </a:p>
                  </a:txBody>
                  <a:tcPr/>
                </a:tc>
                <a:tc>
                  <a:txBody>
                    <a:bodyPr/>
                    <a:lstStyle/>
                    <a:p>
                      <a:pPr marL="0" lvl="2" indent="0" algn="l" defTabSz="914400" rtl="0" eaLnBrk="1" latinLnBrk="0" hangingPunct="1"/>
                      <a:r>
                        <a:rPr lang="en-US" sz="1400" b="1" kern="1200" dirty="0" err="1" smtClean="0">
                          <a:solidFill>
                            <a:schemeClr val="tx1"/>
                          </a:solidFill>
                          <a:latin typeface="+mn-lt"/>
                          <a:ea typeface="+mn-ea"/>
                          <a:cs typeface="+mn-cs"/>
                        </a:rPr>
                        <a:t>printf</a:t>
                      </a:r>
                      <a:r>
                        <a:rPr lang="en-US" sz="1400" b="1" kern="1200" dirty="0" smtClean="0">
                          <a:solidFill>
                            <a:schemeClr val="tx1"/>
                          </a:solidFill>
                          <a:latin typeface="+mn-lt"/>
                          <a:ea typeface="+mn-ea"/>
                          <a:cs typeface="+mn-cs"/>
                        </a:rPr>
                        <a:t>( “Enter a position\n”);</a:t>
                      </a:r>
                    </a:p>
                  </a:txBody>
                  <a:tcPr/>
                </a:tc>
                <a:extLst>
                  <a:ext uri="{0D108BD9-81ED-4DB2-BD59-A6C34878D82A}">
                    <a16:rowId xmlns:a16="http://schemas.microsoft.com/office/drawing/2014/main" val="10001"/>
                  </a:ext>
                </a:extLst>
              </a:tr>
              <a:tr h="263856">
                <a:tc>
                  <a:txBody>
                    <a:bodyPr/>
                    <a:lstStyle/>
                    <a:p>
                      <a:endParaRPr lang="en-US" sz="1400" dirty="0"/>
                    </a:p>
                  </a:txBody>
                  <a:tcPr/>
                </a:tc>
                <a:tc>
                  <a:txBody>
                    <a:bodyPr/>
                    <a:lstStyle/>
                    <a:p>
                      <a:pPr marL="0" lvl="2" indent="0" algn="l" defTabSz="914400" rtl="0" eaLnBrk="1" latinLnBrk="0" hangingPunct="1"/>
                      <a:r>
                        <a:rPr lang="en-US" sz="1400" b="1" kern="1200" dirty="0" err="1" smtClean="0">
                          <a:solidFill>
                            <a:schemeClr val="tx1"/>
                          </a:solidFill>
                          <a:latin typeface="+mn-lt"/>
                          <a:ea typeface="+mn-ea"/>
                          <a:cs typeface="+mn-cs"/>
                        </a:rPr>
                        <a:t>scanf</a:t>
                      </a:r>
                      <a:r>
                        <a:rPr lang="en-US" sz="1400" b="1" kern="1200" dirty="0" smtClean="0">
                          <a:solidFill>
                            <a:schemeClr val="tx1"/>
                          </a:solidFill>
                          <a:latin typeface="+mn-lt"/>
                          <a:ea typeface="+mn-ea"/>
                          <a:cs typeface="+mn-cs"/>
                        </a:rPr>
                        <a:t>(“%d”, &amp;n);</a:t>
                      </a:r>
                    </a:p>
                  </a:txBody>
                  <a:tcPr/>
                </a:tc>
                <a:extLst>
                  <a:ext uri="{0D108BD9-81ED-4DB2-BD59-A6C34878D82A}">
                    <a16:rowId xmlns:a16="http://schemas.microsoft.com/office/drawing/2014/main" val="10002"/>
                  </a:ext>
                </a:extLst>
              </a:tr>
              <a:tr h="351430">
                <a:tc>
                  <a:txBody>
                    <a:bodyPr/>
                    <a:lstStyle/>
                    <a:p>
                      <a:endParaRPr lang="en-US" sz="1400" dirty="0"/>
                    </a:p>
                  </a:txBody>
                  <a:tcPr/>
                </a:tc>
                <a:tc>
                  <a:txBody>
                    <a:bodyPr/>
                    <a:lstStyle/>
                    <a:p>
                      <a:pPr marL="0" lvl="2" indent="0" algn="l" defTabSz="914400" rtl="0" eaLnBrk="1" latinLnBrk="0" hangingPunct="1"/>
                      <a:r>
                        <a:rPr lang="en-US" sz="1400" b="1" kern="1200" dirty="0" smtClean="0">
                          <a:solidFill>
                            <a:schemeClr val="tx1"/>
                          </a:solidFill>
                          <a:latin typeface="+mn-lt"/>
                          <a:ea typeface="+mn-ea"/>
                          <a:cs typeface="+mn-cs"/>
                        </a:rPr>
                        <a:t>Delete(n);</a:t>
                      </a:r>
                    </a:p>
                  </a:txBody>
                  <a:tcPr/>
                </a:tc>
                <a:extLst>
                  <a:ext uri="{0D108BD9-81ED-4DB2-BD59-A6C34878D82A}">
                    <a16:rowId xmlns:a16="http://schemas.microsoft.com/office/drawing/2014/main" val="10003"/>
                  </a:ext>
                </a:extLst>
              </a:tr>
              <a:tr h="351430">
                <a:tc>
                  <a:txBody>
                    <a:bodyPr/>
                    <a:lstStyle/>
                    <a:p>
                      <a:endParaRPr lang="en-US" sz="1400" dirty="0"/>
                    </a:p>
                  </a:txBody>
                  <a:tcPr/>
                </a:tc>
                <a:tc>
                  <a:txBody>
                    <a:bodyPr/>
                    <a:lstStyle/>
                    <a:p>
                      <a:pPr marL="0" lvl="2" indent="0" algn="l" defTabSz="914400" rtl="0" eaLnBrk="1" latinLnBrk="0" hangingPunct="1"/>
                      <a:r>
                        <a:rPr lang="en-US" sz="1400" b="1" kern="1200" dirty="0" err="1" smtClean="0">
                          <a:solidFill>
                            <a:schemeClr val="tx1"/>
                          </a:solidFill>
                          <a:latin typeface="+mn-lt"/>
                          <a:ea typeface="+mn-ea"/>
                          <a:cs typeface="+mn-cs"/>
                        </a:rPr>
                        <a:t>PrintList</a:t>
                      </a:r>
                      <a:r>
                        <a:rPr lang="en-US" sz="1400" b="1" kern="1200" dirty="0" smtClean="0">
                          <a:solidFill>
                            <a:schemeClr val="tx1"/>
                          </a:solidFill>
                          <a:latin typeface="+mn-lt"/>
                          <a:ea typeface="+mn-ea"/>
                          <a:cs typeface="+mn-cs"/>
                        </a:rPr>
                        <a:t>();</a:t>
                      </a:r>
                    </a:p>
                  </a:txBody>
                  <a:tcPr/>
                </a:tc>
                <a:extLst>
                  <a:ext uri="{0D108BD9-81ED-4DB2-BD59-A6C34878D82A}">
                    <a16:rowId xmlns:a16="http://schemas.microsoft.com/office/drawing/2014/main" val="10004"/>
                  </a:ext>
                </a:extLst>
              </a:tr>
              <a:tr h="351430">
                <a:tc>
                  <a:txBody>
                    <a:bodyPr/>
                    <a:lstStyle/>
                    <a:p>
                      <a:endParaRPr lang="en-US" sz="1400" dirty="0"/>
                    </a:p>
                  </a:txBody>
                  <a:tcPr/>
                </a:tc>
                <a:tc>
                  <a:txBody>
                    <a:bodyPr/>
                    <a:lstStyle/>
                    <a:p>
                      <a:pPr marL="0" lvl="2" indent="0" algn="l" defTabSz="914400" rtl="0" eaLnBrk="1" latinLnBrk="0" hangingPunct="1"/>
                      <a:r>
                        <a:rPr lang="en-US" sz="1400" b="1" kern="1200" dirty="0" smtClean="0">
                          <a:solidFill>
                            <a:schemeClr val="tx1"/>
                          </a:solidFill>
                          <a:latin typeface="+mn-lt"/>
                          <a:ea typeface="+mn-ea"/>
                          <a:cs typeface="+mn-cs"/>
                        </a:rPr>
                        <a:t>}</a:t>
                      </a:r>
                    </a:p>
                  </a:txBody>
                  <a:tcPr/>
                </a:tc>
                <a:extLst>
                  <a:ext uri="{0D108BD9-81ED-4DB2-BD59-A6C34878D82A}">
                    <a16:rowId xmlns:a16="http://schemas.microsoft.com/office/drawing/2014/main" val="10005"/>
                  </a:ext>
                </a:extLst>
              </a:tr>
              <a:tr h="351430">
                <a:tc>
                  <a:txBody>
                    <a:bodyPr/>
                    <a:lstStyle/>
                    <a:p>
                      <a:endParaRPr lang="en-US" sz="1400" dirty="0"/>
                    </a:p>
                  </a:txBody>
                  <a:tcPr/>
                </a:tc>
                <a:tc>
                  <a:txBody>
                    <a:bodyPr/>
                    <a:lstStyle/>
                    <a:p>
                      <a:pPr marL="0" lvl="2" indent="0" algn="l" defTabSz="914400" rtl="0" eaLnBrk="1" latinLnBrk="0" hangingPunct="1"/>
                      <a:r>
                        <a:rPr lang="en-US" sz="1400" b="1" kern="1200" dirty="0" smtClean="0">
                          <a:solidFill>
                            <a:schemeClr val="tx1"/>
                          </a:solidFill>
                          <a:latin typeface="+mn-lt"/>
                          <a:ea typeface="+mn-ea"/>
                          <a:cs typeface="+mn-cs"/>
                        </a:rPr>
                        <a:t>void  Delete</a:t>
                      </a:r>
                      <a:r>
                        <a:rPr lang="en-US" sz="1400" b="1" kern="1200" baseline="0" dirty="0" smtClean="0">
                          <a:solidFill>
                            <a:schemeClr val="tx1"/>
                          </a:solidFill>
                          <a:latin typeface="+mn-lt"/>
                          <a:ea typeface="+mn-ea"/>
                          <a:cs typeface="+mn-cs"/>
                        </a:rPr>
                        <a:t> </a:t>
                      </a:r>
                      <a:r>
                        <a:rPr lang="en-US" sz="1400" b="1" kern="1200" dirty="0" smtClean="0">
                          <a:solidFill>
                            <a:schemeClr val="tx1"/>
                          </a:solidFill>
                          <a:latin typeface="+mn-lt"/>
                          <a:ea typeface="+mn-ea"/>
                          <a:cs typeface="+mn-cs"/>
                        </a:rPr>
                        <a:t>( </a:t>
                      </a:r>
                      <a:r>
                        <a:rPr lang="en-US" sz="1400" b="1" kern="1200" dirty="0" err="1" smtClean="0">
                          <a:solidFill>
                            <a:schemeClr val="tx1"/>
                          </a:solidFill>
                          <a:latin typeface="+mn-lt"/>
                          <a:ea typeface="+mn-ea"/>
                          <a:cs typeface="+mn-cs"/>
                        </a:rPr>
                        <a:t>int</a:t>
                      </a:r>
                      <a:r>
                        <a:rPr lang="en-US" sz="1400" b="1" kern="1200" dirty="0" smtClean="0">
                          <a:solidFill>
                            <a:schemeClr val="tx1"/>
                          </a:solidFill>
                          <a:latin typeface="+mn-lt"/>
                          <a:ea typeface="+mn-ea"/>
                          <a:cs typeface="+mn-cs"/>
                        </a:rPr>
                        <a:t> n)</a:t>
                      </a:r>
                    </a:p>
                    <a:p>
                      <a:pPr marL="0" lvl="2" indent="0" algn="l" defTabSz="914400" rtl="0" eaLnBrk="1" latinLnBrk="0" hangingPunct="1"/>
                      <a:r>
                        <a:rPr lang="en-US" sz="1400" b="1" kern="1200" dirty="0" smtClean="0">
                          <a:solidFill>
                            <a:schemeClr val="tx1"/>
                          </a:solidFill>
                          <a:latin typeface="+mn-lt"/>
                          <a:ea typeface="+mn-ea"/>
                          <a:cs typeface="+mn-cs"/>
                        </a:rPr>
                        <a:t>{ </a:t>
                      </a:r>
                      <a:r>
                        <a:rPr lang="en-US" sz="1400" b="1" kern="1200" dirty="0" err="1" smtClean="0">
                          <a:solidFill>
                            <a:schemeClr val="tx1"/>
                          </a:solidFill>
                          <a:latin typeface="+mn-lt"/>
                          <a:ea typeface="+mn-ea"/>
                          <a:cs typeface="+mn-cs"/>
                        </a:rPr>
                        <a:t>struct</a:t>
                      </a:r>
                      <a:r>
                        <a:rPr lang="en-US" sz="1400" b="1" kern="1200" dirty="0" smtClean="0">
                          <a:solidFill>
                            <a:schemeClr val="tx1"/>
                          </a:solidFill>
                          <a:latin typeface="+mn-lt"/>
                          <a:ea typeface="+mn-ea"/>
                          <a:cs typeface="+mn-cs"/>
                        </a:rPr>
                        <a:t> Node* temp1 = head; </a:t>
                      </a:r>
                    </a:p>
                    <a:p>
                      <a:pPr marL="0" lvl="2" indent="0" algn="l" defTabSz="914400" rtl="0" eaLnBrk="1" latinLnBrk="0" hangingPunct="1"/>
                      <a:r>
                        <a:rPr lang="en-US" sz="1400" b="1" kern="1200" baseline="0" dirty="0" smtClean="0">
                          <a:solidFill>
                            <a:schemeClr val="tx1"/>
                          </a:solidFill>
                          <a:latin typeface="+mn-lt"/>
                          <a:ea typeface="+mn-ea"/>
                          <a:cs typeface="+mn-cs"/>
                        </a:rPr>
                        <a:t>   if (n==1) {</a:t>
                      </a:r>
                    </a:p>
                    <a:p>
                      <a:pPr marL="0" lvl="2" indent="0" algn="l" defTabSz="914400" rtl="0" eaLnBrk="1" latinLnBrk="0" hangingPunct="1"/>
                      <a:r>
                        <a:rPr lang="en-US" sz="1400" b="1" kern="1200" baseline="0" dirty="0" smtClean="0">
                          <a:solidFill>
                            <a:schemeClr val="tx1"/>
                          </a:solidFill>
                          <a:latin typeface="+mn-lt"/>
                          <a:ea typeface="+mn-ea"/>
                          <a:cs typeface="+mn-cs"/>
                        </a:rPr>
                        <a:t>       head = temp1 -&gt; next; // head now points to second node.</a:t>
                      </a:r>
                    </a:p>
                    <a:p>
                      <a:pPr marL="0" lvl="2" indent="0" algn="l" defTabSz="914400" rtl="0" eaLnBrk="1" latinLnBrk="0" hangingPunct="1"/>
                      <a:r>
                        <a:rPr lang="en-US" sz="1400" b="1" kern="1200" baseline="0" dirty="0" smtClean="0">
                          <a:solidFill>
                            <a:schemeClr val="tx1"/>
                          </a:solidFill>
                          <a:latin typeface="+mn-lt"/>
                          <a:ea typeface="+mn-ea"/>
                          <a:cs typeface="+mn-cs"/>
                        </a:rPr>
                        <a:t>       free(temp1) ; </a:t>
                      </a:r>
                    </a:p>
                    <a:p>
                      <a:pPr marL="0" lvl="2" indent="0" algn="l" defTabSz="914400" rtl="0" eaLnBrk="1" latinLnBrk="0" hangingPunct="1"/>
                      <a:r>
                        <a:rPr lang="en-US" sz="1400" b="1" kern="1200" baseline="0" dirty="0" smtClean="0">
                          <a:solidFill>
                            <a:schemeClr val="tx1"/>
                          </a:solidFill>
                          <a:latin typeface="+mn-lt"/>
                          <a:ea typeface="+mn-ea"/>
                          <a:cs typeface="+mn-cs"/>
                        </a:rPr>
                        <a:t>   return;</a:t>
                      </a:r>
                    </a:p>
                    <a:p>
                      <a:pPr marL="0" lvl="2" indent="0" algn="l" defTabSz="914400" rtl="0" eaLnBrk="1" latinLnBrk="0" hangingPunct="1"/>
                      <a:r>
                        <a:rPr lang="en-US" sz="1400" b="1" kern="1200" baseline="0" dirty="0" smtClean="0">
                          <a:solidFill>
                            <a:schemeClr val="tx1"/>
                          </a:solidFill>
                          <a:latin typeface="+mn-lt"/>
                          <a:ea typeface="+mn-ea"/>
                          <a:cs typeface="+mn-cs"/>
                        </a:rPr>
                        <a:t>}</a:t>
                      </a:r>
                      <a:endParaRPr lang="en-US" sz="1400" b="1" kern="1200" dirty="0" smtClean="0">
                        <a:solidFill>
                          <a:schemeClr val="tx1"/>
                        </a:solidFill>
                        <a:latin typeface="+mn-lt"/>
                        <a:ea typeface="+mn-ea"/>
                        <a:cs typeface="+mn-cs"/>
                      </a:endParaRPr>
                    </a:p>
                    <a:p>
                      <a:pPr marL="0" lvl="2" indent="0" algn="l" defTabSz="914400" rtl="0" eaLnBrk="1" latinLnBrk="0" hangingPunct="1"/>
                      <a:r>
                        <a:rPr lang="en-US" sz="1400" b="1" kern="1200" dirty="0" smtClean="0">
                          <a:solidFill>
                            <a:schemeClr val="tx1"/>
                          </a:solidFill>
                          <a:latin typeface="+mn-lt"/>
                          <a:ea typeface="+mn-ea"/>
                          <a:cs typeface="+mn-cs"/>
                        </a:rPr>
                        <a:t>   </a:t>
                      </a:r>
                      <a:r>
                        <a:rPr lang="en-US" sz="1400" b="1" kern="1200" dirty="0" err="1" smtClean="0">
                          <a:solidFill>
                            <a:schemeClr val="tx1"/>
                          </a:solidFill>
                          <a:latin typeface="+mn-lt"/>
                          <a:ea typeface="+mn-ea"/>
                          <a:cs typeface="+mn-cs"/>
                        </a:rPr>
                        <a:t>int</a:t>
                      </a:r>
                      <a:r>
                        <a:rPr lang="en-US" sz="1400" b="1" kern="1200" dirty="0" smtClean="0">
                          <a:solidFill>
                            <a:schemeClr val="tx1"/>
                          </a:solidFill>
                          <a:latin typeface="+mn-lt"/>
                          <a:ea typeface="+mn-ea"/>
                          <a:cs typeface="+mn-cs"/>
                        </a:rPr>
                        <a:t> </a:t>
                      </a:r>
                      <a:r>
                        <a:rPr lang="en-US" sz="1400" b="1" kern="1200" dirty="0" err="1" smtClean="0">
                          <a:solidFill>
                            <a:schemeClr val="tx1"/>
                          </a:solidFill>
                          <a:latin typeface="+mn-lt"/>
                          <a:ea typeface="+mn-ea"/>
                          <a:cs typeface="+mn-cs"/>
                        </a:rPr>
                        <a:t>i</a:t>
                      </a:r>
                      <a:r>
                        <a:rPr lang="en-US" sz="1400" b="1" kern="1200" dirty="0" smtClean="0">
                          <a:solidFill>
                            <a:schemeClr val="tx1"/>
                          </a:solidFill>
                          <a:latin typeface="+mn-lt"/>
                          <a:ea typeface="+mn-ea"/>
                          <a:cs typeface="+mn-cs"/>
                        </a:rPr>
                        <a:t>;</a:t>
                      </a:r>
                    </a:p>
                    <a:p>
                      <a:pPr marL="0" lvl="2" indent="0" algn="l" defTabSz="914400" rtl="0" eaLnBrk="1" latinLnBrk="0" hangingPunct="1"/>
                      <a:r>
                        <a:rPr lang="en-US" sz="1400" b="1" kern="1200" dirty="0" smtClean="0">
                          <a:solidFill>
                            <a:schemeClr val="tx1"/>
                          </a:solidFill>
                          <a:latin typeface="+mn-lt"/>
                          <a:ea typeface="+mn-ea"/>
                          <a:cs typeface="+mn-cs"/>
                        </a:rPr>
                        <a:t>   for (</a:t>
                      </a:r>
                      <a:r>
                        <a:rPr lang="en-US" sz="1400" b="1" kern="1200" dirty="0" err="1" smtClean="0">
                          <a:solidFill>
                            <a:schemeClr val="tx1"/>
                          </a:solidFill>
                          <a:latin typeface="+mn-lt"/>
                          <a:ea typeface="+mn-ea"/>
                          <a:cs typeface="+mn-cs"/>
                        </a:rPr>
                        <a:t>i</a:t>
                      </a:r>
                      <a:r>
                        <a:rPr lang="en-US" sz="1400" b="1" kern="1200" dirty="0" smtClean="0">
                          <a:solidFill>
                            <a:schemeClr val="tx1"/>
                          </a:solidFill>
                          <a:latin typeface="+mn-lt"/>
                          <a:ea typeface="+mn-ea"/>
                          <a:cs typeface="+mn-cs"/>
                        </a:rPr>
                        <a:t> =</a:t>
                      </a:r>
                      <a:r>
                        <a:rPr lang="en-US" sz="1400" b="1" kern="1200" baseline="0" dirty="0" smtClean="0">
                          <a:solidFill>
                            <a:schemeClr val="tx1"/>
                          </a:solidFill>
                          <a:latin typeface="+mn-lt"/>
                          <a:ea typeface="+mn-ea"/>
                          <a:cs typeface="+mn-cs"/>
                        </a:rPr>
                        <a:t> 0; </a:t>
                      </a:r>
                      <a:r>
                        <a:rPr lang="en-US" sz="1400" b="1" kern="1200" baseline="0" dirty="0" err="1" smtClean="0">
                          <a:solidFill>
                            <a:schemeClr val="tx1"/>
                          </a:solidFill>
                          <a:latin typeface="+mn-lt"/>
                          <a:ea typeface="+mn-ea"/>
                          <a:cs typeface="+mn-cs"/>
                        </a:rPr>
                        <a:t>i</a:t>
                      </a:r>
                      <a:r>
                        <a:rPr lang="en-US" sz="1400" b="1" kern="1200" baseline="0" dirty="0" smtClean="0">
                          <a:solidFill>
                            <a:schemeClr val="tx1"/>
                          </a:solidFill>
                          <a:latin typeface="+mn-lt"/>
                          <a:ea typeface="+mn-ea"/>
                          <a:cs typeface="+mn-cs"/>
                        </a:rPr>
                        <a:t>&lt;n-2; </a:t>
                      </a:r>
                      <a:r>
                        <a:rPr lang="en-US" sz="1400" b="1" kern="1200" baseline="0" dirty="0" err="1" smtClean="0">
                          <a:solidFill>
                            <a:schemeClr val="tx1"/>
                          </a:solidFill>
                          <a:latin typeface="+mn-lt"/>
                          <a:ea typeface="+mn-ea"/>
                          <a:cs typeface="+mn-cs"/>
                        </a:rPr>
                        <a:t>i</a:t>
                      </a:r>
                      <a:r>
                        <a:rPr lang="en-US" sz="1400" b="1" kern="1200" baseline="0" dirty="0" smtClean="0">
                          <a:solidFill>
                            <a:schemeClr val="tx1"/>
                          </a:solidFill>
                          <a:latin typeface="+mn-lt"/>
                          <a:ea typeface="+mn-ea"/>
                          <a:cs typeface="+mn-cs"/>
                        </a:rPr>
                        <a:t>++)</a:t>
                      </a:r>
                    </a:p>
                    <a:p>
                      <a:pPr marL="0" lvl="2" indent="0" algn="l" defTabSz="914400" rtl="0" eaLnBrk="1" latinLnBrk="0" hangingPunct="1"/>
                      <a:r>
                        <a:rPr lang="en-US" sz="1400" b="1" kern="1200" baseline="0" dirty="0" smtClean="0">
                          <a:solidFill>
                            <a:schemeClr val="tx1"/>
                          </a:solidFill>
                          <a:latin typeface="+mn-lt"/>
                          <a:ea typeface="+mn-ea"/>
                          <a:cs typeface="+mn-cs"/>
                        </a:rPr>
                        <a:t>          temp1  = temp1-&gt;next ;</a:t>
                      </a:r>
                    </a:p>
                    <a:p>
                      <a:pPr marL="0" lvl="2" indent="0" algn="l" defTabSz="914400" rtl="0" eaLnBrk="1" latinLnBrk="0" hangingPunct="1"/>
                      <a:r>
                        <a:rPr lang="en-US" sz="1400" b="1" kern="1200" baseline="0" dirty="0" smtClean="0">
                          <a:solidFill>
                            <a:schemeClr val="tx1"/>
                          </a:solidFill>
                          <a:latin typeface="+mn-lt"/>
                          <a:ea typeface="+mn-ea"/>
                          <a:cs typeface="+mn-cs"/>
                        </a:rPr>
                        <a:t>// temp1 points to (n-1)</a:t>
                      </a:r>
                      <a:r>
                        <a:rPr lang="en-US" sz="1400" b="1" kern="1200" baseline="0" dirty="0" err="1" smtClean="0">
                          <a:solidFill>
                            <a:schemeClr val="tx1"/>
                          </a:solidFill>
                          <a:latin typeface="+mn-lt"/>
                          <a:ea typeface="+mn-ea"/>
                          <a:cs typeface="+mn-cs"/>
                        </a:rPr>
                        <a:t>th</a:t>
                      </a:r>
                      <a:r>
                        <a:rPr lang="en-US" sz="1400" b="1" kern="1200" baseline="0" dirty="0" smtClean="0">
                          <a:solidFill>
                            <a:schemeClr val="tx1"/>
                          </a:solidFill>
                          <a:latin typeface="+mn-lt"/>
                          <a:ea typeface="+mn-ea"/>
                          <a:cs typeface="+mn-cs"/>
                        </a:rPr>
                        <a:t> Node</a:t>
                      </a:r>
                    </a:p>
                    <a:p>
                      <a:pPr marL="0" lvl="2" indent="0" algn="l" defTabSz="914400" rtl="0" eaLnBrk="1" latinLnBrk="0" hangingPunct="1"/>
                      <a:r>
                        <a:rPr lang="en-US" sz="1400" b="1" kern="1200" baseline="0" dirty="0" err="1" smtClean="0">
                          <a:solidFill>
                            <a:schemeClr val="tx1"/>
                          </a:solidFill>
                          <a:latin typeface="+mn-lt"/>
                          <a:ea typeface="+mn-ea"/>
                          <a:cs typeface="+mn-cs"/>
                        </a:rPr>
                        <a:t>Struct</a:t>
                      </a:r>
                      <a:r>
                        <a:rPr lang="en-US" sz="1400" b="1" kern="1200" baseline="0" dirty="0" smtClean="0">
                          <a:solidFill>
                            <a:schemeClr val="tx1"/>
                          </a:solidFill>
                          <a:latin typeface="+mn-lt"/>
                          <a:ea typeface="+mn-ea"/>
                          <a:cs typeface="+mn-cs"/>
                        </a:rPr>
                        <a:t> Node* temp2 = temp1-&gt;next;    // nth node</a:t>
                      </a:r>
                    </a:p>
                    <a:p>
                      <a:pPr marL="0" lvl="2" indent="0" algn="l" defTabSz="914400" rtl="0" eaLnBrk="1" latinLnBrk="0" hangingPunct="1"/>
                      <a:r>
                        <a:rPr lang="en-US" sz="1400" b="1" kern="1200" baseline="0" dirty="0" smtClean="0">
                          <a:solidFill>
                            <a:schemeClr val="tx1"/>
                          </a:solidFill>
                          <a:latin typeface="+mn-lt"/>
                          <a:ea typeface="+mn-ea"/>
                          <a:cs typeface="+mn-cs"/>
                        </a:rPr>
                        <a:t>Temp1-&gt;next = temp2 -&gt;next;   // (n+1)</a:t>
                      </a:r>
                      <a:r>
                        <a:rPr lang="en-US" sz="1400" b="1" kern="1200" baseline="0" dirty="0" err="1" smtClean="0">
                          <a:solidFill>
                            <a:schemeClr val="tx1"/>
                          </a:solidFill>
                          <a:latin typeface="+mn-lt"/>
                          <a:ea typeface="+mn-ea"/>
                          <a:cs typeface="+mn-cs"/>
                        </a:rPr>
                        <a:t>th</a:t>
                      </a:r>
                      <a:r>
                        <a:rPr lang="en-US" sz="1400" b="1" kern="1200" baseline="0" dirty="0" smtClean="0">
                          <a:solidFill>
                            <a:schemeClr val="tx1"/>
                          </a:solidFill>
                          <a:latin typeface="+mn-lt"/>
                          <a:ea typeface="+mn-ea"/>
                          <a:cs typeface="+mn-cs"/>
                        </a:rPr>
                        <a:t> Node</a:t>
                      </a:r>
                    </a:p>
                    <a:p>
                      <a:pPr marL="0" lvl="2" indent="0" algn="l" defTabSz="914400" rtl="0" eaLnBrk="1" latinLnBrk="0" hangingPunct="1"/>
                      <a:r>
                        <a:rPr lang="en-US" sz="1400" b="1" kern="1200" baseline="0" dirty="0" smtClean="0">
                          <a:solidFill>
                            <a:schemeClr val="tx1"/>
                          </a:solidFill>
                          <a:latin typeface="+mn-lt"/>
                          <a:ea typeface="+mn-ea"/>
                          <a:cs typeface="+mn-cs"/>
                        </a:rPr>
                        <a:t>free (temp2);   // in   C</a:t>
                      </a:r>
                    </a:p>
                    <a:p>
                      <a:pPr marL="0" lvl="2" indent="0" algn="l" defTabSz="914400" rtl="0" eaLnBrk="1" latinLnBrk="0" hangingPunct="1"/>
                      <a:r>
                        <a:rPr lang="en-US" sz="1400" b="1" kern="1200" baseline="0" dirty="0" smtClean="0">
                          <a:solidFill>
                            <a:schemeClr val="tx1"/>
                          </a:solidFill>
                          <a:latin typeface="+mn-lt"/>
                          <a:ea typeface="+mn-ea"/>
                          <a:cs typeface="+mn-cs"/>
                        </a:rPr>
                        <a:t>//delete temp2  ;    in C++</a:t>
                      </a:r>
                    </a:p>
                    <a:p>
                      <a:pPr marL="0" lvl="2" indent="0" algn="l" defTabSz="914400" rtl="0" eaLnBrk="1" latinLnBrk="0" hangingPunct="1"/>
                      <a:r>
                        <a:rPr lang="en-US" sz="1400" b="1" kern="1200" baseline="0" dirty="0" smtClean="0">
                          <a:solidFill>
                            <a:schemeClr val="tx1"/>
                          </a:solidFill>
                          <a:latin typeface="+mn-lt"/>
                          <a:ea typeface="+mn-ea"/>
                          <a:cs typeface="+mn-cs"/>
                        </a:rPr>
                        <a:t>}</a:t>
                      </a:r>
                    </a:p>
                    <a:p>
                      <a:pPr marL="0" lvl="2" indent="0" algn="l" defTabSz="914400" rtl="0" eaLnBrk="1" latinLnBrk="0" hangingPunct="1"/>
                      <a:endParaRPr lang="en-US" sz="1400" b="1" kern="1200" dirty="0" smtClean="0">
                        <a:solidFill>
                          <a:schemeClr val="tx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006356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Doubly 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42628" y="1066801"/>
            <a:ext cx="8763000" cy="3785652"/>
          </a:xfrm>
          <a:prstGeom prst="rect">
            <a:avLst/>
          </a:prstGeom>
        </p:spPr>
        <p:txBody>
          <a:bodyPr wrap="square" lIns="0" rIns="0">
            <a:spAutoFit/>
          </a:bodyPr>
          <a:lstStyle/>
          <a:p>
            <a:pPr marL="238125" lvl="2"/>
            <a:r>
              <a:rPr lang="en-US" sz="2400" b="1" dirty="0" smtClean="0"/>
              <a:t>In a doubly linked list, each Node would have three parts: </a:t>
            </a:r>
          </a:p>
          <a:p>
            <a:pPr marL="238125" lvl="2"/>
            <a:r>
              <a:rPr lang="en-US" sz="2400" b="1" dirty="0" smtClean="0">
                <a:solidFill>
                  <a:srgbClr val="0070C0"/>
                </a:solidFill>
                <a:latin typeface="+mj-lt"/>
              </a:rPr>
              <a:t>       - one to store data</a:t>
            </a:r>
          </a:p>
          <a:p>
            <a:pPr marL="238125" lvl="2"/>
            <a:r>
              <a:rPr lang="en-US" sz="2400" b="1" dirty="0" smtClean="0">
                <a:solidFill>
                  <a:srgbClr val="0070C0"/>
                </a:solidFill>
                <a:latin typeface="+mj-lt"/>
              </a:rPr>
              <a:t>       - two links </a:t>
            </a:r>
          </a:p>
          <a:p>
            <a:pPr marL="238125" lvl="2"/>
            <a:r>
              <a:rPr lang="en-US" sz="2400" b="1" dirty="0" smtClean="0">
                <a:solidFill>
                  <a:srgbClr val="0070C0"/>
                </a:solidFill>
                <a:latin typeface="+mj-lt"/>
              </a:rPr>
              <a:t>		- one to the next Node</a:t>
            </a:r>
          </a:p>
          <a:p>
            <a:pPr marL="238125" lvl="2"/>
            <a:r>
              <a:rPr lang="en-US" sz="2400" b="1" dirty="0" smtClean="0">
                <a:solidFill>
                  <a:srgbClr val="0070C0"/>
                </a:solidFill>
                <a:latin typeface="+mj-lt"/>
              </a:rPr>
              <a:t>		- another to the previous Node</a:t>
            </a:r>
          </a:p>
          <a:p>
            <a:pPr marL="238125" lvl="2"/>
            <a:r>
              <a:rPr lang="en-US" sz="2400" b="1" dirty="0" err="1" smtClean="0">
                <a:solidFill>
                  <a:srgbClr val="C00000"/>
                </a:solidFill>
                <a:latin typeface="+mj-lt"/>
              </a:rPr>
              <a:t>struct</a:t>
            </a:r>
            <a:r>
              <a:rPr lang="en-US" sz="2400" b="1" dirty="0" smtClean="0">
                <a:solidFill>
                  <a:srgbClr val="C00000"/>
                </a:solidFill>
                <a:latin typeface="+mj-lt"/>
              </a:rPr>
              <a:t> Node {</a:t>
            </a:r>
          </a:p>
          <a:p>
            <a:pPr marL="238125" lvl="2"/>
            <a:r>
              <a:rPr lang="en-US" sz="2400" b="1" dirty="0" smtClean="0">
                <a:solidFill>
                  <a:srgbClr val="C00000"/>
                </a:solidFill>
                <a:latin typeface="+mj-lt"/>
              </a:rPr>
              <a:t>		</a:t>
            </a:r>
            <a:r>
              <a:rPr lang="en-US" sz="2400" b="1" dirty="0" err="1" smtClean="0">
                <a:solidFill>
                  <a:srgbClr val="C00000"/>
                </a:solidFill>
                <a:latin typeface="+mj-lt"/>
              </a:rPr>
              <a:t>int</a:t>
            </a:r>
            <a:r>
              <a:rPr lang="en-US" sz="2400" b="1" dirty="0" smtClean="0">
                <a:solidFill>
                  <a:srgbClr val="C00000"/>
                </a:solidFill>
                <a:latin typeface="+mj-lt"/>
              </a:rPr>
              <a:t> data;</a:t>
            </a:r>
          </a:p>
          <a:p>
            <a:pPr marL="238125" lvl="2"/>
            <a:r>
              <a:rPr lang="en-US" sz="2400" b="1" dirty="0" smtClean="0">
                <a:solidFill>
                  <a:srgbClr val="C00000"/>
                </a:solidFill>
                <a:latin typeface="+mj-lt"/>
              </a:rPr>
              <a:t>		</a:t>
            </a:r>
            <a:r>
              <a:rPr lang="en-US" sz="2400" b="1" dirty="0" err="1" smtClean="0">
                <a:solidFill>
                  <a:srgbClr val="C00000"/>
                </a:solidFill>
                <a:latin typeface="+mj-lt"/>
              </a:rPr>
              <a:t>struct</a:t>
            </a:r>
            <a:r>
              <a:rPr lang="en-US" sz="2400" b="1" dirty="0" smtClean="0">
                <a:solidFill>
                  <a:srgbClr val="C00000"/>
                </a:solidFill>
                <a:latin typeface="+mj-lt"/>
              </a:rPr>
              <a:t> Node* next;</a:t>
            </a:r>
          </a:p>
          <a:p>
            <a:pPr marL="238125" lvl="2"/>
            <a:r>
              <a:rPr lang="en-US" sz="2400" b="1" dirty="0" smtClean="0">
                <a:solidFill>
                  <a:srgbClr val="C00000"/>
                </a:solidFill>
                <a:latin typeface="+mj-lt"/>
              </a:rPr>
              <a:t>		</a:t>
            </a:r>
            <a:r>
              <a:rPr lang="en-US" sz="2400" b="1" dirty="0" err="1" smtClean="0">
                <a:solidFill>
                  <a:srgbClr val="C00000"/>
                </a:solidFill>
                <a:latin typeface="+mj-lt"/>
              </a:rPr>
              <a:t>struct</a:t>
            </a:r>
            <a:r>
              <a:rPr lang="en-US" sz="2400" b="1" dirty="0" smtClean="0">
                <a:solidFill>
                  <a:srgbClr val="C00000"/>
                </a:solidFill>
                <a:latin typeface="+mj-lt"/>
              </a:rPr>
              <a:t> Node* </a:t>
            </a:r>
            <a:r>
              <a:rPr lang="en-US" sz="2400" b="1" dirty="0" err="1" smtClean="0">
                <a:solidFill>
                  <a:srgbClr val="C00000"/>
                </a:solidFill>
                <a:latin typeface="+mj-lt"/>
              </a:rPr>
              <a:t>prev</a:t>
            </a:r>
            <a:r>
              <a:rPr lang="en-US" sz="2400" b="1" dirty="0" smtClean="0">
                <a:solidFill>
                  <a:srgbClr val="C00000"/>
                </a:solidFill>
                <a:latin typeface="+mj-lt"/>
              </a:rPr>
              <a:t>;</a:t>
            </a:r>
          </a:p>
          <a:p>
            <a:pPr marL="238125" lvl="2"/>
            <a:r>
              <a:rPr lang="en-US" sz="2400" b="1" dirty="0" smtClean="0">
                <a:solidFill>
                  <a:srgbClr val="C00000"/>
                </a:solidFill>
                <a:latin typeface="+mj-lt"/>
              </a:rPr>
              <a:t>};</a:t>
            </a:r>
          </a:p>
        </p:txBody>
      </p:sp>
      <p:graphicFrame>
        <p:nvGraphicFramePr>
          <p:cNvPr id="2" name="Table 1"/>
          <p:cNvGraphicFramePr>
            <a:graphicFrameLocks noGrp="1"/>
          </p:cNvGraphicFramePr>
          <p:nvPr>
            <p:extLst/>
          </p:nvPr>
        </p:nvGraphicFramePr>
        <p:xfrm>
          <a:off x="615696" y="5445760"/>
          <a:ext cx="1746504" cy="741680"/>
        </p:xfrm>
        <a:graphic>
          <a:graphicData uri="http://schemas.openxmlformats.org/drawingml/2006/table">
            <a:tbl>
              <a:tblPr firstRow="1" bandRow="1">
                <a:tableStyleId>{5C22544A-7EE6-4342-B048-85BDC9FD1C3A}</a:tableStyleId>
              </a:tblPr>
              <a:tblGrid>
                <a:gridCol w="597541">
                  <a:extLst>
                    <a:ext uri="{9D8B030D-6E8A-4147-A177-3AD203B41FA5}">
                      <a16:colId xmlns:a16="http://schemas.microsoft.com/office/drawing/2014/main" val="20000"/>
                    </a:ext>
                  </a:extLst>
                </a:gridCol>
                <a:gridCol w="597541">
                  <a:extLst>
                    <a:ext uri="{9D8B030D-6E8A-4147-A177-3AD203B41FA5}">
                      <a16:colId xmlns:a16="http://schemas.microsoft.com/office/drawing/2014/main" val="20001"/>
                    </a:ext>
                  </a:extLst>
                </a:gridCol>
                <a:gridCol w="551422">
                  <a:extLst>
                    <a:ext uri="{9D8B030D-6E8A-4147-A177-3AD203B41FA5}">
                      <a16:colId xmlns:a16="http://schemas.microsoft.com/office/drawing/2014/main" val="20002"/>
                    </a:ext>
                  </a:extLst>
                </a:gridCol>
              </a:tblGrid>
              <a:tr h="370840">
                <a:tc>
                  <a:txBody>
                    <a:bodyPr/>
                    <a:lstStyle/>
                    <a:p>
                      <a:pPr algn="ctr"/>
                      <a:r>
                        <a:rPr lang="en-US" dirty="0" smtClean="0">
                          <a:solidFill>
                            <a:schemeClr val="tx1"/>
                          </a:solidFill>
                        </a:rPr>
                        <a:t>null</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dirty="0" smtClean="0">
                          <a:solidFill>
                            <a:schemeClr val="tx1"/>
                          </a:solidFill>
                        </a:rPr>
                        <a:t>head</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nvPr>
        </p:nvGraphicFramePr>
        <p:xfrm>
          <a:off x="2743200" y="5445760"/>
          <a:ext cx="1746504" cy="365760"/>
        </p:xfrm>
        <a:graphic>
          <a:graphicData uri="http://schemas.openxmlformats.org/drawingml/2006/table">
            <a:tbl>
              <a:tblPr firstRow="1" bandRow="1">
                <a:tableStyleId>{5C22544A-7EE6-4342-B048-85BDC9FD1C3A}</a:tableStyleId>
              </a:tblPr>
              <a:tblGrid>
                <a:gridCol w="597541">
                  <a:extLst>
                    <a:ext uri="{9D8B030D-6E8A-4147-A177-3AD203B41FA5}">
                      <a16:colId xmlns:a16="http://schemas.microsoft.com/office/drawing/2014/main" val="20000"/>
                    </a:ext>
                  </a:extLst>
                </a:gridCol>
                <a:gridCol w="597541">
                  <a:extLst>
                    <a:ext uri="{9D8B030D-6E8A-4147-A177-3AD203B41FA5}">
                      <a16:colId xmlns:a16="http://schemas.microsoft.com/office/drawing/2014/main" val="20001"/>
                    </a:ext>
                  </a:extLst>
                </a:gridCol>
                <a:gridCol w="551422">
                  <a:extLst>
                    <a:ext uri="{9D8B030D-6E8A-4147-A177-3AD203B41FA5}">
                      <a16:colId xmlns:a16="http://schemas.microsoft.com/office/drawing/2014/main" val="20002"/>
                    </a:ext>
                  </a:extLst>
                </a:gridCol>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nvPr>
        </p:nvGraphicFramePr>
        <p:xfrm>
          <a:off x="4876800" y="5445760"/>
          <a:ext cx="1746504" cy="370840"/>
        </p:xfrm>
        <a:graphic>
          <a:graphicData uri="http://schemas.openxmlformats.org/drawingml/2006/table">
            <a:tbl>
              <a:tblPr firstRow="1" bandRow="1">
                <a:tableStyleId>{5C22544A-7EE6-4342-B048-85BDC9FD1C3A}</a:tableStyleId>
              </a:tblPr>
              <a:tblGrid>
                <a:gridCol w="597541">
                  <a:extLst>
                    <a:ext uri="{9D8B030D-6E8A-4147-A177-3AD203B41FA5}">
                      <a16:colId xmlns:a16="http://schemas.microsoft.com/office/drawing/2014/main" val="20000"/>
                    </a:ext>
                  </a:extLst>
                </a:gridCol>
                <a:gridCol w="597541">
                  <a:extLst>
                    <a:ext uri="{9D8B030D-6E8A-4147-A177-3AD203B41FA5}">
                      <a16:colId xmlns:a16="http://schemas.microsoft.com/office/drawing/2014/main" val="20001"/>
                    </a:ext>
                  </a:extLst>
                </a:gridCol>
                <a:gridCol w="551422">
                  <a:extLst>
                    <a:ext uri="{9D8B030D-6E8A-4147-A177-3AD203B41FA5}">
                      <a16:colId xmlns:a16="http://schemas.microsoft.com/office/drawing/2014/main" val="20002"/>
                    </a:ext>
                  </a:extLst>
                </a:gridCol>
              </a:tblGrid>
              <a:tr h="370840">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nvPr>
        </p:nvGraphicFramePr>
        <p:xfrm>
          <a:off x="6953743" y="5445760"/>
          <a:ext cx="1746504" cy="370840"/>
        </p:xfrm>
        <a:graphic>
          <a:graphicData uri="http://schemas.openxmlformats.org/drawingml/2006/table">
            <a:tbl>
              <a:tblPr firstRow="1" bandRow="1">
                <a:tableStyleId>{5C22544A-7EE6-4342-B048-85BDC9FD1C3A}</a:tableStyleId>
              </a:tblPr>
              <a:tblGrid>
                <a:gridCol w="597541">
                  <a:extLst>
                    <a:ext uri="{9D8B030D-6E8A-4147-A177-3AD203B41FA5}">
                      <a16:colId xmlns:a16="http://schemas.microsoft.com/office/drawing/2014/main" val="20000"/>
                    </a:ext>
                  </a:extLst>
                </a:gridCol>
                <a:gridCol w="597541">
                  <a:extLst>
                    <a:ext uri="{9D8B030D-6E8A-4147-A177-3AD203B41FA5}">
                      <a16:colId xmlns:a16="http://schemas.microsoft.com/office/drawing/2014/main" val="20001"/>
                    </a:ext>
                  </a:extLst>
                </a:gridCol>
                <a:gridCol w="551422">
                  <a:extLst>
                    <a:ext uri="{9D8B030D-6E8A-4147-A177-3AD203B41FA5}">
                      <a16:colId xmlns:a16="http://schemas.microsoft.com/office/drawing/2014/main" val="20002"/>
                    </a:ext>
                  </a:extLst>
                </a:gridCol>
              </a:tblGrid>
              <a:tr h="370840">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null</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20" name="Straight Arrow Connector 19"/>
          <p:cNvCxnSpPr>
            <a:endCxn id="13" idx="1"/>
          </p:cNvCxnSpPr>
          <p:nvPr/>
        </p:nvCxnSpPr>
        <p:spPr>
          <a:xfrm>
            <a:off x="6629400"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24128"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38400" y="561340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nvPr>
        </p:nvGraphicFramePr>
        <p:xfrm>
          <a:off x="434788" y="4829542"/>
          <a:ext cx="9083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4" name="Freeform 23"/>
          <p:cNvSpPr/>
          <p:nvPr/>
        </p:nvSpPr>
        <p:spPr>
          <a:xfrm>
            <a:off x="360490" y="4990652"/>
            <a:ext cx="1280232" cy="685800"/>
          </a:xfrm>
          <a:custGeom>
            <a:avLst/>
            <a:gdLst>
              <a:gd name="connsiteX0" fmla="*/ 970769 w 1280232"/>
              <a:gd name="connsiteY0" fmla="*/ 0 h 685800"/>
              <a:gd name="connsiteX1" fmla="*/ 970769 w 1280232"/>
              <a:gd name="connsiteY1" fmla="*/ 0 h 685800"/>
              <a:gd name="connsiteX2" fmla="*/ 1091792 w 1280232"/>
              <a:gd name="connsiteY2" fmla="*/ 26894 h 685800"/>
              <a:gd name="connsiteX3" fmla="*/ 1132134 w 1280232"/>
              <a:gd name="connsiteY3" fmla="*/ 40341 h 685800"/>
              <a:gd name="connsiteX4" fmla="*/ 1159028 w 1280232"/>
              <a:gd name="connsiteY4" fmla="*/ 80682 h 685800"/>
              <a:gd name="connsiteX5" fmla="*/ 1239710 w 1280232"/>
              <a:gd name="connsiteY5" fmla="*/ 107576 h 685800"/>
              <a:gd name="connsiteX6" fmla="*/ 1253157 w 1280232"/>
              <a:gd name="connsiteY6" fmla="*/ 161364 h 685800"/>
              <a:gd name="connsiteX7" fmla="*/ 1280051 w 1280232"/>
              <a:gd name="connsiteY7" fmla="*/ 188259 h 685800"/>
              <a:gd name="connsiteX8" fmla="*/ 1159028 w 1280232"/>
              <a:gd name="connsiteY8" fmla="*/ 255494 h 685800"/>
              <a:gd name="connsiteX9" fmla="*/ 1091792 w 1280232"/>
              <a:gd name="connsiteY9" fmla="*/ 282388 h 685800"/>
              <a:gd name="connsiteX10" fmla="*/ 1038004 w 1280232"/>
              <a:gd name="connsiteY10" fmla="*/ 295835 h 685800"/>
              <a:gd name="connsiteX11" fmla="*/ 930428 w 1280232"/>
              <a:gd name="connsiteY11" fmla="*/ 322729 h 685800"/>
              <a:gd name="connsiteX12" fmla="*/ 876639 w 1280232"/>
              <a:gd name="connsiteY12" fmla="*/ 336176 h 685800"/>
              <a:gd name="connsiteX13" fmla="*/ 836298 w 1280232"/>
              <a:gd name="connsiteY13" fmla="*/ 349623 h 685800"/>
              <a:gd name="connsiteX14" fmla="*/ 594251 w 1280232"/>
              <a:gd name="connsiteY14" fmla="*/ 363070 h 685800"/>
              <a:gd name="connsiteX15" fmla="*/ 459781 w 1280232"/>
              <a:gd name="connsiteY15" fmla="*/ 376517 h 685800"/>
              <a:gd name="connsiteX16" fmla="*/ 405992 w 1280232"/>
              <a:gd name="connsiteY16" fmla="*/ 389964 h 685800"/>
              <a:gd name="connsiteX17" fmla="*/ 244628 w 1280232"/>
              <a:gd name="connsiteY17" fmla="*/ 403412 h 685800"/>
              <a:gd name="connsiteX18" fmla="*/ 123604 w 1280232"/>
              <a:gd name="connsiteY18" fmla="*/ 457200 h 685800"/>
              <a:gd name="connsiteX19" fmla="*/ 56369 w 1280232"/>
              <a:gd name="connsiteY19" fmla="*/ 470647 h 685800"/>
              <a:gd name="connsiteX20" fmla="*/ 42922 w 1280232"/>
              <a:gd name="connsiteY20" fmla="*/ 510988 h 685800"/>
              <a:gd name="connsiteX21" fmla="*/ 2581 w 1280232"/>
              <a:gd name="connsiteY21" fmla="*/ 537882 h 685800"/>
              <a:gd name="connsiteX22" fmla="*/ 69816 w 1280232"/>
              <a:gd name="connsiteY22" fmla="*/ 685800 h 685800"/>
              <a:gd name="connsiteX23" fmla="*/ 244628 w 1280232"/>
              <a:gd name="connsiteY23" fmla="*/ 672353 h 685800"/>
              <a:gd name="connsiteX24" fmla="*/ 231181 w 1280232"/>
              <a:gd name="connsiteY24"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80232" h="685800">
                <a:moveTo>
                  <a:pt x="970769" y="0"/>
                </a:moveTo>
                <a:lnTo>
                  <a:pt x="970769" y="0"/>
                </a:lnTo>
                <a:cubicBezTo>
                  <a:pt x="1011110" y="8965"/>
                  <a:pt x="1051701" y="16871"/>
                  <a:pt x="1091792" y="26894"/>
                </a:cubicBezTo>
                <a:cubicBezTo>
                  <a:pt x="1105543" y="30332"/>
                  <a:pt x="1121065" y="31486"/>
                  <a:pt x="1132134" y="40341"/>
                </a:cubicBezTo>
                <a:cubicBezTo>
                  <a:pt x="1144754" y="50437"/>
                  <a:pt x="1145323" y="72117"/>
                  <a:pt x="1159028" y="80682"/>
                </a:cubicBezTo>
                <a:cubicBezTo>
                  <a:pt x="1183068" y="95707"/>
                  <a:pt x="1239710" y="107576"/>
                  <a:pt x="1239710" y="107576"/>
                </a:cubicBezTo>
                <a:cubicBezTo>
                  <a:pt x="1244192" y="125505"/>
                  <a:pt x="1244892" y="144834"/>
                  <a:pt x="1253157" y="161364"/>
                </a:cubicBezTo>
                <a:cubicBezTo>
                  <a:pt x="1258827" y="172704"/>
                  <a:pt x="1282537" y="175827"/>
                  <a:pt x="1280051" y="188259"/>
                </a:cubicBezTo>
                <a:cubicBezTo>
                  <a:pt x="1271215" y="232440"/>
                  <a:pt x="1180904" y="246744"/>
                  <a:pt x="1159028" y="255494"/>
                </a:cubicBezTo>
                <a:cubicBezTo>
                  <a:pt x="1136616" y="264459"/>
                  <a:pt x="1114692" y="274755"/>
                  <a:pt x="1091792" y="282388"/>
                </a:cubicBezTo>
                <a:cubicBezTo>
                  <a:pt x="1074259" y="288232"/>
                  <a:pt x="1055774" y="290758"/>
                  <a:pt x="1038004" y="295835"/>
                </a:cubicBezTo>
                <a:cubicBezTo>
                  <a:pt x="911855" y="331878"/>
                  <a:pt x="1114961" y="281722"/>
                  <a:pt x="930428" y="322729"/>
                </a:cubicBezTo>
                <a:cubicBezTo>
                  <a:pt x="912387" y="326738"/>
                  <a:pt x="894409" y="331099"/>
                  <a:pt x="876639" y="336176"/>
                </a:cubicBezTo>
                <a:cubicBezTo>
                  <a:pt x="863010" y="340070"/>
                  <a:pt x="850409" y="348279"/>
                  <a:pt x="836298" y="349623"/>
                </a:cubicBezTo>
                <a:cubicBezTo>
                  <a:pt x="755855" y="357284"/>
                  <a:pt x="674852" y="357313"/>
                  <a:pt x="594251" y="363070"/>
                </a:cubicBezTo>
                <a:cubicBezTo>
                  <a:pt x="549319" y="366279"/>
                  <a:pt x="504604" y="372035"/>
                  <a:pt x="459781" y="376517"/>
                </a:cubicBezTo>
                <a:cubicBezTo>
                  <a:pt x="441851" y="380999"/>
                  <a:pt x="424331" y="387672"/>
                  <a:pt x="405992" y="389964"/>
                </a:cubicBezTo>
                <a:cubicBezTo>
                  <a:pt x="352434" y="396659"/>
                  <a:pt x="297868" y="394538"/>
                  <a:pt x="244628" y="403412"/>
                </a:cubicBezTo>
                <a:cubicBezTo>
                  <a:pt x="68424" y="432780"/>
                  <a:pt x="233247" y="416084"/>
                  <a:pt x="123604" y="457200"/>
                </a:cubicBezTo>
                <a:cubicBezTo>
                  <a:pt x="102204" y="465225"/>
                  <a:pt x="78781" y="466165"/>
                  <a:pt x="56369" y="470647"/>
                </a:cubicBezTo>
                <a:cubicBezTo>
                  <a:pt x="51887" y="484094"/>
                  <a:pt x="51777" y="499920"/>
                  <a:pt x="42922" y="510988"/>
                </a:cubicBezTo>
                <a:cubicBezTo>
                  <a:pt x="32826" y="523608"/>
                  <a:pt x="4044" y="521787"/>
                  <a:pt x="2581" y="537882"/>
                </a:cubicBezTo>
                <a:cubicBezTo>
                  <a:pt x="-7408" y="647757"/>
                  <a:pt x="10885" y="646513"/>
                  <a:pt x="69816" y="685800"/>
                </a:cubicBezTo>
                <a:cubicBezTo>
                  <a:pt x="235648" y="671981"/>
                  <a:pt x="177206" y="672353"/>
                  <a:pt x="244628" y="672353"/>
                </a:cubicBezTo>
                <a:lnTo>
                  <a:pt x="231181" y="68580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rot="10800000">
            <a:off x="2362200" y="5715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4495800" y="5715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6553201" y="5715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5878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Doubly 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42628" y="1066801"/>
            <a:ext cx="8763000" cy="4154984"/>
          </a:xfrm>
          <a:prstGeom prst="rect">
            <a:avLst/>
          </a:prstGeom>
        </p:spPr>
        <p:txBody>
          <a:bodyPr wrap="square" lIns="0" rIns="0">
            <a:spAutoFit/>
          </a:bodyPr>
          <a:lstStyle/>
          <a:p>
            <a:pPr marL="238125" lvl="2"/>
            <a:r>
              <a:rPr lang="en-US" sz="2400" b="1" dirty="0" smtClean="0">
                <a:solidFill>
                  <a:srgbClr val="0070C0"/>
                </a:solidFill>
              </a:rPr>
              <a:t>Why would we want to create a doubly linked list?</a:t>
            </a:r>
          </a:p>
          <a:p>
            <a:pPr marL="238125" lvl="2"/>
            <a:r>
              <a:rPr lang="en-US" sz="2400" b="1" dirty="0" smtClean="0">
                <a:latin typeface="+mj-lt"/>
              </a:rPr>
              <a:t>Advantages:</a:t>
            </a:r>
          </a:p>
          <a:p>
            <a:pPr marL="238125" lvl="2">
              <a:buFontTx/>
              <a:buChar char="-"/>
            </a:pPr>
            <a:r>
              <a:rPr lang="en-US" sz="2400" b="1" dirty="0" smtClean="0">
                <a:latin typeface="+mj-lt"/>
              </a:rPr>
              <a:t>If we have pointer to any Node, then we can do a forward as well reverse look up</a:t>
            </a:r>
          </a:p>
          <a:p>
            <a:pPr marL="238125" lvl="2">
              <a:buFontTx/>
              <a:buChar char="-"/>
            </a:pPr>
            <a:r>
              <a:rPr lang="en-US" sz="2400" b="1" dirty="0" smtClean="0">
                <a:latin typeface="+mj-lt"/>
              </a:rPr>
              <a:t> implementation of some of the operations like deletion becomes a lot easier.</a:t>
            </a:r>
          </a:p>
          <a:p>
            <a:pPr marL="238125" lvl="2"/>
            <a:r>
              <a:rPr lang="en-US" sz="2400" b="1" dirty="0" smtClean="0">
                <a:latin typeface="+mj-lt"/>
              </a:rPr>
              <a:t>Disadvantages:</a:t>
            </a:r>
          </a:p>
          <a:p>
            <a:pPr marL="238125" lvl="2"/>
            <a:r>
              <a:rPr lang="en-US" sz="2400" b="1" dirty="0" smtClean="0">
                <a:latin typeface="+mj-lt"/>
              </a:rPr>
              <a:t> - we need extra memory for pointer to previous Node</a:t>
            </a:r>
          </a:p>
          <a:p>
            <a:pPr marL="238125" lvl="2"/>
            <a:r>
              <a:rPr lang="en-US" sz="2400" b="1" dirty="0" smtClean="0">
                <a:latin typeface="+mj-lt"/>
              </a:rPr>
              <a:t>- We need to be more careful to insert or delete, we need to reset couple of more links than a singly linked list. So we are more prone to errors.</a:t>
            </a:r>
          </a:p>
        </p:txBody>
      </p:sp>
      <p:graphicFrame>
        <p:nvGraphicFramePr>
          <p:cNvPr id="2" name="Table 1"/>
          <p:cNvGraphicFramePr>
            <a:graphicFrameLocks noGrp="1"/>
          </p:cNvGraphicFramePr>
          <p:nvPr>
            <p:extLst/>
          </p:nvPr>
        </p:nvGraphicFramePr>
        <p:xfrm>
          <a:off x="615696" y="5735320"/>
          <a:ext cx="1746504" cy="741680"/>
        </p:xfrm>
        <a:graphic>
          <a:graphicData uri="http://schemas.openxmlformats.org/drawingml/2006/table">
            <a:tbl>
              <a:tblPr firstRow="1" bandRow="1">
                <a:tableStyleId>{5C22544A-7EE6-4342-B048-85BDC9FD1C3A}</a:tableStyleId>
              </a:tblPr>
              <a:tblGrid>
                <a:gridCol w="597541">
                  <a:extLst>
                    <a:ext uri="{9D8B030D-6E8A-4147-A177-3AD203B41FA5}">
                      <a16:colId xmlns:a16="http://schemas.microsoft.com/office/drawing/2014/main" val="20000"/>
                    </a:ext>
                  </a:extLst>
                </a:gridCol>
                <a:gridCol w="597541">
                  <a:extLst>
                    <a:ext uri="{9D8B030D-6E8A-4147-A177-3AD203B41FA5}">
                      <a16:colId xmlns:a16="http://schemas.microsoft.com/office/drawing/2014/main" val="20001"/>
                    </a:ext>
                  </a:extLst>
                </a:gridCol>
                <a:gridCol w="551422">
                  <a:extLst>
                    <a:ext uri="{9D8B030D-6E8A-4147-A177-3AD203B41FA5}">
                      <a16:colId xmlns:a16="http://schemas.microsoft.com/office/drawing/2014/main" val="20002"/>
                    </a:ext>
                  </a:extLst>
                </a:gridCol>
              </a:tblGrid>
              <a:tr h="370840">
                <a:tc>
                  <a:txBody>
                    <a:bodyPr/>
                    <a:lstStyle/>
                    <a:p>
                      <a:pPr algn="ctr"/>
                      <a:r>
                        <a:rPr lang="en-US" dirty="0" smtClean="0">
                          <a:solidFill>
                            <a:schemeClr val="tx1"/>
                          </a:solidFill>
                        </a:rPr>
                        <a:t>null</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dirty="0" smtClean="0">
                          <a:solidFill>
                            <a:schemeClr val="tx1"/>
                          </a:solidFill>
                        </a:rPr>
                        <a:t>head</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nvPr>
        </p:nvGraphicFramePr>
        <p:xfrm>
          <a:off x="2743200" y="5735320"/>
          <a:ext cx="1746504" cy="365760"/>
        </p:xfrm>
        <a:graphic>
          <a:graphicData uri="http://schemas.openxmlformats.org/drawingml/2006/table">
            <a:tbl>
              <a:tblPr firstRow="1" bandRow="1">
                <a:tableStyleId>{5C22544A-7EE6-4342-B048-85BDC9FD1C3A}</a:tableStyleId>
              </a:tblPr>
              <a:tblGrid>
                <a:gridCol w="597541">
                  <a:extLst>
                    <a:ext uri="{9D8B030D-6E8A-4147-A177-3AD203B41FA5}">
                      <a16:colId xmlns:a16="http://schemas.microsoft.com/office/drawing/2014/main" val="20000"/>
                    </a:ext>
                  </a:extLst>
                </a:gridCol>
                <a:gridCol w="597541">
                  <a:extLst>
                    <a:ext uri="{9D8B030D-6E8A-4147-A177-3AD203B41FA5}">
                      <a16:colId xmlns:a16="http://schemas.microsoft.com/office/drawing/2014/main" val="20001"/>
                    </a:ext>
                  </a:extLst>
                </a:gridCol>
                <a:gridCol w="551422">
                  <a:extLst>
                    <a:ext uri="{9D8B030D-6E8A-4147-A177-3AD203B41FA5}">
                      <a16:colId xmlns:a16="http://schemas.microsoft.com/office/drawing/2014/main" val="20002"/>
                    </a:ext>
                  </a:extLst>
                </a:gridCol>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nvPr>
        </p:nvGraphicFramePr>
        <p:xfrm>
          <a:off x="4876800" y="5735320"/>
          <a:ext cx="1746504" cy="370840"/>
        </p:xfrm>
        <a:graphic>
          <a:graphicData uri="http://schemas.openxmlformats.org/drawingml/2006/table">
            <a:tbl>
              <a:tblPr firstRow="1" bandRow="1">
                <a:tableStyleId>{5C22544A-7EE6-4342-B048-85BDC9FD1C3A}</a:tableStyleId>
              </a:tblPr>
              <a:tblGrid>
                <a:gridCol w="597541">
                  <a:extLst>
                    <a:ext uri="{9D8B030D-6E8A-4147-A177-3AD203B41FA5}">
                      <a16:colId xmlns:a16="http://schemas.microsoft.com/office/drawing/2014/main" val="20000"/>
                    </a:ext>
                  </a:extLst>
                </a:gridCol>
                <a:gridCol w="597541">
                  <a:extLst>
                    <a:ext uri="{9D8B030D-6E8A-4147-A177-3AD203B41FA5}">
                      <a16:colId xmlns:a16="http://schemas.microsoft.com/office/drawing/2014/main" val="20001"/>
                    </a:ext>
                  </a:extLst>
                </a:gridCol>
                <a:gridCol w="551422">
                  <a:extLst>
                    <a:ext uri="{9D8B030D-6E8A-4147-A177-3AD203B41FA5}">
                      <a16:colId xmlns:a16="http://schemas.microsoft.com/office/drawing/2014/main" val="20002"/>
                    </a:ext>
                  </a:extLst>
                </a:gridCol>
              </a:tblGrid>
              <a:tr h="370840">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nvPr>
        </p:nvGraphicFramePr>
        <p:xfrm>
          <a:off x="6953743" y="5735320"/>
          <a:ext cx="1746504" cy="370840"/>
        </p:xfrm>
        <a:graphic>
          <a:graphicData uri="http://schemas.openxmlformats.org/drawingml/2006/table">
            <a:tbl>
              <a:tblPr firstRow="1" bandRow="1">
                <a:tableStyleId>{5C22544A-7EE6-4342-B048-85BDC9FD1C3A}</a:tableStyleId>
              </a:tblPr>
              <a:tblGrid>
                <a:gridCol w="597541">
                  <a:extLst>
                    <a:ext uri="{9D8B030D-6E8A-4147-A177-3AD203B41FA5}">
                      <a16:colId xmlns:a16="http://schemas.microsoft.com/office/drawing/2014/main" val="20000"/>
                    </a:ext>
                  </a:extLst>
                </a:gridCol>
                <a:gridCol w="597541">
                  <a:extLst>
                    <a:ext uri="{9D8B030D-6E8A-4147-A177-3AD203B41FA5}">
                      <a16:colId xmlns:a16="http://schemas.microsoft.com/office/drawing/2014/main" val="20001"/>
                    </a:ext>
                  </a:extLst>
                </a:gridCol>
                <a:gridCol w="551422">
                  <a:extLst>
                    <a:ext uri="{9D8B030D-6E8A-4147-A177-3AD203B41FA5}">
                      <a16:colId xmlns:a16="http://schemas.microsoft.com/office/drawing/2014/main" val="20002"/>
                    </a:ext>
                  </a:extLst>
                </a:gridCol>
              </a:tblGrid>
              <a:tr h="370840">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null</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20" name="Straight Arrow Connector 19"/>
          <p:cNvCxnSpPr>
            <a:endCxn id="13" idx="1"/>
          </p:cNvCxnSpPr>
          <p:nvPr/>
        </p:nvCxnSpPr>
        <p:spPr>
          <a:xfrm>
            <a:off x="6629400" y="591820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24128" y="591820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38400" y="590296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nvPr>
        </p:nvGraphicFramePr>
        <p:xfrm>
          <a:off x="434788" y="5119102"/>
          <a:ext cx="908304" cy="365760"/>
        </p:xfrm>
        <a:graphic>
          <a:graphicData uri="http://schemas.openxmlformats.org/drawingml/2006/table">
            <a:tbl>
              <a:tblPr firstRow="1" bandRow="1">
                <a:tableStyleId>{5C22544A-7EE6-4342-B048-85BDC9FD1C3A}</a:tableStyleId>
              </a:tblPr>
              <a:tblGrid>
                <a:gridCol w="908304">
                  <a:extLst>
                    <a:ext uri="{9D8B030D-6E8A-4147-A177-3AD203B41FA5}">
                      <a16:colId xmlns:a16="http://schemas.microsoft.com/office/drawing/2014/main" val="20000"/>
                    </a:ext>
                  </a:extLst>
                </a:gridCol>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4" name="Freeform 23"/>
          <p:cNvSpPr/>
          <p:nvPr/>
        </p:nvSpPr>
        <p:spPr>
          <a:xfrm>
            <a:off x="360490" y="5280212"/>
            <a:ext cx="1280232" cy="685800"/>
          </a:xfrm>
          <a:custGeom>
            <a:avLst/>
            <a:gdLst>
              <a:gd name="connsiteX0" fmla="*/ 970769 w 1280232"/>
              <a:gd name="connsiteY0" fmla="*/ 0 h 685800"/>
              <a:gd name="connsiteX1" fmla="*/ 970769 w 1280232"/>
              <a:gd name="connsiteY1" fmla="*/ 0 h 685800"/>
              <a:gd name="connsiteX2" fmla="*/ 1091792 w 1280232"/>
              <a:gd name="connsiteY2" fmla="*/ 26894 h 685800"/>
              <a:gd name="connsiteX3" fmla="*/ 1132134 w 1280232"/>
              <a:gd name="connsiteY3" fmla="*/ 40341 h 685800"/>
              <a:gd name="connsiteX4" fmla="*/ 1159028 w 1280232"/>
              <a:gd name="connsiteY4" fmla="*/ 80682 h 685800"/>
              <a:gd name="connsiteX5" fmla="*/ 1239710 w 1280232"/>
              <a:gd name="connsiteY5" fmla="*/ 107576 h 685800"/>
              <a:gd name="connsiteX6" fmla="*/ 1253157 w 1280232"/>
              <a:gd name="connsiteY6" fmla="*/ 161364 h 685800"/>
              <a:gd name="connsiteX7" fmla="*/ 1280051 w 1280232"/>
              <a:gd name="connsiteY7" fmla="*/ 188259 h 685800"/>
              <a:gd name="connsiteX8" fmla="*/ 1159028 w 1280232"/>
              <a:gd name="connsiteY8" fmla="*/ 255494 h 685800"/>
              <a:gd name="connsiteX9" fmla="*/ 1091792 w 1280232"/>
              <a:gd name="connsiteY9" fmla="*/ 282388 h 685800"/>
              <a:gd name="connsiteX10" fmla="*/ 1038004 w 1280232"/>
              <a:gd name="connsiteY10" fmla="*/ 295835 h 685800"/>
              <a:gd name="connsiteX11" fmla="*/ 930428 w 1280232"/>
              <a:gd name="connsiteY11" fmla="*/ 322729 h 685800"/>
              <a:gd name="connsiteX12" fmla="*/ 876639 w 1280232"/>
              <a:gd name="connsiteY12" fmla="*/ 336176 h 685800"/>
              <a:gd name="connsiteX13" fmla="*/ 836298 w 1280232"/>
              <a:gd name="connsiteY13" fmla="*/ 349623 h 685800"/>
              <a:gd name="connsiteX14" fmla="*/ 594251 w 1280232"/>
              <a:gd name="connsiteY14" fmla="*/ 363070 h 685800"/>
              <a:gd name="connsiteX15" fmla="*/ 459781 w 1280232"/>
              <a:gd name="connsiteY15" fmla="*/ 376517 h 685800"/>
              <a:gd name="connsiteX16" fmla="*/ 405992 w 1280232"/>
              <a:gd name="connsiteY16" fmla="*/ 389964 h 685800"/>
              <a:gd name="connsiteX17" fmla="*/ 244628 w 1280232"/>
              <a:gd name="connsiteY17" fmla="*/ 403412 h 685800"/>
              <a:gd name="connsiteX18" fmla="*/ 123604 w 1280232"/>
              <a:gd name="connsiteY18" fmla="*/ 457200 h 685800"/>
              <a:gd name="connsiteX19" fmla="*/ 56369 w 1280232"/>
              <a:gd name="connsiteY19" fmla="*/ 470647 h 685800"/>
              <a:gd name="connsiteX20" fmla="*/ 42922 w 1280232"/>
              <a:gd name="connsiteY20" fmla="*/ 510988 h 685800"/>
              <a:gd name="connsiteX21" fmla="*/ 2581 w 1280232"/>
              <a:gd name="connsiteY21" fmla="*/ 537882 h 685800"/>
              <a:gd name="connsiteX22" fmla="*/ 69816 w 1280232"/>
              <a:gd name="connsiteY22" fmla="*/ 685800 h 685800"/>
              <a:gd name="connsiteX23" fmla="*/ 244628 w 1280232"/>
              <a:gd name="connsiteY23" fmla="*/ 672353 h 685800"/>
              <a:gd name="connsiteX24" fmla="*/ 231181 w 1280232"/>
              <a:gd name="connsiteY24"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80232" h="685800">
                <a:moveTo>
                  <a:pt x="970769" y="0"/>
                </a:moveTo>
                <a:lnTo>
                  <a:pt x="970769" y="0"/>
                </a:lnTo>
                <a:cubicBezTo>
                  <a:pt x="1011110" y="8965"/>
                  <a:pt x="1051701" y="16871"/>
                  <a:pt x="1091792" y="26894"/>
                </a:cubicBezTo>
                <a:cubicBezTo>
                  <a:pt x="1105543" y="30332"/>
                  <a:pt x="1121065" y="31486"/>
                  <a:pt x="1132134" y="40341"/>
                </a:cubicBezTo>
                <a:cubicBezTo>
                  <a:pt x="1144754" y="50437"/>
                  <a:pt x="1145323" y="72117"/>
                  <a:pt x="1159028" y="80682"/>
                </a:cubicBezTo>
                <a:cubicBezTo>
                  <a:pt x="1183068" y="95707"/>
                  <a:pt x="1239710" y="107576"/>
                  <a:pt x="1239710" y="107576"/>
                </a:cubicBezTo>
                <a:cubicBezTo>
                  <a:pt x="1244192" y="125505"/>
                  <a:pt x="1244892" y="144834"/>
                  <a:pt x="1253157" y="161364"/>
                </a:cubicBezTo>
                <a:cubicBezTo>
                  <a:pt x="1258827" y="172704"/>
                  <a:pt x="1282537" y="175827"/>
                  <a:pt x="1280051" y="188259"/>
                </a:cubicBezTo>
                <a:cubicBezTo>
                  <a:pt x="1271215" y="232440"/>
                  <a:pt x="1180904" y="246744"/>
                  <a:pt x="1159028" y="255494"/>
                </a:cubicBezTo>
                <a:cubicBezTo>
                  <a:pt x="1136616" y="264459"/>
                  <a:pt x="1114692" y="274755"/>
                  <a:pt x="1091792" y="282388"/>
                </a:cubicBezTo>
                <a:cubicBezTo>
                  <a:pt x="1074259" y="288232"/>
                  <a:pt x="1055774" y="290758"/>
                  <a:pt x="1038004" y="295835"/>
                </a:cubicBezTo>
                <a:cubicBezTo>
                  <a:pt x="911855" y="331878"/>
                  <a:pt x="1114961" y="281722"/>
                  <a:pt x="930428" y="322729"/>
                </a:cubicBezTo>
                <a:cubicBezTo>
                  <a:pt x="912387" y="326738"/>
                  <a:pt x="894409" y="331099"/>
                  <a:pt x="876639" y="336176"/>
                </a:cubicBezTo>
                <a:cubicBezTo>
                  <a:pt x="863010" y="340070"/>
                  <a:pt x="850409" y="348279"/>
                  <a:pt x="836298" y="349623"/>
                </a:cubicBezTo>
                <a:cubicBezTo>
                  <a:pt x="755855" y="357284"/>
                  <a:pt x="674852" y="357313"/>
                  <a:pt x="594251" y="363070"/>
                </a:cubicBezTo>
                <a:cubicBezTo>
                  <a:pt x="549319" y="366279"/>
                  <a:pt x="504604" y="372035"/>
                  <a:pt x="459781" y="376517"/>
                </a:cubicBezTo>
                <a:cubicBezTo>
                  <a:pt x="441851" y="380999"/>
                  <a:pt x="424331" y="387672"/>
                  <a:pt x="405992" y="389964"/>
                </a:cubicBezTo>
                <a:cubicBezTo>
                  <a:pt x="352434" y="396659"/>
                  <a:pt x="297868" y="394538"/>
                  <a:pt x="244628" y="403412"/>
                </a:cubicBezTo>
                <a:cubicBezTo>
                  <a:pt x="68424" y="432780"/>
                  <a:pt x="233247" y="416084"/>
                  <a:pt x="123604" y="457200"/>
                </a:cubicBezTo>
                <a:cubicBezTo>
                  <a:pt x="102204" y="465225"/>
                  <a:pt x="78781" y="466165"/>
                  <a:pt x="56369" y="470647"/>
                </a:cubicBezTo>
                <a:cubicBezTo>
                  <a:pt x="51887" y="484094"/>
                  <a:pt x="51777" y="499920"/>
                  <a:pt x="42922" y="510988"/>
                </a:cubicBezTo>
                <a:cubicBezTo>
                  <a:pt x="32826" y="523608"/>
                  <a:pt x="4044" y="521787"/>
                  <a:pt x="2581" y="537882"/>
                </a:cubicBezTo>
                <a:cubicBezTo>
                  <a:pt x="-7408" y="647757"/>
                  <a:pt x="10885" y="646513"/>
                  <a:pt x="69816" y="685800"/>
                </a:cubicBezTo>
                <a:cubicBezTo>
                  <a:pt x="235648" y="671981"/>
                  <a:pt x="177206" y="672353"/>
                  <a:pt x="244628" y="672353"/>
                </a:cubicBezTo>
                <a:lnTo>
                  <a:pt x="231181" y="68580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rot="10800000">
            <a:off x="2362200" y="600456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4495800" y="600456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6553201" y="600456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587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457200" y="609600"/>
          <a:ext cx="8539480" cy="15544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gridCol w="208280">
                  <a:extLst>
                    <a:ext uri="{9D8B030D-6E8A-4147-A177-3AD203B41FA5}">
                      <a16:colId xmlns:a16="http://schemas.microsoft.com/office/drawing/2014/main" val="20040"/>
                    </a:ext>
                  </a:extLst>
                </a:gridCol>
              </a:tblGrid>
              <a:tr h="370840">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217</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Right Arrow 6"/>
          <p:cNvSpPr/>
          <p:nvPr/>
        </p:nvSpPr>
        <p:spPr>
          <a:xfrm>
            <a:off x="8597153" y="165174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0" y="167640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90416" y="148621"/>
            <a:ext cx="1676400" cy="381000"/>
          </a:xfrm>
          <a:prstGeom prst="rect">
            <a:avLst/>
          </a:prstGeom>
          <a:noFill/>
        </p:spPr>
        <p:txBody>
          <a:bodyPr wrap="square" rtlCol="0">
            <a:spAutoFit/>
          </a:bodyPr>
          <a:lstStyle/>
          <a:p>
            <a:r>
              <a:rPr lang="en-US" dirty="0" smtClean="0"/>
              <a:t>Memory</a:t>
            </a:r>
            <a:endParaRPr lang="en-US" dirty="0"/>
          </a:p>
        </p:txBody>
      </p:sp>
      <p:grpSp>
        <p:nvGrpSpPr>
          <p:cNvPr id="22" name="Group 21"/>
          <p:cNvGrpSpPr/>
          <p:nvPr/>
        </p:nvGrpSpPr>
        <p:grpSpPr>
          <a:xfrm>
            <a:off x="6172199" y="3581400"/>
            <a:ext cx="685801" cy="2133600"/>
            <a:chOff x="6172199" y="3581400"/>
            <a:chExt cx="685801" cy="2133600"/>
          </a:xfrm>
        </p:grpSpPr>
        <p:sp>
          <p:nvSpPr>
            <p:cNvPr id="10" name="Smiley Face 9"/>
            <p:cNvSpPr/>
            <p:nvPr/>
          </p:nvSpPr>
          <p:spPr>
            <a:xfrm>
              <a:off x="6172200" y="3581400"/>
              <a:ext cx="685800" cy="685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4"/>
            </p:cNvCxnSpPr>
            <p:nvPr/>
          </p:nvCxnSpPr>
          <p:spPr>
            <a:xfrm>
              <a:off x="6515100" y="4267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172200" y="4495800"/>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15100" y="4533900"/>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172199" y="5029200"/>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15100" y="5029200"/>
              <a:ext cx="342900" cy="6858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Smiley Face 23"/>
          <p:cNvSpPr/>
          <p:nvPr/>
        </p:nvSpPr>
        <p:spPr>
          <a:xfrm>
            <a:off x="1524001" y="3572435"/>
            <a:ext cx="685800" cy="6858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5" name="Straight Connector 24"/>
          <p:cNvCxnSpPr>
            <a:stCxn id="24" idx="4"/>
          </p:cNvCxnSpPr>
          <p:nvPr/>
        </p:nvCxnSpPr>
        <p:spPr>
          <a:xfrm>
            <a:off x="1866901" y="4258235"/>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524001" y="4486835"/>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66901" y="4524935"/>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524000" y="5020235"/>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66901" y="5020235"/>
            <a:ext cx="342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Freeform 30"/>
          <p:cNvSpPr/>
          <p:nvPr/>
        </p:nvSpPr>
        <p:spPr>
          <a:xfrm>
            <a:off x="1274329" y="3438144"/>
            <a:ext cx="1084823" cy="438912"/>
          </a:xfrm>
          <a:custGeom>
            <a:avLst/>
            <a:gdLst>
              <a:gd name="connsiteX0" fmla="*/ 463031 w 1084823"/>
              <a:gd name="connsiteY0" fmla="*/ 182880 h 438912"/>
              <a:gd name="connsiteX1" fmla="*/ 463031 w 1084823"/>
              <a:gd name="connsiteY1" fmla="*/ 182880 h 438912"/>
              <a:gd name="connsiteX2" fmla="*/ 261863 w 1084823"/>
              <a:gd name="connsiteY2" fmla="*/ 365760 h 438912"/>
              <a:gd name="connsiteX3" fmla="*/ 152135 w 1084823"/>
              <a:gd name="connsiteY3" fmla="*/ 438912 h 438912"/>
              <a:gd name="connsiteX4" fmla="*/ 206999 w 1084823"/>
              <a:gd name="connsiteY4" fmla="*/ 256032 h 438912"/>
              <a:gd name="connsiteX5" fmla="*/ 243575 w 1084823"/>
              <a:gd name="connsiteY5" fmla="*/ 146304 h 438912"/>
              <a:gd name="connsiteX6" fmla="*/ 152135 w 1084823"/>
              <a:gd name="connsiteY6" fmla="*/ 237744 h 438912"/>
              <a:gd name="connsiteX7" fmla="*/ 42407 w 1084823"/>
              <a:gd name="connsiteY7" fmla="*/ 310896 h 438912"/>
              <a:gd name="connsiteX8" fmla="*/ 5831 w 1084823"/>
              <a:gd name="connsiteY8" fmla="*/ 365760 h 438912"/>
              <a:gd name="connsiteX9" fmla="*/ 188711 w 1084823"/>
              <a:gd name="connsiteY9" fmla="*/ 256032 h 438912"/>
              <a:gd name="connsiteX10" fmla="*/ 243575 w 1084823"/>
              <a:gd name="connsiteY10" fmla="*/ 237744 h 438912"/>
              <a:gd name="connsiteX11" fmla="*/ 389879 w 1084823"/>
              <a:gd name="connsiteY11" fmla="*/ 182880 h 438912"/>
              <a:gd name="connsiteX12" fmla="*/ 554471 w 1084823"/>
              <a:gd name="connsiteY12" fmla="*/ 109728 h 438912"/>
              <a:gd name="connsiteX13" fmla="*/ 591047 w 1084823"/>
              <a:gd name="connsiteY13" fmla="*/ 54864 h 438912"/>
              <a:gd name="connsiteX14" fmla="*/ 645911 w 1084823"/>
              <a:gd name="connsiteY14" fmla="*/ 36576 h 438912"/>
              <a:gd name="connsiteX15" fmla="*/ 463031 w 1084823"/>
              <a:gd name="connsiteY15" fmla="*/ 36576 h 438912"/>
              <a:gd name="connsiteX16" fmla="*/ 408167 w 1084823"/>
              <a:gd name="connsiteY16" fmla="*/ 91440 h 438912"/>
              <a:gd name="connsiteX17" fmla="*/ 353303 w 1084823"/>
              <a:gd name="connsiteY17" fmla="*/ 128016 h 438912"/>
              <a:gd name="connsiteX18" fmla="*/ 280151 w 1084823"/>
              <a:gd name="connsiteY18" fmla="*/ 164592 h 438912"/>
              <a:gd name="connsiteX19" fmla="*/ 225287 w 1084823"/>
              <a:gd name="connsiteY19" fmla="*/ 201168 h 438912"/>
              <a:gd name="connsiteX20" fmla="*/ 170423 w 1084823"/>
              <a:gd name="connsiteY20" fmla="*/ 219456 h 438912"/>
              <a:gd name="connsiteX21" fmla="*/ 280151 w 1084823"/>
              <a:gd name="connsiteY21" fmla="*/ 164592 h 438912"/>
              <a:gd name="connsiteX22" fmla="*/ 444743 w 1084823"/>
              <a:gd name="connsiteY22" fmla="*/ 36576 h 438912"/>
              <a:gd name="connsiteX23" fmla="*/ 591047 w 1084823"/>
              <a:gd name="connsiteY23" fmla="*/ 0 h 438912"/>
              <a:gd name="connsiteX24" fmla="*/ 682487 w 1084823"/>
              <a:gd name="connsiteY24" fmla="*/ 18288 h 438912"/>
              <a:gd name="connsiteX25" fmla="*/ 737351 w 1084823"/>
              <a:gd name="connsiteY25" fmla="*/ 36576 h 438912"/>
              <a:gd name="connsiteX26" fmla="*/ 755639 w 1084823"/>
              <a:gd name="connsiteY26" fmla="*/ 91440 h 438912"/>
              <a:gd name="connsiteX27" fmla="*/ 920231 w 1084823"/>
              <a:gd name="connsiteY27" fmla="*/ 182880 h 438912"/>
              <a:gd name="connsiteX28" fmla="*/ 975095 w 1084823"/>
              <a:gd name="connsiteY28" fmla="*/ 219456 h 438912"/>
              <a:gd name="connsiteX29" fmla="*/ 993383 w 1084823"/>
              <a:gd name="connsiteY29" fmla="*/ 292608 h 438912"/>
              <a:gd name="connsiteX30" fmla="*/ 993383 w 1084823"/>
              <a:gd name="connsiteY30" fmla="*/ 384048 h 438912"/>
              <a:gd name="connsiteX31" fmla="*/ 664199 w 1084823"/>
              <a:gd name="connsiteY31" fmla="*/ 274320 h 438912"/>
              <a:gd name="connsiteX32" fmla="*/ 554471 w 1084823"/>
              <a:gd name="connsiteY32" fmla="*/ 237744 h 438912"/>
              <a:gd name="connsiteX33" fmla="*/ 499607 w 1084823"/>
              <a:gd name="connsiteY33" fmla="*/ 219456 h 438912"/>
              <a:gd name="connsiteX34" fmla="*/ 444743 w 1084823"/>
              <a:gd name="connsiteY34" fmla="*/ 182880 h 438912"/>
              <a:gd name="connsiteX35" fmla="*/ 389879 w 1084823"/>
              <a:gd name="connsiteY35" fmla="*/ 219456 h 438912"/>
              <a:gd name="connsiteX36" fmla="*/ 353303 w 1084823"/>
              <a:gd name="connsiteY36" fmla="*/ 274320 h 438912"/>
              <a:gd name="connsiteX37" fmla="*/ 298439 w 1084823"/>
              <a:gd name="connsiteY37" fmla="*/ 292608 h 438912"/>
              <a:gd name="connsiteX38" fmla="*/ 133847 w 1084823"/>
              <a:gd name="connsiteY38" fmla="*/ 310896 h 438912"/>
              <a:gd name="connsiteX39" fmla="*/ 97271 w 1084823"/>
              <a:gd name="connsiteY39" fmla="*/ 201168 h 438912"/>
              <a:gd name="connsiteX40" fmla="*/ 298439 w 1084823"/>
              <a:gd name="connsiteY40" fmla="*/ 91440 h 438912"/>
              <a:gd name="connsiteX41" fmla="*/ 353303 w 1084823"/>
              <a:gd name="connsiteY41" fmla="*/ 54864 h 438912"/>
              <a:gd name="connsiteX42" fmla="*/ 463031 w 1084823"/>
              <a:gd name="connsiteY42" fmla="*/ 18288 h 438912"/>
              <a:gd name="connsiteX43" fmla="*/ 572759 w 1084823"/>
              <a:gd name="connsiteY43" fmla="*/ 54864 h 438912"/>
              <a:gd name="connsiteX44" fmla="*/ 627623 w 1084823"/>
              <a:gd name="connsiteY44" fmla="*/ 91440 h 438912"/>
              <a:gd name="connsiteX45" fmla="*/ 810503 w 1084823"/>
              <a:gd name="connsiteY45" fmla="*/ 109728 h 438912"/>
              <a:gd name="connsiteX46" fmla="*/ 938519 w 1084823"/>
              <a:gd name="connsiteY46" fmla="*/ 128016 h 438912"/>
              <a:gd name="connsiteX47" fmla="*/ 1084823 w 1084823"/>
              <a:gd name="connsiteY47" fmla="*/ 256032 h 438912"/>
              <a:gd name="connsiteX48" fmla="*/ 1066535 w 1084823"/>
              <a:gd name="connsiteY48" fmla="*/ 329184 h 438912"/>
              <a:gd name="connsiteX49" fmla="*/ 956807 w 1084823"/>
              <a:gd name="connsiteY49" fmla="*/ 292608 h 438912"/>
              <a:gd name="connsiteX50" fmla="*/ 773927 w 1084823"/>
              <a:gd name="connsiteY50" fmla="*/ 256032 h 438912"/>
              <a:gd name="connsiteX51" fmla="*/ 517895 w 1084823"/>
              <a:gd name="connsiteY51" fmla="*/ 237744 h 438912"/>
              <a:gd name="connsiteX52" fmla="*/ 645911 w 1084823"/>
              <a:gd name="connsiteY52" fmla="*/ 146304 h 438912"/>
              <a:gd name="connsiteX53" fmla="*/ 755639 w 1084823"/>
              <a:gd name="connsiteY53" fmla="*/ 219456 h 438912"/>
              <a:gd name="connsiteX54" fmla="*/ 682487 w 1084823"/>
              <a:gd name="connsiteY54" fmla="*/ 201168 h 438912"/>
              <a:gd name="connsiteX55" fmla="*/ 517895 w 1084823"/>
              <a:gd name="connsiteY55" fmla="*/ 237744 h 438912"/>
              <a:gd name="connsiteX56" fmla="*/ 316727 w 1084823"/>
              <a:gd name="connsiteY56" fmla="*/ 274320 h 438912"/>
              <a:gd name="connsiteX57" fmla="*/ 261863 w 1084823"/>
              <a:gd name="connsiteY57" fmla="*/ 292608 h 438912"/>
              <a:gd name="connsiteX58" fmla="*/ 115559 w 1084823"/>
              <a:gd name="connsiteY58" fmla="*/ 329184 h 438912"/>
              <a:gd name="connsiteX59" fmla="*/ 170423 w 1084823"/>
              <a:gd name="connsiteY59" fmla="*/ 365760 h 438912"/>
              <a:gd name="connsiteX60" fmla="*/ 206999 w 1084823"/>
              <a:gd name="connsiteY60" fmla="*/ 420624 h 438912"/>
              <a:gd name="connsiteX61" fmla="*/ 170423 w 1084823"/>
              <a:gd name="connsiteY61" fmla="*/ 365760 h 438912"/>
              <a:gd name="connsiteX62" fmla="*/ 133847 w 1084823"/>
              <a:gd name="connsiteY62" fmla="*/ 329184 h 438912"/>
              <a:gd name="connsiteX63" fmla="*/ 133847 w 1084823"/>
              <a:gd name="connsiteY63" fmla="*/ 329184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084823" h="438912">
                <a:moveTo>
                  <a:pt x="463031" y="182880"/>
                </a:moveTo>
                <a:lnTo>
                  <a:pt x="463031" y="182880"/>
                </a:lnTo>
                <a:cubicBezTo>
                  <a:pt x="133148" y="512763"/>
                  <a:pt x="474365" y="183615"/>
                  <a:pt x="261863" y="365760"/>
                </a:cubicBezTo>
                <a:cubicBezTo>
                  <a:pt x="174687" y="440482"/>
                  <a:pt x="245459" y="407804"/>
                  <a:pt x="152135" y="438912"/>
                </a:cubicBezTo>
                <a:cubicBezTo>
                  <a:pt x="202645" y="287382"/>
                  <a:pt x="123255" y="528199"/>
                  <a:pt x="206999" y="256032"/>
                </a:cubicBezTo>
                <a:cubicBezTo>
                  <a:pt x="218337" y="219182"/>
                  <a:pt x="260817" y="111820"/>
                  <a:pt x="243575" y="146304"/>
                </a:cubicBezTo>
                <a:cubicBezTo>
                  <a:pt x="180814" y="271826"/>
                  <a:pt x="245282" y="185996"/>
                  <a:pt x="152135" y="237744"/>
                </a:cubicBezTo>
                <a:cubicBezTo>
                  <a:pt x="113708" y="259092"/>
                  <a:pt x="42407" y="310896"/>
                  <a:pt x="42407" y="310896"/>
                </a:cubicBezTo>
                <a:cubicBezTo>
                  <a:pt x="30215" y="329184"/>
                  <a:pt x="-16148" y="365760"/>
                  <a:pt x="5831" y="365760"/>
                </a:cubicBezTo>
                <a:cubicBezTo>
                  <a:pt x="67341" y="365760"/>
                  <a:pt x="139104" y="284379"/>
                  <a:pt x="188711" y="256032"/>
                </a:cubicBezTo>
                <a:cubicBezTo>
                  <a:pt x="205448" y="246468"/>
                  <a:pt x="225856" y="245338"/>
                  <a:pt x="243575" y="237744"/>
                </a:cubicBezTo>
                <a:cubicBezTo>
                  <a:pt x="377461" y="180364"/>
                  <a:pt x="255011" y="216597"/>
                  <a:pt x="389879" y="182880"/>
                </a:cubicBezTo>
                <a:cubicBezTo>
                  <a:pt x="533848" y="38911"/>
                  <a:pt x="329072" y="222427"/>
                  <a:pt x="554471" y="109728"/>
                </a:cubicBezTo>
                <a:cubicBezTo>
                  <a:pt x="574130" y="99898"/>
                  <a:pt x="573884" y="68594"/>
                  <a:pt x="591047" y="54864"/>
                </a:cubicBezTo>
                <a:cubicBezTo>
                  <a:pt x="606100" y="42822"/>
                  <a:pt x="627623" y="42672"/>
                  <a:pt x="645911" y="36576"/>
                </a:cubicBezTo>
                <a:cubicBezTo>
                  <a:pt x="573221" y="12346"/>
                  <a:pt x="558550" y="-1632"/>
                  <a:pt x="463031" y="36576"/>
                </a:cubicBezTo>
                <a:cubicBezTo>
                  <a:pt x="439018" y="46181"/>
                  <a:pt x="428036" y="74883"/>
                  <a:pt x="408167" y="91440"/>
                </a:cubicBezTo>
                <a:cubicBezTo>
                  <a:pt x="391282" y="105511"/>
                  <a:pt x="372386" y="117111"/>
                  <a:pt x="353303" y="128016"/>
                </a:cubicBezTo>
                <a:cubicBezTo>
                  <a:pt x="329633" y="141542"/>
                  <a:pt x="303821" y="151066"/>
                  <a:pt x="280151" y="164592"/>
                </a:cubicBezTo>
                <a:cubicBezTo>
                  <a:pt x="261068" y="175497"/>
                  <a:pt x="244946" y="191338"/>
                  <a:pt x="225287" y="201168"/>
                </a:cubicBezTo>
                <a:cubicBezTo>
                  <a:pt x="208045" y="209789"/>
                  <a:pt x="152135" y="225552"/>
                  <a:pt x="170423" y="219456"/>
                </a:cubicBezTo>
                <a:cubicBezTo>
                  <a:pt x="225410" y="201127"/>
                  <a:pt x="232882" y="203983"/>
                  <a:pt x="280151" y="164592"/>
                </a:cubicBezTo>
                <a:cubicBezTo>
                  <a:pt x="343268" y="111994"/>
                  <a:pt x="352300" y="67390"/>
                  <a:pt x="444743" y="36576"/>
                </a:cubicBezTo>
                <a:cubicBezTo>
                  <a:pt x="529096" y="8458"/>
                  <a:pt x="480704" y="22069"/>
                  <a:pt x="591047" y="0"/>
                </a:cubicBezTo>
                <a:cubicBezTo>
                  <a:pt x="621527" y="6096"/>
                  <a:pt x="652331" y="10749"/>
                  <a:pt x="682487" y="18288"/>
                </a:cubicBezTo>
                <a:cubicBezTo>
                  <a:pt x="701189" y="22963"/>
                  <a:pt x="723720" y="22945"/>
                  <a:pt x="737351" y="36576"/>
                </a:cubicBezTo>
                <a:cubicBezTo>
                  <a:pt x="750982" y="50207"/>
                  <a:pt x="742008" y="77809"/>
                  <a:pt x="755639" y="91440"/>
                </a:cubicBezTo>
                <a:cubicBezTo>
                  <a:pt x="870964" y="206765"/>
                  <a:pt x="828243" y="136886"/>
                  <a:pt x="920231" y="182880"/>
                </a:cubicBezTo>
                <a:cubicBezTo>
                  <a:pt x="939890" y="192710"/>
                  <a:pt x="956807" y="207264"/>
                  <a:pt x="975095" y="219456"/>
                </a:cubicBezTo>
                <a:cubicBezTo>
                  <a:pt x="981191" y="243840"/>
                  <a:pt x="980913" y="270785"/>
                  <a:pt x="993383" y="292608"/>
                </a:cubicBezTo>
                <a:cubicBezTo>
                  <a:pt x="1041939" y="377581"/>
                  <a:pt x="1088335" y="320746"/>
                  <a:pt x="993383" y="384048"/>
                </a:cubicBezTo>
                <a:lnTo>
                  <a:pt x="664199" y="274320"/>
                </a:lnTo>
                <a:lnTo>
                  <a:pt x="554471" y="237744"/>
                </a:lnTo>
                <a:cubicBezTo>
                  <a:pt x="536183" y="231648"/>
                  <a:pt x="515647" y="230149"/>
                  <a:pt x="499607" y="219456"/>
                </a:cubicBezTo>
                <a:lnTo>
                  <a:pt x="444743" y="182880"/>
                </a:lnTo>
                <a:cubicBezTo>
                  <a:pt x="426455" y="195072"/>
                  <a:pt x="405421" y="203914"/>
                  <a:pt x="389879" y="219456"/>
                </a:cubicBezTo>
                <a:cubicBezTo>
                  <a:pt x="374337" y="234998"/>
                  <a:pt x="370466" y="260590"/>
                  <a:pt x="353303" y="274320"/>
                </a:cubicBezTo>
                <a:cubicBezTo>
                  <a:pt x="338250" y="286362"/>
                  <a:pt x="317454" y="289439"/>
                  <a:pt x="298439" y="292608"/>
                </a:cubicBezTo>
                <a:cubicBezTo>
                  <a:pt x="243988" y="301683"/>
                  <a:pt x="188711" y="304800"/>
                  <a:pt x="133847" y="310896"/>
                </a:cubicBezTo>
                <a:cubicBezTo>
                  <a:pt x="88838" y="325899"/>
                  <a:pt x="-37220" y="386093"/>
                  <a:pt x="97271" y="201168"/>
                </a:cubicBezTo>
                <a:cubicBezTo>
                  <a:pt x="116038" y="175364"/>
                  <a:pt x="255059" y="116229"/>
                  <a:pt x="298439" y="91440"/>
                </a:cubicBezTo>
                <a:cubicBezTo>
                  <a:pt x="317522" y="80535"/>
                  <a:pt x="333218" y="63791"/>
                  <a:pt x="353303" y="54864"/>
                </a:cubicBezTo>
                <a:cubicBezTo>
                  <a:pt x="388535" y="39206"/>
                  <a:pt x="463031" y="18288"/>
                  <a:pt x="463031" y="18288"/>
                </a:cubicBezTo>
                <a:cubicBezTo>
                  <a:pt x="499607" y="30480"/>
                  <a:pt x="540680" y="33478"/>
                  <a:pt x="572759" y="54864"/>
                </a:cubicBezTo>
                <a:cubicBezTo>
                  <a:pt x="591047" y="67056"/>
                  <a:pt x="606206" y="86498"/>
                  <a:pt x="627623" y="91440"/>
                </a:cubicBezTo>
                <a:cubicBezTo>
                  <a:pt x="687318" y="105216"/>
                  <a:pt x="749659" y="102570"/>
                  <a:pt x="810503" y="109728"/>
                </a:cubicBezTo>
                <a:cubicBezTo>
                  <a:pt x="853313" y="114764"/>
                  <a:pt x="895847" y="121920"/>
                  <a:pt x="938519" y="128016"/>
                </a:cubicBezTo>
                <a:cubicBezTo>
                  <a:pt x="1066535" y="213360"/>
                  <a:pt x="1023863" y="164592"/>
                  <a:pt x="1084823" y="256032"/>
                </a:cubicBezTo>
                <a:cubicBezTo>
                  <a:pt x="1078727" y="280416"/>
                  <a:pt x="1090702" y="322279"/>
                  <a:pt x="1066535" y="329184"/>
                </a:cubicBezTo>
                <a:cubicBezTo>
                  <a:pt x="1029464" y="339776"/>
                  <a:pt x="994210" y="301959"/>
                  <a:pt x="956807" y="292608"/>
                </a:cubicBezTo>
                <a:cubicBezTo>
                  <a:pt x="888207" y="275458"/>
                  <a:pt x="848661" y="263505"/>
                  <a:pt x="773927" y="256032"/>
                </a:cubicBezTo>
                <a:cubicBezTo>
                  <a:pt x="688790" y="247518"/>
                  <a:pt x="603239" y="243840"/>
                  <a:pt x="517895" y="237744"/>
                </a:cubicBezTo>
                <a:cubicBezTo>
                  <a:pt x="536237" y="164376"/>
                  <a:pt x="524579" y="115971"/>
                  <a:pt x="645911" y="146304"/>
                </a:cubicBezTo>
                <a:cubicBezTo>
                  <a:pt x="688557" y="156966"/>
                  <a:pt x="798285" y="230118"/>
                  <a:pt x="755639" y="219456"/>
                </a:cubicBezTo>
                <a:lnTo>
                  <a:pt x="682487" y="201168"/>
                </a:lnTo>
                <a:cubicBezTo>
                  <a:pt x="380545" y="251492"/>
                  <a:pt x="697978" y="192723"/>
                  <a:pt x="517895" y="237744"/>
                </a:cubicBezTo>
                <a:cubicBezTo>
                  <a:pt x="384767" y="271026"/>
                  <a:pt x="463471" y="241710"/>
                  <a:pt x="316727" y="274320"/>
                </a:cubicBezTo>
                <a:cubicBezTo>
                  <a:pt x="297909" y="278502"/>
                  <a:pt x="280461" y="287536"/>
                  <a:pt x="261863" y="292608"/>
                </a:cubicBezTo>
                <a:cubicBezTo>
                  <a:pt x="213365" y="305835"/>
                  <a:pt x="115559" y="329184"/>
                  <a:pt x="115559" y="329184"/>
                </a:cubicBezTo>
                <a:cubicBezTo>
                  <a:pt x="133847" y="341376"/>
                  <a:pt x="154881" y="350218"/>
                  <a:pt x="170423" y="365760"/>
                </a:cubicBezTo>
                <a:cubicBezTo>
                  <a:pt x="185965" y="381302"/>
                  <a:pt x="219191" y="438912"/>
                  <a:pt x="206999" y="420624"/>
                </a:cubicBezTo>
                <a:cubicBezTo>
                  <a:pt x="194807" y="402336"/>
                  <a:pt x="184153" y="382923"/>
                  <a:pt x="170423" y="365760"/>
                </a:cubicBezTo>
                <a:cubicBezTo>
                  <a:pt x="159652" y="352296"/>
                  <a:pt x="146039" y="341376"/>
                  <a:pt x="133847" y="329184"/>
                </a:cubicBezTo>
                <a:lnTo>
                  <a:pt x="133847" y="329184"/>
                </a:lnTo>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028700" y="5858614"/>
            <a:ext cx="1866899" cy="646331"/>
          </a:xfrm>
          <a:prstGeom prst="rect">
            <a:avLst/>
          </a:prstGeom>
          <a:noFill/>
        </p:spPr>
        <p:txBody>
          <a:bodyPr wrap="square" rtlCol="0">
            <a:spAutoFit/>
          </a:bodyPr>
          <a:lstStyle/>
          <a:p>
            <a:pPr algn="ctr"/>
            <a:r>
              <a:rPr lang="en-US" dirty="0" smtClean="0"/>
              <a:t>Abu </a:t>
            </a:r>
          </a:p>
          <a:p>
            <a:pPr algn="ctr"/>
            <a:r>
              <a:rPr lang="en-US" dirty="0" smtClean="0"/>
              <a:t>the programmer</a:t>
            </a:r>
            <a:endParaRPr lang="en-US" dirty="0"/>
          </a:p>
        </p:txBody>
      </p:sp>
      <p:sp>
        <p:nvSpPr>
          <p:cNvPr id="33" name="TextBox 32"/>
          <p:cNvSpPr txBox="1"/>
          <p:nvPr/>
        </p:nvSpPr>
        <p:spPr>
          <a:xfrm>
            <a:off x="5257800" y="5818338"/>
            <a:ext cx="2495550" cy="646331"/>
          </a:xfrm>
          <a:prstGeom prst="rect">
            <a:avLst/>
          </a:prstGeom>
          <a:noFill/>
        </p:spPr>
        <p:txBody>
          <a:bodyPr wrap="square" rtlCol="0">
            <a:spAutoFit/>
          </a:bodyPr>
          <a:lstStyle/>
          <a:p>
            <a:pPr algn="ctr"/>
            <a:r>
              <a:rPr lang="en-US" dirty="0" err="1" smtClean="0"/>
              <a:t>Babu</a:t>
            </a:r>
            <a:endParaRPr lang="en-US" dirty="0" smtClean="0"/>
          </a:p>
          <a:p>
            <a:pPr algn="ctr"/>
            <a:r>
              <a:rPr lang="en-US" dirty="0" smtClean="0"/>
              <a:t>The Memory Manager</a:t>
            </a:r>
            <a:endParaRPr lang="en-US" dirty="0"/>
          </a:p>
        </p:txBody>
      </p:sp>
      <p:sp>
        <p:nvSpPr>
          <p:cNvPr id="35" name="TextBox 34"/>
          <p:cNvSpPr txBox="1"/>
          <p:nvPr/>
        </p:nvSpPr>
        <p:spPr>
          <a:xfrm>
            <a:off x="4343400" y="1600200"/>
            <a:ext cx="685800" cy="461665"/>
          </a:xfrm>
          <a:prstGeom prst="rect">
            <a:avLst/>
          </a:prstGeom>
          <a:noFill/>
        </p:spPr>
        <p:txBody>
          <a:bodyPr wrap="square" rtlCol="0">
            <a:spAutoFit/>
          </a:bodyPr>
          <a:lstStyle/>
          <a:p>
            <a:pPr algn="ctr"/>
            <a:r>
              <a:rPr lang="en-US" sz="2400" dirty="0" smtClean="0"/>
              <a:t>8</a:t>
            </a:r>
            <a:endParaRPr lang="en-US" sz="2400" dirty="0"/>
          </a:p>
        </p:txBody>
      </p:sp>
      <p:sp>
        <p:nvSpPr>
          <p:cNvPr id="36" name="TextBox 35"/>
          <p:cNvSpPr txBox="1"/>
          <p:nvPr/>
        </p:nvSpPr>
        <p:spPr>
          <a:xfrm>
            <a:off x="4376928" y="2157876"/>
            <a:ext cx="652272" cy="461665"/>
          </a:xfrm>
          <a:prstGeom prst="rect">
            <a:avLst/>
          </a:prstGeom>
          <a:noFill/>
        </p:spPr>
        <p:txBody>
          <a:bodyPr wrap="square" rtlCol="0">
            <a:spAutoFit/>
          </a:bodyPr>
          <a:lstStyle/>
          <a:p>
            <a:pPr algn="ctr"/>
            <a:r>
              <a:rPr lang="en-US" sz="2400" dirty="0" smtClean="0"/>
              <a:t>x</a:t>
            </a:r>
            <a:endParaRPr lang="en-US" sz="2400" dirty="0"/>
          </a:p>
        </p:txBody>
      </p:sp>
      <p:sp>
        <p:nvSpPr>
          <p:cNvPr id="2" name="Rectangle 1"/>
          <p:cNvSpPr/>
          <p:nvPr/>
        </p:nvSpPr>
        <p:spPr>
          <a:xfrm>
            <a:off x="857251" y="1529365"/>
            <a:ext cx="3333749" cy="628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478405" y="2157876"/>
            <a:ext cx="652272" cy="461665"/>
          </a:xfrm>
          <a:prstGeom prst="rect">
            <a:avLst/>
          </a:prstGeom>
          <a:noFill/>
        </p:spPr>
        <p:txBody>
          <a:bodyPr wrap="square" rtlCol="0">
            <a:spAutoFit/>
          </a:bodyPr>
          <a:lstStyle/>
          <a:p>
            <a:pPr algn="ctr"/>
            <a:r>
              <a:rPr lang="en-US" sz="2400" dirty="0"/>
              <a:t>A</a:t>
            </a:r>
          </a:p>
        </p:txBody>
      </p:sp>
      <p:sp>
        <p:nvSpPr>
          <p:cNvPr id="37" name="TextBox 36"/>
          <p:cNvSpPr txBox="1"/>
          <p:nvPr/>
        </p:nvSpPr>
        <p:spPr>
          <a:xfrm>
            <a:off x="931429" y="1600200"/>
            <a:ext cx="685800" cy="461665"/>
          </a:xfrm>
          <a:prstGeom prst="rect">
            <a:avLst/>
          </a:prstGeom>
          <a:noFill/>
        </p:spPr>
        <p:txBody>
          <a:bodyPr wrap="square" rtlCol="0">
            <a:spAutoFit/>
          </a:bodyPr>
          <a:lstStyle/>
          <a:p>
            <a:pPr algn="ctr"/>
            <a:r>
              <a:rPr lang="en-US" sz="2400" dirty="0"/>
              <a:t>6</a:t>
            </a:r>
          </a:p>
        </p:txBody>
      </p:sp>
      <p:sp>
        <p:nvSpPr>
          <p:cNvPr id="38" name="TextBox 37"/>
          <p:cNvSpPr txBox="1"/>
          <p:nvPr/>
        </p:nvSpPr>
        <p:spPr>
          <a:xfrm>
            <a:off x="1816740" y="1621482"/>
            <a:ext cx="685800" cy="461665"/>
          </a:xfrm>
          <a:prstGeom prst="rect">
            <a:avLst/>
          </a:prstGeom>
          <a:noFill/>
        </p:spPr>
        <p:txBody>
          <a:bodyPr wrap="square" rtlCol="0">
            <a:spAutoFit/>
          </a:bodyPr>
          <a:lstStyle/>
          <a:p>
            <a:pPr algn="ctr"/>
            <a:r>
              <a:rPr lang="en-US" sz="2400" dirty="0" smtClean="0"/>
              <a:t>5</a:t>
            </a:r>
            <a:endParaRPr lang="en-US" sz="2400" dirty="0"/>
          </a:p>
        </p:txBody>
      </p:sp>
      <p:sp>
        <p:nvSpPr>
          <p:cNvPr id="39" name="TextBox 38"/>
          <p:cNvSpPr txBox="1"/>
          <p:nvPr/>
        </p:nvSpPr>
        <p:spPr>
          <a:xfrm>
            <a:off x="2654940" y="1621482"/>
            <a:ext cx="685800" cy="461665"/>
          </a:xfrm>
          <a:prstGeom prst="rect">
            <a:avLst/>
          </a:prstGeom>
          <a:noFill/>
        </p:spPr>
        <p:txBody>
          <a:bodyPr wrap="square" rtlCol="0">
            <a:spAutoFit/>
          </a:bodyPr>
          <a:lstStyle/>
          <a:p>
            <a:pPr algn="ctr"/>
            <a:r>
              <a:rPr lang="en-US" sz="2400" dirty="0" smtClean="0"/>
              <a:t>4</a:t>
            </a:r>
            <a:endParaRPr lang="en-US" sz="2400" dirty="0"/>
          </a:p>
        </p:txBody>
      </p:sp>
      <p:sp>
        <p:nvSpPr>
          <p:cNvPr id="40" name="TextBox 39"/>
          <p:cNvSpPr txBox="1"/>
          <p:nvPr/>
        </p:nvSpPr>
        <p:spPr>
          <a:xfrm>
            <a:off x="3449837" y="1606188"/>
            <a:ext cx="685800" cy="461665"/>
          </a:xfrm>
          <a:prstGeom prst="rect">
            <a:avLst/>
          </a:prstGeom>
          <a:noFill/>
        </p:spPr>
        <p:txBody>
          <a:bodyPr wrap="square" rtlCol="0">
            <a:spAutoFit/>
          </a:bodyPr>
          <a:lstStyle/>
          <a:p>
            <a:pPr algn="ctr"/>
            <a:r>
              <a:rPr lang="en-US" sz="2400" dirty="0"/>
              <a:t>2</a:t>
            </a:r>
          </a:p>
        </p:txBody>
      </p:sp>
      <p:sp>
        <p:nvSpPr>
          <p:cNvPr id="3" name="Rounded Rectangular Callout 2"/>
          <p:cNvSpPr/>
          <p:nvPr/>
        </p:nvSpPr>
        <p:spPr>
          <a:xfrm>
            <a:off x="2654940" y="2693544"/>
            <a:ext cx="2145660" cy="1345056"/>
          </a:xfrm>
          <a:prstGeom prst="wedgeRoundRectCallout">
            <a:avLst>
              <a:gd name="adj1" fmla="val -73129"/>
              <a:gd name="adj2" fmla="val 839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749620" y="2743200"/>
            <a:ext cx="2127180" cy="1200329"/>
          </a:xfrm>
          <a:prstGeom prst="rect">
            <a:avLst/>
          </a:prstGeom>
          <a:noFill/>
        </p:spPr>
        <p:txBody>
          <a:bodyPr wrap="square" rtlCol="0">
            <a:spAutoFit/>
          </a:bodyPr>
          <a:lstStyle/>
          <a:p>
            <a:r>
              <a:rPr lang="en-US" dirty="0" smtClean="0"/>
              <a:t>Hey I want to extend my array “A” and I want to extend the same block</a:t>
            </a:r>
            <a:endParaRPr lang="en-US" dirty="0"/>
          </a:p>
        </p:txBody>
      </p:sp>
      <p:sp>
        <p:nvSpPr>
          <p:cNvPr id="5" name="Block Arc 4"/>
          <p:cNvSpPr/>
          <p:nvPr/>
        </p:nvSpPr>
        <p:spPr>
          <a:xfrm>
            <a:off x="6324600" y="4047565"/>
            <a:ext cx="381000" cy="219635"/>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ounded Rectangular Callout 40"/>
          <p:cNvSpPr/>
          <p:nvPr/>
        </p:nvSpPr>
        <p:spPr>
          <a:xfrm>
            <a:off x="6922140" y="2497266"/>
            <a:ext cx="2145660" cy="1655634"/>
          </a:xfrm>
          <a:prstGeom prst="wedgeRoundRectCallout">
            <a:avLst>
              <a:gd name="adj1" fmla="val -44927"/>
              <a:gd name="adj2" fmla="val 689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47648" y="2573815"/>
            <a:ext cx="2272552" cy="2308324"/>
          </a:xfrm>
          <a:prstGeom prst="rect">
            <a:avLst/>
          </a:prstGeom>
          <a:noFill/>
        </p:spPr>
        <p:txBody>
          <a:bodyPr wrap="square" rtlCol="0">
            <a:spAutoFit/>
          </a:bodyPr>
          <a:lstStyle/>
          <a:p>
            <a:r>
              <a:rPr lang="en-US" dirty="0" smtClean="0"/>
              <a:t>I do not expect that !</a:t>
            </a:r>
          </a:p>
          <a:p>
            <a:r>
              <a:rPr lang="en-US" dirty="0" smtClean="0"/>
              <a:t>I allocated the adjacent  block to other variables. I could have keep your request if the adjacent blocks were free</a:t>
            </a:r>
            <a:endParaRPr lang="en-US" dirty="0"/>
          </a:p>
        </p:txBody>
      </p:sp>
    </p:spTree>
    <p:extLst>
      <p:ext uri="{BB962C8B-B14F-4D97-AF65-F5344CB8AC3E}">
        <p14:creationId xmlns:p14="http://schemas.microsoft.com/office/powerpoint/2010/main" val="26150516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4582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latin typeface="Verdana" pitchFamily="34" charset="0"/>
                <a:ea typeface="Verdana" pitchFamily="34" charset="0"/>
                <a:cs typeface="Verdana" pitchFamily="34" charset="0"/>
              </a:rPr>
              <a:t>Doubly Linked List – Implementation in C/C++: Insert at Beginning</a:t>
            </a:r>
            <a:endParaRPr lang="en-US" sz="2800" b="1" baseline="30000" dirty="0">
              <a:latin typeface="Verdana" pitchFamily="34" charset="0"/>
              <a:ea typeface="Verdana" pitchFamily="34" charset="0"/>
              <a:cs typeface="Verdan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86217115"/>
              </p:ext>
            </p:extLst>
          </p:nvPr>
        </p:nvGraphicFramePr>
        <p:xfrm>
          <a:off x="871188" y="1295399"/>
          <a:ext cx="6748811" cy="5563314"/>
        </p:xfrm>
        <a:graphic>
          <a:graphicData uri="http://schemas.openxmlformats.org/drawingml/2006/table">
            <a:tbl>
              <a:tblPr firstRow="1" bandRow="1">
                <a:tableStyleId>{5940675A-B579-460E-94D1-54222C63F5DA}</a:tableStyleId>
              </a:tblPr>
              <a:tblGrid>
                <a:gridCol w="506161">
                  <a:extLst>
                    <a:ext uri="{9D8B030D-6E8A-4147-A177-3AD203B41FA5}">
                      <a16:colId xmlns:a16="http://schemas.microsoft.com/office/drawing/2014/main" val="20000"/>
                    </a:ext>
                  </a:extLst>
                </a:gridCol>
                <a:gridCol w="6242650">
                  <a:extLst>
                    <a:ext uri="{9D8B030D-6E8A-4147-A177-3AD203B41FA5}">
                      <a16:colId xmlns:a16="http://schemas.microsoft.com/office/drawing/2014/main" val="20001"/>
                    </a:ext>
                  </a:extLst>
                </a:gridCol>
              </a:tblGrid>
              <a:tr h="316386">
                <a:tc>
                  <a:txBody>
                    <a:bodyPr/>
                    <a:lstStyle/>
                    <a:p>
                      <a:r>
                        <a:rPr lang="en-US" sz="1400" dirty="0" smtClean="0"/>
                        <a:t>1</a:t>
                      </a:r>
                      <a:endParaRPr lang="en-US" sz="1400" dirty="0"/>
                    </a:p>
                  </a:txBody>
                  <a:tcPr/>
                </a:tc>
                <a:tc>
                  <a:txBody>
                    <a:bodyPr/>
                    <a:lstStyle/>
                    <a:p>
                      <a:pPr marL="0" lvl="2" indent="0"/>
                      <a:r>
                        <a:rPr lang="en-US" sz="1400" b="1" dirty="0" smtClean="0">
                          <a:solidFill>
                            <a:schemeClr val="tx1"/>
                          </a:solidFill>
                        </a:rPr>
                        <a:t>#include&lt;</a:t>
                      </a:r>
                      <a:r>
                        <a:rPr lang="en-US" sz="1400" b="1" dirty="0" err="1" smtClean="0">
                          <a:solidFill>
                            <a:schemeClr val="tx1"/>
                          </a:solidFill>
                        </a:rPr>
                        <a:t>stdlib.h</a:t>
                      </a:r>
                      <a:r>
                        <a:rPr lang="en-US" sz="1400" b="1" dirty="0" smtClean="0">
                          <a:solidFill>
                            <a:schemeClr val="tx1"/>
                          </a:solidFill>
                        </a:rPr>
                        <a:t>&gt;</a:t>
                      </a:r>
                      <a:endParaRPr lang="en-US" sz="1400" b="1" dirty="0">
                        <a:solidFill>
                          <a:schemeClr val="tx1"/>
                        </a:solidFill>
                      </a:endParaRPr>
                    </a:p>
                  </a:txBody>
                  <a:tcPr/>
                </a:tc>
                <a:extLst>
                  <a:ext uri="{0D108BD9-81ED-4DB2-BD59-A6C34878D82A}">
                    <a16:rowId xmlns:a16="http://schemas.microsoft.com/office/drawing/2014/main" val="10000"/>
                  </a:ext>
                </a:extLst>
              </a:tr>
              <a:tr h="316386">
                <a:tc>
                  <a:txBody>
                    <a:bodyPr/>
                    <a:lstStyle/>
                    <a:p>
                      <a:r>
                        <a:rPr lang="en-US" sz="1400" dirty="0" smtClean="0"/>
                        <a:t>2</a:t>
                      </a:r>
                      <a:endParaRPr lang="en-US" sz="1400" dirty="0"/>
                    </a:p>
                  </a:txBody>
                  <a:tcPr/>
                </a:tc>
                <a:tc>
                  <a:txBody>
                    <a:bodyPr/>
                    <a:lstStyle/>
                    <a:p>
                      <a:pPr marL="0" lvl="2" indent="0"/>
                      <a:r>
                        <a:rPr lang="en-US" sz="1400" b="1" dirty="0" smtClean="0">
                          <a:solidFill>
                            <a:schemeClr val="tx1"/>
                          </a:solidFill>
                        </a:rPr>
                        <a:t>#include&lt;</a:t>
                      </a:r>
                      <a:r>
                        <a:rPr lang="en-US" sz="1400" b="1" dirty="0" err="1" smtClean="0">
                          <a:solidFill>
                            <a:schemeClr val="tx1"/>
                          </a:solidFill>
                        </a:rPr>
                        <a:t>stdio.h</a:t>
                      </a:r>
                      <a:r>
                        <a:rPr lang="en-US" sz="1400" b="1" dirty="0" smtClean="0">
                          <a:solidFill>
                            <a:schemeClr val="tx1"/>
                          </a:solidFill>
                        </a:rPr>
                        <a:t>&gt;</a:t>
                      </a:r>
                      <a:endParaRPr lang="en-US" sz="1400" b="1" dirty="0">
                        <a:solidFill>
                          <a:schemeClr val="tx1"/>
                        </a:solidFill>
                      </a:endParaRPr>
                    </a:p>
                  </a:txBody>
                  <a:tcPr/>
                </a:tc>
                <a:extLst>
                  <a:ext uri="{0D108BD9-81ED-4DB2-BD59-A6C34878D82A}">
                    <a16:rowId xmlns:a16="http://schemas.microsoft.com/office/drawing/2014/main" val="10001"/>
                  </a:ext>
                </a:extLst>
              </a:tr>
              <a:tr h="316386">
                <a:tc>
                  <a:txBody>
                    <a:bodyPr/>
                    <a:lstStyle/>
                    <a:p>
                      <a:r>
                        <a:rPr lang="en-US" sz="1400" dirty="0" smtClean="0"/>
                        <a:t>3</a:t>
                      </a:r>
                      <a:endParaRPr lang="en-US" sz="1400" dirty="0"/>
                    </a:p>
                  </a:txBody>
                  <a:tcPr/>
                </a:tc>
                <a:tc>
                  <a:txBody>
                    <a:bodyPr/>
                    <a:lstStyle/>
                    <a:p>
                      <a:pPr marL="0" lvl="2" indent="0"/>
                      <a:r>
                        <a:rPr lang="en-US" sz="1400" b="1" dirty="0" err="1" smtClean="0">
                          <a:solidFill>
                            <a:schemeClr val="tx1"/>
                          </a:solidFill>
                        </a:rPr>
                        <a:t>struct</a:t>
                      </a:r>
                      <a:r>
                        <a:rPr lang="en-US" sz="1400" b="1" dirty="0" smtClean="0">
                          <a:solidFill>
                            <a:schemeClr val="tx1"/>
                          </a:solidFill>
                        </a:rPr>
                        <a:t> Node</a:t>
                      </a:r>
                      <a:endParaRPr lang="en-US" sz="1400" b="1" dirty="0">
                        <a:solidFill>
                          <a:schemeClr val="tx1"/>
                        </a:solidFill>
                      </a:endParaRPr>
                    </a:p>
                  </a:txBody>
                  <a:tcPr/>
                </a:tc>
                <a:extLst>
                  <a:ext uri="{0D108BD9-81ED-4DB2-BD59-A6C34878D82A}">
                    <a16:rowId xmlns:a16="http://schemas.microsoft.com/office/drawing/2014/main" val="10002"/>
                  </a:ext>
                </a:extLst>
              </a:tr>
              <a:tr h="316386">
                <a:tc>
                  <a:txBody>
                    <a:bodyPr/>
                    <a:lstStyle/>
                    <a:p>
                      <a:r>
                        <a:rPr lang="en-US" sz="1400" dirty="0" smtClean="0"/>
                        <a:t>5</a:t>
                      </a:r>
                      <a:endParaRPr lang="en-US" sz="1400" dirty="0"/>
                    </a:p>
                  </a:txBody>
                  <a:tcPr/>
                </a:tc>
                <a:tc>
                  <a:txBody>
                    <a:bodyPr/>
                    <a:lstStyle/>
                    <a:p>
                      <a:r>
                        <a:rPr lang="en-US" sz="1400" b="1" dirty="0" smtClean="0">
                          <a:solidFill>
                            <a:schemeClr val="tx1"/>
                          </a:solidFill>
                        </a:rPr>
                        <a:t>   { </a:t>
                      </a:r>
                      <a:r>
                        <a:rPr lang="en-US" sz="1400" b="1" dirty="0" err="1" smtClean="0">
                          <a:solidFill>
                            <a:schemeClr val="tx1"/>
                          </a:solidFill>
                        </a:rPr>
                        <a:t>int</a:t>
                      </a:r>
                      <a:r>
                        <a:rPr lang="en-US" sz="1400" b="1" dirty="0" smtClean="0">
                          <a:solidFill>
                            <a:schemeClr val="tx1"/>
                          </a:solidFill>
                        </a:rPr>
                        <a:t> data ; </a:t>
                      </a:r>
                      <a:endParaRPr lang="en-US" sz="1400" dirty="0">
                        <a:solidFill>
                          <a:schemeClr val="tx1"/>
                        </a:solidFill>
                      </a:endParaRPr>
                    </a:p>
                  </a:txBody>
                  <a:tcPr/>
                </a:tc>
                <a:extLst>
                  <a:ext uri="{0D108BD9-81ED-4DB2-BD59-A6C34878D82A}">
                    <a16:rowId xmlns:a16="http://schemas.microsoft.com/office/drawing/2014/main" val="10003"/>
                  </a:ext>
                </a:extLst>
              </a:tr>
              <a:tr h="537856">
                <a:tc>
                  <a:txBody>
                    <a:bodyPr/>
                    <a:lstStyle/>
                    <a:p>
                      <a:r>
                        <a:rPr lang="en-US" sz="1400" dirty="0" smtClean="0"/>
                        <a:t>6</a:t>
                      </a:r>
                      <a:endParaRPr lang="en-US" sz="1400" dirty="0"/>
                    </a:p>
                  </a:txBody>
                  <a:tcPr/>
                </a:tc>
                <a:tc>
                  <a:txBody>
                    <a:bodyPr/>
                    <a:lstStyle/>
                    <a:p>
                      <a:r>
                        <a:rPr lang="en-US" sz="1400" b="1" dirty="0" smtClean="0">
                          <a:solidFill>
                            <a:schemeClr val="tx1"/>
                          </a:solidFill>
                        </a:rPr>
                        <a:t>    </a:t>
                      </a:r>
                      <a:r>
                        <a:rPr lang="en-US" sz="1400" b="1" dirty="0" err="1" smtClean="0">
                          <a:solidFill>
                            <a:schemeClr val="tx1"/>
                          </a:solidFill>
                        </a:rPr>
                        <a:t>struct</a:t>
                      </a:r>
                      <a:r>
                        <a:rPr lang="en-US" sz="1400" b="1" dirty="0" smtClean="0">
                          <a:solidFill>
                            <a:schemeClr val="tx1"/>
                          </a:solidFill>
                        </a:rPr>
                        <a:t> Node* next;</a:t>
                      </a:r>
                    </a:p>
                    <a:p>
                      <a:r>
                        <a:rPr lang="en-US" sz="1400" b="1" dirty="0" smtClean="0">
                          <a:solidFill>
                            <a:schemeClr val="tx1"/>
                          </a:solidFill>
                        </a:rPr>
                        <a:t>    </a:t>
                      </a:r>
                      <a:r>
                        <a:rPr lang="en-US" sz="1400" b="1" dirty="0" err="1" smtClean="0">
                          <a:solidFill>
                            <a:schemeClr val="tx1"/>
                          </a:solidFill>
                        </a:rPr>
                        <a:t>struct</a:t>
                      </a:r>
                      <a:r>
                        <a:rPr lang="en-US" sz="1400" b="1" dirty="0" smtClean="0">
                          <a:solidFill>
                            <a:schemeClr val="tx1"/>
                          </a:solidFill>
                        </a:rPr>
                        <a:t> Node* </a:t>
                      </a:r>
                      <a:r>
                        <a:rPr lang="en-US" sz="1400" b="1" dirty="0" err="1" smtClean="0">
                          <a:solidFill>
                            <a:schemeClr val="tx1"/>
                          </a:solidFill>
                        </a:rPr>
                        <a:t>prev</a:t>
                      </a:r>
                      <a:r>
                        <a:rPr lang="en-US" sz="1400" b="1" dirty="0" smtClean="0">
                          <a:solidFill>
                            <a:schemeClr val="tx1"/>
                          </a:solidFill>
                        </a:rPr>
                        <a:t>;}</a:t>
                      </a:r>
                      <a:endParaRPr lang="en-US" sz="1400" dirty="0">
                        <a:solidFill>
                          <a:schemeClr val="tx1"/>
                        </a:solidFill>
                      </a:endParaRPr>
                    </a:p>
                  </a:txBody>
                  <a:tcPr/>
                </a:tc>
                <a:extLst>
                  <a:ext uri="{0D108BD9-81ED-4DB2-BD59-A6C34878D82A}">
                    <a16:rowId xmlns:a16="http://schemas.microsoft.com/office/drawing/2014/main" val="10004"/>
                  </a:ext>
                </a:extLst>
              </a:tr>
              <a:tr h="316386">
                <a:tc>
                  <a:txBody>
                    <a:bodyPr/>
                    <a:lstStyle/>
                    <a:p>
                      <a:r>
                        <a:rPr lang="en-US" sz="1400" dirty="0" smtClean="0"/>
                        <a:t>8</a:t>
                      </a:r>
                      <a:endParaRPr lang="en-US" sz="1400" dirty="0"/>
                    </a:p>
                  </a:txBody>
                  <a:tcPr/>
                </a:tc>
                <a:tc>
                  <a:txBody>
                    <a:bodyPr/>
                    <a:lstStyle/>
                    <a:p>
                      <a:pPr marL="0" lvl="2" indent="0"/>
                      <a:r>
                        <a:rPr lang="en-US" sz="1400" b="1" dirty="0" err="1" smtClean="0">
                          <a:solidFill>
                            <a:schemeClr val="tx1"/>
                          </a:solidFill>
                        </a:rPr>
                        <a:t>struct</a:t>
                      </a:r>
                      <a:r>
                        <a:rPr lang="en-US" sz="1400" b="1" dirty="0" smtClean="0">
                          <a:solidFill>
                            <a:schemeClr val="tx1"/>
                          </a:solidFill>
                        </a:rPr>
                        <a:t> Node*</a:t>
                      </a:r>
                      <a:r>
                        <a:rPr lang="en-US" sz="1400" b="1" baseline="0" dirty="0" smtClean="0">
                          <a:solidFill>
                            <a:schemeClr val="tx1"/>
                          </a:solidFill>
                        </a:rPr>
                        <a:t> head;</a:t>
                      </a:r>
                      <a:endParaRPr lang="en-US" sz="1400" b="1" dirty="0">
                        <a:solidFill>
                          <a:schemeClr val="tx1"/>
                        </a:solidFill>
                      </a:endParaRPr>
                    </a:p>
                  </a:txBody>
                  <a:tcPr/>
                </a:tc>
                <a:extLst>
                  <a:ext uri="{0D108BD9-81ED-4DB2-BD59-A6C34878D82A}">
                    <a16:rowId xmlns:a16="http://schemas.microsoft.com/office/drawing/2014/main" val="10005"/>
                  </a:ext>
                </a:extLst>
              </a:tr>
              <a:tr h="1645208">
                <a:tc>
                  <a:txBody>
                    <a:bodyPr/>
                    <a:lstStyle/>
                    <a:p>
                      <a:endParaRPr lang="en-US" sz="1400" dirty="0"/>
                    </a:p>
                  </a:txBody>
                  <a:tcPr/>
                </a:tc>
                <a:tc>
                  <a:txBody>
                    <a:bodyPr/>
                    <a:lstStyle/>
                    <a:p>
                      <a:pPr marL="0" lvl="2" indent="0"/>
                      <a:r>
                        <a:rPr lang="en-US" sz="1400" b="1" dirty="0" err="1" smtClean="0">
                          <a:solidFill>
                            <a:schemeClr val="tx1"/>
                          </a:solidFill>
                        </a:rPr>
                        <a:t>struct</a:t>
                      </a:r>
                      <a:r>
                        <a:rPr lang="en-US" sz="1400" b="1" dirty="0" smtClean="0">
                          <a:solidFill>
                            <a:schemeClr val="tx1"/>
                          </a:solidFill>
                        </a:rPr>
                        <a:t> Node* </a:t>
                      </a:r>
                      <a:r>
                        <a:rPr lang="en-US" sz="1400" b="1" dirty="0" err="1" smtClean="0">
                          <a:solidFill>
                            <a:schemeClr val="tx1"/>
                          </a:solidFill>
                        </a:rPr>
                        <a:t>GetNewNode</a:t>
                      </a:r>
                      <a:r>
                        <a:rPr lang="en-US" sz="1400" b="1" dirty="0" smtClean="0">
                          <a:solidFill>
                            <a:schemeClr val="tx1"/>
                          </a:solidFill>
                        </a:rPr>
                        <a:t>(</a:t>
                      </a:r>
                      <a:r>
                        <a:rPr lang="en-US" sz="1400" b="1" dirty="0" err="1" smtClean="0">
                          <a:solidFill>
                            <a:schemeClr val="tx1"/>
                          </a:solidFill>
                        </a:rPr>
                        <a:t>int</a:t>
                      </a:r>
                      <a:r>
                        <a:rPr lang="en-US" sz="1400" b="1" dirty="0" smtClean="0">
                          <a:solidFill>
                            <a:schemeClr val="tx1"/>
                          </a:solidFill>
                        </a:rPr>
                        <a:t> x) {</a:t>
                      </a:r>
                    </a:p>
                    <a:p>
                      <a:pPr marL="0" lvl="2" indent="0"/>
                      <a:r>
                        <a:rPr lang="en-US" sz="1400" b="1" dirty="0" smtClean="0">
                          <a:solidFill>
                            <a:schemeClr val="tx1"/>
                          </a:solidFill>
                        </a:rPr>
                        <a:t>   </a:t>
                      </a:r>
                      <a:r>
                        <a:rPr lang="en-US" sz="1400" b="1" dirty="0" err="1" smtClean="0">
                          <a:solidFill>
                            <a:schemeClr val="tx1"/>
                          </a:solidFill>
                        </a:rPr>
                        <a:t>struct</a:t>
                      </a:r>
                      <a:r>
                        <a:rPr lang="en-US" sz="1400" b="1" dirty="0" smtClean="0">
                          <a:solidFill>
                            <a:schemeClr val="tx1"/>
                          </a:solidFill>
                        </a:rPr>
                        <a:t> Node*  </a:t>
                      </a:r>
                      <a:r>
                        <a:rPr lang="en-US" sz="1400" b="1" dirty="0" err="1" smtClean="0">
                          <a:solidFill>
                            <a:schemeClr val="tx1"/>
                          </a:solidFill>
                        </a:rPr>
                        <a:t>newNode</a:t>
                      </a:r>
                      <a:r>
                        <a:rPr lang="en-US" sz="1400" b="1" dirty="0" smtClean="0">
                          <a:solidFill>
                            <a:schemeClr val="tx1"/>
                          </a:solidFill>
                        </a:rPr>
                        <a:t> = (</a:t>
                      </a:r>
                      <a:r>
                        <a:rPr lang="en-US" sz="1400" b="1" dirty="0" err="1" smtClean="0">
                          <a:solidFill>
                            <a:schemeClr val="tx1"/>
                          </a:solidFill>
                        </a:rPr>
                        <a:t>struct</a:t>
                      </a:r>
                      <a:r>
                        <a:rPr lang="en-US" sz="1400" b="1" dirty="0" smtClean="0">
                          <a:solidFill>
                            <a:schemeClr val="tx1"/>
                          </a:solidFill>
                        </a:rPr>
                        <a:t> Node*)</a:t>
                      </a:r>
                      <a:r>
                        <a:rPr lang="en-US" sz="1400" b="1" dirty="0" err="1" smtClean="0">
                          <a:solidFill>
                            <a:schemeClr val="tx1"/>
                          </a:solidFill>
                        </a:rPr>
                        <a:t>malloc</a:t>
                      </a:r>
                      <a:r>
                        <a:rPr lang="en-US" sz="1400" b="1" dirty="0" smtClean="0">
                          <a:solidFill>
                            <a:schemeClr val="tx1"/>
                          </a:solidFill>
                        </a:rPr>
                        <a:t>(</a:t>
                      </a:r>
                      <a:r>
                        <a:rPr lang="en-US" sz="1400" b="1" dirty="0" err="1" smtClean="0">
                          <a:solidFill>
                            <a:schemeClr val="tx1"/>
                          </a:solidFill>
                        </a:rPr>
                        <a:t>sizeof</a:t>
                      </a:r>
                      <a:r>
                        <a:rPr lang="en-US" sz="1400" b="1" dirty="0" smtClean="0">
                          <a:solidFill>
                            <a:schemeClr val="tx1"/>
                          </a:solidFill>
                        </a:rPr>
                        <a:t>(</a:t>
                      </a:r>
                      <a:r>
                        <a:rPr lang="en-US" sz="1400" b="1" dirty="0" err="1" smtClean="0">
                          <a:solidFill>
                            <a:schemeClr val="tx1"/>
                          </a:solidFill>
                        </a:rPr>
                        <a:t>struct</a:t>
                      </a:r>
                      <a:r>
                        <a:rPr lang="en-US" sz="1400" b="1" dirty="0" smtClean="0">
                          <a:solidFill>
                            <a:schemeClr val="tx1"/>
                          </a:solidFill>
                        </a:rPr>
                        <a:t> Node));</a:t>
                      </a:r>
                    </a:p>
                    <a:p>
                      <a:pPr marL="0" lvl="2" indent="0"/>
                      <a:r>
                        <a:rPr lang="en-US" sz="1400" b="1" dirty="0" smtClean="0">
                          <a:solidFill>
                            <a:schemeClr val="tx1"/>
                          </a:solidFill>
                        </a:rPr>
                        <a:t>   </a:t>
                      </a:r>
                      <a:r>
                        <a:rPr lang="en-US" sz="1400" b="1" dirty="0" err="1" smtClean="0">
                          <a:solidFill>
                            <a:schemeClr val="tx1"/>
                          </a:solidFill>
                        </a:rPr>
                        <a:t>newNode</a:t>
                      </a:r>
                      <a:r>
                        <a:rPr lang="en-US" sz="1400" b="1" dirty="0" smtClean="0">
                          <a:solidFill>
                            <a:schemeClr val="tx1"/>
                          </a:solidFill>
                        </a:rPr>
                        <a:t>-&gt;data = x;</a:t>
                      </a:r>
                    </a:p>
                    <a:p>
                      <a:pPr marL="0" lvl="2" indent="0"/>
                      <a:r>
                        <a:rPr lang="en-US" sz="1400" b="1" dirty="0" smtClean="0">
                          <a:solidFill>
                            <a:schemeClr val="tx1"/>
                          </a:solidFill>
                        </a:rPr>
                        <a:t>   </a:t>
                      </a:r>
                      <a:r>
                        <a:rPr lang="en-US" sz="1400" b="1" dirty="0" err="1" smtClean="0">
                          <a:solidFill>
                            <a:schemeClr val="tx1"/>
                          </a:solidFill>
                        </a:rPr>
                        <a:t>newNode</a:t>
                      </a:r>
                      <a:r>
                        <a:rPr lang="en-US" sz="1400" b="1" dirty="0" smtClean="0">
                          <a:solidFill>
                            <a:schemeClr val="tx1"/>
                          </a:solidFill>
                        </a:rPr>
                        <a:t>-&gt;</a:t>
                      </a:r>
                      <a:r>
                        <a:rPr lang="en-US" sz="1400" b="1" dirty="0" err="1" smtClean="0">
                          <a:solidFill>
                            <a:schemeClr val="tx1"/>
                          </a:solidFill>
                        </a:rPr>
                        <a:t>prev</a:t>
                      </a:r>
                      <a:r>
                        <a:rPr lang="en-US" sz="1400" b="1" dirty="0" smtClean="0">
                          <a:solidFill>
                            <a:schemeClr val="tx1"/>
                          </a:solidFill>
                        </a:rPr>
                        <a:t> = NULL;</a:t>
                      </a:r>
                    </a:p>
                    <a:p>
                      <a:pPr marL="0" lvl="2" indent="0"/>
                      <a:r>
                        <a:rPr lang="en-US" sz="1400" b="1" dirty="0" smtClean="0">
                          <a:solidFill>
                            <a:schemeClr val="tx1"/>
                          </a:solidFill>
                        </a:rPr>
                        <a:t>   </a:t>
                      </a:r>
                      <a:r>
                        <a:rPr lang="en-US" sz="1400" b="1" dirty="0" err="1" smtClean="0">
                          <a:solidFill>
                            <a:schemeClr val="tx1"/>
                          </a:solidFill>
                        </a:rPr>
                        <a:t>newNode</a:t>
                      </a:r>
                      <a:r>
                        <a:rPr lang="en-US" sz="1400" b="1" dirty="0" smtClean="0">
                          <a:solidFill>
                            <a:schemeClr val="tx1"/>
                          </a:solidFill>
                        </a:rPr>
                        <a:t>-&gt;next=NULL;</a:t>
                      </a:r>
                    </a:p>
                    <a:p>
                      <a:pPr marL="0" lvl="2" indent="0"/>
                      <a:r>
                        <a:rPr lang="en-US" sz="1400" b="1" dirty="0" smtClean="0">
                          <a:solidFill>
                            <a:schemeClr val="tx1"/>
                          </a:solidFill>
                        </a:rPr>
                        <a:t>return </a:t>
                      </a:r>
                      <a:r>
                        <a:rPr lang="en-US" sz="1400" b="1" dirty="0" err="1" smtClean="0">
                          <a:solidFill>
                            <a:schemeClr val="tx1"/>
                          </a:solidFill>
                        </a:rPr>
                        <a:t>newNode</a:t>
                      </a:r>
                      <a:r>
                        <a:rPr lang="en-US" sz="1400" b="1" dirty="0" smtClean="0">
                          <a:solidFill>
                            <a:schemeClr val="tx1"/>
                          </a:solidFill>
                        </a:rPr>
                        <a:t>;</a:t>
                      </a:r>
                    </a:p>
                    <a:p>
                      <a:pPr marL="0" lvl="2" indent="0"/>
                      <a:r>
                        <a:rPr lang="en-US" sz="1400" b="1" dirty="0" smtClean="0">
                          <a:solidFill>
                            <a:schemeClr val="tx1"/>
                          </a:solidFill>
                        </a:rPr>
                        <a:t>}</a:t>
                      </a:r>
                      <a:endParaRPr lang="en-US" sz="1400" b="1" dirty="0">
                        <a:solidFill>
                          <a:schemeClr val="tx1"/>
                        </a:solidFill>
                      </a:endParaRPr>
                    </a:p>
                  </a:txBody>
                  <a:tcPr/>
                </a:tc>
                <a:extLst>
                  <a:ext uri="{0D108BD9-81ED-4DB2-BD59-A6C34878D82A}">
                    <a16:rowId xmlns:a16="http://schemas.microsoft.com/office/drawing/2014/main" val="10006"/>
                  </a:ext>
                </a:extLst>
              </a:tr>
              <a:tr h="1645208">
                <a:tc>
                  <a:txBody>
                    <a:bodyPr/>
                    <a:lstStyle/>
                    <a:p>
                      <a:endParaRPr lang="en-US" sz="1400" dirty="0"/>
                    </a:p>
                  </a:txBody>
                  <a:tcPr/>
                </a:tc>
                <a:tc>
                  <a:txBody>
                    <a:bodyPr/>
                    <a:lstStyle/>
                    <a:p>
                      <a:pPr marL="0" lvl="2" indent="0"/>
                      <a:r>
                        <a:rPr lang="en-US" sz="1400" b="1" dirty="0" smtClean="0">
                          <a:solidFill>
                            <a:schemeClr val="tx1"/>
                          </a:solidFill>
                        </a:rPr>
                        <a:t>void </a:t>
                      </a:r>
                      <a:r>
                        <a:rPr lang="en-US" sz="1400" b="1" dirty="0" err="1" smtClean="0">
                          <a:solidFill>
                            <a:schemeClr val="tx1"/>
                          </a:solidFill>
                        </a:rPr>
                        <a:t>InsertAtHead</a:t>
                      </a:r>
                      <a:r>
                        <a:rPr lang="en-US" sz="1400" b="1" dirty="0" smtClean="0">
                          <a:solidFill>
                            <a:schemeClr val="tx1"/>
                          </a:solidFill>
                        </a:rPr>
                        <a:t>(</a:t>
                      </a:r>
                      <a:r>
                        <a:rPr lang="en-US" sz="1400" b="1" dirty="0" err="1" smtClean="0">
                          <a:solidFill>
                            <a:schemeClr val="tx1"/>
                          </a:solidFill>
                        </a:rPr>
                        <a:t>int</a:t>
                      </a:r>
                      <a:r>
                        <a:rPr lang="en-US" sz="1400" b="1" dirty="0" smtClean="0">
                          <a:solidFill>
                            <a:schemeClr val="tx1"/>
                          </a:solidFill>
                        </a:rPr>
                        <a:t> x){</a:t>
                      </a:r>
                    </a:p>
                    <a:p>
                      <a:pPr marL="0" lvl="2" indent="0"/>
                      <a:r>
                        <a:rPr lang="en-US" sz="1400" b="1" dirty="0" smtClean="0">
                          <a:solidFill>
                            <a:schemeClr val="tx1"/>
                          </a:solidFill>
                        </a:rPr>
                        <a:t>  </a:t>
                      </a:r>
                      <a:r>
                        <a:rPr lang="en-US" sz="1400" b="1" dirty="0" err="1" smtClean="0">
                          <a:solidFill>
                            <a:schemeClr val="tx1"/>
                          </a:solidFill>
                        </a:rPr>
                        <a:t>struct</a:t>
                      </a:r>
                      <a:r>
                        <a:rPr lang="en-US" sz="1400" b="1" dirty="0" smtClean="0">
                          <a:solidFill>
                            <a:schemeClr val="tx1"/>
                          </a:solidFill>
                        </a:rPr>
                        <a:t> Node*  temp = </a:t>
                      </a:r>
                      <a:r>
                        <a:rPr lang="en-US" sz="1400" b="1" dirty="0" err="1" smtClean="0">
                          <a:solidFill>
                            <a:schemeClr val="tx1"/>
                          </a:solidFill>
                        </a:rPr>
                        <a:t>GetNewNode</a:t>
                      </a:r>
                      <a:r>
                        <a:rPr lang="en-US" sz="1400" b="1" dirty="0" smtClean="0">
                          <a:solidFill>
                            <a:schemeClr val="tx1"/>
                          </a:solidFill>
                        </a:rPr>
                        <a:t>(x);</a:t>
                      </a:r>
                    </a:p>
                    <a:p>
                      <a:pPr marL="0" lvl="2" indent="0"/>
                      <a:r>
                        <a:rPr lang="en-US" sz="1400" b="1" dirty="0" smtClean="0">
                          <a:solidFill>
                            <a:schemeClr val="tx1"/>
                          </a:solidFill>
                        </a:rPr>
                        <a:t>  if(head == NULL) {</a:t>
                      </a:r>
                    </a:p>
                    <a:p>
                      <a:pPr marL="0" lvl="2" indent="0"/>
                      <a:r>
                        <a:rPr lang="en-US" sz="1400" b="1" dirty="0" smtClean="0">
                          <a:solidFill>
                            <a:schemeClr val="tx1"/>
                          </a:solidFill>
                        </a:rPr>
                        <a:t>     head = temp;</a:t>
                      </a:r>
                    </a:p>
                    <a:p>
                      <a:pPr marL="0" lvl="2" indent="0"/>
                      <a:r>
                        <a:rPr lang="en-US" sz="1400" b="1" baseline="0" dirty="0" smtClean="0">
                          <a:solidFill>
                            <a:schemeClr val="tx1"/>
                          </a:solidFill>
                        </a:rPr>
                        <a:t>    return;    }</a:t>
                      </a:r>
                    </a:p>
                    <a:p>
                      <a:pPr marL="0" lvl="2" indent="0"/>
                      <a:r>
                        <a:rPr lang="en-US" sz="1400" b="1" baseline="0" dirty="0" smtClean="0">
                          <a:solidFill>
                            <a:schemeClr val="tx1"/>
                          </a:solidFill>
                        </a:rPr>
                        <a:t>head-&gt;</a:t>
                      </a:r>
                      <a:r>
                        <a:rPr lang="en-US" sz="1400" b="1" baseline="0" dirty="0" err="1" smtClean="0">
                          <a:solidFill>
                            <a:schemeClr val="tx1"/>
                          </a:solidFill>
                        </a:rPr>
                        <a:t>prev</a:t>
                      </a:r>
                      <a:r>
                        <a:rPr lang="en-US" sz="1400" b="1" baseline="0" dirty="0" smtClean="0">
                          <a:solidFill>
                            <a:schemeClr val="tx1"/>
                          </a:solidFill>
                        </a:rPr>
                        <a:t> = temp;</a:t>
                      </a:r>
                    </a:p>
                    <a:p>
                      <a:pPr marL="0" lvl="2" indent="0"/>
                      <a:r>
                        <a:rPr lang="en-US" sz="1400" b="1" baseline="0" dirty="0" smtClean="0">
                          <a:solidFill>
                            <a:schemeClr val="tx1"/>
                          </a:solidFill>
                        </a:rPr>
                        <a:t>temp-&gt;next = head;</a:t>
                      </a:r>
                    </a:p>
                    <a:p>
                      <a:pPr marL="0" lvl="2" indent="0"/>
                      <a:r>
                        <a:rPr lang="en-US" sz="1400" b="1" baseline="0" dirty="0" smtClean="0">
                          <a:solidFill>
                            <a:schemeClr val="tx1"/>
                          </a:solidFill>
                        </a:rPr>
                        <a:t>head = temp;</a:t>
                      </a:r>
                      <a:r>
                        <a:rPr lang="en-US" sz="1400" b="1" dirty="0" smtClean="0">
                          <a:solidFill>
                            <a:schemeClr val="tx1"/>
                          </a:solidFill>
                        </a:rPr>
                        <a:t>}</a:t>
                      </a:r>
                      <a:endParaRPr lang="en-US" sz="1400" b="1" dirty="0">
                        <a:solidFill>
                          <a:schemeClr val="tx1"/>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006356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4582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latin typeface="Verdana" pitchFamily="34" charset="0"/>
                <a:ea typeface="Verdana" pitchFamily="34" charset="0"/>
                <a:cs typeface="Verdana" pitchFamily="34" charset="0"/>
              </a:rPr>
              <a:t>Doubly Linked List – Implementation in C/C++: Insert at Beginning</a:t>
            </a:r>
            <a:endParaRPr lang="en-US" sz="2800" b="1" baseline="30000" dirty="0">
              <a:latin typeface="Verdana" pitchFamily="34" charset="0"/>
              <a:ea typeface="Verdana" pitchFamily="34" charset="0"/>
              <a:cs typeface="Verdan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12646034"/>
              </p:ext>
            </p:extLst>
          </p:nvPr>
        </p:nvGraphicFramePr>
        <p:xfrm>
          <a:off x="871189" y="1295400"/>
          <a:ext cx="6096000" cy="5410199"/>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1995011">
                <a:tc>
                  <a:txBody>
                    <a:bodyPr/>
                    <a:lstStyle/>
                    <a:p>
                      <a:r>
                        <a:rPr lang="en-US" sz="1400" dirty="0" smtClean="0"/>
                        <a:t>9</a:t>
                      </a:r>
                      <a:endParaRPr lang="en-US" sz="1400" dirty="0"/>
                    </a:p>
                  </a:txBody>
                  <a:tcPr/>
                </a:tc>
                <a:tc>
                  <a:txBody>
                    <a:bodyPr/>
                    <a:lstStyle/>
                    <a:p>
                      <a:pPr marL="0" lvl="2" indent="0"/>
                      <a:r>
                        <a:rPr lang="en-US" sz="1400" b="1" dirty="0" smtClean="0">
                          <a:solidFill>
                            <a:schemeClr val="tx1"/>
                          </a:solidFill>
                        </a:rPr>
                        <a:t>void Print()</a:t>
                      </a:r>
                      <a:r>
                        <a:rPr lang="en-US" sz="1400" b="1" baseline="0" dirty="0" smtClean="0">
                          <a:solidFill>
                            <a:schemeClr val="tx1"/>
                          </a:solidFill>
                        </a:rPr>
                        <a:t> {</a:t>
                      </a:r>
                    </a:p>
                    <a:p>
                      <a:pPr marL="0" lvl="2" indent="0"/>
                      <a:r>
                        <a:rPr lang="en-US" sz="1400" b="1" dirty="0" err="1" smtClean="0">
                          <a:solidFill>
                            <a:schemeClr val="tx1"/>
                          </a:solidFill>
                        </a:rPr>
                        <a:t>struct</a:t>
                      </a:r>
                      <a:r>
                        <a:rPr lang="en-US" sz="1400" b="1" dirty="0" smtClean="0">
                          <a:solidFill>
                            <a:schemeClr val="tx1"/>
                          </a:solidFill>
                        </a:rPr>
                        <a:t> Node* temp = head;</a:t>
                      </a:r>
                    </a:p>
                    <a:p>
                      <a:pPr marL="0" lvl="2" indent="0"/>
                      <a:r>
                        <a:rPr lang="en-US" sz="1400" b="1" dirty="0" err="1" smtClean="0">
                          <a:solidFill>
                            <a:schemeClr val="tx1"/>
                          </a:solidFill>
                        </a:rPr>
                        <a:t>printf</a:t>
                      </a:r>
                      <a:r>
                        <a:rPr lang="en-US" sz="1400" b="1" dirty="0" smtClean="0">
                          <a:solidFill>
                            <a:schemeClr val="tx1"/>
                          </a:solidFill>
                        </a:rPr>
                        <a:t>(“Forward: “);</a:t>
                      </a:r>
                    </a:p>
                    <a:p>
                      <a:pPr marL="0" lvl="2" indent="0"/>
                      <a:r>
                        <a:rPr lang="en-US" sz="1400" b="1" dirty="0" smtClean="0">
                          <a:solidFill>
                            <a:schemeClr val="tx1"/>
                          </a:solidFill>
                        </a:rPr>
                        <a:t>while((temp != NULL) {</a:t>
                      </a:r>
                    </a:p>
                    <a:p>
                      <a:pPr marL="0" lvl="2" indent="0"/>
                      <a:r>
                        <a:rPr lang="en-US" sz="1400" b="1" dirty="0" smtClean="0">
                          <a:solidFill>
                            <a:schemeClr val="tx1"/>
                          </a:solidFill>
                        </a:rPr>
                        <a:t>     </a:t>
                      </a:r>
                      <a:r>
                        <a:rPr lang="en-US" sz="1400" b="1" dirty="0" err="1" smtClean="0">
                          <a:solidFill>
                            <a:schemeClr val="tx1"/>
                          </a:solidFill>
                        </a:rPr>
                        <a:t>printf</a:t>
                      </a:r>
                      <a:r>
                        <a:rPr lang="en-US" sz="1400" b="1" dirty="0" smtClean="0">
                          <a:solidFill>
                            <a:schemeClr val="tx1"/>
                          </a:solidFill>
                        </a:rPr>
                        <a:t>(“%d “, temp-&gt;data);</a:t>
                      </a:r>
                    </a:p>
                    <a:p>
                      <a:pPr marL="0" lvl="2" indent="0"/>
                      <a:r>
                        <a:rPr lang="en-US" sz="1400" b="1" dirty="0" smtClean="0">
                          <a:solidFill>
                            <a:schemeClr val="tx1"/>
                          </a:solidFill>
                        </a:rPr>
                        <a:t>     temp = temp -&gt; next;</a:t>
                      </a:r>
                    </a:p>
                    <a:p>
                      <a:pPr marL="0" lvl="2" indent="0"/>
                      <a:r>
                        <a:rPr lang="en-US" sz="1400" b="1" dirty="0" smtClean="0">
                          <a:solidFill>
                            <a:schemeClr val="tx1"/>
                          </a:solidFill>
                        </a:rPr>
                        <a:t>    }</a:t>
                      </a:r>
                    </a:p>
                    <a:p>
                      <a:pPr marL="0" lvl="2" indent="0"/>
                      <a:r>
                        <a:rPr lang="en-US" sz="1400" b="1" dirty="0" err="1" smtClean="0">
                          <a:solidFill>
                            <a:schemeClr val="tx1"/>
                          </a:solidFill>
                        </a:rPr>
                        <a:t>printf</a:t>
                      </a:r>
                      <a:r>
                        <a:rPr lang="en-US" sz="1400" b="1" dirty="0" smtClean="0">
                          <a:solidFill>
                            <a:schemeClr val="tx1"/>
                          </a:solidFill>
                        </a:rPr>
                        <a:t>(“\n”); }</a:t>
                      </a:r>
                      <a:endParaRPr lang="en-US" sz="1400" b="1" dirty="0">
                        <a:solidFill>
                          <a:schemeClr val="tx1"/>
                        </a:solidFill>
                      </a:endParaRPr>
                    </a:p>
                  </a:txBody>
                  <a:tcPr/>
                </a:tc>
                <a:extLst>
                  <a:ext uri="{0D108BD9-81ED-4DB2-BD59-A6C34878D82A}">
                    <a16:rowId xmlns:a16="http://schemas.microsoft.com/office/drawing/2014/main" val="10000"/>
                  </a:ext>
                </a:extLst>
              </a:tr>
              <a:tr h="3415188">
                <a:tc>
                  <a:txBody>
                    <a:bodyPr/>
                    <a:lstStyle/>
                    <a:p>
                      <a:r>
                        <a:rPr lang="en-US" sz="1400" dirty="0" smtClean="0"/>
                        <a:t>10</a:t>
                      </a:r>
                      <a:endParaRPr lang="en-US" sz="1400" dirty="0"/>
                    </a:p>
                  </a:txBody>
                  <a:tcPr/>
                </a:tc>
                <a:tc>
                  <a:txBody>
                    <a:bodyPr/>
                    <a:lstStyle/>
                    <a:p>
                      <a:pPr marL="0" lvl="2" indent="0"/>
                      <a:r>
                        <a:rPr lang="en-US" sz="1400" b="1" dirty="0" smtClean="0">
                          <a:solidFill>
                            <a:schemeClr val="tx1"/>
                          </a:solidFill>
                        </a:rPr>
                        <a:t>void </a:t>
                      </a:r>
                      <a:r>
                        <a:rPr lang="en-US" sz="1400" b="1" dirty="0" err="1" smtClean="0">
                          <a:solidFill>
                            <a:schemeClr val="tx1"/>
                          </a:solidFill>
                        </a:rPr>
                        <a:t>ReversePrint</a:t>
                      </a:r>
                      <a:r>
                        <a:rPr lang="en-US" sz="1400" b="1" dirty="0" smtClean="0">
                          <a:solidFill>
                            <a:schemeClr val="tx1"/>
                          </a:solidFill>
                        </a:rPr>
                        <a:t>()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  </a:t>
                      </a:r>
                      <a:r>
                        <a:rPr lang="en-US" sz="1400" b="1" dirty="0" err="1" smtClean="0">
                          <a:solidFill>
                            <a:schemeClr val="tx1"/>
                          </a:solidFill>
                        </a:rPr>
                        <a:t>struct</a:t>
                      </a:r>
                      <a:r>
                        <a:rPr lang="en-US" sz="1400" b="1" dirty="0" smtClean="0">
                          <a:solidFill>
                            <a:schemeClr val="tx1"/>
                          </a:solidFill>
                        </a:rPr>
                        <a:t> Node* temp = head;</a:t>
                      </a:r>
                    </a:p>
                    <a:p>
                      <a:pPr marL="0" lvl="2" indent="0"/>
                      <a:r>
                        <a:rPr lang="en-US" sz="1400" b="1" dirty="0" smtClean="0">
                          <a:solidFill>
                            <a:schemeClr val="tx1"/>
                          </a:solidFill>
                        </a:rPr>
                        <a:t> if( temp == NULL) return;  // empty list exit</a:t>
                      </a:r>
                    </a:p>
                    <a:p>
                      <a:pPr marL="0" lvl="2" indent="0"/>
                      <a:r>
                        <a:rPr lang="en-US" sz="1400" b="1" dirty="0" smtClean="0">
                          <a:solidFill>
                            <a:schemeClr val="tx1"/>
                          </a:solidFill>
                        </a:rPr>
                        <a:t>//going to last node</a:t>
                      </a:r>
                    </a:p>
                    <a:p>
                      <a:pPr marL="0" lvl="2" indent="0"/>
                      <a:r>
                        <a:rPr lang="en-US" sz="1400" b="1" dirty="0" smtClean="0">
                          <a:solidFill>
                            <a:schemeClr val="tx1"/>
                          </a:solidFill>
                        </a:rPr>
                        <a:t>while(temp-&gt;next != NULL) {</a:t>
                      </a:r>
                    </a:p>
                    <a:p>
                      <a:pPr marL="0" lvl="2" indent="0"/>
                      <a:r>
                        <a:rPr lang="en-US" sz="1400" b="1" dirty="0" smtClean="0">
                          <a:solidFill>
                            <a:schemeClr val="tx1"/>
                          </a:solidFill>
                        </a:rPr>
                        <a:t>           temp</a:t>
                      </a:r>
                      <a:r>
                        <a:rPr lang="en-US" sz="1400" b="1" baseline="0" dirty="0" smtClean="0">
                          <a:solidFill>
                            <a:schemeClr val="tx1"/>
                          </a:solidFill>
                        </a:rPr>
                        <a:t> = temp -&gt;next;</a:t>
                      </a:r>
                    </a:p>
                    <a:p>
                      <a:pPr marL="0" lvl="2" indent="0"/>
                      <a:r>
                        <a:rPr lang="en-US" sz="1400" b="1" baseline="0" dirty="0" smtClean="0">
                          <a:solidFill>
                            <a:schemeClr val="tx1"/>
                          </a:solidFill>
                        </a:rPr>
                        <a:t>}</a:t>
                      </a:r>
                    </a:p>
                    <a:p>
                      <a:pPr marL="0" lvl="2" indent="0"/>
                      <a:r>
                        <a:rPr lang="en-US" sz="1400" b="1" baseline="0" dirty="0" smtClean="0">
                          <a:solidFill>
                            <a:schemeClr val="tx1"/>
                          </a:solidFill>
                        </a:rPr>
                        <a:t>//traversing backward</a:t>
                      </a:r>
                    </a:p>
                    <a:p>
                      <a:pPr marL="0" lvl="2" indent="0"/>
                      <a:r>
                        <a:rPr lang="en-US" sz="1400" b="1" baseline="0" dirty="0" err="1" smtClean="0">
                          <a:solidFill>
                            <a:schemeClr val="tx1"/>
                          </a:solidFill>
                        </a:rPr>
                        <a:t>printf</a:t>
                      </a:r>
                      <a:r>
                        <a:rPr lang="en-US" sz="1400" b="1" baseline="0" dirty="0" smtClean="0">
                          <a:solidFill>
                            <a:schemeClr val="tx1"/>
                          </a:solidFill>
                        </a:rPr>
                        <a:t>(“Reverse: “);</a:t>
                      </a:r>
                    </a:p>
                    <a:p>
                      <a:pPr marL="0" lvl="2" indent="0"/>
                      <a:r>
                        <a:rPr lang="en-US" sz="1400" b="1" dirty="0" smtClean="0">
                          <a:solidFill>
                            <a:schemeClr val="tx1"/>
                          </a:solidFill>
                        </a:rPr>
                        <a:t>while (temp != NULL){</a:t>
                      </a:r>
                    </a:p>
                    <a:p>
                      <a:pPr marL="0" lvl="2" indent="0"/>
                      <a:r>
                        <a:rPr lang="en-US" sz="1400" b="1" dirty="0" smtClean="0">
                          <a:solidFill>
                            <a:schemeClr val="tx1"/>
                          </a:solidFill>
                        </a:rPr>
                        <a:t>      </a:t>
                      </a:r>
                      <a:r>
                        <a:rPr lang="en-US" sz="1400" b="1" dirty="0" err="1" smtClean="0">
                          <a:solidFill>
                            <a:schemeClr val="tx1"/>
                          </a:solidFill>
                        </a:rPr>
                        <a:t>printf</a:t>
                      </a:r>
                      <a:r>
                        <a:rPr lang="en-US" sz="1400" b="1" dirty="0" smtClean="0">
                          <a:solidFill>
                            <a:schemeClr val="tx1"/>
                          </a:solidFill>
                        </a:rPr>
                        <a:t>(“%d “, temp-&gt;data);</a:t>
                      </a:r>
                    </a:p>
                    <a:p>
                      <a:pPr marL="0" lvl="2" indent="0"/>
                      <a:r>
                        <a:rPr lang="en-US" sz="1400" b="1" dirty="0" smtClean="0">
                          <a:solidFill>
                            <a:schemeClr val="tx1"/>
                          </a:solidFill>
                        </a:rPr>
                        <a:t>     temp = temp -&gt; </a:t>
                      </a:r>
                      <a:r>
                        <a:rPr lang="en-US" sz="1400" b="1" dirty="0" err="1" smtClean="0">
                          <a:solidFill>
                            <a:schemeClr val="tx1"/>
                          </a:solidFill>
                        </a:rPr>
                        <a:t>prev</a:t>
                      </a:r>
                      <a:r>
                        <a:rPr lang="en-US" sz="1400" b="1" dirty="0" smtClean="0">
                          <a:solidFill>
                            <a:schemeClr val="tx1"/>
                          </a:solidFill>
                        </a:rPr>
                        <a:t>;</a:t>
                      </a:r>
                    </a:p>
                    <a:p>
                      <a:pPr marL="0" lvl="2" indent="0"/>
                      <a:r>
                        <a:rPr lang="en-US" sz="1400" b="1" dirty="0" smtClean="0">
                          <a:solidFill>
                            <a:schemeClr val="tx1"/>
                          </a:solidFill>
                        </a:rPr>
                        <a:t>    }</a:t>
                      </a:r>
                    </a:p>
                    <a:p>
                      <a:pPr marL="0" lvl="2" indent="0"/>
                      <a:r>
                        <a:rPr lang="en-US" sz="1400" b="1" dirty="0" err="1" smtClean="0">
                          <a:solidFill>
                            <a:schemeClr val="tx1"/>
                          </a:solidFill>
                        </a:rPr>
                        <a:t>printf</a:t>
                      </a:r>
                      <a:r>
                        <a:rPr lang="en-US" sz="1400" b="1" dirty="0" smtClean="0">
                          <a:solidFill>
                            <a:schemeClr val="tx1"/>
                          </a:solidFill>
                        </a:rPr>
                        <a:t>(“\n”); }</a:t>
                      </a:r>
                      <a:endParaRPr lang="en-US" sz="1400" b="1" dirty="0">
                        <a:solidFill>
                          <a:schemeClr val="tx1"/>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866592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4582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latin typeface="Verdana" pitchFamily="34" charset="0"/>
                <a:ea typeface="Verdana" pitchFamily="34" charset="0"/>
                <a:cs typeface="Verdana" pitchFamily="34" charset="0"/>
              </a:rPr>
              <a:t>Doubly Linked List – Implementation in C/C++: Insert at Beginning</a:t>
            </a:r>
            <a:endParaRPr lang="en-US" sz="2800" b="1" baseline="30000" dirty="0">
              <a:latin typeface="Verdana" pitchFamily="34" charset="0"/>
              <a:ea typeface="Verdana" pitchFamily="34" charset="0"/>
              <a:cs typeface="Verdan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5826248"/>
              </p:ext>
            </p:extLst>
          </p:nvPr>
        </p:nvGraphicFramePr>
        <p:xfrm>
          <a:off x="871189" y="1295401"/>
          <a:ext cx="6096000" cy="1980464"/>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285796">
                <a:tc>
                  <a:txBody>
                    <a:bodyPr/>
                    <a:lstStyle/>
                    <a:p>
                      <a:r>
                        <a:rPr lang="en-US" sz="1400" dirty="0" smtClean="0"/>
                        <a:t>11</a:t>
                      </a:r>
                      <a:endParaRPr lang="en-US" sz="1400" dirty="0"/>
                    </a:p>
                  </a:txBody>
                  <a:tcPr/>
                </a:tc>
                <a:tc>
                  <a:txBody>
                    <a:bodyPr/>
                    <a:lstStyle/>
                    <a:p>
                      <a:pPr marL="0" lvl="2" indent="0"/>
                      <a:r>
                        <a:rPr lang="en-US" sz="1400" b="1" dirty="0" err="1" smtClean="0">
                          <a:solidFill>
                            <a:schemeClr val="tx1"/>
                          </a:solidFill>
                        </a:rPr>
                        <a:t>int</a:t>
                      </a:r>
                      <a:r>
                        <a:rPr lang="en-US" sz="1400" b="1" dirty="0" smtClean="0">
                          <a:solidFill>
                            <a:schemeClr val="tx1"/>
                          </a:solidFill>
                        </a:rPr>
                        <a:t>  main () {</a:t>
                      </a:r>
                      <a:endParaRPr lang="en-US" sz="1400" b="1" dirty="0">
                        <a:solidFill>
                          <a:schemeClr val="tx1"/>
                        </a:solidFill>
                      </a:endParaRPr>
                    </a:p>
                  </a:txBody>
                  <a:tcPr/>
                </a:tc>
                <a:extLst>
                  <a:ext uri="{0D108BD9-81ED-4DB2-BD59-A6C34878D82A}">
                    <a16:rowId xmlns:a16="http://schemas.microsoft.com/office/drawing/2014/main" val="10000"/>
                  </a:ext>
                </a:extLst>
              </a:tr>
              <a:tr h="285796">
                <a:tc>
                  <a:txBody>
                    <a:bodyPr/>
                    <a:lstStyle/>
                    <a:p>
                      <a:r>
                        <a:rPr lang="en-US" sz="1400" dirty="0" smtClean="0"/>
                        <a:t>12</a:t>
                      </a:r>
                      <a:endParaRPr lang="en-US" sz="1400" dirty="0"/>
                    </a:p>
                  </a:txBody>
                  <a:tcPr/>
                </a:tc>
                <a:tc>
                  <a:txBody>
                    <a:bodyPr/>
                    <a:lstStyle/>
                    <a:p>
                      <a:pPr marL="0" lvl="2" indent="0"/>
                      <a:r>
                        <a:rPr lang="en-US" sz="1400" b="1" dirty="0" smtClean="0">
                          <a:solidFill>
                            <a:schemeClr val="tx1"/>
                          </a:solidFill>
                        </a:rPr>
                        <a:t>       head = NULL;    // empty list</a:t>
                      </a:r>
                      <a:endParaRPr lang="en-US" sz="1400" b="1" dirty="0">
                        <a:solidFill>
                          <a:schemeClr val="tx1"/>
                        </a:solidFill>
                      </a:endParaRPr>
                    </a:p>
                  </a:txBody>
                  <a:tcPr/>
                </a:tc>
                <a:extLst>
                  <a:ext uri="{0D108BD9-81ED-4DB2-BD59-A6C34878D82A}">
                    <a16:rowId xmlns:a16="http://schemas.microsoft.com/office/drawing/2014/main" val="10001"/>
                  </a:ext>
                </a:extLst>
              </a:tr>
              <a:tr h="285796">
                <a:tc>
                  <a:txBody>
                    <a:bodyPr/>
                    <a:lstStyle/>
                    <a:p>
                      <a:r>
                        <a:rPr lang="en-US" sz="1400" dirty="0" smtClean="0"/>
                        <a:t>13</a:t>
                      </a:r>
                      <a:endParaRPr lang="en-US" sz="1400" dirty="0"/>
                    </a:p>
                  </a:txBody>
                  <a:tcPr/>
                </a:tc>
                <a:tc>
                  <a:txBody>
                    <a:bodyPr/>
                    <a:lstStyle/>
                    <a:p>
                      <a:r>
                        <a:rPr lang="en-US" sz="1400" b="1" kern="1200" dirty="0" smtClean="0">
                          <a:solidFill>
                            <a:schemeClr val="tx1"/>
                          </a:solidFill>
                          <a:latin typeface="+mn-lt"/>
                          <a:ea typeface="+mn-ea"/>
                          <a:cs typeface="+mn-cs"/>
                        </a:rPr>
                        <a:t>     </a:t>
                      </a:r>
                      <a:r>
                        <a:rPr lang="en-US" sz="1400" b="1" kern="1200" baseline="0" dirty="0" smtClean="0">
                          <a:solidFill>
                            <a:schemeClr val="tx1"/>
                          </a:solidFill>
                          <a:latin typeface="+mn-lt"/>
                          <a:ea typeface="+mn-ea"/>
                          <a:cs typeface="+mn-cs"/>
                        </a:rPr>
                        <a:t>  </a:t>
                      </a:r>
                      <a:r>
                        <a:rPr lang="en-US" sz="1400" b="1" kern="1200" baseline="0" dirty="0" err="1" smtClean="0">
                          <a:solidFill>
                            <a:schemeClr val="tx1"/>
                          </a:solidFill>
                          <a:latin typeface="+mn-lt"/>
                          <a:ea typeface="+mn-ea"/>
                          <a:cs typeface="+mn-cs"/>
                        </a:rPr>
                        <a:t>InsertAtHead</a:t>
                      </a:r>
                      <a:r>
                        <a:rPr lang="en-US" sz="1400" b="1" kern="1200" baseline="0" dirty="0" smtClean="0">
                          <a:solidFill>
                            <a:schemeClr val="tx1"/>
                          </a:solidFill>
                          <a:latin typeface="+mn-lt"/>
                          <a:ea typeface="+mn-ea"/>
                          <a:cs typeface="+mn-cs"/>
                        </a:rPr>
                        <a:t> (2) ;   Print(); </a:t>
                      </a:r>
                      <a:r>
                        <a:rPr lang="en-US" sz="1400" b="1" kern="1200" baseline="0" dirty="0" err="1" smtClean="0">
                          <a:solidFill>
                            <a:schemeClr val="tx1"/>
                          </a:solidFill>
                          <a:latin typeface="+mn-lt"/>
                          <a:ea typeface="+mn-ea"/>
                          <a:cs typeface="+mn-cs"/>
                        </a:rPr>
                        <a:t>ReversePrint</a:t>
                      </a:r>
                      <a:r>
                        <a:rPr lang="en-US" sz="1400" b="1" kern="1200" baseline="0" dirty="0" smtClean="0">
                          <a:solidFill>
                            <a:schemeClr val="tx1"/>
                          </a:solidFill>
                          <a:latin typeface="+mn-lt"/>
                          <a:ea typeface="+mn-ea"/>
                          <a:cs typeface="+mn-cs"/>
                        </a:rPr>
                        <a:t>();</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10002"/>
                  </a:ext>
                </a:extLst>
              </a:tr>
              <a:tr h="285796">
                <a:tc>
                  <a:txBody>
                    <a:bodyPr/>
                    <a:lstStyle/>
                    <a:p>
                      <a:r>
                        <a:rPr lang="en-US" sz="1400" dirty="0" smtClean="0"/>
                        <a:t>14</a:t>
                      </a:r>
                      <a:endParaRPr lang="en-US" sz="1400" dirty="0"/>
                    </a:p>
                  </a:txBody>
                  <a:tcPr/>
                </a:tc>
                <a:tc>
                  <a:txBody>
                    <a:bodyPr/>
                    <a:lstStyle/>
                    <a:p>
                      <a:r>
                        <a:rPr lang="en-US" sz="1400" b="1" kern="1200" dirty="0" smtClean="0">
                          <a:solidFill>
                            <a:schemeClr val="tx1"/>
                          </a:solidFill>
                          <a:latin typeface="+mn-lt"/>
                          <a:ea typeface="+mn-ea"/>
                          <a:cs typeface="+mn-cs"/>
                        </a:rPr>
                        <a:t>      </a:t>
                      </a:r>
                      <a:r>
                        <a:rPr lang="en-US" sz="1400" b="1" kern="1200" baseline="0" dirty="0" smtClean="0">
                          <a:solidFill>
                            <a:schemeClr val="tx1"/>
                          </a:solidFill>
                          <a:latin typeface="+mn-lt"/>
                          <a:ea typeface="+mn-ea"/>
                          <a:cs typeface="+mn-cs"/>
                        </a:rPr>
                        <a:t> </a:t>
                      </a:r>
                      <a:r>
                        <a:rPr lang="en-US" sz="1400" b="1" kern="1200" baseline="0" dirty="0" err="1" smtClean="0">
                          <a:solidFill>
                            <a:schemeClr val="tx1"/>
                          </a:solidFill>
                          <a:latin typeface="+mn-lt"/>
                          <a:ea typeface="+mn-ea"/>
                          <a:cs typeface="+mn-cs"/>
                        </a:rPr>
                        <a:t>InsertAtHead</a:t>
                      </a:r>
                      <a:r>
                        <a:rPr lang="en-US" sz="1400" b="1" kern="1200" baseline="0" dirty="0" smtClean="0">
                          <a:solidFill>
                            <a:schemeClr val="tx1"/>
                          </a:solidFill>
                          <a:latin typeface="+mn-lt"/>
                          <a:ea typeface="+mn-ea"/>
                          <a:cs typeface="+mn-cs"/>
                        </a:rPr>
                        <a:t> (4) ;   Print(); </a:t>
                      </a:r>
                      <a:r>
                        <a:rPr lang="en-US" sz="1400" b="1" kern="1200" baseline="0" dirty="0" err="1" smtClean="0">
                          <a:solidFill>
                            <a:schemeClr val="tx1"/>
                          </a:solidFill>
                          <a:latin typeface="+mn-lt"/>
                          <a:ea typeface="+mn-ea"/>
                          <a:cs typeface="+mn-cs"/>
                        </a:rPr>
                        <a:t>ReversePrint</a:t>
                      </a:r>
                      <a:r>
                        <a:rPr lang="en-US" sz="1400" b="1" kern="1200" baseline="0" dirty="0" smtClean="0">
                          <a:solidFill>
                            <a:schemeClr val="tx1"/>
                          </a:solidFill>
                          <a:latin typeface="+mn-lt"/>
                          <a:ea typeface="+mn-ea"/>
                          <a:cs typeface="+mn-cs"/>
                        </a:rPr>
                        <a:t>();</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285796">
                <a:tc>
                  <a:txBody>
                    <a:bodyPr/>
                    <a:lstStyle/>
                    <a:p>
                      <a:r>
                        <a:rPr lang="en-US" sz="1400" dirty="0" smtClean="0"/>
                        <a:t>15</a:t>
                      </a:r>
                      <a:endParaRPr lang="en-US" sz="1400" dirty="0"/>
                    </a:p>
                  </a:txBody>
                  <a:tcPr/>
                </a:tc>
                <a:tc>
                  <a:txBody>
                    <a:bodyPr/>
                    <a:lstStyle/>
                    <a:p>
                      <a:r>
                        <a:rPr lang="en-US" sz="1400" b="1" kern="1200" baseline="0" dirty="0" smtClean="0">
                          <a:solidFill>
                            <a:schemeClr val="tx1"/>
                          </a:solidFill>
                          <a:latin typeface="+mn-lt"/>
                          <a:ea typeface="+mn-ea"/>
                          <a:cs typeface="+mn-cs"/>
                        </a:rPr>
                        <a:t>       </a:t>
                      </a:r>
                      <a:r>
                        <a:rPr lang="en-US" sz="1400" b="1" kern="1200" baseline="0" dirty="0" err="1" smtClean="0">
                          <a:solidFill>
                            <a:schemeClr val="tx1"/>
                          </a:solidFill>
                          <a:latin typeface="+mn-lt"/>
                          <a:ea typeface="+mn-ea"/>
                          <a:cs typeface="+mn-cs"/>
                        </a:rPr>
                        <a:t>InsertAtHead</a:t>
                      </a:r>
                      <a:r>
                        <a:rPr lang="en-US" sz="1400" b="1" kern="1200" baseline="0" dirty="0" smtClean="0">
                          <a:solidFill>
                            <a:schemeClr val="tx1"/>
                          </a:solidFill>
                          <a:latin typeface="+mn-lt"/>
                          <a:ea typeface="+mn-ea"/>
                          <a:cs typeface="+mn-cs"/>
                        </a:rPr>
                        <a:t> (6) ;   Print(); </a:t>
                      </a:r>
                      <a:r>
                        <a:rPr lang="en-US" sz="1400" b="1" kern="1200" baseline="0" dirty="0" err="1" smtClean="0">
                          <a:solidFill>
                            <a:schemeClr val="tx1"/>
                          </a:solidFill>
                          <a:latin typeface="+mn-lt"/>
                          <a:ea typeface="+mn-ea"/>
                          <a:cs typeface="+mn-cs"/>
                        </a:rPr>
                        <a:t>ReversePrint</a:t>
                      </a:r>
                      <a:r>
                        <a:rPr lang="en-US" sz="1400" b="1" kern="1200" baseline="0" dirty="0" smtClean="0">
                          <a:solidFill>
                            <a:schemeClr val="tx1"/>
                          </a:solidFill>
                          <a:latin typeface="+mn-lt"/>
                          <a:ea typeface="+mn-ea"/>
                          <a:cs typeface="+mn-cs"/>
                        </a:rPr>
                        <a:t>();</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10004"/>
                  </a:ext>
                </a:extLst>
              </a:tr>
              <a:tr h="456464">
                <a:tc>
                  <a:txBody>
                    <a:bodyPr/>
                    <a:lstStyle/>
                    <a:p>
                      <a:endParaRPr lang="en-US" sz="1400" dirty="0"/>
                    </a:p>
                  </a:txBody>
                  <a:tcPr/>
                </a:tc>
                <a:tc>
                  <a:txBody>
                    <a:bodyPr/>
                    <a:lstStyle/>
                    <a:p>
                      <a:pPr marL="0" lvl="2" indent="0" algn="l" defTabSz="914400" rtl="0" eaLnBrk="1" latinLnBrk="0" hangingPunct="1"/>
                      <a:r>
                        <a:rPr lang="en-US" sz="1400" b="1" kern="1200" dirty="0" smtClean="0">
                          <a:solidFill>
                            <a:schemeClr val="tx1"/>
                          </a:solidFill>
                          <a:latin typeface="+mn-lt"/>
                          <a:ea typeface="+mn-ea"/>
                          <a:cs typeface="+mn-cs"/>
                        </a:rPr>
                        <a:t>}</a:t>
                      </a: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914400" y="3810000"/>
            <a:ext cx="6781800" cy="646331"/>
          </a:xfrm>
          <a:prstGeom prst="rect">
            <a:avLst/>
          </a:prstGeom>
          <a:noFill/>
        </p:spPr>
        <p:txBody>
          <a:bodyPr wrap="square" rtlCol="0">
            <a:spAutoFit/>
          </a:bodyPr>
          <a:lstStyle/>
          <a:p>
            <a:r>
              <a:rPr lang="en-US" dirty="0" smtClean="0"/>
              <a:t>Home work:</a:t>
            </a:r>
          </a:p>
          <a:p>
            <a:r>
              <a:rPr lang="en-US" dirty="0" smtClean="0"/>
              <a:t>Implement insertion at end in doubly linked list.</a:t>
            </a:r>
            <a:endParaRPr lang="en-US" dirty="0"/>
          </a:p>
        </p:txBody>
      </p:sp>
    </p:spTree>
    <p:extLst>
      <p:ext uri="{BB962C8B-B14F-4D97-AF65-F5344CB8AC3E}">
        <p14:creationId xmlns:p14="http://schemas.microsoft.com/office/powerpoint/2010/main" val="14842643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Application Memory</a:t>
            </a:r>
            <a:endParaRPr lang="en-US" sz="3200" b="1" dirty="0">
              <a:latin typeface="Verdana" pitchFamily="34" charset="0"/>
              <a:ea typeface="Verdana" pitchFamily="34" charset="0"/>
              <a:cs typeface="Verdan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76996756"/>
              </p:ext>
            </p:extLst>
          </p:nvPr>
        </p:nvGraphicFramePr>
        <p:xfrm>
          <a:off x="3733799" y="1991360"/>
          <a:ext cx="2590801" cy="3429000"/>
        </p:xfrm>
        <a:graphic>
          <a:graphicData uri="http://schemas.openxmlformats.org/drawingml/2006/table">
            <a:tbl>
              <a:tblPr firstRow="1" bandRow="1">
                <a:tableStyleId>{5940675A-B579-460E-94D1-54222C63F5DA}</a:tableStyleId>
              </a:tblPr>
              <a:tblGrid>
                <a:gridCol w="1538288">
                  <a:extLst>
                    <a:ext uri="{9D8B030D-6E8A-4147-A177-3AD203B41FA5}">
                      <a16:colId xmlns:a16="http://schemas.microsoft.com/office/drawing/2014/main" val="20000"/>
                    </a:ext>
                  </a:extLst>
                </a:gridCol>
                <a:gridCol w="1052513">
                  <a:extLst>
                    <a:ext uri="{9D8B030D-6E8A-4147-A177-3AD203B41FA5}">
                      <a16:colId xmlns:a16="http://schemas.microsoft.com/office/drawing/2014/main" val="20001"/>
                    </a:ext>
                  </a:extLst>
                </a:gridCol>
              </a:tblGrid>
              <a:tr h="370840">
                <a:tc gridSpan="2">
                  <a:txBody>
                    <a:bodyPr/>
                    <a:lstStyle/>
                    <a:p>
                      <a:r>
                        <a:rPr lang="en-US" dirty="0" smtClean="0">
                          <a:solidFill>
                            <a:schemeClr val="tx1"/>
                          </a:solidFill>
                        </a:rPr>
                        <a:t>Stack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53340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3560">
                <a:tc>
                  <a:txBody>
                    <a:bodyPr/>
                    <a:lstStyle/>
                    <a:p>
                      <a:r>
                        <a:rPr lang="en-US" dirty="0" smtClean="0">
                          <a:solidFill>
                            <a:schemeClr val="tx1"/>
                          </a:solidFill>
                        </a:rPr>
                        <a:t>x</a:t>
                      </a:r>
                    </a:p>
                    <a:p>
                      <a:r>
                        <a:rPr lang="en-US" dirty="0" err="1" smtClean="0">
                          <a:solidFill>
                            <a:schemeClr val="tx1"/>
                          </a:solidFill>
                        </a:rPr>
                        <a:t>newNode</a:t>
                      </a:r>
                      <a:r>
                        <a:rPr lang="en-US" dirty="0" smtClean="0">
                          <a:solidFill>
                            <a:schemeClr val="tx1"/>
                          </a:solidFill>
                        </a:rPr>
                        <a:t> </a:t>
                      </a:r>
                      <a:endParaRPr lang="en-US" sz="1600" dirty="0" smtClean="0">
                        <a:solidFill>
                          <a:schemeClr val="tx1"/>
                        </a:solidFill>
                      </a:endParaRPr>
                    </a:p>
                    <a:p>
                      <a:endParaRPr lang="en-US" dirty="0" smtClean="0">
                        <a:solidFill>
                          <a:schemeClr val="tx1"/>
                        </a:solidFill>
                      </a:endParaRPr>
                    </a:p>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err="1" smtClean="0">
                          <a:solidFill>
                            <a:schemeClr val="tx1"/>
                          </a:solidFill>
                        </a:rPr>
                        <a:t>GetNewNode</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53720">
                <a:tc>
                  <a:txBody>
                    <a:bodyPr/>
                    <a:lstStyle/>
                    <a:p>
                      <a:r>
                        <a:rPr lang="en-US" dirty="0" smtClean="0">
                          <a:solidFill>
                            <a:schemeClr val="tx1"/>
                          </a:solidFill>
                        </a:rPr>
                        <a:t>x </a:t>
                      </a:r>
                    </a:p>
                    <a:p>
                      <a:r>
                        <a:rPr lang="en-US" dirty="0" err="1" smtClean="0">
                          <a:solidFill>
                            <a:schemeClr val="tx1"/>
                          </a:solidFill>
                        </a:rPr>
                        <a:t>newNode</a:t>
                      </a:r>
                      <a:endParaRPr lang="en-US" dirty="0" smtClean="0">
                        <a:solidFill>
                          <a:schemeClr val="tx1"/>
                        </a:solidFill>
                      </a:endParaRPr>
                    </a:p>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err="1" smtClean="0">
                          <a:solidFill>
                            <a:schemeClr val="tx1"/>
                          </a:solidFill>
                        </a:rPr>
                        <a:t>InsertAtHead</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164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main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23567164"/>
              </p:ext>
            </p:extLst>
          </p:nvPr>
        </p:nvGraphicFramePr>
        <p:xfrm>
          <a:off x="6477000" y="2209800"/>
          <a:ext cx="1905000" cy="2255520"/>
        </p:xfrm>
        <a:graphic>
          <a:graphicData uri="http://schemas.openxmlformats.org/drawingml/2006/table">
            <a:tbl>
              <a:tblPr firstRow="1" bandRow="1">
                <a:tableStyleId>{5940675A-B579-460E-94D1-54222C63F5DA}</a:tableStyleId>
              </a:tblPr>
              <a:tblGrid>
                <a:gridCol w="1360714">
                  <a:extLst>
                    <a:ext uri="{9D8B030D-6E8A-4147-A177-3AD203B41FA5}">
                      <a16:colId xmlns:a16="http://schemas.microsoft.com/office/drawing/2014/main" val="20000"/>
                    </a:ext>
                  </a:extLst>
                </a:gridCol>
                <a:gridCol w="544286">
                  <a:extLst>
                    <a:ext uri="{9D8B030D-6E8A-4147-A177-3AD203B41FA5}">
                      <a16:colId xmlns:a16="http://schemas.microsoft.com/office/drawing/2014/main" val="20001"/>
                    </a:ext>
                  </a:extLst>
                </a:gridCol>
              </a:tblGrid>
              <a:tr h="370840">
                <a:tc>
                  <a:txBody>
                    <a:bodyPr/>
                    <a:lstStyle/>
                    <a:p>
                      <a:r>
                        <a:rPr lang="en-US" dirty="0" smtClean="0">
                          <a:solidFill>
                            <a:schemeClr val="tx1"/>
                          </a:solidFill>
                        </a:rPr>
                        <a:t>Heap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rowSpan="5">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1320">
                <a:tc vMerge="1">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69588696"/>
              </p:ext>
            </p:extLst>
          </p:nvPr>
        </p:nvGraphicFramePr>
        <p:xfrm>
          <a:off x="4629150" y="5659120"/>
          <a:ext cx="1752600" cy="7416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tblGrid>
              <a:tr h="370840">
                <a:tc>
                  <a:txBody>
                    <a:bodyPr/>
                    <a:lstStyle/>
                    <a:p>
                      <a:pPr algn="ctr"/>
                      <a:r>
                        <a:rPr lang="en-US" dirty="0" smtClean="0">
                          <a:solidFill>
                            <a:schemeClr val="tx1"/>
                          </a:solidFill>
                        </a:rPr>
                        <a:t> Global </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dirty="0" smtClean="0">
                          <a:solidFill>
                            <a:schemeClr val="tx1"/>
                          </a:solidFill>
                        </a:rPr>
                        <a:t>Head = null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TextBox 6"/>
          <p:cNvSpPr txBox="1"/>
          <p:nvPr/>
        </p:nvSpPr>
        <p:spPr>
          <a:xfrm>
            <a:off x="457200" y="1371600"/>
            <a:ext cx="2743200" cy="369332"/>
          </a:xfrm>
          <a:prstGeom prst="rect">
            <a:avLst/>
          </a:prstGeom>
          <a:noFill/>
        </p:spPr>
        <p:txBody>
          <a:bodyPr wrap="square" rtlCol="0">
            <a:spAutoFit/>
          </a:bodyPr>
          <a:lstStyle/>
          <a:p>
            <a:r>
              <a:rPr lang="en-US" dirty="0" err="1" smtClean="0"/>
              <a:t>InsertAtHead</a:t>
            </a:r>
            <a:r>
              <a:rPr lang="en-US" dirty="0" smtClean="0"/>
              <a:t>(2)</a:t>
            </a:r>
            <a:endParaRPr lang="en-US" dirty="0"/>
          </a:p>
        </p:txBody>
      </p:sp>
      <p:sp>
        <p:nvSpPr>
          <p:cNvPr id="8" name="Rectangle 7"/>
          <p:cNvSpPr/>
          <p:nvPr/>
        </p:nvSpPr>
        <p:spPr>
          <a:xfrm>
            <a:off x="4191000" y="297180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1788398822"/>
              </p:ext>
            </p:extLst>
          </p:nvPr>
        </p:nvGraphicFramePr>
        <p:xfrm>
          <a:off x="228600" y="1828800"/>
          <a:ext cx="3242310" cy="2011680"/>
        </p:xfrm>
        <a:graphic>
          <a:graphicData uri="http://schemas.openxmlformats.org/drawingml/2006/table">
            <a:tbl>
              <a:tblPr firstRow="1" bandRow="1">
                <a:tableStyleId>{5940675A-B579-460E-94D1-54222C63F5DA}</a:tableStyleId>
              </a:tblPr>
              <a:tblGrid>
                <a:gridCol w="3242310">
                  <a:extLst>
                    <a:ext uri="{9D8B030D-6E8A-4147-A177-3AD203B41FA5}">
                      <a16:colId xmlns:a16="http://schemas.microsoft.com/office/drawing/2014/main" val="20000"/>
                    </a:ext>
                  </a:extLst>
                </a:gridCol>
              </a:tblGrid>
              <a:tr h="1645208">
                <a:tc>
                  <a:txBody>
                    <a:bodyPr/>
                    <a:lstStyle/>
                    <a:p>
                      <a:pPr marL="0" lvl="2" indent="0"/>
                      <a:r>
                        <a:rPr lang="en-US" sz="1400" b="1" dirty="0" err="1" smtClean="0">
                          <a:solidFill>
                            <a:schemeClr val="tx1"/>
                          </a:solidFill>
                        </a:rPr>
                        <a:t>struct</a:t>
                      </a:r>
                      <a:r>
                        <a:rPr lang="en-US" sz="1400" b="1" dirty="0" smtClean="0">
                          <a:solidFill>
                            <a:schemeClr val="tx1"/>
                          </a:solidFill>
                        </a:rPr>
                        <a:t> Node* </a:t>
                      </a:r>
                      <a:r>
                        <a:rPr lang="en-US" sz="1400" b="1" dirty="0" err="1" smtClean="0">
                          <a:solidFill>
                            <a:schemeClr val="tx1"/>
                          </a:solidFill>
                        </a:rPr>
                        <a:t>GetNewNode</a:t>
                      </a:r>
                      <a:r>
                        <a:rPr lang="en-US" sz="1400" b="1" dirty="0" smtClean="0">
                          <a:solidFill>
                            <a:schemeClr val="tx1"/>
                          </a:solidFill>
                        </a:rPr>
                        <a:t>(</a:t>
                      </a:r>
                      <a:r>
                        <a:rPr lang="en-US" sz="1400" b="1" dirty="0" err="1" smtClean="0">
                          <a:solidFill>
                            <a:schemeClr val="tx1"/>
                          </a:solidFill>
                        </a:rPr>
                        <a:t>int</a:t>
                      </a:r>
                      <a:r>
                        <a:rPr lang="en-US" sz="1400" b="1" dirty="0" smtClean="0">
                          <a:solidFill>
                            <a:schemeClr val="tx1"/>
                          </a:solidFill>
                        </a:rPr>
                        <a:t> x) {</a:t>
                      </a:r>
                    </a:p>
                    <a:p>
                      <a:pPr marL="0" lvl="2" indent="0"/>
                      <a:r>
                        <a:rPr lang="en-US" sz="1400" b="1" dirty="0" smtClean="0">
                          <a:solidFill>
                            <a:schemeClr val="tx1"/>
                          </a:solidFill>
                        </a:rPr>
                        <a:t>   </a:t>
                      </a:r>
                    </a:p>
                    <a:p>
                      <a:pPr marL="0" lvl="2" indent="0"/>
                      <a:r>
                        <a:rPr lang="en-US" sz="1400" b="1" dirty="0" err="1" smtClean="0">
                          <a:solidFill>
                            <a:schemeClr val="tx1"/>
                          </a:solidFill>
                        </a:rPr>
                        <a:t>struct</a:t>
                      </a:r>
                      <a:r>
                        <a:rPr lang="en-US" sz="1400" b="1" dirty="0" smtClean="0">
                          <a:solidFill>
                            <a:schemeClr val="tx1"/>
                          </a:solidFill>
                        </a:rPr>
                        <a:t> Node*  </a:t>
                      </a:r>
                      <a:r>
                        <a:rPr lang="en-US" sz="1400" b="1" dirty="0" err="1" smtClean="0">
                          <a:solidFill>
                            <a:schemeClr val="tx1"/>
                          </a:solidFill>
                        </a:rPr>
                        <a:t>newNode</a:t>
                      </a:r>
                      <a:r>
                        <a:rPr lang="en-US" sz="1400" b="1" dirty="0" smtClean="0">
                          <a:solidFill>
                            <a:schemeClr val="tx1"/>
                          </a:solidFill>
                        </a:rPr>
                        <a:t>;</a:t>
                      </a:r>
                    </a:p>
                    <a:p>
                      <a:pPr marL="0" lvl="2" indent="0"/>
                      <a:r>
                        <a:rPr lang="en-US" sz="1400" b="1" dirty="0" smtClean="0">
                          <a:solidFill>
                            <a:schemeClr val="tx1"/>
                          </a:solidFill>
                        </a:rPr>
                        <a:t>   </a:t>
                      </a:r>
                      <a:r>
                        <a:rPr lang="en-US" sz="1400" b="1" dirty="0" err="1" smtClean="0">
                          <a:solidFill>
                            <a:schemeClr val="tx1"/>
                          </a:solidFill>
                        </a:rPr>
                        <a:t>newNode.data</a:t>
                      </a:r>
                      <a:r>
                        <a:rPr lang="en-US" sz="1400" b="1" dirty="0" smtClean="0">
                          <a:solidFill>
                            <a:schemeClr val="tx1"/>
                          </a:solidFill>
                        </a:rPr>
                        <a:t> = x;</a:t>
                      </a:r>
                    </a:p>
                    <a:p>
                      <a:pPr marL="0" lvl="2" indent="0"/>
                      <a:r>
                        <a:rPr lang="en-US" sz="1400" b="1" dirty="0" smtClean="0">
                          <a:solidFill>
                            <a:schemeClr val="tx1"/>
                          </a:solidFill>
                        </a:rPr>
                        <a:t>   </a:t>
                      </a:r>
                      <a:r>
                        <a:rPr lang="en-US" sz="1400" b="1" dirty="0" err="1" smtClean="0">
                          <a:solidFill>
                            <a:schemeClr val="tx1"/>
                          </a:solidFill>
                        </a:rPr>
                        <a:t>newNode.prev</a:t>
                      </a:r>
                      <a:r>
                        <a:rPr lang="en-US" sz="1400" b="1" dirty="0" smtClean="0">
                          <a:solidFill>
                            <a:schemeClr val="tx1"/>
                          </a:solidFill>
                        </a:rPr>
                        <a:t> = NULL;</a:t>
                      </a:r>
                    </a:p>
                    <a:p>
                      <a:pPr marL="0" lvl="2" indent="0"/>
                      <a:r>
                        <a:rPr lang="en-US" sz="1400" b="1" dirty="0" smtClean="0">
                          <a:solidFill>
                            <a:schemeClr val="tx1"/>
                          </a:solidFill>
                        </a:rPr>
                        <a:t>   </a:t>
                      </a:r>
                      <a:r>
                        <a:rPr lang="en-US" sz="1400" b="1" dirty="0" err="1" smtClean="0">
                          <a:solidFill>
                            <a:schemeClr val="tx1"/>
                          </a:solidFill>
                        </a:rPr>
                        <a:t>newNode.next</a:t>
                      </a:r>
                      <a:r>
                        <a:rPr lang="en-US" sz="1400" b="1" dirty="0" smtClean="0">
                          <a:solidFill>
                            <a:schemeClr val="tx1"/>
                          </a:solidFill>
                        </a:rPr>
                        <a:t>=NULL;</a:t>
                      </a:r>
                    </a:p>
                    <a:p>
                      <a:pPr marL="0" lvl="2" indent="0"/>
                      <a:endParaRPr lang="en-US" sz="1400" b="1" dirty="0" smtClean="0">
                        <a:solidFill>
                          <a:schemeClr val="tx1"/>
                        </a:solidFill>
                      </a:endParaRPr>
                    </a:p>
                    <a:p>
                      <a:pPr marL="0" lvl="2" indent="0"/>
                      <a:r>
                        <a:rPr lang="en-US" sz="1400" b="1" dirty="0" smtClean="0">
                          <a:solidFill>
                            <a:schemeClr val="tx1"/>
                          </a:solidFill>
                        </a:rPr>
                        <a:t>return &amp;</a:t>
                      </a:r>
                      <a:r>
                        <a:rPr lang="en-US" sz="1400" b="1" dirty="0" err="1" smtClean="0">
                          <a:solidFill>
                            <a:schemeClr val="tx1"/>
                          </a:solidFill>
                        </a:rPr>
                        <a:t>newNode</a:t>
                      </a:r>
                      <a:r>
                        <a:rPr lang="en-US" sz="1400" b="1" dirty="0" smtClean="0">
                          <a:solidFill>
                            <a:schemeClr val="tx1"/>
                          </a:solidFill>
                        </a:rPr>
                        <a:t>;</a:t>
                      </a:r>
                    </a:p>
                    <a:p>
                      <a:pPr marL="0" lvl="2" indent="0"/>
                      <a:r>
                        <a:rPr lang="en-US" sz="1400" b="1" dirty="0" smtClean="0">
                          <a:solidFill>
                            <a:schemeClr val="tx1"/>
                          </a:solidFill>
                        </a:rPr>
                        <a:t>}</a:t>
                      </a:r>
                      <a:endParaRPr lang="en-US" sz="1400" b="1"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007215047"/>
              </p:ext>
            </p:extLst>
          </p:nvPr>
        </p:nvGraphicFramePr>
        <p:xfrm>
          <a:off x="3810000" y="3550920"/>
          <a:ext cx="1292772" cy="33528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gridCol w="225972">
                  <a:extLst>
                    <a:ext uri="{9D8B030D-6E8A-4147-A177-3AD203B41FA5}">
                      <a16:colId xmlns:a16="http://schemas.microsoft.com/office/drawing/2014/main" val="20003"/>
                    </a:ext>
                  </a:extLst>
                </a:gridCol>
              </a:tblGrid>
              <a:tr h="279400">
                <a:tc>
                  <a:txBody>
                    <a:bodyPr/>
                    <a:lstStyle/>
                    <a:p>
                      <a:r>
                        <a:rPr lang="en-US" sz="1600" dirty="0" smtClean="0">
                          <a:solidFill>
                            <a:schemeClr val="tx1"/>
                          </a:solidFill>
                        </a:rPr>
                        <a:t>50</a:t>
                      </a:r>
                      <a:endParaRPr lang="en-US" sz="1600" dirty="0">
                        <a:solidFill>
                          <a:schemeClr val="tx1"/>
                        </a:solidFill>
                      </a:endParaRPr>
                    </a:p>
                  </a:txBody>
                  <a:tcPr>
                    <a:noFill/>
                  </a:tcPr>
                </a:tc>
                <a:tc>
                  <a:txBody>
                    <a:bodyPr/>
                    <a:lstStyle/>
                    <a:p>
                      <a:r>
                        <a:rPr lang="en-US" sz="1600" dirty="0" smtClean="0">
                          <a:solidFill>
                            <a:schemeClr val="tx1"/>
                          </a:solidFill>
                        </a:rPr>
                        <a:t>0</a:t>
                      </a:r>
                      <a:endParaRPr lang="en-US" sz="1600" dirty="0">
                        <a:solidFill>
                          <a:schemeClr val="tx1"/>
                        </a:solidFill>
                      </a:endParaRPr>
                    </a:p>
                  </a:txBody>
                  <a:tcPr/>
                </a:tc>
                <a:tc>
                  <a:txBody>
                    <a:bodyPr/>
                    <a:lstStyle/>
                    <a:p>
                      <a:r>
                        <a:rPr lang="en-US" sz="1600" dirty="0" smtClean="0">
                          <a:solidFill>
                            <a:schemeClr val="tx1"/>
                          </a:solidFill>
                        </a:rPr>
                        <a:t>2</a:t>
                      </a:r>
                      <a:endParaRPr lang="en-US" sz="1600" dirty="0">
                        <a:solidFill>
                          <a:schemeClr val="tx1"/>
                        </a:solidFill>
                      </a:endParaRPr>
                    </a:p>
                  </a:txBody>
                  <a:tcPr/>
                </a:tc>
                <a:tc>
                  <a:txBody>
                    <a:bodyPr/>
                    <a:lstStyle/>
                    <a:p>
                      <a:r>
                        <a:rPr lang="en-US" sz="1600" dirty="0" smtClean="0">
                          <a:solidFill>
                            <a:schemeClr val="tx1"/>
                          </a:solidFill>
                        </a:rPr>
                        <a:t>0</a:t>
                      </a:r>
                      <a:endParaRPr lang="en-US" sz="16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9" name="TextBox 18"/>
          <p:cNvSpPr txBox="1"/>
          <p:nvPr/>
        </p:nvSpPr>
        <p:spPr>
          <a:xfrm>
            <a:off x="228600" y="3995678"/>
            <a:ext cx="3429000" cy="2862322"/>
          </a:xfrm>
          <a:prstGeom prst="rect">
            <a:avLst/>
          </a:prstGeom>
          <a:noFill/>
        </p:spPr>
        <p:txBody>
          <a:bodyPr wrap="square" rtlCol="0">
            <a:spAutoFit/>
          </a:bodyPr>
          <a:lstStyle/>
          <a:p>
            <a:r>
              <a:rPr lang="en-US" dirty="0" smtClean="0"/>
              <a:t>When </a:t>
            </a:r>
            <a:r>
              <a:rPr lang="en-US" dirty="0" err="1" smtClean="0"/>
              <a:t>GetNewNode</a:t>
            </a:r>
            <a:r>
              <a:rPr lang="en-US" dirty="0" smtClean="0"/>
              <a:t> will finish, the value in this </a:t>
            </a:r>
            <a:r>
              <a:rPr lang="en-US" dirty="0" err="1" smtClean="0"/>
              <a:t>newNode</a:t>
            </a:r>
            <a:r>
              <a:rPr lang="en-US" dirty="0" smtClean="0"/>
              <a:t> of </a:t>
            </a:r>
            <a:r>
              <a:rPr lang="en-US" dirty="0" err="1" smtClean="0"/>
              <a:t>InsertAt</a:t>
            </a:r>
            <a:r>
              <a:rPr lang="en-US" dirty="0" err="1"/>
              <a:t>H</a:t>
            </a:r>
            <a:r>
              <a:rPr lang="en-US" dirty="0" err="1" smtClean="0"/>
              <a:t>ead</a:t>
            </a:r>
            <a:r>
              <a:rPr lang="en-US" dirty="0" smtClean="0"/>
              <a:t> will be 50. with this code this </a:t>
            </a:r>
            <a:r>
              <a:rPr lang="en-US" dirty="0" err="1" smtClean="0"/>
              <a:t>newNode</a:t>
            </a:r>
            <a:r>
              <a:rPr lang="en-US" dirty="0" smtClean="0"/>
              <a:t> in </a:t>
            </a:r>
            <a:r>
              <a:rPr lang="en-US" dirty="0" err="1" smtClean="0"/>
              <a:t>GetNewNode</a:t>
            </a:r>
            <a:r>
              <a:rPr lang="en-US" dirty="0" smtClean="0"/>
              <a:t> function is of type </a:t>
            </a:r>
            <a:r>
              <a:rPr lang="en-US" dirty="0" err="1" smtClean="0"/>
              <a:t>struct</a:t>
            </a:r>
            <a:r>
              <a:rPr lang="en-US" dirty="0" smtClean="0"/>
              <a:t> node, while this </a:t>
            </a:r>
            <a:r>
              <a:rPr lang="en-US" dirty="0" err="1" smtClean="0"/>
              <a:t>newNode</a:t>
            </a:r>
            <a:r>
              <a:rPr lang="en-US" dirty="0" smtClean="0"/>
              <a:t> in </a:t>
            </a:r>
            <a:r>
              <a:rPr lang="en-US" dirty="0" err="1" smtClean="0"/>
              <a:t>InsertAtHead</a:t>
            </a:r>
            <a:r>
              <a:rPr lang="en-US" dirty="0" smtClean="0"/>
              <a:t> is of type pointer to </a:t>
            </a:r>
            <a:r>
              <a:rPr lang="en-US" dirty="0" err="1" smtClean="0"/>
              <a:t>struct</a:t>
            </a:r>
            <a:r>
              <a:rPr lang="en-US" dirty="0" smtClean="0"/>
              <a:t> node. So they are different types. We can return address 50 but …..</a:t>
            </a:r>
            <a:endParaRPr lang="en-US" dirty="0"/>
          </a:p>
        </p:txBody>
      </p:sp>
      <p:sp>
        <p:nvSpPr>
          <p:cNvPr id="20" name="Rectangle 19"/>
          <p:cNvSpPr/>
          <p:nvPr/>
        </p:nvSpPr>
        <p:spPr>
          <a:xfrm>
            <a:off x="4191000" y="419100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1" name="Rectangle 20"/>
          <p:cNvSpPr/>
          <p:nvPr/>
        </p:nvSpPr>
        <p:spPr>
          <a:xfrm>
            <a:off x="4191000" y="472440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a:t>
            </a:r>
            <a:endParaRPr lang="en-US" dirty="0">
              <a:solidFill>
                <a:schemeClr val="tx1"/>
              </a:solidFill>
            </a:endParaRPr>
          </a:p>
        </p:txBody>
      </p:sp>
    </p:spTree>
    <p:extLst>
      <p:ext uri="{BB962C8B-B14F-4D97-AF65-F5344CB8AC3E}">
        <p14:creationId xmlns:p14="http://schemas.microsoft.com/office/powerpoint/2010/main" val="7374525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Application Memory</a:t>
            </a:r>
            <a:endParaRPr lang="en-US" sz="3200" b="1" dirty="0">
              <a:latin typeface="Verdana" pitchFamily="34" charset="0"/>
              <a:ea typeface="Verdana" pitchFamily="34" charset="0"/>
              <a:cs typeface="Verdan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13359919"/>
              </p:ext>
            </p:extLst>
          </p:nvPr>
        </p:nvGraphicFramePr>
        <p:xfrm>
          <a:off x="3733799" y="1991360"/>
          <a:ext cx="2590801" cy="2880360"/>
        </p:xfrm>
        <a:graphic>
          <a:graphicData uri="http://schemas.openxmlformats.org/drawingml/2006/table">
            <a:tbl>
              <a:tblPr firstRow="1" bandRow="1">
                <a:tableStyleId>{5940675A-B579-460E-94D1-54222C63F5DA}</a:tableStyleId>
              </a:tblPr>
              <a:tblGrid>
                <a:gridCol w="1538288">
                  <a:extLst>
                    <a:ext uri="{9D8B030D-6E8A-4147-A177-3AD203B41FA5}">
                      <a16:colId xmlns:a16="http://schemas.microsoft.com/office/drawing/2014/main" val="20000"/>
                    </a:ext>
                  </a:extLst>
                </a:gridCol>
                <a:gridCol w="1052513">
                  <a:extLst>
                    <a:ext uri="{9D8B030D-6E8A-4147-A177-3AD203B41FA5}">
                      <a16:colId xmlns:a16="http://schemas.microsoft.com/office/drawing/2014/main" val="20001"/>
                    </a:ext>
                  </a:extLst>
                </a:gridCol>
              </a:tblGrid>
              <a:tr h="370840">
                <a:tc gridSpan="2">
                  <a:txBody>
                    <a:bodyPr/>
                    <a:lstStyle/>
                    <a:p>
                      <a:r>
                        <a:rPr lang="en-US" dirty="0" smtClean="0">
                          <a:solidFill>
                            <a:schemeClr val="tx1"/>
                          </a:solidFill>
                        </a:rPr>
                        <a:t>Stack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53340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3560">
                <a:tc>
                  <a:txBody>
                    <a:bodyPr/>
                    <a:lstStyle/>
                    <a:p>
                      <a:endParaRPr lang="en-US" dirty="0" smtClean="0">
                        <a:solidFill>
                          <a:schemeClr val="tx1"/>
                        </a:solidFill>
                      </a:endParaRPr>
                    </a:p>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53720">
                <a:tc>
                  <a:txBody>
                    <a:bodyPr/>
                    <a:lstStyle/>
                    <a:p>
                      <a:r>
                        <a:rPr lang="en-US" dirty="0" smtClean="0">
                          <a:solidFill>
                            <a:schemeClr val="tx1"/>
                          </a:solidFill>
                        </a:rPr>
                        <a:t>x </a:t>
                      </a:r>
                    </a:p>
                    <a:p>
                      <a:r>
                        <a:rPr lang="en-US" dirty="0" err="1" smtClean="0">
                          <a:solidFill>
                            <a:schemeClr val="tx1"/>
                          </a:solidFill>
                        </a:rPr>
                        <a:t>newNode</a:t>
                      </a:r>
                      <a:endParaRPr lang="en-US" dirty="0" smtClean="0">
                        <a:solidFill>
                          <a:schemeClr val="tx1"/>
                        </a:solidFill>
                      </a:endParaRPr>
                    </a:p>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err="1" smtClean="0">
                          <a:solidFill>
                            <a:schemeClr val="tx1"/>
                          </a:solidFill>
                        </a:rPr>
                        <a:t>InsertAtHead</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164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main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nvPr>
        </p:nvGraphicFramePr>
        <p:xfrm>
          <a:off x="6477000" y="2209800"/>
          <a:ext cx="1905000" cy="2255520"/>
        </p:xfrm>
        <a:graphic>
          <a:graphicData uri="http://schemas.openxmlformats.org/drawingml/2006/table">
            <a:tbl>
              <a:tblPr firstRow="1" bandRow="1">
                <a:tableStyleId>{5940675A-B579-460E-94D1-54222C63F5DA}</a:tableStyleId>
              </a:tblPr>
              <a:tblGrid>
                <a:gridCol w="1360714">
                  <a:extLst>
                    <a:ext uri="{9D8B030D-6E8A-4147-A177-3AD203B41FA5}">
                      <a16:colId xmlns:a16="http://schemas.microsoft.com/office/drawing/2014/main" val="20000"/>
                    </a:ext>
                  </a:extLst>
                </a:gridCol>
                <a:gridCol w="544286">
                  <a:extLst>
                    <a:ext uri="{9D8B030D-6E8A-4147-A177-3AD203B41FA5}">
                      <a16:colId xmlns:a16="http://schemas.microsoft.com/office/drawing/2014/main" val="20001"/>
                    </a:ext>
                  </a:extLst>
                </a:gridCol>
              </a:tblGrid>
              <a:tr h="370840">
                <a:tc>
                  <a:txBody>
                    <a:bodyPr/>
                    <a:lstStyle/>
                    <a:p>
                      <a:r>
                        <a:rPr lang="en-US" dirty="0" smtClean="0">
                          <a:solidFill>
                            <a:schemeClr val="tx1"/>
                          </a:solidFill>
                        </a:rPr>
                        <a:t>Heap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rowSpan="5">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1320">
                <a:tc vMerge="1">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extLst/>
          </p:nvPr>
        </p:nvGraphicFramePr>
        <p:xfrm>
          <a:off x="4629150" y="5659120"/>
          <a:ext cx="1752600" cy="7416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tblGrid>
              <a:tr h="370840">
                <a:tc>
                  <a:txBody>
                    <a:bodyPr/>
                    <a:lstStyle/>
                    <a:p>
                      <a:pPr algn="ctr"/>
                      <a:r>
                        <a:rPr lang="en-US" dirty="0" smtClean="0">
                          <a:solidFill>
                            <a:schemeClr val="tx1"/>
                          </a:solidFill>
                        </a:rPr>
                        <a:t> Global </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dirty="0" smtClean="0">
                          <a:solidFill>
                            <a:schemeClr val="tx1"/>
                          </a:solidFill>
                        </a:rPr>
                        <a:t>Head = null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TextBox 6"/>
          <p:cNvSpPr txBox="1"/>
          <p:nvPr/>
        </p:nvSpPr>
        <p:spPr>
          <a:xfrm>
            <a:off x="457200" y="1371600"/>
            <a:ext cx="2743200" cy="369332"/>
          </a:xfrm>
          <a:prstGeom prst="rect">
            <a:avLst/>
          </a:prstGeom>
          <a:noFill/>
        </p:spPr>
        <p:txBody>
          <a:bodyPr wrap="square" rtlCol="0">
            <a:spAutoFit/>
          </a:bodyPr>
          <a:lstStyle/>
          <a:p>
            <a:r>
              <a:rPr lang="en-US" dirty="0" err="1" smtClean="0"/>
              <a:t>InsertAtHead</a:t>
            </a:r>
            <a:r>
              <a:rPr lang="en-US" dirty="0" smtClean="0"/>
              <a:t>(2)</a:t>
            </a:r>
            <a:endParaRPr lang="en-US" dirty="0"/>
          </a:p>
        </p:txBody>
      </p:sp>
      <p:graphicFrame>
        <p:nvGraphicFramePr>
          <p:cNvPr id="17" name="Table 16"/>
          <p:cNvGraphicFramePr>
            <a:graphicFrameLocks noGrp="1"/>
          </p:cNvGraphicFramePr>
          <p:nvPr/>
        </p:nvGraphicFramePr>
        <p:xfrm>
          <a:off x="228600" y="1981200"/>
          <a:ext cx="3242310" cy="2011680"/>
        </p:xfrm>
        <a:graphic>
          <a:graphicData uri="http://schemas.openxmlformats.org/drawingml/2006/table">
            <a:tbl>
              <a:tblPr firstRow="1" bandRow="1">
                <a:tableStyleId>{5940675A-B579-460E-94D1-54222C63F5DA}</a:tableStyleId>
              </a:tblPr>
              <a:tblGrid>
                <a:gridCol w="3242310">
                  <a:extLst>
                    <a:ext uri="{9D8B030D-6E8A-4147-A177-3AD203B41FA5}">
                      <a16:colId xmlns:a16="http://schemas.microsoft.com/office/drawing/2014/main" val="20000"/>
                    </a:ext>
                  </a:extLst>
                </a:gridCol>
              </a:tblGrid>
              <a:tr h="1645208">
                <a:tc>
                  <a:txBody>
                    <a:bodyPr/>
                    <a:lstStyle/>
                    <a:p>
                      <a:pPr marL="0" lvl="2" indent="0"/>
                      <a:r>
                        <a:rPr lang="en-US" sz="1400" b="1" dirty="0" err="1" smtClean="0">
                          <a:solidFill>
                            <a:schemeClr val="tx1"/>
                          </a:solidFill>
                        </a:rPr>
                        <a:t>struct</a:t>
                      </a:r>
                      <a:r>
                        <a:rPr lang="en-US" sz="1400" b="1" dirty="0" smtClean="0">
                          <a:solidFill>
                            <a:schemeClr val="tx1"/>
                          </a:solidFill>
                        </a:rPr>
                        <a:t> Node* </a:t>
                      </a:r>
                      <a:r>
                        <a:rPr lang="en-US" sz="1400" b="1" dirty="0" err="1" smtClean="0">
                          <a:solidFill>
                            <a:schemeClr val="tx1"/>
                          </a:solidFill>
                        </a:rPr>
                        <a:t>GetNewNode</a:t>
                      </a:r>
                      <a:r>
                        <a:rPr lang="en-US" sz="1400" b="1" dirty="0" smtClean="0">
                          <a:solidFill>
                            <a:schemeClr val="tx1"/>
                          </a:solidFill>
                        </a:rPr>
                        <a:t>(</a:t>
                      </a:r>
                      <a:r>
                        <a:rPr lang="en-US" sz="1400" b="1" dirty="0" err="1" smtClean="0">
                          <a:solidFill>
                            <a:schemeClr val="tx1"/>
                          </a:solidFill>
                        </a:rPr>
                        <a:t>int</a:t>
                      </a:r>
                      <a:r>
                        <a:rPr lang="en-US" sz="1400" b="1" dirty="0" smtClean="0">
                          <a:solidFill>
                            <a:schemeClr val="tx1"/>
                          </a:solidFill>
                        </a:rPr>
                        <a:t> x) {</a:t>
                      </a:r>
                    </a:p>
                    <a:p>
                      <a:pPr marL="0" lvl="2" indent="0"/>
                      <a:r>
                        <a:rPr lang="en-US" sz="1400" b="1" dirty="0" smtClean="0">
                          <a:solidFill>
                            <a:schemeClr val="tx1"/>
                          </a:solidFill>
                        </a:rPr>
                        <a:t>   </a:t>
                      </a:r>
                    </a:p>
                    <a:p>
                      <a:pPr marL="0" lvl="2" indent="0"/>
                      <a:r>
                        <a:rPr lang="en-US" sz="1400" b="1" dirty="0" err="1" smtClean="0">
                          <a:solidFill>
                            <a:schemeClr val="tx1"/>
                          </a:solidFill>
                        </a:rPr>
                        <a:t>struct</a:t>
                      </a:r>
                      <a:r>
                        <a:rPr lang="en-US" sz="1400" b="1" dirty="0" smtClean="0">
                          <a:solidFill>
                            <a:schemeClr val="tx1"/>
                          </a:solidFill>
                        </a:rPr>
                        <a:t> Node*  </a:t>
                      </a:r>
                      <a:r>
                        <a:rPr lang="en-US" sz="1400" b="1" dirty="0" err="1" smtClean="0">
                          <a:solidFill>
                            <a:schemeClr val="tx1"/>
                          </a:solidFill>
                        </a:rPr>
                        <a:t>newNode</a:t>
                      </a:r>
                      <a:r>
                        <a:rPr lang="en-US" sz="1400" b="1" dirty="0" smtClean="0">
                          <a:solidFill>
                            <a:schemeClr val="tx1"/>
                          </a:solidFill>
                        </a:rPr>
                        <a:t>;</a:t>
                      </a:r>
                    </a:p>
                    <a:p>
                      <a:pPr marL="0" lvl="2" indent="0"/>
                      <a:r>
                        <a:rPr lang="en-US" sz="1400" b="1" dirty="0" smtClean="0">
                          <a:solidFill>
                            <a:schemeClr val="tx1"/>
                          </a:solidFill>
                        </a:rPr>
                        <a:t>   </a:t>
                      </a:r>
                      <a:r>
                        <a:rPr lang="en-US" sz="1400" b="1" dirty="0" err="1" smtClean="0">
                          <a:solidFill>
                            <a:schemeClr val="tx1"/>
                          </a:solidFill>
                        </a:rPr>
                        <a:t>newNode.data</a:t>
                      </a:r>
                      <a:r>
                        <a:rPr lang="en-US" sz="1400" b="1" dirty="0" smtClean="0">
                          <a:solidFill>
                            <a:schemeClr val="tx1"/>
                          </a:solidFill>
                        </a:rPr>
                        <a:t> = x;</a:t>
                      </a:r>
                    </a:p>
                    <a:p>
                      <a:pPr marL="0" lvl="2" indent="0"/>
                      <a:r>
                        <a:rPr lang="en-US" sz="1400" b="1" dirty="0" smtClean="0">
                          <a:solidFill>
                            <a:schemeClr val="tx1"/>
                          </a:solidFill>
                        </a:rPr>
                        <a:t>   </a:t>
                      </a:r>
                      <a:r>
                        <a:rPr lang="en-US" sz="1400" b="1" dirty="0" err="1" smtClean="0">
                          <a:solidFill>
                            <a:schemeClr val="tx1"/>
                          </a:solidFill>
                        </a:rPr>
                        <a:t>newNode.prev</a:t>
                      </a:r>
                      <a:r>
                        <a:rPr lang="en-US" sz="1400" b="1" dirty="0" smtClean="0">
                          <a:solidFill>
                            <a:schemeClr val="tx1"/>
                          </a:solidFill>
                        </a:rPr>
                        <a:t> = NULL;</a:t>
                      </a:r>
                    </a:p>
                    <a:p>
                      <a:pPr marL="0" lvl="2" indent="0"/>
                      <a:r>
                        <a:rPr lang="en-US" sz="1400" b="1" dirty="0" smtClean="0">
                          <a:solidFill>
                            <a:schemeClr val="tx1"/>
                          </a:solidFill>
                        </a:rPr>
                        <a:t>   </a:t>
                      </a:r>
                      <a:r>
                        <a:rPr lang="en-US" sz="1400" b="1" dirty="0" err="1" smtClean="0">
                          <a:solidFill>
                            <a:schemeClr val="tx1"/>
                          </a:solidFill>
                        </a:rPr>
                        <a:t>newNode.next</a:t>
                      </a:r>
                      <a:r>
                        <a:rPr lang="en-US" sz="1400" b="1" dirty="0" smtClean="0">
                          <a:solidFill>
                            <a:schemeClr val="tx1"/>
                          </a:solidFill>
                        </a:rPr>
                        <a:t>=NULL;</a:t>
                      </a:r>
                    </a:p>
                    <a:p>
                      <a:pPr marL="0" lvl="2" indent="0"/>
                      <a:endParaRPr lang="en-US" sz="1400" b="1" dirty="0" smtClean="0">
                        <a:solidFill>
                          <a:schemeClr val="tx1"/>
                        </a:solidFill>
                      </a:endParaRPr>
                    </a:p>
                    <a:p>
                      <a:pPr marL="0" lvl="2" indent="0"/>
                      <a:r>
                        <a:rPr lang="en-US" sz="1400" b="1" dirty="0" smtClean="0">
                          <a:solidFill>
                            <a:schemeClr val="tx1"/>
                          </a:solidFill>
                        </a:rPr>
                        <a:t>return &amp;</a:t>
                      </a:r>
                      <a:r>
                        <a:rPr lang="en-US" sz="1400" b="1" dirty="0" err="1" smtClean="0">
                          <a:solidFill>
                            <a:schemeClr val="tx1"/>
                          </a:solidFill>
                        </a:rPr>
                        <a:t>newNode</a:t>
                      </a:r>
                      <a:r>
                        <a:rPr lang="en-US" sz="1400" b="1" dirty="0" smtClean="0">
                          <a:solidFill>
                            <a:schemeClr val="tx1"/>
                          </a:solidFill>
                        </a:rPr>
                        <a:t>;</a:t>
                      </a:r>
                    </a:p>
                    <a:p>
                      <a:pPr marL="0" lvl="2" indent="0"/>
                      <a:r>
                        <a:rPr lang="en-US" sz="1400" b="1" dirty="0" smtClean="0">
                          <a:solidFill>
                            <a:schemeClr val="tx1"/>
                          </a:solidFill>
                        </a:rPr>
                        <a:t>}</a:t>
                      </a:r>
                      <a:endParaRPr lang="en-US" sz="1400" b="1"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9" name="TextBox 18"/>
          <p:cNvSpPr txBox="1"/>
          <p:nvPr/>
        </p:nvSpPr>
        <p:spPr>
          <a:xfrm>
            <a:off x="228600" y="4343400"/>
            <a:ext cx="3429000" cy="2585323"/>
          </a:xfrm>
          <a:prstGeom prst="rect">
            <a:avLst/>
          </a:prstGeom>
          <a:noFill/>
        </p:spPr>
        <p:txBody>
          <a:bodyPr wrap="square" rtlCol="0">
            <a:spAutoFit/>
          </a:bodyPr>
          <a:lstStyle/>
          <a:p>
            <a:r>
              <a:rPr lang="en-US" dirty="0" smtClean="0"/>
              <a:t>But the stack frame for </a:t>
            </a:r>
            <a:r>
              <a:rPr lang="en-US" dirty="0" err="1" smtClean="0"/>
              <a:t>GetNewNode</a:t>
            </a:r>
            <a:r>
              <a:rPr lang="en-US" dirty="0" smtClean="0"/>
              <a:t> will be reclaimed once the function finishes. So now even though you have the address 50, there is no node there. We cannot control allocation and </a:t>
            </a:r>
            <a:r>
              <a:rPr lang="en-US" dirty="0" err="1" smtClean="0"/>
              <a:t>deallocation</a:t>
            </a:r>
            <a:r>
              <a:rPr lang="en-US" dirty="0" smtClean="0"/>
              <a:t> of memory on stack. It happens automatically that’s why we use a memory on heap.</a:t>
            </a:r>
            <a:endParaRPr lang="en-US" dirty="0"/>
          </a:p>
        </p:txBody>
      </p:sp>
      <p:sp>
        <p:nvSpPr>
          <p:cNvPr id="20" name="Rectangle 19"/>
          <p:cNvSpPr/>
          <p:nvPr/>
        </p:nvSpPr>
        <p:spPr>
          <a:xfrm>
            <a:off x="4046483" y="365760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1" name="Rectangle 20"/>
          <p:cNvSpPr/>
          <p:nvPr/>
        </p:nvSpPr>
        <p:spPr>
          <a:xfrm>
            <a:off x="4071445" y="419100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a:t>
            </a:r>
            <a:endParaRPr lang="en-US" dirty="0">
              <a:solidFill>
                <a:schemeClr val="tx1"/>
              </a:solidFill>
            </a:endParaRPr>
          </a:p>
        </p:txBody>
      </p:sp>
    </p:spTree>
    <p:extLst>
      <p:ext uri="{BB962C8B-B14F-4D97-AF65-F5344CB8AC3E}">
        <p14:creationId xmlns:p14="http://schemas.microsoft.com/office/powerpoint/2010/main" val="16145290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Application Memory</a:t>
            </a:r>
            <a:endParaRPr lang="en-US" sz="3200" b="1" dirty="0">
              <a:latin typeface="Verdana" pitchFamily="34" charset="0"/>
              <a:ea typeface="Verdana" pitchFamily="34" charset="0"/>
              <a:cs typeface="Verdan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38253379"/>
              </p:ext>
            </p:extLst>
          </p:nvPr>
        </p:nvGraphicFramePr>
        <p:xfrm>
          <a:off x="3733799" y="1991360"/>
          <a:ext cx="2590801" cy="2606040"/>
        </p:xfrm>
        <a:graphic>
          <a:graphicData uri="http://schemas.openxmlformats.org/drawingml/2006/table">
            <a:tbl>
              <a:tblPr firstRow="1" bandRow="1">
                <a:tableStyleId>{5940675A-B579-460E-94D1-54222C63F5DA}</a:tableStyleId>
              </a:tblPr>
              <a:tblGrid>
                <a:gridCol w="1538288">
                  <a:extLst>
                    <a:ext uri="{9D8B030D-6E8A-4147-A177-3AD203B41FA5}">
                      <a16:colId xmlns:a16="http://schemas.microsoft.com/office/drawing/2014/main" val="20000"/>
                    </a:ext>
                  </a:extLst>
                </a:gridCol>
                <a:gridCol w="1052513">
                  <a:extLst>
                    <a:ext uri="{9D8B030D-6E8A-4147-A177-3AD203B41FA5}">
                      <a16:colId xmlns:a16="http://schemas.microsoft.com/office/drawing/2014/main" val="20001"/>
                    </a:ext>
                  </a:extLst>
                </a:gridCol>
              </a:tblGrid>
              <a:tr h="370840">
                <a:tc gridSpan="2">
                  <a:txBody>
                    <a:bodyPr/>
                    <a:lstStyle/>
                    <a:p>
                      <a:r>
                        <a:rPr lang="en-US" dirty="0" smtClean="0">
                          <a:solidFill>
                            <a:schemeClr val="tx1"/>
                          </a:solidFill>
                        </a:rPr>
                        <a:t>Stack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53340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3560">
                <a:tc>
                  <a:txBody>
                    <a:bodyPr/>
                    <a:lstStyle/>
                    <a:p>
                      <a:endParaRPr lang="en-US" dirty="0" smtClean="0">
                        <a:solidFill>
                          <a:schemeClr val="tx1"/>
                        </a:solidFill>
                      </a:endParaRPr>
                    </a:p>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5372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err="1" smtClean="0">
                          <a:solidFill>
                            <a:schemeClr val="tx1"/>
                          </a:solidFill>
                        </a:rPr>
                        <a:t>InsertAtHead</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164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main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nvPr>
        </p:nvGraphicFramePr>
        <p:xfrm>
          <a:off x="6477000" y="2209800"/>
          <a:ext cx="1905000" cy="2255520"/>
        </p:xfrm>
        <a:graphic>
          <a:graphicData uri="http://schemas.openxmlformats.org/drawingml/2006/table">
            <a:tbl>
              <a:tblPr firstRow="1" bandRow="1">
                <a:tableStyleId>{5940675A-B579-460E-94D1-54222C63F5DA}</a:tableStyleId>
              </a:tblPr>
              <a:tblGrid>
                <a:gridCol w="1360714">
                  <a:extLst>
                    <a:ext uri="{9D8B030D-6E8A-4147-A177-3AD203B41FA5}">
                      <a16:colId xmlns:a16="http://schemas.microsoft.com/office/drawing/2014/main" val="20000"/>
                    </a:ext>
                  </a:extLst>
                </a:gridCol>
                <a:gridCol w="544286">
                  <a:extLst>
                    <a:ext uri="{9D8B030D-6E8A-4147-A177-3AD203B41FA5}">
                      <a16:colId xmlns:a16="http://schemas.microsoft.com/office/drawing/2014/main" val="20001"/>
                    </a:ext>
                  </a:extLst>
                </a:gridCol>
              </a:tblGrid>
              <a:tr h="370840">
                <a:tc>
                  <a:txBody>
                    <a:bodyPr/>
                    <a:lstStyle/>
                    <a:p>
                      <a:r>
                        <a:rPr lang="en-US" dirty="0" smtClean="0">
                          <a:solidFill>
                            <a:schemeClr val="tx1"/>
                          </a:solidFill>
                        </a:rPr>
                        <a:t>Heap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rowSpan="5">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1320">
                <a:tc vMerge="1">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85563912"/>
              </p:ext>
            </p:extLst>
          </p:nvPr>
        </p:nvGraphicFramePr>
        <p:xfrm>
          <a:off x="4629150" y="5659120"/>
          <a:ext cx="1752600" cy="7416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tblGrid>
              <a:tr h="370840">
                <a:tc>
                  <a:txBody>
                    <a:bodyPr/>
                    <a:lstStyle/>
                    <a:p>
                      <a:pPr algn="ctr"/>
                      <a:r>
                        <a:rPr lang="en-US" dirty="0" smtClean="0">
                          <a:solidFill>
                            <a:schemeClr val="tx1"/>
                          </a:solidFill>
                        </a:rPr>
                        <a:t> Global </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dirty="0" smtClean="0">
                          <a:solidFill>
                            <a:schemeClr val="tx1"/>
                          </a:solidFill>
                        </a:rPr>
                        <a:t>Head = </a:t>
                      </a:r>
                      <a:r>
                        <a:rPr lang="en-US" dirty="0" smtClean="0">
                          <a:solidFill>
                            <a:schemeClr val="tx1"/>
                          </a:solidFill>
                        </a:rPr>
                        <a:t>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TextBox 6"/>
          <p:cNvSpPr txBox="1"/>
          <p:nvPr/>
        </p:nvSpPr>
        <p:spPr>
          <a:xfrm>
            <a:off x="457200" y="1371600"/>
            <a:ext cx="2743200" cy="369332"/>
          </a:xfrm>
          <a:prstGeom prst="rect">
            <a:avLst/>
          </a:prstGeom>
          <a:noFill/>
        </p:spPr>
        <p:txBody>
          <a:bodyPr wrap="square" rtlCol="0">
            <a:spAutoFit/>
          </a:bodyPr>
          <a:lstStyle/>
          <a:p>
            <a:r>
              <a:rPr lang="en-US" dirty="0" err="1" smtClean="0"/>
              <a:t>InsertAtHead</a:t>
            </a:r>
            <a:r>
              <a:rPr lang="en-US" dirty="0" smtClean="0"/>
              <a:t>(2)</a:t>
            </a:r>
            <a:endParaRPr lang="en-US" dirty="0"/>
          </a:p>
        </p:txBody>
      </p:sp>
      <p:graphicFrame>
        <p:nvGraphicFramePr>
          <p:cNvPr id="17" name="Table 16"/>
          <p:cNvGraphicFramePr>
            <a:graphicFrameLocks noGrp="1"/>
          </p:cNvGraphicFramePr>
          <p:nvPr/>
        </p:nvGraphicFramePr>
        <p:xfrm>
          <a:off x="228600" y="1981200"/>
          <a:ext cx="3242310" cy="2011680"/>
        </p:xfrm>
        <a:graphic>
          <a:graphicData uri="http://schemas.openxmlformats.org/drawingml/2006/table">
            <a:tbl>
              <a:tblPr firstRow="1" bandRow="1">
                <a:tableStyleId>{5940675A-B579-460E-94D1-54222C63F5DA}</a:tableStyleId>
              </a:tblPr>
              <a:tblGrid>
                <a:gridCol w="3242310">
                  <a:extLst>
                    <a:ext uri="{9D8B030D-6E8A-4147-A177-3AD203B41FA5}">
                      <a16:colId xmlns:a16="http://schemas.microsoft.com/office/drawing/2014/main" val="20000"/>
                    </a:ext>
                  </a:extLst>
                </a:gridCol>
              </a:tblGrid>
              <a:tr h="1645208">
                <a:tc>
                  <a:txBody>
                    <a:bodyPr/>
                    <a:lstStyle/>
                    <a:p>
                      <a:pPr marL="0" lvl="2" indent="0"/>
                      <a:r>
                        <a:rPr lang="en-US" sz="1400" b="1" dirty="0" err="1" smtClean="0">
                          <a:solidFill>
                            <a:schemeClr val="tx1"/>
                          </a:solidFill>
                        </a:rPr>
                        <a:t>struct</a:t>
                      </a:r>
                      <a:r>
                        <a:rPr lang="en-US" sz="1400" b="1" dirty="0" smtClean="0">
                          <a:solidFill>
                            <a:schemeClr val="tx1"/>
                          </a:solidFill>
                        </a:rPr>
                        <a:t> Node* </a:t>
                      </a:r>
                      <a:r>
                        <a:rPr lang="en-US" sz="1400" b="1" dirty="0" err="1" smtClean="0">
                          <a:solidFill>
                            <a:schemeClr val="tx1"/>
                          </a:solidFill>
                        </a:rPr>
                        <a:t>GetNewNode</a:t>
                      </a:r>
                      <a:r>
                        <a:rPr lang="en-US" sz="1400" b="1" dirty="0" smtClean="0">
                          <a:solidFill>
                            <a:schemeClr val="tx1"/>
                          </a:solidFill>
                        </a:rPr>
                        <a:t>(</a:t>
                      </a:r>
                      <a:r>
                        <a:rPr lang="en-US" sz="1400" b="1" dirty="0" err="1" smtClean="0">
                          <a:solidFill>
                            <a:schemeClr val="tx1"/>
                          </a:solidFill>
                        </a:rPr>
                        <a:t>int</a:t>
                      </a:r>
                      <a:r>
                        <a:rPr lang="en-US" sz="1400" b="1" dirty="0" smtClean="0">
                          <a:solidFill>
                            <a:schemeClr val="tx1"/>
                          </a:solidFill>
                        </a:rPr>
                        <a:t> x) {</a:t>
                      </a:r>
                    </a:p>
                    <a:p>
                      <a:pPr marL="0" lvl="2" indent="0"/>
                      <a:r>
                        <a:rPr lang="en-US" sz="1400" b="1" dirty="0" smtClean="0">
                          <a:solidFill>
                            <a:schemeClr val="tx1"/>
                          </a:solidFill>
                        </a:rPr>
                        <a:t>   </a:t>
                      </a:r>
                    </a:p>
                    <a:p>
                      <a:pPr marL="0" lvl="2" indent="0"/>
                      <a:r>
                        <a:rPr lang="en-US" sz="1400" b="1" dirty="0" err="1" smtClean="0">
                          <a:solidFill>
                            <a:schemeClr val="tx1"/>
                          </a:solidFill>
                        </a:rPr>
                        <a:t>struct</a:t>
                      </a:r>
                      <a:r>
                        <a:rPr lang="en-US" sz="1400" b="1" dirty="0" smtClean="0">
                          <a:solidFill>
                            <a:schemeClr val="tx1"/>
                          </a:solidFill>
                        </a:rPr>
                        <a:t> Node*  </a:t>
                      </a:r>
                      <a:r>
                        <a:rPr lang="en-US" sz="1400" b="1" dirty="0" err="1" smtClean="0">
                          <a:solidFill>
                            <a:schemeClr val="tx1"/>
                          </a:solidFill>
                        </a:rPr>
                        <a:t>newNode</a:t>
                      </a:r>
                      <a:r>
                        <a:rPr lang="en-US" sz="1400" b="1" dirty="0" smtClean="0">
                          <a:solidFill>
                            <a:schemeClr val="tx1"/>
                          </a:solidFill>
                        </a:rPr>
                        <a:t>;</a:t>
                      </a:r>
                    </a:p>
                    <a:p>
                      <a:pPr marL="0" lvl="2" indent="0"/>
                      <a:r>
                        <a:rPr lang="en-US" sz="1400" b="1" dirty="0" smtClean="0">
                          <a:solidFill>
                            <a:schemeClr val="tx1"/>
                          </a:solidFill>
                        </a:rPr>
                        <a:t>   </a:t>
                      </a:r>
                      <a:r>
                        <a:rPr lang="en-US" sz="1400" b="1" dirty="0" err="1" smtClean="0">
                          <a:solidFill>
                            <a:schemeClr val="tx1"/>
                          </a:solidFill>
                        </a:rPr>
                        <a:t>newNode.data</a:t>
                      </a:r>
                      <a:r>
                        <a:rPr lang="en-US" sz="1400" b="1" dirty="0" smtClean="0">
                          <a:solidFill>
                            <a:schemeClr val="tx1"/>
                          </a:solidFill>
                        </a:rPr>
                        <a:t> = x;</a:t>
                      </a:r>
                    </a:p>
                    <a:p>
                      <a:pPr marL="0" lvl="2" indent="0"/>
                      <a:r>
                        <a:rPr lang="en-US" sz="1400" b="1" dirty="0" smtClean="0">
                          <a:solidFill>
                            <a:schemeClr val="tx1"/>
                          </a:solidFill>
                        </a:rPr>
                        <a:t>   </a:t>
                      </a:r>
                      <a:r>
                        <a:rPr lang="en-US" sz="1400" b="1" dirty="0" err="1" smtClean="0">
                          <a:solidFill>
                            <a:schemeClr val="tx1"/>
                          </a:solidFill>
                        </a:rPr>
                        <a:t>newNode.prev</a:t>
                      </a:r>
                      <a:r>
                        <a:rPr lang="en-US" sz="1400" b="1" dirty="0" smtClean="0">
                          <a:solidFill>
                            <a:schemeClr val="tx1"/>
                          </a:solidFill>
                        </a:rPr>
                        <a:t> = NULL;</a:t>
                      </a:r>
                    </a:p>
                    <a:p>
                      <a:pPr marL="0" lvl="2" indent="0"/>
                      <a:r>
                        <a:rPr lang="en-US" sz="1400" b="1" dirty="0" smtClean="0">
                          <a:solidFill>
                            <a:schemeClr val="tx1"/>
                          </a:solidFill>
                        </a:rPr>
                        <a:t>   </a:t>
                      </a:r>
                      <a:r>
                        <a:rPr lang="en-US" sz="1400" b="1" dirty="0" err="1" smtClean="0">
                          <a:solidFill>
                            <a:schemeClr val="tx1"/>
                          </a:solidFill>
                        </a:rPr>
                        <a:t>newNode.next</a:t>
                      </a:r>
                      <a:r>
                        <a:rPr lang="en-US" sz="1400" b="1" dirty="0" smtClean="0">
                          <a:solidFill>
                            <a:schemeClr val="tx1"/>
                          </a:solidFill>
                        </a:rPr>
                        <a:t>=NULL;</a:t>
                      </a:r>
                    </a:p>
                    <a:p>
                      <a:pPr marL="0" lvl="2" indent="0"/>
                      <a:endParaRPr lang="en-US" sz="1400" b="1" dirty="0" smtClean="0">
                        <a:solidFill>
                          <a:schemeClr val="tx1"/>
                        </a:solidFill>
                      </a:endParaRPr>
                    </a:p>
                    <a:p>
                      <a:pPr marL="0" lvl="2" indent="0"/>
                      <a:r>
                        <a:rPr lang="en-US" sz="1400" b="1" dirty="0" smtClean="0">
                          <a:solidFill>
                            <a:schemeClr val="tx1"/>
                          </a:solidFill>
                        </a:rPr>
                        <a:t>return &amp;</a:t>
                      </a:r>
                      <a:r>
                        <a:rPr lang="en-US" sz="1400" b="1" dirty="0" err="1" smtClean="0">
                          <a:solidFill>
                            <a:schemeClr val="tx1"/>
                          </a:solidFill>
                        </a:rPr>
                        <a:t>newNode</a:t>
                      </a:r>
                      <a:r>
                        <a:rPr lang="en-US" sz="1400" b="1" dirty="0" smtClean="0">
                          <a:solidFill>
                            <a:schemeClr val="tx1"/>
                          </a:solidFill>
                        </a:rPr>
                        <a:t>;</a:t>
                      </a:r>
                    </a:p>
                    <a:p>
                      <a:pPr marL="0" lvl="2" indent="0"/>
                      <a:r>
                        <a:rPr lang="en-US" sz="1400" b="1" dirty="0" smtClean="0">
                          <a:solidFill>
                            <a:schemeClr val="tx1"/>
                          </a:solidFill>
                        </a:rPr>
                        <a:t>}</a:t>
                      </a:r>
                      <a:endParaRPr lang="en-US" sz="1400" b="1"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9" name="TextBox 18"/>
          <p:cNvSpPr txBox="1"/>
          <p:nvPr/>
        </p:nvSpPr>
        <p:spPr>
          <a:xfrm>
            <a:off x="228600" y="4343400"/>
            <a:ext cx="3429000" cy="2585323"/>
          </a:xfrm>
          <a:prstGeom prst="rect">
            <a:avLst/>
          </a:prstGeom>
          <a:noFill/>
        </p:spPr>
        <p:txBody>
          <a:bodyPr wrap="square" rtlCol="0">
            <a:spAutoFit/>
          </a:bodyPr>
          <a:lstStyle/>
          <a:p>
            <a:r>
              <a:rPr lang="en-US" dirty="0" smtClean="0"/>
              <a:t>But the stack frame for </a:t>
            </a:r>
            <a:r>
              <a:rPr lang="en-US" dirty="0" err="1" smtClean="0"/>
              <a:t>GetNewNode</a:t>
            </a:r>
            <a:r>
              <a:rPr lang="en-US" dirty="0" smtClean="0"/>
              <a:t> will be reclaimed once the function finishes. So now even though you have the address 50, there is no node there. We cannot control allocation and </a:t>
            </a:r>
            <a:r>
              <a:rPr lang="en-US" dirty="0" err="1" smtClean="0"/>
              <a:t>deallocation</a:t>
            </a:r>
            <a:r>
              <a:rPr lang="en-US" dirty="0" smtClean="0"/>
              <a:t> of memory on stack. It happens automatically that’s why we use a memory on heap.</a:t>
            </a:r>
            <a:endParaRPr lang="en-US" dirty="0"/>
          </a:p>
        </p:txBody>
      </p:sp>
    </p:spTree>
    <p:extLst>
      <p:ext uri="{BB962C8B-B14F-4D97-AF65-F5344CB8AC3E}">
        <p14:creationId xmlns:p14="http://schemas.microsoft.com/office/powerpoint/2010/main" val="29988011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Application Memory</a:t>
            </a:r>
            <a:endParaRPr lang="en-US" sz="3200" b="1" dirty="0">
              <a:latin typeface="Verdana" pitchFamily="34" charset="0"/>
              <a:ea typeface="Verdana" pitchFamily="34" charset="0"/>
              <a:cs typeface="Verdana"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459295133"/>
              </p:ext>
            </p:extLst>
          </p:nvPr>
        </p:nvGraphicFramePr>
        <p:xfrm>
          <a:off x="6934200" y="1376680"/>
          <a:ext cx="1905000" cy="2255520"/>
        </p:xfrm>
        <a:graphic>
          <a:graphicData uri="http://schemas.openxmlformats.org/drawingml/2006/table">
            <a:tbl>
              <a:tblPr firstRow="1" bandRow="1">
                <a:tableStyleId>{5940675A-B579-460E-94D1-54222C63F5DA}</a:tableStyleId>
              </a:tblPr>
              <a:tblGrid>
                <a:gridCol w="560294">
                  <a:extLst>
                    <a:ext uri="{9D8B030D-6E8A-4147-A177-3AD203B41FA5}">
                      <a16:colId xmlns:a16="http://schemas.microsoft.com/office/drawing/2014/main" val="20000"/>
                    </a:ext>
                  </a:extLst>
                </a:gridCol>
                <a:gridCol w="120063">
                  <a:extLst>
                    <a:ext uri="{9D8B030D-6E8A-4147-A177-3AD203B41FA5}">
                      <a16:colId xmlns:a16="http://schemas.microsoft.com/office/drawing/2014/main" val="20001"/>
                    </a:ext>
                  </a:extLst>
                </a:gridCol>
                <a:gridCol w="280147">
                  <a:extLst>
                    <a:ext uri="{9D8B030D-6E8A-4147-A177-3AD203B41FA5}">
                      <a16:colId xmlns:a16="http://schemas.microsoft.com/office/drawing/2014/main" val="20002"/>
                    </a:ext>
                  </a:extLst>
                </a:gridCol>
                <a:gridCol w="400210">
                  <a:extLst>
                    <a:ext uri="{9D8B030D-6E8A-4147-A177-3AD203B41FA5}">
                      <a16:colId xmlns:a16="http://schemas.microsoft.com/office/drawing/2014/main" val="20003"/>
                    </a:ext>
                  </a:extLst>
                </a:gridCol>
                <a:gridCol w="544286">
                  <a:extLst>
                    <a:ext uri="{9D8B030D-6E8A-4147-A177-3AD203B41FA5}">
                      <a16:colId xmlns:a16="http://schemas.microsoft.com/office/drawing/2014/main" val="20004"/>
                    </a:ext>
                  </a:extLst>
                </a:gridCol>
              </a:tblGrid>
              <a:tr h="370840">
                <a:tc gridSpan="4">
                  <a:txBody>
                    <a:bodyPr/>
                    <a:lstStyle/>
                    <a:p>
                      <a:r>
                        <a:rPr lang="en-US" dirty="0" smtClean="0">
                          <a:solidFill>
                            <a:schemeClr val="tx1"/>
                          </a:solidFill>
                        </a:rPr>
                        <a:t>Heap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gridSpan="4">
                  <a:txBody>
                    <a:bodyPr/>
                    <a:lstStyle/>
                    <a:p>
                      <a:endParaRPr lang="en-US">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1320">
                <a:tc>
                  <a:txBody>
                    <a:bodyPr/>
                    <a:lstStyle/>
                    <a:p>
                      <a:r>
                        <a:rPr lang="en-US" dirty="0" smtClean="0">
                          <a:solidFill>
                            <a:schemeClr val="tx1"/>
                          </a:solidFill>
                        </a:rPr>
                        <a:t> </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tc gridSpan="2">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400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gridSpan="4">
                  <a:txBody>
                    <a:bodyPr/>
                    <a:lstStyle/>
                    <a:p>
                      <a:endParaRPr lang="en-US">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gridSpan="2">
                  <a:txBody>
                    <a:bodyPr/>
                    <a:lstStyle/>
                    <a:p>
                      <a:r>
                        <a:rPr lang="en-US" dirty="0" smtClean="0">
                          <a:solidFill>
                            <a:schemeClr val="tx1"/>
                          </a:solidFill>
                        </a:rPr>
                        <a:t>3</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gridSpan="2">
                  <a:txBody>
                    <a:bodyPr/>
                    <a:lstStyle/>
                    <a:p>
                      <a:r>
                        <a:rPr lang="en-US" dirty="0" smtClean="0">
                          <a:solidFill>
                            <a:schemeClr val="tx1"/>
                          </a:solidFill>
                        </a:rPr>
                        <a:t>Null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gridSpan="4">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extLst/>
          </p:nvPr>
        </p:nvGraphicFramePr>
        <p:xfrm>
          <a:off x="4629150" y="5257800"/>
          <a:ext cx="1752600" cy="7416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tblGrid>
              <a:tr h="370840">
                <a:tc>
                  <a:txBody>
                    <a:bodyPr/>
                    <a:lstStyle/>
                    <a:p>
                      <a:pPr algn="ctr"/>
                      <a:r>
                        <a:rPr lang="en-US" dirty="0" smtClean="0">
                          <a:solidFill>
                            <a:schemeClr val="tx1"/>
                          </a:solidFill>
                        </a:rPr>
                        <a:t> Global </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dirty="0" smtClean="0">
                          <a:solidFill>
                            <a:schemeClr val="tx1"/>
                          </a:solidFill>
                        </a:rPr>
                        <a:t>Head = null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55358269"/>
              </p:ext>
            </p:extLst>
          </p:nvPr>
        </p:nvGraphicFramePr>
        <p:xfrm>
          <a:off x="304800" y="1371600"/>
          <a:ext cx="3242310" cy="2926080"/>
        </p:xfrm>
        <a:graphic>
          <a:graphicData uri="http://schemas.openxmlformats.org/drawingml/2006/table">
            <a:tbl>
              <a:tblPr firstRow="1" bandRow="1">
                <a:tableStyleId>{5940675A-B579-460E-94D1-54222C63F5DA}</a:tableStyleId>
              </a:tblPr>
              <a:tblGrid>
                <a:gridCol w="3242310">
                  <a:extLst>
                    <a:ext uri="{9D8B030D-6E8A-4147-A177-3AD203B41FA5}">
                      <a16:colId xmlns:a16="http://schemas.microsoft.com/office/drawing/2014/main" val="20000"/>
                    </a:ext>
                  </a:extLst>
                </a:gridCol>
              </a:tblGrid>
              <a:tr h="1645208">
                <a:tc>
                  <a:txBody>
                    <a:bodyPr/>
                    <a:lstStyle/>
                    <a:p>
                      <a:pPr marL="0" lvl="2" indent="0"/>
                      <a:r>
                        <a:rPr lang="en-US" sz="1600" b="1" dirty="0" smtClean="0">
                          <a:solidFill>
                            <a:srgbClr val="C00000"/>
                          </a:solidFill>
                        </a:rPr>
                        <a:t>Instead if we use the following code:</a:t>
                      </a:r>
                    </a:p>
                    <a:p>
                      <a:pPr marL="0" lvl="2" indent="0"/>
                      <a:r>
                        <a:rPr lang="en-US" sz="1400" b="1" dirty="0" err="1" smtClean="0">
                          <a:solidFill>
                            <a:schemeClr val="tx1"/>
                          </a:solidFill>
                        </a:rPr>
                        <a:t>struct</a:t>
                      </a:r>
                      <a:r>
                        <a:rPr lang="en-US" sz="1400" b="1" dirty="0" smtClean="0">
                          <a:solidFill>
                            <a:schemeClr val="tx1"/>
                          </a:solidFill>
                        </a:rPr>
                        <a:t> Node* </a:t>
                      </a:r>
                      <a:r>
                        <a:rPr lang="en-US" sz="1400" b="1" dirty="0" err="1" smtClean="0">
                          <a:solidFill>
                            <a:schemeClr val="tx1"/>
                          </a:solidFill>
                        </a:rPr>
                        <a:t>GetNewNode</a:t>
                      </a:r>
                      <a:r>
                        <a:rPr lang="en-US" sz="1400" b="1" dirty="0" smtClean="0">
                          <a:solidFill>
                            <a:schemeClr val="tx1"/>
                          </a:solidFill>
                        </a:rPr>
                        <a:t>(</a:t>
                      </a:r>
                      <a:r>
                        <a:rPr lang="en-US" sz="1400" b="1" dirty="0" err="1" smtClean="0">
                          <a:solidFill>
                            <a:schemeClr val="tx1"/>
                          </a:solidFill>
                        </a:rPr>
                        <a:t>int</a:t>
                      </a:r>
                      <a:r>
                        <a:rPr lang="en-US" sz="1400" b="1" dirty="0" smtClean="0">
                          <a:solidFill>
                            <a:schemeClr val="tx1"/>
                          </a:solidFill>
                        </a:rPr>
                        <a:t> x) {</a:t>
                      </a:r>
                    </a:p>
                    <a:p>
                      <a:pPr marL="0" lvl="2" indent="0"/>
                      <a:r>
                        <a:rPr lang="en-US" sz="1400" b="1" dirty="0" smtClean="0">
                          <a:solidFill>
                            <a:schemeClr val="tx1"/>
                          </a:solidFill>
                        </a:rPr>
                        <a:t>   </a:t>
                      </a:r>
                    </a:p>
                    <a:p>
                      <a:pPr marL="0" lvl="2" indent="0"/>
                      <a:r>
                        <a:rPr lang="en-US" sz="1400" b="1" dirty="0" err="1" smtClean="0">
                          <a:solidFill>
                            <a:schemeClr val="tx1"/>
                          </a:solidFill>
                        </a:rPr>
                        <a:t>struct</a:t>
                      </a:r>
                      <a:r>
                        <a:rPr lang="en-US" sz="1400" b="1" dirty="0" smtClean="0">
                          <a:solidFill>
                            <a:schemeClr val="tx1"/>
                          </a:solidFill>
                        </a:rPr>
                        <a:t> Node*  </a:t>
                      </a:r>
                      <a:r>
                        <a:rPr lang="en-US" sz="1400" b="1" dirty="0" err="1" smtClean="0">
                          <a:solidFill>
                            <a:schemeClr val="tx1"/>
                          </a:solidFill>
                        </a:rPr>
                        <a:t>newNode</a:t>
                      </a:r>
                      <a:r>
                        <a:rPr lang="en-US" sz="1400" b="1" dirty="0" smtClean="0">
                          <a:solidFill>
                            <a:schemeClr val="tx1"/>
                          </a:solidFill>
                        </a:rPr>
                        <a:t> = (</a:t>
                      </a:r>
                      <a:r>
                        <a:rPr lang="en-US" sz="1400" b="1" dirty="0" err="1" smtClean="0">
                          <a:solidFill>
                            <a:schemeClr val="tx1"/>
                          </a:solidFill>
                        </a:rPr>
                        <a:t>struct</a:t>
                      </a:r>
                      <a:r>
                        <a:rPr lang="en-US" sz="1400" b="1" dirty="0" smtClean="0">
                          <a:solidFill>
                            <a:schemeClr val="tx1"/>
                          </a:solidFill>
                        </a:rPr>
                        <a:t> Node*)</a:t>
                      </a:r>
                      <a:r>
                        <a:rPr lang="en-US" sz="1400" b="1" dirty="0" err="1" smtClean="0">
                          <a:solidFill>
                            <a:schemeClr val="tx1"/>
                          </a:solidFill>
                        </a:rPr>
                        <a:t>malloc</a:t>
                      </a:r>
                      <a:r>
                        <a:rPr lang="en-US" sz="1400" b="1" dirty="0" smtClean="0">
                          <a:solidFill>
                            <a:schemeClr val="tx1"/>
                          </a:solidFill>
                        </a:rPr>
                        <a:t>(</a:t>
                      </a:r>
                      <a:r>
                        <a:rPr lang="en-US" sz="1400" b="1" dirty="0" err="1" smtClean="0">
                          <a:solidFill>
                            <a:schemeClr val="tx1"/>
                          </a:solidFill>
                        </a:rPr>
                        <a:t>sizeof</a:t>
                      </a:r>
                      <a:r>
                        <a:rPr lang="en-US" sz="1400" b="1" dirty="0" smtClean="0">
                          <a:solidFill>
                            <a:schemeClr val="tx1"/>
                          </a:solidFill>
                        </a:rPr>
                        <a:t>(</a:t>
                      </a:r>
                      <a:r>
                        <a:rPr lang="en-US" sz="1400" b="1" dirty="0" err="1" smtClean="0">
                          <a:solidFill>
                            <a:schemeClr val="tx1"/>
                          </a:solidFill>
                        </a:rPr>
                        <a:t>struct</a:t>
                      </a:r>
                      <a:r>
                        <a:rPr lang="en-US" sz="1400" b="1" dirty="0" smtClean="0">
                          <a:solidFill>
                            <a:schemeClr val="tx1"/>
                          </a:solidFill>
                        </a:rPr>
                        <a:t> Node));</a:t>
                      </a:r>
                    </a:p>
                    <a:p>
                      <a:pPr marL="0" lvl="2" indent="0"/>
                      <a:r>
                        <a:rPr lang="en-US" sz="1400" b="1" dirty="0" smtClean="0">
                          <a:solidFill>
                            <a:schemeClr val="tx1"/>
                          </a:solidFill>
                        </a:rPr>
                        <a:t>  </a:t>
                      </a:r>
                    </a:p>
                    <a:p>
                      <a:pPr marL="0" lvl="2" indent="0"/>
                      <a:r>
                        <a:rPr lang="en-US" sz="1400" b="1" dirty="0" smtClean="0">
                          <a:solidFill>
                            <a:schemeClr val="tx1"/>
                          </a:solidFill>
                        </a:rPr>
                        <a:t>   </a:t>
                      </a:r>
                      <a:r>
                        <a:rPr lang="en-US" sz="1400" b="1" dirty="0" err="1" smtClean="0">
                          <a:solidFill>
                            <a:schemeClr val="tx1"/>
                          </a:solidFill>
                        </a:rPr>
                        <a:t>newNode</a:t>
                      </a:r>
                      <a:r>
                        <a:rPr lang="en-US" sz="1400" b="1" dirty="0" smtClean="0">
                          <a:solidFill>
                            <a:schemeClr val="tx1"/>
                          </a:solidFill>
                        </a:rPr>
                        <a:t>-&gt;data = x;</a:t>
                      </a:r>
                    </a:p>
                    <a:p>
                      <a:pPr marL="0" lvl="2" indent="0"/>
                      <a:r>
                        <a:rPr lang="en-US" sz="1400" b="1" dirty="0" smtClean="0">
                          <a:solidFill>
                            <a:schemeClr val="tx1"/>
                          </a:solidFill>
                        </a:rPr>
                        <a:t>   </a:t>
                      </a:r>
                      <a:r>
                        <a:rPr lang="en-US" sz="1400" b="1" dirty="0" err="1" smtClean="0">
                          <a:solidFill>
                            <a:schemeClr val="tx1"/>
                          </a:solidFill>
                        </a:rPr>
                        <a:t>newNode</a:t>
                      </a:r>
                      <a:r>
                        <a:rPr lang="en-US" sz="1400" b="1" dirty="0" smtClean="0">
                          <a:solidFill>
                            <a:schemeClr val="tx1"/>
                          </a:solidFill>
                        </a:rPr>
                        <a:t>-&gt;</a:t>
                      </a:r>
                      <a:r>
                        <a:rPr lang="en-US" sz="1400" b="1" dirty="0" err="1" smtClean="0">
                          <a:solidFill>
                            <a:schemeClr val="tx1"/>
                          </a:solidFill>
                        </a:rPr>
                        <a:t>prev</a:t>
                      </a:r>
                      <a:r>
                        <a:rPr lang="en-US" sz="1400" b="1" dirty="0" smtClean="0">
                          <a:solidFill>
                            <a:schemeClr val="tx1"/>
                          </a:solidFill>
                        </a:rPr>
                        <a:t> = NULL;</a:t>
                      </a:r>
                    </a:p>
                    <a:p>
                      <a:pPr marL="0" lvl="2" indent="0"/>
                      <a:r>
                        <a:rPr lang="en-US" sz="1400" b="1" dirty="0" smtClean="0">
                          <a:solidFill>
                            <a:schemeClr val="tx1"/>
                          </a:solidFill>
                        </a:rPr>
                        <a:t>   </a:t>
                      </a:r>
                      <a:r>
                        <a:rPr lang="en-US" sz="1400" b="1" dirty="0" err="1" smtClean="0">
                          <a:solidFill>
                            <a:schemeClr val="tx1"/>
                          </a:solidFill>
                        </a:rPr>
                        <a:t>newNode</a:t>
                      </a:r>
                      <a:r>
                        <a:rPr lang="en-US" sz="1400" b="1" dirty="0" smtClean="0">
                          <a:solidFill>
                            <a:schemeClr val="tx1"/>
                          </a:solidFill>
                        </a:rPr>
                        <a:t>-&gt;next=NULL;</a:t>
                      </a:r>
                    </a:p>
                    <a:p>
                      <a:pPr marL="0" lvl="2" indent="0"/>
                      <a:endParaRPr lang="en-US" sz="1400" b="1" dirty="0" smtClean="0">
                        <a:solidFill>
                          <a:schemeClr val="tx1"/>
                        </a:solidFill>
                      </a:endParaRPr>
                    </a:p>
                    <a:p>
                      <a:pPr marL="0" lvl="2" indent="0"/>
                      <a:r>
                        <a:rPr lang="en-US" sz="1400" b="1" dirty="0" smtClean="0">
                          <a:solidFill>
                            <a:schemeClr val="tx1"/>
                          </a:solidFill>
                        </a:rPr>
                        <a:t>return </a:t>
                      </a:r>
                      <a:r>
                        <a:rPr lang="en-US" sz="1400" b="1" dirty="0" err="1" smtClean="0">
                          <a:solidFill>
                            <a:schemeClr val="tx1"/>
                          </a:solidFill>
                        </a:rPr>
                        <a:t>newNode</a:t>
                      </a:r>
                      <a:r>
                        <a:rPr lang="en-US" sz="1400" b="1" dirty="0" smtClean="0">
                          <a:solidFill>
                            <a:schemeClr val="tx1"/>
                          </a:solidFill>
                        </a:rPr>
                        <a:t>;</a:t>
                      </a:r>
                    </a:p>
                    <a:p>
                      <a:pPr marL="0" lvl="2" indent="0"/>
                      <a:r>
                        <a:rPr lang="en-US" sz="1400" b="1" dirty="0" smtClean="0">
                          <a:solidFill>
                            <a:schemeClr val="tx1"/>
                          </a:solidFill>
                        </a:rPr>
                        <a:t>}</a:t>
                      </a:r>
                      <a:endParaRPr lang="en-US" sz="1400" b="1"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533077563"/>
              </p:ext>
            </p:extLst>
          </p:nvPr>
        </p:nvGraphicFramePr>
        <p:xfrm>
          <a:off x="3733799" y="1524000"/>
          <a:ext cx="2590801" cy="3429000"/>
        </p:xfrm>
        <a:graphic>
          <a:graphicData uri="http://schemas.openxmlformats.org/drawingml/2006/table">
            <a:tbl>
              <a:tblPr firstRow="1" bandRow="1">
                <a:tableStyleId>{5940675A-B579-460E-94D1-54222C63F5DA}</a:tableStyleId>
              </a:tblPr>
              <a:tblGrid>
                <a:gridCol w="1538288">
                  <a:extLst>
                    <a:ext uri="{9D8B030D-6E8A-4147-A177-3AD203B41FA5}">
                      <a16:colId xmlns:a16="http://schemas.microsoft.com/office/drawing/2014/main" val="20000"/>
                    </a:ext>
                  </a:extLst>
                </a:gridCol>
                <a:gridCol w="1052513">
                  <a:extLst>
                    <a:ext uri="{9D8B030D-6E8A-4147-A177-3AD203B41FA5}">
                      <a16:colId xmlns:a16="http://schemas.microsoft.com/office/drawing/2014/main" val="20001"/>
                    </a:ext>
                  </a:extLst>
                </a:gridCol>
              </a:tblGrid>
              <a:tr h="370840">
                <a:tc gridSpan="2">
                  <a:txBody>
                    <a:bodyPr/>
                    <a:lstStyle/>
                    <a:p>
                      <a:r>
                        <a:rPr lang="en-US" dirty="0" smtClean="0">
                          <a:solidFill>
                            <a:schemeClr val="tx1"/>
                          </a:solidFill>
                        </a:rPr>
                        <a:t>Stack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53340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3560">
                <a:tc>
                  <a:txBody>
                    <a:bodyPr/>
                    <a:lstStyle/>
                    <a:p>
                      <a:r>
                        <a:rPr lang="en-US" dirty="0" smtClean="0">
                          <a:solidFill>
                            <a:schemeClr val="tx1"/>
                          </a:solidFill>
                        </a:rPr>
                        <a:t>x</a:t>
                      </a:r>
                    </a:p>
                    <a:p>
                      <a:r>
                        <a:rPr lang="en-US" dirty="0" err="1" smtClean="0">
                          <a:solidFill>
                            <a:schemeClr val="tx1"/>
                          </a:solidFill>
                        </a:rPr>
                        <a:t>newNode</a:t>
                      </a:r>
                      <a:r>
                        <a:rPr lang="en-US" dirty="0" smtClean="0">
                          <a:solidFill>
                            <a:schemeClr val="tx1"/>
                          </a:solidFill>
                        </a:rPr>
                        <a:t> </a:t>
                      </a:r>
                      <a:endParaRPr lang="en-US" sz="1600" dirty="0" smtClean="0">
                        <a:solidFill>
                          <a:schemeClr val="tx1"/>
                        </a:solidFill>
                      </a:endParaRPr>
                    </a:p>
                    <a:p>
                      <a:endParaRPr lang="en-US" dirty="0" smtClean="0">
                        <a:solidFill>
                          <a:schemeClr val="tx1"/>
                        </a:solidFill>
                      </a:endParaRPr>
                    </a:p>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err="1" smtClean="0">
                          <a:solidFill>
                            <a:schemeClr val="tx1"/>
                          </a:solidFill>
                        </a:rPr>
                        <a:t>GetNewNode</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53720">
                <a:tc>
                  <a:txBody>
                    <a:bodyPr/>
                    <a:lstStyle/>
                    <a:p>
                      <a:r>
                        <a:rPr lang="en-US" dirty="0" smtClean="0">
                          <a:solidFill>
                            <a:schemeClr val="tx1"/>
                          </a:solidFill>
                        </a:rPr>
                        <a:t>x </a:t>
                      </a:r>
                    </a:p>
                    <a:p>
                      <a:r>
                        <a:rPr lang="en-US" dirty="0" err="1" smtClean="0">
                          <a:solidFill>
                            <a:schemeClr val="tx1"/>
                          </a:solidFill>
                        </a:rPr>
                        <a:t>newNode</a:t>
                      </a:r>
                      <a:endParaRPr lang="en-US" dirty="0" smtClean="0">
                        <a:solidFill>
                          <a:schemeClr val="tx1"/>
                        </a:solidFill>
                      </a:endParaRPr>
                    </a:p>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err="1" smtClean="0">
                          <a:solidFill>
                            <a:schemeClr val="tx1"/>
                          </a:solidFill>
                        </a:rPr>
                        <a:t>InsertAtHead</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164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main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Rectangle 18"/>
          <p:cNvSpPr/>
          <p:nvPr/>
        </p:nvSpPr>
        <p:spPr>
          <a:xfrm>
            <a:off x="4191000" y="250444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1" name="Rectangle 20"/>
          <p:cNvSpPr/>
          <p:nvPr/>
        </p:nvSpPr>
        <p:spPr>
          <a:xfrm>
            <a:off x="4191000" y="372364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2" name="Rectangle 21"/>
          <p:cNvSpPr/>
          <p:nvPr/>
        </p:nvSpPr>
        <p:spPr>
          <a:xfrm>
            <a:off x="4191000" y="425704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a:t>
            </a:r>
            <a:endParaRPr lang="en-US" dirty="0">
              <a:solidFill>
                <a:schemeClr val="tx1"/>
              </a:solidFill>
            </a:endParaRPr>
          </a:p>
        </p:txBody>
      </p:sp>
      <p:sp>
        <p:nvSpPr>
          <p:cNvPr id="5" name="TextBox 4"/>
          <p:cNvSpPr txBox="1"/>
          <p:nvPr/>
        </p:nvSpPr>
        <p:spPr>
          <a:xfrm>
            <a:off x="304800" y="4485640"/>
            <a:ext cx="3276600" cy="1754326"/>
          </a:xfrm>
          <a:prstGeom prst="rect">
            <a:avLst/>
          </a:prstGeom>
          <a:noFill/>
        </p:spPr>
        <p:txBody>
          <a:bodyPr wrap="square" rtlCol="0">
            <a:spAutoFit/>
          </a:bodyPr>
          <a:lstStyle/>
          <a:p>
            <a:r>
              <a:rPr lang="en-US" dirty="0" smtClean="0"/>
              <a:t>We are declaring this variable </a:t>
            </a:r>
            <a:r>
              <a:rPr lang="en-US" dirty="0" err="1" smtClean="0"/>
              <a:t>newNode</a:t>
            </a:r>
            <a:r>
              <a:rPr lang="en-US" dirty="0" smtClean="0"/>
              <a:t>, not as </a:t>
            </a:r>
            <a:r>
              <a:rPr lang="en-US" dirty="0" err="1" smtClean="0"/>
              <a:t>struct</a:t>
            </a:r>
            <a:r>
              <a:rPr lang="en-US" dirty="0" smtClean="0"/>
              <a:t> node but as </a:t>
            </a:r>
            <a:r>
              <a:rPr lang="en-US" dirty="0" err="1" smtClean="0"/>
              <a:t>struct</a:t>
            </a:r>
            <a:r>
              <a:rPr lang="en-US" dirty="0" smtClean="0"/>
              <a:t> node* that is pointer to node. We are using </a:t>
            </a:r>
            <a:r>
              <a:rPr lang="en-US" dirty="0" err="1" smtClean="0"/>
              <a:t>malloc</a:t>
            </a:r>
            <a:r>
              <a:rPr lang="en-US" dirty="0" smtClean="0"/>
              <a:t> to create the actual node in heap section.</a:t>
            </a:r>
            <a:endParaRPr lang="en-US" dirty="0"/>
          </a:p>
        </p:txBody>
      </p:sp>
      <p:sp>
        <p:nvSpPr>
          <p:cNvPr id="23" name="Rectangle 22"/>
          <p:cNvSpPr/>
          <p:nvPr/>
        </p:nvSpPr>
        <p:spPr>
          <a:xfrm>
            <a:off x="4191000" y="3173511"/>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400</a:t>
            </a:r>
            <a:endParaRPr lang="en-US" dirty="0">
              <a:solidFill>
                <a:schemeClr val="tx1"/>
              </a:solidFill>
            </a:endParaRPr>
          </a:p>
        </p:txBody>
      </p:sp>
      <p:cxnSp>
        <p:nvCxnSpPr>
          <p:cNvPr id="10" name="Straight Arrow Connector 9"/>
          <p:cNvCxnSpPr/>
          <p:nvPr/>
        </p:nvCxnSpPr>
        <p:spPr>
          <a:xfrm flipV="1">
            <a:off x="4724400" y="2286000"/>
            <a:ext cx="2209800" cy="99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767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Application Memory</a:t>
            </a:r>
            <a:endParaRPr lang="en-US" sz="3200" b="1" dirty="0">
              <a:latin typeface="Verdana" pitchFamily="34" charset="0"/>
              <a:ea typeface="Verdana" pitchFamily="34" charset="0"/>
              <a:cs typeface="Verdana"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336386318"/>
              </p:ext>
            </p:extLst>
          </p:nvPr>
        </p:nvGraphicFramePr>
        <p:xfrm>
          <a:off x="6934200" y="1376680"/>
          <a:ext cx="1905000" cy="2255520"/>
        </p:xfrm>
        <a:graphic>
          <a:graphicData uri="http://schemas.openxmlformats.org/drawingml/2006/table">
            <a:tbl>
              <a:tblPr firstRow="1" bandRow="1">
                <a:tableStyleId>{5940675A-B579-460E-94D1-54222C63F5DA}</a:tableStyleId>
              </a:tblPr>
              <a:tblGrid>
                <a:gridCol w="560294">
                  <a:extLst>
                    <a:ext uri="{9D8B030D-6E8A-4147-A177-3AD203B41FA5}">
                      <a16:colId xmlns:a16="http://schemas.microsoft.com/office/drawing/2014/main" val="20000"/>
                    </a:ext>
                  </a:extLst>
                </a:gridCol>
                <a:gridCol w="400210">
                  <a:extLst>
                    <a:ext uri="{9D8B030D-6E8A-4147-A177-3AD203B41FA5}">
                      <a16:colId xmlns:a16="http://schemas.microsoft.com/office/drawing/2014/main" val="20001"/>
                    </a:ext>
                  </a:extLst>
                </a:gridCol>
                <a:gridCol w="400210">
                  <a:extLst>
                    <a:ext uri="{9D8B030D-6E8A-4147-A177-3AD203B41FA5}">
                      <a16:colId xmlns:a16="http://schemas.microsoft.com/office/drawing/2014/main" val="20002"/>
                    </a:ext>
                  </a:extLst>
                </a:gridCol>
                <a:gridCol w="544286">
                  <a:extLst>
                    <a:ext uri="{9D8B030D-6E8A-4147-A177-3AD203B41FA5}">
                      <a16:colId xmlns:a16="http://schemas.microsoft.com/office/drawing/2014/main" val="20003"/>
                    </a:ext>
                  </a:extLst>
                </a:gridCol>
              </a:tblGrid>
              <a:tr h="370840">
                <a:tc gridSpan="3">
                  <a:txBody>
                    <a:bodyPr/>
                    <a:lstStyle/>
                    <a:p>
                      <a:r>
                        <a:rPr lang="en-US" dirty="0" smtClean="0">
                          <a:solidFill>
                            <a:schemeClr val="tx1"/>
                          </a:solidFill>
                        </a:rPr>
                        <a:t>Heap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gridSpan="3">
                  <a:txBody>
                    <a:bodyPr/>
                    <a:lstStyle/>
                    <a:p>
                      <a:endParaRPr lang="en-US">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1320">
                <a:tc>
                  <a:txBody>
                    <a:bodyPr/>
                    <a:lstStyle/>
                    <a:p>
                      <a:r>
                        <a:rPr lang="en-US" dirty="0" smtClean="0">
                          <a:solidFill>
                            <a:schemeClr val="tx1"/>
                          </a:solidFill>
                        </a:rPr>
                        <a:t> 0</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400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gridSpan="3">
                  <a:txBody>
                    <a:bodyPr/>
                    <a:lstStyle/>
                    <a:p>
                      <a:endParaRPr lang="en-US">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gridSpan="3">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gridSpan="3">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extLst/>
          </p:nvPr>
        </p:nvGraphicFramePr>
        <p:xfrm>
          <a:off x="4629150" y="5257800"/>
          <a:ext cx="1752600" cy="7416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tblGrid>
              <a:tr h="370840">
                <a:tc>
                  <a:txBody>
                    <a:bodyPr/>
                    <a:lstStyle/>
                    <a:p>
                      <a:pPr algn="ctr"/>
                      <a:r>
                        <a:rPr lang="en-US" dirty="0" smtClean="0">
                          <a:solidFill>
                            <a:schemeClr val="tx1"/>
                          </a:solidFill>
                        </a:rPr>
                        <a:t> Global </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dirty="0" smtClean="0">
                          <a:solidFill>
                            <a:schemeClr val="tx1"/>
                          </a:solidFill>
                        </a:rPr>
                        <a:t>Head = null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94364635"/>
              </p:ext>
            </p:extLst>
          </p:nvPr>
        </p:nvGraphicFramePr>
        <p:xfrm>
          <a:off x="304800" y="1371600"/>
          <a:ext cx="3276600" cy="2438400"/>
        </p:xfrm>
        <a:graphic>
          <a:graphicData uri="http://schemas.openxmlformats.org/drawingml/2006/table">
            <a:tbl>
              <a:tblPr firstRow="1" bandRow="1">
                <a:tableStyleId>{5940675A-B579-460E-94D1-54222C63F5DA}</a:tableStyleId>
              </a:tblPr>
              <a:tblGrid>
                <a:gridCol w="3276600">
                  <a:extLst>
                    <a:ext uri="{9D8B030D-6E8A-4147-A177-3AD203B41FA5}">
                      <a16:colId xmlns:a16="http://schemas.microsoft.com/office/drawing/2014/main" val="20000"/>
                    </a:ext>
                  </a:extLst>
                </a:gridCol>
              </a:tblGrid>
              <a:tr h="1645208">
                <a:tc>
                  <a:txBody>
                    <a:bodyPr/>
                    <a:lstStyle/>
                    <a:p>
                      <a:pPr marL="0" lvl="2" indent="0"/>
                      <a:r>
                        <a:rPr lang="en-US" sz="1400" b="1" dirty="0" smtClean="0">
                          <a:solidFill>
                            <a:schemeClr val="tx1"/>
                          </a:solidFill>
                        </a:rPr>
                        <a:t>void </a:t>
                      </a:r>
                      <a:r>
                        <a:rPr lang="en-US" sz="1400" b="1" dirty="0" err="1" smtClean="0">
                          <a:solidFill>
                            <a:schemeClr val="tx1"/>
                          </a:solidFill>
                        </a:rPr>
                        <a:t>InsertAtHead</a:t>
                      </a:r>
                      <a:r>
                        <a:rPr lang="en-US" sz="1400" b="1" dirty="0" smtClean="0">
                          <a:solidFill>
                            <a:schemeClr val="tx1"/>
                          </a:solidFill>
                        </a:rPr>
                        <a:t>(</a:t>
                      </a:r>
                      <a:r>
                        <a:rPr lang="en-US" sz="1400" b="1" dirty="0" err="1" smtClean="0">
                          <a:solidFill>
                            <a:schemeClr val="tx1"/>
                          </a:solidFill>
                        </a:rPr>
                        <a:t>int</a:t>
                      </a:r>
                      <a:r>
                        <a:rPr lang="en-US" sz="1400" b="1" dirty="0" smtClean="0">
                          <a:solidFill>
                            <a:schemeClr val="tx1"/>
                          </a:solidFill>
                        </a:rPr>
                        <a:t> x){</a:t>
                      </a:r>
                    </a:p>
                    <a:p>
                      <a:pPr marL="0" lvl="2" indent="0"/>
                      <a:r>
                        <a:rPr lang="en-US" sz="1400" b="1" dirty="0" smtClean="0">
                          <a:solidFill>
                            <a:schemeClr val="tx1"/>
                          </a:solidFill>
                        </a:rPr>
                        <a:t>  </a:t>
                      </a:r>
                      <a:r>
                        <a:rPr lang="en-US" sz="1400" b="1" dirty="0" err="1" smtClean="0">
                          <a:solidFill>
                            <a:schemeClr val="tx1"/>
                          </a:solidFill>
                        </a:rPr>
                        <a:t>struct</a:t>
                      </a:r>
                      <a:r>
                        <a:rPr lang="en-US" sz="1400" b="1" dirty="0" smtClean="0">
                          <a:solidFill>
                            <a:schemeClr val="tx1"/>
                          </a:solidFill>
                        </a:rPr>
                        <a:t> Node*  temp = </a:t>
                      </a:r>
                      <a:r>
                        <a:rPr lang="en-US" sz="1400" b="1" dirty="0" err="1" smtClean="0">
                          <a:solidFill>
                            <a:schemeClr val="tx1"/>
                          </a:solidFill>
                        </a:rPr>
                        <a:t>GetNewNode</a:t>
                      </a:r>
                      <a:r>
                        <a:rPr lang="en-US" sz="1400" b="1" dirty="0" smtClean="0">
                          <a:solidFill>
                            <a:schemeClr val="tx1"/>
                          </a:solidFill>
                        </a:rPr>
                        <a:t>(x);</a:t>
                      </a:r>
                    </a:p>
                    <a:p>
                      <a:pPr marL="0" lvl="2" indent="0"/>
                      <a:r>
                        <a:rPr lang="en-US" sz="1400" b="1" dirty="0" smtClean="0">
                          <a:solidFill>
                            <a:schemeClr val="tx1"/>
                          </a:solidFill>
                        </a:rPr>
                        <a:t> </a:t>
                      </a:r>
                    </a:p>
                    <a:p>
                      <a:pPr marL="0" lvl="2" indent="0"/>
                      <a:r>
                        <a:rPr lang="en-US" sz="1400" b="1" dirty="0" smtClean="0">
                          <a:solidFill>
                            <a:schemeClr val="tx1"/>
                          </a:solidFill>
                        </a:rPr>
                        <a:t> if(head == NULL) {</a:t>
                      </a:r>
                    </a:p>
                    <a:p>
                      <a:pPr marL="0" lvl="2" indent="0"/>
                      <a:r>
                        <a:rPr lang="en-US" sz="1400" b="1" dirty="0" smtClean="0">
                          <a:solidFill>
                            <a:schemeClr val="tx1"/>
                          </a:solidFill>
                        </a:rPr>
                        <a:t>     head = temp;</a:t>
                      </a:r>
                    </a:p>
                    <a:p>
                      <a:pPr marL="0" lvl="2" indent="0"/>
                      <a:r>
                        <a:rPr lang="en-US" sz="1400" b="1" baseline="0" dirty="0" smtClean="0">
                          <a:solidFill>
                            <a:schemeClr val="tx1"/>
                          </a:solidFill>
                        </a:rPr>
                        <a:t>    return;    }</a:t>
                      </a:r>
                    </a:p>
                    <a:p>
                      <a:pPr marL="0" lvl="2" indent="0"/>
                      <a:endParaRPr lang="en-US" sz="1400" b="1" baseline="0" dirty="0" smtClean="0">
                        <a:solidFill>
                          <a:schemeClr val="tx1"/>
                        </a:solidFill>
                      </a:endParaRPr>
                    </a:p>
                    <a:p>
                      <a:pPr marL="0" lvl="2" indent="0"/>
                      <a:r>
                        <a:rPr lang="en-US" sz="1400" b="1" baseline="0" dirty="0" smtClean="0">
                          <a:solidFill>
                            <a:schemeClr val="tx1"/>
                          </a:solidFill>
                        </a:rPr>
                        <a:t>head-&gt;</a:t>
                      </a:r>
                      <a:r>
                        <a:rPr lang="en-US" sz="1400" b="1" baseline="0" dirty="0" err="1" smtClean="0">
                          <a:solidFill>
                            <a:schemeClr val="tx1"/>
                          </a:solidFill>
                        </a:rPr>
                        <a:t>prev</a:t>
                      </a:r>
                      <a:r>
                        <a:rPr lang="en-US" sz="1400" b="1" baseline="0" dirty="0" smtClean="0">
                          <a:solidFill>
                            <a:schemeClr val="tx1"/>
                          </a:solidFill>
                        </a:rPr>
                        <a:t> = temp;</a:t>
                      </a:r>
                    </a:p>
                    <a:p>
                      <a:pPr marL="0" lvl="2" indent="0"/>
                      <a:r>
                        <a:rPr lang="en-US" sz="1400" b="1" baseline="0" dirty="0" smtClean="0">
                          <a:solidFill>
                            <a:schemeClr val="tx1"/>
                          </a:solidFill>
                        </a:rPr>
                        <a:t>temp-&gt;next = head;</a:t>
                      </a:r>
                    </a:p>
                    <a:p>
                      <a:pPr marL="0" lvl="2" indent="0"/>
                      <a:r>
                        <a:rPr lang="en-US" sz="1400" b="1" baseline="0" dirty="0" smtClean="0">
                          <a:solidFill>
                            <a:schemeClr val="tx1"/>
                          </a:solidFill>
                        </a:rPr>
                        <a:t>head = temp;</a:t>
                      </a:r>
                    </a:p>
                    <a:p>
                      <a:pPr marL="0" lvl="2" indent="0"/>
                      <a:r>
                        <a:rPr lang="en-US" sz="1400" b="1" dirty="0" smtClean="0">
                          <a:solidFill>
                            <a:schemeClr val="tx1"/>
                          </a:solidFill>
                        </a:rPr>
                        <a:t>}</a:t>
                      </a:r>
                      <a:endParaRPr lang="en-US" sz="1400" b="1"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538883209"/>
              </p:ext>
            </p:extLst>
          </p:nvPr>
        </p:nvGraphicFramePr>
        <p:xfrm>
          <a:off x="3733799" y="1524000"/>
          <a:ext cx="2590801" cy="2783840"/>
        </p:xfrm>
        <a:graphic>
          <a:graphicData uri="http://schemas.openxmlformats.org/drawingml/2006/table">
            <a:tbl>
              <a:tblPr firstRow="1" bandRow="1">
                <a:tableStyleId>{5940675A-B579-460E-94D1-54222C63F5DA}</a:tableStyleId>
              </a:tblPr>
              <a:tblGrid>
                <a:gridCol w="1538288">
                  <a:extLst>
                    <a:ext uri="{9D8B030D-6E8A-4147-A177-3AD203B41FA5}">
                      <a16:colId xmlns:a16="http://schemas.microsoft.com/office/drawing/2014/main" val="20000"/>
                    </a:ext>
                  </a:extLst>
                </a:gridCol>
                <a:gridCol w="1052513">
                  <a:extLst>
                    <a:ext uri="{9D8B030D-6E8A-4147-A177-3AD203B41FA5}">
                      <a16:colId xmlns:a16="http://schemas.microsoft.com/office/drawing/2014/main" val="20001"/>
                    </a:ext>
                  </a:extLst>
                </a:gridCol>
              </a:tblGrid>
              <a:tr h="370840">
                <a:tc gridSpan="2">
                  <a:txBody>
                    <a:bodyPr/>
                    <a:lstStyle/>
                    <a:p>
                      <a:r>
                        <a:rPr lang="en-US" dirty="0" smtClean="0">
                          <a:solidFill>
                            <a:schemeClr val="tx1"/>
                          </a:solidFill>
                        </a:rPr>
                        <a:t>Stack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53340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356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53720">
                <a:tc>
                  <a:txBody>
                    <a:bodyPr/>
                    <a:lstStyle/>
                    <a:p>
                      <a:r>
                        <a:rPr lang="en-US" dirty="0" smtClean="0">
                          <a:solidFill>
                            <a:schemeClr val="tx1"/>
                          </a:solidFill>
                        </a:rPr>
                        <a:t>x </a:t>
                      </a:r>
                    </a:p>
                    <a:p>
                      <a:r>
                        <a:rPr lang="en-US" dirty="0" err="1" smtClean="0">
                          <a:solidFill>
                            <a:schemeClr val="tx1"/>
                          </a:solidFill>
                        </a:rPr>
                        <a:t>newNode</a:t>
                      </a:r>
                      <a:endParaRPr lang="en-US" dirty="0" smtClean="0">
                        <a:solidFill>
                          <a:schemeClr val="tx1"/>
                        </a:solidFill>
                      </a:endParaRPr>
                    </a:p>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err="1" smtClean="0">
                          <a:solidFill>
                            <a:schemeClr val="tx1"/>
                          </a:solidFill>
                        </a:rPr>
                        <a:t>InsertAtHead</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164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main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1" name="Rectangle 20"/>
          <p:cNvSpPr/>
          <p:nvPr/>
        </p:nvSpPr>
        <p:spPr>
          <a:xfrm>
            <a:off x="4191000" y="304800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2" name="Rectangle 21"/>
          <p:cNvSpPr/>
          <p:nvPr/>
        </p:nvSpPr>
        <p:spPr>
          <a:xfrm>
            <a:off x="4209392" y="3599793"/>
            <a:ext cx="667408" cy="21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400</a:t>
            </a:r>
            <a:endParaRPr lang="en-US" dirty="0">
              <a:solidFill>
                <a:schemeClr val="tx1"/>
              </a:solidFill>
            </a:endParaRPr>
          </a:p>
        </p:txBody>
      </p:sp>
      <p:sp>
        <p:nvSpPr>
          <p:cNvPr id="5" name="TextBox 4"/>
          <p:cNvSpPr txBox="1"/>
          <p:nvPr/>
        </p:nvSpPr>
        <p:spPr>
          <a:xfrm>
            <a:off x="304800" y="4485640"/>
            <a:ext cx="3276600" cy="646331"/>
          </a:xfrm>
          <a:prstGeom prst="rect">
            <a:avLst/>
          </a:prstGeom>
          <a:noFill/>
        </p:spPr>
        <p:txBody>
          <a:bodyPr wrap="square" rtlCol="0">
            <a:spAutoFit/>
          </a:bodyPr>
          <a:lstStyle/>
          <a:p>
            <a:r>
              <a:rPr lang="en-US" dirty="0" smtClean="0"/>
              <a:t>We are returning back to </a:t>
            </a:r>
            <a:r>
              <a:rPr lang="en-US" dirty="0" err="1" smtClean="0"/>
              <a:t>InsertAtHead</a:t>
            </a:r>
            <a:r>
              <a:rPr lang="en-US" dirty="0" smtClean="0"/>
              <a:t> function. </a:t>
            </a:r>
            <a:endParaRPr lang="en-US" dirty="0"/>
          </a:p>
        </p:txBody>
      </p:sp>
    </p:spTree>
    <p:extLst>
      <p:ext uri="{BB962C8B-B14F-4D97-AF65-F5344CB8AC3E}">
        <p14:creationId xmlns:p14="http://schemas.microsoft.com/office/powerpoint/2010/main" val="6738080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Application Memory</a:t>
            </a:r>
            <a:endParaRPr lang="en-US" sz="3200" b="1" dirty="0">
              <a:latin typeface="Verdana" pitchFamily="34" charset="0"/>
              <a:ea typeface="Verdana" pitchFamily="34" charset="0"/>
              <a:cs typeface="Verdana" pitchFamily="34" charset="0"/>
            </a:endParaRPr>
          </a:p>
        </p:txBody>
      </p:sp>
      <p:graphicFrame>
        <p:nvGraphicFramePr>
          <p:cNvPr id="9" name="Table 8"/>
          <p:cNvGraphicFramePr>
            <a:graphicFrameLocks noGrp="1"/>
          </p:cNvGraphicFramePr>
          <p:nvPr>
            <p:extLst/>
          </p:nvPr>
        </p:nvGraphicFramePr>
        <p:xfrm>
          <a:off x="6934200" y="1376680"/>
          <a:ext cx="1905000" cy="2255520"/>
        </p:xfrm>
        <a:graphic>
          <a:graphicData uri="http://schemas.openxmlformats.org/drawingml/2006/table">
            <a:tbl>
              <a:tblPr firstRow="1" bandRow="1">
                <a:tableStyleId>{5940675A-B579-460E-94D1-54222C63F5DA}</a:tableStyleId>
              </a:tblPr>
              <a:tblGrid>
                <a:gridCol w="560294">
                  <a:extLst>
                    <a:ext uri="{9D8B030D-6E8A-4147-A177-3AD203B41FA5}">
                      <a16:colId xmlns:a16="http://schemas.microsoft.com/office/drawing/2014/main" val="20000"/>
                    </a:ext>
                  </a:extLst>
                </a:gridCol>
                <a:gridCol w="400210">
                  <a:extLst>
                    <a:ext uri="{9D8B030D-6E8A-4147-A177-3AD203B41FA5}">
                      <a16:colId xmlns:a16="http://schemas.microsoft.com/office/drawing/2014/main" val="20001"/>
                    </a:ext>
                  </a:extLst>
                </a:gridCol>
                <a:gridCol w="400210">
                  <a:extLst>
                    <a:ext uri="{9D8B030D-6E8A-4147-A177-3AD203B41FA5}">
                      <a16:colId xmlns:a16="http://schemas.microsoft.com/office/drawing/2014/main" val="20002"/>
                    </a:ext>
                  </a:extLst>
                </a:gridCol>
                <a:gridCol w="544286">
                  <a:extLst>
                    <a:ext uri="{9D8B030D-6E8A-4147-A177-3AD203B41FA5}">
                      <a16:colId xmlns:a16="http://schemas.microsoft.com/office/drawing/2014/main" val="20003"/>
                    </a:ext>
                  </a:extLst>
                </a:gridCol>
              </a:tblGrid>
              <a:tr h="370840">
                <a:tc gridSpan="3">
                  <a:txBody>
                    <a:bodyPr/>
                    <a:lstStyle/>
                    <a:p>
                      <a:r>
                        <a:rPr lang="en-US" dirty="0" smtClean="0">
                          <a:solidFill>
                            <a:schemeClr val="tx1"/>
                          </a:solidFill>
                        </a:rPr>
                        <a:t>Heap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gridSpan="3">
                  <a:txBody>
                    <a:bodyPr/>
                    <a:lstStyle/>
                    <a:p>
                      <a:endParaRPr lang="en-US">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1320">
                <a:tc>
                  <a:txBody>
                    <a:bodyPr/>
                    <a:lstStyle/>
                    <a:p>
                      <a:r>
                        <a:rPr lang="en-US" dirty="0" smtClean="0">
                          <a:solidFill>
                            <a:schemeClr val="tx1"/>
                          </a:solidFill>
                        </a:rPr>
                        <a:t> 0</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400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gridSpan="3">
                  <a:txBody>
                    <a:bodyPr/>
                    <a:lstStyle/>
                    <a:p>
                      <a:endParaRPr lang="en-US">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gridSpan="3">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gridSpan="3">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95870910"/>
              </p:ext>
            </p:extLst>
          </p:nvPr>
        </p:nvGraphicFramePr>
        <p:xfrm>
          <a:off x="5562600" y="4648200"/>
          <a:ext cx="1752600" cy="7416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tblGrid>
              <a:tr h="370840">
                <a:tc>
                  <a:txBody>
                    <a:bodyPr/>
                    <a:lstStyle/>
                    <a:p>
                      <a:pPr algn="ctr"/>
                      <a:r>
                        <a:rPr lang="en-US" dirty="0" smtClean="0">
                          <a:solidFill>
                            <a:schemeClr val="tx1"/>
                          </a:solidFill>
                        </a:rPr>
                        <a:t> Global </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dirty="0" smtClean="0">
                          <a:solidFill>
                            <a:schemeClr val="tx1"/>
                          </a:solidFill>
                        </a:rPr>
                        <a:t>Head = 400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26666950"/>
              </p:ext>
            </p:extLst>
          </p:nvPr>
        </p:nvGraphicFramePr>
        <p:xfrm>
          <a:off x="304800" y="1371600"/>
          <a:ext cx="3276600" cy="2438400"/>
        </p:xfrm>
        <a:graphic>
          <a:graphicData uri="http://schemas.openxmlformats.org/drawingml/2006/table">
            <a:tbl>
              <a:tblPr firstRow="1" bandRow="1">
                <a:tableStyleId>{5940675A-B579-460E-94D1-54222C63F5DA}</a:tableStyleId>
              </a:tblPr>
              <a:tblGrid>
                <a:gridCol w="3276600">
                  <a:extLst>
                    <a:ext uri="{9D8B030D-6E8A-4147-A177-3AD203B41FA5}">
                      <a16:colId xmlns:a16="http://schemas.microsoft.com/office/drawing/2014/main" val="20000"/>
                    </a:ext>
                  </a:extLst>
                </a:gridCol>
              </a:tblGrid>
              <a:tr h="1645208">
                <a:tc>
                  <a:txBody>
                    <a:bodyPr/>
                    <a:lstStyle/>
                    <a:p>
                      <a:pPr marL="0" lvl="2" indent="0"/>
                      <a:r>
                        <a:rPr lang="en-US" sz="1400" b="1" dirty="0" smtClean="0">
                          <a:solidFill>
                            <a:schemeClr val="tx1"/>
                          </a:solidFill>
                        </a:rPr>
                        <a:t>void </a:t>
                      </a:r>
                      <a:r>
                        <a:rPr lang="en-US" sz="1400" b="1" dirty="0" err="1" smtClean="0">
                          <a:solidFill>
                            <a:schemeClr val="tx1"/>
                          </a:solidFill>
                        </a:rPr>
                        <a:t>InsertAtHead</a:t>
                      </a:r>
                      <a:r>
                        <a:rPr lang="en-US" sz="1400" b="1" dirty="0" smtClean="0">
                          <a:solidFill>
                            <a:schemeClr val="tx1"/>
                          </a:solidFill>
                        </a:rPr>
                        <a:t>(</a:t>
                      </a:r>
                      <a:r>
                        <a:rPr lang="en-US" sz="1400" b="1" dirty="0" err="1" smtClean="0">
                          <a:solidFill>
                            <a:schemeClr val="tx1"/>
                          </a:solidFill>
                        </a:rPr>
                        <a:t>int</a:t>
                      </a:r>
                      <a:r>
                        <a:rPr lang="en-US" sz="1400" b="1" dirty="0" smtClean="0">
                          <a:solidFill>
                            <a:schemeClr val="tx1"/>
                          </a:solidFill>
                        </a:rPr>
                        <a:t> x){</a:t>
                      </a:r>
                    </a:p>
                    <a:p>
                      <a:pPr marL="0" lvl="2" indent="0"/>
                      <a:r>
                        <a:rPr lang="en-US" sz="1400" b="1" dirty="0" smtClean="0">
                          <a:solidFill>
                            <a:schemeClr val="tx1"/>
                          </a:solidFill>
                        </a:rPr>
                        <a:t>  </a:t>
                      </a:r>
                      <a:r>
                        <a:rPr lang="en-US" sz="1400" b="1" dirty="0" err="1" smtClean="0">
                          <a:solidFill>
                            <a:schemeClr val="tx1"/>
                          </a:solidFill>
                        </a:rPr>
                        <a:t>struct</a:t>
                      </a:r>
                      <a:r>
                        <a:rPr lang="en-US" sz="1400" b="1" dirty="0" smtClean="0">
                          <a:solidFill>
                            <a:schemeClr val="tx1"/>
                          </a:solidFill>
                        </a:rPr>
                        <a:t> Node*  temp = </a:t>
                      </a:r>
                      <a:r>
                        <a:rPr lang="en-US" sz="1400" b="1" dirty="0" err="1" smtClean="0">
                          <a:solidFill>
                            <a:schemeClr val="tx1"/>
                          </a:solidFill>
                        </a:rPr>
                        <a:t>GetNewNode</a:t>
                      </a:r>
                      <a:r>
                        <a:rPr lang="en-US" sz="1400" b="1" dirty="0" smtClean="0">
                          <a:solidFill>
                            <a:schemeClr val="tx1"/>
                          </a:solidFill>
                        </a:rPr>
                        <a:t>(x);</a:t>
                      </a:r>
                    </a:p>
                    <a:p>
                      <a:pPr marL="0" lvl="2" indent="0"/>
                      <a:r>
                        <a:rPr lang="en-US" sz="1400" b="1" dirty="0" smtClean="0">
                          <a:solidFill>
                            <a:schemeClr val="tx1"/>
                          </a:solidFill>
                        </a:rPr>
                        <a:t> </a:t>
                      </a:r>
                    </a:p>
                    <a:p>
                      <a:pPr marL="0" lvl="2" indent="0"/>
                      <a:r>
                        <a:rPr lang="en-US" sz="1400" b="1" dirty="0" smtClean="0">
                          <a:solidFill>
                            <a:schemeClr val="tx1"/>
                          </a:solidFill>
                        </a:rPr>
                        <a:t> if(head == NULL) {</a:t>
                      </a:r>
                    </a:p>
                    <a:p>
                      <a:pPr marL="0" lvl="2" indent="0"/>
                      <a:r>
                        <a:rPr lang="en-US" sz="1400" b="1" dirty="0" smtClean="0">
                          <a:solidFill>
                            <a:schemeClr val="tx1"/>
                          </a:solidFill>
                        </a:rPr>
                        <a:t>     head = temp;</a:t>
                      </a:r>
                    </a:p>
                    <a:p>
                      <a:pPr marL="0" lvl="2" indent="0"/>
                      <a:r>
                        <a:rPr lang="en-US" sz="1400" b="1" baseline="0" dirty="0" smtClean="0">
                          <a:solidFill>
                            <a:schemeClr val="tx1"/>
                          </a:solidFill>
                        </a:rPr>
                        <a:t>    return;    }</a:t>
                      </a:r>
                    </a:p>
                    <a:p>
                      <a:pPr marL="0" lvl="2" indent="0"/>
                      <a:endParaRPr lang="en-US" sz="1400" b="1" baseline="0" dirty="0" smtClean="0">
                        <a:solidFill>
                          <a:schemeClr val="tx1"/>
                        </a:solidFill>
                      </a:endParaRPr>
                    </a:p>
                    <a:p>
                      <a:pPr marL="0" lvl="2" indent="0"/>
                      <a:r>
                        <a:rPr lang="en-US" sz="1400" b="1" baseline="0" dirty="0" smtClean="0">
                          <a:solidFill>
                            <a:schemeClr val="tx1"/>
                          </a:solidFill>
                        </a:rPr>
                        <a:t>head-&gt;</a:t>
                      </a:r>
                      <a:r>
                        <a:rPr lang="en-US" sz="1400" b="1" baseline="0" dirty="0" err="1" smtClean="0">
                          <a:solidFill>
                            <a:schemeClr val="tx1"/>
                          </a:solidFill>
                        </a:rPr>
                        <a:t>prev</a:t>
                      </a:r>
                      <a:r>
                        <a:rPr lang="en-US" sz="1400" b="1" baseline="0" dirty="0" smtClean="0">
                          <a:solidFill>
                            <a:schemeClr val="tx1"/>
                          </a:solidFill>
                        </a:rPr>
                        <a:t> = temp;</a:t>
                      </a:r>
                    </a:p>
                    <a:p>
                      <a:pPr marL="0" lvl="2" indent="0"/>
                      <a:r>
                        <a:rPr lang="en-US" sz="1400" b="1" baseline="0" dirty="0" smtClean="0">
                          <a:solidFill>
                            <a:schemeClr val="tx1"/>
                          </a:solidFill>
                        </a:rPr>
                        <a:t>temp-&gt;next = head;</a:t>
                      </a:r>
                    </a:p>
                    <a:p>
                      <a:pPr marL="0" lvl="2" indent="0"/>
                      <a:r>
                        <a:rPr lang="en-US" sz="1400" b="1" baseline="0" dirty="0" smtClean="0">
                          <a:solidFill>
                            <a:srgbClr val="C00000"/>
                          </a:solidFill>
                        </a:rPr>
                        <a:t>head = temp;</a:t>
                      </a:r>
                    </a:p>
                    <a:p>
                      <a:pPr marL="0" lvl="2" indent="0"/>
                      <a:r>
                        <a:rPr lang="en-US" sz="1400" b="1" dirty="0" smtClean="0">
                          <a:solidFill>
                            <a:schemeClr val="tx1"/>
                          </a:solidFill>
                        </a:rPr>
                        <a:t>}</a:t>
                      </a:r>
                      <a:endParaRPr lang="en-US" sz="1400" b="1"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46309427"/>
              </p:ext>
            </p:extLst>
          </p:nvPr>
        </p:nvGraphicFramePr>
        <p:xfrm>
          <a:off x="4343399" y="1524000"/>
          <a:ext cx="2362201" cy="2423160"/>
        </p:xfrm>
        <a:graphic>
          <a:graphicData uri="http://schemas.openxmlformats.org/drawingml/2006/table">
            <a:tbl>
              <a:tblPr firstRow="1" bandRow="1">
                <a:tableStyleId>{5940675A-B579-460E-94D1-54222C63F5DA}</a:tableStyleId>
              </a:tblPr>
              <a:tblGrid>
                <a:gridCol w="1402557">
                  <a:extLst>
                    <a:ext uri="{9D8B030D-6E8A-4147-A177-3AD203B41FA5}">
                      <a16:colId xmlns:a16="http://schemas.microsoft.com/office/drawing/2014/main" val="20000"/>
                    </a:ext>
                  </a:extLst>
                </a:gridCol>
                <a:gridCol w="959644">
                  <a:extLst>
                    <a:ext uri="{9D8B030D-6E8A-4147-A177-3AD203B41FA5}">
                      <a16:colId xmlns:a16="http://schemas.microsoft.com/office/drawing/2014/main" val="20001"/>
                    </a:ext>
                  </a:extLst>
                </a:gridCol>
              </a:tblGrid>
              <a:tr h="370840">
                <a:tc gridSpan="2">
                  <a:txBody>
                    <a:bodyPr/>
                    <a:lstStyle/>
                    <a:p>
                      <a:r>
                        <a:rPr lang="en-US" dirty="0" smtClean="0">
                          <a:solidFill>
                            <a:schemeClr val="tx1"/>
                          </a:solidFill>
                        </a:rPr>
                        <a:t>Stack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53340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356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5372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164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main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5" name="TextBox 4"/>
          <p:cNvSpPr txBox="1"/>
          <p:nvPr/>
        </p:nvSpPr>
        <p:spPr>
          <a:xfrm>
            <a:off x="304800" y="4191000"/>
            <a:ext cx="4724400" cy="2308324"/>
          </a:xfrm>
          <a:prstGeom prst="rect">
            <a:avLst/>
          </a:prstGeom>
          <a:noFill/>
        </p:spPr>
        <p:txBody>
          <a:bodyPr wrap="square" rtlCol="0">
            <a:spAutoFit/>
          </a:bodyPr>
          <a:lstStyle/>
          <a:p>
            <a:r>
              <a:rPr lang="en-US" dirty="0" smtClean="0"/>
              <a:t>Now we setting the head equal temp and temp has the address 400. </a:t>
            </a:r>
          </a:p>
          <a:p>
            <a:r>
              <a:rPr lang="en-US" dirty="0" smtClean="0"/>
              <a:t>Head is a global variable, its not going to be cleared for whole life time of the application. Now we are returning and stack frame of </a:t>
            </a:r>
            <a:r>
              <a:rPr lang="en-US" dirty="0" err="1" smtClean="0"/>
              <a:t>InsertAtHead</a:t>
            </a:r>
            <a:r>
              <a:rPr lang="en-US" dirty="0" smtClean="0"/>
              <a:t> will be cleared. When we will make another call to </a:t>
            </a:r>
            <a:r>
              <a:rPr lang="en-US" dirty="0" err="1" smtClean="0"/>
              <a:t>InsertAtHead</a:t>
            </a:r>
            <a:r>
              <a:rPr lang="en-US" dirty="0" smtClean="0"/>
              <a:t>, once again fresh stack  frames will be allocated.</a:t>
            </a:r>
            <a:endParaRPr lang="en-US" dirty="0"/>
          </a:p>
        </p:txBody>
      </p:sp>
      <p:cxnSp>
        <p:nvCxnSpPr>
          <p:cNvPr id="6" name="Straight Arrow Connector 5"/>
          <p:cNvCxnSpPr>
            <a:stCxn id="4" idx="0"/>
          </p:cNvCxnSpPr>
          <p:nvPr/>
        </p:nvCxnSpPr>
        <p:spPr>
          <a:xfrm flipV="1">
            <a:off x="6438900" y="2362200"/>
            <a:ext cx="419100" cy="2286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5819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Verdana" pitchFamily="34" charset="0"/>
                <a:ea typeface="Verdana" pitchFamily="34" charset="0"/>
                <a:cs typeface="Verdana" pitchFamily="34" charset="0"/>
              </a:rPr>
              <a:t>Application Memory</a:t>
            </a:r>
            <a:endParaRPr lang="en-US" sz="3200" b="1" dirty="0">
              <a:latin typeface="Verdana" pitchFamily="34" charset="0"/>
              <a:ea typeface="Verdana" pitchFamily="34" charset="0"/>
              <a:cs typeface="Verdana"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287234010"/>
              </p:ext>
            </p:extLst>
          </p:nvPr>
        </p:nvGraphicFramePr>
        <p:xfrm>
          <a:off x="6934200" y="1376680"/>
          <a:ext cx="1978596" cy="2255520"/>
        </p:xfrm>
        <a:graphic>
          <a:graphicData uri="http://schemas.openxmlformats.org/drawingml/2006/table">
            <a:tbl>
              <a:tblPr firstRow="1" bandRow="1">
                <a:tableStyleId>{5940675A-B579-460E-94D1-54222C63F5DA}</a:tableStyleId>
              </a:tblPr>
              <a:tblGrid>
                <a:gridCol w="453571">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267789">
                  <a:extLst>
                    <a:ext uri="{9D8B030D-6E8A-4147-A177-3AD203B41FA5}">
                      <a16:colId xmlns:a16="http://schemas.microsoft.com/office/drawing/2014/main" val="20002"/>
                    </a:ext>
                  </a:extLst>
                </a:gridCol>
                <a:gridCol w="195900">
                  <a:extLst>
                    <a:ext uri="{9D8B030D-6E8A-4147-A177-3AD203B41FA5}">
                      <a16:colId xmlns:a16="http://schemas.microsoft.com/office/drawing/2014/main" val="20003"/>
                    </a:ext>
                  </a:extLst>
                </a:gridCol>
                <a:gridCol w="400210">
                  <a:extLst>
                    <a:ext uri="{9D8B030D-6E8A-4147-A177-3AD203B41FA5}">
                      <a16:colId xmlns:a16="http://schemas.microsoft.com/office/drawing/2014/main" val="20004"/>
                    </a:ext>
                  </a:extLst>
                </a:gridCol>
                <a:gridCol w="544286">
                  <a:extLst>
                    <a:ext uri="{9D8B030D-6E8A-4147-A177-3AD203B41FA5}">
                      <a16:colId xmlns:a16="http://schemas.microsoft.com/office/drawing/2014/main" val="20005"/>
                    </a:ext>
                  </a:extLst>
                </a:gridCol>
              </a:tblGrid>
              <a:tr h="370840">
                <a:tc gridSpan="5">
                  <a:txBody>
                    <a:bodyPr/>
                    <a:lstStyle/>
                    <a:p>
                      <a:r>
                        <a:rPr lang="en-US" dirty="0" smtClean="0">
                          <a:solidFill>
                            <a:schemeClr val="tx1"/>
                          </a:solidFill>
                        </a:rPr>
                        <a:t>Heap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gridSpan="5">
                  <a:txBody>
                    <a:bodyPr/>
                    <a:lstStyle/>
                    <a:p>
                      <a:endParaRPr lang="en-US">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1320">
                <a:tc gridSpan="2">
                  <a:txBody>
                    <a:bodyPr/>
                    <a:lstStyle/>
                    <a:p>
                      <a:r>
                        <a:rPr lang="en-US" dirty="0" smtClean="0">
                          <a:solidFill>
                            <a:schemeClr val="tx1"/>
                          </a:solidFill>
                        </a:rPr>
                        <a:t>600</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gridSpan="2">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a:txBody>
                    <a:bodyPr/>
                    <a:lstStyle/>
                    <a:p>
                      <a:r>
                        <a:rPr lang="en-US" dirty="0" smtClean="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400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gridSpan="5">
                  <a:txBody>
                    <a:bodyPr/>
                    <a:lstStyle/>
                    <a:p>
                      <a:endParaRPr lang="en-US">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dirty="0" smtClean="0">
                          <a:solidFill>
                            <a:schemeClr val="tx1"/>
                          </a:solidFill>
                        </a:rPr>
                        <a:t>0</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tc gridSpan="2">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gridSpan="2">
                  <a:txBody>
                    <a:bodyPr/>
                    <a:lstStyle/>
                    <a:p>
                      <a:r>
                        <a:rPr lang="en-US" dirty="0" smtClean="0">
                          <a:solidFill>
                            <a:schemeClr val="tx1"/>
                          </a:solidFill>
                        </a:rPr>
                        <a:t>400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a:txBody>
                    <a:bodyPr/>
                    <a:lstStyle/>
                    <a:p>
                      <a:r>
                        <a:rPr lang="en-US" dirty="0" smtClean="0">
                          <a:solidFill>
                            <a:schemeClr val="tx1"/>
                          </a:solidFill>
                        </a:rPr>
                        <a:t>600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gridSpan="5">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90717613"/>
              </p:ext>
            </p:extLst>
          </p:nvPr>
        </p:nvGraphicFramePr>
        <p:xfrm>
          <a:off x="5562600" y="4648200"/>
          <a:ext cx="1752600" cy="7416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tblGrid>
              <a:tr h="370840">
                <a:tc>
                  <a:txBody>
                    <a:bodyPr/>
                    <a:lstStyle/>
                    <a:p>
                      <a:pPr algn="ctr"/>
                      <a:r>
                        <a:rPr lang="en-US" dirty="0" smtClean="0">
                          <a:solidFill>
                            <a:schemeClr val="tx1"/>
                          </a:solidFill>
                        </a:rPr>
                        <a:t> Global </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dirty="0" smtClean="0">
                          <a:solidFill>
                            <a:schemeClr val="tx1"/>
                          </a:solidFill>
                        </a:rPr>
                        <a:t>Head = 600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04800" y="1371600"/>
          <a:ext cx="3276600" cy="2438400"/>
        </p:xfrm>
        <a:graphic>
          <a:graphicData uri="http://schemas.openxmlformats.org/drawingml/2006/table">
            <a:tbl>
              <a:tblPr firstRow="1" bandRow="1">
                <a:tableStyleId>{5940675A-B579-460E-94D1-54222C63F5DA}</a:tableStyleId>
              </a:tblPr>
              <a:tblGrid>
                <a:gridCol w="3276600">
                  <a:extLst>
                    <a:ext uri="{9D8B030D-6E8A-4147-A177-3AD203B41FA5}">
                      <a16:colId xmlns:a16="http://schemas.microsoft.com/office/drawing/2014/main" val="20000"/>
                    </a:ext>
                  </a:extLst>
                </a:gridCol>
              </a:tblGrid>
              <a:tr h="1645208">
                <a:tc>
                  <a:txBody>
                    <a:bodyPr/>
                    <a:lstStyle/>
                    <a:p>
                      <a:pPr marL="0" lvl="2" indent="0"/>
                      <a:r>
                        <a:rPr lang="en-US" sz="1400" b="1" dirty="0" smtClean="0">
                          <a:solidFill>
                            <a:schemeClr val="tx1"/>
                          </a:solidFill>
                        </a:rPr>
                        <a:t>void </a:t>
                      </a:r>
                      <a:r>
                        <a:rPr lang="en-US" sz="1400" b="1" dirty="0" err="1" smtClean="0">
                          <a:solidFill>
                            <a:schemeClr val="tx1"/>
                          </a:solidFill>
                        </a:rPr>
                        <a:t>InsertAtHead</a:t>
                      </a:r>
                      <a:r>
                        <a:rPr lang="en-US" sz="1400" b="1" dirty="0" smtClean="0">
                          <a:solidFill>
                            <a:schemeClr val="tx1"/>
                          </a:solidFill>
                        </a:rPr>
                        <a:t>(</a:t>
                      </a:r>
                      <a:r>
                        <a:rPr lang="en-US" sz="1400" b="1" dirty="0" err="1" smtClean="0">
                          <a:solidFill>
                            <a:schemeClr val="tx1"/>
                          </a:solidFill>
                        </a:rPr>
                        <a:t>int</a:t>
                      </a:r>
                      <a:r>
                        <a:rPr lang="en-US" sz="1400" b="1" dirty="0" smtClean="0">
                          <a:solidFill>
                            <a:schemeClr val="tx1"/>
                          </a:solidFill>
                        </a:rPr>
                        <a:t> x){</a:t>
                      </a:r>
                    </a:p>
                    <a:p>
                      <a:pPr marL="0" lvl="2" indent="0"/>
                      <a:r>
                        <a:rPr lang="en-US" sz="1400" b="1" dirty="0" smtClean="0">
                          <a:solidFill>
                            <a:schemeClr val="tx1"/>
                          </a:solidFill>
                        </a:rPr>
                        <a:t>  </a:t>
                      </a:r>
                      <a:r>
                        <a:rPr lang="en-US" sz="1400" b="1" dirty="0" err="1" smtClean="0">
                          <a:solidFill>
                            <a:schemeClr val="tx1"/>
                          </a:solidFill>
                        </a:rPr>
                        <a:t>struct</a:t>
                      </a:r>
                      <a:r>
                        <a:rPr lang="en-US" sz="1400" b="1" dirty="0" smtClean="0">
                          <a:solidFill>
                            <a:schemeClr val="tx1"/>
                          </a:solidFill>
                        </a:rPr>
                        <a:t> Node*  temp = </a:t>
                      </a:r>
                      <a:r>
                        <a:rPr lang="en-US" sz="1400" b="1" dirty="0" err="1" smtClean="0">
                          <a:solidFill>
                            <a:schemeClr val="tx1"/>
                          </a:solidFill>
                        </a:rPr>
                        <a:t>GetNewNode</a:t>
                      </a:r>
                      <a:r>
                        <a:rPr lang="en-US" sz="1400" b="1" dirty="0" smtClean="0">
                          <a:solidFill>
                            <a:schemeClr val="tx1"/>
                          </a:solidFill>
                        </a:rPr>
                        <a:t>(x);</a:t>
                      </a:r>
                    </a:p>
                    <a:p>
                      <a:pPr marL="0" lvl="2" indent="0"/>
                      <a:r>
                        <a:rPr lang="en-US" sz="1400" b="1" dirty="0" smtClean="0">
                          <a:solidFill>
                            <a:schemeClr val="tx1"/>
                          </a:solidFill>
                        </a:rPr>
                        <a:t> </a:t>
                      </a:r>
                    </a:p>
                    <a:p>
                      <a:pPr marL="0" lvl="2" indent="0"/>
                      <a:r>
                        <a:rPr lang="en-US" sz="1400" b="1" dirty="0" smtClean="0">
                          <a:solidFill>
                            <a:schemeClr val="tx1"/>
                          </a:solidFill>
                        </a:rPr>
                        <a:t> if(head == NULL) {</a:t>
                      </a:r>
                    </a:p>
                    <a:p>
                      <a:pPr marL="0" lvl="2" indent="0"/>
                      <a:r>
                        <a:rPr lang="en-US" sz="1400" b="1" dirty="0" smtClean="0">
                          <a:solidFill>
                            <a:schemeClr val="tx1"/>
                          </a:solidFill>
                        </a:rPr>
                        <a:t>     head = temp;</a:t>
                      </a:r>
                    </a:p>
                    <a:p>
                      <a:pPr marL="0" lvl="2" indent="0"/>
                      <a:r>
                        <a:rPr lang="en-US" sz="1400" b="1" baseline="0" dirty="0" smtClean="0">
                          <a:solidFill>
                            <a:schemeClr val="tx1"/>
                          </a:solidFill>
                        </a:rPr>
                        <a:t>    return;    }</a:t>
                      </a:r>
                    </a:p>
                    <a:p>
                      <a:pPr marL="0" lvl="2" indent="0"/>
                      <a:endParaRPr lang="en-US" sz="1400" b="1" baseline="0" dirty="0" smtClean="0">
                        <a:solidFill>
                          <a:schemeClr val="tx1"/>
                        </a:solidFill>
                      </a:endParaRPr>
                    </a:p>
                    <a:p>
                      <a:pPr marL="0" lvl="2" indent="0"/>
                      <a:r>
                        <a:rPr lang="en-US" sz="1400" b="1" baseline="0" dirty="0" smtClean="0">
                          <a:solidFill>
                            <a:schemeClr val="tx1"/>
                          </a:solidFill>
                        </a:rPr>
                        <a:t>head-&gt;</a:t>
                      </a:r>
                      <a:r>
                        <a:rPr lang="en-US" sz="1400" b="1" baseline="0" dirty="0" err="1" smtClean="0">
                          <a:solidFill>
                            <a:schemeClr val="tx1"/>
                          </a:solidFill>
                        </a:rPr>
                        <a:t>prev</a:t>
                      </a:r>
                      <a:r>
                        <a:rPr lang="en-US" sz="1400" b="1" baseline="0" dirty="0" smtClean="0">
                          <a:solidFill>
                            <a:schemeClr val="tx1"/>
                          </a:solidFill>
                        </a:rPr>
                        <a:t> = temp;</a:t>
                      </a:r>
                    </a:p>
                    <a:p>
                      <a:pPr marL="0" lvl="2" indent="0"/>
                      <a:r>
                        <a:rPr lang="en-US" sz="1400" b="1" baseline="0" dirty="0" smtClean="0">
                          <a:solidFill>
                            <a:schemeClr val="tx1"/>
                          </a:solidFill>
                        </a:rPr>
                        <a:t>temp-&gt;next = head;</a:t>
                      </a:r>
                    </a:p>
                    <a:p>
                      <a:pPr marL="0" lvl="2" indent="0"/>
                      <a:r>
                        <a:rPr lang="en-US" sz="1400" b="1" baseline="0" dirty="0" smtClean="0">
                          <a:solidFill>
                            <a:srgbClr val="C00000"/>
                          </a:solidFill>
                        </a:rPr>
                        <a:t>head = temp;</a:t>
                      </a:r>
                    </a:p>
                    <a:p>
                      <a:pPr marL="0" lvl="2" indent="0"/>
                      <a:r>
                        <a:rPr lang="en-US" sz="1400" b="1" dirty="0" smtClean="0">
                          <a:solidFill>
                            <a:schemeClr val="tx1"/>
                          </a:solidFill>
                        </a:rPr>
                        <a:t>}</a:t>
                      </a:r>
                      <a:endParaRPr lang="en-US" sz="1400" b="1"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nvPr>
        </p:nvGraphicFramePr>
        <p:xfrm>
          <a:off x="4343399" y="1524000"/>
          <a:ext cx="2362201" cy="2423160"/>
        </p:xfrm>
        <a:graphic>
          <a:graphicData uri="http://schemas.openxmlformats.org/drawingml/2006/table">
            <a:tbl>
              <a:tblPr firstRow="1" bandRow="1">
                <a:tableStyleId>{5940675A-B579-460E-94D1-54222C63F5DA}</a:tableStyleId>
              </a:tblPr>
              <a:tblGrid>
                <a:gridCol w="1402557">
                  <a:extLst>
                    <a:ext uri="{9D8B030D-6E8A-4147-A177-3AD203B41FA5}">
                      <a16:colId xmlns:a16="http://schemas.microsoft.com/office/drawing/2014/main" val="20000"/>
                    </a:ext>
                  </a:extLst>
                </a:gridCol>
                <a:gridCol w="959644">
                  <a:extLst>
                    <a:ext uri="{9D8B030D-6E8A-4147-A177-3AD203B41FA5}">
                      <a16:colId xmlns:a16="http://schemas.microsoft.com/office/drawing/2014/main" val="20001"/>
                    </a:ext>
                  </a:extLst>
                </a:gridCol>
              </a:tblGrid>
              <a:tr h="370840">
                <a:tc gridSpan="2">
                  <a:txBody>
                    <a:bodyPr/>
                    <a:lstStyle/>
                    <a:p>
                      <a:r>
                        <a:rPr lang="en-US" dirty="0" smtClean="0">
                          <a:solidFill>
                            <a:schemeClr val="tx1"/>
                          </a:solidFill>
                        </a:rPr>
                        <a:t>Stack </a:t>
                      </a: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53340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356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5372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164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r>
                        <a:rPr lang="en-US" dirty="0" smtClean="0">
                          <a:solidFill>
                            <a:schemeClr val="tx1"/>
                          </a:solidFill>
                        </a:rPr>
                        <a:t>main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5" name="TextBox 4"/>
          <p:cNvSpPr txBox="1"/>
          <p:nvPr/>
        </p:nvSpPr>
        <p:spPr>
          <a:xfrm>
            <a:off x="304800" y="4191000"/>
            <a:ext cx="4724400" cy="646331"/>
          </a:xfrm>
          <a:prstGeom prst="rect">
            <a:avLst/>
          </a:prstGeom>
          <a:noFill/>
        </p:spPr>
        <p:txBody>
          <a:bodyPr wrap="square" rtlCol="0">
            <a:spAutoFit/>
          </a:bodyPr>
          <a:lstStyle/>
          <a:p>
            <a:r>
              <a:rPr lang="en-US" dirty="0" smtClean="0"/>
              <a:t>If we make another call</a:t>
            </a:r>
          </a:p>
          <a:p>
            <a:r>
              <a:rPr lang="en-US" dirty="0" err="1" smtClean="0"/>
              <a:t>InsertAtHead</a:t>
            </a:r>
            <a:r>
              <a:rPr lang="en-US" dirty="0" smtClean="0"/>
              <a:t> (4) this is what we will have.</a:t>
            </a:r>
            <a:endParaRPr lang="en-US" dirty="0"/>
          </a:p>
        </p:txBody>
      </p:sp>
      <p:cxnSp>
        <p:nvCxnSpPr>
          <p:cNvPr id="6" name="Straight Arrow Connector 5"/>
          <p:cNvCxnSpPr>
            <a:stCxn id="4" idx="0"/>
          </p:cNvCxnSpPr>
          <p:nvPr/>
        </p:nvCxnSpPr>
        <p:spPr>
          <a:xfrm flipV="1">
            <a:off x="6438900" y="3124200"/>
            <a:ext cx="419100" cy="1524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162800" y="2433479"/>
            <a:ext cx="152400" cy="385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924800" y="2611358"/>
            <a:ext cx="152400" cy="208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39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457200" y="609600"/>
          <a:ext cx="8539480" cy="15544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gridCol w="208280">
                  <a:extLst>
                    <a:ext uri="{9D8B030D-6E8A-4147-A177-3AD203B41FA5}">
                      <a16:colId xmlns:a16="http://schemas.microsoft.com/office/drawing/2014/main" val="20040"/>
                    </a:ext>
                  </a:extLst>
                </a:gridCol>
              </a:tblGrid>
              <a:tr h="370840">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217</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Right Arrow 6"/>
          <p:cNvSpPr/>
          <p:nvPr/>
        </p:nvSpPr>
        <p:spPr>
          <a:xfrm>
            <a:off x="8597153" y="165174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0" y="167640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90416" y="148621"/>
            <a:ext cx="1676400" cy="381000"/>
          </a:xfrm>
          <a:prstGeom prst="rect">
            <a:avLst/>
          </a:prstGeom>
          <a:noFill/>
        </p:spPr>
        <p:txBody>
          <a:bodyPr wrap="square" rtlCol="0">
            <a:spAutoFit/>
          </a:bodyPr>
          <a:lstStyle/>
          <a:p>
            <a:r>
              <a:rPr lang="en-US" dirty="0" smtClean="0"/>
              <a:t>Memory</a:t>
            </a:r>
            <a:endParaRPr lang="en-US" dirty="0"/>
          </a:p>
        </p:txBody>
      </p:sp>
      <p:grpSp>
        <p:nvGrpSpPr>
          <p:cNvPr id="22" name="Group 21"/>
          <p:cNvGrpSpPr/>
          <p:nvPr/>
        </p:nvGrpSpPr>
        <p:grpSpPr>
          <a:xfrm>
            <a:off x="6172199" y="3581400"/>
            <a:ext cx="685801" cy="2133600"/>
            <a:chOff x="6172199" y="3581400"/>
            <a:chExt cx="685801" cy="2133600"/>
          </a:xfrm>
        </p:grpSpPr>
        <p:sp>
          <p:nvSpPr>
            <p:cNvPr id="10" name="Smiley Face 9"/>
            <p:cNvSpPr/>
            <p:nvPr/>
          </p:nvSpPr>
          <p:spPr>
            <a:xfrm>
              <a:off x="6172200" y="3581400"/>
              <a:ext cx="685800" cy="685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4"/>
            </p:cNvCxnSpPr>
            <p:nvPr/>
          </p:nvCxnSpPr>
          <p:spPr>
            <a:xfrm>
              <a:off x="6515100" y="4267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172200" y="4495800"/>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15100" y="4533900"/>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172199" y="5029200"/>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15100" y="5029200"/>
              <a:ext cx="342900" cy="6858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Smiley Face 23"/>
          <p:cNvSpPr/>
          <p:nvPr/>
        </p:nvSpPr>
        <p:spPr>
          <a:xfrm>
            <a:off x="1524001" y="3572435"/>
            <a:ext cx="685800" cy="6858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5" name="Straight Connector 24"/>
          <p:cNvCxnSpPr>
            <a:stCxn id="24" idx="4"/>
          </p:cNvCxnSpPr>
          <p:nvPr/>
        </p:nvCxnSpPr>
        <p:spPr>
          <a:xfrm>
            <a:off x="1866901" y="4258235"/>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524001" y="4486835"/>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66901" y="4524935"/>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524000" y="5020235"/>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66901" y="5020235"/>
            <a:ext cx="342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Freeform 30"/>
          <p:cNvSpPr/>
          <p:nvPr/>
        </p:nvSpPr>
        <p:spPr>
          <a:xfrm>
            <a:off x="1274329" y="3438144"/>
            <a:ext cx="1084823" cy="438912"/>
          </a:xfrm>
          <a:custGeom>
            <a:avLst/>
            <a:gdLst>
              <a:gd name="connsiteX0" fmla="*/ 463031 w 1084823"/>
              <a:gd name="connsiteY0" fmla="*/ 182880 h 438912"/>
              <a:gd name="connsiteX1" fmla="*/ 463031 w 1084823"/>
              <a:gd name="connsiteY1" fmla="*/ 182880 h 438912"/>
              <a:gd name="connsiteX2" fmla="*/ 261863 w 1084823"/>
              <a:gd name="connsiteY2" fmla="*/ 365760 h 438912"/>
              <a:gd name="connsiteX3" fmla="*/ 152135 w 1084823"/>
              <a:gd name="connsiteY3" fmla="*/ 438912 h 438912"/>
              <a:gd name="connsiteX4" fmla="*/ 206999 w 1084823"/>
              <a:gd name="connsiteY4" fmla="*/ 256032 h 438912"/>
              <a:gd name="connsiteX5" fmla="*/ 243575 w 1084823"/>
              <a:gd name="connsiteY5" fmla="*/ 146304 h 438912"/>
              <a:gd name="connsiteX6" fmla="*/ 152135 w 1084823"/>
              <a:gd name="connsiteY6" fmla="*/ 237744 h 438912"/>
              <a:gd name="connsiteX7" fmla="*/ 42407 w 1084823"/>
              <a:gd name="connsiteY7" fmla="*/ 310896 h 438912"/>
              <a:gd name="connsiteX8" fmla="*/ 5831 w 1084823"/>
              <a:gd name="connsiteY8" fmla="*/ 365760 h 438912"/>
              <a:gd name="connsiteX9" fmla="*/ 188711 w 1084823"/>
              <a:gd name="connsiteY9" fmla="*/ 256032 h 438912"/>
              <a:gd name="connsiteX10" fmla="*/ 243575 w 1084823"/>
              <a:gd name="connsiteY10" fmla="*/ 237744 h 438912"/>
              <a:gd name="connsiteX11" fmla="*/ 389879 w 1084823"/>
              <a:gd name="connsiteY11" fmla="*/ 182880 h 438912"/>
              <a:gd name="connsiteX12" fmla="*/ 554471 w 1084823"/>
              <a:gd name="connsiteY12" fmla="*/ 109728 h 438912"/>
              <a:gd name="connsiteX13" fmla="*/ 591047 w 1084823"/>
              <a:gd name="connsiteY13" fmla="*/ 54864 h 438912"/>
              <a:gd name="connsiteX14" fmla="*/ 645911 w 1084823"/>
              <a:gd name="connsiteY14" fmla="*/ 36576 h 438912"/>
              <a:gd name="connsiteX15" fmla="*/ 463031 w 1084823"/>
              <a:gd name="connsiteY15" fmla="*/ 36576 h 438912"/>
              <a:gd name="connsiteX16" fmla="*/ 408167 w 1084823"/>
              <a:gd name="connsiteY16" fmla="*/ 91440 h 438912"/>
              <a:gd name="connsiteX17" fmla="*/ 353303 w 1084823"/>
              <a:gd name="connsiteY17" fmla="*/ 128016 h 438912"/>
              <a:gd name="connsiteX18" fmla="*/ 280151 w 1084823"/>
              <a:gd name="connsiteY18" fmla="*/ 164592 h 438912"/>
              <a:gd name="connsiteX19" fmla="*/ 225287 w 1084823"/>
              <a:gd name="connsiteY19" fmla="*/ 201168 h 438912"/>
              <a:gd name="connsiteX20" fmla="*/ 170423 w 1084823"/>
              <a:gd name="connsiteY20" fmla="*/ 219456 h 438912"/>
              <a:gd name="connsiteX21" fmla="*/ 280151 w 1084823"/>
              <a:gd name="connsiteY21" fmla="*/ 164592 h 438912"/>
              <a:gd name="connsiteX22" fmla="*/ 444743 w 1084823"/>
              <a:gd name="connsiteY22" fmla="*/ 36576 h 438912"/>
              <a:gd name="connsiteX23" fmla="*/ 591047 w 1084823"/>
              <a:gd name="connsiteY23" fmla="*/ 0 h 438912"/>
              <a:gd name="connsiteX24" fmla="*/ 682487 w 1084823"/>
              <a:gd name="connsiteY24" fmla="*/ 18288 h 438912"/>
              <a:gd name="connsiteX25" fmla="*/ 737351 w 1084823"/>
              <a:gd name="connsiteY25" fmla="*/ 36576 h 438912"/>
              <a:gd name="connsiteX26" fmla="*/ 755639 w 1084823"/>
              <a:gd name="connsiteY26" fmla="*/ 91440 h 438912"/>
              <a:gd name="connsiteX27" fmla="*/ 920231 w 1084823"/>
              <a:gd name="connsiteY27" fmla="*/ 182880 h 438912"/>
              <a:gd name="connsiteX28" fmla="*/ 975095 w 1084823"/>
              <a:gd name="connsiteY28" fmla="*/ 219456 h 438912"/>
              <a:gd name="connsiteX29" fmla="*/ 993383 w 1084823"/>
              <a:gd name="connsiteY29" fmla="*/ 292608 h 438912"/>
              <a:gd name="connsiteX30" fmla="*/ 993383 w 1084823"/>
              <a:gd name="connsiteY30" fmla="*/ 384048 h 438912"/>
              <a:gd name="connsiteX31" fmla="*/ 664199 w 1084823"/>
              <a:gd name="connsiteY31" fmla="*/ 274320 h 438912"/>
              <a:gd name="connsiteX32" fmla="*/ 554471 w 1084823"/>
              <a:gd name="connsiteY32" fmla="*/ 237744 h 438912"/>
              <a:gd name="connsiteX33" fmla="*/ 499607 w 1084823"/>
              <a:gd name="connsiteY33" fmla="*/ 219456 h 438912"/>
              <a:gd name="connsiteX34" fmla="*/ 444743 w 1084823"/>
              <a:gd name="connsiteY34" fmla="*/ 182880 h 438912"/>
              <a:gd name="connsiteX35" fmla="*/ 389879 w 1084823"/>
              <a:gd name="connsiteY35" fmla="*/ 219456 h 438912"/>
              <a:gd name="connsiteX36" fmla="*/ 353303 w 1084823"/>
              <a:gd name="connsiteY36" fmla="*/ 274320 h 438912"/>
              <a:gd name="connsiteX37" fmla="*/ 298439 w 1084823"/>
              <a:gd name="connsiteY37" fmla="*/ 292608 h 438912"/>
              <a:gd name="connsiteX38" fmla="*/ 133847 w 1084823"/>
              <a:gd name="connsiteY38" fmla="*/ 310896 h 438912"/>
              <a:gd name="connsiteX39" fmla="*/ 97271 w 1084823"/>
              <a:gd name="connsiteY39" fmla="*/ 201168 h 438912"/>
              <a:gd name="connsiteX40" fmla="*/ 298439 w 1084823"/>
              <a:gd name="connsiteY40" fmla="*/ 91440 h 438912"/>
              <a:gd name="connsiteX41" fmla="*/ 353303 w 1084823"/>
              <a:gd name="connsiteY41" fmla="*/ 54864 h 438912"/>
              <a:gd name="connsiteX42" fmla="*/ 463031 w 1084823"/>
              <a:gd name="connsiteY42" fmla="*/ 18288 h 438912"/>
              <a:gd name="connsiteX43" fmla="*/ 572759 w 1084823"/>
              <a:gd name="connsiteY43" fmla="*/ 54864 h 438912"/>
              <a:gd name="connsiteX44" fmla="*/ 627623 w 1084823"/>
              <a:gd name="connsiteY44" fmla="*/ 91440 h 438912"/>
              <a:gd name="connsiteX45" fmla="*/ 810503 w 1084823"/>
              <a:gd name="connsiteY45" fmla="*/ 109728 h 438912"/>
              <a:gd name="connsiteX46" fmla="*/ 938519 w 1084823"/>
              <a:gd name="connsiteY46" fmla="*/ 128016 h 438912"/>
              <a:gd name="connsiteX47" fmla="*/ 1084823 w 1084823"/>
              <a:gd name="connsiteY47" fmla="*/ 256032 h 438912"/>
              <a:gd name="connsiteX48" fmla="*/ 1066535 w 1084823"/>
              <a:gd name="connsiteY48" fmla="*/ 329184 h 438912"/>
              <a:gd name="connsiteX49" fmla="*/ 956807 w 1084823"/>
              <a:gd name="connsiteY49" fmla="*/ 292608 h 438912"/>
              <a:gd name="connsiteX50" fmla="*/ 773927 w 1084823"/>
              <a:gd name="connsiteY50" fmla="*/ 256032 h 438912"/>
              <a:gd name="connsiteX51" fmla="*/ 517895 w 1084823"/>
              <a:gd name="connsiteY51" fmla="*/ 237744 h 438912"/>
              <a:gd name="connsiteX52" fmla="*/ 645911 w 1084823"/>
              <a:gd name="connsiteY52" fmla="*/ 146304 h 438912"/>
              <a:gd name="connsiteX53" fmla="*/ 755639 w 1084823"/>
              <a:gd name="connsiteY53" fmla="*/ 219456 h 438912"/>
              <a:gd name="connsiteX54" fmla="*/ 682487 w 1084823"/>
              <a:gd name="connsiteY54" fmla="*/ 201168 h 438912"/>
              <a:gd name="connsiteX55" fmla="*/ 517895 w 1084823"/>
              <a:gd name="connsiteY55" fmla="*/ 237744 h 438912"/>
              <a:gd name="connsiteX56" fmla="*/ 316727 w 1084823"/>
              <a:gd name="connsiteY56" fmla="*/ 274320 h 438912"/>
              <a:gd name="connsiteX57" fmla="*/ 261863 w 1084823"/>
              <a:gd name="connsiteY57" fmla="*/ 292608 h 438912"/>
              <a:gd name="connsiteX58" fmla="*/ 115559 w 1084823"/>
              <a:gd name="connsiteY58" fmla="*/ 329184 h 438912"/>
              <a:gd name="connsiteX59" fmla="*/ 170423 w 1084823"/>
              <a:gd name="connsiteY59" fmla="*/ 365760 h 438912"/>
              <a:gd name="connsiteX60" fmla="*/ 206999 w 1084823"/>
              <a:gd name="connsiteY60" fmla="*/ 420624 h 438912"/>
              <a:gd name="connsiteX61" fmla="*/ 170423 w 1084823"/>
              <a:gd name="connsiteY61" fmla="*/ 365760 h 438912"/>
              <a:gd name="connsiteX62" fmla="*/ 133847 w 1084823"/>
              <a:gd name="connsiteY62" fmla="*/ 329184 h 438912"/>
              <a:gd name="connsiteX63" fmla="*/ 133847 w 1084823"/>
              <a:gd name="connsiteY63" fmla="*/ 329184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084823" h="438912">
                <a:moveTo>
                  <a:pt x="463031" y="182880"/>
                </a:moveTo>
                <a:lnTo>
                  <a:pt x="463031" y="182880"/>
                </a:lnTo>
                <a:cubicBezTo>
                  <a:pt x="133148" y="512763"/>
                  <a:pt x="474365" y="183615"/>
                  <a:pt x="261863" y="365760"/>
                </a:cubicBezTo>
                <a:cubicBezTo>
                  <a:pt x="174687" y="440482"/>
                  <a:pt x="245459" y="407804"/>
                  <a:pt x="152135" y="438912"/>
                </a:cubicBezTo>
                <a:cubicBezTo>
                  <a:pt x="202645" y="287382"/>
                  <a:pt x="123255" y="528199"/>
                  <a:pt x="206999" y="256032"/>
                </a:cubicBezTo>
                <a:cubicBezTo>
                  <a:pt x="218337" y="219182"/>
                  <a:pt x="260817" y="111820"/>
                  <a:pt x="243575" y="146304"/>
                </a:cubicBezTo>
                <a:cubicBezTo>
                  <a:pt x="180814" y="271826"/>
                  <a:pt x="245282" y="185996"/>
                  <a:pt x="152135" y="237744"/>
                </a:cubicBezTo>
                <a:cubicBezTo>
                  <a:pt x="113708" y="259092"/>
                  <a:pt x="42407" y="310896"/>
                  <a:pt x="42407" y="310896"/>
                </a:cubicBezTo>
                <a:cubicBezTo>
                  <a:pt x="30215" y="329184"/>
                  <a:pt x="-16148" y="365760"/>
                  <a:pt x="5831" y="365760"/>
                </a:cubicBezTo>
                <a:cubicBezTo>
                  <a:pt x="67341" y="365760"/>
                  <a:pt x="139104" y="284379"/>
                  <a:pt x="188711" y="256032"/>
                </a:cubicBezTo>
                <a:cubicBezTo>
                  <a:pt x="205448" y="246468"/>
                  <a:pt x="225856" y="245338"/>
                  <a:pt x="243575" y="237744"/>
                </a:cubicBezTo>
                <a:cubicBezTo>
                  <a:pt x="377461" y="180364"/>
                  <a:pt x="255011" y="216597"/>
                  <a:pt x="389879" y="182880"/>
                </a:cubicBezTo>
                <a:cubicBezTo>
                  <a:pt x="533848" y="38911"/>
                  <a:pt x="329072" y="222427"/>
                  <a:pt x="554471" y="109728"/>
                </a:cubicBezTo>
                <a:cubicBezTo>
                  <a:pt x="574130" y="99898"/>
                  <a:pt x="573884" y="68594"/>
                  <a:pt x="591047" y="54864"/>
                </a:cubicBezTo>
                <a:cubicBezTo>
                  <a:pt x="606100" y="42822"/>
                  <a:pt x="627623" y="42672"/>
                  <a:pt x="645911" y="36576"/>
                </a:cubicBezTo>
                <a:cubicBezTo>
                  <a:pt x="573221" y="12346"/>
                  <a:pt x="558550" y="-1632"/>
                  <a:pt x="463031" y="36576"/>
                </a:cubicBezTo>
                <a:cubicBezTo>
                  <a:pt x="439018" y="46181"/>
                  <a:pt x="428036" y="74883"/>
                  <a:pt x="408167" y="91440"/>
                </a:cubicBezTo>
                <a:cubicBezTo>
                  <a:pt x="391282" y="105511"/>
                  <a:pt x="372386" y="117111"/>
                  <a:pt x="353303" y="128016"/>
                </a:cubicBezTo>
                <a:cubicBezTo>
                  <a:pt x="329633" y="141542"/>
                  <a:pt x="303821" y="151066"/>
                  <a:pt x="280151" y="164592"/>
                </a:cubicBezTo>
                <a:cubicBezTo>
                  <a:pt x="261068" y="175497"/>
                  <a:pt x="244946" y="191338"/>
                  <a:pt x="225287" y="201168"/>
                </a:cubicBezTo>
                <a:cubicBezTo>
                  <a:pt x="208045" y="209789"/>
                  <a:pt x="152135" y="225552"/>
                  <a:pt x="170423" y="219456"/>
                </a:cubicBezTo>
                <a:cubicBezTo>
                  <a:pt x="225410" y="201127"/>
                  <a:pt x="232882" y="203983"/>
                  <a:pt x="280151" y="164592"/>
                </a:cubicBezTo>
                <a:cubicBezTo>
                  <a:pt x="343268" y="111994"/>
                  <a:pt x="352300" y="67390"/>
                  <a:pt x="444743" y="36576"/>
                </a:cubicBezTo>
                <a:cubicBezTo>
                  <a:pt x="529096" y="8458"/>
                  <a:pt x="480704" y="22069"/>
                  <a:pt x="591047" y="0"/>
                </a:cubicBezTo>
                <a:cubicBezTo>
                  <a:pt x="621527" y="6096"/>
                  <a:pt x="652331" y="10749"/>
                  <a:pt x="682487" y="18288"/>
                </a:cubicBezTo>
                <a:cubicBezTo>
                  <a:pt x="701189" y="22963"/>
                  <a:pt x="723720" y="22945"/>
                  <a:pt x="737351" y="36576"/>
                </a:cubicBezTo>
                <a:cubicBezTo>
                  <a:pt x="750982" y="50207"/>
                  <a:pt x="742008" y="77809"/>
                  <a:pt x="755639" y="91440"/>
                </a:cubicBezTo>
                <a:cubicBezTo>
                  <a:pt x="870964" y="206765"/>
                  <a:pt x="828243" y="136886"/>
                  <a:pt x="920231" y="182880"/>
                </a:cubicBezTo>
                <a:cubicBezTo>
                  <a:pt x="939890" y="192710"/>
                  <a:pt x="956807" y="207264"/>
                  <a:pt x="975095" y="219456"/>
                </a:cubicBezTo>
                <a:cubicBezTo>
                  <a:pt x="981191" y="243840"/>
                  <a:pt x="980913" y="270785"/>
                  <a:pt x="993383" y="292608"/>
                </a:cubicBezTo>
                <a:cubicBezTo>
                  <a:pt x="1041939" y="377581"/>
                  <a:pt x="1088335" y="320746"/>
                  <a:pt x="993383" y="384048"/>
                </a:cubicBezTo>
                <a:lnTo>
                  <a:pt x="664199" y="274320"/>
                </a:lnTo>
                <a:lnTo>
                  <a:pt x="554471" y="237744"/>
                </a:lnTo>
                <a:cubicBezTo>
                  <a:pt x="536183" y="231648"/>
                  <a:pt x="515647" y="230149"/>
                  <a:pt x="499607" y="219456"/>
                </a:cubicBezTo>
                <a:lnTo>
                  <a:pt x="444743" y="182880"/>
                </a:lnTo>
                <a:cubicBezTo>
                  <a:pt x="426455" y="195072"/>
                  <a:pt x="405421" y="203914"/>
                  <a:pt x="389879" y="219456"/>
                </a:cubicBezTo>
                <a:cubicBezTo>
                  <a:pt x="374337" y="234998"/>
                  <a:pt x="370466" y="260590"/>
                  <a:pt x="353303" y="274320"/>
                </a:cubicBezTo>
                <a:cubicBezTo>
                  <a:pt x="338250" y="286362"/>
                  <a:pt x="317454" y="289439"/>
                  <a:pt x="298439" y="292608"/>
                </a:cubicBezTo>
                <a:cubicBezTo>
                  <a:pt x="243988" y="301683"/>
                  <a:pt x="188711" y="304800"/>
                  <a:pt x="133847" y="310896"/>
                </a:cubicBezTo>
                <a:cubicBezTo>
                  <a:pt x="88838" y="325899"/>
                  <a:pt x="-37220" y="386093"/>
                  <a:pt x="97271" y="201168"/>
                </a:cubicBezTo>
                <a:cubicBezTo>
                  <a:pt x="116038" y="175364"/>
                  <a:pt x="255059" y="116229"/>
                  <a:pt x="298439" y="91440"/>
                </a:cubicBezTo>
                <a:cubicBezTo>
                  <a:pt x="317522" y="80535"/>
                  <a:pt x="333218" y="63791"/>
                  <a:pt x="353303" y="54864"/>
                </a:cubicBezTo>
                <a:cubicBezTo>
                  <a:pt x="388535" y="39206"/>
                  <a:pt x="463031" y="18288"/>
                  <a:pt x="463031" y="18288"/>
                </a:cubicBezTo>
                <a:cubicBezTo>
                  <a:pt x="499607" y="30480"/>
                  <a:pt x="540680" y="33478"/>
                  <a:pt x="572759" y="54864"/>
                </a:cubicBezTo>
                <a:cubicBezTo>
                  <a:pt x="591047" y="67056"/>
                  <a:pt x="606206" y="86498"/>
                  <a:pt x="627623" y="91440"/>
                </a:cubicBezTo>
                <a:cubicBezTo>
                  <a:pt x="687318" y="105216"/>
                  <a:pt x="749659" y="102570"/>
                  <a:pt x="810503" y="109728"/>
                </a:cubicBezTo>
                <a:cubicBezTo>
                  <a:pt x="853313" y="114764"/>
                  <a:pt x="895847" y="121920"/>
                  <a:pt x="938519" y="128016"/>
                </a:cubicBezTo>
                <a:cubicBezTo>
                  <a:pt x="1066535" y="213360"/>
                  <a:pt x="1023863" y="164592"/>
                  <a:pt x="1084823" y="256032"/>
                </a:cubicBezTo>
                <a:cubicBezTo>
                  <a:pt x="1078727" y="280416"/>
                  <a:pt x="1090702" y="322279"/>
                  <a:pt x="1066535" y="329184"/>
                </a:cubicBezTo>
                <a:cubicBezTo>
                  <a:pt x="1029464" y="339776"/>
                  <a:pt x="994210" y="301959"/>
                  <a:pt x="956807" y="292608"/>
                </a:cubicBezTo>
                <a:cubicBezTo>
                  <a:pt x="888207" y="275458"/>
                  <a:pt x="848661" y="263505"/>
                  <a:pt x="773927" y="256032"/>
                </a:cubicBezTo>
                <a:cubicBezTo>
                  <a:pt x="688790" y="247518"/>
                  <a:pt x="603239" y="243840"/>
                  <a:pt x="517895" y="237744"/>
                </a:cubicBezTo>
                <a:cubicBezTo>
                  <a:pt x="536237" y="164376"/>
                  <a:pt x="524579" y="115971"/>
                  <a:pt x="645911" y="146304"/>
                </a:cubicBezTo>
                <a:cubicBezTo>
                  <a:pt x="688557" y="156966"/>
                  <a:pt x="798285" y="230118"/>
                  <a:pt x="755639" y="219456"/>
                </a:cubicBezTo>
                <a:lnTo>
                  <a:pt x="682487" y="201168"/>
                </a:lnTo>
                <a:cubicBezTo>
                  <a:pt x="380545" y="251492"/>
                  <a:pt x="697978" y="192723"/>
                  <a:pt x="517895" y="237744"/>
                </a:cubicBezTo>
                <a:cubicBezTo>
                  <a:pt x="384767" y="271026"/>
                  <a:pt x="463471" y="241710"/>
                  <a:pt x="316727" y="274320"/>
                </a:cubicBezTo>
                <a:cubicBezTo>
                  <a:pt x="297909" y="278502"/>
                  <a:pt x="280461" y="287536"/>
                  <a:pt x="261863" y="292608"/>
                </a:cubicBezTo>
                <a:cubicBezTo>
                  <a:pt x="213365" y="305835"/>
                  <a:pt x="115559" y="329184"/>
                  <a:pt x="115559" y="329184"/>
                </a:cubicBezTo>
                <a:cubicBezTo>
                  <a:pt x="133847" y="341376"/>
                  <a:pt x="154881" y="350218"/>
                  <a:pt x="170423" y="365760"/>
                </a:cubicBezTo>
                <a:cubicBezTo>
                  <a:pt x="185965" y="381302"/>
                  <a:pt x="219191" y="438912"/>
                  <a:pt x="206999" y="420624"/>
                </a:cubicBezTo>
                <a:cubicBezTo>
                  <a:pt x="194807" y="402336"/>
                  <a:pt x="184153" y="382923"/>
                  <a:pt x="170423" y="365760"/>
                </a:cubicBezTo>
                <a:cubicBezTo>
                  <a:pt x="159652" y="352296"/>
                  <a:pt x="146039" y="341376"/>
                  <a:pt x="133847" y="329184"/>
                </a:cubicBezTo>
                <a:lnTo>
                  <a:pt x="133847" y="329184"/>
                </a:lnTo>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028700" y="5858614"/>
            <a:ext cx="1866899" cy="646331"/>
          </a:xfrm>
          <a:prstGeom prst="rect">
            <a:avLst/>
          </a:prstGeom>
          <a:noFill/>
        </p:spPr>
        <p:txBody>
          <a:bodyPr wrap="square" rtlCol="0">
            <a:spAutoFit/>
          </a:bodyPr>
          <a:lstStyle/>
          <a:p>
            <a:pPr algn="ctr"/>
            <a:r>
              <a:rPr lang="en-US" dirty="0" smtClean="0"/>
              <a:t>Abu </a:t>
            </a:r>
          </a:p>
          <a:p>
            <a:pPr algn="ctr"/>
            <a:r>
              <a:rPr lang="en-US" dirty="0" smtClean="0"/>
              <a:t>the programmer</a:t>
            </a:r>
            <a:endParaRPr lang="en-US" dirty="0"/>
          </a:p>
        </p:txBody>
      </p:sp>
      <p:sp>
        <p:nvSpPr>
          <p:cNvPr id="33" name="TextBox 32"/>
          <p:cNvSpPr txBox="1"/>
          <p:nvPr/>
        </p:nvSpPr>
        <p:spPr>
          <a:xfrm>
            <a:off x="5257800" y="5818338"/>
            <a:ext cx="2495550" cy="646331"/>
          </a:xfrm>
          <a:prstGeom prst="rect">
            <a:avLst/>
          </a:prstGeom>
          <a:noFill/>
        </p:spPr>
        <p:txBody>
          <a:bodyPr wrap="square" rtlCol="0">
            <a:spAutoFit/>
          </a:bodyPr>
          <a:lstStyle/>
          <a:p>
            <a:pPr algn="ctr"/>
            <a:r>
              <a:rPr lang="en-US" dirty="0" err="1" smtClean="0"/>
              <a:t>Babu</a:t>
            </a:r>
            <a:endParaRPr lang="en-US" dirty="0" smtClean="0"/>
          </a:p>
          <a:p>
            <a:pPr algn="ctr"/>
            <a:r>
              <a:rPr lang="en-US" dirty="0" smtClean="0"/>
              <a:t>The Memory Manager</a:t>
            </a:r>
            <a:endParaRPr lang="en-US" dirty="0"/>
          </a:p>
        </p:txBody>
      </p:sp>
      <p:sp>
        <p:nvSpPr>
          <p:cNvPr id="35" name="TextBox 34"/>
          <p:cNvSpPr txBox="1"/>
          <p:nvPr/>
        </p:nvSpPr>
        <p:spPr>
          <a:xfrm>
            <a:off x="4343400" y="1600200"/>
            <a:ext cx="685800" cy="461665"/>
          </a:xfrm>
          <a:prstGeom prst="rect">
            <a:avLst/>
          </a:prstGeom>
          <a:noFill/>
        </p:spPr>
        <p:txBody>
          <a:bodyPr wrap="square" rtlCol="0">
            <a:spAutoFit/>
          </a:bodyPr>
          <a:lstStyle/>
          <a:p>
            <a:pPr algn="ctr"/>
            <a:r>
              <a:rPr lang="en-US" sz="2400" dirty="0" smtClean="0"/>
              <a:t>8</a:t>
            </a:r>
            <a:endParaRPr lang="en-US" sz="2400" dirty="0"/>
          </a:p>
        </p:txBody>
      </p:sp>
      <p:sp>
        <p:nvSpPr>
          <p:cNvPr id="36" name="TextBox 35"/>
          <p:cNvSpPr txBox="1"/>
          <p:nvPr/>
        </p:nvSpPr>
        <p:spPr>
          <a:xfrm>
            <a:off x="4376928" y="2157876"/>
            <a:ext cx="652272" cy="461665"/>
          </a:xfrm>
          <a:prstGeom prst="rect">
            <a:avLst/>
          </a:prstGeom>
          <a:noFill/>
        </p:spPr>
        <p:txBody>
          <a:bodyPr wrap="square" rtlCol="0">
            <a:spAutoFit/>
          </a:bodyPr>
          <a:lstStyle/>
          <a:p>
            <a:pPr algn="ctr"/>
            <a:r>
              <a:rPr lang="en-US" sz="2400" dirty="0" smtClean="0"/>
              <a:t>x</a:t>
            </a:r>
            <a:endParaRPr lang="en-US" sz="2400" dirty="0"/>
          </a:p>
        </p:txBody>
      </p:sp>
      <p:sp>
        <p:nvSpPr>
          <p:cNvPr id="2" name="Rectangle 1"/>
          <p:cNvSpPr/>
          <p:nvPr/>
        </p:nvSpPr>
        <p:spPr>
          <a:xfrm>
            <a:off x="857251" y="1529365"/>
            <a:ext cx="3333749" cy="628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478405" y="2157876"/>
            <a:ext cx="652272" cy="461665"/>
          </a:xfrm>
          <a:prstGeom prst="rect">
            <a:avLst/>
          </a:prstGeom>
          <a:noFill/>
        </p:spPr>
        <p:txBody>
          <a:bodyPr wrap="square" rtlCol="0">
            <a:spAutoFit/>
          </a:bodyPr>
          <a:lstStyle/>
          <a:p>
            <a:pPr algn="ctr"/>
            <a:r>
              <a:rPr lang="en-US" sz="2400" dirty="0"/>
              <a:t>A</a:t>
            </a:r>
          </a:p>
        </p:txBody>
      </p:sp>
      <p:sp>
        <p:nvSpPr>
          <p:cNvPr id="37" name="TextBox 36"/>
          <p:cNvSpPr txBox="1"/>
          <p:nvPr/>
        </p:nvSpPr>
        <p:spPr>
          <a:xfrm>
            <a:off x="931429" y="1600200"/>
            <a:ext cx="685800" cy="461665"/>
          </a:xfrm>
          <a:prstGeom prst="rect">
            <a:avLst/>
          </a:prstGeom>
          <a:noFill/>
        </p:spPr>
        <p:txBody>
          <a:bodyPr wrap="square" rtlCol="0">
            <a:spAutoFit/>
          </a:bodyPr>
          <a:lstStyle/>
          <a:p>
            <a:pPr algn="ctr"/>
            <a:r>
              <a:rPr lang="en-US" sz="2400" dirty="0"/>
              <a:t>6</a:t>
            </a:r>
          </a:p>
        </p:txBody>
      </p:sp>
      <p:sp>
        <p:nvSpPr>
          <p:cNvPr id="38" name="TextBox 37"/>
          <p:cNvSpPr txBox="1"/>
          <p:nvPr/>
        </p:nvSpPr>
        <p:spPr>
          <a:xfrm>
            <a:off x="1816740" y="1621482"/>
            <a:ext cx="685800" cy="461665"/>
          </a:xfrm>
          <a:prstGeom prst="rect">
            <a:avLst/>
          </a:prstGeom>
          <a:noFill/>
        </p:spPr>
        <p:txBody>
          <a:bodyPr wrap="square" rtlCol="0">
            <a:spAutoFit/>
          </a:bodyPr>
          <a:lstStyle/>
          <a:p>
            <a:pPr algn="ctr"/>
            <a:r>
              <a:rPr lang="en-US" sz="2400" dirty="0" smtClean="0"/>
              <a:t>5</a:t>
            </a:r>
            <a:endParaRPr lang="en-US" sz="2400" dirty="0"/>
          </a:p>
        </p:txBody>
      </p:sp>
      <p:sp>
        <p:nvSpPr>
          <p:cNvPr id="39" name="TextBox 38"/>
          <p:cNvSpPr txBox="1"/>
          <p:nvPr/>
        </p:nvSpPr>
        <p:spPr>
          <a:xfrm>
            <a:off x="2654940" y="1621482"/>
            <a:ext cx="685800" cy="461665"/>
          </a:xfrm>
          <a:prstGeom prst="rect">
            <a:avLst/>
          </a:prstGeom>
          <a:noFill/>
        </p:spPr>
        <p:txBody>
          <a:bodyPr wrap="square" rtlCol="0">
            <a:spAutoFit/>
          </a:bodyPr>
          <a:lstStyle/>
          <a:p>
            <a:pPr algn="ctr"/>
            <a:r>
              <a:rPr lang="en-US" sz="2400" dirty="0" smtClean="0"/>
              <a:t>4</a:t>
            </a:r>
            <a:endParaRPr lang="en-US" sz="2400" dirty="0"/>
          </a:p>
        </p:txBody>
      </p:sp>
      <p:sp>
        <p:nvSpPr>
          <p:cNvPr id="40" name="TextBox 39"/>
          <p:cNvSpPr txBox="1"/>
          <p:nvPr/>
        </p:nvSpPr>
        <p:spPr>
          <a:xfrm>
            <a:off x="3449837" y="1606188"/>
            <a:ext cx="685800" cy="461665"/>
          </a:xfrm>
          <a:prstGeom prst="rect">
            <a:avLst/>
          </a:prstGeom>
          <a:noFill/>
        </p:spPr>
        <p:txBody>
          <a:bodyPr wrap="square" rtlCol="0">
            <a:spAutoFit/>
          </a:bodyPr>
          <a:lstStyle/>
          <a:p>
            <a:pPr algn="ctr"/>
            <a:r>
              <a:rPr lang="en-US" sz="2400" dirty="0"/>
              <a:t>2</a:t>
            </a:r>
          </a:p>
        </p:txBody>
      </p:sp>
      <p:sp>
        <p:nvSpPr>
          <p:cNvPr id="3" name="Rounded Rectangular Callout 2"/>
          <p:cNvSpPr/>
          <p:nvPr/>
        </p:nvSpPr>
        <p:spPr>
          <a:xfrm>
            <a:off x="2654940" y="2693544"/>
            <a:ext cx="2145660" cy="1345056"/>
          </a:xfrm>
          <a:prstGeom prst="wedgeRoundRectCallout">
            <a:avLst>
              <a:gd name="adj1" fmla="val -73129"/>
              <a:gd name="adj2" fmla="val 839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749620" y="2743200"/>
            <a:ext cx="2127180" cy="646331"/>
          </a:xfrm>
          <a:prstGeom prst="rect">
            <a:avLst/>
          </a:prstGeom>
          <a:noFill/>
        </p:spPr>
        <p:txBody>
          <a:bodyPr wrap="square" rtlCol="0">
            <a:spAutoFit/>
          </a:bodyPr>
          <a:lstStyle/>
          <a:p>
            <a:r>
              <a:rPr lang="en-US" dirty="0" smtClean="0"/>
              <a:t>What other options do I have?</a:t>
            </a:r>
            <a:endParaRPr lang="en-US" dirty="0"/>
          </a:p>
        </p:txBody>
      </p:sp>
      <p:sp>
        <p:nvSpPr>
          <p:cNvPr id="5" name="Block Arc 4"/>
          <p:cNvSpPr/>
          <p:nvPr/>
        </p:nvSpPr>
        <p:spPr>
          <a:xfrm>
            <a:off x="6324600" y="4047565"/>
            <a:ext cx="381000" cy="219635"/>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ounded Rectangular Callout 40"/>
          <p:cNvSpPr/>
          <p:nvPr/>
        </p:nvSpPr>
        <p:spPr>
          <a:xfrm>
            <a:off x="6922140" y="2497266"/>
            <a:ext cx="2145660" cy="1655634"/>
          </a:xfrm>
          <a:prstGeom prst="wedgeRoundRectCallout">
            <a:avLst>
              <a:gd name="adj1" fmla="val -44927"/>
              <a:gd name="adj2" fmla="val 689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47648" y="2573815"/>
            <a:ext cx="2272552" cy="1754326"/>
          </a:xfrm>
          <a:prstGeom prst="rect">
            <a:avLst/>
          </a:prstGeom>
          <a:noFill/>
        </p:spPr>
        <p:txBody>
          <a:bodyPr wrap="square" rtlCol="0">
            <a:spAutoFit/>
          </a:bodyPr>
          <a:lstStyle/>
          <a:p>
            <a:r>
              <a:rPr lang="en-US" dirty="0" smtClean="0"/>
              <a:t>I can recreate a new block with new size at new address and will have to copy all the elements from previous block</a:t>
            </a:r>
            <a:endParaRPr lang="en-US" dirty="0"/>
          </a:p>
        </p:txBody>
      </p:sp>
    </p:spTree>
    <p:extLst>
      <p:ext uri="{BB962C8B-B14F-4D97-AF65-F5344CB8AC3E}">
        <p14:creationId xmlns:p14="http://schemas.microsoft.com/office/powerpoint/2010/main" val="2931104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457200" y="609600"/>
          <a:ext cx="8539480" cy="15544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gridCol w="208280">
                  <a:extLst>
                    <a:ext uri="{9D8B030D-6E8A-4147-A177-3AD203B41FA5}">
                      <a16:colId xmlns:a16="http://schemas.microsoft.com/office/drawing/2014/main" val="20040"/>
                    </a:ext>
                  </a:extLst>
                </a:gridCol>
              </a:tblGrid>
              <a:tr h="370840">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217</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221</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Right Arrow 6"/>
          <p:cNvSpPr/>
          <p:nvPr/>
        </p:nvSpPr>
        <p:spPr>
          <a:xfrm>
            <a:off x="8597153" y="165174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0" y="167640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90416" y="148621"/>
            <a:ext cx="1676400" cy="381000"/>
          </a:xfrm>
          <a:prstGeom prst="rect">
            <a:avLst/>
          </a:prstGeom>
          <a:noFill/>
        </p:spPr>
        <p:txBody>
          <a:bodyPr wrap="square" rtlCol="0">
            <a:spAutoFit/>
          </a:bodyPr>
          <a:lstStyle/>
          <a:p>
            <a:r>
              <a:rPr lang="en-US" dirty="0" smtClean="0"/>
              <a:t>Memory</a:t>
            </a:r>
            <a:endParaRPr lang="en-US" dirty="0"/>
          </a:p>
        </p:txBody>
      </p:sp>
      <p:grpSp>
        <p:nvGrpSpPr>
          <p:cNvPr id="22" name="Group 21"/>
          <p:cNvGrpSpPr/>
          <p:nvPr/>
        </p:nvGrpSpPr>
        <p:grpSpPr>
          <a:xfrm>
            <a:off x="6172199" y="3581400"/>
            <a:ext cx="685801" cy="2133600"/>
            <a:chOff x="6172199" y="3581400"/>
            <a:chExt cx="685801" cy="2133600"/>
          </a:xfrm>
        </p:grpSpPr>
        <p:sp>
          <p:nvSpPr>
            <p:cNvPr id="10" name="Smiley Face 9"/>
            <p:cNvSpPr/>
            <p:nvPr/>
          </p:nvSpPr>
          <p:spPr>
            <a:xfrm>
              <a:off x="6172200" y="3581400"/>
              <a:ext cx="685800" cy="685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4"/>
            </p:cNvCxnSpPr>
            <p:nvPr/>
          </p:nvCxnSpPr>
          <p:spPr>
            <a:xfrm>
              <a:off x="6515100" y="4267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172200" y="4495800"/>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15100" y="4533900"/>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172199" y="5029200"/>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15100" y="5029200"/>
              <a:ext cx="342900" cy="6858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Smiley Face 23"/>
          <p:cNvSpPr/>
          <p:nvPr/>
        </p:nvSpPr>
        <p:spPr>
          <a:xfrm>
            <a:off x="1524001" y="3572435"/>
            <a:ext cx="685800" cy="6858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5" name="Straight Connector 24"/>
          <p:cNvCxnSpPr>
            <a:stCxn id="24" idx="4"/>
          </p:cNvCxnSpPr>
          <p:nvPr/>
        </p:nvCxnSpPr>
        <p:spPr>
          <a:xfrm>
            <a:off x="1866901" y="4258235"/>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524001" y="4486835"/>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66901" y="4524935"/>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524000" y="5020235"/>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66901" y="5020235"/>
            <a:ext cx="342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Freeform 30"/>
          <p:cNvSpPr/>
          <p:nvPr/>
        </p:nvSpPr>
        <p:spPr>
          <a:xfrm>
            <a:off x="1274329" y="3438144"/>
            <a:ext cx="1084823" cy="438912"/>
          </a:xfrm>
          <a:custGeom>
            <a:avLst/>
            <a:gdLst>
              <a:gd name="connsiteX0" fmla="*/ 463031 w 1084823"/>
              <a:gd name="connsiteY0" fmla="*/ 182880 h 438912"/>
              <a:gd name="connsiteX1" fmla="*/ 463031 w 1084823"/>
              <a:gd name="connsiteY1" fmla="*/ 182880 h 438912"/>
              <a:gd name="connsiteX2" fmla="*/ 261863 w 1084823"/>
              <a:gd name="connsiteY2" fmla="*/ 365760 h 438912"/>
              <a:gd name="connsiteX3" fmla="*/ 152135 w 1084823"/>
              <a:gd name="connsiteY3" fmla="*/ 438912 h 438912"/>
              <a:gd name="connsiteX4" fmla="*/ 206999 w 1084823"/>
              <a:gd name="connsiteY4" fmla="*/ 256032 h 438912"/>
              <a:gd name="connsiteX5" fmla="*/ 243575 w 1084823"/>
              <a:gd name="connsiteY5" fmla="*/ 146304 h 438912"/>
              <a:gd name="connsiteX6" fmla="*/ 152135 w 1084823"/>
              <a:gd name="connsiteY6" fmla="*/ 237744 h 438912"/>
              <a:gd name="connsiteX7" fmla="*/ 42407 w 1084823"/>
              <a:gd name="connsiteY7" fmla="*/ 310896 h 438912"/>
              <a:gd name="connsiteX8" fmla="*/ 5831 w 1084823"/>
              <a:gd name="connsiteY8" fmla="*/ 365760 h 438912"/>
              <a:gd name="connsiteX9" fmla="*/ 188711 w 1084823"/>
              <a:gd name="connsiteY9" fmla="*/ 256032 h 438912"/>
              <a:gd name="connsiteX10" fmla="*/ 243575 w 1084823"/>
              <a:gd name="connsiteY10" fmla="*/ 237744 h 438912"/>
              <a:gd name="connsiteX11" fmla="*/ 389879 w 1084823"/>
              <a:gd name="connsiteY11" fmla="*/ 182880 h 438912"/>
              <a:gd name="connsiteX12" fmla="*/ 554471 w 1084823"/>
              <a:gd name="connsiteY12" fmla="*/ 109728 h 438912"/>
              <a:gd name="connsiteX13" fmla="*/ 591047 w 1084823"/>
              <a:gd name="connsiteY13" fmla="*/ 54864 h 438912"/>
              <a:gd name="connsiteX14" fmla="*/ 645911 w 1084823"/>
              <a:gd name="connsiteY14" fmla="*/ 36576 h 438912"/>
              <a:gd name="connsiteX15" fmla="*/ 463031 w 1084823"/>
              <a:gd name="connsiteY15" fmla="*/ 36576 h 438912"/>
              <a:gd name="connsiteX16" fmla="*/ 408167 w 1084823"/>
              <a:gd name="connsiteY16" fmla="*/ 91440 h 438912"/>
              <a:gd name="connsiteX17" fmla="*/ 353303 w 1084823"/>
              <a:gd name="connsiteY17" fmla="*/ 128016 h 438912"/>
              <a:gd name="connsiteX18" fmla="*/ 280151 w 1084823"/>
              <a:gd name="connsiteY18" fmla="*/ 164592 h 438912"/>
              <a:gd name="connsiteX19" fmla="*/ 225287 w 1084823"/>
              <a:gd name="connsiteY19" fmla="*/ 201168 h 438912"/>
              <a:gd name="connsiteX20" fmla="*/ 170423 w 1084823"/>
              <a:gd name="connsiteY20" fmla="*/ 219456 h 438912"/>
              <a:gd name="connsiteX21" fmla="*/ 280151 w 1084823"/>
              <a:gd name="connsiteY21" fmla="*/ 164592 h 438912"/>
              <a:gd name="connsiteX22" fmla="*/ 444743 w 1084823"/>
              <a:gd name="connsiteY22" fmla="*/ 36576 h 438912"/>
              <a:gd name="connsiteX23" fmla="*/ 591047 w 1084823"/>
              <a:gd name="connsiteY23" fmla="*/ 0 h 438912"/>
              <a:gd name="connsiteX24" fmla="*/ 682487 w 1084823"/>
              <a:gd name="connsiteY24" fmla="*/ 18288 h 438912"/>
              <a:gd name="connsiteX25" fmla="*/ 737351 w 1084823"/>
              <a:gd name="connsiteY25" fmla="*/ 36576 h 438912"/>
              <a:gd name="connsiteX26" fmla="*/ 755639 w 1084823"/>
              <a:gd name="connsiteY26" fmla="*/ 91440 h 438912"/>
              <a:gd name="connsiteX27" fmla="*/ 920231 w 1084823"/>
              <a:gd name="connsiteY27" fmla="*/ 182880 h 438912"/>
              <a:gd name="connsiteX28" fmla="*/ 975095 w 1084823"/>
              <a:gd name="connsiteY28" fmla="*/ 219456 h 438912"/>
              <a:gd name="connsiteX29" fmla="*/ 993383 w 1084823"/>
              <a:gd name="connsiteY29" fmla="*/ 292608 h 438912"/>
              <a:gd name="connsiteX30" fmla="*/ 993383 w 1084823"/>
              <a:gd name="connsiteY30" fmla="*/ 384048 h 438912"/>
              <a:gd name="connsiteX31" fmla="*/ 664199 w 1084823"/>
              <a:gd name="connsiteY31" fmla="*/ 274320 h 438912"/>
              <a:gd name="connsiteX32" fmla="*/ 554471 w 1084823"/>
              <a:gd name="connsiteY32" fmla="*/ 237744 h 438912"/>
              <a:gd name="connsiteX33" fmla="*/ 499607 w 1084823"/>
              <a:gd name="connsiteY33" fmla="*/ 219456 h 438912"/>
              <a:gd name="connsiteX34" fmla="*/ 444743 w 1084823"/>
              <a:gd name="connsiteY34" fmla="*/ 182880 h 438912"/>
              <a:gd name="connsiteX35" fmla="*/ 389879 w 1084823"/>
              <a:gd name="connsiteY35" fmla="*/ 219456 h 438912"/>
              <a:gd name="connsiteX36" fmla="*/ 353303 w 1084823"/>
              <a:gd name="connsiteY36" fmla="*/ 274320 h 438912"/>
              <a:gd name="connsiteX37" fmla="*/ 298439 w 1084823"/>
              <a:gd name="connsiteY37" fmla="*/ 292608 h 438912"/>
              <a:gd name="connsiteX38" fmla="*/ 133847 w 1084823"/>
              <a:gd name="connsiteY38" fmla="*/ 310896 h 438912"/>
              <a:gd name="connsiteX39" fmla="*/ 97271 w 1084823"/>
              <a:gd name="connsiteY39" fmla="*/ 201168 h 438912"/>
              <a:gd name="connsiteX40" fmla="*/ 298439 w 1084823"/>
              <a:gd name="connsiteY40" fmla="*/ 91440 h 438912"/>
              <a:gd name="connsiteX41" fmla="*/ 353303 w 1084823"/>
              <a:gd name="connsiteY41" fmla="*/ 54864 h 438912"/>
              <a:gd name="connsiteX42" fmla="*/ 463031 w 1084823"/>
              <a:gd name="connsiteY42" fmla="*/ 18288 h 438912"/>
              <a:gd name="connsiteX43" fmla="*/ 572759 w 1084823"/>
              <a:gd name="connsiteY43" fmla="*/ 54864 h 438912"/>
              <a:gd name="connsiteX44" fmla="*/ 627623 w 1084823"/>
              <a:gd name="connsiteY44" fmla="*/ 91440 h 438912"/>
              <a:gd name="connsiteX45" fmla="*/ 810503 w 1084823"/>
              <a:gd name="connsiteY45" fmla="*/ 109728 h 438912"/>
              <a:gd name="connsiteX46" fmla="*/ 938519 w 1084823"/>
              <a:gd name="connsiteY46" fmla="*/ 128016 h 438912"/>
              <a:gd name="connsiteX47" fmla="*/ 1084823 w 1084823"/>
              <a:gd name="connsiteY47" fmla="*/ 256032 h 438912"/>
              <a:gd name="connsiteX48" fmla="*/ 1066535 w 1084823"/>
              <a:gd name="connsiteY48" fmla="*/ 329184 h 438912"/>
              <a:gd name="connsiteX49" fmla="*/ 956807 w 1084823"/>
              <a:gd name="connsiteY49" fmla="*/ 292608 h 438912"/>
              <a:gd name="connsiteX50" fmla="*/ 773927 w 1084823"/>
              <a:gd name="connsiteY50" fmla="*/ 256032 h 438912"/>
              <a:gd name="connsiteX51" fmla="*/ 517895 w 1084823"/>
              <a:gd name="connsiteY51" fmla="*/ 237744 h 438912"/>
              <a:gd name="connsiteX52" fmla="*/ 645911 w 1084823"/>
              <a:gd name="connsiteY52" fmla="*/ 146304 h 438912"/>
              <a:gd name="connsiteX53" fmla="*/ 755639 w 1084823"/>
              <a:gd name="connsiteY53" fmla="*/ 219456 h 438912"/>
              <a:gd name="connsiteX54" fmla="*/ 682487 w 1084823"/>
              <a:gd name="connsiteY54" fmla="*/ 201168 h 438912"/>
              <a:gd name="connsiteX55" fmla="*/ 517895 w 1084823"/>
              <a:gd name="connsiteY55" fmla="*/ 237744 h 438912"/>
              <a:gd name="connsiteX56" fmla="*/ 316727 w 1084823"/>
              <a:gd name="connsiteY56" fmla="*/ 274320 h 438912"/>
              <a:gd name="connsiteX57" fmla="*/ 261863 w 1084823"/>
              <a:gd name="connsiteY57" fmla="*/ 292608 h 438912"/>
              <a:gd name="connsiteX58" fmla="*/ 115559 w 1084823"/>
              <a:gd name="connsiteY58" fmla="*/ 329184 h 438912"/>
              <a:gd name="connsiteX59" fmla="*/ 170423 w 1084823"/>
              <a:gd name="connsiteY59" fmla="*/ 365760 h 438912"/>
              <a:gd name="connsiteX60" fmla="*/ 206999 w 1084823"/>
              <a:gd name="connsiteY60" fmla="*/ 420624 h 438912"/>
              <a:gd name="connsiteX61" fmla="*/ 170423 w 1084823"/>
              <a:gd name="connsiteY61" fmla="*/ 365760 h 438912"/>
              <a:gd name="connsiteX62" fmla="*/ 133847 w 1084823"/>
              <a:gd name="connsiteY62" fmla="*/ 329184 h 438912"/>
              <a:gd name="connsiteX63" fmla="*/ 133847 w 1084823"/>
              <a:gd name="connsiteY63" fmla="*/ 329184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084823" h="438912">
                <a:moveTo>
                  <a:pt x="463031" y="182880"/>
                </a:moveTo>
                <a:lnTo>
                  <a:pt x="463031" y="182880"/>
                </a:lnTo>
                <a:cubicBezTo>
                  <a:pt x="133148" y="512763"/>
                  <a:pt x="474365" y="183615"/>
                  <a:pt x="261863" y="365760"/>
                </a:cubicBezTo>
                <a:cubicBezTo>
                  <a:pt x="174687" y="440482"/>
                  <a:pt x="245459" y="407804"/>
                  <a:pt x="152135" y="438912"/>
                </a:cubicBezTo>
                <a:cubicBezTo>
                  <a:pt x="202645" y="287382"/>
                  <a:pt x="123255" y="528199"/>
                  <a:pt x="206999" y="256032"/>
                </a:cubicBezTo>
                <a:cubicBezTo>
                  <a:pt x="218337" y="219182"/>
                  <a:pt x="260817" y="111820"/>
                  <a:pt x="243575" y="146304"/>
                </a:cubicBezTo>
                <a:cubicBezTo>
                  <a:pt x="180814" y="271826"/>
                  <a:pt x="245282" y="185996"/>
                  <a:pt x="152135" y="237744"/>
                </a:cubicBezTo>
                <a:cubicBezTo>
                  <a:pt x="113708" y="259092"/>
                  <a:pt x="42407" y="310896"/>
                  <a:pt x="42407" y="310896"/>
                </a:cubicBezTo>
                <a:cubicBezTo>
                  <a:pt x="30215" y="329184"/>
                  <a:pt x="-16148" y="365760"/>
                  <a:pt x="5831" y="365760"/>
                </a:cubicBezTo>
                <a:cubicBezTo>
                  <a:pt x="67341" y="365760"/>
                  <a:pt x="139104" y="284379"/>
                  <a:pt x="188711" y="256032"/>
                </a:cubicBezTo>
                <a:cubicBezTo>
                  <a:pt x="205448" y="246468"/>
                  <a:pt x="225856" y="245338"/>
                  <a:pt x="243575" y="237744"/>
                </a:cubicBezTo>
                <a:cubicBezTo>
                  <a:pt x="377461" y="180364"/>
                  <a:pt x="255011" y="216597"/>
                  <a:pt x="389879" y="182880"/>
                </a:cubicBezTo>
                <a:cubicBezTo>
                  <a:pt x="533848" y="38911"/>
                  <a:pt x="329072" y="222427"/>
                  <a:pt x="554471" y="109728"/>
                </a:cubicBezTo>
                <a:cubicBezTo>
                  <a:pt x="574130" y="99898"/>
                  <a:pt x="573884" y="68594"/>
                  <a:pt x="591047" y="54864"/>
                </a:cubicBezTo>
                <a:cubicBezTo>
                  <a:pt x="606100" y="42822"/>
                  <a:pt x="627623" y="42672"/>
                  <a:pt x="645911" y="36576"/>
                </a:cubicBezTo>
                <a:cubicBezTo>
                  <a:pt x="573221" y="12346"/>
                  <a:pt x="558550" y="-1632"/>
                  <a:pt x="463031" y="36576"/>
                </a:cubicBezTo>
                <a:cubicBezTo>
                  <a:pt x="439018" y="46181"/>
                  <a:pt x="428036" y="74883"/>
                  <a:pt x="408167" y="91440"/>
                </a:cubicBezTo>
                <a:cubicBezTo>
                  <a:pt x="391282" y="105511"/>
                  <a:pt x="372386" y="117111"/>
                  <a:pt x="353303" y="128016"/>
                </a:cubicBezTo>
                <a:cubicBezTo>
                  <a:pt x="329633" y="141542"/>
                  <a:pt x="303821" y="151066"/>
                  <a:pt x="280151" y="164592"/>
                </a:cubicBezTo>
                <a:cubicBezTo>
                  <a:pt x="261068" y="175497"/>
                  <a:pt x="244946" y="191338"/>
                  <a:pt x="225287" y="201168"/>
                </a:cubicBezTo>
                <a:cubicBezTo>
                  <a:pt x="208045" y="209789"/>
                  <a:pt x="152135" y="225552"/>
                  <a:pt x="170423" y="219456"/>
                </a:cubicBezTo>
                <a:cubicBezTo>
                  <a:pt x="225410" y="201127"/>
                  <a:pt x="232882" y="203983"/>
                  <a:pt x="280151" y="164592"/>
                </a:cubicBezTo>
                <a:cubicBezTo>
                  <a:pt x="343268" y="111994"/>
                  <a:pt x="352300" y="67390"/>
                  <a:pt x="444743" y="36576"/>
                </a:cubicBezTo>
                <a:cubicBezTo>
                  <a:pt x="529096" y="8458"/>
                  <a:pt x="480704" y="22069"/>
                  <a:pt x="591047" y="0"/>
                </a:cubicBezTo>
                <a:cubicBezTo>
                  <a:pt x="621527" y="6096"/>
                  <a:pt x="652331" y="10749"/>
                  <a:pt x="682487" y="18288"/>
                </a:cubicBezTo>
                <a:cubicBezTo>
                  <a:pt x="701189" y="22963"/>
                  <a:pt x="723720" y="22945"/>
                  <a:pt x="737351" y="36576"/>
                </a:cubicBezTo>
                <a:cubicBezTo>
                  <a:pt x="750982" y="50207"/>
                  <a:pt x="742008" y="77809"/>
                  <a:pt x="755639" y="91440"/>
                </a:cubicBezTo>
                <a:cubicBezTo>
                  <a:pt x="870964" y="206765"/>
                  <a:pt x="828243" y="136886"/>
                  <a:pt x="920231" y="182880"/>
                </a:cubicBezTo>
                <a:cubicBezTo>
                  <a:pt x="939890" y="192710"/>
                  <a:pt x="956807" y="207264"/>
                  <a:pt x="975095" y="219456"/>
                </a:cubicBezTo>
                <a:cubicBezTo>
                  <a:pt x="981191" y="243840"/>
                  <a:pt x="980913" y="270785"/>
                  <a:pt x="993383" y="292608"/>
                </a:cubicBezTo>
                <a:cubicBezTo>
                  <a:pt x="1041939" y="377581"/>
                  <a:pt x="1088335" y="320746"/>
                  <a:pt x="993383" y="384048"/>
                </a:cubicBezTo>
                <a:lnTo>
                  <a:pt x="664199" y="274320"/>
                </a:lnTo>
                <a:lnTo>
                  <a:pt x="554471" y="237744"/>
                </a:lnTo>
                <a:cubicBezTo>
                  <a:pt x="536183" y="231648"/>
                  <a:pt x="515647" y="230149"/>
                  <a:pt x="499607" y="219456"/>
                </a:cubicBezTo>
                <a:lnTo>
                  <a:pt x="444743" y="182880"/>
                </a:lnTo>
                <a:cubicBezTo>
                  <a:pt x="426455" y="195072"/>
                  <a:pt x="405421" y="203914"/>
                  <a:pt x="389879" y="219456"/>
                </a:cubicBezTo>
                <a:cubicBezTo>
                  <a:pt x="374337" y="234998"/>
                  <a:pt x="370466" y="260590"/>
                  <a:pt x="353303" y="274320"/>
                </a:cubicBezTo>
                <a:cubicBezTo>
                  <a:pt x="338250" y="286362"/>
                  <a:pt x="317454" y="289439"/>
                  <a:pt x="298439" y="292608"/>
                </a:cubicBezTo>
                <a:cubicBezTo>
                  <a:pt x="243988" y="301683"/>
                  <a:pt x="188711" y="304800"/>
                  <a:pt x="133847" y="310896"/>
                </a:cubicBezTo>
                <a:cubicBezTo>
                  <a:pt x="88838" y="325899"/>
                  <a:pt x="-37220" y="386093"/>
                  <a:pt x="97271" y="201168"/>
                </a:cubicBezTo>
                <a:cubicBezTo>
                  <a:pt x="116038" y="175364"/>
                  <a:pt x="255059" y="116229"/>
                  <a:pt x="298439" y="91440"/>
                </a:cubicBezTo>
                <a:cubicBezTo>
                  <a:pt x="317522" y="80535"/>
                  <a:pt x="333218" y="63791"/>
                  <a:pt x="353303" y="54864"/>
                </a:cubicBezTo>
                <a:cubicBezTo>
                  <a:pt x="388535" y="39206"/>
                  <a:pt x="463031" y="18288"/>
                  <a:pt x="463031" y="18288"/>
                </a:cubicBezTo>
                <a:cubicBezTo>
                  <a:pt x="499607" y="30480"/>
                  <a:pt x="540680" y="33478"/>
                  <a:pt x="572759" y="54864"/>
                </a:cubicBezTo>
                <a:cubicBezTo>
                  <a:pt x="591047" y="67056"/>
                  <a:pt x="606206" y="86498"/>
                  <a:pt x="627623" y="91440"/>
                </a:cubicBezTo>
                <a:cubicBezTo>
                  <a:pt x="687318" y="105216"/>
                  <a:pt x="749659" y="102570"/>
                  <a:pt x="810503" y="109728"/>
                </a:cubicBezTo>
                <a:cubicBezTo>
                  <a:pt x="853313" y="114764"/>
                  <a:pt x="895847" y="121920"/>
                  <a:pt x="938519" y="128016"/>
                </a:cubicBezTo>
                <a:cubicBezTo>
                  <a:pt x="1066535" y="213360"/>
                  <a:pt x="1023863" y="164592"/>
                  <a:pt x="1084823" y="256032"/>
                </a:cubicBezTo>
                <a:cubicBezTo>
                  <a:pt x="1078727" y="280416"/>
                  <a:pt x="1090702" y="322279"/>
                  <a:pt x="1066535" y="329184"/>
                </a:cubicBezTo>
                <a:cubicBezTo>
                  <a:pt x="1029464" y="339776"/>
                  <a:pt x="994210" y="301959"/>
                  <a:pt x="956807" y="292608"/>
                </a:cubicBezTo>
                <a:cubicBezTo>
                  <a:pt x="888207" y="275458"/>
                  <a:pt x="848661" y="263505"/>
                  <a:pt x="773927" y="256032"/>
                </a:cubicBezTo>
                <a:cubicBezTo>
                  <a:pt x="688790" y="247518"/>
                  <a:pt x="603239" y="243840"/>
                  <a:pt x="517895" y="237744"/>
                </a:cubicBezTo>
                <a:cubicBezTo>
                  <a:pt x="536237" y="164376"/>
                  <a:pt x="524579" y="115971"/>
                  <a:pt x="645911" y="146304"/>
                </a:cubicBezTo>
                <a:cubicBezTo>
                  <a:pt x="688557" y="156966"/>
                  <a:pt x="798285" y="230118"/>
                  <a:pt x="755639" y="219456"/>
                </a:cubicBezTo>
                <a:lnTo>
                  <a:pt x="682487" y="201168"/>
                </a:lnTo>
                <a:cubicBezTo>
                  <a:pt x="380545" y="251492"/>
                  <a:pt x="697978" y="192723"/>
                  <a:pt x="517895" y="237744"/>
                </a:cubicBezTo>
                <a:cubicBezTo>
                  <a:pt x="384767" y="271026"/>
                  <a:pt x="463471" y="241710"/>
                  <a:pt x="316727" y="274320"/>
                </a:cubicBezTo>
                <a:cubicBezTo>
                  <a:pt x="297909" y="278502"/>
                  <a:pt x="280461" y="287536"/>
                  <a:pt x="261863" y="292608"/>
                </a:cubicBezTo>
                <a:cubicBezTo>
                  <a:pt x="213365" y="305835"/>
                  <a:pt x="115559" y="329184"/>
                  <a:pt x="115559" y="329184"/>
                </a:cubicBezTo>
                <a:cubicBezTo>
                  <a:pt x="133847" y="341376"/>
                  <a:pt x="154881" y="350218"/>
                  <a:pt x="170423" y="365760"/>
                </a:cubicBezTo>
                <a:cubicBezTo>
                  <a:pt x="185965" y="381302"/>
                  <a:pt x="219191" y="438912"/>
                  <a:pt x="206999" y="420624"/>
                </a:cubicBezTo>
                <a:cubicBezTo>
                  <a:pt x="194807" y="402336"/>
                  <a:pt x="184153" y="382923"/>
                  <a:pt x="170423" y="365760"/>
                </a:cubicBezTo>
                <a:cubicBezTo>
                  <a:pt x="159652" y="352296"/>
                  <a:pt x="146039" y="341376"/>
                  <a:pt x="133847" y="329184"/>
                </a:cubicBezTo>
                <a:lnTo>
                  <a:pt x="133847" y="329184"/>
                </a:lnTo>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028700" y="5858614"/>
            <a:ext cx="1866899" cy="646331"/>
          </a:xfrm>
          <a:prstGeom prst="rect">
            <a:avLst/>
          </a:prstGeom>
          <a:noFill/>
        </p:spPr>
        <p:txBody>
          <a:bodyPr wrap="square" rtlCol="0">
            <a:spAutoFit/>
          </a:bodyPr>
          <a:lstStyle/>
          <a:p>
            <a:pPr algn="ctr"/>
            <a:r>
              <a:rPr lang="en-US" dirty="0" smtClean="0"/>
              <a:t>Abu </a:t>
            </a:r>
          </a:p>
          <a:p>
            <a:pPr algn="ctr"/>
            <a:r>
              <a:rPr lang="en-US" dirty="0" smtClean="0"/>
              <a:t>the programmer</a:t>
            </a:r>
            <a:endParaRPr lang="en-US" dirty="0"/>
          </a:p>
        </p:txBody>
      </p:sp>
      <p:sp>
        <p:nvSpPr>
          <p:cNvPr id="33" name="TextBox 32"/>
          <p:cNvSpPr txBox="1"/>
          <p:nvPr/>
        </p:nvSpPr>
        <p:spPr>
          <a:xfrm>
            <a:off x="5257800" y="5818338"/>
            <a:ext cx="2495550" cy="646331"/>
          </a:xfrm>
          <a:prstGeom prst="rect">
            <a:avLst/>
          </a:prstGeom>
          <a:noFill/>
        </p:spPr>
        <p:txBody>
          <a:bodyPr wrap="square" rtlCol="0">
            <a:spAutoFit/>
          </a:bodyPr>
          <a:lstStyle/>
          <a:p>
            <a:pPr algn="ctr"/>
            <a:r>
              <a:rPr lang="en-US" dirty="0" err="1" smtClean="0"/>
              <a:t>Babu</a:t>
            </a:r>
            <a:endParaRPr lang="en-US" dirty="0" smtClean="0"/>
          </a:p>
          <a:p>
            <a:pPr algn="ctr"/>
            <a:r>
              <a:rPr lang="en-US" dirty="0" smtClean="0"/>
              <a:t>The Memory Manager</a:t>
            </a:r>
            <a:endParaRPr lang="en-US" dirty="0"/>
          </a:p>
        </p:txBody>
      </p:sp>
      <p:sp>
        <p:nvSpPr>
          <p:cNvPr id="35" name="TextBox 34"/>
          <p:cNvSpPr txBox="1"/>
          <p:nvPr/>
        </p:nvSpPr>
        <p:spPr>
          <a:xfrm>
            <a:off x="4379976" y="1627633"/>
            <a:ext cx="612648" cy="461665"/>
          </a:xfrm>
          <a:prstGeom prst="rect">
            <a:avLst/>
          </a:prstGeom>
          <a:noFill/>
        </p:spPr>
        <p:txBody>
          <a:bodyPr wrap="square" rtlCol="0">
            <a:spAutoFit/>
          </a:bodyPr>
          <a:lstStyle/>
          <a:p>
            <a:pPr algn="ctr"/>
            <a:r>
              <a:rPr lang="en-US" sz="2400" dirty="0" smtClean="0"/>
              <a:t>2</a:t>
            </a:r>
            <a:endParaRPr lang="en-US" sz="2400" dirty="0"/>
          </a:p>
        </p:txBody>
      </p:sp>
      <p:sp>
        <p:nvSpPr>
          <p:cNvPr id="36" name="TextBox 35"/>
          <p:cNvSpPr txBox="1"/>
          <p:nvPr/>
        </p:nvSpPr>
        <p:spPr>
          <a:xfrm>
            <a:off x="950976" y="2176289"/>
            <a:ext cx="652272" cy="461665"/>
          </a:xfrm>
          <a:prstGeom prst="rect">
            <a:avLst/>
          </a:prstGeom>
          <a:noFill/>
        </p:spPr>
        <p:txBody>
          <a:bodyPr wrap="square" rtlCol="0">
            <a:spAutoFit/>
          </a:bodyPr>
          <a:lstStyle/>
          <a:p>
            <a:pPr algn="ctr"/>
            <a:r>
              <a:rPr lang="en-US" sz="2400" dirty="0" smtClean="0"/>
              <a:t>x</a:t>
            </a:r>
            <a:endParaRPr lang="en-US" sz="2400" dirty="0"/>
          </a:p>
        </p:txBody>
      </p:sp>
      <p:sp>
        <p:nvSpPr>
          <p:cNvPr id="30" name="TextBox 29"/>
          <p:cNvSpPr txBox="1"/>
          <p:nvPr/>
        </p:nvSpPr>
        <p:spPr>
          <a:xfrm>
            <a:off x="4800600" y="2176288"/>
            <a:ext cx="652272" cy="461665"/>
          </a:xfrm>
          <a:prstGeom prst="rect">
            <a:avLst/>
          </a:prstGeom>
          <a:noFill/>
        </p:spPr>
        <p:txBody>
          <a:bodyPr wrap="square" rtlCol="0">
            <a:spAutoFit/>
          </a:bodyPr>
          <a:lstStyle/>
          <a:p>
            <a:pPr algn="ctr"/>
            <a:r>
              <a:rPr lang="en-US" sz="2400" dirty="0"/>
              <a:t>A</a:t>
            </a:r>
          </a:p>
        </p:txBody>
      </p:sp>
      <p:sp>
        <p:nvSpPr>
          <p:cNvPr id="3" name="Rounded Rectangular Callout 2"/>
          <p:cNvSpPr/>
          <p:nvPr/>
        </p:nvSpPr>
        <p:spPr>
          <a:xfrm>
            <a:off x="2654940" y="2693544"/>
            <a:ext cx="2145660" cy="1345056"/>
          </a:xfrm>
          <a:prstGeom prst="wedgeRoundRectCallout">
            <a:avLst>
              <a:gd name="adj1" fmla="val -73129"/>
              <a:gd name="adj2" fmla="val 839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749620" y="2743200"/>
            <a:ext cx="2127180" cy="1477328"/>
          </a:xfrm>
          <a:prstGeom prst="rect">
            <a:avLst/>
          </a:prstGeom>
          <a:noFill/>
        </p:spPr>
        <p:txBody>
          <a:bodyPr wrap="square" rtlCol="0">
            <a:spAutoFit/>
          </a:bodyPr>
          <a:lstStyle/>
          <a:p>
            <a:r>
              <a:rPr lang="en-US" dirty="0" smtClean="0"/>
              <a:t>Hey it is a waste of memory!</a:t>
            </a:r>
          </a:p>
          <a:p>
            <a:r>
              <a:rPr lang="en-US" dirty="0" smtClean="0"/>
              <a:t>Don’t you have better solution?</a:t>
            </a:r>
          </a:p>
          <a:p>
            <a:endParaRPr lang="en-US" dirty="0"/>
          </a:p>
        </p:txBody>
      </p:sp>
      <p:sp>
        <p:nvSpPr>
          <p:cNvPr id="41" name="Rounded Rectangular Callout 40"/>
          <p:cNvSpPr/>
          <p:nvPr/>
        </p:nvSpPr>
        <p:spPr>
          <a:xfrm>
            <a:off x="6922140" y="2497266"/>
            <a:ext cx="2145660" cy="1655634"/>
          </a:xfrm>
          <a:prstGeom prst="wedgeRoundRectCallout">
            <a:avLst>
              <a:gd name="adj1" fmla="val -44927"/>
              <a:gd name="adj2" fmla="val 689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47648" y="2573815"/>
            <a:ext cx="2272552" cy="1477328"/>
          </a:xfrm>
          <a:prstGeom prst="rect">
            <a:avLst/>
          </a:prstGeom>
          <a:noFill/>
        </p:spPr>
        <p:txBody>
          <a:bodyPr wrap="square" rtlCol="0">
            <a:spAutoFit/>
          </a:bodyPr>
          <a:lstStyle/>
          <a:p>
            <a:r>
              <a:rPr lang="en-US" dirty="0" smtClean="0"/>
              <a:t>Yes ! There is a better solution.</a:t>
            </a:r>
          </a:p>
          <a:p>
            <a:endParaRPr lang="en-US" dirty="0"/>
          </a:p>
          <a:p>
            <a:r>
              <a:rPr lang="en-US" dirty="0" smtClean="0"/>
              <a:t>Data Structure called </a:t>
            </a:r>
            <a:r>
              <a:rPr lang="en-US" b="1" dirty="0" smtClean="0">
                <a:solidFill>
                  <a:srgbClr val="0070C0"/>
                </a:solidFill>
              </a:rPr>
              <a:t>Linked List</a:t>
            </a:r>
            <a:endParaRPr lang="en-US" b="1" dirty="0">
              <a:solidFill>
                <a:srgbClr val="0070C0"/>
              </a:solidFill>
            </a:endParaRPr>
          </a:p>
        </p:txBody>
      </p:sp>
      <p:sp>
        <p:nvSpPr>
          <p:cNvPr id="43" name="TextBox 42"/>
          <p:cNvSpPr txBox="1"/>
          <p:nvPr/>
        </p:nvSpPr>
        <p:spPr>
          <a:xfrm>
            <a:off x="914400" y="1627633"/>
            <a:ext cx="612648" cy="461665"/>
          </a:xfrm>
          <a:prstGeom prst="rect">
            <a:avLst/>
          </a:prstGeom>
          <a:noFill/>
        </p:spPr>
        <p:txBody>
          <a:bodyPr wrap="square" rtlCol="0">
            <a:spAutoFit/>
          </a:bodyPr>
          <a:lstStyle/>
          <a:p>
            <a:pPr algn="ctr"/>
            <a:r>
              <a:rPr lang="en-US" sz="2400" dirty="0" smtClean="0"/>
              <a:t>8</a:t>
            </a:r>
            <a:endParaRPr lang="en-US" sz="2400" dirty="0"/>
          </a:p>
        </p:txBody>
      </p:sp>
      <p:sp>
        <p:nvSpPr>
          <p:cNvPr id="44" name="TextBox 43"/>
          <p:cNvSpPr txBox="1"/>
          <p:nvPr/>
        </p:nvSpPr>
        <p:spPr>
          <a:xfrm>
            <a:off x="1799711" y="1648915"/>
            <a:ext cx="612648" cy="461665"/>
          </a:xfrm>
          <a:prstGeom prst="rect">
            <a:avLst/>
          </a:prstGeom>
          <a:noFill/>
        </p:spPr>
        <p:txBody>
          <a:bodyPr wrap="square" rtlCol="0">
            <a:spAutoFit/>
          </a:bodyPr>
          <a:lstStyle/>
          <a:p>
            <a:pPr algn="ctr"/>
            <a:r>
              <a:rPr lang="en-US" sz="2400" dirty="0" smtClean="0"/>
              <a:t>6</a:t>
            </a:r>
            <a:endParaRPr lang="en-US" sz="2400" dirty="0"/>
          </a:p>
        </p:txBody>
      </p:sp>
      <p:sp>
        <p:nvSpPr>
          <p:cNvPr id="45" name="TextBox 44"/>
          <p:cNvSpPr txBox="1"/>
          <p:nvPr/>
        </p:nvSpPr>
        <p:spPr>
          <a:xfrm>
            <a:off x="2637911" y="1648915"/>
            <a:ext cx="612648" cy="461665"/>
          </a:xfrm>
          <a:prstGeom prst="rect">
            <a:avLst/>
          </a:prstGeom>
          <a:noFill/>
        </p:spPr>
        <p:txBody>
          <a:bodyPr wrap="square" rtlCol="0">
            <a:spAutoFit/>
          </a:bodyPr>
          <a:lstStyle/>
          <a:p>
            <a:pPr algn="ctr"/>
            <a:r>
              <a:rPr lang="en-US" sz="2400" dirty="0" smtClean="0"/>
              <a:t>5</a:t>
            </a:r>
            <a:endParaRPr lang="en-US" sz="2400" dirty="0"/>
          </a:p>
        </p:txBody>
      </p:sp>
      <p:sp>
        <p:nvSpPr>
          <p:cNvPr id="46" name="TextBox 45"/>
          <p:cNvSpPr txBox="1"/>
          <p:nvPr/>
        </p:nvSpPr>
        <p:spPr>
          <a:xfrm>
            <a:off x="3432808" y="1633621"/>
            <a:ext cx="612648" cy="461665"/>
          </a:xfrm>
          <a:prstGeom prst="rect">
            <a:avLst/>
          </a:prstGeom>
          <a:noFill/>
        </p:spPr>
        <p:txBody>
          <a:bodyPr wrap="square" rtlCol="0">
            <a:spAutoFit/>
          </a:bodyPr>
          <a:lstStyle/>
          <a:p>
            <a:pPr algn="ctr"/>
            <a:r>
              <a:rPr lang="en-US" sz="2400" dirty="0" smtClean="0"/>
              <a:t>4</a:t>
            </a:r>
            <a:endParaRPr lang="en-US" sz="2400" dirty="0"/>
          </a:p>
        </p:txBody>
      </p:sp>
      <p:sp>
        <p:nvSpPr>
          <p:cNvPr id="11" name="Rectangle 10"/>
          <p:cNvSpPr/>
          <p:nvPr/>
        </p:nvSpPr>
        <p:spPr>
          <a:xfrm>
            <a:off x="1695450" y="1516209"/>
            <a:ext cx="7067550" cy="6301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152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4" name="Rectangle 3"/>
          <p:cNvSpPr/>
          <p:nvPr/>
        </p:nvSpPr>
        <p:spPr>
          <a:xfrm>
            <a:off x="228600" y="1600200"/>
            <a:ext cx="8763000" cy="3539430"/>
          </a:xfrm>
          <a:prstGeom prst="rect">
            <a:avLst/>
          </a:prstGeom>
        </p:spPr>
        <p:txBody>
          <a:bodyPr wrap="square" lIns="0" rIns="0">
            <a:spAutoFit/>
          </a:bodyPr>
          <a:lstStyle/>
          <a:p>
            <a:pPr marL="238125" lvl="2"/>
            <a:r>
              <a:rPr lang="en-US" sz="3200" dirty="0" smtClean="0">
                <a:solidFill>
                  <a:srgbClr val="0070C0"/>
                </a:solidFill>
                <a:latin typeface="+mj-lt"/>
              </a:rPr>
              <a:t>What Abu can do is instead of asking </a:t>
            </a:r>
            <a:r>
              <a:rPr lang="en-US" sz="3200" dirty="0" err="1" smtClean="0">
                <a:solidFill>
                  <a:srgbClr val="0070C0"/>
                </a:solidFill>
                <a:latin typeface="+mj-lt"/>
              </a:rPr>
              <a:t>Babu</a:t>
            </a:r>
            <a:r>
              <a:rPr lang="en-US" sz="3200" dirty="0" smtClean="0">
                <a:solidFill>
                  <a:srgbClr val="0070C0"/>
                </a:solidFill>
                <a:latin typeface="+mj-lt"/>
              </a:rPr>
              <a:t> for an array (which is a large contiguous block of memory), he can ask for memory to store one element at a time.</a:t>
            </a:r>
          </a:p>
          <a:p>
            <a:pPr marL="238125" lvl="2"/>
            <a:endParaRPr lang="en-US" sz="3200" dirty="0">
              <a:solidFill>
                <a:srgbClr val="0070C0"/>
              </a:solidFill>
              <a:latin typeface="+mj-lt"/>
            </a:endParaRPr>
          </a:p>
          <a:p>
            <a:pPr marL="238125" lvl="2"/>
            <a:r>
              <a:rPr lang="en-US" sz="3200" dirty="0" smtClean="0">
                <a:solidFill>
                  <a:srgbClr val="0070C0"/>
                </a:solidFill>
                <a:latin typeface="+mj-lt"/>
              </a:rPr>
              <a:t>Abu wants to store 8, 6, 13, 18…..</a:t>
            </a:r>
          </a:p>
          <a:p>
            <a:pPr lvl="2"/>
            <a:endParaRPr lang="en-US" sz="3200" dirty="0">
              <a:solidFill>
                <a:srgbClr val="0070C0"/>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2187972817"/>
              </p:ext>
            </p:extLst>
          </p:nvPr>
        </p:nvGraphicFramePr>
        <p:xfrm>
          <a:off x="457200" y="4693920"/>
          <a:ext cx="8331200" cy="14630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tblGrid>
              <a:tr h="370840">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Right Arrow 5"/>
          <p:cNvSpPr/>
          <p:nvPr/>
        </p:nvSpPr>
        <p:spPr>
          <a:xfrm>
            <a:off x="8597153" y="573606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0" y="576072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4" name="Rectangle 3"/>
          <p:cNvSpPr/>
          <p:nvPr/>
        </p:nvSpPr>
        <p:spPr>
          <a:xfrm>
            <a:off x="228600" y="1219200"/>
            <a:ext cx="8763000" cy="1569660"/>
          </a:xfrm>
          <a:prstGeom prst="rect">
            <a:avLst/>
          </a:prstGeom>
        </p:spPr>
        <p:txBody>
          <a:bodyPr wrap="square" lIns="0" rIns="0">
            <a:spAutoFit/>
          </a:bodyPr>
          <a:lstStyle/>
          <a:p>
            <a:pPr marL="238125" lvl="2"/>
            <a:r>
              <a:rPr lang="en-US" sz="2400" dirty="0" smtClean="0">
                <a:solidFill>
                  <a:srgbClr val="0070C0"/>
                </a:solidFill>
                <a:latin typeface="+mj-lt"/>
              </a:rPr>
              <a:t>Abu has make separate requests to store 8, 6, 13, and 18. Because he makes separate request, he may or may not get adjacent memories. Higher probability that he will get disjoint non-contiguous blocks of memory.</a:t>
            </a:r>
          </a:p>
        </p:txBody>
      </p:sp>
      <p:graphicFrame>
        <p:nvGraphicFramePr>
          <p:cNvPr id="5" name="Table 4"/>
          <p:cNvGraphicFramePr>
            <a:graphicFrameLocks noGrp="1"/>
          </p:cNvGraphicFramePr>
          <p:nvPr>
            <p:extLst>
              <p:ext uri="{D42A27DB-BD31-4B8C-83A1-F6EECF244321}">
                <p14:modId xmlns:p14="http://schemas.microsoft.com/office/powerpoint/2010/main" val="2504967951"/>
              </p:ext>
            </p:extLst>
          </p:nvPr>
        </p:nvGraphicFramePr>
        <p:xfrm>
          <a:off x="349627" y="4693024"/>
          <a:ext cx="8694321" cy="155537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154841">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gridCol w="208280">
                  <a:extLst>
                    <a:ext uri="{9D8B030D-6E8A-4147-A177-3AD203B41FA5}">
                      <a16:colId xmlns:a16="http://schemas.microsoft.com/office/drawing/2014/main" val="20040"/>
                    </a:ext>
                  </a:extLst>
                </a:gridCol>
                <a:gridCol w="208280">
                  <a:extLst>
                    <a:ext uri="{9D8B030D-6E8A-4147-A177-3AD203B41FA5}">
                      <a16:colId xmlns:a16="http://schemas.microsoft.com/office/drawing/2014/main" val="20041"/>
                    </a:ext>
                  </a:extLst>
                </a:gridCol>
              </a:tblGrid>
              <a:tr h="914927">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223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232</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40449">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algn="ctr" defTabSz="914400" rtl="0" eaLnBrk="1" latinLnBrk="0" hangingPunct="1"/>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6</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Right Arrow 5"/>
          <p:cNvSpPr/>
          <p:nvPr/>
        </p:nvSpPr>
        <p:spPr>
          <a:xfrm>
            <a:off x="8597153" y="573606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0" y="576072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60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4" name="Rectangle 3"/>
          <p:cNvSpPr/>
          <p:nvPr/>
        </p:nvSpPr>
        <p:spPr>
          <a:xfrm>
            <a:off x="228600" y="1219200"/>
            <a:ext cx="8610600" cy="3046988"/>
          </a:xfrm>
          <a:prstGeom prst="rect">
            <a:avLst/>
          </a:prstGeom>
        </p:spPr>
        <p:txBody>
          <a:bodyPr wrap="square" lIns="0" rIns="0">
            <a:spAutoFit/>
          </a:bodyPr>
          <a:lstStyle/>
          <a:p>
            <a:pPr marL="238125" lvl="2"/>
            <a:r>
              <a:rPr lang="en-US" sz="2400" dirty="0" smtClean="0">
                <a:solidFill>
                  <a:srgbClr val="0070C0"/>
                </a:solidFill>
                <a:latin typeface="+mj-lt"/>
              </a:rPr>
              <a:t>As the allocated memory is non-contiguous, we need to store the information that this is the first element in the list,  this is the second …</a:t>
            </a:r>
          </a:p>
          <a:p>
            <a:pPr marL="238125" lvl="2"/>
            <a:r>
              <a:rPr lang="en-US" sz="2400" dirty="0" smtClean="0">
                <a:solidFill>
                  <a:srgbClr val="0070C0"/>
                </a:solidFill>
                <a:latin typeface="+mj-lt"/>
              </a:rPr>
              <a:t>We need to link these blocks together.</a:t>
            </a:r>
          </a:p>
          <a:p>
            <a:pPr marL="238125" lvl="2"/>
            <a:r>
              <a:rPr lang="en-US" sz="2400" dirty="0" smtClean="0">
                <a:solidFill>
                  <a:srgbClr val="0070C0"/>
                </a:solidFill>
                <a:latin typeface="+mj-lt"/>
              </a:rPr>
              <a:t>With an array it was very simple because we had one contiguous block of memory, so can calculate the address of a particular element using the starting address of the block and the position of the element in the array.</a:t>
            </a:r>
          </a:p>
        </p:txBody>
      </p:sp>
      <p:sp>
        <p:nvSpPr>
          <p:cNvPr id="6" name="Right Arrow 5"/>
          <p:cNvSpPr/>
          <p:nvPr/>
        </p:nvSpPr>
        <p:spPr>
          <a:xfrm>
            <a:off x="8597153" y="573606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0" y="576072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198532516"/>
              </p:ext>
            </p:extLst>
          </p:nvPr>
        </p:nvGraphicFramePr>
        <p:xfrm>
          <a:off x="349627" y="4693024"/>
          <a:ext cx="8694321" cy="155537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154841">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gridCol w="208280">
                  <a:extLst>
                    <a:ext uri="{9D8B030D-6E8A-4147-A177-3AD203B41FA5}">
                      <a16:colId xmlns:a16="http://schemas.microsoft.com/office/drawing/2014/main" val="20040"/>
                    </a:ext>
                  </a:extLst>
                </a:gridCol>
                <a:gridCol w="208280">
                  <a:extLst>
                    <a:ext uri="{9D8B030D-6E8A-4147-A177-3AD203B41FA5}">
                      <a16:colId xmlns:a16="http://schemas.microsoft.com/office/drawing/2014/main" val="20041"/>
                    </a:ext>
                  </a:extLst>
                </a:gridCol>
              </a:tblGrid>
              <a:tr h="914927">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223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232</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40449">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algn="ctr" defTabSz="914400" rtl="0" eaLnBrk="1" latinLnBrk="0" hangingPunct="1"/>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6</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8702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3695</TotalTime>
  <Words>3867</Words>
  <Application>Microsoft Office PowerPoint</Application>
  <PresentationFormat>On-screen Show (4:3)</PresentationFormat>
  <Paragraphs>1073</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Verdana</vt:lpstr>
      <vt:lpstr>Office Theme</vt:lpstr>
      <vt:lpstr>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bilkisJF</dc:creator>
  <cp:lastModifiedBy>Administrator</cp:lastModifiedBy>
  <cp:revision>137</cp:revision>
  <dcterms:created xsi:type="dcterms:W3CDTF">2016-05-15T05:44:13Z</dcterms:created>
  <dcterms:modified xsi:type="dcterms:W3CDTF">2017-10-29T07:45:38Z</dcterms:modified>
</cp:coreProperties>
</file>