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9" r:id="rId5"/>
    <p:sldId id="258" r:id="rId6"/>
    <p:sldId id="270" r:id="rId7"/>
    <p:sldId id="271" r:id="rId8"/>
    <p:sldId id="272" r:id="rId9"/>
    <p:sldId id="259" r:id="rId10"/>
    <p:sldId id="267" r:id="rId11"/>
    <p:sldId id="261" r:id="rId12"/>
    <p:sldId id="263" r:id="rId13"/>
    <p:sldId id="264" r:id="rId14"/>
    <p:sldId id="265" r:id="rId15"/>
    <p:sldId id="266" r:id="rId16"/>
    <p:sldId id="273" r:id="rId17"/>
    <p:sldId id="274"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6/16/2016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QUEUE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3210059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Deletion in Queue</a:t>
            </a:r>
            <a:endParaRPr lang="en-US" dirty="0"/>
          </a:p>
        </p:txBody>
      </p:sp>
      <p:sp>
        <p:nvSpPr>
          <p:cNvPr id="3" name="Content Placeholder 2"/>
          <p:cNvSpPr>
            <a:spLocks noGrp="1"/>
          </p:cNvSpPr>
          <p:nvPr>
            <p:ph idx="1"/>
          </p:nvPr>
        </p:nvSpPr>
        <p:spPr>
          <a:xfrm>
            <a:off x="677333" y="1326525"/>
            <a:ext cx="11158351" cy="4714838"/>
          </a:xfrm>
        </p:spPr>
        <p:txBody>
          <a:bodyPr>
            <a:normAutofit/>
          </a:bodyPr>
          <a:lstStyle/>
          <a:p>
            <a:pPr marL="0" indent="0">
              <a:buNone/>
            </a:pPr>
            <a:r>
              <a:rPr lang="en-US" sz="2800" dirty="0" smtClean="0"/>
              <a:t>QUEUE_DELETE( QUEUE, N, FRONT, REAR)</a:t>
            </a:r>
          </a:p>
          <a:p>
            <a:pPr marL="0" indent="0">
              <a:buNone/>
            </a:pPr>
            <a:r>
              <a:rPr lang="en-US" sz="2800" dirty="0" smtClean="0"/>
              <a:t>1. 	if FRONT==NULL show “underflow” and exit.</a:t>
            </a:r>
          </a:p>
          <a:p>
            <a:pPr marL="0" indent="0">
              <a:buNone/>
            </a:pPr>
            <a:r>
              <a:rPr lang="en-US" sz="2800" dirty="0" smtClean="0"/>
              <a:t>2. 	Set ITEM = QUEUE [FRONT]</a:t>
            </a:r>
          </a:p>
          <a:p>
            <a:pPr marL="0" indent="0">
              <a:buNone/>
            </a:pPr>
            <a:r>
              <a:rPr lang="en-US" sz="2800" dirty="0" smtClean="0"/>
              <a:t>3.	if (FRONT==REAR and FRONT!=NULL)  // 1 element queue</a:t>
            </a:r>
          </a:p>
          <a:p>
            <a:pPr marL="0" indent="0">
              <a:buNone/>
            </a:pPr>
            <a:r>
              <a:rPr lang="en-US" sz="2800" dirty="0"/>
              <a:t>	</a:t>
            </a:r>
            <a:r>
              <a:rPr lang="en-US" sz="2800" dirty="0" smtClean="0"/>
              <a:t>	set FRONT = NULL, REAR = NULL // make it empty</a:t>
            </a:r>
          </a:p>
          <a:p>
            <a:pPr marL="0" indent="0">
              <a:buNone/>
            </a:pPr>
            <a:r>
              <a:rPr lang="en-US" sz="2800" dirty="0"/>
              <a:t>	</a:t>
            </a:r>
            <a:r>
              <a:rPr lang="en-US" sz="2800" dirty="0" smtClean="0"/>
              <a:t>else</a:t>
            </a:r>
          </a:p>
          <a:p>
            <a:pPr marL="0" indent="0">
              <a:buNone/>
            </a:pPr>
            <a:r>
              <a:rPr lang="en-US" sz="2800" dirty="0"/>
              <a:t>	</a:t>
            </a:r>
            <a:r>
              <a:rPr lang="en-US" sz="2800" dirty="0" smtClean="0"/>
              <a:t>	set </a:t>
            </a:r>
            <a:r>
              <a:rPr lang="en-US" sz="2800" dirty="0"/>
              <a:t>Front=(Front+1)%N</a:t>
            </a:r>
          </a:p>
          <a:p>
            <a:pPr marL="0" indent="0">
              <a:buNone/>
            </a:pPr>
            <a:r>
              <a:rPr lang="en-US" sz="2800" dirty="0" smtClean="0"/>
              <a:t>4.	Return ITEM</a:t>
            </a:r>
          </a:p>
        </p:txBody>
      </p:sp>
    </p:spTree>
    <p:extLst>
      <p:ext uri="{BB962C8B-B14F-4D97-AF65-F5344CB8AC3E}">
        <p14:creationId xmlns="" xmlns:p14="http://schemas.microsoft.com/office/powerpoint/2010/main" val="2039568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DEQUES</a:t>
            </a:r>
            <a:endParaRPr lang="en-US" dirty="0"/>
          </a:p>
        </p:txBody>
      </p:sp>
      <p:sp>
        <p:nvSpPr>
          <p:cNvPr id="3" name="Content Placeholder 2"/>
          <p:cNvSpPr>
            <a:spLocks noGrp="1"/>
          </p:cNvSpPr>
          <p:nvPr>
            <p:ph idx="1"/>
          </p:nvPr>
        </p:nvSpPr>
        <p:spPr>
          <a:xfrm>
            <a:off x="677334" y="1620262"/>
            <a:ext cx="9796702" cy="4835956"/>
          </a:xfrm>
        </p:spPr>
        <p:txBody>
          <a:bodyPr>
            <a:noAutofit/>
          </a:bodyPr>
          <a:lstStyle/>
          <a:p>
            <a:r>
              <a:rPr lang="en-US" sz="2400" dirty="0" smtClean="0"/>
              <a:t>Double ended queues</a:t>
            </a:r>
          </a:p>
          <a:p>
            <a:r>
              <a:rPr lang="en-US" sz="2400" dirty="0" smtClean="0"/>
              <a:t>Insertion or deletion can be done at the both end (but not in the middle)</a:t>
            </a:r>
          </a:p>
          <a:p>
            <a:r>
              <a:rPr lang="en-US" sz="2400" dirty="0" smtClean="0"/>
              <a:t>Normally, a circular array is used. Instead of FRONT, REAR pointer variables LEFT, RIGHT is used</a:t>
            </a:r>
          </a:p>
          <a:p>
            <a:r>
              <a:rPr lang="en-US" sz="2400" dirty="0" smtClean="0"/>
              <a:t>2 variations of </a:t>
            </a:r>
            <a:r>
              <a:rPr lang="en-US" sz="2400" dirty="0" err="1" smtClean="0"/>
              <a:t>deque</a:t>
            </a:r>
            <a:r>
              <a:rPr lang="en-US" sz="2400" dirty="0" smtClean="0"/>
              <a:t>:</a:t>
            </a:r>
          </a:p>
          <a:p>
            <a:pPr lvl="1"/>
            <a:r>
              <a:rPr lang="en-US" sz="2400" dirty="0" smtClean="0"/>
              <a:t>Input restricted </a:t>
            </a:r>
            <a:r>
              <a:rPr lang="en-US" sz="2400" dirty="0" err="1" smtClean="0"/>
              <a:t>deque</a:t>
            </a:r>
            <a:r>
              <a:rPr lang="en-US" sz="2400" dirty="0" smtClean="0"/>
              <a:t>: insertion at only one end but deletion at both ends</a:t>
            </a:r>
          </a:p>
          <a:p>
            <a:pPr lvl="1"/>
            <a:r>
              <a:rPr lang="en-US" sz="2400" dirty="0" smtClean="0"/>
              <a:t>Output restricted </a:t>
            </a:r>
            <a:r>
              <a:rPr lang="en-US" sz="2400" dirty="0" err="1" smtClean="0"/>
              <a:t>deque</a:t>
            </a:r>
            <a:r>
              <a:rPr lang="en-US" sz="2400" dirty="0" smtClean="0"/>
              <a:t>: deletion at only one end but insertion at both ends</a:t>
            </a:r>
            <a:endParaRPr lang="en-US" sz="2400" dirty="0"/>
          </a:p>
        </p:txBody>
      </p:sp>
    </p:spTree>
    <p:extLst>
      <p:ext uri="{BB962C8B-B14F-4D97-AF65-F5344CB8AC3E}">
        <p14:creationId xmlns="" xmlns:p14="http://schemas.microsoft.com/office/powerpoint/2010/main" val="1106970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a:xfrm>
            <a:off x="677333" y="1313645"/>
            <a:ext cx="10128041" cy="4727717"/>
          </a:xfrm>
        </p:spPr>
        <p:txBody>
          <a:bodyPr>
            <a:noAutofit/>
          </a:bodyPr>
          <a:lstStyle/>
          <a:p>
            <a:r>
              <a:rPr lang="en-US" sz="2400" dirty="0" smtClean="0"/>
              <a:t>Each element/process is assigned a priority which determines the order to delete it from the list/arrays and process it. It maintains the following rules:</a:t>
            </a:r>
          </a:p>
          <a:p>
            <a:pPr lvl="1"/>
            <a:r>
              <a:rPr lang="en-US" sz="2400" dirty="0"/>
              <a:t>normally lower number means higher priority</a:t>
            </a:r>
            <a:endParaRPr lang="en-US" sz="2400" dirty="0" smtClean="0"/>
          </a:p>
          <a:p>
            <a:pPr lvl="1"/>
            <a:r>
              <a:rPr lang="en-US" sz="2400" dirty="0" smtClean="0"/>
              <a:t>An element with higher priority is processed before a lower priority process</a:t>
            </a:r>
          </a:p>
          <a:p>
            <a:pPr lvl="1"/>
            <a:r>
              <a:rPr lang="en-US" sz="2400" dirty="0" smtClean="0"/>
              <a:t>If 2 or more process have same priority, queue rule is used to process it (FIFO)</a:t>
            </a:r>
          </a:p>
          <a:p>
            <a:pPr lvl="1"/>
            <a:endParaRPr lang="en-US" sz="2400" dirty="0" smtClean="0"/>
          </a:p>
          <a:p>
            <a:pPr lvl="1"/>
            <a:r>
              <a:rPr lang="en-US" sz="2400" dirty="0" smtClean="0"/>
              <a:t>Examples: time sharing system: programs with higher priority are processed first and others are put in queue</a:t>
            </a:r>
          </a:p>
          <a:p>
            <a:pPr lvl="1"/>
            <a:endParaRPr lang="en-US" sz="2400" dirty="0"/>
          </a:p>
        </p:txBody>
      </p:sp>
    </p:spTree>
    <p:extLst>
      <p:ext uri="{BB962C8B-B14F-4D97-AF65-F5344CB8AC3E}">
        <p14:creationId xmlns="" xmlns:p14="http://schemas.microsoft.com/office/powerpoint/2010/main" val="1530293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  (using linked list)</a:t>
            </a:r>
            <a:endParaRPr lang="en-US" dirty="0"/>
          </a:p>
        </p:txBody>
      </p:sp>
      <p:sp>
        <p:nvSpPr>
          <p:cNvPr id="3" name="Content Placeholder 2"/>
          <p:cNvSpPr>
            <a:spLocks noGrp="1"/>
          </p:cNvSpPr>
          <p:nvPr>
            <p:ph idx="1"/>
          </p:nvPr>
        </p:nvSpPr>
        <p:spPr>
          <a:xfrm>
            <a:off x="677334" y="1953491"/>
            <a:ext cx="9419703" cy="4488873"/>
          </a:xfrm>
        </p:spPr>
        <p:txBody>
          <a:bodyPr>
            <a:noAutofit/>
          </a:bodyPr>
          <a:lstStyle/>
          <a:p>
            <a:r>
              <a:rPr lang="en-US" sz="2400" dirty="0" smtClean="0"/>
              <a:t>Can be represented by one way Linked List: each Node  has (Info, Priority, Link)</a:t>
            </a:r>
          </a:p>
          <a:p>
            <a:pPr lvl="1"/>
            <a:r>
              <a:rPr lang="en-US" sz="2400" dirty="0" err="1" smtClean="0"/>
              <a:t>Insertion_Process</a:t>
            </a:r>
            <a:r>
              <a:rPr lang="en-US" sz="2400" dirty="0" smtClean="0"/>
              <a:t> ():</a:t>
            </a:r>
          </a:p>
          <a:p>
            <a:pPr marL="457200" lvl="1" indent="0">
              <a:buNone/>
            </a:pPr>
            <a:r>
              <a:rPr lang="en-US" sz="2400" dirty="0" smtClean="0"/>
              <a:t>	Suppose an Item with priority number N is to be inserted. algorithm outline:</a:t>
            </a:r>
          </a:p>
          <a:p>
            <a:pPr marL="457200" lvl="1" indent="0">
              <a:buNone/>
            </a:pPr>
            <a:r>
              <a:rPr lang="en-US" sz="2400" dirty="0" smtClean="0"/>
              <a:t>	A) Traverse the one way linked list to find the location of first node X which has lower 	priority than N. Insert the item in front of that node X (insert algorithm of linked list)</a:t>
            </a:r>
          </a:p>
          <a:p>
            <a:pPr marL="457200" lvl="1" indent="0">
              <a:buNone/>
            </a:pPr>
            <a:r>
              <a:rPr lang="en-US" sz="2400" dirty="0" smtClean="0"/>
              <a:t>	B) if no such node, add the item at the last node of the linked list</a:t>
            </a:r>
          </a:p>
          <a:p>
            <a:pPr lvl="1"/>
            <a:endParaRPr lang="en-US" sz="2400" dirty="0"/>
          </a:p>
        </p:txBody>
      </p:sp>
    </p:spTree>
    <p:extLst>
      <p:ext uri="{BB962C8B-B14F-4D97-AF65-F5344CB8AC3E}">
        <p14:creationId xmlns="" xmlns:p14="http://schemas.microsoft.com/office/powerpoint/2010/main" val="2355596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  (using linked list)</a:t>
            </a:r>
            <a:endParaRPr lang="en-US" dirty="0"/>
          </a:p>
        </p:txBody>
      </p:sp>
      <p:sp>
        <p:nvSpPr>
          <p:cNvPr id="3" name="Content Placeholder 2"/>
          <p:cNvSpPr>
            <a:spLocks noGrp="1"/>
          </p:cNvSpPr>
          <p:nvPr>
            <p:ph idx="1"/>
          </p:nvPr>
        </p:nvSpPr>
        <p:spPr>
          <a:xfrm>
            <a:off x="677334" y="1731819"/>
            <a:ext cx="9419703" cy="4309544"/>
          </a:xfrm>
        </p:spPr>
        <p:txBody>
          <a:bodyPr>
            <a:noAutofit/>
          </a:bodyPr>
          <a:lstStyle/>
          <a:p>
            <a:r>
              <a:rPr lang="en-US" sz="2400" dirty="0" smtClean="0"/>
              <a:t>Can be represented by one way Linked List: each Node  has (Info, Priority, Link)</a:t>
            </a:r>
          </a:p>
          <a:p>
            <a:pPr lvl="1"/>
            <a:r>
              <a:rPr lang="en-US" sz="2400" dirty="0" err="1" smtClean="0"/>
              <a:t>Delete_and_Process_priority_queues</a:t>
            </a:r>
            <a:r>
              <a:rPr lang="en-US" sz="2400" dirty="0" smtClean="0"/>
              <a:t> :</a:t>
            </a:r>
          </a:p>
          <a:p>
            <a:pPr marL="457200" lvl="1" indent="0">
              <a:buNone/>
            </a:pPr>
            <a:r>
              <a:rPr lang="en-US" sz="2400" dirty="0" smtClean="0"/>
              <a:t>	(always process the 1</a:t>
            </a:r>
            <a:r>
              <a:rPr lang="en-US" sz="2400" baseline="30000" dirty="0" smtClean="0"/>
              <a:t>st</a:t>
            </a:r>
            <a:r>
              <a:rPr lang="en-US" sz="2400" dirty="0" smtClean="0"/>
              <a:t> node of the list and remove it). Algorithm outline:</a:t>
            </a:r>
          </a:p>
          <a:p>
            <a:pPr marL="457200" lvl="1" indent="0">
              <a:buNone/>
            </a:pPr>
            <a:r>
              <a:rPr lang="en-US" sz="2400" dirty="0" smtClean="0"/>
              <a:t>	A) Temp= Info[Start]</a:t>
            </a:r>
          </a:p>
          <a:p>
            <a:pPr marL="457200" lvl="1" indent="0">
              <a:buNone/>
            </a:pPr>
            <a:r>
              <a:rPr lang="en-US" sz="2400" dirty="0"/>
              <a:t>	B</a:t>
            </a:r>
            <a:r>
              <a:rPr lang="en-US" sz="2400" dirty="0" smtClean="0"/>
              <a:t>) Process Temp</a:t>
            </a:r>
          </a:p>
          <a:p>
            <a:pPr marL="457200" lvl="1" indent="0">
              <a:buNone/>
            </a:pPr>
            <a:r>
              <a:rPr lang="en-US" sz="2400" dirty="0" smtClean="0"/>
              <a:t>	C) Delete the 1</a:t>
            </a:r>
            <a:r>
              <a:rPr lang="en-US" sz="2400" baseline="30000" dirty="0" smtClean="0"/>
              <a:t>st</a:t>
            </a:r>
            <a:r>
              <a:rPr lang="en-US" sz="2400" dirty="0" smtClean="0"/>
              <a:t> node from the linked list (deletion algorithm of linked list)</a:t>
            </a:r>
          </a:p>
          <a:p>
            <a:pPr marL="457200" lvl="1" indent="0">
              <a:buNone/>
            </a:pPr>
            <a:r>
              <a:rPr lang="en-US" sz="2400" dirty="0"/>
              <a:t>	</a:t>
            </a:r>
            <a:r>
              <a:rPr lang="en-US" sz="2400" dirty="0" smtClean="0"/>
              <a:t>D) Exit</a:t>
            </a:r>
          </a:p>
          <a:p>
            <a:pPr lvl="1"/>
            <a:endParaRPr lang="en-US" sz="2400" dirty="0"/>
          </a:p>
        </p:txBody>
      </p:sp>
    </p:spTree>
    <p:extLst>
      <p:ext uri="{BB962C8B-B14F-4D97-AF65-F5344CB8AC3E}">
        <p14:creationId xmlns="" xmlns:p14="http://schemas.microsoft.com/office/powerpoint/2010/main" val="2929249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808"/>
            <a:ext cx="8596668" cy="1320800"/>
          </a:xfrm>
        </p:spPr>
        <p:txBody>
          <a:bodyPr/>
          <a:lstStyle/>
          <a:p>
            <a:r>
              <a:rPr lang="en-US" dirty="0" smtClean="0"/>
              <a:t>Priority Queues  (using Arrays)</a:t>
            </a:r>
            <a:endParaRPr lang="en-US" dirty="0"/>
          </a:p>
        </p:txBody>
      </p:sp>
      <p:sp>
        <p:nvSpPr>
          <p:cNvPr id="3" name="Content Placeholder 2"/>
          <p:cNvSpPr>
            <a:spLocks noGrp="1"/>
          </p:cNvSpPr>
          <p:nvPr>
            <p:ph idx="1"/>
          </p:nvPr>
        </p:nvSpPr>
        <p:spPr>
          <a:xfrm>
            <a:off x="677334" y="690451"/>
            <a:ext cx="9419703" cy="1793225"/>
          </a:xfrm>
        </p:spPr>
        <p:txBody>
          <a:bodyPr/>
          <a:lstStyle/>
          <a:p>
            <a:r>
              <a:rPr lang="en-US" dirty="0" smtClean="0"/>
              <a:t>Data Items can be kept in a 2D arrays (here named QUEUE) :</a:t>
            </a:r>
          </a:p>
          <a:p>
            <a:pPr lvl="1"/>
            <a:r>
              <a:rPr lang="en-US" dirty="0" smtClean="0"/>
              <a:t>Each row represents priority level (K)</a:t>
            </a:r>
          </a:p>
          <a:p>
            <a:pPr lvl="1"/>
            <a:r>
              <a:rPr lang="en-US" dirty="0" smtClean="0"/>
              <a:t>Total number of column: max number of process in each priority</a:t>
            </a:r>
          </a:p>
          <a:p>
            <a:pPr lvl="1"/>
            <a:r>
              <a:rPr lang="en-US" dirty="0" smtClean="0"/>
              <a:t>Separate queues for each priority level with own FRONT and REAR pointers</a:t>
            </a:r>
          </a:p>
          <a:p>
            <a:pPr lvl="1"/>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115644364"/>
              </p:ext>
            </p:extLst>
          </p:nvPr>
        </p:nvGraphicFramePr>
        <p:xfrm>
          <a:off x="4453229" y="2181976"/>
          <a:ext cx="5468003" cy="2171027"/>
        </p:xfrm>
        <a:graphic>
          <a:graphicData uri="http://schemas.openxmlformats.org/drawingml/2006/table">
            <a:tbl>
              <a:tblPr firstRow="1" bandRow="1">
                <a:tableStyleId>{3C2FFA5D-87B4-456A-9821-1D502468CF0F}</a:tableStyleId>
              </a:tblPr>
              <a:tblGrid>
                <a:gridCol w="783395"/>
                <a:gridCol w="783395"/>
                <a:gridCol w="948901"/>
                <a:gridCol w="882698"/>
                <a:gridCol w="1034807"/>
                <a:gridCol w="1034807"/>
              </a:tblGrid>
              <a:tr h="666146">
                <a:tc>
                  <a:txBody>
                    <a:bodyPr/>
                    <a:lstStyle/>
                    <a:p>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p>
                    <a:p>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r>
              <a:tr h="363916">
                <a:tc>
                  <a:txBody>
                    <a:bodyPr/>
                    <a:lstStyle/>
                    <a:p>
                      <a:r>
                        <a:rPr lang="en-US" dirty="0" smtClean="0"/>
                        <a:t>0</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363916">
                <a:tc>
                  <a:txBody>
                    <a:bodyPr/>
                    <a:lstStyle/>
                    <a:p>
                      <a:r>
                        <a:rPr lang="en-US" dirty="0" smtClean="0"/>
                        <a:t>1</a:t>
                      </a:r>
                      <a:endParaRPr lang="en-US" dirty="0"/>
                    </a:p>
                  </a:txBody>
                  <a:tcPr/>
                </a:tc>
                <a:tc>
                  <a:txBody>
                    <a:bodyPr/>
                    <a:lstStyle/>
                    <a:p>
                      <a:r>
                        <a:rPr lang="en-US" dirty="0" smtClean="0"/>
                        <a:t>SSS</a:t>
                      </a:r>
                      <a:endParaRPr lang="en-US" dirty="0"/>
                    </a:p>
                  </a:txBody>
                  <a:tcPr/>
                </a:tc>
                <a:tc>
                  <a:txBody>
                    <a:bodyPr/>
                    <a:lstStyle/>
                    <a:p>
                      <a:r>
                        <a:rPr lang="en-US" dirty="0" smtClean="0"/>
                        <a:t>PPP</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EEE</a:t>
                      </a:r>
                      <a:endParaRPr lang="en-US" dirty="0"/>
                    </a:p>
                  </a:txBody>
                  <a:tcPr/>
                </a:tc>
              </a:tr>
              <a:tr h="363916">
                <a:tc>
                  <a:txBody>
                    <a:bodyPr/>
                    <a:lstStyle/>
                    <a:p>
                      <a:r>
                        <a:rPr lang="en-US" dirty="0" smtClean="0"/>
                        <a:t>2</a:t>
                      </a:r>
                      <a:endParaRPr lang="en-US" dirty="0"/>
                    </a:p>
                  </a:txBody>
                  <a:tcPr/>
                </a:tc>
                <a:tc>
                  <a:txBody>
                    <a:bodyPr/>
                    <a:lstStyle/>
                    <a:p>
                      <a:endParaRPr lang="en-US" dirty="0"/>
                    </a:p>
                  </a:txBody>
                  <a:tcPr/>
                </a:tc>
                <a:tc>
                  <a:txBody>
                    <a:bodyPr/>
                    <a:lstStyle/>
                    <a:p>
                      <a:r>
                        <a:rPr lang="en-US" dirty="0" smtClean="0"/>
                        <a:t>MMM</a:t>
                      </a:r>
                      <a:endParaRPr lang="en-US" dirty="0"/>
                    </a:p>
                  </a:txBody>
                  <a:tcPr/>
                </a:tc>
                <a:tc>
                  <a:txBody>
                    <a:bodyPr/>
                    <a:lstStyle/>
                    <a:p>
                      <a:r>
                        <a:rPr lang="en-US" dirty="0" smtClean="0"/>
                        <a:t>TTT</a:t>
                      </a:r>
                      <a:endParaRPr lang="en-US" dirty="0"/>
                    </a:p>
                  </a:txBody>
                  <a:tcPr/>
                </a:tc>
                <a:tc>
                  <a:txBody>
                    <a:bodyPr/>
                    <a:lstStyle/>
                    <a:p>
                      <a:endParaRPr lang="en-US" dirty="0"/>
                    </a:p>
                  </a:txBody>
                  <a:tcPr/>
                </a:tc>
                <a:tc>
                  <a:txBody>
                    <a:bodyPr/>
                    <a:lstStyle/>
                    <a:p>
                      <a:endParaRPr lang="en-US" dirty="0"/>
                    </a:p>
                  </a:txBody>
                  <a:tcPr/>
                </a:tc>
              </a:tr>
              <a:tr h="407601">
                <a:tc>
                  <a:txBody>
                    <a:bodyPr/>
                    <a:lstStyle/>
                    <a:p>
                      <a:r>
                        <a:rPr lang="en-US" dirty="0" smtClean="0"/>
                        <a:t>3</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KKK</a:t>
                      </a:r>
                      <a:endParaRPr lang="en-US" dirty="0"/>
                    </a:p>
                  </a:txBody>
                  <a:tcPr/>
                </a:tc>
                <a:tc>
                  <a:txBody>
                    <a:bodyPr/>
                    <a:lstStyle/>
                    <a:p>
                      <a:r>
                        <a:rPr lang="en-US" dirty="0" smtClean="0"/>
                        <a:t>LLL</a:t>
                      </a:r>
                      <a:endParaRPr lang="en-US" dirty="0"/>
                    </a:p>
                  </a:txBody>
                  <a:tcPr/>
                </a:tc>
                <a:tc>
                  <a:txBody>
                    <a:bodyPr/>
                    <a:lstStyle/>
                    <a:p>
                      <a:r>
                        <a:rPr lang="en-US" dirty="0" smtClean="0"/>
                        <a:t>BBB</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3604553584"/>
              </p:ext>
            </p:extLst>
          </p:nvPr>
        </p:nvGraphicFramePr>
        <p:xfrm>
          <a:off x="767486" y="2228045"/>
          <a:ext cx="3289359" cy="2174955"/>
        </p:xfrm>
        <a:graphic>
          <a:graphicData uri="http://schemas.openxmlformats.org/drawingml/2006/table">
            <a:tbl>
              <a:tblPr firstRow="1" bandRow="1">
                <a:tableStyleId>{3C2FFA5D-87B4-456A-9821-1D502468CF0F}</a:tableStyleId>
              </a:tblPr>
              <a:tblGrid>
                <a:gridCol w="1009798"/>
                <a:gridCol w="1133341"/>
                <a:gridCol w="1146220"/>
              </a:tblGrid>
              <a:tr h="691595">
                <a:tc>
                  <a:txBody>
                    <a:bodyPr/>
                    <a:lstStyle/>
                    <a:p>
                      <a:r>
                        <a:rPr lang="en-US" dirty="0" smtClean="0"/>
                        <a:t>Priority Queues</a:t>
                      </a:r>
                      <a:endParaRPr lang="en-US" dirty="0"/>
                    </a:p>
                  </a:txBody>
                  <a:tcPr/>
                </a:tc>
                <a:tc>
                  <a:txBody>
                    <a:bodyPr/>
                    <a:lstStyle/>
                    <a:p>
                      <a:r>
                        <a:rPr lang="en-US" dirty="0" smtClean="0"/>
                        <a:t>FRONT</a:t>
                      </a:r>
                      <a:endParaRPr lang="en-US" dirty="0"/>
                    </a:p>
                  </a:txBody>
                  <a:tcPr/>
                </a:tc>
                <a:tc>
                  <a:txBody>
                    <a:bodyPr/>
                    <a:lstStyle/>
                    <a:p>
                      <a:r>
                        <a:rPr lang="en-US" dirty="0" smtClean="0"/>
                        <a:t>REAR</a:t>
                      </a:r>
                      <a:endParaRPr lang="en-US" dirty="0"/>
                    </a:p>
                  </a:txBody>
                  <a:tcPr/>
                </a:tc>
              </a:tr>
              <a:tr h="370840">
                <a:tc>
                  <a:txBody>
                    <a:bodyPr/>
                    <a:lstStyle/>
                    <a:p>
                      <a:r>
                        <a:rPr lang="en-US" dirty="0" smtClean="0"/>
                        <a:t>0</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r h="370840">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r>
            </a:tbl>
          </a:graphicData>
        </a:graphic>
      </p:graphicFrame>
      <p:sp>
        <p:nvSpPr>
          <p:cNvPr id="6" name="TextBox 5"/>
          <p:cNvSpPr txBox="1"/>
          <p:nvPr/>
        </p:nvSpPr>
        <p:spPr>
          <a:xfrm>
            <a:off x="682580" y="4531716"/>
            <a:ext cx="4794902" cy="1477328"/>
          </a:xfrm>
          <a:prstGeom prst="rect">
            <a:avLst/>
          </a:prstGeom>
          <a:noFill/>
          <a:ln>
            <a:solidFill>
              <a:srgbClr val="92D050"/>
            </a:solidFill>
          </a:ln>
        </p:spPr>
        <p:txBody>
          <a:bodyPr wrap="none" rtlCol="0">
            <a:spAutoFit/>
          </a:bodyPr>
          <a:lstStyle/>
          <a:p>
            <a:r>
              <a:rPr lang="en-US" dirty="0" smtClean="0"/>
              <a:t>(Insertion Algorithm outline):</a:t>
            </a:r>
          </a:p>
          <a:p>
            <a:r>
              <a:rPr lang="en-US" dirty="0" smtClean="0"/>
              <a:t>Add an ITEM with Priority M</a:t>
            </a:r>
          </a:p>
          <a:p>
            <a:r>
              <a:rPr lang="en-US" dirty="0" smtClean="0"/>
              <a:t>1. insert ITEM at the rear in M row of QUEUE</a:t>
            </a:r>
          </a:p>
          <a:p>
            <a:r>
              <a:rPr lang="en-US" dirty="0" smtClean="0"/>
              <a:t>    (insert algorithm of queue)</a:t>
            </a:r>
          </a:p>
          <a:p>
            <a:r>
              <a:rPr lang="en-US" dirty="0" smtClean="0"/>
              <a:t>2. exit</a:t>
            </a:r>
            <a:endParaRPr lang="en-US" dirty="0"/>
          </a:p>
        </p:txBody>
      </p:sp>
      <p:sp>
        <p:nvSpPr>
          <p:cNvPr id="7" name="TextBox 6"/>
          <p:cNvSpPr txBox="1"/>
          <p:nvPr/>
        </p:nvSpPr>
        <p:spPr>
          <a:xfrm>
            <a:off x="5734656" y="4735131"/>
            <a:ext cx="5869210" cy="1754326"/>
          </a:xfrm>
          <a:prstGeom prst="rect">
            <a:avLst/>
          </a:prstGeom>
          <a:noFill/>
          <a:ln>
            <a:solidFill>
              <a:srgbClr val="92D050"/>
            </a:solidFill>
          </a:ln>
        </p:spPr>
        <p:txBody>
          <a:bodyPr wrap="square" rtlCol="0">
            <a:spAutoFit/>
          </a:bodyPr>
          <a:lstStyle/>
          <a:p>
            <a:r>
              <a:rPr lang="en-US" dirty="0" smtClean="0"/>
              <a:t>Process and Delete (algorithm outline):</a:t>
            </a:r>
          </a:p>
          <a:p>
            <a:r>
              <a:rPr lang="en-US" dirty="0" smtClean="0"/>
              <a:t>1. find the smallest priority K which is not empty </a:t>
            </a:r>
          </a:p>
          <a:p>
            <a:r>
              <a:rPr lang="en-US" dirty="0" smtClean="0"/>
              <a:t>	(Front[K] !=null)</a:t>
            </a:r>
          </a:p>
          <a:p>
            <a:r>
              <a:rPr lang="en-US" dirty="0" smtClean="0"/>
              <a:t>2. process the 1</a:t>
            </a:r>
            <a:r>
              <a:rPr lang="en-US" baseline="30000" dirty="0" smtClean="0"/>
              <a:t>st</a:t>
            </a:r>
            <a:r>
              <a:rPr lang="en-US" dirty="0" smtClean="0"/>
              <a:t> element of the row K of QUEUE and </a:t>
            </a:r>
          </a:p>
          <a:p>
            <a:r>
              <a:rPr lang="en-US" dirty="0"/>
              <a:t> </a:t>
            </a:r>
            <a:r>
              <a:rPr lang="en-US" dirty="0" smtClean="0"/>
              <a:t>   delete it (deletion algorithm from a queue)</a:t>
            </a:r>
          </a:p>
          <a:p>
            <a:r>
              <a:rPr lang="en-US" dirty="0"/>
              <a:t>3</a:t>
            </a:r>
            <a:r>
              <a:rPr lang="en-US" dirty="0" smtClean="0"/>
              <a:t>. exit</a:t>
            </a:r>
            <a:endParaRPr lang="en-US" dirty="0"/>
          </a:p>
        </p:txBody>
      </p:sp>
    </p:spTree>
    <p:extLst>
      <p:ext uri="{BB962C8B-B14F-4D97-AF65-F5344CB8AC3E}">
        <p14:creationId xmlns="" xmlns:p14="http://schemas.microsoft.com/office/powerpoint/2010/main" val="1817658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Comparing Linked and Sequential Queue Representations</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b="1" dirty="0" smtClean="0"/>
              <a:t>sequential queue representation </a:t>
            </a:r>
            <a:r>
              <a:rPr lang="en-US" sz="2800" dirty="0" smtClean="0"/>
              <a:t>is appropriate when there is a bound on the number of queue elements at any time.</a:t>
            </a:r>
          </a:p>
          <a:p>
            <a:endParaRPr lang="en-US" sz="2800" dirty="0"/>
          </a:p>
          <a:p>
            <a:r>
              <a:rPr lang="en-US" sz="2800" dirty="0" smtClean="0"/>
              <a:t>The </a:t>
            </a:r>
            <a:r>
              <a:rPr lang="en-US" sz="2800" b="1" dirty="0" smtClean="0"/>
              <a:t>linked representation </a:t>
            </a:r>
            <a:r>
              <a:rPr lang="en-US" sz="2800" dirty="0" smtClean="0"/>
              <a:t>is appropriate when we do not know how large the queue will grow.</a:t>
            </a:r>
            <a:endParaRPr lang="en-US" sz="2800" dirty="0"/>
          </a:p>
        </p:txBody>
      </p:sp>
      <p:sp>
        <p:nvSpPr>
          <p:cNvPr id="5" name="Slide Number Placeholder 4"/>
          <p:cNvSpPr>
            <a:spLocks noGrp="1"/>
          </p:cNvSpPr>
          <p:nvPr>
            <p:ph type="sldNum" sz="quarter" idx="12"/>
          </p:nvPr>
        </p:nvSpPr>
        <p:spPr/>
        <p:txBody>
          <a:bodyPr/>
          <a:lstStyle/>
          <a:p>
            <a:fld id="{ECFE36FE-3127-4813-A5F8-338963F0A50E}" type="slidenum">
              <a:rPr lang="en-US" smtClean="0"/>
              <a:pPr/>
              <a:t>16</a:t>
            </a:fld>
            <a:endParaRPr lang="en-US"/>
          </a:p>
        </p:txBody>
      </p:sp>
    </p:spTree>
    <p:extLst>
      <p:ext uri="{BB962C8B-B14F-4D97-AF65-F5344CB8AC3E}">
        <p14:creationId xmlns="" xmlns:p14="http://schemas.microsoft.com/office/powerpoint/2010/main" val="1892455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Queues</a:t>
            </a:r>
            <a:endParaRPr lang="en-US" dirty="0"/>
          </a:p>
        </p:txBody>
      </p:sp>
      <p:sp>
        <p:nvSpPr>
          <p:cNvPr id="3" name="Content Placeholder 2"/>
          <p:cNvSpPr>
            <a:spLocks noGrp="1"/>
          </p:cNvSpPr>
          <p:nvPr>
            <p:ph idx="1"/>
          </p:nvPr>
        </p:nvSpPr>
        <p:spPr/>
        <p:txBody>
          <a:bodyPr>
            <a:normAutofit/>
          </a:bodyPr>
          <a:lstStyle/>
          <a:p>
            <a:r>
              <a:rPr lang="en-US" sz="2800" b="1" dirty="0" smtClean="0"/>
              <a:t>Queues of jobs </a:t>
            </a:r>
            <a:r>
              <a:rPr lang="en-US" sz="2800" dirty="0" smtClean="0"/>
              <a:t>are used a lot in operating systems and networks (e.g., a printer queue).</a:t>
            </a:r>
          </a:p>
          <a:p>
            <a:endParaRPr lang="en-US" sz="2800" dirty="0"/>
          </a:p>
          <a:p>
            <a:r>
              <a:rPr lang="en-US" sz="2800" dirty="0" smtClean="0"/>
              <a:t>Queues are also used in </a:t>
            </a:r>
            <a:r>
              <a:rPr lang="en-US" sz="2800" b="1" dirty="0" smtClean="0"/>
              <a:t>simulation</a:t>
            </a:r>
            <a:r>
              <a:rPr lang="en-US" sz="2800" dirty="0" smtClean="0"/>
              <a:t>.</a:t>
            </a:r>
          </a:p>
          <a:p>
            <a:endParaRPr lang="en-US" sz="2800" dirty="0"/>
          </a:p>
        </p:txBody>
      </p:sp>
      <p:sp>
        <p:nvSpPr>
          <p:cNvPr id="5" name="Slide Number Placeholder 4"/>
          <p:cNvSpPr>
            <a:spLocks noGrp="1"/>
          </p:cNvSpPr>
          <p:nvPr>
            <p:ph type="sldNum" sz="quarter" idx="12"/>
          </p:nvPr>
        </p:nvSpPr>
        <p:spPr/>
        <p:txBody>
          <a:bodyPr/>
          <a:lstStyle/>
          <a:p>
            <a:fld id="{ECFE36FE-3127-4813-A5F8-338963F0A50E}" type="slidenum">
              <a:rPr lang="en-US" smtClean="0"/>
              <a:pPr/>
              <a:t>17</a:t>
            </a:fld>
            <a:endParaRPr lang="en-US"/>
          </a:p>
        </p:txBody>
      </p:sp>
    </p:spTree>
    <p:extLst>
      <p:ext uri="{BB962C8B-B14F-4D97-AF65-F5344CB8AC3E}">
        <p14:creationId xmlns="" xmlns:p14="http://schemas.microsoft.com/office/powerpoint/2010/main" val="4070148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How you would determine a circular queue is over-flown (during insertion)?</a:t>
            </a:r>
          </a:p>
          <a:p>
            <a:r>
              <a:rPr lang="en-US" dirty="0" smtClean="0"/>
              <a:t>How you would determine a circular queue is under-flown (during deletion)?</a:t>
            </a:r>
          </a:p>
          <a:p>
            <a:r>
              <a:rPr lang="en-US" dirty="0" smtClean="0"/>
              <a:t>What are the advantages and disadvantages of using array representation instead of linked list for priority queue? </a:t>
            </a:r>
            <a:endParaRPr lang="en-US" dirty="0"/>
          </a:p>
        </p:txBody>
      </p:sp>
    </p:spTree>
    <p:extLst>
      <p:ext uri="{BB962C8B-B14F-4D97-AF65-F5344CB8AC3E}">
        <p14:creationId xmlns="" xmlns:p14="http://schemas.microsoft.com/office/powerpoint/2010/main" val="974838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a:xfrm>
            <a:off x="677333" y="1326525"/>
            <a:ext cx="10540165" cy="4714838"/>
          </a:xfrm>
        </p:spPr>
        <p:txBody>
          <a:bodyPr>
            <a:normAutofit/>
          </a:bodyPr>
          <a:lstStyle/>
          <a:p>
            <a:r>
              <a:rPr lang="en-US" sz="2800" dirty="0" smtClean="0"/>
              <a:t>A linear list of elements in which</a:t>
            </a:r>
          </a:p>
          <a:p>
            <a:pPr lvl="1"/>
            <a:r>
              <a:rPr lang="en-US" sz="2800" dirty="0" smtClean="0"/>
              <a:t>Deletion is possible only at one end called FRONT</a:t>
            </a:r>
          </a:p>
          <a:p>
            <a:pPr lvl="1"/>
            <a:r>
              <a:rPr lang="en-US" sz="2800" dirty="0" smtClean="0"/>
              <a:t>Insertion is possible only at other end, REAR</a:t>
            </a:r>
          </a:p>
          <a:p>
            <a:pPr lvl="1"/>
            <a:r>
              <a:rPr lang="en-US" sz="2800" dirty="0" smtClean="0"/>
              <a:t>It is also called FIFO (First In First Out)</a:t>
            </a:r>
          </a:p>
          <a:p>
            <a:pPr lvl="1"/>
            <a:endParaRPr lang="en-US" sz="2800" dirty="0"/>
          </a:p>
          <a:p>
            <a:pPr lvl="1"/>
            <a:r>
              <a:rPr lang="en-US" sz="2800" dirty="0" smtClean="0"/>
              <a:t>In computer it may be represented 2 ways:</a:t>
            </a:r>
          </a:p>
          <a:p>
            <a:pPr lvl="2"/>
            <a:r>
              <a:rPr lang="en-US" sz="2800" dirty="0" smtClean="0"/>
              <a:t>As a linear array</a:t>
            </a:r>
          </a:p>
          <a:p>
            <a:pPr lvl="2"/>
            <a:r>
              <a:rPr lang="en-US" sz="2800" dirty="0" smtClean="0"/>
              <a:t>As a linear one way linked list</a:t>
            </a:r>
            <a:endParaRPr lang="en-US" sz="2800" dirty="0"/>
          </a:p>
        </p:txBody>
      </p:sp>
    </p:spTree>
    <p:extLst>
      <p:ext uri="{BB962C8B-B14F-4D97-AF65-F5344CB8AC3E}">
        <p14:creationId xmlns="" xmlns:p14="http://schemas.microsoft.com/office/powerpoint/2010/main" val="1408172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1"/>
            </p:custDataLst>
          </p:nvPr>
        </p:nvSpPr>
        <p:spPr>
          <a:xfrm>
            <a:off x="677333" y="609600"/>
            <a:ext cx="10720469" cy="1320800"/>
          </a:xfrm>
        </p:spPr>
        <p:txBody>
          <a:bodyPr/>
          <a:lstStyle/>
          <a:p>
            <a:r>
              <a:rPr lang="en-US" dirty="0" smtClean="0"/>
              <a:t>A Queue ADT </a:t>
            </a:r>
            <a:br>
              <a:rPr lang="en-US" dirty="0" smtClean="0"/>
            </a:br>
            <a:r>
              <a:rPr lang="en-US" dirty="0" smtClean="0"/>
              <a:t>First in first out access</a:t>
            </a:r>
          </a:p>
        </p:txBody>
      </p:sp>
      <p:sp>
        <p:nvSpPr>
          <p:cNvPr id="3075" name="Rectangle 3"/>
          <p:cNvSpPr>
            <a:spLocks noGrp="1" noChangeArrowheads="1"/>
          </p:cNvSpPr>
          <p:nvPr>
            <p:ph type="body" idx="1"/>
            <p:custDataLst>
              <p:tags r:id="rId2"/>
            </p:custDataLst>
          </p:nvPr>
        </p:nvSpPr>
        <p:spPr>
          <a:xfrm>
            <a:off x="797416" y="1930400"/>
            <a:ext cx="9080679" cy="4114800"/>
          </a:xfrm>
        </p:spPr>
        <p:txBody>
          <a:bodyPr>
            <a:normAutofit/>
          </a:bodyPr>
          <a:lstStyle/>
          <a:p>
            <a:pPr lvl="1">
              <a:lnSpc>
                <a:spcPct val="90000"/>
              </a:lnSpc>
            </a:pPr>
            <a:r>
              <a:rPr lang="en-US" sz="2800" dirty="0" smtClean="0"/>
              <a:t>A Queue is another name for waiting line</a:t>
            </a:r>
          </a:p>
          <a:p>
            <a:pPr lvl="1">
              <a:lnSpc>
                <a:spcPct val="90000"/>
              </a:lnSpc>
            </a:pPr>
            <a:r>
              <a:rPr lang="en-US" sz="2800" dirty="0" smtClean="0"/>
              <a:t>Example: Submit jobs to a network printer</a:t>
            </a:r>
          </a:p>
          <a:p>
            <a:pPr lvl="2">
              <a:lnSpc>
                <a:spcPct val="90000"/>
              </a:lnSpc>
            </a:pPr>
            <a:r>
              <a:rPr lang="en-US" sz="2800" dirty="0" smtClean="0"/>
              <a:t>What gets printed first?  </a:t>
            </a:r>
          </a:p>
          <a:p>
            <a:pPr lvl="3">
              <a:lnSpc>
                <a:spcPct val="90000"/>
              </a:lnSpc>
            </a:pPr>
            <a:r>
              <a:rPr lang="en-US" sz="2800" dirty="0"/>
              <a:t>Print the least recently submitted </a:t>
            </a:r>
            <a:r>
              <a:rPr lang="en-US" sz="2800" i="1" dirty="0"/>
              <a:t>no priorities given</a:t>
            </a:r>
            <a:endParaRPr lang="en-US" sz="2800" dirty="0"/>
          </a:p>
          <a:p>
            <a:pPr lvl="3">
              <a:lnSpc>
                <a:spcPct val="90000"/>
              </a:lnSpc>
            </a:pPr>
            <a:r>
              <a:rPr lang="en-US" sz="2800" dirty="0"/>
              <a:t>Add new print jobs at the end of the queue</a:t>
            </a:r>
            <a:endParaRPr lang="en-US" sz="2800" dirty="0" smtClean="0"/>
          </a:p>
          <a:p>
            <a:pPr lvl="1">
              <a:lnSpc>
                <a:spcPct val="90000"/>
              </a:lnSpc>
            </a:pPr>
            <a:r>
              <a:rPr lang="en-US" sz="2800" i="1" dirty="0" smtClean="0"/>
              <a:t>could </a:t>
            </a:r>
            <a:r>
              <a:rPr lang="en-US" sz="2800" i="1" dirty="0"/>
              <a:t>also say Last In Last Out (LILO)</a:t>
            </a:r>
            <a:endParaRPr lang="en-US" sz="2800" dirty="0" smtClean="0"/>
          </a:p>
        </p:txBody>
      </p:sp>
    </p:spTree>
    <p:extLst>
      <p:ext uri="{BB962C8B-B14F-4D97-AF65-F5344CB8AC3E}">
        <p14:creationId xmlns="" xmlns:p14="http://schemas.microsoft.com/office/powerpoint/2010/main" val="3675632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Queue Representations</a:t>
            </a:r>
            <a:endParaRPr lang="en-US" dirty="0"/>
          </a:p>
        </p:txBody>
      </p:sp>
      <p:sp>
        <p:nvSpPr>
          <p:cNvPr id="3" name="Content Placeholder 2"/>
          <p:cNvSpPr>
            <a:spLocks noGrp="1"/>
          </p:cNvSpPr>
          <p:nvPr>
            <p:ph idx="1"/>
          </p:nvPr>
        </p:nvSpPr>
        <p:spPr/>
        <p:txBody>
          <a:bodyPr/>
          <a:lstStyle/>
          <a:p>
            <a:r>
              <a:rPr lang="en-US" dirty="0" smtClean="0"/>
              <a:t>We can use an </a:t>
            </a:r>
            <a:r>
              <a:rPr lang="en-US" b="1" dirty="0" smtClean="0"/>
              <a:t>array</a:t>
            </a:r>
            <a:r>
              <a:rPr lang="en-US" dirty="0" smtClean="0"/>
              <a:t> as follows:</a:t>
            </a:r>
          </a:p>
          <a:p>
            <a:pPr marL="0" indent="0">
              <a:buNone/>
            </a:pPr>
            <a:endParaRPr lang="en-US" dirty="0"/>
          </a:p>
        </p:txBody>
      </p:sp>
      <p:sp>
        <p:nvSpPr>
          <p:cNvPr id="4" name="Parallelogram 3"/>
          <p:cNvSpPr/>
          <p:nvPr/>
        </p:nvSpPr>
        <p:spPr>
          <a:xfrm>
            <a:off x="2711624" y="3068960"/>
            <a:ext cx="5832648" cy="792088"/>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3287688" y="3068960"/>
            <a:ext cx="216024" cy="7920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863752" y="3068960"/>
            <a:ext cx="216024" cy="7920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35436" y="3066369"/>
            <a:ext cx="216024" cy="7920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943872" y="3068960"/>
            <a:ext cx="216024" cy="7920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489605" y="3068960"/>
            <a:ext cx="216024" cy="7920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6096000" y="3066369"/>
            <a:ext cx="216024" cy="7920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672064" y="3066369"/>
            <a:ext cx="216024" cy="7920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176120" y="3066369"/>
            <a:ext cx="216024" cy="7920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752184" y="3066369"/>
            <a:ext cx="216024" cy="7920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43448" y="3280338"/>
            <a:ext cx="508436" cy="369332"/>
          </a:xfrm>
          <a:prstGeom prst="rect">
            <a:avLst/>
          </a:prstGeom>
          <a:noFill/>
        </p:spPr>
        <p:txBody>
          <a:bodyPr wrap="square" rtlCol="0">
            <a:spAutoFit/>
          </a:bodyPr>
          <a:lstStyle/>
          <a:p>
            <a:r>
              <a:rPr lang="en-US" dirty="0"/>
              <a:t>q</a:t>
            </a:r>
            <a:r>
              <a:rPr lang="en-US" baseline="-25000" dirty="0"/>
              <a:t>1</a:t>
            </a:r>
          </a:p>
        </p:txBody>
      </p:sp>
      <p:sp>
        <p:nvSpPr>
          <p:cNvPr id="18" name="TextBox 17"/>
          <p:cNvSpPr txBox="1"/>
          <p:nvPr/>
        </p:nvSpPr>
        <p:spPr>
          <a:xfrm>
            <a:off x="5112178" y="3281876"/>
            <a:ext cx="508436" cy="369332"/>
          </a:xfrm>
          <a:prstGeom prst="rect">
            <a:avLst/>
          </a:prstGeom>
          <a:noFill/>
        </p:spPr>
        <p:txBody>
          <a:bodyPr wrap="square" rtlCol="0">
            <a:spAutoFit/>
          </a:bodyPr>
          <a:lstStyle/>
          <a:p>
            <a:r>
              <a:rPr lang="en-US" dirty="0"/>
              <a:t>q</a:t>
            </a:r>
            <a:r>
              <a:rPr lang="en-US" baseline="-25000" dirty="0"/>
              <a:t>2</a:t>
            </a:r>
          </a:p>
        </p:txBody>
      </p:sp>
      <p:sp>
        <p:nvSpPr>
          <p:cNvPr id="19" name="TextBox 18"/>
          <p:cNvSpPr txBox="1"/>
          <p:nvPr/>
        </p:nvSpPr>
        <p:spPr>
          <a:xfrm>
            <a:off x="5634156" y="3294520"/>
            <a:ext cx="508436" cy="369332"/>
          </a:xfrm>
          <a:prstGeom prst="rect">
            <a:avLst/>
          </a:prstGeom>
          <a:noFill/>
        </p:spPr>
        <p:txBody>
          <a:bodyPr wrap="square" rtlCol="0">
            <a:spAutoFit/>
          </a:bodyPr>
          <a:lstStyle/>
          <a:p>
            <a:r>
              <a:rPr lang="en-US" dirty="0"/>
              <a:t>q</a:t>
            </a:r>
            <a:r>
              <a:rPr lang="en-US" baseline="-25000" dirty="0"/>
              <a:t>3</a:t>
            </a:r>
          </a:p>
        </p:txBody>
      </p:sp>
      <p:sp>
        <p:nvSpPr>
          <p:cNvPr id="20" name="TextBox 19"/>
          <p:cNvSpPr txBox="1"/>
          <p:nvPr/>
        </p:nvSpPr>
        <p:spPr>
          <a:xfrm>
            <a:off x="6216800" y="3295289"/>
            <a:ext cx="508436" cy="369332"/>
          </a:xfrm>
          <a:prstGeom prst="rect">
            <a:avLst/>
          </a:prstGeom>
          <a:noFill/>
        </p:spPr>
        <p:txBody>
          <a:bodyPr wrap="square" rtlCol="0">
            <a:spAutoFit/>
          </a:bodyPr>
          <a:lstStyle/>
          <a:p>
            <a:r>
              <a:rPr lang="en-US" dirty="0"/>
              <a:t>q</a:t>
            </a:r>
            <a:r>
              <a:rPr lang="en-US" baseline="-25000" dirty="0"/>
              <a:t>4</a:t>
            </a:r>
          </a:p>
        </p:txBody>
      </p:sp>
      <p:sp>
        <p:nvSpPr>
          <p:cNvPr id="21" name="TextBox 20"/>
          <p:cNvSpPr txBox="1"/>
          <p:nvPr/>
        </p:nvSpPr>
        <p:spPr>
          <a:xfrm>
            <a:off x="4230175" y="2348880"/>
            <a:ext cx="1344926" cy="369332"/>
          </a:xfrm>
          <a:prstGeom prst="rect">
            <a:avLst/>
          </a:prstGeom>
          <a:noFill/>
        </p:spPr>
        <p:txBody>
          <a:bodyPr wrap="square" rtlCol="0">
            <a:spAutoFit/>
          </a:bodyPr>
          <a:lstStyle/>
          <a:p>
            <a:r>
              <a:rPr lang="en-US" dirty="0"/>
              <a:t>Departures</a:t>
            </a:r>
            <a:endParaRPr lang="en-US" baseline="-25000" dirty="0"/>
          </a:p>
        </p:txBody>
      </p:sp>
      <p:sp>
        <p:nvSpPr>
          <p:cNvPr id="23" name="TextBox 22"/>
          <p:cNvSpPr txBox="1"/>
          <p:nvPr/>
        </p:nvSpPr>
        <p:spPr>
          <a:xfrm>
            <a:off x="6657386" y="2348880"/>
            <a:ext cx="1344926" cy="369332"/>
          </a:xfrm>
          <a:prstGeom prst="rect">
            <a:avLst/>
          </a:prstGeom>
          <a:noFill/>
        </p:spPr>
        <p:txBody>
          <a:bodyPr wrap="square" rtlCol="0">
            <a:spAutoFit/>
          </a:bodyPr>
          <a:lstStyle/>
          <a:p>
            <a:r>
              <a:rPr lang="en-US" dirty="0"/>
              <a:t>Arrivals</a:t>
            </a:r>
            <a:endParaRPr lang="en-US" baseline="-25000" dirty="0"/>
          </a:p>
        </p:txBody>
      </p:sp>
      <p:cxnSp>
        <p:nvCxnSpPr>
          <p:cNvPr id="25" name="Straight Arrow Connector 24"/>
          <p:cNvCxnSpPr/>
          <p:nvPr/>
        </p:nvCxnSpPr>
        <p:spPr>
          <a:xfrm>
            <a:off x="7176120" y="2718213"/>
            <a:ext cx="0" cy="3481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71864" y="2751517"/>
            <a:ext cx="0" cy="3481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87883" y="4275781"/>
            <a:ext cx="3748796" cy="646331"/>
          </a:xfrm>
          <a:prstGeom prst="rect">
            <a:avLst/>
          </a:prstGeom>
          <a:noFill/>
        </p:spPr>
        <p:txBody>
          <a:bodyPr wrap="square" rtlCol="0">
            <a:spAutoFit/>
          </a:bodyPr>
          <a:lstStyle/>
          <a:p>
            <a:r>
              <a:rPr lang="en-US" dirty="0"/>
              <a:t>Direction of travel through memory</a:t>
            </a:r>
            <a:endParaRPr lang="en-US" baseline="-25000" dirty="0"/>
          </a:p>
        </p:txBody>
      </p:sp>
      <p:cxnSp>
        <p:nvCxnSpPr>
          <p:cNvPr id="29" name="Straight Arrow Connector 28"/>
          <p:cNvCxnSpPr/>
          <p:nvPr/>
        </p:nvCxnSpPr>
        <p:spPr>
          <a:xfrm>
            <a:off x="3395701" y="4275780"/>
            <a:ext cx="424097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ECFE36FE-3127-4813-A5F8-338963F0A50E}" type="slidenum">
              <a:rPr lang="en-US" smtClean="0"/>
              <a:pPr/>
              <a:t>4</a:t>
            </a:fld>
            <a:endParaRPr lang="en-US"/>
          </a:p>
        </p:txBody>
      </p:sp>
    </p:spTree>
    <p:extLst>
      <p:ext uri="{BB962C8B-B14F-4D97-AF65-F5344CB8AC3E}">
        <p14:creationId xmlns="" xmlns:p14="http://schemas.microsoft.com/office/powerpoint/2010/main" val="287265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780"/>
            <a:ext cx="8596668" cy="1320800"/>
          </a:xfrm>
        </p:spPr>
        <p:txBody>
          <a:bodyPr/>
          <a:lstStyle/>
          <a:p>
            <a:r>
              <a:rPr lang="en-US" dirty="0" smtClean="0"/>
              <a:t>QUEUE</a:t>
            </a:r>
            <a:endParaRPr lang="en-US" dirty="0"/>
          </a:p>
        </p:txBody>
      </p:sp>
      <p:sp>
        <p:nvSpPr>
          <p:cNvPr id="3" name="Content Placeholder 2"/>
          <p:cNvSpPr>
            <a:spLocks noGrp="1"/>
          </p:cNvSpPr>
          <p:nvPr>
            <p:ph idx="1"/>
          </p:nvPr>
        </p:nvSpPr>
        <p:spPr>
          <a:xfrm>
            <a:off x="677333" y="1197734"/>
            <a:ext cx="11196987" cy="5550795"/>
          </a:xfrm>
        </p:spPr>
        <p:txBody>
          <a:bodyPr>
            <a:normAutofit/>
          </a:bodyPr>
          <a:lstStyle/>
          <a:p>
            <a:r>
              <a:rPr lang="en-US" dirty="0" smtClean="0"/>
              <a:t>FRONT: contains the location of 1</a:t>
            </a:r>
            <a:r>
              <a:rPr lang="en-US" baseline="30000" dirty="0" smtClean="0"/>
              <a:t>st</a:t>
            </a:r>
            <a:r>
              <a:rPr lang="en-US" dirty="0" smtClean="0"/>
              <a:t> element</a:t>
            </a:r>
          </a:p>
          <a:p>
            <a:pPr lvl="1"/>
            <a:r>
              <a:rPr lang="en-US" sz="1800" dirty="0" smtClean="0"/>
              <a:t>If FRONT= NULL, queue is empty (also set REAR = NULL)</a:t>
            </a:r>
          </a:p>
          <a:p>
            <a:pPr lvl="1"/>
            <a:r>
              <a:rPr lang="en-US" sz="1800" dirty="0" smtClean="0"/>
              <a:t>When an item is deleted, FRONT = FRONT + 1 (in an array)</a:t>
            </a:r>
          </a:p>
          <a:p>
            <a:r>
              <a:rPr lang="en-US" dirty="0" smtClean="0"/>
              <a:t>REAR: contains the location of last element</a:t>
            </a:r>
          </a:p>
          <a:p>
            <a:pPr lvl="1"/>
            <a:r>
              <a:rPr lang="en-US" sz="1800" dirty="0" smtClean="0"/>
              <a:t>When an item is inserted, REAR = REAR + 1</a:t>
            </a:r>
          </a:p>
          <a:p>
            <a:r>
              <a:rPr lang="en-US" dirty="0" smtClean="0"/>
              <a:t>Disadvantages of Queue</a:t>
            </a:r>
          </a:p>
          <a:p>
            <a:pPr lvl="1"/>
            <a:r>
              <a:rPr lang="en-US" sz="1800" dirty="0" smtClean="0"/>
              <a:t>If REAR = N-1 , data can’t be inserted (even if the queue is not full) , where max array </a:t>
            </a:r>
            <a:r>
              <a:rPr lang="en-US" sz="1800" dirty="0" err="1" smtClean="0"/>
              <a:t>ellement</a:t>
            </a:r>
            <a:r>
              <a:rPr lang="en-US" sz="1800" dirty="0" smtClean="0"/>
              <a:t>=N</a:t>
            </a:r>
          </a:p>
          <a:p>
            <a:pPr lvl="1"/>
            <a:endParaRPr lang="en-US" sz="1800" dirty="0" smtClean="0"/>
          </a:p>
          <a:p>
            <a:r>
              <a:rPr lang="en-US" dirty="0" smtClean="0"/>
              <a:t>One way to solve it, shift all the items at the beginning of the queue and set FRONT and rear accordingly – but it may be computationally very expensive</a:t>
            </a:r>
          </a:p>
          <a:p>
            <a:r>
              <a:rPr lang="en-US" dirty="0" smtClean="0"/>
              <a:t>Another way, assume the queue is circular and when REAR= N-1 and FRONT !=0, to insert new data, set REAR=0. Similarly, if FRONT == N-1 and one item is deleted, set FRONT = 1</a:t>
            </a:r>
          </a:p>
          <a:p>
            <a:r>
              <a:rPr lang="en-US" dirty="0" smtClean="0"/>
              <a:t>When only one element in the list, FRONT = REAR != NULL. If that only item has to be deleted, set FRONT=REAR=NULL </a:t>
            </a:r>
          </a:p>
          <a:p>
            <a:pPr lvl="1"/>
            <a:endParaRPr lang="en-US" dirty="0" smtClean="0"/>
          </a:p>
          <a:p>
            <a:endParaRPr lang="en-US" dirty="0"/>
          </a:p>
        </p:txBody>
      </p:sp>
    </p:spTree>
    <p:extLst>
      <p:ext uri="{BB962C8B-B14F-4D97-AF65-F5344CB8AC3E}">
        <p14:creationId xmlns="" xmlns:p14="http://schemas.microsoft.com/office/powerpoint/2010/main" val="41881443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672011" cy="1320800"/>
          </a:xfrm>
        </p:spPr>
        <p:txBody>
          <a:bodyPr>
            <a:normAutofit/>
          </a:bodyPr>
          <a:lstStyle/>
          <a:p>
            <a:r>
              <a:rPr lang="en-US" dirty="0" smtClean="0"/>
              <a:t>Sequential Queue Representations (cont’d)</a:t>
            </a:r>
            <a:endParaRPr lang="en-US" dirty="0"/>
          </a:p>
        </p:txBody>
      </p:sp>
      <p:sp>
        <p:nvSpPr>
          <p:cNvPr id="3" name="Content Placeholder 2"/>
          <p:cNvSpPr>
            <a:spLocks noGrp="1"/>
          </p:cNvSpPr>
          <p:nvPr>
            <p:ph idx="1"/>
          </p:nvPr>
        </p:nvSpPr>
        <p:spPr>
          <a:xfrm>
            <a:off x="677333" y="2160589"/>
            <a:ext cx="10420157" cy="4364902"/>
          </a:xfrm>
        </p:spPr>
        <p:txBody>
          <a:bodyPr>
            <a:normAutofit lnSpcReduction="10000"/>
          </a:bodyPr>
          <a:lstStyle/>
          <a:p>
            <a:r>
              <a:rPr lang="en-US" sz="2800" dirty="0" smtClean="0"/>
              <a:t>This representation is </a:t>
            </a:r>
            <a:r>
              <a:rPr lang="en-US" sz="2800" b="1" dirty="0" smtClean="0"/>
              <a:t>not very handy</a:t>
            </a:r>
            <a:r>
              <a:rPr lang="en-US" sz="2800" dirty="0" smtClean="0"/>
              <a:t>.</a:t>
            </a:r>
          </a:p>
          <a:p>
            <a:r>
              <a:rPr lang="en-US" sz="2800" dirty="0" smtClean="0"/>
              <a:t>The positions of the array to the right will be filled until there is space to do so, while the positions to the left of the array will be freed but we will not be able to use that free space.</a:t>
            </a:r>
          </a:p>
          <a:p>
            <a:r>
              <a:rPr lang="en-US" sz="2800" dirty="0" smtClean="0"/>
              <a:t> One way to solve it, shift all the items at the beginning of the queue and set FRONT and rear accordingly – </a:t>
            </a:r>
            <a:r>
              <a:rPr lang="en-US" sz="2800" dirty="0" smtClean="0">
                <a:solidFill>
                  <a:srgbClr val="0070C0"/>
                </a:solidFill>
              </a:rPr>
              <a:t>but it may be computationally very expensive</a:t>
            </a:r>
          </a:p>
          <a:p>
            <a:r>
              <a:rPr lang="en-US" sz="2800" dirty="0" smtClean="0"/>
              <a:t>The bounded </a:t>
            </a:r>
            <a:r>
              <a:rPr lang="en-US" sz="2800" dirty="0"/>
              <a:t>space representation (circular queue) is </a:t>
            </a:r>
            <a:r>
              <a:rPr lang="en-US" sz="2800" dirty="0" smtClean="0"/>
              <a:t>a better one.</a:t>
            </a:r>
            <a:endParaRPr lang="en-US" sz="2800" dirty="0"/>
          </a:p>
        </p:txBody>
      </p:sp>
      <p:sp>
        <p:nvSpPr>
          <p:cNvPr id="5" name="Slide Number Placeholder 4"/>
          <p:cNvSpPr>
            <a:spLocks noGrp="1"/>
          </p:cNvSpPr>
          <p:nvPr>
            <p:ph type="sldNum" sz="quarter" idx="12"/>
          </p:nvPr>
        </p:nvSpPr>
        <p:spPr/>
        <p:txBody>
          <a:bodyPr/>
          <a:lstStyle/>
          <a:p>
            <a:fld id="{ECFE36FE-3127-4813-A5F8-338963F0A50E}" type="slidenum">
              <a:rPr lang="en-US" smtClean="0"/>
              <a:pPr/>
              <a:t>6</a:t>
            </a:fld>
            <a:endParaRPr lang="en-US"/>
          </a:p>
        </p:txBody>
      </p:sp>
    </p:spTree>
    <p:extLst>
      <p:ext uri="{BB962C8B-B14F-4D97-AF65-F5344CB8AC3E}">
        <p14:creationId xmlns="" xmlns:p14="http://schemas.microsoft.com/office/powerpoint/2010/main" val="3416435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 Representation</a:t>
            </a:r>
            <a:endParaRPr lang="en-US" dirty="0"/>
          </a:p>
        </p:txBody>
      </p:sp>
      <p:grpSp>
        <p:nvGrpSpPr>
          <p:cNvPr id="25" name="Group 24"/>
          <p:cNvGrpSpPr/>
          <p:nvPr/>
        </p:nvGrpSpPr>
        <p:grpSpPr>
          <a:xfrm>
            <a:off x="3199347" y="1816198"/>
            <a:ext cx="4329259" cy="3413002"/>
            <a:chOff x="3199347" y="1816198"/>
            <a:chExt cx="4329259" cy="3413002"/>
          </a:xfrm>
        </p:grpSpPr>
        <p:sp>
          <p:nvSpPr>
            <p:cNvPr id="4" name="Oval 3"/>
            <p:cNvSpPr/>
            <p:nvPr/>
          </p:nvSpPr>
          <p:spPr>
            <a:xfrm>
              <a:off x="4151785" y="2564904"/>
              <a:ext cx="3168352" cy="26642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823608" y="3086962"/>
              <a:ext cx="1872208" cy="16201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0"/>
              <a:endCxn id="5" idx="0"/>
            </p:cNvCxnSpPr>
            <p:nvPr/>
          </p:nvCxnSpPr>
          <p:spPr>
            <a:xfrm>
              <a:off x="5735961" y="2564904"/>
              <a:ext cx="23751" cy="5220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7"/>
              <a:endCxn id="4" idx="7"/>
            </p:cNvCxnSpPr>
            <p:nvPr/>
          </p:nvCxnSpPr>
          <p:spPr>
            <a:xfrm flipV="1">
              <a:off x="6421637" y="2955081"/>
              <a:ext cx="434506" cy="36915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p:cNvCxnSpPr>
            <p:nvPr/>
          </p:nvCxnSpPr>
          <p:spPr>
            <a:xfrm>
              <a:off x="6695816" y="3897052"/>
              <a:ext cx="624321" cy="0"/>
            </a:xfrm>
            <a:prstGeom prst="straightConnector1">
              <a:avLst/>
            </a:prstGeom>
            <a:ln w="12700">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5"/>
              <a:endCxn id="4" idx="5"/>
            </p:cNvCxnSpPr>
            <p:nvPr/>
          </p:nvCxnSpPr>
          <p:spPr>
            <a:xfrm>
              <a:off x="6421637" y="4469872"/>
              <a:ext cx="434506" cy="369151"/>
            </a:xfrm>
            <a:prstGeom prst="straightConnector1">
              <a:avLst/>
            </a:prstGeom>
            <a:ln w="127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4"/>
              <a:endCxn id="4" idx="4"/>
            </p:cNvCxnSpPr>
            <p:nvPr/>
          </p:nvCxnSpPr>
          <p:spPr>
            <a:xfrm flipH="1">
              <a:off x="5735961" y="4707142"/>
              <a:ext cx="23751" cy="5220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4" idx="3"/>
            </p:cNvCxnSpPr>
            <p:nvPr/>
          </p:nvCxnSpPr>
          <p:spPr>
            <a:xfrm flipH="1">
              <a:off x="4615779" y="4469872"/>
              <a:ext cx="482008" cy="36915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a:endCxn id="4" idx="2"/>
            </p:cNvCxnSpPr>
            <p:nvPr/>
          </p:nvCxnSpPr>
          <p:spPr>
            <a:xfrm flipH="1">
              <a:off x="4151785" y="3897052"/>
              <a:ext cx="67182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1"/>
              <a:endCxn id="4" idx="1"/>
            </p:cNvCxnSpPr>
            <p:nvPr/>
          </p:nvCxnSpPr>
          <p:spPr>
            <a:xfrm flipH="1" flipV="1">
              <a:off x="4615779" y="2955081"/>
              <a:ext cx="482008" cy="36915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83680" y="1816198"/>
              <a:ext cx="1344926" cy="369332"/>
            </a:xfrm>
            <a:prstGeom prst="rect">
              <a:avLst/>
            </a:prstGeom>
            <a:noFill/>
          </p:spPr>
          <p:txBody>
            <a:bodyPr wrap="square" rtlCol="0">
              <a:spAutoFit/>
            </a:bodyPr>
            <a:lstStyle/>
            <a:p>
              <a:r>
                <a:rPr lang="en-US" dirty="0"/>
                <a:t>Front</a:t>
              </a:r>
              <a:endParaRPr lang="en-US" baseline="-25000" dirty="0"/>
            </a:p>
          </p:txBody>
        </p:sp>
        <p:sp>
          <p:nvSpPr>
            <p:cNvPr id="24" name="TextBox 23"/>
            <p:cNvSpPr txBox="1"/>
            <p:nvPr/>
          </p:nvSpPr>
          <p:spPr>
            <a:xfrm>
              <a:off x="3199347" y="3569522"/>
              <a:ext cx="804617" cy="369332"/>
            </a:xfrm>
            <a:prstGeom prst="rect">
              <a:avLst/>
            </a:prstGeom>
            <a:noFill/>
          </p:spPr>
          <p:txBody>
            <a:bodyPr wrap="square" rtlCol="0">
              <a:spAutoFit/>
            </a:bodyPr>
            <a:lstStyle/>
            <a:p>
              <a:r>
                <a:rPr lang="en-US" dirty="0"/>
                <a:t>Rear</a:t>
              </a:r>
              <a:endParaRPr lang="en-US" baseline="-25000" dirty="0"/>
            </a:p>
          </p:txBody>
        </p:sp>
        <p:cxnSp>
          <p:nvCxnSpPr>
            <p:cNvPr id="26" name="Straight Arrow Connector 25"/>
            <p:cNvCxnSpPr/>
            <p:nvPr/>
          </p:nvCxnSpPr>
          <p:spPr>
            <a:xfrm>
              <a:off x="3824925" y="3980417"/>
              <a:ext cx="360040" cy="3136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313010" y="2185530"/>
              <a:ext cx="217253" cy="4557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946391" y="2720378"/>
              <a:ext cx="508436" cy="369332"/>
            </a:xfrm>
            <a:prstGeom prst="rect">
              <a:avLst/>
            </a:prstGeom>
            <a:noFill/>
          </p:spPr>
          <p:txBody>
            <a:bodyPr wrap="square" rtlCol="0">
              <a:spAutoFit/>
            </a:bodyPr>
            <a:lstStyle/>
            <a:p>
              <a:r>
                <a:rPr lang="en-US" dirty="0"/>
                <a:t>q</a:t>
              </a:r>
              <a:r>
                <a:rPr lang="en-US" baseline="-25000" dirty="0"/>
                <a:t>1</a:t>
              </a:r>
            </a:p>
          </p:txBody>
        </p:sp>
        <p:sp>
          <p:nvSpPr>
            <p:cNvPr id="30" name="TextBox 29"/>
            <p:cNvSpPr txBox="1"/>
            <p:nvPr/>
          </p:nvSpPr>
          <p:spPr>
            <a:xfrm>
              <a:off x="6656006" y="3294962"/>
              <a:ext cx="508436" cy="369332"/>
            </a:xfrm>
            <a:prstGeom prst="rect">
              <a:avLst/>
            </a:prstGeom>
            <a:noFill/>
          </p:spPr>
          <p:txBody>
            <a:bodyPr wrap="square" rtlCol="0">
              <a:spAutoFit/>
            </a:bodyPr>
            <a:lstStyle/>
            <a:p>
              <a:r>
                <a:rPr lang="en-US" dirty="0"/>
                <a:t>q</a:t>
              </a:r>
              <a:r>
                <a:rPr lang="en-US" baseline="-25000" dirty="0"/>
                <a:t>2</a:t>
              </a:r>
            </a:p>
          </p:txBody>
        </p:sp>
        <p:sp>
          <p:nvSpPr>
            <p:cNvPr id="34" name="TextBox 33"/>
            <p:cNvSpPr txBox="1"/>
            <p:nvPr/>
          </p:nvSpPr>
          <p:spPr>
            <a:xfrm>
              <a:off x="6638890" y="4106037"/>
              <a:ext cx="508436" cy="369332"/>
            </a:xfrm>
            <a:prstGeom prst="rect">
              <a:avLst/>
            </a:prstGeom>
            <a:noFill/>
          </p:spPr>
          <p:txBody>
            <a:bodyPr wrap="square" rtlCol="0">
              <a:spAutoFit/>
            </a:bodyPr>
            <a:lstStyle/>
            <a:p>
              <a:r>
                <a:rPr lang="en-US" dirty="0"/>
                <a:t>q</a:t>
              </a:r>
              <a:r>
                <a:rPr lang="en-US" baseline="-25000" dirty="0"/>
                <a:t>3</a:t>
              </a:r>
            </a:p>
          </p:txBody>
        </p:sp>
        <p:sp>
          <p:nvSpPr>
            <p:cNvPr id="36" name="TextBox 35"/>
            <p:cNvSpPr txBox="1"/>
            <p:nvPr/>
          </p:nvSpPr>
          <p:spPr>
            <a:xfrm>
              <a:off x="6058792" y="4704017"/>
              <a:ext cx="508436" cy="369332"/>
            </a:xfrm>
            <a:prstGeom prst="rect">
              <a:avLst/>
            </a:prstGeom>
            <a:noFill/>
          </p:spPr>
          <p:txBody>
            <a:bodyPr wrap="square" rtlCol="0">
              <a:spAutoFit/>
            </a:bodyPr>
            <a:lstStyle/>
            <a:p>
              <a:r>
                <a:rPr lang="en-US" dirty="0"/>
                <a:t>q</a:t>
              </a:r>
              <a:r>
                <a:rPr lang="en-US" baseline="-25000" dirty="0"/>
                <a:t>4</a:t>
              </a:r>
            </a:p>
          </p:txBody>
        </p:sp>
        <p:sp>
          <p:nvSpPr>
            <p:cNvPr id="38" name="TextBox 37"/>
            <p:cNvSpPr txBox="1"/>
            <p:nvPr/>
          </p:nvSpPr>
          <p:spPr>
            <a:xfrm>
              <a:off x="5051885" y="4709890"/>
              <a:ext cx="508436" cy="369332"/>
            </a:xfrm>
            <a:prstGeom prst="rect">
              <a:avLst/>
            </a:prstGeom>
            <a:noFill/>
          </p:spPr>
          <p:txBody>
            <a:bodyPr wrap="square" rtlCol="0">
              <a:spAutoFit/>
            </a:bodyPr>
            <a:lstStyle/>
            <a:p>
              <a:r>
                <a:rPr lang="en-US" dirty="0"/>
                <a:t>q</a:t>
              </a:r>
              <a:r>
                <a:rPr lang="en-US" baseline="-25000" dirty="0"/>
                <a:t>5</a:t>
              </a:r>
            </a:p>
          </p:txBody>
        </p:sp>
        <p:sp>
          <p:nvSpPr>
            <p:cNvPr id="39" name="TextBox 38"/>
            <p:cNvSpPr txBox="1"/>
            <p:nvPr/>
          </p:nvSpPr>
          <p:spPr>
            <a:xfrm>
              <a:off x="4320412" y="4120661"/>
              <a:ext cx="508436" cy="369332"/>
            </a:xfrm>
            <a:prstGeom prst="rect">
              <a:avLst/>
            </a:prstGeom>
            <a:noFill/>
          </p:spPr>
          <p:txBody>
            <a:bodyPr wrap="square" rtlCol="0">
              <a:spAutoFit/>
            </a:bodyPr>
            <a:lstStyle/>
            <a:p>
              <a:r>
                <a:rPr lang="en-US" dirty="0"/>
                <a:t>q</a:t>
              </a:r>
              <a:r>
                <a:rPr lang="en-US" baseline="-25000" dirty="0"/>
                <a:t>6</a:t>
              </a:r>
            </a:p>
          </p:txBody>
        </p:sp>
      </p:grpSp>
      <p:sp>
        <p:nvSpPr>
          <p:cNvPr id="8" name="Slide Number Placeholder 7"/>
          <p:cNvSpPr>
            <a:spLocks noGrp="1"/>
          </p:cNvSpPr>
          <p:nvPr>
            <p:ph type="sldNum" sz="quarter" idx="12"/>
          </p:nvPr>
        </p:nvSpPr>
        <p:spPr/>
        <p:txBody>
          <a:bodyPr/>
          <a:lstStyle/>
          <a:p>
            <a:fld id="{ECFE36FE-3127-4813-A5F8-338963F0A50E}" type="slidenum">
              <a:rPr lang="en-US" smtClean="0"/>
              <a:pPr/>
              <a:t>7</a:t>
            </a:fld>
            <a:endParaRPr lang="en-US"/>
          </a:p>
        </p:txBody>
      </p:sp>
    </p:spTree>
    <p:extLst>
      <p:ext uri="{BB962C8B-B14F-4D97-AF65-F5344CB8AC3E}">
        <p14:creationId xmlns="" xmlns:p14="http://schemas.microsoft.com/office/powerpoint/2010/main" val="4280433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Circular Queue Representation (cont’d)</a:t>
            </a:r>
            <a:endParaRPr lang="en-US" dirty="0"/>
          </a:p>
        </p:txBody>
      </p:sp>
      <p:sp>
        <p:nvSpPr>
          <p:cNvPr id="3" name="Content Placeholder 2"/>
          <p:cNvSpPr>
            <a:spLocks noGrp="1"/>
          </p:cNvSpPr>
          <p:nvPr>
            <p:ph idx="1"/>
          </p:nvPr>
        </p:nvSpPr>
        <p:spPr>
          <a:xfrm>
            <a:off x="677334" y="1581019"/>
            <a:ext cx="8596668" cy="4460343"/>
          </a:xfrm>
        </p:spPr>
        <p:txBody>
          <a:bodyPr>
            <a:normAutofit fontScale="92500" lnSpcReduction="20000"/>
          </a:bodyPr>
          <a:lstStyle/>
          <a:p>
            <a:r>
              <a:rPr lang="en-US" sz="2400" dirty="0" smtClean="0"/>
              <a:t>If we have an array </a:t>
            </a:r>
            <a:r>
              <a:rPr lang="en-US" sz="2400" dirty="0" smtClean="0">
                <a:latin typeface="Courier New" pitchFamily="49" charset="0"/>
                <a:cs typeface="Courier New" pitchFamily="49" charset="0"/>
              </a:rPr>
              <a:t>Items[0:N-1]</a:t>
            </a:r>
            <a:r>
              <a:rPr lang="en-US" sz="2400" dirty="0" smtClean="0"/>
              <a:t> and two pointers </a:t>
            </a:r>
            <a:r>
              <a:rPr lang="en-US" sz="2400" dirty="0" smtClean="0">
                <a:latin typeface="Courier New" pitchFamily="49" charset="0"/>
                <a:cs typeface="Courier New" pitchFamily="49" charset="0"/>
              </a:rPr>
              <a:t>Front</a:t>
            </a:r>
            <a:r>
              <a:rPr lang="en-US" sz="2400" dirty="0" smtClean="0"/>
              <a:t> and </a:t>
            </a:r>
            <a:r>
              <a:rPr lang="en-US" sz="2400" dirty="0" smtClean="0">
                <a:latin typeface="Courier New" pitchFamily="49" charset="0"/>
                <a:cs typeface="Courier New" pitchFamily="49" charset="0"/>
              </a:rPr>
              <a:t>Rear</a:t>
            </a:r>
            <a:r>
              <a:rPr lang="en-US" sz="2400" dirty="0" smtClean="0"/>
              <a:t> as in the previous figure, then we can use the following assignment statements to increment the pointers so that they always wrap around after falling off the high end of the array.</a:t>
            </a:r>
          </a:p>
          <a:p>
            <a:endParaRPr lang="en-US" dirty="0" smtClean="0"/>
          </a:p>
          <a:p>
            <a:pPr marL="0" indent="0">
              <a:buNone/>
            </a:pPr>
            <a:r>
              <a:rPr lang="en-US" dirty="0" smtClean="0"/>
              <a:t>      </a:t>
            </a:r>
            <a:r>
              <a:rPr lang="en-US" sz="2800" dirty="0" smtClean="0">
                <a:latin typeface="Courier New" pitchFamily="49" charset="0"/>
                <a:cs typeface="Courier New" pitchFamily="49" charset="0"/>
              </a:rPr>
              <a:t>Front</a:t>
            </a:r>
            <a:r>
              <a:rPr lang="en-US" sz="2800" dirty="0">
                <a:latin typeface="Courier New" pitchFamily="49" charset="0"/>
                <a:cs typeface="Courier New" pitchFamily="49" charset="0"/>
              </a:rPr>
              <a:t>=(Front+1)%N</a:t>
            </a:r>
          </a:p>
          <a:p>
            <a:pPr marL="0" indent="0">
              <a:buNone/>
            </a:pPr>
            <a:r>
              <a:rPr lang="en-US" sz="2800" dirty="0">
                <a:latin typeface="Courier New" pitchFamily="49" charset="0"/>
                <a:cs typeface="Courier New" pitchFamily="49" charset="0"/>
              </a:rPr>
              <a:t>  Rear=(Rear+1)%N</a:t>
            </a:r>
          </a:p>
          <a:p>
            <a:endParaRPr lang="en-US" sz="2800" dirty="0">
              <a:cs typeface="Courier New" pitchFamily="49" charset="0"/>
            </a:endParaRPr>
          </a:p>
          <a:p>
            <a:r>
              <a:rPr lang="en-US" sz="2800" dirty="0">
                <a:cs typeface="Courier New" pitchFamily="49" charset="0"/>
              </a:rPr>
              <a:t>The operator </a:t>
            </a:r>
            <a:r>
              <a:rPr lang="en-US" sz="2800" dirty="0">
                <a:latin typeface="Courier New" pitchFamily="49" charset="0"/>
                <a:cs typeface="Courier New" pitchFamily="49" charset="0"/>
              </a:rPr>
              <a:t>%</a:t>
            </a:r>
            <a:r>
              <a:rPr lang="en-US" sz="2800" dirty="0">
                <a:cs typeface="Courier New" pitchFamily="49" charset="0"/>
              </a:rPr>
              <a:t> computes the </a:t>
            </a:r>
            <a:r>
              <a:rPr lang="en-US" sz="2800" b="1" dirty="0">
                <a:cs typeface="Courier New" pitchFamily="49" charset="0"/>
              </a:rPr>
              <a:t>remainder</a:t>
            </a:r>
            <a:r>
              <a:rPr lang="en-US" sz="2800" dirty="0">
                <a:cs typeface="Courier New" pitchFamily="49" charset="0"/>
              </a:rPr>
              <a:t> of the division by </a:t>
            </a:r>
            <a:r>
              <a:rPr lang="en-US" sz="2800" dirty="0">
                <a:latin typeface="Courier New" pitchFamily="49" charset="0"/>
                <a:cs typeface="Courier New" pitchFamily="49" charset="0"/>
              </a:rPr>
              <a:t>N</a:t>
            </a:r>
            <a:r>
              <a:rPr lang="en-US" sz="2800" dirty="0">
                <a:cs typeface="Courier New" pitchFamily="49" charset="0"/>
              </a:rPr>
              <a:t> so the values of </a:t>
            </a:r>
            <a:r>
              <a:rPr lang="en-US" sz="2800" dirty="0">
                <a:latin typeface="Courier New" pitchFamily="49" charset="0"/>
                <a:cs typeface="Courier New" pitchFamily="49" charset="0"/>
              </a:rPr>
              <a:t>Front</a:t>
            </a:r>
            <a:r>
              <a:rPr lang="en-US" sz="2800" dirty="0">
                <a:cs typeface="Courier New" pitchFamily="49" charset="0"/>
              </a:rPr>
              <a:t> and </a:t>
            </a:r>
            <a:r>
              <a:rPr lang="en-US" sz="2800" dirty="0">
                <a:latin typeface="Courier New" pitchFamily="49" charset="0"/>
                <a:cs typeface="Courier New" pitchFamily="49" charset="0"/>
              </a:rPr>
              <a:t>Rear</a:t>
            </a:r>
            <a:r>
              <a:rPr lang="en-US" sz="2800" dirty="0">
                <a:cs typeface="Courier New" pitchFamily="49" charset="0"/>
              </a:rPr>
              <a:t> are always in the range </a:t>
            </a:r>
            <a:r>
              <a:rPr lang="en-US" sz="2800" dirty="0">
                <a:latin typeface="Courier New" pitchFamily="49" charset="0"/>
                <a:cs typeface="Courier New" pitchFamily="49" charset="0"/>
              </a:rPr>
              <a:t>0</a:t>
            </a:r>
            <a:r>
              <a:rPr lang="en-US" sz="2800" dirty="0" smtClean="0">
                <a:cs typeface="Courier New" pitchFamily="49" charset="0"/>
              </a:rPr>
              <a:t> </a:t>
            </a:r>
            <a:r>
              <a:rPr lang="en-US" sz="2800" dirty="0">
                <a:cs typeface="Courier New" pitchFamily="49" charset="0"/>
              </a:rPr>
              <a:t>to </a:t>
            </a:r>
            <a:r>
              <a:rPr lang="en-US" sz="2800" dirty="0">
                <a:latin typeface="Courier New" pitchFamily="49" charset="0"/>
                <a:cs typeface="Courier New" pitchFamily="49" charset="0"/>
              </a:rPr>
              <a:t>N-1</a:t>
            </a:r>
            <a:r>
              <a:rPr lang="en-US" sz="2800" dirty="0">
                <a:cs typeface="Courier New" pitchFamily="49" charset="0"/>
              </a:rPr>
              <a:t>.</a:t>
            </a:r>
          </a:p>
          <a:p>
            <a:endParaRPr lang="en-US" dirty="0"/>
          </a:p>
        </p:txBody>
      </p:sp>
      <p:sp>
        <p:nvSpPr>
          <p:cNvPr id="4" name="Footer Placeholder 3"/>
          <p:cNvSpPr>
            <a:spLocks noGrp="1"/>
          </p:cNvSpPr>
          <p:nvPr>
            <p:ph type="ftr" sz="quarter" idx="11"/>
          </p:nvPr>
        </p:nvSpPr>
        <p:spPr/>
        <p:txBody>
          <a:bodyPr/>
          <a:lstStyle/>
          <a:p>
            <a:r>
              <a:rPr lang="en-US" smtClean="0"/>
              <a:t>Data Structures and Programming Techniques</a:t>
            </a:r>
            <a:endParaRPr lang="en-US"/>
          </a:p>
        </p:txBody>
      </p:sp>
      <p:sp>
        <p:nvSpPr>
          <p:cNvPr id="5" name="Slide Number Placeholder 4"/>
          <p:cNvSpPr>
            <a:spLocks noGrp="1"/>
          </p:cNvSpPr>
          <p:nvPr>
            <p:ph type="sldNum" sz="quarter" idx="12"/>
          </p:nvPr>
        </p:nvSpPr>
        <p:spPr/>
        <p:txBody>
          <a:bodyPr/>
          <a:lstStyle/>
          <a:p>
            <a:fld id="{ECFE36FE-3127-4813-A5F8-338963F0A50E}" type="slidenum">
              <a:rPr lang="en-US" smtClean="0"/>
              <a:pPr/>
              <a:t>8</a:t>
            </a:fld>
            <a:endParaRPr lang="en-US"/>
          </a:p>
        </p:txBody>
      </p:sp>
    </p:spTree>
    <p:extLst>
      <p:ext uri="{BB962C8B-B14F-4D97-AF65-F5344CB8AC3E}">
        <p14:creationId xmlns="" xmlns:p14="http://schemas.microsoft.com/office/powerpoint/2010/main" val="2336480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Insertion in Queue</a:t>
            </a:r>
            <a:endParaRPr lang="en-US" dirty="0"/>
          </a:p>
        </p:txBody>
      </p:sp>
      <p:sp>
        <p:nvSpPr>
          <p:cNvPr id="3" name="Content Placeholder 2"/>
          <p:cNvSpPr>
            <a:spLocks noGrp="1"/>
          </p:cNvSpPr>
          <p:nvPr>
            <p:ph idx="1"/>
          </p:nvPr>
        </p:nvSpPr>
        <p:spPr>
          <a:xfrm>
            <a:off x="677333" y="1326525"/>
            <a:ext cx="11158351" cy="4714838"/>
          </a:xfrm>
        </p:spPr>
        <p:txBody>
          <a:bodyPr>
            <a:noAutofit/>
          </a:bodyPr>
          <a:lstStyle/>
          <a:p>
            <a:pPr marL="0" indent="0">
              <a:buNone/>
            </a:pPr>
            <a:r>
              <a:rPr lang="en-US" sz="2800" dirty="0" smtClean="0"/>
              <a:t>QUEUE_INSERT( QUEUE, N, FRONT, REAR, ITEM)</a:t>
            </a:r>
          </a:p>
          <a:p>
            <a:pPr marL="0" indent="0">
              <a:buNone/>
            </a:pPr>
            <a:r>
              <a:rPr lang="en-US" sz="2800" dirty="0" smtClean="0"/>
              <a:t>1. 	if (FRONT==0 and REAR==N-1) or (FRONT==REAR+1) the show “overflow” and exit.</a:t>
            </a:r>
          </a:p>
          <a:p>
            <a:pPr marL="0" indent="0">
              <a:buNone/>
            </a:pPr>
            <a:r>
              <a:rPr lang="en-US" sz="2800" dirty="0" smtClean="0"/>
              <a:t>2. 	if FRONT==NULL   // empty</a:t>
            </a:r>
          </a:p>
          <a:p>
            <a:pPr marL="0" indent="0">
              <a:buNone/>
            </a:pPr>
            <a:r>
              <a:rPr lang="en-US" sz="2800" dirty="0"/>
              <a:t>	</a:t>
            </a:r>
            <a:r>
              <a:rPr lang="en-US" sz="2800" dirty="0" smtClean="0"/>
              <a:t>	set FRONT = 0, REAR = 0</a:t>
            </a:r>
          </a:p>
          <a:p>
            <a:pPr marL="0" indent="0">
              <a:buNone/>
            </a:pPr>
            <a:r>
              <a:rPr lang="en-US" sz="2800" dirty="0"/>
              <a:t>	</a:t>
            </a:r>
            <a:r>
              <a:rPr lang="en-US" sz="2800" dirty="0" smtClean="0"/>
              <a:t>else</a:t>
            </a:r>
          </a:p>
          <a:p>
            <a:pPr marL="0" indent="0">
              <a:buNone/>
            </a:pPr>
            <a:r>
              <a:rPr lang="en-US" sz="2800" dirty="0"/>
              <a:t>	</a:t>
            </a:r>
            <a:r>
              <a:rPr lang="en-US" sz="2800" dirty="0" smtClean="0"/>
              <a:t>	</a:t>
            </a:r>
            <a:r>
              <a:rPr lang="en-US" sz="2800" dirty="0"/>
              <a:t>set Rear=(Rear+1)%N</a:t>
            </a:r>
          </a:p>
          <a:p>
            <a:pPr marL="0" indent="0">
              <a:buNone/>
            </a:pPr>
            <a:r>
              <a:rPr lang="en-US" sz="2800" dirty="0" smtClean="0"/>
              <a:t>3.	QUEUE [REAR] = ITEM</a:t>
            </a:r>
          </a:p>
          <a:p>
            <a:pPr marL="0" indent="0">
              <a:buNone/>
            </a:pPr>
            <a:r>
              <a:rPr lang="en-US" sz="2800" dirty="0" smtClean="0"/>
              <a:t>4.	Return</a:t>
            </a:r>
          </a:p>
        </p:txBody>
      </p:sp>
    </p:spTree>
    <p:extLst>
      <p:ext uri="{BB962C8B-B14F-4D97-AF65-F5344CB8AC3E}">
        <p14:creationId xmlns="" xmlns:p14="http://schemas.microsoft.com/office/powerpoint/2010/main" val="13960586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298</TotalTime>
  <Words>1032</Words>
  <Application>Microsoft Office PowerPoint</Application>
  <PresentationFormat>Custom</PresentationFormat>
  <Paragraphs>172</Paragraphs>
  <Slides>18</Slides>
  <Notes>0</Notes>
  <HiddenSlides>1</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QUEUE</vt:lpstr>
      <vt:lpstr>Queue</vt:lpstr>
      <vt:lpstr>A Queue ADT  First in first out access</vt:lpstr>
      <vt:lpstr>Sequential Queue Representations</vt:lpstr>
      <vt:lpstr>QUEUE</vt:lpstr>
      <vt:lpstr>Sequential Queue Representations (cont’d)</vt:lpstr>
      <vt:lpstr>Circular Queue Representation</vt:lpstr>
      <vt:lpstr>Circular Queue Representation (cont’d)</vt:lpstr>
      <vt:lpstr>Algorithm: Insertion in Queue</vt:lpstr>
      <vt:lpstr>Algorithm: Deletion in Queue</vt:lpstr>
      <vt:lpstr>DEQUES</vt:lpstr>
      <vt:lpstr>Priority Queues</vt:lpstr>
      <vt:lpstr>Priority Queues  (using linked list)</vt:lpstr>
      <vt:lpstr>Priority Queues  (using linked list)</vt:lpstr>
      <vt:lpstr>Priority Queues  (using Arrays)</vt:lpstr>
      <vt:lpstr>Comparing Linked and Sequential Queue Representations</vt:lpstr>
      <vt:lpstr>Using Queues</vt:lpstr>
      <vt:lpstr>Homework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Muhammad Masud Tarek</dc:creator>
  <cp:lastModifiedBy>bilkisJF</cp:lastModifiedBy>
  <cp:revision>48</cp:revision>
  <dcterms:created xsi:type="dcterms:W3CDTF">2015-02-27T13:54:54Z</dcterms:created>
  <dcterms:modified xsi:type="dcterms:W3CDTF">2016-06-16T08:48:33Z</dcterms:modified>
</cp:coreProperties>
</file>