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68" r:id="rId3"/>
    <p:sldId id="270" r:id="rId4"/>
    <p:sldId id="271" r:id="rId5"/>
    <p:sldId id="269" r:id="rId6"/>
    <p:sldId id="272" r:id="rId7"/>
    <p:sldId id="276" r:id="rId8"/>
    <p:sldId id="277" r:id="rId9"/>
    <p:sldId id="273" r:id="rId10"/>
    <p:sldId id="274" r:id="rId11"/>
    <p:sldId id="275" r:id="rId12"/>
    <p:sldId id="278" r:id="rId13"/>
    <p:sldId id="279" r:id="rId14"/>
    <p:sldId id="280" r:id="rId15"/>
    <p:sldId id="294" r:id="rId16"/>
    <p:sldId id="282" r:id="rId17"/>
    <p:sldId id="281" r:id="rId18"/>
    <p:sldId id="295" r:id="rId19"/>
    <p:sldId id="296" r:id="rId20"/>
    <p:sldId id="297" r:id="rId21"/>
    <p:sldId id="283" r:id="rId22"/>
    <p:sldId id="298" r:id="rId23"/>
    <p:sldId id="284" r:id="rId24"/>
    <p:sldId id="285" r:id="rId25"/>
    <p:sldId id="286" r:id="rId26"/>
    <p:sldId id="287" r:id="rId27"/>
    <p:sldId id="288" r:id="rId28"/>
    <p:sldId id="299" r:id="rId29"/>
    <p:sldId id="300" r:id="rId30"/>
    <p:sldId id="290" r:id="rId31"/>
    <p:sldId id="291" r:id="rId32"/>
    <p:sldId id="292" r:id="rId33"/>
    <p:sldId id="293" r:id="rId34"/>
    <p:sldId id="301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3916-A560-490F-8F08-D2F85E535779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9D345-F3E9-4570-97EA-B80C0EC1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F4997-B6C6-4E4A-B8BB-0FCFAD2EC463}" type="slidenum">
              <a:rPr lang="en-US"/>
              <a:pPr/>
              <a:t>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BE265-630A-49DB-A4CB-893E902967A6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9D345-F3E9-4570-97EA-B80C0EC19F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9CF3-ADC0-4EEF-9AA4-3DE22FEB3D18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F27F-77C3-498D-91DF-A7009202D32C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1CF2-53CC-4466-AF48-9A4C42DD28FE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5443-EFE7-4947-9667-5D29ECC0040C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2123-5E77-418D-A5F2-D59C7BF7C146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448E-496E-4A0C-BE00-6342A6BF8F2C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602C-C515-46D0-AFE5-D6AFC944CEF0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DB30-FC0D-4617-A2C1-DBB52EA4C8E4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97D5-3CE8-49AF-802F-183BC18C9960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738E-66FE-4FB6-99E9-FC45640793E2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B179-E6D2-447D-8C31-85B00D30B201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7204-598D-4B31-A464-DE81E7678C8D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E703-FBEB-4ACC-ADC1-C3FFABAAAE42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BDFE-0331-436F-ACFD-94DD261520F8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0B98-7D1E-4AC7-92B1-14477A187246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A6C-9E65-42C6-9354-05B85EFBBFF0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0856-ADFB-4ACF-B5B7-476172B250B0}" type="datetime1">
              <a:rPr lang="en-US" smtClean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hesterli0130.wordpress.com/2012/10/22/construct-tree-from-given-inorder-and-preorder-traversal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hesterli0130.wordpress.com/2012/10/22/construct-tree-from-given-inorder-and-preorder-traversal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hesterli0130.wordpress.com/2012/10/22/construct-tree-from-given-inorder-and-preorder-traversal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548640"/>
            <a:ext cx="773700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sp>
        <p:nvSpPr>
          <p:cNvPr id="4" name="object 4"/>
          <p:cNvSpPr/>
          <p:nvPr/>
        </p:nvSpPr>
        <p:spPr>
          <a:xfrm>
            <a:off x="7114331" y="138405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" name="object 5"/>
          <p:cNvSpPr/>
          <p:nvPr/>
        </p:nvSpPr>
        <p:spPr>
          <a:xfrm>
            <a:off x="7114331" y="138404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6"/>
          <p:cNvSpPr/>
          <p:nvPr/>
        </p:nvSpPr>
        <p:spPr>
          <a:xfrm>
            <a:off x="6337091" y="20127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" name="object 7"/>
          <p:cNvSpPr/>
          <p:nvPr/>
        </p:nvSpPr>
        <p:spPr>
          <a:xfrm>
            <a:off x="633709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7114331" y="20127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711433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6337091" y="273279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/>
          <p:nvPr/>
        </p:nvSpPr>
        <p:spPr>
          <a:xfrm>
            <a:off x="633709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7777271" y="201270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/>
          <p:nvPr/>
        </p:nvSpPr>
        <p:spPr>
          <a:xfrm>
            <a:off x="777727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4" name="object 14"/>
          <p:cNvSpPr/>
          <p:nvPr/>
        </p:nvSpPr>
        <p:spPr>
          <a:xfrm>
            <a:off x="8303051" y="273279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5" name="object 15"/>
          <p:cNvSpPr/>
          <p:nvPr/>
        </p:nvSpPr>
        <p:spPr>
          <a:xfrm>
            <a:off x="830305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6" name="object 16"/>
          <p:cNvSpPr/>
          <p:nvPr/>
        </p:nvSpPr>
        <p:spPr>
          <a:xfrm>
            <a:off x="7411511" y="273279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7" name="object 17"/>
          <p:cNvSpPr/>
          <p:nvPr/>
        </p:nvSpPr>
        <p:spPr>
          <a:xfrm>
            <a:off x="741151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8" name="object 18"/>
          <p:cNvSpPr/>
          <p:nvPr/>
        </p:nvSpPr>
        <p:spPr>
          <a:xfrm>
            <a:off x="6897161" y="362433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9" name="object 19"/>
          <p:cNvSpPr/>
          <p:nvPr/>
        </p:nvSpPr>
        <p:spPr>
          <a:xfrm>
            <a:off x="689716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0" name="object 20"/>
          <p:cNvSpPr/>
          <p:nvPr/>
        </p:nvSpPr>
        <p:spPr>
          <a:xfrm>
            <a:off x="7411511" y="362433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1" name="object 21"/>
          <p:cNvSpPr/>
          <p:nvPr/>
        </p:nvSpPr>
        <p:spPr>
          <a:xfrm>
            <a:off x="741151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2" name="object 22"/>
          <p:cNvSpPr/>
          <p:nvPr/>
        </p:nvSpPr>
        <p:spPr>
          <a:xfrm>
            <a:off x="6621780" y="1668780"/>
            <a:ext cx="514350" cy="37719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3" name="object 23"/>
          <p:cNvSpPr/>
          <p:nvPr/>
        </p:nvSpPr>
        <p:spPr>
          <a:xfrm>
            <a:off x="6518910" y="2354580"/>
            <a:ext cx="22860" cy="400050"/>
          </a:xfrm>
          <a:custGeom>
            <a:avLst/>
            <a:gdLst/>
            <a:ahLst/>
            <a:cxnLst/>
            <a:rect l="l" t="t" r="r" b="b"/>
            <a:pathLst>
              <a:path w="25400" h="444500">
                <a:moveTo>
                  <a:pt x="2540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4" name="object 24"/>
          <p:cNvSpPr/>
          <p:nvPr/>
        </p:nvSpPr>
        <p:spPr>
          <a:xfrm>
            <a:off x="8084820" y="2274570"/>
            <a:ext cx="365760" cy="445770"/>
          </a:xfrm>
          <a:custGeom>
            <a:avLst/>
            <a:gdLst/>
            <a:ahLst/>
            <a:cxnLst/>
            <a:rect l="l" t="t" r="r" b="b"/>
            <a:pathLst>
              <a:path w="406400" h="495300">
                <a:moveTo>
                  <a:pt x="4064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5" name="object 25"/>
          <p:cNvSpPr/>
          <p:nvPr/>
        </p:nvSpPr>
        <p:spPr>
          <a:xfrm>
            <a:off x="7279005" y="1725930"/>
            <a:ext cx="0" cy="28575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6" name="object 26"/>
          <p:cNvSpPr/>
          <p:nvPr/>
        </p:nvSpPr>
        <p:spPr>
          <a:xfrm>
            <a:off x="7456170" y="1577340"/>
            <a:ext cx="411480" cy="445770"/>
          </a:xfrm>
          <a:custGeom>
            <a:avLst/>
            <a:gdLst/>
            <a:ahLst/>
            <a:cxnLst/>
            <a:rect l="l" t="t" r="r" b="b"/>
            <a:pathLst>
              <a:path w="457200" h="495300">
                <a:moveTo>
                  <a:pt x="4572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7" name="object 27"/>
          <p:cNvSpPr/>
          <p:nvPr/>
        </p:nvSpPr>
        <p:spPr>
          <a:xfrm>
            <a:off x="7547610" y="2331720"/>
            <a:ext cx="285750" cy="400050"/>
          </a:xfrm>
          <a:custGeom>
            <a:avLst/>
            <a:gdLst/>
            <a:ahLst/>
            <a:cxnLst/>
            <a:rect l="l" t="t" r="r" b="b"/>
            <a:pathLst>
              <a:path w="317500" h="444500">
                <a:moveTo>
                  <a:pt x="31750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8" name="object 28"/>
          <p:cNvSpPr/>
          <p:nvPr/>
        </p:nvSpPr>
        <p:spPr>
          <a:xfrm>
            <a:off x="7090410" y="3063240"/>
            <a:ext cx="377190" cy="548640"/>
          </a:xfrm>
          <a:custGeom>
            <a:avLst/>
            <a:gdLst/>
            <a:ahLst/>
            <a:cxnLst/>
            <a:rect l="l" t="t" r="r" b="b"/>
            <a:pathLst>
              <a:path w="419100" h="609600">
                <a:moveTo>
                  <a:pt x="4191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9" name="object 29"/>
          <p:cNvSpPr/>
          <p:nvPr/>
        </p:nvSpPr>
        <p:spPr>
          <a:xfrm>
            <a:off x="7581900" y="3063240"/>
            <a:ext cx="11430" cy="56007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700" y="0"/>
                </a:moveTo>
                <a:lnTo>
                  <a:pt x="0" y="622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0" name="object 30"/>
          <p:cNvSpPr/>
          <p:nvPr/>
        </p:nvSpPr>
        <p:spPr>
          <a:xfrm>
            <a:off x="7684770" y="3028950"/>
            <a:ext cx="434340" cy="605790"/>
          </a:xfrm>
          <a:custGeom>
            <a:avLst/>
            <a:gdLst/>
            <a:ahLst/>
            <a:cxnLst/>
            <a:rect l="l" t="t" r="r" b="b"/>
            <a:pathLst>
              <a:path w="482600" h="673100">
                <a:moveTo>
                  <a:pt x="0" y="0"/>
                </a:moveTo>
                <a:lnTo>
                  <a:pt x="482600" y="673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1" name="object 31"/>
          <p:cNvSpPr/>
          <p:nvPr/>
        </p:nvSpPr>
        <p:spPr>
          <a:xfrm>
            <a:off x="8004810" y="3966210"/>
            <a:ext cx="91440" cy="594360"/>
          </a:xfrm>
          <a:custGeom>
            <a:avLst/>
            <a:gdLst/>
            <a:ahLst/>
            <a:cxnLst/>
            <a:rect l="l" t="t" r="r" b="b"/>
            <a:pathLst>
              <a:path w="101600" h="660400">
                <a:moveTo>
                  <a:pt x="101600" y="0"/>
                </a:moveTo>
                <a:lnTo>
                  <a:pt x="0" y="660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2" name="object 32"/>
          <p:cNvSpPr/>
          <p:nvPr/>
        </p:nvSpPr>
        <p:spPr>
          <a:xfrm>
            <a:off x="8199120" y="3943350"/>
            <a:ext cx="400050" cy="662940"/>
          </a:xfrm>
          <a:custGeom>
            <a:avLst/>
            <a:gdLst/>
            <a:ahLst/>
            <a:cxnLst/>
            <a:rect l="l" t="t" r="r" b="b"/>
            <a:pathLst>
              <a:path w="444500" h="736600">
                <a:moveTo>
                  <a:pt x="0" y="0"/>
                </a:moveTo>
                <a:lnTo>
                  <a:pt x="444500" y="736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3" name="object 33"/>
          <p:cNvSpPr/>
          <p:nvPr/>
        </p:nvSpPr>
        <p:spPr>
          <a:xfrm>
            <a:off x="8587740" y="4914900"/>
            <a:ext cx="34290" cy="41148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0" y="0"/>
                </a:moveTo>
                <a:lnTo>
                  <a:pt x="381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4" name="object 34"/>
          <p:cNvSpPr/>
          <p:nvPr/>
        </p:nvSpPr>
        <p:spPr>
          <a:xfrm>
            <a:off x="6621780" y="1668780"/>
            <a:ext cx="514350" cy="37719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5" name="object 35"/>
          <p:cNvSpPr txBox="1"/>
          <p:nvPr/>
        </p:nvSpPr>
        <p:spPr>
          <a:xfrm>
            <a:off x="3601923" y="1988821"/>
            <a:ext cx="1546479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160" dirty="0">
                <a:solidFill>
                  <a:srgbClr val="FF2800"/>
                </a:solidFill>
                <a:latin typeface="Times New Roman"/>
                <a:cs typeface="Times New Roman"/>
              </a:rPr>
              <a:t>ancestors of</a:t>
            </a:r>
            <a:r>
              <a:rPr sz="2160" spc="-99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2160" dirty="0">
                <a:solidFill>
                  <a:srgbClr val="FF2800"/>
                </a:solidFill>
                <a:latin typeface="Times New Roman"/>
                <a:cs typeface="Times New Roman"/>
              </a:rPr>
              <a:t>u</a:t>
            </a:r>
            <a:endParaRPr sz="216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27798" y="3429001"/>
            <a:ext cx="160020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160" dirty="0">
                <a:solidFill>
                  <a:srgbClr val="FF2800"/>
                </a:solidFill>
                <a:latin typeface="Times New Roman"/>
                <a:cs typeface="Times New Roman"/>
              </a:rPr>
              <a:t>u</a:t>
            </a:r>
            <a:endParaRPr sz="216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28781" y="533883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1"/>
                </a:lnTo>
                <a:lnTo>
                  <a:pt x="131838" y="369608"/>
                </a:lnTo>
                <a:lnTo>
                  <a:pt x="174114" y="378716"/>
                </a:lnTo>
                <a:lnTo>
                  <a:pt x="217225" y="378716"/>
                </a:lnTo>
                <a:lnTo>
                  <a:pt x="259501" y="369608"/>
                </a:lnTo>
                <a:lnTo>
                  <a:pt x="299270" y="351391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8" name="object 38"/>
          <p:cNvSpPr/>
          <p:nvPr/>
        </p:nvSpPr>
        <p:spPr>
          <a:xfrm>
            <a:off x="8428781" y="53388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9" name="object 39"/>
          <p:cNvSpPr/>
          <p:nvPr/>
        </p:nvSpPr>
        <p:spPr>
          <a:xfrm>
            <a:off x="8428781" y="461874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0" name="object 40"/>
          <p:cNvSpPr/>
          <p:nvPr/>
        </p:nvSpPr>
        <p:spPr>
          <a:xfrm>
            <a:off x="8428781" y="461873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1" name="object 41"/>
          <p:cNvSpPr/>
          <p:nvPr/>
        </p:nvSpPr>
        <p:spPr>
          <a:xfrm>
            <a:off x="7777271" y="45273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2" name="object 42"/>
          <p:cNvSpPr/>
          <p:nvPr/>
        </p:nvSpPr>
        <p:spPr>
          <a:xfrm>
            <a:off x="7777271" y="45272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3" name="object 43"/>
          <p:cNvSpPr/>
          <p:nvPr/>
        </p:nvSpPr>
        <p:spPr>
          <a:xfrm>
            <a:off x="7971581" y="362433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4" name="object 44"/>
          <p:cNvSpPr/>
          <p:nvPr/>
        </p:nvSpPr>
        <p:spPr>
          <a:xfrm>
            <a:off x="797158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5" name="object 45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6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548640"/>
            <a:ext cx="773700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sp>
        <p:nvSpPr>
          <p:cNvPr id="4" name="object 4"/>
          <p:cNvSpPr/>
          <p:nvPr/>
        </p:nvSpPr>
        <p:spPr>
          <a:xfrm>
            <a:off x="6337091" y="20127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" name="object 5"/>
          <p:cNvSpPr/>
          <p:nvPr/>
        </p:nvSpPr>
        <p:spPr>
          <a:xfrm>
            <a:off x="633709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" name="object 6"/>
          <p:cNvSpPr/>
          <p:nvPr/>
        </p:nvSpPr>
        <p:spPr>
          <a:xfrm>
            <a:off x="7114331" y="20127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" name="object 7"/>
          <p:cNvSpPr/>
          <p:nvPr/>
        </p:nvSpPr>
        <p:spPr>
          <a:xfrm>
            <a:off x="711433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6337091" y="273279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633709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8303051" y="273279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/>
          <p:nvPr/>
        </p:nvSpPr>
        <p:spPr>
          <a:xfrm>
            <a:off x="830305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6897161" y="362433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/>
          <p:nvPr/>
        </p:nvSpPr>
        <p:spPr>
          <a:xfrm>
            <a:off x="689716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4" name="object 14"/>
          <p:cNvSpPr/>
          <p:nvPr/>
        </p:nvSpPr>
        <p:spPr>
          <a:xfrm>
            <a:off x="7411511" y="362433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5" name="object 15"/>
          <p:cNvSpPr/>
          <p:nvPr/>
        </p:nvSpPr>
        <p:spPr>
          <a:xfrm>
            <a:off x="741151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6" name="object 16"/>
          <p:cNvSpPr/>
          <p:nvPr/>
        </p:nvSpPr>
        <p:spPr>
          <a:xfrm>
            <a:off x="791443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7" name="object 17"/>
          <p:cNvSpPr/>
          <p:nvPr/>
        </p:nvSpPr>
        <p:spPr>
          <a:xfrm>
            <a:off x="7811561" y="4561597"/>
            <a:ext cx="352206" cy="340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8" name="object 18"/>
          <p:cNvSpPr/>
          <p:nvPr/>
        </p:nvSpPr>
        <p:spPr>
          <a:xfrm>
            <a:off x="7811561" y="45615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9" name="object 19"/>
          <p:cNvSpPr/>
          <p:nvPr/>
        </p:nvSpPr>
        <p:spPr>
          <a:xfrm>
            <a:off x="8405921" y="4561597"/>
            <a:ext cx="352206" cy="340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0" name="object 20"/>
          <p:cNvSpPr/>
          <p:nvPr/>
        </p:nvSpPr>
        <p:spPr>
          <a:xfrm>
            <a:off x="8405921" y="45615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1" name="object 21"/>
          <p:cNvSpPr/>
          <p:nvPr/>
        </p:nvSpPr>
        <p:spPr>
          <a:xfrm>
            <a:off x="8451641" y="5327407"/>
            <a:ext cx="352206" cy="340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2" name="object 22"/>
          <p:cNvSpPr/>
          <p:nvPr/>
        </p:nvSpPr>
        <p:spPr>
          <a:xfrm>
            <a:off x="8451641" y="53273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3" name="object 23"/>
          <p:cNvSpPr/>
          <p:nvPr/>
        </p:nvSpPr>
        <p:spPr>
          <a:xfrm>
            <a:off x="6621780" y="1668780"/>
            <a:ext cx="514350" cy="37719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4" name="object 24"/>
          <p:cNvSpPr/>
          <p:nvPr/>
        </p:nvSpPr>
        <p:spPr>
          <a:xfrm>
            <a:off x="6518910" y="2354580"/>
            <a:ext cx="22860" cy="400050"/>
          </a:xfrm>
          <a:custGeom>
            <a:avLst/>
            <a:gdLst/>
            <a:ahLst/>
            <a:cxnLst/>
            <a:rect l="l" t="t" r="r" b="b"/>
            <a:pathLst>
              <a:path w="25400" h="444500">
                <a:moveTo>
                  <a:pt x="2540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5" name="object 25"/>
          <p:cNvSpPr/>
          <p:nvPr/>
        </p:nvSpPr>
        <p:spPr>
          <a:xfrm>
            <a:off x="8084820" y="2274570"/>
            <a:ext cx="365760" cy="445770"/>
          </a:xfrm>
          <a:custGeom>
            <a:avLst/>
            <a:gdLst/>
            <a:ahLst/>
            <a:cxnLst/>
            <a:rect l="l" t="t" r="r" b="b"/>
            <a:pathLst>
              <a:path w="406400" h="495300">
                <a:moveTo>
                  <a:pt x="4064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6" name="object 26"/>
          <p:cNvSpPr/>
          <p:nvPr/>
        </p:nvSpPr>
        <p:spPr>
          <a:xfrm>
            <a:off x="7279005" y="1725930"/>
            <a:ext cx="0" cy="28575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7" name="object 27"/>
          <p:cNvSpPr/>
          <p:nvPr/>
        </p:nvSpPr>
        <p:spPr>
          <a:xfrm>
            <a:off x="7456170" y="1577340"/>
            <a:ext cx="411480" cy="445770"/>
          </a:xfrm>
          <a:custGeom>
            <a:avLst/>
            <a:gdLst/>
            <a:ahLst/>
            <a:cxnLst/>
            <a:rect l="l" t="t" r="r" b="b"/>
            <a:pathLst>
              <a:path w="457200" h="495300">
                <a:moveTo>
                  <a:pt x="4572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8" name="object 28"/>
          <p:cNvSpPr/>
          <p:nvPr/>
        </p:nvSpPr>
        <p:spPr>
          <a:xfrm>
            <a:off x="7547610" y="2331720"/>
            <a:ext cx="285750" cy="400050"/>
          </a:xfrm>
          <a:custGeom>
            <a:avLst/>
            <a:gdLst/>
            <a:ahLst/>
            <a:cxnLst/>
            <a:rect l="l" t="t" r="r" b="b"/>
            <a:pathLst>
              <a:path w="317500" h="444500">
                <a:moveTo>
                  <a:pt x="31750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9" name="object 29"/>
          <p:cNvSpPr/>
          <p:nvPr/>
        </p:nvSpPr>
        <p:spPr>
          <a:xfrm>
            <a:off x="7090410" y="3063240"/>
            <a:ext cx="377190" cy="548640"/>
          </a:xfrm>
          <a:custGeom>
            <a:avLst/>
            <a:gdLst/>
            <a:ahLst/>
            <a:cxnLst/>
            <a:rect l="l" t="t" r="r" b="b"/>
            <a:pathLst>
              <a:path w="419100" h="609600">
                <a:moveTo>
                  <a:pt x="4191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0" name="object 30"/>
          <p:cNvSpPr/>
          <p:nvPr/>
        </p:nvSpPr>
        <p:spPr>
          <a:xfrm>
            <a:off x="7581900" y="3063240"/>
            <a:ext cx="11430" cy="56007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700" y="0"/>
                </a:moveTo>
                <a:lnTo>
                  <a:pt x="0" y="622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1" name="object 31"/>
          <p:cNvSpPr/>
          <p:nvPr/>
        </p:nvSpPr>
        <p:spPr>
          <a:xfrm>
            <a:off x="7684770" y="3028950"/>
            <a:ext cx="434340" cy="605790"/>
          </a:xfrm>
          <a:custGeom>
            <a:avLst/>
            <a:gdLst/>
            <a:ahLst/>
            <a:cxnLst/>
            <a:rect l="l" t="t" r="r" b="b"/>
            <a:pathLst>
              <a:path w="482600" h="673100">
                <a:moveTo>
                  <a:pt x="0" y="0"/>
                </a:moveTo>
                <a:lnTo>
                  <a:pt x="482600" y="673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2" name="object 32"/>
          <p:cNvSpPr/>
          <p:nvPr/>
        </p:nvSpPr>
        <p:spPr>
          <a:xfrm>
            <a:off x="8004810" y="3966210"/>
            <a:ext cx="91440" cy="594360"/>
          </a:xfrm>
          <a:custGeom>
            <a:avLst/>
            <a:gdLst/>
            <a:ahLst/>
            <a:cxnLst/>
            <a:rect l="l" t="t" r="r" b="b"/>
            <a:pathLst>
              <a:path w="101600" h="660400">
                <a:moveTo>
                  <a:pt x="101600" y="0"/>
                </a:moveTo>
                <a:lnTo>
                  <a:pt x="0" y="660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3" name="object 33"/>
          <p:cNvSpPr/>
          <p:nvPr/>
        </p:nvSpPr>
        <p:spPr>
          <a:xfrm>
            <a:off x="8199120" y="3943350"/>
            <a:ext cx="400050" cy="662940"/>
          </a:xfrm>
          <a:custGeom>
            <a:avLst/>
            <a:gdLst/>
            <a:ahLst/>
            <a:cxnLst/>
            <a:rect l="l" t="t" r="r" b="b"/>
            <a:pathLst>
              <a:path w="444500" h="736600">
                <a:moveTo>
                  <a:pt x="0" y="0"/>
                </a:moveTo>
                <a:lnTo>
                  <a:pt x="444500" y="736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4" name="object 34"/>
          <p:cNvSpPr/>
          <p:nvPr/>
        </p:nvSpPr>
        <p:spPr>
          <a:xfrm>
            <a:off x="8587740" y="4914900"/>
            <a:ext cx="34290" cy="41148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0" y="0"/>
                </a:moveTo>
                <a:lnTo>
                  <a:pt x="381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5" name="object 35"/>
          <p:cNvSpPr/>
          <p:nvPr/>
        </p:nvSpPr>
        <p:spPr>
          <a:xfrm>
            <a:off x="6621780" y="1668780"/>
            <a:ext cx="514350" cy="37719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6" name="object 36"/>
          <p:cNvSpPr txBox="1"/>
          <p:nvPr/>
        </p:nvSpPr>
        <p:spPr>
          <a:xfrm>
            <a:off x="8190638" y="3360421"/>
            <a:ext cx="160020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160" dirty="0">
                <a:solidFill>
                  <a:srgbClr val="929000"/>
                </a:solidFill>
                <a:latin typeface="Times New Roman"/>
                <a:cs typeface="Times New Roman"/>
              </a:rPr>
              <a:t>u</a:t>
            </a:r>
            <a:endParaRPr sz="216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99234" y="2000251"/>
            <a:ext cx="1851660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160" dirty="0">
                <a:solidFill>
                  <a:srgbClr val="929000"/>
                </a:solidFill>
                <a:latin typeface="Times New Roman"/>
                <a:cs typeface="Times New Roman"/>
              </a:rPr>
              <a:t>descendants of</a:t>
            </a:r>
            <a:r>
              <a:rPr sz="2160" spc="-90" dirty="0">
                <a:solidFill>
                  <a:srgbClr val="929000"/>
                </a:solidFill>
                <a:latin typeface="Times New Roman"/>
                <a:cs typeface="Times New Roman"/>
              </a:rPr>
              <a:t> </a:t>
            </a:r>
            <a:r>
              <a:rPr sz="2160" dirty="0">
                <a:solidFill>
                  <a:srgbClr val="929000"/>
                </a:solidFill>
                <a:latin typeface="Times New Roman"/>
                <a:cs typeface="Times New Roman"/>
              </a:rPr>
              <a:t>u</a:t>
            </a:r>
            <a:endParaRPr sz="216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11511" y="273279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9" name="object 39"/>
          <p:cNvSpPr/>
          <p:nvPr/>
        </p:nvSpPr>
        <p:spPr>
          <a:xfrm>
            <a:off x="741151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0" name="object 40"/>
          <p:cNvSpPr/>
          <p:nvPr/>
        </p:nvSpPr>
        <p:spPr>
          <a:xfrm>
            <a:off x="7720121" y="20127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1" name="object 41"/>
          <p:cNvSpPr/>
          <p:nvPr/>
        </p:nvSpPr>
        <p:spPr>
          <a:xfrm>
            <a:off x="772012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2" name="object 42"/>
          <p:cNvSpPr/>
          <p:nvPr/>
        </p:nvSpPr>
        <p:spPr>
          <a:xfrm>
            <a:off x="7114331" y="138405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3" name="object 43"/>
          <p:cNvSpPr/>
          <p:nvPr/>
        </p:nvSpPr>
        <p:spPr>
          <a:xfrm>
            <a:off x="7114331" y="138404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4" name="object 44"/>
          <p:cNvSpPr/>
          <p:nvPr/>
        </p:nvSpPr>
        <p:spPr>
          <a:xfrm>
            <a:off x="7914431" y="3624337"/>
            <a:ext cx="352206" cy="340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5" name="object 45"/>
          <p:cNvSpPr/>
          <p:nvPr/>
        </p:nvSpPr>
        <p:spPr>
          <a:xfrm>
            <a:off x="791443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6" name="object 46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9" y="2405554"/>
            <a:ext cx="349922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4247" y="571248"/>
            <a:ext cx="4005330" cy="1834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7075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</a:rPr>
              <a:t>Edge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connection between one node to another.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78" y="2181316"/>
            <a:ext cx="2888577" cy="32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87835" y="890668"/>
            <a:ext cx="4877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en-US" sz="2800" dirty="0">
                <a:solidFill>
                  <a:schemeClr val="accent5"/>
                </a:solidFill>
              </a:rPr>
              <a:t>Path</a:t>
            </a:r>
            <a:r>
              <a:rPr lang="en-US" sz="2800" dirty="0"/>
              <a:t> – a sequence of nodes and edges connecting a node with a descendant.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00766" y="829180"/>
            <a:ext cx="8062175" cy="910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7075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D5964"/>
                </a:solidFill>
                <a:effectLst/>
                <a:latin typeface="PT Sans"/>
              </a:rPr>
              <a:t>                                                                      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45713" y="571864"/>
            <a:ext cx="502705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5"/>
                </a:solidFill>
              </a:rPr>
              <a:t>Height of node </a:t>
            </a:r>
            <a:r>
              <a:rPr lang="en-US" dirty="0"/>
              <a:t>– The height of a node is the number of edges on the longest downward path between that node </a:t>
            </a:r>
            <a:r>
              <a:rPr lang="en-US" dirty="0" smtClean="0"/>
              <a:t>and a leaf.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has height.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Leaf cannot have height as there will be no path </a:t>
            </a:r>
            <a:r>
              <a:rPr lang="en-US" dirty="0"/>
              <a:t>starting from a leaf.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of the Root is </a:t>
            </a:r>
            <a:r>
              <a:rPr lang="en-US" dirty="0"/>
              <a:t>the longest path from the node to a leaf. So A's height is the number of edges of the path to </a:t>
            </a:r>
            <a:r>
              <a:rPr lang="en-US" i="1" dirty="0"/>
              <a:t>E</a:t>
            </a:r>
            <a:r>
              <a:rPr lang="en-US" dirty="0"/>
              <a:t>, NOT to </a:t>
            </a:r>
            <a:r>
              <a:rPr lang="en-US" i="1" dirty="0"/>
              <a:t>G</a:t>
            </a:r>
            <a:r>
              <a:rPr lang="en-US" dirty="0"/>
              <a:t>. And its height is 3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height of a tree is the height of its root</a:t>
            </a:r>
            <a:r>
              <a:rPr lang="en-US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anose="020B0604020202020204" pitchFamily="34" charset="0"/>
            </a:endParaRPr>
          </a:p>
        </p:txBody>
      </p:sp>
      <p:pic>
        <p:nvPicPr>
          <p:cNvPr id="7173" name="Picture 5" descr="he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5" y="3976057"/>
            <a:ext cx="5627145" cy="26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4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5920" y="594455"/>
            <a:ext cx="43929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5"/>
                </a:solidFill>
              </a:rPr>
              <a:t>Depth </a:t>
            </a:r>
            <a:r>
              <a:rPr lang="en-US" dirty="0"/>
              <a:t>–The depth of a node is the number of edges from the node to the tree's root node</a:t>
            </a:r>
            <a:r>
              <a:rPr lang="en-US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 D's depth is 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depath</a:t>
            </a:r>
            <a:r>
              <a:rPr lang="en-US" dirty="0"/>
              <a:t>, the baseline is at top which is root level. That's why we call it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 </a:t>
            </a:r>
            <a:r>
              <a:rPr lang="en-US" b="1" dirty="0"/>
              <a:t>the depth of the root is 0</a:t>
            </a:r>
            <a:r>
              <a:rPr lang="en-US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8195" name="Picture 3" descr="dep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0" y="3231294"/>
            <a:ext cx="38004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98016" y="594455"/>
            <a:ext cx="5735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Level – </a:t>
            </a:r>
            <a:r>
              <a:rPr lang="en-US" dirty="0"/>
              <a:t>The level of a node is defined by 1 + the number of connections between the node and the root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level is depth plus </a:t>
            </a:r>
            <a:r>
              <a:rPr lang="en-US" b="1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Level starts </a:t>
            </a:r>
            <a:r>
              <a:rPr lang="en-US" b="1" dirty="0"/>
              <a:t>from 1</a:t>
            </a:r>
            <a:r>
              <a:rPr lang="en-US" dirty="0"/>
              <a:t> and </a:t>
            </a:r>
            <a:r>
              <a:rPr lang="en-US" b="1" dirty="0"/>
              <a:t>the level of the root is 1</a:t>
            </a:r>
            <a:r>
              <a:rPr lang="en-US" dirty="0"/>
              <a:t>.</a:t>
            </a:r>
          </a:p>
        </p:txBody>
      </p:sp>
      <p:pic>
        <p:nvPicPr>
          <p:cNvPr id="8197" name="Picture 5" descr="le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07" y="3192657"/>
            <a:ext cx="38004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8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1524000" y="6096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dirty="0" smtClean="0"/>
              <a:t>Applications of Trees </a:t>
            </a:r>
            <a:endParaRPr lang="en-US" altLang="zh-TW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629836" y="2078729"/>
            <a:ext cx="977629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Storing naturally hierarchical data </a:t>
            </a:r>
          </a:p>
          <a:p>
            <a:pPr lvl="1"/>
            <a:r>
              <a:rPr lang="en-US" altLang="zh-TW" dirty="0" err="1"/>
              <a:t>e</a:t>
            </a:r>
            <a:r>
              <a:rPr lang="en-US" altLang="zh-TW" dirty="0" err="1" smtClean="0"/>
              <a:t>g</a:t>
            </a:r>
            <a:r>
              <a:rPr lang="en-US" altLang="zh-TW" dirty="0" smtClean="0"/>
              <a:t>: file system</a:t>
            </a:r>
          </a:p>
          <a:p>
            <a:r>
              <a:rPr lang="en-US" altLang="zh-TW" dirty="0"/>
              <a:t> </a:t>
            </a:r>
            <a:r>
              <a:rPr lang="en-US" altLang="zh-TW" dirty="0"/>
              <a:t>O</a:t>
            </a:r>
            <a:r>
              <a:rPr lang="en-US" altLang="zh-TW" dirty="0" smtClean="0"/>
              <a:t>rganize data for quick search, insertion, deletion</a:t>
            </a:r>
          </a:p>
          <a:p>
            <a:pPr lvl="1"/>
            <a:r>
              <a:rPr lang="en-US" altLang="zh-TW" dirty="0" err="1" smtClean="0"/>
              <a:t>e</a:t>
            </a:r>
            <a:r>
              <a:rPr lang="en-US" altLang="zh-TW" dirty="0" err="1" smtClean="0"/>
              <a:t>g</a:t>
            </a:r>
            <a:r>
              <a:rPr lang="en-US" altLang="zh-TW" dirty="0" smtClean="0"/>
              <a:t>: Binary Search Trees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Network Routing Algorithm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613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1524000" y="6096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/>
              <a:t>Binary Trees</a:t>
            </a: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629836" y="2078729"/>
            <a:ext cx="977629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A binary tree is a finite set of nodes that is </a:t>
            </a:r>
            <a:r>
              <a:rPr lang="en-US" altLang="zh-TW" dirty="0" smtClean="0"/>
              <a:t>either </a:t>
            </a:r>
            <a:r>
              <a:rPr lang="en-US" altLang="zh-TW" dirty="0"/>
              <a:t>empty or consists of a root and two </a:t>
            </a:r>
            <a:r>
              <a:rPr lang="en-US" altLang="zh-TW" dirty="0" smtClean="0"/>
              <a:t>disjoint </a:t>
            </a:r>
            <a:r>
              <a:rPr lang="en-US" altLang="zh-TW" dirty="0"/>
              <a:t>binary trees called </a:t>
            </a:r>
            <a:r>
              <a:rPr lang="en-US" altLang="zh-TW" i="1" dirty="0"/>
              <a:t>the left </a:t>
            </a:r>
            <a:r>
              <a:rPr lang="en-US" altLang="zh-TW" i="1" dirty="0" err="1"/>
              <a:t>subtree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i="1" dirty="0"/>
              <a:t>the right </a:t>
            </a:r>
            <a:r>
              <a:rPr lang="en-US" altLang="zh-TW" i="1" dirty="0" err="1"/>
              <a:t>subtree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681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1819" y="91281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dirty="0"/>
              <a:t>Samples of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20691" y="1601593"/>
            <a:ext cx="3344324" cy="3477356"/>
            <a:chOff x="6417861" y="1847626"/>
            <a:chExt cx="3992562" cy="4598988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8408586" y="2371501"/>
              <a:ext cx="571500" cy="569913"/>
              <a:chOff x="4229" y="1348"/>
              <a:chExt cx="360" cy="359"/>
            </a:xfrm>
          </p:grpSpPr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7438623" y="3512914"/>
              <a:ext cx="571500" cy="569912"/>
              <a:chOff x="3618" y="2067"/>
              <a:chExt cx="360" cy="359"/>
            </a:xfrm>
          </p:grpSpPr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3687" y="212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H="1">
              <a:off x="7737073" y="2862039"/>
              <a:ext cx="765175" cy="646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9329336" y="3546251"/>
              <a:ext cx="571500" cy="569913"/>
              <a:chOff x="4809" y="2088"/>
              <a:chExt cx="360" cy="359"/>
            </a:xfrm>
          </p:grpSpPr>
          <p:sp>
            <p:nvSpPr>
              <p:cNvPr id="35" name="Oval 25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4878" y="214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838923" y="4619401"/>
              <a:ext cx="571500" cy="569913"/>
              <a:chOff x="5130" y="2764"/>
              <a:chExt cx="360" cy="359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5199" y="2817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9780186" y="4105051"/>
              <a:ext cx="287337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7967261" y="4668614"/>
              <a:ext cx="571500" cy="569912"/>
              <a:chOff x="3951" y="2795"/>
              <a:chExt cx="360" cy="359"/>
            </a:xfrm>
          </p:grpSpPr>
          <p:sp>
            <p:nvSpPr>
              <p:cNvPr id="31" name="Oval 32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4020" y="2848"/>
                <a:ext cx="2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7508473" y="5876701"/>
              <a:ext cx="571500" cy="569913"/>
              <a:chOff x="3662" y="3556"/>
              <a:chExt cx="360" cy="359"/>
            </a:xfrm>
          </p:grpSpPr>
          <p:sp>
            <p:nvSpPr>
              <p:cNvPr id="29" name="Oval 35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1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7364011" y="5259164"/>
              <a:ext cx="423862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6978248" y="4651151"/>
              <a:ext cx="571500" cy="569913"/>
              <a:chOff x="3328" y="2784"/>
              <a:chExt cx="360" cy="359"/>
            </a:xfrm>
          </p:grpSpPr>
          <p:sp>
            <p:nvSpPr>
              <p:cNvPr id="27" name="Oval 39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3397" y="2837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6417861" y="5840189"/>
              <a:ext cx="571500" cy="569912"/>
              <a:chOff x="2975" y="3533"/>
              <a:chExt cx="360" cy="359"/>
            </a:xfrm>
          </p:grpSpPr>
          <p:sp>
            <p:nvSpPr>
              <p:cNvPr id="25" name="Oval 42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3044" y="3586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8867373" y="4617814"/>
              <a:ext cx="571500" cy="569912"/>
              <a:chOff x="4518" y="2763"/>
              <a:chExt cx="360" cy="359"/>
            </a:xfrm>
          </p:grpSpPr>
          <p:sp>
            <p:nvSpPr>
              <p:cNvPr id="23" name="Oval 45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Rectangle 46"/>
              <p:cNvSpPr>
                <a:spLocks noChangeArrowheads="1"/>
              </p:cNvSpPr>
              <p:nvPr/>
            </p:nvSpPr>
            <p:spPr bwMode="auto">
              <a:xfrm>
                <a:off x="4587" y="2816"/>
                <a:ext cx="2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 flipH="1">
              <a:off x="9132486" y="4103464"/>
              <a:ext cx="322262" cy="493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7822798" y="4052664"/>
              <a:ext cx="373063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 flipH="1">
              <a:off x="7243361" y="4035201"/>
              <a:ext cx="323850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 flipH="1">
              <a:off x="6698848" y="5241701"/>
              <a:ext cx="42545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>
              <a:off x="8876898" y="2879501"/>
              <a:ext cx="714375" cy="663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>
              <a:off x="7305274" y="1847626"/>
              <a:ext cx="3105149" cy="4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zh-TW" dirty="0">
                  <a:solidFill>
                    <a:srgbClr val="CC3300"/>
                  </a:solidFill>
                </a:rPr>
                <a:t>Complete Binary Tree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23925" y="1763713"/>
            <a:ext cx="3336094" cy="2813870"/>
            <a:chOff x="923925" y="1763713"/>
            <a:chExt cx="4308173" cy="4292600"/>
          </a:xfrm>
        </p:grpSpPr>
        <p:grpSp>
          <p:nvGrpSpPr>
            <p:cNvPr id="41" name="Group 3"/>
            <p:cNvGrpSpPr>
              <a:grpSpLocks/>
            </p:cNvGrpSpPr>
            <p:nvPr/>
          </p:nvGrpSpPr>
          <p:grpSpPr bwMode="auto">
            <a:xfrm>
              <a:off x="2386013" y="1779588"/>
              <a:ext cx="571500" cy="569912"/>
              <a:chOff x="1389" y="1133"/>
              <a:chExt cx="360" cy="359"/>
            </a:xfrm>
          </p:grpSpPr>
          <p:sp>
            <p:nvSpPr>
              <p:cNvPr id="42" name="Oval 4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37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44" name="Group 6"/>
            <p:cNvGrpSpPr>
              <a:grpSpLocks/>
            </p:cNvGrpSpPr>
            <p:nvPr/>
          </p:nvGrpSpPr>
          <p:grpSpPr bwMode="auto">
            <a:xfrm>
              <a:off x="1774825" y="2682875"/>
              <a:ext cx="571500" cy="569913"/>
              <a:chOff x="1004" y="1702"/>
              <a:chExt cx="360" cy="359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3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2157413" y="2338388"/>
              <a:ext cx="341312" cy="357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48" name="Group 10"/>
            <p:cNvGrpSpPr>
              <a:grpSpLocks/>
            </p:cNvGrpSpPr>
            <p:nvPr/>
          </p:nvGrpSpPr>
          <p:grpSpPr bwMode="auto">
            <a:xfrm>
              <a:off x="3509963" y="1763713"/>
              <a:ext cx="571500" cy="569912"/>
              <a:chOff x="2097" y="1123"/>
              <a:chExt cx="360" cy="359"/>
            </a:xfrm>
          </p:grpSpPr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166" y="1176"/>
                <a:ext cx="237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51" name="Group 13"/>
            <p:cNvGrpSpPr>
              <a:grpSpLocks/>
            </p:cNvGrpSpPr>
            <p:nvPr/>
          </p:nvGrpSpPr>
          <p:grpSpPr bwMode="auto">
            <a:xfrm>
              <a:off x="4105275" y="2684463"/>
              <a:ext cx="571500" cy="569912"/>
              <a:chOff x="2472" y="1703"/>
              <a:chExt cx="360" cy="359"/>
            </a:xfrm>
          </p:grpSpPr>
          <p:sp>
            <p:nvSpPr>
              <p:cNvPr id="52" name="Oval 14"/>
              <p:cNvSpPr>
                <a:spLocks noChangeArrowheads="1"/>
              </p:cNvSpPr>
              <p:nvPr/>
            </p:nvSpPr>
            <p:spPr bwMode="auto"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2541" y="1756"/>
                <a:ext cx="23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3927475" y="2320925"/>
              <a:ext cx="406400" cy="341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390775" y="3736975"/>
              <a:ext cx="2841323" cy="564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zh-TW" dirty="0">
                  <a:solidFill>
                    <a:srgbClr val="CC3300"/>
                  </a:solidFill>
                </a:rPr>
                <a:t>Skewed Binary Tree</a:t>
              </a:r>
            </a:p>
          </p:txBody>
        </p:sp>
        <p:grpSp>
          <p:nvGrpSpPr>
            <p:cNvPr id="56" name="Group 54"/>
            <p:cNvGrpSpPr>
              <a:grpSpLocks/>
            </p:cNvGrpSpPr>
            <p:nvPr/>
          </p:nvGrpSpPr>
          <p:grpSpPr bwMode="auto">
            <a:xfrm>
              <a:off x="923925" y="5486400"/>
              <a:ext cx="571500" cy="569913"/>
              <a:chOff x="468" y="3468"/>
              <a:chExt cx="360" cy="359"/>
            </a:xfrm>
          </p:grpSpPr>
          <p:sp>
            <p:nvSpPr>
              <p:cNvPr id="57" name="Oval 55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3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1136650" y="5056188"/>
              <a:ext cx="322263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60" name="Group 58"/>
            <p:cNvGrpSpPr>
              <a:grpSpLocks/>
            </p:cNvGrpSpPr>
            <p:nvPr/>
          </p:nvGrpSpPr>
          <p:grpSpPr bwMode="auto">
            <a:xfrm>
              <a:off x="1566863" y="3614738"/>
              <a:ext cx="571500" cy="569912"/>
              <a:chOff x="873" y="2289"/>
              <a:chExt cx="360" cy="359"/>
            </a:xfrm>
          </p:grpSpPr>
          <p:sp>
            <p:nvSpPr>
              <p:cNvPr id="61" name="Oval 59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2" name="Rectangle 60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3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63" name="Group 61"/>
            <p:cNvGrpSpPr>
              <a:grpSpLocks/>
            </p:cNvGrpSpPr>
            <p:nvPr/>
          </p:nvGrpSpPr>
          <p:grpSpPr bwMode="auto">
            <a:xfrm>
              <a:off x="1209675" y="4479925"/>
              <a:ext cx="571500" cy="569913"/>
              <a:chOff x="648" y="2834"/>
              <a:chExt cx="360" cy="359"/>
            </a:xfrm>
          </p:grpSpPr>
          <p:sp>
            <p:nvSpPr>
              <p:cNvPr id="64" name="Oval 62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5" name="Rectangle 63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4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1831975" y="3273425"/>
              <a:ext cx="138113" cy="338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1544638" y="4205288"/>
              <a:ext cx="168275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263417" y="1997702"/>
            <a:ext cx="4533631" cy="3347029"/>
            <a:chOff x="7556008" y="3228097"/>
            <a:chExt cx="3609975" cy="2606675"/>
          </a:xfrm>
        </p:grpSpPr>
        <p:sp>
          <p:nvSpPr>
            <p:cNvPr id="117" name="Oval 31"/>
            <p:cNvSpPr>
              <a:spLocks noChangeArrowheads="1"/>
            </p:cNvSpPr>
            <p:nvPr/>
          </p:nvSpPr>
          <p:spPr bwMode="auto">
            <a:xfrm>
              <a:off x="9164146" y="3239209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2"/>
            <p:cNvSpPr>
              <a:spLocks noChangeArrowheads="1"/>
            </p:cNvSpPr>
            <p:nvPr/>
          </p:nvSpPr>
          <p:spPr bwMode="auto">
            <a:xfrm>
              <a:off x="9181608" y="3228097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9" name="Oval 33"/>
            <p:cNvSpPr>
              <a:spLocks noChangeArrowheads="1"/>
            </p:cNvSpPr>
            <p:nvPr/>
          </p:nvSpPr>
          <p:spPr bwMode="auto">
            <a:xfrm>
              <a:off x="8176721" y="3815472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4"/>
            <p:cNvSpPr>
              <a:spLocks noChangeArrowheads="1"/>
            </p:cNvSpPr>
            <p:nvPr/>
          </p:nvSpPr>
          <p:spPr bwMode="auto">
            <a:xfrm>
              <a:off x="8211646" y="3821822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1" name="Line 35"/>
            <p:cNvSpPr>
              <a:spLocks noChangeShapeType="1"/>
            </p:cNvSpPr>
            <p:nvPr/>
          </p:nvSpPr>
          <p:spPr bwMode="auto">
            <a:xfrm flipH="1">
              <a:off x="8357696" y="3486859"/>
              <a:ext cx="817562" cy="339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6"/>
            <p:cNvSpPr>
              <a:spLocks noChangeArrowheads="1"/>
            </p:cNvSpPr>
            <p:nvPr/>
          </p:nvSpPr>
          <p:spPr bwMode="auto">
            <a:xfrm>
              <a:off x="10154746" y="3832934"/>
              <a:ext cx="355600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7"/>
            <p:cNvSpPr>
              <a:spLocks noChangeArrowheads="1"/>
            </p:cNvSpPr>
            <p:nvPr/>
          </p:nvSpPr>
          <p:spPr bwMode="auto">
            <a:xfrm>
              <a:off x="10189671" y="3839284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4" name="Oval 38"/>
            <p:cNvSpPr>
              <a:spLocks noChangeArrowheads="1"/>
            </p:cNvSpPr>
            <p:nvPr/>
          </p:nvSpPr>
          <p:spPr bwMode="auto">
            <a:xfrm>
              <a:off x="10542096" y="4442534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39"/>
            <p:cNvSpPr>
              <a:spLocks noChangeArrowheads="1"/>
            </p:cNvSpPr>
            <p:nvPr/>
          </p:nvSpPr>
          <p:spPr bwMode="auto">
            <a:xfrm>
              <a:off x="10592896" y="4448884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>
              <a:off x="10469071" y="4096459"/>
              <a:ext cx="271462" cy="341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41"/>
            <p:cNvSpPr>
              <a:spLocks noChangeArrowheads="1"/>
            </p:cNvSpPr>
            <p:nvPr/>
          </p:nvSpPr>
          <p:spPr bwMode="auto">
            <a:xfrm>
              <a:off x="8648208" y="4434597"/>
              <a:ext cx="355600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42"/>
            <p:cNvSpPr>
              <a:spLocks noChangeArrowheads="1"/>
            </p:cNvSpPr>
            <p:nvPr/>
          </p:nvSpPr>
          <p:spPr bwMode="auto">
            <a:xfrm>
              <a:off x="8681546" y="4456822"/>
              <a:ext cx="323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9" name="Oval 43"/>
            <p:cNvSpPr>
              <a:spLocks noChangeArrowheads="1"/>
            </p:cNvSpPr>
            <p:nvPr/>
          </p:nvSpPr>
          <p:spPr bwMode="auto">
            <a:xfrm>
              <a:off x="8881571" y="5044197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4"/>
            <p:cNvSpPr>
              <a:spLocks noChangeArrowheads="1"/>
            </p:cNvSpPr>
            <p:nvPr/>
          </p:nvSpPr>
          <p:spPr bwMode="auto">
            <a:xfrm>
              <a:off x="8964121" y="5068009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31" name="Line 45"/>
            <p:cNvSpPr>
              <a:spLocks noChangeShapeType="1"/>
            </p:cNvSpPr>
            <p:nvPr/>
          </p:nvSpPr>
          <p:spPr bwMode="auto">
            <a:xfrm>
              <a:off x="8908558" y="4728284"/>
              <a:ext cx="163513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46"/>
            <p:cNvSpPr>
              <a:spLocks noChangeArrowheads="1"/>
            </p:cNvSpPr>
            <p:nvPr/>
          </p:nvSpPr>
          <p:spPr bwMode="auto">
            <a:xfrm>
              <a:off x="7733808" y="4458409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7"/>
            <p:cNvSpPr>
              <a:spLocks noChangeArrowheads="1"/>
            </p:cNvSpPr>
            <p:nvPr/>
          </p:nvSpPr>
          <p:spPr bwMode="auto">
            <a:xfrm>
              <a:off x="7767146" y="4464759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4" name="Oval 48"/>
            <p:cNvSpPr>
              <a:spLocks noChangeArrowheads="1"/>
            </p:cNvSpPr>
            <p:nvPr/>
          </p:nvSpPr>
          <p:spPr bwMode="auto">
            <a:xfrm>
              <a:off x="8449771" y="5042609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9"/>
            <p:cNvSpPr>
              <a:spLocks noChangeArrowheads="1"/>
            </p:cNvSpPr>
            <p:nvPr/>
          </p:nvSpPr>
          <p:spPr bwMode="auto">
            <a:xfrm>
              <a:off x="8484696" y="5064834"/>
              <a:ext cx="273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36" name="Oval 50"/>
            <p:cNvSpPr>
              <a:spLocks noChangeArrowheads="1"/>
            </p:cNvSpPr>
            <p:nvPr/>
          </p:nvSpPr>
          <p:spPr bwMode="auto">
            <a:xfrm>
              <a:off x="9659446" y="4423484"/>
              <a:ext cx="355600" cy="3000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51"/>
            <p:cNvSpPr>
              <a:spLocks noChangeArrowheads="1"/>
            </p:cNvSpPr>
            <p:nvPr/>
          </p:nvSpPr>
          <p:spPr bwMode="auto">
            <a:xfrm>
              <a:off x="9675321" y="4447297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8" name="Line 52"/>
            <p:cNvSpPr>
              <a:spLocks noChangeShapeType="1"/>
            </p:cNvSpPr>
            <p:nvPr/>
          </p:nvSpPr>
          <p:spPr bwMode="auto">
            <a:xfrm flipH="1">
              <a:off x="9803908" y="4094872"/>
              <a:ext cx="392113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53"/>
            <p:cNvSpPr>
              <a:spLocks noChangeShapeType="1"/>
            </p:cNvSpPr>
            <p:nvPr/>
          </p:nvSpPr>
          <p:spPr bwMode="auto">
            <a:xfrm>
              <a:off x="8435483" y="4101222"/>
              <a:ext cx="365125" cy="303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54"/>
            <p:cNvSpPr>
              <a:spLocks noChangeShapeType="1"/>
            </p:cNvSpPr>
            <p:nvPr/>
          </p:nvSpPr>
          <p:spPr bwMode="auto">
            <a:xfrm flipH="1">
              <a:off x="7881446" y="4109159"/>
              <a:ext cx="37465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55"/>
            <p:cNvSpPr>
              <a:spLocks noChangeShapeType="1"/>
            </p:cNvSpPr>
            <p:nvPr/>
          </p:nvSpPr>
          <p:spPr bwMode="auto">
            <a:xfrm flipH="1">
              <a:off x="8594233" y="4718759"/>
              <a:ext cx="163513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56"/>
            <p:cNvSpPr>
              <a:spLocks noChangeShapeType="1"/>
            </p:cNvSpPr>
            <p:nvPr/>
          </p:nvSpPr>
          <p:spPr bwMode="auto">
            <a:xfrm>
              <a:off x="9514983" y="3502734"/>
              <a:ext cx="80010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57"/>
            <p:cNvSpPr>
              <a:spLocks noChangeArrowheads="1"/>
            </p:cNvSpPr>
            <p:nvPr/>
          </p:nvSpPr>
          <p:spPr bwMode="auto">
            <a:xfrm>
              <a:off x="8013208" y="5044197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58"/>
            <p:cNvSpPr>
              <a:spLocks noChangeArrowheads="1"/>
            </p:cNvSpPr>
            <p:nvPr/>
          </p:nvSpPr>
          <p:spPr bwMode="auto">
            <a:xfrm>
              <a:off x="8095758" y="5068009"/>
              <a:ext cx="260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45" name="Oval 59"/>
            <p:cNvSpPr>
              <a:spLocks noChangeArrowheads="1"/>
            </p:cNvSpPr>
            <p:nvPr/>
          </p:nvSpPr>
          <p:spPr bwMode="auto">
            <a:xfrm>
              <a:off x="7556008" y="5058484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60"/>
            <p:cNvSpPr>
              <a:spLocks noChangeArrowheads="1"/>
            </p:cNvSpPr>
            <p:nvPr/>
          </p:nvSpPr>
          <p:spPr bwMode="auto">
            <a:xfrm>
              <a:off x="7590933" y="5080709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47" name="Line 61"/>
            <p:cNvSpPr>
              <a:spLocks noChangeShapeType="1"/>
            </p:cNvSpPr>
            <p:nvPr/>
          </p:nvSpPr>
          <p:spPr bwMode="auto">
            <a:xfrm flipH="1">
              <a:off x="7711583" y="4761622"/>
              <a:ext cx="169863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62"/>
            <p:cNvSpPr>
              <a:spLocks noChangeShapeType="1"/>
            </p:cNvSpPr>
            <p:nvPr/>
          </p:nvSpPr>
          <p:spPr bwMode="auto">
            <a:xfrm>
              <a:off x="7984633" y="4761622"/>
              <a:ext cx="169863" cy="255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Oval 63"/>
            <p:cNvSpPr>
              <a:spLocks noChangeArrowheads="1"/>
            </p:cNvSpPr>
            <p:nvPr/>
          </p:nvSpPr>
          <p:spPr bwMode="auto">
            <a:xfrm>
              <a:off x="10784983" y="5026734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4"/>
            <p:cNvSpPr>
              <a:spLocks noChangeArrowheads="1"/>
            </p:cNvSpPr>
            <p:nvPr/>
          </p:nvSpPr>
          <p:spPr bwMode="auto">
            <a:xfrm>
              <a:off x="10816733" y="5015622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51" name="Oval 65"/>
            <p:cNvSpPr>
              <a:spLocks noChangeArrowheads="1"/>
            </p:cNvSpPr>
            <p:nvPr/>
          </p:nvSpPr>
          <p:spPr bwMode="auto">
            <a:xfrm>
              <a:off x="10353183" y="5025147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6"/>
            <p:cNvSpPr>
              <a:spLocks noChangeArrowheads="1"/>
            </p:cNvSpPr>
            <p:nvPr/>
          </p:nvSpPr>
          <p:spPr bwMode="auto">
            <a:xfrm>
              <a:off x="10369058" y="5012447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53" name="Oval 67"/>
            <p:cNvSpPr>
              <a:spLocks noChangeArrowheads="1"/>
            </p:cNvSpPr>
            <p:nvPr/>
          </p:nvSpPr>
          <p:spPr bwMode="auto">
            <a:xfrm>
              <a:off x="9916621" y="5026734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8"/>
            <p:cNvSpPr>
              <a:spLocks noChangeArrowheads="1"/>
            </p:cNvSpPr>
            <p:nvPr/>
          </p:nvSpPr>
          <p:spPr bwMode="auto">
            <a:xfrm>
              <a:off x="9930908" y="5017209"/>
              <a:ext cx="387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55" name="Oval 69"/>
            <p:cNvSpPr>
              <a:spLocks noChangeArrowheads="1"/>
            </p:cNvSpPr>
            <p:nvPr/>
          </p:nvSpPr>
          <p:spPr bwMode="auto">
            <a:xfrm>
              <a:off x="9459421" y="5041022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9511808" y="5029909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7" name="Line 71"/>
            <p:cNvSpPr>
              <a:spLocks noChangeShapeType="1"/>
            </p:cNvSpPr>
            <p:nvPr/>
          </p:nvSpPr>
          <p:spPr bwMode="auto">
            <a:xfrm>
              <a:off x="10829433" y="4710822"/>
              <a:ext cx="163513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72"/>
            <p:cNvSpPr>
              <a:spLocks noChangeShapeType="1"/>
            </p:cNvSpPr>
            <p:nvPr/>
          </p:nvSpPr>
          <p:spPr bwMode="auto">
            <a:xfrm flipH="1">
              <a:off x="10515108" y="4701297"/>
              <a:ext cx="163513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73"/>
            <p:cNvSpPr>
              <a:spLocks noChangeShapeType="1"/>
            </p:cNvSpPr>
            <p:nvPr/>
          </p:nvSpPr>
          <p:spPr bwMode="auto">
            <a:xfrm flipH="1">
              <a:off x="9632458" y="4744159"/>
              <a:ext cx="169863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74"/>
            <p:cNvSpPr>
              <a:spLocks noChangeShapeType="1"/>
            </p:cNvSpPr>
            <p:nvPr/>
          </p:nvSpPr>
          <p:spPr bwMode="auto">
            <a:xfrm>
              <a:off x="9905508" y="4744159"/>
              <a:ext cx="169863" cy="255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78"/>
            <p:cNvSpPr txBox="1">
              <a:spLocks noChangeArrowheads="1"/>
            </p:cNvSpPr>
            <p:nvPr/>
          </p:nvSpPr>
          <p:spPr bwMode="auto">
            <a:xfrm>
              <a:off x="7962408" y="5437897"/>
              <a:ext cx="2838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CC3300"/>
                  </a:solidFill>
                </a:rPr>
                <a:t>Full binary tree of depth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91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C3300"/>
                </a:solidFill>
              </a:rPr>
              <a:t>Skewed Binary Tree</a:t>
            </a:r>
            <a:br>
              <a:rPr lang="en-US" altLang="zh-TW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good definition for a skew tree is a binary tree such that all the nodes except one have one and only one child. (The remaining node has no children.) Another good definition is a binary tree of n nodes such that its depth is n-1.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57925" y="3920759"/>
            <a:ext cx="3336094" cy="2813870"/>
            <a:chOff x="923925" y="1763713"/>
            <a:chExt cx="4308173" cy="429260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386013" y="1779588"/>
              <a:ext cx="571500" cy="569912"/>
              <a:chOff x="1389" y="1133"/>
              <a:chExt cx="360" cy="359"/>
            </a:xfrm>
          </p:grpSpPr>
          <p:sp>
            <p:nvSpPr>
              <p:cNvPr id="31" name="Oval 4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37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774825" y="2682875"/>
              <a:ext cx="571500" cy="569913"/>
              <a:chOff x="1004" y="1702"/>
              <a:chExt cx="360" cy="359"/>
            </a:xfrm>
          </p:grpSpPr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3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157413" y="2338388"/>
              <a:ext cx="341312" cy="357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3509963" y="1763713"/>
              <a:ext cx="571500" cy="569912"/>
              <a:chOff x="2097" y="1123"/>
              <a:chExt cx="360" cy="359"/>
            </a:xfrm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2166" y="1176"/>
                <a:ext cx="237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4105275" y="2684463"/>
              <a:ext cx="571500" cy="569912"/>
              <a:chOff x="2472" y="1703"/>
              <a:chExt cx="360" cy="359"/>
            </a:xfrm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2541" y="1756"/>
                <a:ext cx="23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3927475" y="2320925"/>
              <a:ext cx="406400" cy="341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390775" y="3736975"/>
              <a:ext cx="2841323" cy="564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zh-TW" dirty="0">
                  <a:solidFill>
                    <a:srgbClr val="CC3300"/>
                  </a:solidFill>
                </a:rPr>
                <a:t>Skewed Binary Tree</a:t>
              </a:r>
            </a:p>
          </p:txBody>
        </p: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923925" y="5486400"/>
              <a:ext cx="571500" cy="569913"/>
              <a:chOff x="468" y="3468"/>
              <a:chExt cx="360" cy="359"/>
            </a:xfrm>
          </p:grpSpPr>
          <p:sp>
            <p:nvSpPr>
              <p:cNvPr id="23" name="Oval 55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3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 flipH="1">
              <a:off x="1136650" y="5056188"/>
              <a:ext cx="322263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1566863" y="3614738"/>
              <a:ext cx="571500" cy="569912"/>
              <a:chOff x="873" y="2289"/>
              <a:chExt cx="360" cy="359"/>
            </a:xfrm>
          </p:grpSpPr>
          <p:sp>
            <p:nvSpPr>
              <p:cNvPr id="21" name="Oval 59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" name="Rectangle 60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3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16" name="Group 61"/>
            <p:cNvGrpSpPr>
              <a:grpSpLocks/>
            </p:cNvGrpSpPr>
            <p:nvPr/>
          </p:nvGrpSpPr>
          <p:grpSpPr bwMode="auto">
            <a:xfrm>
              <a:off x="1209675" y="4479925"/>
              <a:ext cx="571500" cy="569913"/>
              <a:chOff x="648" y="2834"/>
              <a:chExt cx="360" cy="359"/>
            </a:xfrm>
          </p:grpSpPr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Rectangle 63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4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 flipH="1">
              <a:off x="1831975" y="3273425"/>
              <a:ext cx="138113" cy="338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 flipH="1">
              <a:off x="1544638" y="4205288"/>
              <a:ext cx="168275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1797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C3300"/>
                </a:solidFill>
              </a:rPr>
              <a:t>Complete Binary Tree</a:t>
            </a:r>
            <a:br>
              <a:rPr lang="en-US" altLang="zh-TW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1"/>
            <a:ext cx="9254066" cy="4479262"/>
          </a:xfrm>
        </p:spPr>
        <p:txBody>
          <a:bodyPr>
            <a:normAutofit/>
          </a:bodyPr>
          <a:lstStyle/>
          <a:p>
            <a:r>
              <a:rPr lang="en-US" sz="2400" dirty="0"/>
              <a:t>A complete binary tree is a binary tree in which every level, except possibly the last, is completely filled, and all nodes are as far left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1791" y="2640206"/>
            <a:ext cx="3807774" cy="3989193"/>
            <a:chOff x="6417861" y="1847626"/>
            <a:chExt cx="3992562" cy="4598988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408586" y="2371501"/>
              <a:ext cx="571500" cy="569913"/>
              <a:chOff x="4229" y="1348"/>
              <a:chExt cx="360" cy="359"/>
            </a:xfrm>
          </p:grpSpPr>
          <p:sp>
            <p:nvSpPr>
              <p:cNvPr id="40" name="Oval 18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7438623" y="3512914"/>
              <a:ext cx="571500" cy="569912"/>
              <a:chOff x="3618" y="2067"/>
              <a:chExt cx="360" cy="359"/>
            </a:xfrm>
          </p:grpSpPr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3687" y="212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H="1">
              <a:off x="7737073" y="2862039"/>
              <a:ext cx="765175" cy="646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9329336" y="3546251"/>
              <a:ext cx="571500" cy="569913"/>
              <a:chOff x="4809" y="2088"/>
              <a:chExt cx="360" cy="359"/>
            </a:xfrm>
          </p:grpSpPr>
          <p:sp>
            <p:nvSpPr>
              <p:cNvPr id="36" name="Oval 25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4878" y="214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9838923" y="4619401"/>
              <a:ext cx="571500" cy="569913"/>
              <a:chOff x="5130" y="2764"/>
              <a:chExt cx="360" cy="359"/>
            </a:xfrm>
          </p:grpSpPr>
          <p:sp>
            <p:nvSpPr>
              <p:cNvPr id="34" name="Oval 28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5199" y="2817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780186" y="4105051"/>
              <a:ext cx="287337" cy="492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7967261" y="4668614"/>
              <a:ext cx="571500" cy="569912"/>
              <a:chOff x="3951" y="2795"/>
              <a:chExt cx="360" cy="359"/>
            </a:xfrm>
          </p:grpSpPr>
          <p:sp>
            <p:nvSpPr>
              <p:cNvPr id="32" name="Oval 32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020" y="2848"/>
                <a:ext cx="2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7508473" y="5876701"/>
              <a:ext cx="571500" cy="569913"/>
              <a:chOff x="3662" y="3556"/>
              <a:chExt cx="360" cy="359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1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7364011" y="5259164"/>
              <a:ext cx="423862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6978248" y="4651151"/>
              <a:ext cx="571500" cy="569913"/>
              <a:chOff x="3328" y="2784"/>
              <a:chExt cx="360" cy="359"/>
            </a:xfrm>
          </p:grpSpPr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/>
            </p:nvSpPr>
            <p:spPr bwMode="auto">
              <a:xfrm>
                <a:off x="3397" y="2837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6417861" y="5840189"/>
              <a:ext cx="571500" cy="569912"/>
              <a:chOff x="2975" y="3533"/>
              <a:chExt cx="360" cy="359"/>
            </a:xfrm>
          </p:grpSpPr>
          <p:sp>
            <p:nvSpPr>
              <p:cNvPr id="26" name="Oval 42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7" name="Rectangle 43"/>
              <p:cNvSpPr>
                <a:spLocks noChangeArrowheads="1"/>
              </p:cNvSpPr>
              <p:nvPr/>
            </p:nvSpPr>
            <p:spPr bwMode="auto">
              <a:xfrm>
                <a:off x="3044" y="3586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>
              <a:off x="8867373" y="4617814"/>
              <a:ext cx="571500" cy="569912"/>
              <a:chOff x="4518" y="2763"/>
              <a:chExt cx="360" cy="359"/>
            </a:xfrm>
          </p:grpSpPr>
          <p:sp>
            <p:nvSpPr>
              <p:cNvPr id="24" name="Oval 45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" name="Rectangle 46"/>
              <p:cNvSpPr>
                <a:spLocks noChangeArrowheads="1"/>
              </p:cNvSpPr>
              <p:nvPr/>
            </p:nvSpPr>
            <p:spPr bwMode="auto">
              <a:xfrm>
                <a:off x="4587" y="2816"/>
                <a:ext cx="2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40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 flipH="1">
              <a:off x="9132486" y="4103464"/>
              <a:ext cx="322262" cy="493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7822798" y="4052664"/>
              <a:ext cx="373063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 flipH="1">
              <a:off x="7243361" y="4035201"/>
              <a:ext cx="323850" cy="612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 flipH="1">
              <a:off x="6698848" y="5241701"/>
              <a:ext cx="42545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8876898" y="2879501"/>
              <a:ext cx="714375" cy="663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>
              <a:off x="7305274" y="1847626"/>
              <a:ext cx="3105149" cy="48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altLang="zh-TW" dirty="0">
                  <a:solidFill>
                    <a:srgbClr val="CC3300"/>
                  </a:solidFill>
                </a:rPr>
                <a:t>Complete Binary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3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548640"/>
            <a:ext cx="773700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23011" y="1419256"/>
            <a:ext cx="7666453" cy="4314514"/>
            <a:chOff x="2353310" y="1097281"/>
            <a:chExt cx="4712019" cy="1985471"/>
          </a:xfrm>
        </p:grpSpPr>
        <p:sp>
          <p:nvSpPr>
            <p:cNvPr id="5" name="object 5"/>
            <p:cNvSpPr txBox="1"/>
            <p:nvPr/>
          </p:nvSpPr>
          <p:spPr>
            <a:xfrm>
              <a:off x="2353311" y="1097281"/>
              <a:ext cx="3437573" cy="1699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90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  </a:t>
              </a:r>
              <a:r>
                <a:rPr sz="2400" spc="144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far </a:t>
              </a:r>
              <a:r>
                <a:rPr sz="2400" spc="50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 </a:t>
              </a:r>
              <a:r>
                <a:rPr sz="2400" spc="77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 </a:t>
              </a:r>
              <a:r>
                <a:rPr sz="2400" spc="68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seen  </a:t>
              </a:r>
              <a:r>
                <a:rPr sz="2400" spc="95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r>
                <a:rPr sz="2400" spc="-32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13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structures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353310" y="1417320"/>
              <a:ext cx="3584448" cy="7742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11480" indent="-285750">
                <a:spcBef>
                  <a:spcPts val="738"/>
                </a:spcBef>
                <a:buChar char="•"/>
                <a:tabLst>
                  <a:tab pos="410909" algn="l"/>
                  <a:tab pos="411480" algn="l"/>
                </a:tabLst>
              </a:pPr>
              <a:r>
                <a:rPr sz="2400" spc="77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lists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sz="24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vectors,  </a:t>
              </a:r>
              <a:r>
                <a:rPr sz="2400" spc="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arrays,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stacks,  </a:t>
              </a:r>
              <a:r>
                <a:rPr sz="2400" spc="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queues,</a:t>
              </a:r>
              <a:r>
                <a:rPr sz="2400" spc="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">
                <a:spcBef>
                  <a:spcPts val="828"/>
                </a:spcBef>
                <a:tabLst>
                  <a:tab pos="2067116" algn="l"/>
                </a:tabLst>
              </a:pPr>
              <a:endParaRPr lang="en-US" sz="2400" spc="95" dirty="0" smtClean="0">
                <a:solidFill>
                  <a:srgbClr val="0A31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">
                <a:spcBef>
                  <a:spcPts val="828"/>
                </a:spcBef>
                <a:tabLst>
                  <a:tab pos="2067116" algn="l"/>
                </a:tabLst>
              </a:pPr>
              <a:r>
                <a:rPr sz="2400" spc="95" dirty="0" smtClean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</a:t>
              </a:r>
              <a:r>
                <a:rPr sz="2400" spc="365" dirty="0" smtClean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122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structure:	</a:t>
              </a:r>
              <a:r>
                <a:rPr sz="2400" spc="13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trees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67611" y="2320290"/>
              <a:ext cx="4597718" cy="7624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180" indent="-285750">
                <a:buChar char="•"/>
                <a:tabLst>
                  <a:tab pos="296609" algn="l"/>
                  <a:tab pos="297180" algn="l"/>
                </a:tabLst>
              </a:pP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probably  </a:t>
              </a:r>
              <a:r>
                <a:rPr sz="2400" spc="10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4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most  </a:t>
              </a:r>
              <a:r>
                <a:rPr sz="24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fundamental  </a:t>
              </a:r>
              <a:r>
                <a:rPr sz="24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 </a:t>
              </a:r>
              <a:r>
                <a:rPr sz="2400" spc="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sz="2400" spc="26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spcBef>
                  <a:spcPts val="738"/>
                </a:spcBef>
                <a:buChar char="•"/>
                <a:tabLst>
                  <a:tab pos="296609" algn="l"/>
                  <a:tab pos="297180" algn="l"/>
                </a:tabLst>
              </a:pPr>
              <a:r>
                <a:rPr sz="2400" spc="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</a:t>
              </a:r>
              <a:r>
                <a:rPr sz="2400" spc="2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spcBef>
                  <a:spcPts val="738"/>
                </a:spcBef>
                <a:buChar char="•"/>
                <a:tabLst>
                  <a:tab pos="296609" algn="l"/>
                  <a:tab pos="297180" algn="l"/>
                </a:tabLst>
              </a:pPr>
              <a:r>
                <a:rPr sz="24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Terminology: 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 </a:t>
              </a:r>
              <a:r>
                <a:rPr sz="2400" spc="9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family </a:t>
              </a:r>
              <a:r>
                <a:rPr sz="24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trees</a:t>
              </a:r>
              <a:r>
                <a:rPr sz="2400" spc="2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(genealogy)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en-US" dirty="0" smtClean="0"/>
              <a:t>Binary </a:t>
            </a:r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full binary tree (sometimes proper binary tree or 2-tree) is a tree in which every node other than the leaves has two 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5717" y="3510971"/>
            <a:ext cx="4533631" cy="3347029"/>
            <a:chOff x="7556008" y="3228097"/>
            <a:chExt cx="3609975" cy="2606675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9164146" y="3239209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9181608" y="3228097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8176721" y="3815472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8211646" y="3821822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 flipH="1">
              <a:off x="8357696" y="3486859"/>
              <a:ext cx="817562" cy="339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10154746" y="3832934"/>
              <a:ext cx="355600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10189671" y="3839284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Oval 38"/>
            <p:cNvSpPr>
              <a:spLocks noChangeArrowheads="1"/>
            </p:cNvSpPr>
            <p:nvPr/>
          </p:nvSpPr>
          <p:spPr bwMode="auto">
            <a:xfrm>
              <a:off x="10542096" y="4442534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0592896" y="4448884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0469071" y="4096459"/>
              <a:ext cx="271462" cy="341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41"/>
            <p:cNvSpPr>
              <a:spLocks noChangeArrowheads="1"/>
            </p:cNvSpPr>
            <p:nvPr/>
          </p:nvSpPr>
          <p:spPr bwMode="auto">
            <a:xfrm>
              <a:off x="8648208" y="4434597"/>
              <a:ext cx="355600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8681546" y="4456822"/>
              <a:ext cx="323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8" name="Oval 43"/>
            <p:cNvSpPr>
              <a:spLocks noChangeArrowheads="1"/>
            </p:cNvSpPr>
            <p:nvPr/>
          </p:nvSpPr>
          <p:spPr bwMode="auto">
            <a:xfrm>
              <a:off x="8881571" y="5044197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964121" y="5068009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8908558" y="4728284"/>
              <a:ext cx="163513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6"/>
            <p:cNvSpPr>
              <a:spLocks noChangeArrowheads="1"/>
            </p:cNvSpPr>
            <p:nvPr/>
          </p:nvSpPr>
          <p:spPr bwMode="auto">
            <a:xfrm>
              <a:off x="7733808" y="4458409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7767146" y="4464759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8449771" y="5042609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9"/>
            <p:cNvSpPr>
              <a:spLocks noChangeArrowheads="1"/>
            </p:cNvSpPr>
            <p:nvPr/>
          </p:nvSpPr>
          <p:spPr bwMode="auto">
            <a:xfrm>
              <a:off x="8484696" y="5064834"/>
              <a:ext cx="273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25" name="Oval 50"/>
            <p:cNvSpPr>
              <a:spLocks noChangeArrowheads="1"/>
            </p:cNvSpPr>
            <p:nvPr/>
          </p:nvSpPr>
          <p:spPr bwMode="auto">
            <a:xfrm>
              <a:off x="9659446" y="4423484"/>
              <a:ext cx="355600" cy="3000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9675321" y="4447297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H="1">
              <a:off x="9803908" y="4094872"/>
              <a:ext cx="392113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8435483" y="4101222"/>
              <a:ext cx="365125" cy="303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 flipH="1">
              <a:off x="7881446" y="4109159"/>
              <a:ext cx="37465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 flipH="1">
              <a:off x="8594233" y="4718759"/>
              <a:ext cx="163513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>
              <a:off x="9514983" y="3502734"/>
              <a:ext cx="80010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013208" y="5044197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58"/>
            <p:cNvSpPr>
              <a:spLocks noChangeArrowheads="1"/>
            </p:cNvSpPr>
            <p:nvPr/>
          </p:nvSpPr>
          <p:spPr bwMode="auto">
            <a:xfrm>
              <a:off x="8095758" y="5068009"/>
              <a:ext cx="260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7556008" y="5058484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7590933" y="5080709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H="1">
              <a:off x="7711583" y="4761622"/>
              <a:ext cx="169863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7984633" y="4761622"/>
              <a:ext cx="169863" cy="255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63"/>
            <p:cNvSpPr>
              <a:spLocks noChangeArrowheads="1"/>
            </p:cNvSpPr>
            <p:nvPr/>
          </p:nvSpPr>
          <p:spPr bwMode="auto">
            <a:xfrm>
              <a:off x="10784983" y="5026734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10816733" y="5015622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65"/>
            <p:cNvSpPr>
              <a:spLocks noChangeArrowheads="1"/>
            </p:cNvSpPr>
            <p:nvPr/>
          </p:nvSpPr>
          <p:spPr bwMode="auto">
            <a:xfrm>
              <a:off x="10353183" y="5025147"/>
              <a:ext cx="357188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66"/>
            <p:cNvSpPr>
              <a:spLocks noChangeArrowheads="1"/>
            </p:cNvSpPr>
            <p:nvPr/>
          </p:nvSpPr>
          <p:spPr bwMode="auto">
            <a:xfrm>
              <a:off x="10369058" y="5012447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2" name="Oval 67"/>
            <p:cNvSpPr>
              <a:spLocks noChangeArrowheads="1"/>
            </p:cNvSpPr>
            <p:nvPr/>
          </p:nvSpPr>
          <p:spPr bwMode="auto">
            <a:xfrm>
              <a:off x="9916621" y="5026734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68"/>
            <p:cNvSpPr>
              <a:spLocks noChangeArrowheads="1"/>
            </p:cNvSpPr>
            <p:nvPr/>
          </p:nvSpPr>
          <p:spPr bwMode="auto">
            <a:xfrm>
              <a:off x="9930908" y="5017209"/>
              <a:ext cx="387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4" name="Oval 69"/>
            <p:cNvSpPr>
              <a:spLocks noChangeArrowheads="1"/>
            </p:cNvSpPr>
            <p:nvPr/>
          </p:nvSpPr>
          <p:spPr bwMode="auto">
            <a:xfrm>
              <a:off x="9459421" y="5041022"/>
              <a:ext cx="357187" cy="2984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9511808" y="5029909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6" name="Line 71"/>
            <p:cNvSpPr>
              <a:spLocks noChangeShapeType="1"/>
            </p:cNvSpPr>
            <p:nvPr/>
          </p:nvSpPr>
          <p:spPr bwMode="auto">
            <a:xfrm>
              <a:off x="10829433" y="4710822"/>
              <a:ext cx="163513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 flipH="1">
              <a:off x="10515108" y="4701297"/>
              <a:ext cx="163513" cy="33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3"/>
            <p:cNvSpPr>
              <a:spLocks noChangeShapeType="1"/>
            </p:cNvSpPr>
            <p:nvPr/>
          </p:nvSpPr>
          <p:spPr bwMode="auto">
            <a:xfrm flipH="1">
              <a:off x="9632458" y="4744159"/>
              <a:ext cx="169863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4"/>
            <p:cNvSpPr>
              <a:spLocks noChangeShapeType="1"/>
            </p:cNvSpPr>
            <p:nvPr/>
          </p:nvSpPr>
          <p:spPr bwMode="auto">
            <a:xfrm>
              <a:off x="9905508" y="4744159"/>
              <a:ext cx="169863" cy="255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78"/>
            <p:cNvSpPr txBox="1">
              <a:spLocks noChangeArrowheads="1"/>
            </p:cNvSpPr>
            <p:nvPr/>
          </p:nvSpPr>
          <p:spPr bwMode="auto">
            <a:xfrm>
              <a:off x="7962408" y="5437897"/>
              <a:ext cx="2838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CC3300"/>
                  </a:solidFill>
                </a:rPr>
                <a:t>Full binary tree of depth 4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5" y="3210038"/>
            <a:ext cx="3736281" cy="34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B092-0A1C-4431-BF1E-831F0832FE4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4034" name="Rectangle 1026"/>
          <p:cNvSpPr>
            <a:spLocks noChangeArrowheads="1"/>
          </p:cNvSpPr>
          <p:nvPr/>
        </p:nvSpPr>
        <p:spPr bwMode="auto">
          <a:xfrm>
            <a:off x="539304" y="609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dirty="0"/>
              <a:t>Maximum Number of Nodes in BT</a:t>
            </a:r>
          </a:p>
        </p:txBody>
      </p:sp>
      <p:sp>
        <p:nvSpPr>
          <p:cNvPr id="44035" name="Rectangle 1027"/>
          <p:cNvSpPr>
            <a:spLocks noChangeArrowheads="1"/>
          </p:cNvSpPr>
          <p:nvPr/>
        </p:nvSpPr>
        <p:spPr bwMode="auto">
          <a:xfrm>
            <a:off x="1202566" y="2254340"/>
            <a:ext cx="8686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The maximum number of nodes on level </a:t>
            </a:r>
            <a:r>
              <a:rPr lang="en-US" altLang="zh-TW" dirty="0" err="1">
                <a:solidFill>
                  <a:srgbClr val="003399"/>
                </a:solidFill>
              </a:rPr>
              <a:t>i</a:t>
            </a:r>
            <a:r>
              <a:rPr lang="en-US" altLang="zh-TW" dirty="0"/>
              <a:t> of a binary tree is </a:t>
            </a:r>
            <a:r>
              <a:rPr lang="en-US" altLang="zh-TW" dirty="0">
                <a:solidFill>
                  <a:srgbClr val="CC3300"/>
                </a:solidFill>
              </a:rPr>
              <a:t>2</a:t>
            </a:r>
            <a:r>
              <a:rPr lang="en-US" altLang="zh-TW" baseline="30000" dirty="0">
                <a:solidFill>
                  <a:srgbClr val="CC3300"/>
                </a:solidFill>
              </a:rPr>
              <a:t>i-1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&gt;=1.</a:t>
            </a:r>
          </a:p>
          <a:p>
            <a:r>
              <a:rPr lang="en-US" altLang="zh-TW" dirty="0"/>
              <a:t>The maximum </a:t>
            </a:r>
            <a:r>
              <a:rPr lang="en-US" altLang="zh-TW" dirty="0" smtClean="0"/>
              <a:t>number </a:t>
            </a:r>
            <a:r>
              <a:rPr lang="en-US" altLang="zh-TW" dirty="0"/>
              <a:t>of nodes in a binary tree </a:t>
            </a:r>
            <a:br>
              <a:rPr lang="en-US" altLang="zh-TW" dirty="0"/>
            </a:br>
            <a:r>
              <a:rPr lang="en-US" altLang="zh-TW" dirty="0"/>
              <a:t>of depth </a:t>
            </a:r>
            <a:r>
              <a:rPr lang="en-US" altLang="zh-TW" dirty="0">
                <a:solidFill>
                  <a:srgbClr val="003399"/>
                </a:solidFill>
              </a:rPr>
              <a:t>k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CC3300"/>
                </a:solidFill>
              </a:rPr>
              <a:t>2</a:t>
            </a:r>
            <a:r>
              <a:rPr lang="en-US" altLang="zh-TW" baseline="30000" dirty="0">
                <a:solidFill>
                  <a:srgbClr val="CC3300"/>
                </a:solidFill>
              </a:rPr>
              <a:t>k</a:t>
            </a:r>
            <a:r>
              <a:rPr lang="en-US" altLang="zh-TW" dirty="0">
                <a:solidFill>
                  <a:srgbClr val="CC3300"/>
                </a:solidFill>
              </a:rPr>
              <a:t>-1</a:t>
            </a:r>
            <a:r>
              <a:rPr lang="en-US" altLang="zh-TW" dirty="0"/>
              <a:t>, k&gt;=1.</a:t>
            </a:r>
          </a:p>
        </p:txBody>
      </p:sp>
    </p:spTree>
    <p:extLst>
      <p:ext uri="{BB962C8B-B14F-4D97-AF65-F5344CB8AC3E}">
        <p14:creationId xmlns:p14="http://schemas.microsoft.com/office/powerpoint/2010/main" val="61775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B092-0A1C-4431-BF1E-831F0832FE4E}" type="slidenum">
              <a:rPr lang="en-US" altLang="zh-TW"/>
              <a:pPr/>
              <a:t>22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36" y="552653"/>
            <a:ext cx="11710255" cy="567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83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E59D-79F6-4FCB-8FDB-AEA05C8C22E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22319" y="540592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Binary Tree Representations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04900" y="1981200"/>
            <a:ext cx="8362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If a complete binary tree with </a:t>
            </a:r>
            <a:r>
              <a:rPr lang="en-US" altLang="zh-TW" i="1" dirty="0"/>
              <a:t>n</a:t>
            </a:r>
            <a:r>
              <a:rPr lang="en-US" altLang="zh-TW" dirty="0"/>
              <a:t> nodes (depth =</a:t>
            </a:r>
            <a:br>
              <a:rPr lang="en-US" altLang="zh-TW" dirty="0"/>
            </a:br>
            <a:r>
              <a:rPr lang="en-US" altLang="zh-TW" dirty="0"/>
              <a:t>log</a:t>
            </a:r>
            <a:r>
              <a:rPr lang="en-US" altLang="zh-TW" sz="2400" dirty="0"/>
              <a:t> </a:t>
            </a:r>
            <a:r>
              <a:rPr lang="en-US" altLang="zh-TW" i="1" dirty="0"/>
              <a:t>n </a:t>
            </a:r>
            <a:r>
              <a:rPr lang="en-US" altLang="zh-TW" dirty="0"/>
              <a:t>+ 1) is represented sequentially, then for</a:t>
            </a:r>
            <a:br>
              <a:rPr lang="en-US" altLang="zh-TW" dirty="0"/>
            </a:br>
            <a:r>
              <a:rPr lang="en-US" altLang="zh-TW" dirty="0"/>
              <a:t>any node with index </a:t>
            </a:r>
            <a:r>
              <a:rPr lang="en-US" altLang="zh-TW" i="1" dirty="0" err="1"/>
              <a:t>i</a:t>
            </a:r>
            <a:r>
              <a:rPr lang="en-US" altLang="zh-TW" dirty="0"/>
              <a:t>, 1&lt;=</a:t>
            </a:r>
            <a:r>
              <a:rPr lang="en-US" altLang="zh-TW" i="1" dirty="0" err="1"/>
              <a:t>i</a:t>
            </a:r>
            <a:r>
              <a:rPr lang="en-US" altLang="zh-TW" dirty="0"/>
              <a:t>&lt;=</a:t>
            </a:r>
            <a:r>
              <a:rPr lang="en-US" altLang="zh-TW" i="1" dirty="0"/>
              <a:t>n</a:t>
            </a:r>
            <a:r>
              <a:rPr lang="en-US" altLang="zh-TW" dirty="0"/>
              <a:t>, we have:</a:t>
            </a:r>
          </a:p>
          <a:p>
            <a:pPr lvl="1"/>
            <a:r>
              <a:rPr lang="en-US" altLang="zh-TW" i="1" dirty="0"/>
              <a:t>parent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is at </a:t>
            </a:r>
            <a:r>
              <a:rPr lang="en-US" altLang="zh-TW" i="1" dirty="0" err="1">
                <a:solidFill>
                  <a:srgbClr val="CC3300"/>
                </a:solidFill>
              </a:rPr>
              <a:t>i</a:t>
            </a:r>
            <a:r>
              <a:rPr lang="en-US" altLang="zh-TW" dirty="0">
                <a:solidFill>
                  <a:srgbClr val="CC3300"/>
                </a:solidFill>
              </a:rPr>
              <a:t>/2</a:t>
            </a:r>
            <a:r>
              <a:rPr lang="en-US" altLang="zh-TW" dirty="0"/>
              <a:t> if </a:t>
            </a:r>
            <a:r>
              <a:rPr lang="en-US" altLang="zh-TW" i="1" dirty="0" err="1"/>
              <a:t>i</a:t>
            </a:r>
            <a:r>
              <a:rPr lang="en-US" altLang="zh-TW" dirty="0"/>
              <a:t>!=1. If </a:t>
            </a:r>
            <a:r>
              <a:rPr lang="en-US" altLang="zh-TW" i="1" dirty="0" err="1"/>
              <a:t>i</a:t>
            </a:r>
            <a:r>
              <a:rPr lang="en-US" altLang="zh-TW" dirty="0"/>
              <a:t>=1, </a:t>
            </a:r>
            <a:r>
              <a:rPr lang="en-US" altLang="zh-TW" i="1" dirty="0" err="1"/>
              <a:t>i</a:t>
            </a:r>
            <a:r>
              <a:rPr lang="en-US" altLang="zh-TW" dirty="0"/>
              <a:t> is at the root and </a:t>
            </a:r>
            <a:br>
              <a:rPr lang="en-US" altLang="zh-TW" dirty="0"/>
            </a:br>
            <a:r>
              <a:rPr lang="en-US" altLang="zh-TW" dirty="0"/>
              <a:t>has no parent.</a:t>
            </a:r>
          </a:p>
          <a:p>
            <a:pPr lvl="1"/>
            <a:r>
              <a:rPr lang="en-US" altLang="zh-TW" i="1" dirty="0" err="1"/>
              <a:t>left_child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</a:t>
            </a:r>
            <a:r>
              <a:rPr lang="en-US" altLang="zh-TW" dirty="0" err="1"/>
              <a:t>ia</a:t>
            </a:r>
            <a:r>
              <a:rPr lang="en-US" altLang="zh-TW" dirty="0"/>
              <a:t> at </a:t>
            </a:r>
            <a:r>
              <a:rPr lang="en-US" altLang="zh-TW" dirty="0">
                <a:solidFill>
                  <a:srgbClr val="CC3300"/>
                </a:solidFill>
              </a:rPr>
              <a:t>2</a:t>
            </a:r>
            <a:r>
              <a:rPr lang="en-US" altLang="zh-TW" i="1" dirty="0">
                <a:solidFill>
                  <a:srgbClr val="CC3300"/>
                </a:solidFill>
              </a:rPr>
              <a:t>i</a:t>
            </a:r>
            <a:r>
              <a:rPr lang="en-US" altLang="zh-TW" dirty="0"/>
              <a:t> if 2</a:t>
            </a:r>
            <a:r>
              <a:rPr lang="en-US" altLang="zh-TW" i="1" dirty="0"/>
              <a:t>i</a:t>
            </a:r>
            <a:r>
              <a:rPr lang="en-US" altLang="zh-TW" dirty="0"/>
              <a:t>&lt;=</a:t>
            </a:r>
            <a:r>
              <a:rPr lang="en-US" altLang="zh-TW" i="1" dirty="0"/>
              <a:t>n</a:t>
            </a:r>
            <a:r>
              <a:rPr lang="en-US" altLang="zh-TW" dirty="0"/>
              <a:t>. If 2</a:t>
            </a:r>
            <a:r>
              <a:rPr lang="en-US" altLang="zh-TW" i="1" dirty="0"/>
              <a:t>i</a:t>
            </a:r>
            <a:r>
              <a:rPr lang="en-US" altLang="zh-TW" dirty="0"/>
              <a:t>&gt;n, then </a:t>
            </a:r>
            <a:r>
              <a:rPr lang="en-US" altLang="zh-TW" i="1" dirty="0" err="1"/>
              <a:t>i</a:t>
            </a:r>
            <a:r>
              <a:rPr lang="en-US" altLang="zh-TW" dirty="0"/>
              <a:t> has no</a:t>
            </a:r>
            <a:br>
              <a:rPr lang="en-US" altLang="zh-TW" dirty="0"/>
            </a:br>
            <a:r>
              <a:rPr lang="en-US" altLang="zh-TW" dirty="0"/>
              <a:t>left child.</a:t>
            </a:r>
          </a:p>
          <a:p>
            <a:pPr lvl="1"/>
            <a:r>
              <a:rPr lang="en-US" altLang="zh-TW" i="1" dirty="0" err="1"/>
              <a:t>right_child</a:t>
            </a:r>
            <a:r>
              <a:rPr lang="en-US" altLang="zh-TW" dirty="0"/>
              <a:t>(</a:t>
            </a:r>
            <a:r>
              <a:rPr lang="en-US" altLang="zh-TW" i="1" dirty="0" err="1"/>
              <a:t>i</a:t>
            </a:r>
            <a:r>
              <a:rPr lang="en-US" altLang="zh-TW" dirty="0"/>
              <a:t>) </a:t>
            </a:r>
            <a:r>
              <a:rPr lang="en-US" altLang="zh-TW" dirty="0" err="1"/>
              <a:t>ia</a:t>
            </a:r>
            <a:r>
              <a:rPr lang="en-US" altLang="zh-TW" dirty="0"/>
              <a:t> at </a:t>
            </a:r>
            <a:r>
              <a:rPr lang="en-US" altLang="zh-TW" dirty="0">
                <a:solidFill>
                  <a:srgbClr val="CC3300"/>
                </a:solidFill>
              </a:rPr>
              <a:t>2</a:t>
            </a:r>
            <a:r>
              <a:rPr lang="en-US" altLang="zh-TW" i="1" dirty="0">
                <a:solidFill>
                  <a:srgbClr val="CC3300"/>
                </a:solidFill>
              </a:rPr>
              <a:t>i</a:t>
            </a:r>
            <a:r>
              <a:rPr lang="en-US" altLang="zh-TW" dirty="0">
                <a:solidFill>
                  <a:srgbClr val="CC3300"/>
                </a:solidFill>
              </a:rPr>
              <a:t>+1</a:t>
            </a:r>
            <a:r>
              <a:rPr lang="en-US" altLang="zh-TW" dirty="0"/>
              <a:t> if 2</a:t>
            </a:r>
            <a:r>
              <a:rPr lang="en-US" altLang="zh-TW" i="1" dirty="0"/>
              <a:t>i </a:t>
            </a:r>
            <a:r>
              <a:rPr lang="en-US" altLang="zh-TW" dirty="0"/>
              <a:t>+1 &lt;=</a:t>
            </a:r>
            <a:r>
              <a:rPr lang="en-US" altLang="zh-TW" i="1" dirty="0"/>
              <a:t>n</a:t>
            </a:r>
            <a:r>
              <a:rPr lang="en-US" altLang="zh-TW" dirty="0"/>
              <a:t>. If 2</a:t>
            </a:r>
            <a:r>
              <a:rPr lang="en-US" altLang="zh-TW" i="1" dirty="0"/>
              <a:t>i </a:t>
            </a:r>
            <a:r>
              <a:rPr lang="en-US" altLang="zh-TW" dirty="0"/>
              <a:t>+1 &gt;n, </a:t>
            </a:r>
            <a:br>
              <a:rPr lang="en-US" altLang="zh-TW" dirty="0"/>
            </a:br>
            <a:r>
              <a:rPr lang="en-US" altLang="zh-TW" dirty="0"/>
              <a:t>then </a:t>
            </a:r>
            <a:r>
              <a:rPr lang="en-US" altLang="zh-TW" i="1" dirty="0" err="1"/>
              <a:t>i</a:t>
            </a:r>
            <a:r>
              <a:rPr lang="en-US" altLang="zh-TW" dirty="0"/>
              <a:t> has no right child.</a:t>
            </a:r>
          </a:p>
        </p:txBody>
      </p:sp>
    </p:spTree>
    <p:extLst>
      <p:ext uri="{BB962C8B-B14F-4D97-AF65-F5344CB8AC3E}">
        <p14:creationId xmlns:p14="http://schemas.microsoft.com/office/powerpoint/2010/main" val="24723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5</a:t>
            </a:r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FCEB-AECF-4F99-A41A-B78847034D2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324100" y="0"/>
            <a:ext cx="60579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r>
              <a:rPr lang="en-US" altLang="zh-TW"/>
              <a:t>Sequential Representation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084764" y="1455739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5078414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078414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078414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078414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078414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5078414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5078414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5094288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257801" y="1462089"/>
            <a:ext cx="413575" cy="456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/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E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078414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5078414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456114" y="1460501"/>
            <a:ext cx="737381" cy="456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/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/>
              <a:t>[16]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9807576" y="4651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9807576" y="8572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9807576" y="12477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9807576" y="16557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9807576" y="20494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9807576" y="24384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9807576" y="282892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9807576" y="32194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9807576" y="36099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9812338" y="80963"/>
            <a:ext cx="8556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8978901" y="1"/>
            <a:ext cx="575479" cy="374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[1]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[2]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[3]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[4]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[5]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[6]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[7]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[8]</a:t>
            </a:r>
            <a:endParaRPr lang="en-US" altLang="zh-TW" sz="2400" dirty="0"/>
          </a:p>
          <a:p>
            <a:pPr eaLnBrk="0" hangingPunct="0">
              <a:lnSpc>
                <a:spcPct val="110000"/>
              </a:lnSpc>
            </a:pPr>
            <a:r>
              <a:rPr lang="en-US" altLang="zh-TW" sz="2400" dirty="0" smtClean="0"/>
              <a:t>[9]</a:t>
            </a:r>
            <a:endParaRPr lang="en-US" altLang="zh-TW" sz="2400" dirty="0"/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0008075" y="50801"/>
            <a:ext cx="394339" cy="374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/>
              <a:t>I</a:t>
            </a: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3890963" y="1493838"/>
            <a:ext cx="571500" cy="569912"/>
            <a:chOff x="1389" y="1133"/>
            <a:chExt cx="360" cy="359"/>
          </a:xfrm>
        </p:grpSpPr>
        <p:sp>
          <p:nvSpPr>
            <p:cNvPr id="48157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A</a:t>
              </a:r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3279775" y="2397126"/>
            <a:ext cx="571500" cy="569913"/>
            <a:chOff x="1004" y="1702"/>
            <a:chExt cx="360" cy="359"/>
          </a:xfrm>
        </p:grpSpPr>
        <p:sp>
          <p:nvSpPr>
            <p:cNvPr id="48160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B</a:t>
              </a:r>
            </a:p>
          </p:txBody>
        </p:sp>
      </p:grp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3662363" y="2052639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2428875" y="5200651"/>
            <a:ext cx="571500" cy="569913"/>
            <a:chOff x="468" y="3468"/>
            <a:chExt cx="360" cy="359"/>
          </a:xfrm>
        </p:grpSpPr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E</a:t>
              </a:r>
            </a:p>
          </p:txBody>
        </p:sp>
      </p:grp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2641601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7" name="Group 39"/>
          <p:cNvGrpSpPr>
            <a:grpSpLocks/>
          </p:cNvGrpSpPr>
          <p:nvPr/>
        </p:nvGrpSpPr>
        <p:grpSpPr bwMode="auto">
          <a:xfrm>
            <a:off x="3071813" y="3328988"/>
            <a:ext cx="571500" cy="569912"/>
            <a:chOff x="873" y="2289"/>
            <a:chExt cx="360" cy="359"/>
          </a:xfrm>
        </p:grpSpPr>
        <p:sp>
          <p:nvSpPr>
            <p:cNvPr id="48168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C</a:t>
              </a: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2714625" y="4194176"/>
            <a:ext cx="571500" cy="569913"/>
            <a:chOff x="648" y="2834"/>
            <a:chExt cx="360" cy="359"/>
          </a:xfrm>
        </p:grpSpPr>
        <p:sp>
          <p:nvSpPr>
            <p:cNvPr id="48171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</a:rPr>
                <a:t>D</a:t>
              </a:r>
            </a:p>
          </p:txBody>
        </p:sp>
      </p:grpSp>
      <p:sp>
        <p:nvSpPr>
          <p:cNvPr id="48173" name="Line 45"/>
          <p:cNvSpPr>
            <a:spLocks noChangeShapeType="1"/>
          </p:cNvSpPr>
          <p:nvPr/>
        </p:nvSpPr>
        <p:spPr bwMode="auto">
          <a:xfrm flipH="1">
            <a:off x="3336926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 flipH="1">
            <a:off x="3049589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7713663" y="2782888"/>
            <a:ext cx="571500" cy="569912"/>
            <a:chOff x="4229" y="1348"/>
            <a:chExt cx="360" cy="359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A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6743700" y="3924301"/>
            <a:ext cx="571500" cy="569913"/>
            <a:chOff x="3618" y="2067"/>
            <a:chExt cx="360" cy="359"/>
          </a:xfrm>
        </p:grpSpPr>
        <p:sp>
          <p:nvSpPr>
            <p:cNvPr id="48214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B</a:t>
              </a:r>
            </a:p>
          </p:txBody>
        </p:sp>
      </p:grpSp>
      <p:sp>
        <p:nvSpPr>
          <p:cNvPr id="48216" name="Line 88"/>
          <p:cNvSpPr>
            <a:spLocks noChangeShapeType="1"/>
          </p:cNvSpPr>
          <p:nvPr/>
        </p:nvSpPr>
        <p:spPr bwMode="auto">
          <a:xfrm flipH="1">
            <a:off x="7042151" y="3273426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8634413" y="3957638"/>
            <a:ext cx="571500" cy="569912"/>
            <a:chOff x="4809" y="2088"/>
            <a:chExt cx="360" cy="359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C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9144000" y="5030788"/>
            <a:ext cx="571500" cy="569912"/>
            <a:chOff x="5130" y="2764"/>
            <a:chExt cx="360" cy="359"/>
          </a:xfrm>
        </p:grpSpPr>
        <p:sp>
          <p:nvSpPr>
            <p:cNvPr id="48221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G</a:t>
              </a:r>
            </a:p>
          </p:txBody>
        </p:sp>
      </p:grpSp>
      <p:sp>
        <p:nvSpPr>
          <p:cNvPr id="48223" name="Line 95"/>
          <p:cNvSpPr>
            <a:spLocks noChangeShapeType="1"/>
          </p:cNvSpPr>
          <p:nvPr/>
        </p:nvSpPr>
        <p:spPr bwMode="auto">
          <a:xfrm>
            <a:off x="9085264" y="4516439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7272338" y="5080001"/>
            <a:ext cx="571500" cy="569913"/>
            <a:chOff x="3951" y="2795"/>
            <a:chExt cx="360" cy="359"/>
          </a:xfrm>
        </p:grpSpPr>
        <p:sp>
          <p:nvSpPr>
            <p:cNvPr id="48225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6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E</a:t>
              </a:r>
            </a:p>
          </p:txBody>
        </p:sp>
      </p:grpSp>
      <p:grpSp>
        <p:nvGrpSpPr>
          <p:cNvPr id="48227" name="Group 99"/>
          <p:cNvGrpSpPr>
            <a:grpSpLocks/>
          </p:cNvGrpSpPr>
          <p:nvPr/>
        </p:nvGrpSpPr>
        <p:grpSpPr bwMode="auto">
          <a:xfrm>
            <a:off x="6813550" y="6288088"/>
            <a:ext cx="571500" cy="569912"/>
            <a:chOff x="3662" y="3556"/>
            <a:chExt cx="360" cy="359"/>
          </a:xfrm>
        </p:grpSpPr>
        <p:sp>
          <p:nvSpPr>
            <p:cNvPr id="48228" name="Oval 100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9" name="Rectangle 101"/>
            <p:cNvSpPr>
              <a:spLocks noChangeArrowheads="1"/>
            </p:cNvSpPr>
            <p:nvPr/>
          </p:nvSpPr>
          <p:spPr bwMode="auto">
            <a:xfrm>
              <a:off x="3731" y="3609"/>
              <a:ext cx="1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I</a:t>
              </a:r>
            </a:p>
          </p:txBody>
        </p:sp>
      </p:grpSp>
      <p:sp>
        <p:nvSpPr>
          <p:cNvPr id="48230" name="Line 102"/>
          <p:cNvSpPr>
            <a:spLocks noChangeShapeType="1"/>
          </p:cNvSpPr>
          <p:nvPr/>
        </p:nvSpPr>
        <p:spPr bwMode="auto">
          <a:xfrm>
            <a:off x="6669088" y="5670551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31" name="Group 103"/>
          <p:cNvGrpSpPr>
            <a:grpSpLocks/>
          </p:cNvGrpSpPr>
          <p:nvPr/>
        </p:nvGrpSpPr>
        <p:grpSpPr bwMode="auto">
          <a:xfrm>
            <a:off x="6283325" y="5062538"/>
            <a:ext cx="571500" cy="569912"/>
            <a:chOff x="3328" y="2784"/>
            <a:chExt cx="360" cy="359"/>
          </a:xfrm>
        </p:grpSpPr>
        <p:sp>
          <p:nvSpPr>
            <p:cNvPr id="48232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D</a:t>
              </a:r>
            </a:p>
          </p:txBody>
        </p:sp>
      </p:grpSp>
      <p:grpSp>
        <p:nvGrpSpPr>
          <p:cNvPr id="48234" name="Group 106"/>
          <p:cNvGrpSpPr>
            <a:grpSpLocks/>
          </p:cNvGrpSpPr>
          <p:nvPr/>
        </p:nvGrpSpPr>
        <p:grpSpPr bwMode="auto">
          <a:xfrm>
            <a:off x="5722938" y="6251576"/>
            <a:ext cx="571500" cy="569913"/>
            <a:chOff x="2975" y="3533"/>
            <a:chExt cx="360" cy="359"/>
          </a:xfrm>
        </p:grpSpPr>
        <p:sp>
          <p:nvSpPr>
            <p:cNvPr id="48235" name="Oval 107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6" name="Rectangle 108"/>
            <p:cNvSpPr>
              <a:spLocks noChangeArrowheads="1"/>
            </p:cNvSpPr>
            <p:nvPr/>
          </p:nvSpPr>
          <p:spPr bwMode="auto">
            <a:xfrm>
              <a:off x="3044" y="3586"/>
              <a:ext cx="2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H</a:t>
              </a:r>
            </a:p>
          </p:txBody>
        </p:sp>
      </p:grpSp>
      <p:grpSp>
        <p:nvGrpSpPr>
          <p:cNvPr id="48237" name="Group 109"/>
          <p:cNvGrpSpPr>
            <a:grpSpLocks/>
          </p:cNvGrpSpPr>
          <p:nvPr/>
        </p:nvGrpSpPr>
        <p:grpSpPr bwMode="auto">
          <a:xfrm>
            <a:off x="8172450" y="5029201"/>
            <a:ext cx="571500" cy="569913"/>
            <a:chOff x="4518" y="2763"/>
            <a:chExt cx="360" cy="359"/>
          </a:xfrm>
        </p:grpSpPr>
        <p:sp>
          <p:nvSpPr>
            <p:cNvPr id="48238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9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/>
                <a:t>F</a:t>
              </a:r>
            </a:p>
          </p:txBody>
        </p:sp>
      </p:grpSp>
      <p:sp>
        <p:nvSpPr>
          <p:cNvPr id="48240" name="Line 112"/>
          <p:cNvSpPr>
            <a:spLocks noChangeShapeType="1"/>
          </p:cNvSpPr>
          <p:nvPr/>
        </p:nvSpPr>
        <p:spPr bwMode="auto">
          <a:xfrm flipH="1">
            <a:off x="8437563" y="4514851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1" name="Line 113"/>
          <p:cNvSpPr>
            <a:spLocks noChangeShapeType="1"/>
          </p:cNvSpPr>
          <p:nvPr/>
        </p:nvSpPr>
        <p:spPr bwMode="auto">
          <a:xfrm>
            <a:off x="7127876" y="4464051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2" name="Line 114"/>
          <p:cNvSpPr>
            <a:spLocks noChangeShapeType="1"/>
          </p:cNvSpPr>
          <p:nvPr/>
        </p:nvSpPr>
        <p:spPr bwMode="auto">
          <a:xfrm flipH="1">
            <a:off x="6548438" y="4446589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3" name="Line 115"/>
          <p:cNvSpPr>
            <a:spLocks noChangeShapeType="1"/>
          </p:cNvSpPr>
          <p:nvPr/>
        </p:nvSpPr>
        <p:spPr bwMode="auto">
          <a:xfrm flipH="1">
            <a:off x="6003925" y="5653089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4" name="Line 116"/>
          <p:cNvSpPr>
            <a:spLocks noChangeShapeType="1"/>
          </p:cNvSpPr>
          <p:nvPr/>
        </p:nvSpPr>
        <p:spPr bwMode="auto">
          <a:xfrm>
            <a:off x="8181976" y="3290889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5" name="Text Box 117"/>
          <p:cNvSpPr txBox="1">
            <a:spLocks noChangeArrowheads="1"/>
          </p:cNvSpPr>
          <p:nvPr/>
        </p:nvSpPr>
        <p:spPr bwMode="auto">
          <a:xfrm>
            <a:off x="6175376" y="1012826"/>
            <a:ext cx="32800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(1) waste space</a:t>
            </a:r>
          </a:p>
          <a:p>
            <a:r>
              <a:rPr lang="en-US" altLang="zh-TW" sz="2400" b="1">
                <a:solidFill>
                  <a:srgbClr val="CC3300"/>
                </a:solidFill>
              </a:rPr>
              <a:t>(2) insertion/deletion</a:t>
            </a:r>
          </a:p>
          <a:p>
            <a:r>
              <a:rPr lang="en-US" altLang="zh-TW" sz="2400" b="1">
                <a:solidFill>
                  <a:srgbClr val="CC3300"/>
                </a:solidFill>
              </a:rPr>
              <a:t>     problem</a:t>
            </a:r>
          </a:p>
        </p:txBody>
      </p:sp>
    </p:spTree>
    <p:extLst>
      <p:ext uri="{BB962C8B-B14F-4D97-AF65-F5344CB8AC3E}">
        <p14:creationId xmlns:p14="http://schemas.microsoft.com/office/powerpoint/2010/main" val="197786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5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FDA3-B46A-48B9-96CC-B6B20AA0CD89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0" y="3619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/>
              <a:t>Linked Representation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381250" y="1409700"/>
            <a:ext cx="916305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800" b="1">
                <a:latin typeface="Courier New" panose="02070309020205020404" pitchFamily="49" charset="0"/>
              </a:rPr>
              <a:t>typedef struct node *tree_pointer;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>
                <a:latin typeface="Courier New" panose="02070309020205020404" pitchFamily="49" charset="0"/>
              </a:rPr>
              <a:t>typedef struct node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>
                <a:latin typeface="Courier New" panose="02070309020205020404" pitchFamily="49" charset="0"/>
              </a:rPr>
              <a:t> int data;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>
                <a:latin typeface="Courier New" panose="02070309020205020404" pitchFamily="49" charset="0"/>
              </a:rPr>
              <a:t> tree_pointer left_child, right_child;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>
                <a:latin typeface="Courier New" panose="02070309020205020404" pitchFamily="49" charset="0"/>
              </a:rPr>
              <a:t>};</a:t>
            </a: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54301" y="45259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4129088" y="4537076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5097463" y="4537076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257676" y="4795839"/>
            <a:ext cx="80310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data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692400" y="4795839"/>
            <a:ext cx="151483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left_child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192714" y="4779964"/>
            <a:ext cx="16719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right_child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8532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655051" y="4176714"/>
            <a:ext cx="80310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data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7915275" y="4646614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9378950" y="4664076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7226300" y="5383214"/>
            <a:ext cx="151483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left_child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9148764" y="5346701"/>
            <a:ext cx="167193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/>
              <a:t>right_child</a:t>
            </a:r>
          </a:p>
        </p:txBody>
      </p:sp>
    </p:spTree>
    <p:extLst>
      <p:ext uri="{BB962C8B-B14F-4D97-AF65-F5344CB8AC3E}">
        <p14:creationId xmlns:p14="http://schemas.microsoft.com/office/powerpoint/2010/main" val="54781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7"/>
            <a:ext cx="11351534" cy="5177306"/>
          </a:xfrm>
        </p:spPr>
        <p:txBody>
          <a:bodyPr>
            <a:normAutofit/>
          </a:bodyPr>
          <a:lstStyle/>
          <a:p>
            <a:r>
              <a:rPr lang="en-US" dirty="0" smtClean="0"/>
              <a:t>Preorder (for each sub-tree with root R, perform following steps recursively)  (NLR node-left-right)</a:t>
            </a:r>
          </a:p>
          <a:p>
            <a:pPr lvl="1"/>
            <a:r>
              <a:rPr lang="en-US" dirty="0" smtClean="0"/>
              <a:t>1. Process root node R</a:t>
            </a:r>
          </a:p>
          <a:p>
            <a:pPr lvl="1"/>
            <a:r>
              <a:rPr lang="en-US" dirty="0" smtClean="0"/>
              <a:t>2. traverse left sub-tree of R</a:t>
            </a:r>
          </a:p>
          <a:p>
            <a:pPr lvl="1"/>
            <a:r>
              <a:rPr lang="en-US" dirty="0" smtClean="0"/>
              <a:t>3. traverse right sub-tree of R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(for each sub-tree with root R, perform following steps recursively) </a:t>
            </a:r>
            <a:r>
              <a:rPr lang="en-US" dirty="0" smtClean="0"/>
              <a:t>(LNR left-node-right)</a:t>
            </a:r>
            <a:endParaRPr lang="en-US" dirty="0"/>
          </a:p>
          <a:p>
            <a:pPr lvl="1"/>
            <a:r>
              <a:rPr lang="en-US" dirty="0"/>
              <a:t>1. traverse left sub-tree of R</a:t>
            </a:r>
          </a:p>
          <a:p>
            <a:pPr lvl="1"/>
            <a:r>
              <a:rPr lang="en-US" dirty="0" smtClean="0"/>
              <a:t>2. Process </a:t>
            </a:r>
            <a:r>
              <a:rPr lang="en-US" dirty="0"/>
              <a:t>root node 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traverse right sub-tree of R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(for each sub-tree with root R, perform following steps recursively) </a:t>
            </a:r>
            <a:r>
              <a:rPr lang="en-US" dirty="0" smtClean="0"/>
              <a:t>(LRN left-right-node)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dirty="0"/>
              <a:t>traverse left sub-tree of R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traverse right sub-tree of 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3. </a:t>
            </a:r>
            <a:r>
              <a:rPr lang="en-US" dirty="0"/>
              <a:t>Process root node 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3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6" y="2594120"/>
            <a:ext cx="4445000" cy="3606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59" y="2781837"/>
            <a:ext cx="3270813" cy="3097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0129" y="27818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it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8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 the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, preorder and </a:t>
            </a:r>
            <a:r>
              <a:rPr lang="en-US" sz="2800" dirty="0" err="1" smtClean="0"/>
              <a:t>postoder</a:t>
            </a:r>
            <a:r>
              <a:rPr lang="en-US" sz="2800" dirty="0" smtClean="0"/>
              <a:t> of the tree.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47" y="3526411"/>
            <a:ext cx="720190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18462"/>
            <a:ext cx="9042400" cy="5534839"/>
          </a:xfrm>
        </p:spPr>
      </p:pic>
    </p:spTree>
    <p:extLst>
      <p:ext uri="{BB962C8B-B14F-4D97-AF65-F5344CB8AC3E}">
        <p14:creationId xmlns:p14="http://schemas.microsoft.com/office/powerpoint/2010/main" val="31574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View of a Tree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1918952" y="4419600"/>
            <a:ext cx="1967248" cy="58477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/>
              <a:t>branches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8305800" y="16764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8229600" y="4953001"/>
            <a:ext cx="990600" cy="5847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root</a:t>
            </a:r>
          </a:p>
        </p:txBody>
      </p:sp>
      <p:pic>
        <p:nvPicPr>
          <p:cNvPr id="367622" name="Picture 6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623" name="Line 7"/>
          <p:cNvSpPr>
            <a:spLocks noChangeShapeType="1"/>
          </p:cNvSpPr>
          <p:nvPr/>
        </p:nvSpPr>
        <p:spPr bwMode="auto">
          <a:xfrm flipV="1">
            <a:off x="3810000" y="38862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 flipV="1">
            <a:off x="3810000" y="38100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 flipH="1">
            <a:off x="6324600" y="2057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auto">
          <a:xfrm flipH="1">
            <a:off x="6400800" y="2209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7" name="Line 11"/>
          <p:cNvSpPr>
            <a:spLocks noChangeShapeType="1"/>
          </p:cNvSpPr>
          <p:nvPr/>
        </p:nvSpPr>
        <p:spPr bwMode="auto">
          <a:xfrm flipH="1">
            <a:off x="6172200" y="1905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7628" name="Line 12"/>
          <p:cNvSpPr>
            <a:spLocks noChangeShapeType="1"/>
          </p:cNvSpPr>
          <p:nvPr/>
        </p:nvSpPr>
        <p:spPr bwMode="auto">
          <a:xfrm>
            <a:off x="5943600" y="4419600"/>
            <a:ext cx="22098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Traversing Algorithm</a:t>
            </a:r>
            <a:br>
              <a:rPr lang="en-US" dirty="0" smtClean="0"/>
            </a:br>
            <a:r>
              <a:rPr lang="en-US" dirty="0" smtClean="0"/>
              <a:t>(basic ideas)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set PTR = ROOT</a:t>
            </a:r>
          </a:p>
          <a:p>
            <a:r>
              <a:rPr lang="en-US" dirty="0" smtClean="0"/>
              <a:t>2. PUSH null (-1) onto Stack</a:t>
            </a:r>
          </a:p>
          <a:p>
            <a:r>
              <a:rPr lang="en-US" dirty="0" smtClean="0"/>
              <a:t>3. repeat a, b while PTR !=NULL</a:t>
            </a:r>
          </a:p>
          <a:p>
            <a:pPr lvl="1"/>
            <a:r>
              <a:rPr lang="en-US" dirty="0" smtClean="0"/>
              <a:t>a)    while (LEFT(PTR)!= Null)</a:t>
            </a:r>
          </a:p>
          <a:p>
            <a:pPr lvl="2"/>
            <a:r>
              <a:rPr lang="en-US" dirty="0" smtClean="0"/>
              <a:t>1) process each node, N</a:t>
            </a:r>
          </a:p>
          <a:p>
            <a:pPr lvl="2"/>
            <a:r>
              <a:rPr lang="en-US" dirty="0" smtClean="0"/>
              <a:t>2) If N has a right child, RIGHT(N), push RIGHT(N) into the Stack</a:t>
            </a:r>
          </a:p>
          <a:p>
            <a:pPr lvl="2"/>
            <a:r>
              <a:rPr lang="en-US" dirty="0" smtClean="0"/>
              <a:t>3) do the above (step: 1, 2) until L(N) is found: LEFT(PTR) != NULL. Set PTR= LEFT(PTR)</a:t>
            </a:r>
          </a:p>
          <a:p>
            <a:pPr lvl="1"/>
            <a:r>
              <a:rPr lang="en-US" dirty="0" smtClean="0"/>
              <a:t>b) (backtracking): PTR = POP(STACK). Repeat step a) </a:t>
            </a:r>
            <a:r>
              <a:rPr lang="en-US" smtClean="0"/>
              <a:t>if (PTR != null) </a:t>
            </a:r>
            <a:r>
              <a:rPr lang="en-US" dirty="0" smtClean="0"/>
              <a:t>else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7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06287"/>
            <a:ext cx="11808823" cy="53165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Preordertraverse</a:t>
            </a:r>
            <a:r>
              <a:rPr lang="en-US" dirty="0" smtClean="0"/>
              <a:t>(Info, Left, Right, Root)</a:t>
            </a:r>
          </a:p>
          <a:p>
            <a:pPr>
              <a:buNone/>
            </a:pPr>
            <a:r>
              <a:rPr lang="en-US" dirty="0" smtClean="0"/>
              <a:t>1.	// push null to Stack and initialize current pointer to root</a:t>
            </a:r>
          </a:p>
          <a:p>
            <a:pPr>
              <a:buNone/>
            </a:pPr>
            <a:r>
              <a:rPr lang="en-US" dirty="0" smtClean="0"/>
              <a:t>	Top=1, Stack[Top]=null and PTR=Root   // here null=0, array index begins from 1. index 0 is ignored</a:t>
            </a:r>
          </a:p>
          <a:p>
            <a:pPr>
              <a:buNone/>
            </a:pPr>
            <a:r>
              <a:rPr lang="en-US" dirty="0" smtClean="0"/>
              <a:t>2. Repeat step 3 to 5 while (PTR ! = null)</a:t>
            </a:r>
          </a:p>
          <a:p>
            <a:pPr>
              <a:buNone/>
            </a:pPr>
            <a:r>
              <a:rPr lang="en-US" dirty="0" smtClean="0"/>
              <a:t>3.		Process Info[PTR]  // any process: print… etc.</a:t>
            </a:r>
          </a:p>
          <a:p>
            <a:pPr>
              <a:buNone/>
            </a:pPr>
            <a:r>
              <a:rPr lang="en-US" dirty="0" smtClean="0"/>
              <a:t>4.		// check right child </a:t>
            </a:r>
          </a:p>
          <a:p>
            <a:pPr>
              <a:buNone/>
            </a:pPr>
            <a:r>
              <a:rPr lang="en-US" dirty="0" smtClean="0"/>
              <a:t> 				if Right[PTR] ! = null</a:t>
            </a:r>
          </a:p>
          <a:p>
            <a:pPr>
              <a:buNone/>
            </a:pPr>
            <a:r>
              <a:rPr lang="en-US" dirty="0" smtClean="0"/>
              <a:t>					top++ and Stack[Top]=Right[PTR] 	// push to stack</a:t>
            </a:r>
          </a:p>
          <a:p>
            <a:pPr>
              <a:buNone/>
            </a:pPr>
            <a:r>
              <a:rPr lang="en-US" dirty="0" smtClean="0"/>
              <a:t>5.	// child left child</a:t>
            </a:r>
          </a:p>
          <a:p>
            <a:pPr>
              <a:buNone/>
            </a:pPr>
            <a:r>
              <a:rPr lang="en-US" dirty="0" smtClean="0"/>
              <a:t>				if Left[PTR] != null</a:t>
            </a:r>
          </a:p>
          <a:p>
            <a:pPr>
              <a:buNone/>
            </a:pPr>
            <a:r>
              <a:rPr lang="en-US" dirty="0" smtClean="0"/>
              <a:t>					PTR= Left[PTR]</a:t>
            </a:r>
          </a:p>
          <a:p>
            <a:pPr>
              <a:buNone/>
            </a:pPr>
            <a:r>
              <a:rPr lang="en-US" dirty="0" smtClean="0"/>
              <a:t>				else</a:t>
            </a:r>
          </a:p>
          <a:p>
            <a:pPr>
              <a:buNone/>
            </a:pPr>
            <a:r>
              <a:rPr lang="en-US" dirty="0" smtClean="0"/>
              <a:t>					PTR= Stack[Top] and Top--			// pop from stack</a:t>
            </a:r>
          </a:p>
          <a:p>
            <a:pPr>
              <a:buNone/>
            </a:pPr>
            <a:r>
              <a:rPr lang="en-US" dirty="0" smtClean="0"/>
              <a:t>	// end of step 3 loop</a:t>
            </a:r>
          </a:p>
          <a:p>
            <a:pPr>
              <a:buNone/>
            </a:pPr>
            <a:r>
              <a:rPr lang="en-US" dirty="0" smtClean="0"/>
              <a:t>6. Exit</a:t>
            </a:r>
          </a:p>
          <a:p>
            <a:pPr lvl="3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0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06287"/>
            <a:ext cx="11808823" cy="53165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Inorder_traverse</a:t>
            </a:r>
            <a:r>
              <a:rPr lang="en-US" dirty="0" smtClean="0"/>
              <a:t>(Info, Left, Right, Root)</a:t>
            </a:r>
          </a:p>
          <a:p>
            <a:pPr>
              <a:buNone/>
            </a:pPr>
            <a:r>
              <a:rPr lang="en-US" dirty="0" smtClean="0"/>
              <a:t>1.	// push null to Stack and initialize current pointer to root</a:t>
            </a:r>
          </a:p>
          <a:p>
            <a:pPr>
              <a:buNone/>
            </a:pPr>
            <a:r>
              <a:rPr lang="en-US" dirty="0" smtClean="0"/>
              <a:t>	Top=1, Stack[Top]=null and PTR=Root   // here null=0, array index begins from 1. index 0 is ignored</a:t>
            </a:r>
          </a:p>
          <a:p>
            <a:pPr>
              <a:buNone/>
            </a:pPr>
            <a:r>
              <a:rPr lang="en-US" dirty="0" smtClean="0"/>
              <a:t>2. Repeat  step 2 while (PTR ! = null)		 // push left most path to stack</a:t>
            </a:r>
          </a:p>
          <a:p>
            <a:pPr>
              <a:buNone/>
            </a:pPr>
            <a:r>
              <a:rPr lang="en-US" dirty="0" smtClean="0"/>
              <a:t>			top++  ; 	Stack[Top]=PTR ;  PTR= Left[PTR] 	</a:t>
            </a:r>
          </a:p>
          <a:p>
            <a:pPr>
              <a:buNone/>
            </a:pPr>
            <a:r>
              <a:rPr lang="en-US" dirty="0" smtClean="0"/>
              <a:t>3. PTR= Stack[Top] and Top--			// pop from stack</a:t>
            </a:r>
          </a:p>
          <a:p>
            <a:pPr>
              <a:buNone/>
            </a:pPr>
            <a:r>
              <a:rPr lang="en-US" dirty="0" smtClean="0"/>
              <a:t>4. 		Repeat step 5 to 7 while (PTR ! = null)</a:t>
            </a:r>
          </a:p>
          <a:p>
            <a:pPr>
              <a:buNone/>
            </a:pPr>
            <a:r>
              <a:rPr lang="en-US" dirty="0" smtClean="0"/>
              <a:t>5.			Process Info[PTR]  // any process: print… etc.</a:t>
            </a:r>
          </a:p>
          <a:p>
            <a:pPr>
              <a:buNone/>
            </a:pPr>
            <a:r>
              <a:rPr lang="en-US" dirty="0" smtClean="0"/>
              <a:t>6.			// check right child </a:t>
            </a:r>
          </a:p>
          <a:p>
            <a:pPr>
              <a:buNone/>
            </a:pPr>
            <a:r>
              <a:rPr lang="en-US" dirty="0" smtClean="0"/>
              <a:t> 				if Right[PTR] ! = null</a:t>
            </a:r>
          </a:p>
          <a:p>
            <a:pPr>
              <a:buNone/>
            </a:pPr>
            <a:r>
              <a:rPr lang="en-US" dirty="0" smtClean="0"/>
              <a:t>					PTR= right[PTR] </a:t>
            </a:r>
          </a:p>
          <a:p>
            <a:pPr>
              <a:buNone/>
            </a:pPr>
            <a:r>
              <a:rPr lang="en-US" dirty="0" smtClean="0"/>
              <a:t>					go to step 2</a:t>
            </a:r>
          </a:p>
          <a:p>
            <a:pPr>
              <a:buNone/>
            </a:pPr>
            <a:r>
              <a:rPr lang="en-US" dirty="0" smtClean="0"/>
              <a:t>7. 			PTR= Stack[Top] and Top--</a:t>
            </a:r>
          </a:p>
          <a:p>
            <a:pPr>
              <a:buNone/>
            </a:pPr>
            <a:r>
              <a:rPr lang="en-US" smtClean="0"/>
              <a:t>		// </a:t>
            </a:r>
            <a:r>
              <a:rPr lang="en-US" dirty="0" smtClean="0"/>
              <a:t>end of step 4 loop</a:t>
            </a:r>
          </a:p>
          <a:p>
            <a:pPr>
              <a:buNone/>
            </a:pPr>
            <a:r>
              <a:rPr lang="en-US" dirty="0" smtClean="0"/>
              <a:t>8. Exit</a:t>
            </a:r>
          </a:p>
          <a:p>
            <a:pPr lvl="3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0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06287"/>
            <a:ext cx="11808823" cy="53165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Postorder_traverse</a:t>
            </a:r>
            <a:r>
              <a:rPr lang="en-US" dirty="0" smtClean="0"/>
              <a:t>(Info, Left, Right, Root)</a:t>
            </a:r>
          </a:p>
          <a:p>
            <a:pPr>
              <a:buNone/>
            </a:pPr>
            <a:r>
              <a:rPr lang="en-US" dirty="0" smtClean="0"/>
              <a:t>1.	// push null to Stack and initialize current pointer to root</a:t>
            </a:r>
          </a:p>
          <a:p>
            <a:pPr>
              <a:buNone/>
            </a:pPr>
            <a:r>
              <a:rPr lang="en-US" dirty="0" smtClean="0"/>
              <a:t>	Top=1, Stack[Top]=null and PTR=Root   // here null=0, array index begins from 1. index 0 is ignored</a:t>
            </a:r>
          </a:p>
          <a:p>
            <a:pPr>
              <a:buNone/>
            </a:pPr>
            <a:r>
              <a:rPr lang="en-US" dirty="0" smtClean="0"/>
              <a:t>2. Repeat  step 3 to 5 while (PTR ! = null)		</a:t>
            </a:r>
          </a:p>
          <a:p>
            <a:pPr>
              <a:buNone/>
            </a:pPr>
            <a:r>
              <a:rPr lang="en-US" dirty="0" smtClean="0"/>
              <a:t>3.			top++  ; 	Stack[Top]=PTR ; 		// push to stack</a:t>
            </a:r>
          </a:p>
          <a:p>
            <a:pPr>
              <a:buNone/>
            </a:pPr>
            <a:r>
              <a:rPr lang="en-US" dirty="0" smtClean="0"/>
              <a:t>4.			If Right[PTR] != null</a:t>
            </a:r>
          </a:p>
          <a:p>
            <a:pPr>
              <a:buNone/>
            </a:pPr>
            <a:r>
              <a:rPr lang="en-US" dirty="0" smtClean="0"/>
              <a:t>				 top++  ; 	Stack[Top]=-Right[PTR] ; 	// push negative value of right child index to  stack</a:t>
            </a:r>
          </a:p>
          <a:p>
            <a:pPr>
              <a:buNone/>
            </a:pPr>
            <a:r>
              <a:rPr lang="en-US" dirty="0" smtClean="0"/>
              <a:t>5. 			PTR= Left[PTR]</a:t>
            </a:r>
          </a:p>
          <a:p>
            <a:pPr>
              <a:buNone/>
            </a:pPr>
            <a:r>
              <a:rPr lang="en-US" dirty="0" smtClean="0"/>
              <a:t>6. PTR=Stack[Top];   Top--;	// pops from stack</a:t>
            </a:r>
          </a:p>
          <a:p>
            <a:pPr>
              <a:buNone/>
            </a:pPr>
            <a:r>
              <a:rPr lang="en-US" dirty="0" smtClean="0"/>
              <a:t>7. Repeat step 7 while (PTR&gt;0)</a:t>
            </a:r>
          </a:p>
          <a:p>
            <a:pPr>
              <a:buNone/>
            </a:pPr>
            <a:r>
              <a:rPr lang="en-US" dirty="0" smtClean="0"/>
              <a:t>			Process Info[PTR]  // any process: print… etc.</a:t>
            </a:r>
          </a:p>
          <a:p>
            <a:pPr>
              <a:buNone/>
            </a:pPr>
            <a:r>
              <a:rPr lang="en-US" dirty="0" smtClean="0"/>
              <a:t>			PTR=Stack[Top];   Top--</a:t>
            </a:r>
          </a:p>
          <a:p>
            <a:pPr>
              <a:buNone/>
            </a:pPr>
            <a:r>
              <a:rPr lang="en-US" dirty="0" smtClean="0"/>
              <a:t>8. if PTR&lt;0		</a:t>
            </a:r>
          </a:p>
          <a:p>
            <a:pPr>
              <a:buNone/>
            </a:pPr>
            <a:r>
              <a:rPr lang="en-US" dirty="0" smtClean="0"/>
              <a:t> 		PTR= - PTR</a:t>
            </a:r>
          </a:p>
          <a:p>
            <a:pPr>
              <a:buNone/>
            </a:pPr>
            <a:r>
              <a:rPr lang="en-US" dirty="0" smtClean="0"/>
              <a:t>		go to step 2</a:t>
            </a:r>
          </a:p>
          <a:p>
            <a:pPr>
              <a:buNone/>
            </a:pPr>
            <a:r>
              <a:rPr lang="en-US" dirty="0" smtClean="0"/>
              <a:t>9. Exit</a:t>
            </a:r>
          </a:p>
          <a:p>
            <a:pPr lvl="3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37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Construct Tree from given </a:t>
            </a:r>
            <a:r>
              <a:rPr lang="en-US" b="1" dirty="0" err="1">
                <a:hlinkClick r:id="rId2"/>
              </a:rPr>
              <a:t>Inorder</a:t>
            </a:r>
            <a:r>
              <a:rPr lang="en-US" b="1" dirty="0">
                <a:hlinkClick r:id="rId2"/>
              </a:rPr>
              <a:t> and Preorder traversals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Construct Tree from given </a:t>
            </a:r>
            <a:r>
              <a:rPr lang="en-US" sz="2800" dirty="0" err="1"/>
              <a:t>Inorder</a:t>
            </a:r>
            <a:r>
              <a:rPr lang="en-US" sz="2800" dirty="0"/>
              <a:t> and Preorder traversals</a:t>
            </a:r>
          </a:p>
          <a:p>
            <a:pPr fontAlgn="base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Thoughts: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Let us consider the below traversals:</a:t>
            </a:r>
          </a:p>
          <a:p>
            <a:pPr fontAlgn="base"/>
            <a:r>
              <a:rPr lang="en-US" sz="2800" dirty="0" err="1"/>
              <a:t>Inorder</a:t>
            </a:r>
            <a:r>
              <a:rPr lang="en-US" sz="2800" dirty="0"/>
              <a:t> sequence: D B E A F C</a:t>
            </a:r>
            <a:br>
              <a:rPr lang="en-US" sz="2800" dirty="0"/>
            </a:br>
            <a:r>
              <a:rPr lang="en-US" sz="2800" dirty="0"/>
              <a:t>Preorder sequence: A B D E C 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4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Construct Tree from given </a:t>
            </a:r>
            <a:r>
              <a:rPr lang="en-US" b="1" dirty="0" err="1">
                <a:hlinkClick r:id="rId2"/>
              </a:rPr>
              <a:t>Inorder</a:t>
            </a:r>
            <a:r>
              <a:rPr lang="en-US" b="1" dirty="0">
                <a:hlinkClick r:id="rId2"/>
              </a:rPr>
              <a:t> and Preorder </a:t>
            </a:r>
            <a:r>
              <a:rPr lang="en-US" b="1" dirty="0" smtClean="0">
                <a:hlinkClick r:id="rId2"/>
              </a:rPr>
              <a:t>traversals</a:t>
            </a:r>
            <a:r>
              <a:rPr lang="en-US" b="1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Preorder sequence, leftmost element is the root of the tree. So we know ‘A’ is root for given sequences. By searching ‘A’ in </a:t>
            </a:r>
            <a:r>
              <a:rPr lang="en-US" sz="2400" dirty="0" err="1"/>
              <a:t>Inorder</a:t>
            </a:r>
            <a:r>
              <a:rPr lang="en-US" sz="2400" dirty="0"/>
              <a:t> sequence, we can find out all elements on left side of ‘A’ are in left </a:t>
            </a:r>
            <a:r>
              <a:rPr lang="en-US" sz="2400" dirty="0" err="1"/>
              <a:t>subtree</a:t>
            </a:r>
            <a:r>
              <a:rPr lang="en-US" sz="2400" dirty="0"/>
              <a:t> and elements on right are in right </a:t>
            </a:r>
            <a:r>
              <a:rPr lang="en-US" sz="2400" dirty="0" err="1"/>
              <a:t>subtree</a:t>
            </a:r>
            <a:r>
              <a:rPr lang="en-US" sz="2400" dirty="0"/>
              <a:t>. So we know below structure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Construct Tree from given </a:t>
            </a:r>
            <a:r>
              <a:rPr lang="en-US" b="1" dirty="0" err="1">
                <a:hlinkClick r:id="rId2"/>
              </a:rPr>
              <a:t>Inorder</a:t>
            </a:r>
            <a:r>
              <a:rPr lang="en-US" b="1" dirty="0">
                <a:hlinkClick r:id="rId2"/>
              </a:rPr>
              <a:t> and Preorder traversals</a:t>
            </a:r>
            <a:r>
              <a:rPr lang="en-US" b="1" dirty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A</a:t>
            </a:r>
          </a:p>
          <a:p>
            <a:pPr lvl="6"/>
            <a:r>
              <a:rPr lang="en-US" dirty="0"/>
              <a:t> </a:t>
            </a:r>
            <a:r>
              <a:rPr lang="en-US" dirty="0" smtClean="0"/>
              <a:t>/       \</a:t>
            </a:r>
          </a:p>
          <a:p>
            <a:pPr marL="2743200" lvl="6" indent="0">
              <a:buNone/>
            </a:pPr>
            <a:r>
              <a:rPr lang="en-US" dirty="0" smtClean="0"/>
              <a:t>   /             \</a:t>
            </a:r>
          </a:p>
          <a:p>
            <a:pPr marL="2743200" lvl="6" indent="0">
              <a:buNone/>
            </a:pPr>
            <a:r>
              <a:rPr lang="en-US" sz="1800" dirty="0" smtClean="0"/>
              <a:t>DBE       FC</a:t>
            </a:r>
          </a:p>
          <a:p>
            <a:pPr fontAlgn="base"/>
            <a:r>
              <a:rPr lang="en-US" dirty="0"/>
              <a:t>We recursively follow above steps and get the following tree.</a:t>
            </a:r>
          </a:p>
          <a:p>
            <a:r>
              <a:rPr lang="en-US" dirty="0" smtClean="0"/>
              <a:t>                                          A</a:t>
            </a:r>
          </a:p>
          <a:p>
            <a:r>
              <a:rPr lang="en-US" dirty="0" smtClean="0"/>
              <a:t>                                       /    \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B       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/   \     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D    E  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 a Binary Tree from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In[]    = {4,8,2,5,16,3,7}</a:t>
            </a:r>
          </a:p>
          <a:p>
            <a:r>
              <a:rPr lang="en-US" dirty="0" smtClean="0"/>
              <a:t>Post[] = {8,4,5,2,6,7,3,1}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Scientist’s View</a:t>
            </a:r>
          </a:p>
        </p:txBody>
      </p:sp>
      <p:pic>
        <p:nvPicPr>
          <p:cNvPr id="368643" name="Picture 3" descr="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057400" y="4495800"/>
            <a:ext cx="1905000" cy="592138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branches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3657600" y="3657600"/>
            <a:ext cx="17526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 flipV="1">
            <a:off x="3733800" y="4038600"/>
            <a:ext cx="1447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7" name="Line 7"/>
          <p:cNvSpPr>
            <a:spLocks noChangeShapeType="1"/>
          </p:cNvSpPr>
          <p:nvPr/>
        </p:nvSpPr>
        <p:spPr bwMode="auto">
          <a:xfrm flipH="1">
            <a:off x="6248400" y="32004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 flipH="1">
            <a:off x="6324600" y="33528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82296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leaves</a:t>
            </a:r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 flipH="1">
            <a:off x="6096000" y="3048000"/>
            <a:ext cx="19812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651" name="Group 11"/>
          <p:cNvGrpSpPr>
            <a:grpSpLocks/>
          </p:cNvGrpSpPr>
          <p:nvPr/>
        </p:nvGrpSpPr>
        <p:grpSpPr bwMode="auto">
          <a:xfrm>
            <a:off x="2667000" y="1752600"/>
            <a:ext cx="2971800" cy="1143000"/>
            <a:chOff x="720" y="1104"/>
            <a:chExt cx="1872" cy="720"/>
          </a:xfrm>
        </p:grpSpPr>
        <p:sp>
          <p:nvSpPr>
            <p:cNvPr id="368652" name="Text Box 12"/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6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root</a:t>
              </a:r>
            </a:p>
          </p:txBody>
        </p:sp>
        <p:sp>
          <p:nvSpPr>
            <p:cNvPr id="368653" name="Line 13"/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654" name="Group 14"/>
          <p:cNvGrpSpPr>
            <a:grpSpLocks/>
          </p:cNvGrpSpPr>
          <p:nvPr/>
        </p:nvGrpSpPr>
        <p:grpSpPr bwMode="auto">
          <a:xfrm>
            <a:off x="5105400" y="3276600"/>
            <a:ext cx="1676400" cy="2484438"/>
            <a:chOff x="2256" y="2064"/>
            <a:chExt cx="1056" cy="1565"/>
          </a:xfrm>
        </p:grpSpPr>
        <p:sp>
          <p:nvSpPr>
            <p:cNvPr id="368655" name="Line 15"/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56" name="Line 16"/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657" name="Text Box 17"/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nodes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548640"/>
            <a:ext cx="773700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123994" y="2034702"/>
            <a:ext cx="5569227" cy="2425008"/>
            <a:chOff x="2010410" y="1041855"/>
            <a:chExt cx="4493088" cy="2425008"/>
          </a:xfrm>
        </p:grpSpPr>
        <p:sp>
          <p:nvSpPr>
            <p:cNvPr id="4" name="object 4"/>
            <p:cNvSpPr txBox="1"/>
            <p:nvPr/>
          </p:nvSpPr>
          <p:spPr>
            <a:xfrm>
              <a:off x="2010410" y="1041855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53311" y="1097281"/>
              <a:ext cx="356481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8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  </a:t>
              </a:r>
              <a:r>
                <a:rPr sz="2400" spc="77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r>
                <a:rPr sz="2400" spc="149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113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hierarchically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010410" y="1716225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353311" y="1771651"/>
              <a:ext cx="321525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117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400" spc="68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 </a:t>
              </a:r>
              <a:r>
                <a:rPr sz="2400" spc="72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element:</a:t>
              </a:r>
              <a:r>
                <a:rPr sz="2400" spc="383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86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10410" y="2379166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353310" y="2434591"/>
              <a:ext cx="392391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99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 </a:t>
              </a:r>
              <a:r>
                <a:rPr sz="2400" spc="117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400" spc="4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root,  </a:t>
              </a:r>
              <a:r>
                <a:rPr sz="2400" spc="90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</a:t>
              </a:r>
              <a:r>
                <a:rPr sz="2400" spc="72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 </a:t>
              </a:r>
              <a:r>
                <a:rPr sz="2400" spc="95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 </a:t>
              </a:r>
              <a:r>
                <a:rPr sz="2400" spc="8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 </a:t>
              </a:r>
              <a:r>
                <a:rPr sz="2400" spc="266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95" dirty="0" smtClean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</a:t>
              </a:r>
              <a:endParaRPr lang="en-US" sz="2400" spc="95" dirty="0" smtClean="0">
                <a:solidFill>
                  <a:srgbClr val="0A31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010410" y="3042106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353310" y="3097531"/>
              <a:ext cx="415018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90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</a:t>
              </a:r>
              <a:r>
                <a:rPr sz="2400" spc="72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 </a:t>
              </a:r>
              <a:r>
                <a:rPr sz="2400" spc="95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 </a:t>
              </a:r>
              <a:r>
                <a:rPr sz="2400" spc="86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</a:t>
              </a:r>
              <a:r>
                <a:rPr sz="2400" spc="72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  </a:t>
              </a:r>
              <a:r>
                <a:rPr sz="2400" spc="4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sz="2400" spc="387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95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children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426963" y="1295921"/>
            <a:ext cx="2467166" cy="4713480"/>
            <a:chOff x="7426963" y="1295921"/>
            <a:chExt cx="2467166" cy="4713480"/>
          </a:xfrm>
        </p:grpSpPr>
        <p:sp>
          <p:nvSpPr>
            <p:cNvPr id="13" name="object 13"/>
            <p:cNvSpPr txBox="1"/>
            <p:nvPr/>
          </p:nvSpPr>
          <p:spPr>
            <a:xfrm>
              <a:off x="8088760" y="1295921"/>
              <a:ext cx="501777" cy="3600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340" dirty="0">
                  <a:latin typeface="Times New Roman"/>
                  <a:cs typeface="Times New Roman"/>
                </a:rPr>
                <a:t>root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426963" y="1724865"/>
              <a:ext cx="2467166" cy="4284536"/>
              <a:chOff x="6679991" y="1235467"/>
              <a:chExt cx="2467166" cy="4284536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6827520" y="2205990"/>
                <a:ext cx="22860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444500">
                    <a:moveTo>
                      <a:pt x="25400" y="0"/>
                    </a:moveTo>
                    <a:lnTo>
                      <a:pt x="0" y="4445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7457231" y="123546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7457231" y="123546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49"/>
                    </a:moveTo>
                    <a:lnTo>
                      <a:pt x="363101" y="89094"/>
                    </a:lnTo>
                    <a:lnTo>
                      <a:pt x="381927" y="127582"/>
                    </a:lnTo>
                    <a:lnTo>
                      <a:pt x="391340" y="168496"/>
                    </a:lnTo>
                    <a:lnTo>
                      <a:pt x="391340" y="210219"/>
                    </a:lnTo>
                    <a:lnTo>
                      <a:pt x="381927" y="251133"/>
                    </a:lnTo>
                    <a:lnTo>
                      <a:pt x="363101" y="289622"/>
                    </a:lnTo>
                    <a:lnTo>
                      <a:pt x="334862" y="324067"/>
                    </a:lnTo>
                    <a:lnTo>
                      <a:pt x="299270" y="351391"/>
                    </a:lnTo>
                    <a:lnTo>
                      <a:pt x="259501" y="369608"/>
                    </a:lnTo>
                    <a:lnTo>
                      <a:pt x="217225" y="378716"/>
                    </a:lnTo>
                    <a:lnTo>
                      <a:pt x="174114" y="378716"/>
                    </a:lnTo>
                    <a:lnTo>
                      <a:pt x="131838" y="369608"/>
                    </a:lnTo>
                    <a:lnTo>
                      <a:pt x="92069" y="351391"/>
                    </a:lnTo>
                    <a:lnTo>
                      <a:pt x="56478" y="324067"/>
                    </a:lnTo>
                    <a:lnTo>
                      <a:pt x="28239" y="289622"/>
                    </a:lnTo>
                    <a:lnTo>
                      <a:pt x="9413" y="251133"/>
                    </a:lnTo>
                    <a:lnTo>
                      <a:pt x="0" y="210219"/>
                    </a:lnTo>
                    <a:lnTo>
                      <a:pt x="0" y="168496"/>
                    </a:lnTo>
                    <a:lnTo>
                      <a:pt x="9413" y="127582"/>
                    </a:lnTo>
                    <a:lnTo>
                      <a:pt x="28239" y="89094"/>
                    </a:lnTo>
                    <a:lnTo>
                      <a:pt x="56478" y="54649"/>
                    </a:lnTo>
                    <a:lnTo>
                      <a:pt x="92069" y="27324"/>
                    </a:lnTo>
                    <a:lnTo>
                      <a:pt x="131838" y="9108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8"/>
                    </a:lnTo>
                    <a:lnTo>
                      <a:pt x="299270" y="27324"/>
                    </a:lnTo>
                    <a:lnTo>
                      <a:pt x="334862" y="54649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6679991" y="186411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679991" y="186410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5"/>
                    </a:lnTo>
                    <a:lnTo>
                      <a:pt x="259501" y="369625"/>
                    </a:lnTo>
                    <a:lnTo>
                      <a:pt x="217225" y="378735"/>
                    </a:lnTo>
                    <a:lnTo>
                      <a:pt x="174114" y="378735"/>
                    </a:lnTo>
                    <a:lnTo>
                      <a:pt x="131838" y="369625"/>
                    </a:lnTo>
                    <a:lnTo>
                      <a:pt x="92069" y="351405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7457231" y="186411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457231" y="186410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5"/>
                    </a:lnTo>
                    <a:lnTo>
                      <a:pt x="259501" y="369625"/>
                    </a:lnTo>
                    <a:lnTo>
                      <a:pt x="217225" y="378735"/>
                    </a:lnTo>
                    <a:lnTo>
                      <a:pt x="174114" y="378735"/>
                    </a:lnTo>
                    <a:lnTo>
                      <a:pt x="131838" y="369625"/>
                    </a:lnTo>
                    <a:lnTo>
                      <a:pt x="92069" y="351405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679991" y="258420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679991" y="258419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8120171" y="186411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8120171" y="186410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5"/>
                    </a:lnTo>
                    <a:lnTo>
                      <a:pt x="259501" y="369625"/>
                    </a:lnTo>
                    <a:lnTo>
                      <a:pt x="217225" y="378735"/>
                    </a:lnTo>
                    <a:lnTo>
                      <a:pt x="174114" y="378735"/>
                    </a:lnTo>
                    <a:lnTo>
                      <a:pt x="131838" y="369625"/>
                    </a:lnTo>
                    <a:lnTo>
                      <a:pt x="92069" y="351405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8645951" y="258420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8645951" y="258419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7754411" y="258420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7754411" y="258419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4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7240061" y="347574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7240061" y="347573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69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7754411" y="347574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7754411" y="347573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8257331" y="347574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8257331" y="347573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8154461" y="441300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8154461" y="441299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8748821" y="441300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8748821" y="441299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8794541" y="5178817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217225" y="0"/>
                    </a:moveTo>
                    <a:lnTo>
                      <a:pt x="174114" y="0"/>
                    </a:lnTo>
                    <a:lnTo>
                      <a:pt x="131838" y="9108"/>
                    </a:lnTo>
                    <a:lnTo>
                      <a:pt x="92069" y="27324"/>
                    </a:lnTo>
                    <a:lnTo>
                      <a:pt x="56478" y="54649"/>
                    </a:lnTo>
                    <a:lnTo>
                      <a:pt x="28239" y="89094"/>
                    </a:lnTo>
                    <a:lnTo>
                      <a:pt x="9413" y="127582"/>
                    </a:lnTo>
                    <a:lnTo>
                      <a:pt x="0" y="168496"/>
                    </a:lnTo>
                    <a:lnTo>
                      <a:pt x="0" y="210219"/>
                    </a:lnTo>
                    <a:lnTo>
                      <a:pt x="9413" y="251133"/>
                    </a:lnTo>
                    <a:lnTo>
                      <a:pt x="28239" y="289622"/>
                    </a:lnTo>
                    <a:lnTo>
                      <a:pt x="56478" y="324067"/>
                    </a:lnTo>
                    <a:lnTo>
                      <a:pt x="92069" y="351396"/>
                    </a:lnTo>
                    <a:lnTo>
                      <a:pt x="131838" y="369616"/>
                    </a:lnTo>
                    <a:lnTo>
                      <a:pt x="174114" y="378725"/>
                    </a:lnTo>
                    <a:lnTo>
                      <a:pt x="217225" y="378725"/>
                    </a:lnTo>
                    <a:lnTo>
                      <a:pt x="259501" y="369616"/>
                    </a:lnTo>
                    <a:lnTo>
                      <a:pt x="299270" y="351396"/>
                    </a:lnTo>
                    <a:lnTo>
                      <a:pt x="334862" y="324067"/>
                    </a:lnTo>
                    <a:lnTo>
                      <a:pt x="363101" y="289622"/>
                    </a:lnTo>
                    <a:lnTo>
                      <a:pt x="381927" y="251133"/>
                    </a:lnTo>
                    <a:lnTo>
                      <a:pt x="391340" y="210219"/>
                    </a:lnTo>
                    <a:lnTo>
                      <a:pt x="391340" y="168496"/>
                    </a:lnTo>
                    <a:lnTo>
                      <a:pt x="381927" y="127582"/>
                    </a:lnTo>
                    <a:lnTo>
                      <a:pt x="363101" y="89094"/>
                    </a:lnTo>
                    <a:lnTo>
                      <a:pt x="334862" y="54649"/>
                    </a:lnTo>
                    <a:lnTo>
                      <a:pt x="299270" y="27324"/>
                    </a:lnTo>
                    <a:lnTo>
                      <a:pt x="259501" y="9108"/>
                    </a:lnTo>
                    <a:lnTo>
                      <a:pt x="217225" y="0"/>
                    </a:lnTo>
                    <a:close/>
                  </a:path>
                </a:pathLst>
              </a:custGeom>
              <a:solidFill>
                <a:srgbClr val="00D2A9"/>
              </a:solidFill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8794541" y="5178809"/>
                <a:ext cx="352616" cy="341186"/>
              </a:xfrm>
              <a:custGeom>
                <a:avLst/>
                <a:gdLst/>
                <a:ahLst/>
                <a:cxnLst/>
                <a:rect l="l" t="t" r="r" b="b"/>
                <a:pathLst>
                  <a:path w="391795" h="379095">
                    <a:moveTo>
                      <a:pt x="334862" y="54658"/>
                    </a:moveTo>
                    <a:lnTo>
                      <a:pt x="363101" y="89103"/>
                    </a:lnTo>
                    <a:lnTo>
                      <a:pt x="381927" y="127591"/>
                    </a:lnTo>
                    <a:lnTo>
                      <a:pt x="391340" y="168506"/>
                    </a:lnTo>
                    <a:lnTo>
                      <a:pt x="391340" y="210229"/>
                    </a:lnTo>
                    <a:lnTo>
                      <a:pt x="381927" y="251143"/>
                    </a:lnTo>
                    <a:lnTo>
                      <a:pt x="363101" y="289631"/>
                    </a:lnTo>
                    <a:lnTo>
                      <a:pt x="334862" y="324076"/>
                    </a:lnTo>
                    <a:lnTo>
                      <a:pt x="299270" y="351401"/>
                    </a:lnTo>
                    <a:lnTo>
                      <a:pt x="259501" y="369617"/>
                    </a:lnTo>
                    <a:lnTo>
                      <a:pt x="217225" y="378725"/>
                    </a:lnTo>
                    <a:lnTo>
                      <a:pt x="174114" y="378725"/>
                    </a:lnTo>
                    <a:lnTo>
                      <a:pt x="131838" y="369617"/>
                    </a:lnTo>
                    <a:lnTo>
                      <a:pt x="92069" y="351401"/>
                    </a:lnTo>
                    <a:lnTo>
                      <a:pt x="56478" y="324076"/>
                    </a:lnTo>
                    <a:lnTo>
                      <a:pt x="28239" y="289631"/>
                    </a:lnTo>
                    <a:lnTo>
                      <a:pt x="9413" y="251143"/>
                    </a:lnTo>
                    <a:lnTo>
                      <a:pt x="0" y="210229"/>
                    </a:lnTo>
                    <a:lnTo>
                      <a:pt x="0" y="168506"/>
                    </a:lnTo>
                    <a:lnTo>
                      <a:pt x="9413" y="127591"/>
                    </a:lnTo>
                    <a:lnTo>
                      <a:pt x="28239" y="89103"/>
                    </a:lnTo>
                    <a:lnTo>
                      <a:pt x="56478" y="54658"/>
                    </a:lnTo>
                    <a:lnTo>
                      <a:pt x="92069" y="27329"/>
                    </a:lnTo>
                    <a:lnTo>
                      <a:pt x="131838" y="9109"/>
                    </a:lnTo>
                    <a:lnTo>
                      <a:pt x="174114" y="0"/>
                    </a:lnTo>
                    <a:lnTo>
                      <a:pt x="217225" y="0"/>
                    </a:lnTo>
                    <a:lnTo>
                      <a:pt x="259501" y="9109"/>
                    </a:lnTo>
                    <a:lnTo>
                      <a:pt x="299270" y="27329"/>
                    </a:lnTo>
                    <a:lnTo>
                      <a:pt x="334862" y="54658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6964680" y="1520190"/>
                <a:ext cx="514350" cy="37719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>
                    <a:moveTo>
                      <a:pt x="571500" y="0"/>
                    </a:moveTo>
                    <a:lnTo>
                      <a:pt x="0" y="4191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8427720" y="2125980"/>
                <a:ext cx="365760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95300">
                    <a:moveTo>
                      <a:pt x="406400" y="49530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7621905" y="1577340"/>
                <a:ext cx="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h="317500">
                    <a:moveTo>
                      <a:pt x="0" y="0"/>
                    </a:moveTo>
                    <a:lnTo>
                      <a:pt x="0" y="3175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7799070" y="1428750"/>
                <a:ext cx="411480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95300">
                    <a:moveTo>
                      <a:pt x="457200" y="49530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7890510" y="2183130"/>
                <a:ext cx="285750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444500">
                    <a:moveTo>
                      <a:pt x="317500" y="0"/>
                    </a:moveTo>
                    <a:lnTo>
                      <a:pt x="0" y="4445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7433310" y="2914650"/>
                <a:ext cx="377190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609600">
                    <a:moveTo>
                      <a:pt x="419100" y="0"/>
                    </a:moveTo>
                    <a:lnTo>
                      <a:pt x="0" y="6096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7924800" y="2914650"/>
                <a:ext cx="11430" cy="56007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622300">
                    <a:moveTo>
                      <a:pt x="12700" y="0"/>
                    </a:moveTo>
                    <a:lnTo>
                      <a:pt x="0" y="6223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8027670" y="2880360"/>
                <a:ext cx="434340" cy="60579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673100">
                    <a:moveTo>
                      <a:pt x="0" y="0"/>
                    </a:moveTo>
                    <a:lnTo>
                      <a:pt x="482600" y="6731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8347710" y="3817620"/>
                <a:ext cx="91440" cy="594360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660400">
                    <a:moveTo>
                      <a:pt x="101600" y="0"/>
                    </a:moveTo>
                    <a:lnTo>
                      <a:pt x="0" y="6604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8542020" y="3794760"/>
                <a:ext cx="40005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444500" h="736600">
                    <a:moveTo>
                      <a:pt x="0" y="0"/>
                    </a:moveTo>
                    <a:lnTo>
                      <a:pt x="444500" y="7366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8930640" y="4766310"/>
                <a:ext cx="34290" cy="41148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457200">
                    <a:moveTo>
                      <a:pt x="0" y="0"/>
                    </a:moveTo>
                    <a:lnTo>
                      <a:pt x="38100" y="4572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6964680" y="1520190"/>
                <a:ext cx="514350" cy="37719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>
                    <a:moveTo>
                      <a:pt x="571500" y="0"/>
                    </a:moveTo>
                    <a:lnTo>
                      <a:pt x="0" y="41910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20"/>
              </a:p>
            </p:txBody>
          </p:sp>
        </p:grpSp>
      </p:grpSp>
      <p:sp>
        <p:nvSpPr>
          <p:cNvPr id="52" name="object 5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548640"/>
            <a:ext cx="358520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10410" y="1376709"/>
            <a:ext cx="8170737" cy="2809913"/>
            <a:chOff x="2010410" y="1041855"/>
            <a:chExt cx="8170737" cy="2809913"/>
          </a:xfrm>
        </p:grpSpPr>
        <p:sp>
          <p:nvSpPr>
            <p:cNvPr id="4" name="object 4"/>
            <p:cNvSpPr txBox="1"/>
            <p:nvPr/>
          </p:nvSpPr>
          <p:spPr>
            <a:xfrm>
              <a:off x="2010410" y="1041855"/>
              <a:ext cx="106871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0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353310" y="1097281"/>
              <a:ext cx="193535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000" spc="81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467611" y="1380835"/>
              <a:ext cx="7713536" cy="24709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180" marR="756095" indent="-285750">
                <a:lnSpc>
                  <a:spcPct val="119000"/>
                </a:lnSpc>
                <a:buChar char="•"/>
                <a:tabLst>
                  <a:tab pos="296609" algn="l"/>
                  <a:tab pos="297180" algn="l"/>
                </a:tabLst>
              </a:pPr>
              <a:r>
                <a:rPr sz="20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0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</a:t>
              </a:r>
              <a:r>
                <a:rPr sz="2000" spc="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sz="20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sz="20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000" spc="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</a:t>
              </a:r>
              <a:r>
                <a:rPr sz="20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sz="20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</a:t>
              </a:r>
              <a:r>
                <a:rPr sz="20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storing </a:t>
              </a:r>
              <a:r>
                <a:rPr sz="20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 </a:t>
              </a:r>
              <a:r>
                <a:rPr sz="20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such </a:t>
              </a:r>
              <a:r>
                <a:rPr sz="20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</a:t>
              </a:r>
              <a:r>
                <a:rPr sz="2000" spc="10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0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</a:t>
              </a:r>
              <a:r>
                <a:rPr sz="20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a </a:t>
              </a:r>
              <a:r>
                <a:rPr sz="2000" spc="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parent-child  </a:t>
              </a:r>
              <a:r>
                <a:rPr sz="2000" spc="7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  </a:t>
              </a:r>
              <a:r>
                <a:rPr sz="20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</a:t>
              </a:r>
              <a:r>
                <a:rPr sz="2000" spc="10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satisfies the </a:t>
              </a:r>
              <a:r>
                <a:rPr sz="2000" spc="1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following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697230" lvl="1" indent="-228600">
                <a:spcBef>
                  <a:spcPts val="648"/>
                </a:spcBef>
                <a:buChar char="•"/>
                <a:tabLst>
                  <a:tab pos="696659" algn="l"/>
                  <a:tab pos="697230" algn="l"/>
                </a:tabLst>
              </a:pPr>
              <a:r>
                <a:rPr sz="2000" spc="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sz="20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sz="2000" spc="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 </a:t>
              </a:r>
              <a:r>
                <a:rPr sz="2000" spc="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 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empty, </a:t>
              </a:r>
              <a:r>
                <a:rPr sz="20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</a:t>
              </a:r>
              <a:r>
                <a:rPr sz="20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</a:t>
              </a:r>
              <a:r>
                <a:rPr sz="20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</a:t>
              </a: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</a:t>
              </a:r>
              <a:r>
                <a:rPr sz="2000" spc="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000" spc="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 </a:t>
              </a:r>
              <a:r>
                <a:rPr sz="20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</a:t>
              </a:r>
              <a:r>
                <a:rPr sz="2000" spc="-2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   </a:t>
              </a:r>
              <a:r>
                <a:rPr sz="2000" spc="15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697230" lvl="1" indent="-228600">
                <a:spcBef>
                  <a:spcPts val="504"/>
                </a:spcBef>
                <a:buChar char="•"/>
                <a:tabLst>
                  <a:tab pos="696659" algn="l"/>
                  <a:tab pos="697230" algn="l"/>
                </a:tabLst>
              </a:pP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</a:t>
              </a:r>
              <a:r>
                <a:rPr sz="20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 </a:t>
              </a:r>
              <a:r>
                <a:rPr sz="2000" spc="1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sz="20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</a:t>
              </a:r>
              <a:r>
                <a:rPr sz="2000" spc="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 </a:t>
              </a:r>
              <a:r>
                <a:rPr sz="2000" spc="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000" spc="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</a:t>
              </a:r>
              <a:r>
                <a:rPr sz="2000" spc="29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</a:t>
              </a:r>
              <a:r>
                <a:rPr sz="20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0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unique  </a:t>
              </a: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</a:t>
              </a:r>
              <a:r>
                <a:rPr sz="20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 </a:t>
              </a:r>
              <a:r>
                <a:rPr sz="2000" spc="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w;   </a:t>
              </a: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</a:t>
              </a:r>
              <a:r>
                <a:rPr sz="20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 </a:t>
              </a:r>
              <a:r>
                <a:rPr sz="2000" spc="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 </a:t>
              </a: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</a:t>
              </a:r>
              <a:r>
                <a:rPr sz="20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 </a:t>
              </a:r>
              <a:r>
                <a:rPr sz="2000" spc="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 </a:t>
              </a:r>
              <a:r>
                <a:rPr sz="20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000" spc="3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 </a:t>
              </a:r>
              <a:r>
                <a:rPr sz="2000" spc="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  </a:t>
              </a:r>
              <a:r>
                <a:rPr sz="20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10410" y="4470176"/>
            <a:ext cx="8537387" cy="1643632"/>
            <a:chOff x="2010410" y="2790646"/>
            <a:chExt cx="7757541" cy="1643632"/>
          </a:xfrm>
        </p:grpSpPr>
        <p:sp>
          <p:nvSpPr>
            <p:cNvPr id="7" name="object 7"/>
            <p:cNvSpPr txBox="1"/>
            <p:nvPr/>
          </p:nvSpPr>
          <p:spPr>
            <a:xfrm>
              <a:off x="2010410" y="2790646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Wingdings"/>
                  <a:cs typeface="Wingdings"/>
                </a:rPr>
                <a:t></a:t>
              </a:r>
              <a:endParaRPr sz="2400">
                <a:latin typeface="Wingdings"/>
                <a:cs typeface="Wingding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353311" y="2846071"/>
              <a:ext cx="318460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113" dirty="0">
                  <a:solidFill>
                    <a:srgbClr val="0A31FF"/>
                  </a:solidFill>
                  <a:latin typeface="Calibri"/>
                  <a:cs typeface="Calibri"/>
                </a:rPr>
                <a:t>Recursive</a:t>
              </a:r>
              <a:r>
                <a:rPr sz="2400" spc="311" dirty="0">
                  <a:solidFill>
                    <a:srgbClr val="0A31FF"/>
                  </a:solidFill>
                  <a:latin typeface="Calibri"/>
                  <a:cs typeface="Calibri"/>
                </a:rPr>
                <a:t> </a:t>
              </a:r>
              <a:r>
                <a:rPr sz="2400" spc="77" dirty="0">
                  <a:solidFill>
                    <a:srgbClr val="0A31FF"/>
                  </a:solidFill>
                  <a:latin typeface="Calibri"/>
                  <a:cs typeface="Calibri"/>
                </a:rPr>
                <a:t>definition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467610" y="3166110"/>
              <a:ext cx="7300341" cy="126816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180" indent="-285750">
                <a:buChar char="•"/>
                <a:tabLst>
                  <a:tab pos="296609" algn="l"/>
                  <a:tab pos="297180" algn="l"/>
                </a:tabLst>
              </a:pPr>
              <a:r>
                <a:rPr sz="2400" spc="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sz="24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 </a:t>
              </a:r>
              <a:r>
                <a:rPr sz="2400" spc="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either</a:t>
              </a:r>
              <a:r>
                <a:rPr sz="2400" spc="3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marR="4572" indent="-285750">
                <a:lnSpc>
                  <a:spcPct val="113100"/>
                </a:lnSpc>
                <a:spcBef>
                  <a:spcPts val="540"/>
                </a:spcBef>
                <a:buChar char="•"/>
                <a:tabLst>
                  <a:tab pos="296609" algn="l"/>
                  <a:tab pos="297180" algn="l"/>
                </a:tabLst>
              </a:pP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consists of </a:t>
              </a:r>
              <a:r>
                <a:rPr sz="24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400" spc="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</a:t>
              </a:r>
              <a:r>
                <a:rPr sz="2400" spc="1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sz="24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(the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root) and </a:t>
              </a:r>
              <a:r>
                <a:rPr sz="24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possibly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empty </a:t>
              </a:r>
              <a:r>
                <a:rPr sz="2400" spc="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sz="24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trees </a:t>
              </a:r>
              <a:r>
                <a:rPr sz="2400" spc="5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whose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roots </a:t>
              </a:r>
              <a:r>
                <a:rPr sz="24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</a:t>
              </a:r>
              <a:r>
                <a:rPr sz="2400" spc="10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 </a:t>
              </a:r>
              <a:r>
                <a:rPr sz="24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children  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sz="24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1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2" y="548640"/>
            <a:ext cx="343007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10410" y="1246753"/>
            <a:ext cx="7651750" cy="5270505"/>
            <a:chOff x="2010410" y="4207966"/>
            <a:chExt cx="7651750" cy="5270505"/>
          </a:xfrm>
        </p:grpSpPr>
        <p:sp>
          <p:nvSpPr>
            <p:cNvPr id="10" name="object 10"/>
            <p:cNvSpPr txBox="1"/>
            <p:nvPr/>
          </p:nvSpPr>
          <p:spPr>
            <a:xfrm>
              <a:off x="2010410" y="4207966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353311" y="4263391"/>
              <a:ext cx="2012627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77" dirty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Terminology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467610" y="4572000"/>
              <a:ext cx="7194550" cy="490647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180" indent="-285750">
                <a:buChar char="•"/>
                <a:tabLst>
                  <a:tab pos="296609" algn="l"/>
                  <a:tab pos="297180" algn="l"/>
                </a:tabLst>
              </a:pPr>
              <a:endParaRPr lang="en-US" sz="2400" spc="77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buChar char="•"/>
                <a:tabLst>
                  <a:tab pos="296609" algn="l"/>
                  <a:tab pos="297180" algn="l"/>
                </a:tabLst>
              </a:pPr>
              <a:r>
                <a:rPr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siblings</a:t>
              </a:r>
              <a:r>
                <a:rPr sz="2400" spc="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</a:t>
              </a:r>
              <a:r>
                <a:rPr sz="24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 </a:t>
              </a:r>
              <a:r>
                <a:rPr sz="24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</a:t>
              </a:r>
              <a:r>
                <a:rPr sz="2400" spc="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 </a:t>
              </a:r>
              <a:r>
                <a:rPr sz="2400" spc="10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  </a:t>
              </a:r>
              <a:r>
                <a:rPr sz="24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</a:t>
              </a:r>
              <a:r>
                <a:rPr sz="24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called </a:t>
              </a:r>
              <a:r>
                <a:rPr sz="2400" spc="1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siblings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spcBef>
                  <a:spcPts val="738"/>
                </a:spcBef>
                <a:buChar char="•"/>
                <a:tabLst>
                  <a:tab pos="296609" algn="l"/>
                  <a:tab pos="297180" algn="l"/>
                </a:tabLst>
              </a:pPr>
              <a:r>
                <a:rPr sz="2400" spc="9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</a:t>
              </a:r>
              <a:r>
                <a:rPr sz="2400" spc="216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63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697230" lvl="1" indent="-228600">
                <a:spcBef>
                  <a:spcPts val="648"/>
                </a:spcBef>
                <a:buChar char="•"/>
                <a:tabLst>
                  <a:tab pos="696659" algn="l"/>
                  <a:tab pos="697230" algn="l"/>
                </a:tabLst>
              </a:pPr>
              <a:r>
                <a:rPr sz="2400" spc="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</a:t>
              </a:r>
              <a:r>
                <a:rPr sz="2400" spc="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</a:t>
              </a:r>
              <a:r>
                <a:rPr sz="2400" spc="1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children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spcBef>
                  <a:spcPts val="594"/>
                </a:spcBef>
                <a:buChar char="•"/>
                <a:tabLst>
                  <a:tab pos="296609" algn="l"/>
                  <a:tab pos="297180" algn="l"/>
                </a:tabLst>
              </a:pPr>
              <a:r>
                <a:rPr sz="2400" spc="113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</a:t>
              </a:r>
              <a:r>
                <a:rPr sz="2400" spc="63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sz="2400" spc="3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leaves</a:t>
              </a:r>
              <a:endParaRPr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697230" lvl="1" indent="-228600">
                <a:spcBef>
                  <a:spcPts val="648"/>
                </a:spcBef>
                <a:buChar char="•"/>
                <a:tabLst>
                  <a:tab pos="696659" algn="l"/>
                  <a:tab pos="697230" algn="l"/>
                </a:tabLst>
              </a:pPr>
              <a:r>
                <a:rPr sz="2400" spc="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  </a:t>
              </a:r>
              <a:r>
                <a:rPr sz="2400" spc="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 </a:t>
              </a:r>
              <a:r>
                <a:rPr sz="2400" spc="-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don’t  </a:t>
              </a:r>
              <a:r>
                <a:rPr sz="2400" spc="2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</a:t>
              </a:r>
              <a:r>
                <a:rPr sz="2400" spc="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400" spc="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children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spcBef>
                  <a:spcPts val="504"/>
                </a:spcBef>
                <a:buFontTx/>
                <a:buChar char="•"/>
                <a:tabLst>
                  <a:tab pos="296609" algn="l"/>
                  <a:tab pos="297180" algn="l"/>
                </a:tabLst>
              </a:pPr>
              <a:r>
                <a:rPr lang="en-US"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ncestors</a:t>
              </a:r>
              <a:r>
                <a:rPr lang="en-US"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a node: </a:t>
              </a:r>
              <a:r>
                <a:rPr lang="en-US" sz="2400" spc="86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parent, grandparent, grand-grandparent, </a:t>
              </a:r>
              <a:r>
                <a:rPr lang="en-US" sz="2400" spc="8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2400" spc="86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ancestors  of a node are all the nodes  along the path from the root to the node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97180" indent="-285750">
                <a:spcBef>
                  <a:spcPts val="737"/>
                </a:spcBef>
                <a:buFontTx/>
                <a:buChar char="•"/>
                <a:tabLst>
                  <a:tab pos="296609" algn="l"/>
                  <a:tab pos="297180" algn="l"/>
                </a:tabLst>
              </a:pPr>
              <a:r>
                <a:rPr lang="en-US"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escendants</a:t>
              </a:r>
              <a:r>
                <a:rPr lang="en-US" sz="2400" spc="77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spc="8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a node: child, grandchild, grand-grandchild, etc</a:t>
              </a:r>
              <a:r>
                <a:rPr lang="en-US" sz="2400" spc="8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2400" spc="8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2" y="548640"/>
            <a:ext cx="343007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10410" y="1246753"/>
            <a:ext cx="8897996" cy="4487408"/>
            <a:chOff x="2010410" y="4207966"/>
            <a:chExt cx="7803291" cy="4487408"/>
          </a:xfrm>
        </p:grpSpPr>
        <p:sp>
          <p:nvSpPr>
            <p:cNvPr id="10" name="object 10"/>
            <p:cNvSpPr txBox="1"/>
            <p:nvPr/>
          </p:nvSpPr>
          <p:spPr>
            <a:xfrm>
              <a:off x="2010410" y="4207966"/>
              <a:ext cx="10687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dirty="0">
                  <a:solidFill>
                    <a:srgbClr val="007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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353311" y="4263391"/>
              <a:ext cx="7460390" cy="44319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30"/>
              <a:r>
                <a:rPr sz="2400" spc="77" dirty="0" smtClean="0">
                  <a:solidFill>
                    <a:srgbClr val="0A31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Terminology</a:t>
              </a:r>
              <a:endParaRPr lang="en-US" sz="2400" spc="77" dirty="0" smtClean="0">
                <a:solidFill>
                  <a:srgbClr val="0A31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"/>
              <a:endParaRPr lang="en-US" sz="2400" spc="77" dirty="0" smtClean="0">
                <a:solidFill>
                  <a:srgbClr val="0A31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Edge: 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000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connection between one node and another.</a:t>
              </a:r>
            </a:p>
            <a:p>
              <a:pPr lvl="0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Path : 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2000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sequence of nodes and edges connecting a node with a descendant.</a:t>
              </a:r>
            </a:p>
            <a:p>
              <a:pPr lvl="0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 </a:t>
              </a:r>
              <a:r>
                <a:rPr lang="en-US" sz="2000" b="1" i="1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000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 of a node is the number of edges on the longest path between that node and a leaf.</a:t>
              </a:r>
            </a:p>
            <a:p>
              <a:pPr lvl="0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 of </a:t>
              </a: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tree: 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000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height of a tree is the height of its root node.</a:t>
              </a:r>
            </a:p>
            <a:p>
              <a:pPr lvl="0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Depth: 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2000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depth of a node is the number of edges from the node to the tree's root node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:</a:t>
              </a:r>
              <a:r>
                <a:rPr lang="en-US" sz="2000" dirty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level of a node is defined by 1 + </a:t>
              </a:r>
              <a:r>
                <a:rPr lang="en-US" sz="2000" dirty="0" smtClean="0">
                  <a:solidFill>
                    <a:srgbClr val="2525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endParaRPr lang="en-US" sz="20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467610" y="4572000"/>
              <a:ext cx="719455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7180" indent="-285750">
                <a:buChar char="•"/>
                <a:tabLst>
                  <a:tab pos="296609" algn="l"/>
                  <a:tab pos="297180" algn="l"/>
                </a:tabLst>
              </a:pPr>
              <a:endParaRPr lang="en-US" sz="2400" spc="77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548640"/>
            <a:ext cx="773700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74433"/>
            <a:r>
              <a:rPr spc="-72" dirty="0"/>
              <a:t>T</a:t>
            </a:r>
            <a:r>
              <a:rPr dirty="0"/>
              <a:t>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0670" y="800101"/>
            <a:ext cx="501777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340" dirty="0">
                <a:latin typeface="Times New Roman"/>
                <a:cs typeface="Times New Roman"/>
              </a:rPr>
              <a:t>root</a:t>
            </a:r>
            <a:endParaRPr sz="234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8594" y="2263141"/>
            <a:ext cx="1698498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340" dirty="0">
                <a:latin typeface="Times New Roman"/>
                <a:cs typeface="Times New Roman"/>
              </a:rPr>
              <a:t>internal</a:t>
            </a:r>
            <a:r>
              <a:rPr sz="2340" spc="-95" dirty="0">
                <a:latin typeface="Times New Roman"/>
                <a:cs typeface="Times New Roman"/>
              </a:rPr>
              <a:t> </a:t>
            </a:r>
            <a:r>
              <a:rPr sz="2340" dirty="0">
                <a:latin typeface="Times New Roman"/>
                <a:cs typeface="Times New Roman"/>
              </a:rPr>
              <a:t>nodes</a:t>
            </a:r>
            <a:endParaRPr sz="234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6912" y="4194811"/>
            <a:ext cx="765810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340" dirty="0">
                <a:latin typeface="Times New Roman"/>
                <a:cs typeface="Times New Roman"/>
              </a:rPr>
              <a:t>leaves</a:t>
            </a:r>
            <a:endParaRPr sz="234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4331" y="138405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" name="object 8"/>
          <p:cNvSpPr/>
          <p:nvPr/>
        </p:nvSpPr>
        <p:spPr>
          <a:xfrm>
            <a:off x="7114331" y="138404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9" name="object 9"/>
          <p:cNvSpPr/>
          <p:nvPr/>
        </p:nvSpPr>
        <p:spPr>
          <a:xfrm>
            <a:off x="6337091" y="201270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10"/>
          <p:cNvSpPr/>
          <p:nvPr/>
        </p:nvSpPr>
        <p:spPr>
          <a:xfrm>
            <a:off x="633709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/>
          <p:nvPr/>
        </p:nvSpPr>
        <p:spPr>
          <a:xfrm>
            <a:off x="7114331" y="201270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711433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/>
          <p:nvPr/>
        </p:nvSpPr>
        <p:spPr>
          <a:xfrm>
            <a:off x="6337091" y="273279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4" name="object 14"/>
          <p:cNvSpPr/>
          <p:nvPr/>
        </p:nvSpPr>
        <p:spPr>
          <a:xfrm>
            <a:off x="633709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5" name="object 15"/>
          <p:cNvSpPr/>
          <p:nvPr/>
        </p:nvSpPr>
        <p:spPr>
          <a:xfrm>
            <a:off x="7777271" y="201270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6" name="object 16"/>
          <p:cNvSpPr/>
          <p:nvPr/>
        </p:nvSpPr>
        <p:spPr>
          <a:xfrm>
            <a:off x="7777271" y="20126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4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7" name="object 17"/>
          <p:cNvSpPr/>
          <p:nvPr/>
        </p:nvSpPr>
        <p:spPr>
          <a:xfrm>
            <a:off x="8303051" y="273279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8" name="object 18"/>
          <p:cNvSpPr/>
          <p:nvPr/>
        </p:nvSpPr>
        <p:spPr>
          <a:xfrm>
            <a:off x="830305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9" name="object 19"/>
          <p:cNvSpPr/>
          <p:nvPr/>
        </p:nvSpPr>
        <p:spPr>
          <a:xfrm>
            <a:off x="7411511" y="273279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0" name="object 20"/>
          <p:cNvSpPr/>
          <p:nvPr/>
        </p:nvSpPr>
        <p:spPr>
          <a:xfrm>
            <a:off x="7411511" y="27327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1" name="object 21"/>
          <p:cNvSpPr/>
          <p:nvPr/>
        </p:nvSpPr>
        <p:spPr>
          <a:xfrm>
            <a:off x="6897161" y="362433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2" name="object 22"/>
          <p:cNvSpPr/>
          <p:nvPr/>
        </p:nvSpPr>
        <p:spPr>
          <a:xfrm>
            <a:off x="689716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3" name="object 23"/>
          <p:cNvSpPr/>
          <p:nvPr/>
        </p:nvSpPr>
        <p:spPr>
          <a:xfrm>
            <a:off x="7411511" y="362433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4" name="object 24"/>
          <p:cNvSpPr/>
          <p:nvPr/>
        </p:nvSpPr>
        <p:spPr>
          <a:xfrm>
            <a:off x="741151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5" name="object 25"/>
          <p:cNvSpPr/>
          <p:nvPr/>
        </p:nvSpPr>
        <p:spPr>
          <a:xfrm>
            <a:off x="7914431" y="3624337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217225" y="0"/>
                </a:moveTo>
                <a:lnTo>
                  <a:pt x="174114" y="0"/>
                </a:lnTo>
                <a:lnTo>
                  <a:pt x="131838" y="9108"/>
                </a:lnTo>
                <a:lnTo>
                  <a:pt x="92069" y="27324"/>
                </a:lnTo>
                <a:lnTo>
                  <a:pt x="56478" y="54649"/>
                </a:lnTo>
                <a:lnTo>
                  <a:pt x="28239" y="89094"/>
                </a:lnTo>
                <a:lnTo>
                  <a:pt x="9413" y="127582"/>
                </a:lnTo>
                <a:lnTo>
                  <a:pt x="0" y="168496"/>
                </a:lnTo>
                <a:lnTo>
                  <a:pt x="0" y="210219"/>
                </a:lnTo>
                <a:lnTo>
                  <a:pt x="9413" y="251133"/>
                </a:lnTo>
                <a:lnTo>
                  <a:pt x="28239" y="289622"/>
                </a:lnTo>
                <a:lnTo>
                  <a:pt x="56478" y="324067"/>
                </a:lnTo>
                <a:lnTo>
                  <a:pt x="92069" y="351396"/>
                </a:lnTo>
                <a:lnTo>
                  <a:pt x="131838" y="369616"/>
                </a:lnTo>
                <a:lnTo>
                  <a:pt x="174114" y="378725"/>
                </a:lnTo>
                <a:lnTo>
                  <a:pt x="217225" y="378725"/>
                </a:lnTo>
                <a:lnTo>
                  <a:pt x="259501" y="369616"/>
                </a:lnTo>
                <a:lnTo>
                  <a:pt x="299270" y="351396"/>
                </a:lnTo>
                <a:lnTo>
                  <a:pt x="334862" y="324067"/>
                </a:lnTo>
                <a:lnTo>
                  <a:pt x="363101" y="289622"/>
                </a:lnTo>
                <a:lnTo>
                  <a:pt x="381927" y="251133"/>
                </a:lnTo>
                <a:lnTo>
                  <a:pt x="391340" y="210219"/>
                </a:lnTo>
                <a:lnTo>
                  <a:pt x="391340" y="168496"/>
                </a:lnTo>
                <a:lnTo>
                  <a:pt x="381927" y="127582"/>
                </a:lnTo>
                <a:lnTo>
                  <a:pt x="363101" y="89094"/>
                </a:lnTo>
                <a:lnTo>
                  <a:pt x="334862" y="54649"/>
                </a:lnTo>
                <a:lnTo>
                  <a:pt x="299270" y="27324"/>
                </a:lnTo>
                <a:lnTo>
                  <a:pt x="259501" y="9108"/>
                </a:lnTo>
                <a:lnTo>
                  <a:pt x="2172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6" name="object 26"/>
          <p:cNvSpPr/>
          <p:nvPr/>
        </p:nvSpPr>
        <p:spPr>
          <a:xfrm>
            <a:off x="7914431" y="362432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7" name="object 27"/>
          <p:cNvSpPr/>
          <p:nvPr/>
        </p:nvSpPr>
        <p:spPr>
          <a:xfrm>
            <a:off x="7811561" y="456159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8" name="object 28"/>
          <p:cNvSpPr/>
          <p:nvPr/>
        </p:nvSpPr>
        <p:spPr>
          <a:xfrm>
            <a:off x="7811561" y="45615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29" name="object 29"/>
          <p:cNvSpPr/>
          <p:nvPr/>
        </p:nvSpPr>
        <p:spPr>
          <a:xfrm>
            <a:off x="8405921" y="4561597"/>
            <a:ext cx="352206" cy="34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0" name="object 30"/>
          <p:cNvSpPr/>
          <p:nvPr/>
        </p:nvSpPr>
        <p:spPr>
          <a:xfrm>
            <a:off x="8405921" y="456158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1" name="object 31"/>
          <p:cNvSpPr/>
          <p:nvPr/>
        </p:nvSpPr>
        <p:spPr>
          <a:xfrm>
            <a:off x="8451641" y="5327407"/>
            <a:ext cx="352206" cy="340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2" name="object 32"/>
          <p:cNvSpPr/>
          <p:nvPr/>
        </p:nvSpPr>
        <p:spPr>
          <a:xfrm>
            <a:off x="8451641" y="5327399"/>
            <a:ext cx="352616" cy="341186"/>
          </a:xfrm>
          <a:custGeom>
            <a:avLst/>
            <a:gdLst/>
            <a:ahLst/>
            <a:cxnLst/>
            <a:rect l="l" t="t" r="r" b="b"/>
            <a:pathLst>
              <a:path w="391795" h="379095">
                <a:moveTo>
                  <a:pt x="334862" y="54658"/>
                </a:moveTo>
                <a:lnTo>
                  <a:pt x="363101" y="89103"/>
                </a:lnTo>
                <a:lnTo>
                  <a:pt x="381927" y="127591"/>
                </a:lnTo>
                <a:lnTo>
                  <a:pt x="391340" y="168506"/>
                </a:lnTo>
                <a:lnTo>
                  <a:pt x="391340" y="210229"/>
                </a:lnTo>
                <a:lnTo>
                  <a:pt x="381927" y="251143"/>
                </a:lnTo>
                <a:lnTo>
                  <a:pt x="363101" y="289631"/>
                </a:lnTo>
                <a:lnTo>
                  <a:pt x="334862" y="324076"/>
                </a:lnTo>
                <a:lnTo>
                  <a:pt x="299270" y="351401"/>
                </a:lnTo>
                <a:lnTo>
                  <a:pt x="259501" y="369617"/>
                </a:lnTo>
                <a:lnTo>
                  <a:pt x="217225" y="378725"/>
                </a:lnTo>
                <a:lnTo>
                  <a:pt x="174114" y="378725"/>
                </a:lnTo>
                <a:lnTo>
                  <a:pt x="131838" y="369617"/>
                </a:lnTo>
                <a:lnTo>
                  <a:pt x="92069" y="351401"/>
                </a:lnTo>
                <a:lnTo>
                  <a:pt x="56478" y="324076"/>
                </a:lnTo>
                <a:lnTo>
                  <a:pt x="28239" y="289631"/>
                </a:lnTo>
                <a:lnTo>
                  <a:pt x="9413" y="251143"/>
                </a:lnTo>
                <a:lnTo>
                  <a:pt x="0" y="210229"/>
                </a:lnTo>
                <a:lnTo>
                  <a:pt x="0" y="168506"/>
                </a:lnTo>
                <a:lnTo>
                  <a:pt x="9413" y="127591"/>
                </a:lnTo>
                <a:lnTo>
                  <a:pt x="28239" y="89103"/>
                </a:lnTo>
                <a:lnTo>
                  <a:pt x="56478" y="54658"/>
                </a:lnTo>
                <a:lnTo>
                  <a:pt x="92069" y="27329"/>
                </a:lnTo>
                <a:lnTo>
                  <a:pt x="131838" y="9109"/>
                </a:lnTo>
                <a:lnTo>
                  <a:pt x="174114" y="0"/>
                </a:lnTo>
                <a:lnTo>
                  <a:pt x="217225" y="0"/>
                </a:lnTo>
                <a:lnTo>
                  <a:pt x="259501" y="9109"/>
                </a:lnTo>
                <a:lnTo>
                  <a:pt x="299270" y="27329"/>
                </a:lnTo>
                <a:lnTo>
                  <a:pt x="334862" y="546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3" name="object 33"/>
          <p:cNvSpPr/>
          <p:nvPr/>
        </p:nvSpPr>
        <p:spPr>
          <a:xfrm>
            <a:off x="6621780" y="1668780"/>
            <a:ext cx="514350" cy="37719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4" name="object 34"/>
          <p:cNvSpPr/>
          <p:nvPr/>
        </p:nvSpPr>
        <p:spPr>
          <a:xfrm>
            <a:off x="6518910" y="2354580"/>
            <a:ext cx="22860" cy="400050"/>
          </a:xfrm>
          <a:custGeom>
            <a:avLst/>
            <a:gdLst/>
            <a:ahLst/>
            <a:cxnLst/>
            <a:rect l="l" t="t" r="r" b="b"/>
            <a:pathLst>
              <a:path w="25400" h="444500">
                <a:moveTo>
                  <a:pt x="2540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5" name="object 35"/>
          <p:cNvSpPr/>
          <p:nvPr/>
        </p:nvSpPr>
        <p:spPr>
          <a:xfrm>
            <a:off x="8084820" y="2274570"/>
            <a:ext cx="365760" cy="445770"/>
          </a:xfrm>
          <a:custGeom>
            <a:avLst/>
            <a:gdLst/>
            <a:ahLst/>
            <a:cxnLst/>
            <a:rect l="l" t="t" r="r" b="b"/>
            <a:pathLst>
              <a:path w="406400" h="495300">
                <a:moveTo>
                  <a:pt x="4064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6" name="object 36"/>
          <p:cNvSpPr/>
          <p:nvPr/>
        </p:nvSpPr>
        <p:spPr>
          <a:xfrm>
            <a:off x="7279005" y="1725930"/>
            <a:ext cx="0" cy="28575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7" name="object 37"/>
          <p:cNvSpPr/>
          <p:nvPr/>
        </p:nvSpPr>
        <p:spPr>
          <a:xfrm>
            <a:off x="7456170" y="1577340"/>
            <a:ext cx="411480" cy="445770"/>
          </a:xfrm>
          <a:custGeom>
            <a:avLst/>
            <a:gdLst/>
            <a:ahLst/>
            <a:cxnLst/>
            <a:rect l="l" t="t" r="r" b="b"/>
            <a:pathLst>
              <a:path w="457200" h="495300">
                <a:moveTo>
                  <a:pt x="457200" y="4953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8" name="object 38"/>
          <p:cNvSpPr/>
          <p:nvPr/>
        </p:nvSpPr>
        <p:spPr>
          <a:xfrm>
            <a:off x="7547610" y="2331720"/>
            <a:ext cx="285750" cy="400050"/>
          </a:xfrm>
          <a:custGeom>
            <a:avLst/>
            <a:gdLst/>
            <a:ahLst/>
            <a:cxnLst/>
            <a:rect l="l" t="t" r="r" b="b"/>
            <a:pathLst>
              <a:path w="317500" h="444500">
                <a:moveTo>
                  <a:pt x="31750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39" name="object 39"/>
          <p:cNvSpPr/>
          <p:nvPr/>
        </p:nvSpPr>
        <p:spPr>
          <a:xfrm>
            <a:off x="7090410" y="3063240"/>
            <a:ext cx="377190" cy="548640"/>
          </a:xfrm>
          <a:custGeom>
            <a:avLst/>
            <a:gdLst/>
            <a:ahLst/>
            <a:cxnLst/>
            <a:rect l="l" t="t" r="r" b="b"/>
            <a:pathLst>
              <a:path w="419100" h="609600">
                <a:moveTo>
                  <a:pt x="4191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0" name="object 40"/>
          <p:cNvSpPr/>
          <p:nvPr/>
        </p:nvSpPr>
        <p:spPr>
          <a:xfrm>
            <a:off x="7581900" y="3063240"/>
            <a:ext cx="11430" cy="56007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700" y="0"/>
                </a:moveTo>
                <a:lnTo>
                  <a:pt x="0" y="622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1" name="object 41"/>
          <p:cNvSpPr/>
          <p:nvPr/>
        </p:nvSpPr>
        <p:spPr>
          <a:xfrm>
            <a:off x="7684770" y="3028950"/>
            <a:ext cx="434340" cy="605790"/>
          </a:xfrm>
          <a:custGeom>
            <a:avLst/>
            <a:gdLst/>
            <a:ahLst/>
            <a:cxnLst/>
            <a:rect l="l" t="t" r="r" b="b"/>
            <a:pathLst>
              <a:path w="482600" h="673100">
                <a:moveTo>
                  <a:pt x="0" y="0"/>
                </a:moveTo>
                <a:lnTo>
                  <a:pt x="482600" y="673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2" name="object 42"/>
          <p:cNvSpPr/>
          <p:nvPr/>
        </p:nvSpPr>
        <p:spPr>
          <a:xfrm>
            <a:off x="8004810" y="3966210"/>
            <a:ext cx="91440" cy="594360"/>
          </a:xfrm>
          <a:custGeom>
            <a:avLst/>
            <a:gdLst/>
            <a:ahLst/>
            <a:cxnLst/>
            <a:rect l="l" t="t" r="r" b="b"/>
            <a:pathLst>
              <a:path w="101600" h="660400">
                <a:moveTo>
                  <a:pt x="101600" y="0"/>
                </a:moveTo>
                <a:lnTo>
                  <a:pt x="0" y="660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3" name="object 43"/>
          <p:cNvSpPr/>
          <p:nvPr/>
        </p:nvSpPr>
        <p:spPr>
          <a:xfrm>
            <a:off x="8199120" y="3943350"/>
            <a:ext cx="400050" cy="662940"/>
          </a:xfrm>
          <a:custGeom>
            <a:avLst/>
            <a:gdLst/>
            <a:ahLst/>
            <a:cxnLst/>
            <a:rect l="l" t="t" r="r" b="b"/>
            <a:pathLst>
              <a:path w="444500" h="736600">
                <a:moveTo>
                  <a:pt x="0" y="0"/>
                </a:moveTo>
                <a:lnTo>
                  <a:pt x="444500" y="736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4" name="object 44"/>
          <p:cNvSpPr/>
          <p:nvPr/>
        </p:nvSpPr>
        <p:spPr>
          <a:xfrm>
            <a:off x="8587740" y="4914900"/>
            <a:ext cx="34290" cy="41148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0" y="0"/>
                </a:moveTo>
                <a:lnTo>
                  <a:pt x="381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5" name="object 45"/>
          <p:cNvSpPr/>
          <p:nvPr/>
        </p:nvSpPr>
        <p:spPr>
          <a:xfrm>
            <a:off x="3547110" y="3053467"/>
            <a:ext cx="2652332" cy="1439037"/>
          </a:xfrm>
          <a:custGeom>
            <a:avLst/>
            <a:gdLst/>
            <a:ahLst/>
            <a:cxnLst/>
            <a:rect l="l" t="t" r="r" b="b"/>
            <a:pathLst>
              <a:path w="2947035" h="1598929">
                <a:moveTo>
                  <a:pt x="2946958" y="0"/>
                </a:moveTo>
                <a:lnTo>
                  <a:pt x="0" y="1598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6" name="object 46"/>
          <p:cNvSpPr/>
          <p:nvPr/>
        </p:nvSpPr>
        <p:spPr>
          <a:xfrm>
            <a:off x="6167952" y="3028950"/>
            <a:ext cx="77153" cy="62865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85153" y="0"/>
                </a:moveTo>
                <a:lnTo>
                  <a:pt x="0" y="2844"/>
                </a:lnTo>
                <a:lnTo>
                  <a:pt x="34912" y="27241"/>
                </a:lnTo>
                <a:lnTo>
                  <a:pt x="36334" y="69824"/>
                </a:lnTo>
                <a:lnTo>
                  <a:pt x="85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7" name="object 47"/>
          <p:cNvSpPr/>
          <p:nvPr/>
        </p:nvSpPr>
        <p:spPr>
          <a:xfrm>
            <a:off x="6621780" y="1668780"/>
            <a:ext cx="514350" cy="377190"/>
          </a:xfrm>
          <a:custGeom>
            <a:avLst/>
            <a:gdLst/>
            <a:ahLst/>
            <a:cxnLst/>
            <a:rect l="l" t="t" r="r" b="b"/>
            <a:pathLst>
              <a:path w="571500" h="419100">
                <a:moveTo>
                  <a:pt x="571500" y="0"/>
                </a:moveTo>
                <a:lnTo>
                  <a:pt x="0" y="419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8" name="object 48"/>
          <p:cNvSpPr/>
          <p:nvPr/>
        </p:nvSpPr>
        <p:spPr>
          <a:xfrm>
            <a:off x="3661410" y="3785318"/>
            <a:ext cx="3036951" cy="821245"/>
          </a:xfrm>
          <a:custGeom>
            <a:avLst/>
            <a:gdLst/>
            <a:ahLst/>
            <a:cxnLst/>
            <a:rect l="l" t="t" r="r" b="b"/>
            <a:pathLst>
              <a:path w="3374390" h="912495">
                <a:moveTo>
                  <a:pt x="3373831" y="0"/>
                </a:moveTo>
                <a:lnTo>
                  <a:pt x="0" y="91219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9" name="object 49"/>
          <p:cNvSpPr/>
          <p:nvPr/>
        </p:nvSpPr>
        <p:spPr>
          <a:xfrm>
            <a:off x="6672357" y="3756698"/>
            <a:ext cx="75438" cy="66294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28333" y="31813"/>
                </a:lnTo>
                <a:lnTo>
                  <a:pt x="19888" y="73558"/>
                </a:lnTo>
                <a:lnTo>
                  <a:pt x="83502" y="168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0" name="object 50"/>
          <p:cNvSpPr/>
          <p:nvPr/>
        </p:nvSpPr>
        <p:spPr>
          <a:xfrm>
            <a:off x="3775710" y="4720590"/>
            <a:ext cx="4498848" cy="836676"/>
          </a:xfrm>
          <a:custGeom>
            <a:avLst/>
            <a:gdLst/>
            <a:ahLst/>
            <a:cxnLst/>
            <a:rect l="l" t="t" r="r" b="b"/>
            <a:pathLst>
              <a:path w="4998720" h="929639">
                <a:moveTo>
                  <a:pt x="4998415" y="92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1" name="object 51"/>
          <p:cNvSpPr/>
          <p:nvPr/>
        </p:nvSpPr>
        <p:spPr>
          <a:xfrm>
            <a:off x="8251160" y="5520164"/>
            <a:ext cx="73724" cy="67437"/>
          </a:xfrm>
          <a:custGeom>
            <a:avLst/>
            <a:gdLst/>
            <a:ahLst/>
            <a:cxnLst/>
            <a:rect l="l" t="t" r="r" b="b"/>
            <a:pathLst>
              <a:path w="81915" h="74929">
                <a:moveTo>
                  <a:pt x="13919" y="0"/>
                </a:moveTo>
                <a:lnTo>
                  <a:pt x="25692" y="40932"/>
                </a:lnTo>
                <a:lnTo>
                  <a:pt x="0" y="74917"/>
                </a:lnTo>
                <a:lnTo>
                  <a:pt x="81876" y="51384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2" name="object 52"/>
          <p:cNvSpPr/>
          <p:nvPr/>
        </p:nvSpPr>
        <p:spPr>
          <a:xfrm>
            <a:off x="4575811" y="2196628"/>
            <a:ext cx="1505330" cy="409766"/>
          </a:xfrm>
          <a:custGeom>
            <a:avLst/>
            <a:gdLst/>
            <a:ahLst/>
            <a:cxnLst/>
            <a:rect l="l" t="t" r="r" b="b"/>
            <a:pathLst>
              <a:path w="1672589" h="455294">
                <a:moveTo>
                  <a:pt x="1672056" y="0"/>
                </a:moveTo>
                <a:lnTo>
                  <a:pt x="0" y="454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3" name="object 53"/>
          <p:cNvSpPr/>
          <p:nvPr/>
        </p:nvSpPr>
        <p:spPr>
          <a:xfrm>
            <a:off x="6055115" y="2168042"/>
            <a:ext cx="75438" cy="66294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28384" y="31762"/>
                </a:lnTo>
                <a:lnTo>
                  <a:pt x="20002" y="73533"/>
                </a:lnTo>
                <a:lnTo>
                  <a:pt x="83527" y="167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4" name="object 54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6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751</TotalTime>
  <Words>1440</Words>
  <Application>Microsoft Office PowerPoint</Application>
  <PresentationFormat>Widescreen</PresentationFormat>
  <Paragraphs>377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微軟正黑體</vt:lpstr>
      <vt:lpstr>Arial</vt:lpstr>
      <vt:lpstr>Calibri</vt:lpstr>
      <vt:lpstr>Courier New</vt:lpstr>
      <vt:lpstr>Monotype Sorts</vt:lpstr>
      <vt:lpstr>新細明體</vt:lpstr>
      <vt:lpstr>PT Sans</vt:lpstr>
      <vt:lpstr>Times New Roman</vt:lpstr>
      <vt:lpstr>Trebuchet MS</vt:lpstr>
      <vt:lpstr>Wingdings</vt:lpstr>
      <vt:lpstr>Wingdings 3</vt:lpstr>
      <vt:lpstr>Facet</vt:lpstr>
      <vt:lpstr>Trees</vt:lpstr>
      <vt:lpstr>Trees</vt:lpstr>
      <vt:lpstr>Nature View of a Tree</vt:lpstr>
      <vt:lpstr>Computer Scientist’s View</vt:lpstr>
      <vt:lpstr>Trees</vt:lpstr>
      <vt:lpstr>Trees</vt:lpstr>
      <vt:lpstr>Trees</vt:lpstr>
      <vt:lpstr>Trees</vt:lpstr>
      <vt:lpstr>Trees</vt:lpstr>
      <vt:lpstr>Trees</vt:lpstr>
      <vt:lpstr>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Skewed Binary Tree </vt:lpstr>
      <vt:lpstr>Complete Binary Tree </vt:lpstr>
      <vt:lpstr>Full 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Traversing Binary Trees</vt:lpstr>
      <vt:lpstr>Traversing Trees</vt:lpstr>
      <vt:lpstr>Exercises</vt:lpstr>
      <vt:lpstr>Exercises</vt:lpstr>
      <vt:lpstr>Pre-order Traversing Algorithm (basic ideas)</vt:lpstr>
      <vt:lpstr>Pre-order traversing</vt:lpstr>
      <vt:lpstr>In-order traversing</vt:lpstr>
      <vt:lpstr>Post-order traversing</vt:lpstr>
      <vt:lpstr>Construct Tree from given Inorder and Preorder traversals </vt:lpstr>
      <vt:lpstr>Construct Tree from given Inorder and Preorder traversals(continue)</vt:lpstr>
      <vt:lpstr>Construct Tree from given Inorder and Preorder traversals(continue)</vt:lpstr>
      <vt:lpstr>Construct a Binary Tree from Postorder and Inorder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Muhammad Masud Tarek</dc:creator>
  <cp:lastModifiedBy>Bilkis</cp:lastModifiedBy>
  <cp:revision>74</cp:revision>
  <dcterms:created xsi:type="dcterms:W3CDTF">2015-03-24T16:53:49Z</dcterms:created>
  <dcterms:modified xsi:type="dcterms:W3CDTF">2017-12-25T18:24:26Z</dcterms:modified>
</cp:coreProperties>
</file>