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59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68" r:id="rId15"/>
    <p:sldId id="273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AD0E-7342-4359-A1C5-2307DB4FD5B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EC20-9036-4D90-A4DA-BB3F7E72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of BST Deletion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0" y="1295401"/>
            <a:ext cx="8799490" cy="52599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BST_delete</a:t>
            </a:r>
            <a:r>
              <a:rPr lang="en-US" b="1" dirty="0" smtClean="0"/>
              <a:t> (Info, Left, Right, Root, Avail, Item)</a:t>
            </a:r>
          </a:p>
          <a:p>
            <a:pPr marL="0" indent="0">
              <a:buNone/>
            </a:pPr>
            <a:r>
              <a:rPr lang="en-US" dirty="0" smtClean="0"/>
              <a:t>1.	// find the location of the Item using BST searching algorithm.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2 global variables, set initially </a:t>
            </a:r>
            <a:r>
              <a:rPr lang="en-US" dirty="0" err="1" smtClean="0"/>
              <a:t>Loc</a:t>
            </a:r>
            <a:r>
              <a:rPr lang="en-US" dirty="0" smtClean="0"/>
              <a:t> = null and Parent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call </a:t>
            </a:r>
            <a:r>
              <a:rPr lang="en-US" b="1" dirty="0" err="1" smtClean="0"/>
              <a:t>FindBST</a:t>
            </a:r>
            <a:r>
              <a:rPr lang="en-US" b="1" dirty="0" smtClean="0"/>
              <a:t>(Info, Left, Right, Root, Item)     </a:t>
            </a:r>
            <a:r>
              <a:rPr lang="en-US" dirty="0" smtClean="0"/>
              <a:t>// it will return Loc, Parent  of Item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if (Loc == null) then display “Item not found” and exit    // nothing to delete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dirty="0" smtClean="0"/>
              <a:t>if (Right[Loc] != null &amp;&amp; Left[Loc] != null)</a:t>
            </a:r>
          </a:p>
          <a:p>
            <a:pPr marL="514350" indent="-514350">
              <a:buNone/>
            </a:pPr>
            <a:r>
              <a:rPr lang="en-US" dirty="0" smtClean="0"/>
              <a:t>			 // delete node with 2 children</a:t>
            </a:r>
          </a:p>
          <a:p>
            <a:pPr marL="0" indent="0">
              <a:buNone/>
            </a:pPr>
            <a:r>
              <a:rPr lang="en-US" dirty="0" smtClean="0"/>
              <a:t>	    call </a:t>
            </a:r>
            <a:r>
              <a:rPr lang="en-US" b="1" dirty="0" smtClean="0"/>
              <a:t>BST_delete_2_children</a:t>
            </a:r>
            <a:r>
              <a:rPr lang="en-US" dirty="0" smtClean="0"/>
              <a:t>(Info</a:t>
            </a:r>
            <a:r>
              <a:rPr lang="en-US" dirty="0"/>
              <a:t>, </a:t>
            </a:r>
            <a:r>
              <a:rPr lang="en-US" dirty="0" smtClean="0"/>
              <a:t>Left</a:t>
            </a:r>
            <a:r>
              <a:rPr lang="en-US" dirty="0"/>
              <a:t>, Right. Root, Loc, Parent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 smtClean="0"/>
              <a:t>		 // delete node with 1 or 0 child</a:t>
            </a:r>
          </a:p>
          <a:p>
            <a:pPr marL="0" indent="0">
              <a:buNone/>
            </a:pPr>
            <a:r>
              <a:rPr lang="en-US" dirty="0" smtClean="0"/>
              <a:t>	    call </a:t>
            </a:r>
            <a:r>
              <a:rPr lang="en-US" b="1" dirty="0" smtClean="0"/>
              <a:t>BST_delete_0_1_child </a:t>
            </a:r>
            <a:r>
              <a:rPr lang="en-US" dirty="0" smtClean="0"/>
              <a:t>(Info</a:t>
            </a:r>
            <a:r>
              <a:rPr lang="en-US" dirty="0"/>
              <a:t>, Left, Right, Root, L</a:t>
            </a:r>
            <a:r>
              <a:rPr lang="en-US" dirty="0" smtClean="0"/>
              <a:t>oc</a:t>
            </a:r>
            <a:r>
              <a:rPr lang="en-US" dirty="0"/>
              <a:t>, </a:t>
            </a:r>
            <a:r>
              <a:rPr lang="en-US" dirty="0" smtClean="0"/>
              <a:t>Parent)</a:t>
            </a:r>
          </a:p>
          <a:p>
            <a:pPr marL="0" indent="0">
              <a:buNone/>
            </a:pPr>
            <a:r>
              <a:rPr lang="en-US" dirty="0" smtClean="0"/>
              <a:t>4. 	// update Avail list</a:t>
            </a:r>
          </a:p>
          <a:p>
            <a:pPr marL="0" indent="0">
              <a:buNone/>
            </a:pPr>
            <a:r>
              <a:rPr lang="en-US" dirty="0" smtClean="0"/>
              <a:t>		Link[Loc] = Avail and Avail = Loc   </a:t>
            </a:r>
          </a:p>
          <a:p>
            <a:pPr marL="0" indent="0">
              <a:buNone/>
            </a:pPr>
            <a:r>
              <a:rPr lang="en-US" dirty="0" smtClean="0"/>
              <a:t>                // or if Left is used as Link array then Left[Loc]= Avail, Avail=Loc</a:t>
            </a:r>
          </a:p>
          <a:p>
            <a:pPr marL="0" indent="0">
              <a:buNone/>
            </a:pPr>
            <a:r>
              <a:rPr lang="en-US" dirty="0" smtClean="0"/>
              <a:t>5.	Exit</a:t>
            </a:r>
          </a:p>
        </p:txBody>
      </p:sp>
    </p:spTree>
    <p:extLst>
      <p:ext uri="{BB962C8B-B14F-4D97-AF65-F5344CB8AC3E}">
        <p14:creationId xmlns:p14="http://schemas.microsoft.com/office/powerpoint/2010/main" val="268231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BST: Deletion with 0 or 1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		//Loc and Parent of N can be found calling searching algorithm</a:t>
            </a:r>
          </a:p>
          <a:p>
            <a:pPr>
              <a:buNone/>
            </a:pPr>
            <a:r>
              <a:rPr lang="en-US" sz="2200" b="1" dirty="0" smtClean="0"/>
              <a:t>BST_delete_0_1_child(Info, Left, Right, Root, Loc, Parent)</a:t>
            </a:r>
          </a:p>
          <a:p>
            <a:pPr>
              <a:buNone/>
            </a:pPr>
            <a:r>
              <a:rPr lang="en-US" sz="2200" dirty="0" smtClean="0"/>
              <a:t>	1.        if (Left[Loc]==null &amp;&amp;  Right[Loc]==null)</a:t>
            </a:r>
          </a:p>
          <a:p>
            <a:pPr>
              <a:buNone/>
            </a:pPr>
            <a:r>
              <a:rPr lang="en-US" sz="2200" dirty="0" smtClean="0"/>
              <a:t>			set Child= null // no child</a:t>
            </a:r>
          </a:p>
          <a:p>
            <a:pPr>
              <a:buNone/>
            </a:pPr>
            <a:r>
              <a:rPr lang="en-US" sz="2200" dirty="0" smtClean="0"/>
              <a:t>	      	else if (Left[Loc] != null</a:t>
            </a:r>
          </a:p>
          <a:p>
            <a:pPr>
              <a:buNone/>
            </a:pPr>
            <a:r>
              <a:rPr lang="en-US" sz="2200" dirty="0" smtClean="0"/>
              <a:t>			set Child = Left[Loc]</a:t>
            </a:r>
          </a:p>
          <a:p>
            <a:pPr>
              <a:buNone/>
            </a:pPr>
            <a:r>
              <a:rPr lang="en-US" sz="2200" dirty="0" smtClean="0"/>
              <a:t>	     	 else   set Child=Right[Loc]</a:t>
            </a:r>
          </a:p>
          <a:p>
            <a:pPr>
              <a:buNone/>
            </a:pPr>
            <a:r>
              <a:rPr lang="en-US" sz="2200" dirty="0" smtClean="0"/>
              <a:t>	</a:t>
            </a:r>
          </a:p>
          <a:p>
            <a:pPr>
              <a:buNone/>
            </a:pPr>
            <a:r>
              <a:rPr lang="en-US" sz="2200" dirty="0" smtClean="0"/>
              <a:t>	2. 	if (Parent==null)   // N is root</a:t>
            </a:r>
          </a:p>
          <a:p>
            <a:pPr>
              <a:buNone/>
            </a:pPr>
            <a:r>
              <a:rPr lang="en-US" sz="2200" dirty="0" smtClean="0"/>
              <a:t>			set Root = Child;</a:t>
            </a:r>
          </a:p>
          <a:p>
            <a:pPr>
              <a:buNone/>
            </a:pPr>
            <a:r>
              <a:rPr lang="en-US" sz="2200" dirty="0" smtClean="0"/>
              <a:t>		else</a:t>
            </a:r>
          </a:p>
          <a:p>
            <a:pPr>
              <a:buNone/>
            </a:pPr>
            <a:r>
              <a:rPr lang="en-US" sz="2200" dirty="0" smtClean="0"/>
              <a:t>			{   if (Loc== Left[Parent) </a:t>
            </a:r>
          </a:p>
          <a:p>
            <a:pPr>
              <a:buNone/>
            </a:pPr>
            <a:r>
              <a:rPr lang="en-US" sz="2200" dirty="0" smtClean="0"/>
              <a:t>				set    Left[Parent] = Child </a:t>
            </a:r>
          </a:p>
          <a:p>
            <a:pPr>
              <a:buNone/>
            </a:pPr>
            <a:r>
              <a:rPr lang="en-US" sz="2200" dirty="0" smtClean="0"/>
              <a:t>                     	      else   </a:t>
            </a:r>
          </a:p>
          <a:p>
            <a:pPr>
              <a:buNone/>
            </a:pPr>
            <a:r>
              <a:rPr lang="en-US" sz="2200" dirty="0" smtClean="0"/>
              <a:t>				set    Right[Parent]=Child</a:t>
            </a:r>
          </a:p>
          <a:p>
            <a:pPr>
              <a:buNone/>
            </a:pPr>
            <a:r>
              <a:rPr lang="en-US" sz="2200" dirty="0" smtClean="0"/>
              <a:t>			}</a:t>
            </a:r>
          </a:p>
          <a:p>
            <a:pPr>
              <a:buNone/>
            </a:pPr>
            <a:r>
              <a:rPr lang="en-US" sz="2200" dirty="0" smtClean="0"/>
              <a:t>	3. 	return;</a:t>
            </a: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138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BST: Deletion (node with 2 children)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87888"/>
            <a:ext cx="8349445" cy="5383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BST_delete_2_children</a:t>
            </a:r>
            <a:r>
              <a:rPr lang="en-US" sz="2000" dirty="0" smtClean="0"/>
              <a:t>(Info, </a:t>
            </a:r>
            <a:r>
              <a:rPr lang="en-US" sz="2000" dirty="0" err="1" smtClean="0"/>
              <a:t>Lft</a:t>
            </a:r>
            <a:r>
              <a:rPr lang="en-US" sz="2000" dirty="0" smtClean="0"/>
              <a:t>, Right. Root, </a:t>
            </a:r>
            <a:r>
              <a:rPr lang="en-US" sz="2000" dirty="0" err="1" smtClean="0"/>
              <a:t>Loc</a:t>
            </a:r>
            <a:r>
              <a:rPr lang="en-US" sz="2000" dirty="0" smtClean="0"/>
              <a:t>, Parent)</a:t>
            </a:r>
          </a:p>
          <a:p>
            <a:pPr marL="0" indent="0">
              <a:buNone/>
            </a:pPr>
            <a:r>
              <a:rPr lang="en-US" sz="2000" dirty="0" smtClean="0"/>
              <a:t>// to delete a node N at Loc. </a:t>
            </a:r>
            <a:r>
              <a:rPr lang="en-US" sz="2000" dirty="0" err="1" smtClean="0"/>
              <a:t>Loc</a:t>
            </a:r>
            <a:r>
              <a:rPr lang="en-US" sz="2000" dirty="0" smtClean="0"/>
              <a:t> value can be found using searching algorithm</a:t>
            </a:r>
          </a:p>
          <a:p>
            <a:pPr marL="0" indent="0">
              <a:buNone/>
            </a:pPr>
            <a:r>
              <a:rPr lang="en-US" sz="2000" dirty="0" smtClean="0"/>
              <a:t>1. //(find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successor and parent of </a:t>
            </a:r>
            <a:r>
              <a:rPr lang="en-US" sz="2000" dirty="0" smtClean="0"/>
              <a:t>successor.)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a) set PTR = Right[</a:t>
            </a:r>
            <a:r>
              <a:rPr lang="en-US" sz="2000" dirty="0" err="1" smtClean="0"/>
              <a:t>Loc</a:t>
            </a:r>
            <a:r>
              <a:rPr lang="en-US" sz="2000" dirty="0" smtClean="0"/>
              <a:t>], temp=</a:t>
            </a:r>
            <a:r>
              <a:rPr lang="en-US" sz="2000" dirty="0" err="1" smtClean="0"/>
              <a:t>Loc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b) repeat while (Left[PTR] != null)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temp = PTR and PTR=Left[PTR]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c) </a:t>
            </a:r>
            <a:r>
              <a:rPr lang="en-US" sz="2000" dirty="0" err="1" smtClean="0"/>
              <a:t>Succ_loc</a:t>
            </a:r>
            <a:r>
              <a:rPr lang="en-US" sz="2000" dirty="0" smtClean="0"/>
              <a:t>= PTR, </a:t>
            </a:r>
            <a:r>
              <a:rPr lang="en-US" sz="2000" dirty="0" err="1" smtClean="0"/>
              <a:t>Parent_succ_loc</a:t>
            </a:r>
            <a:r>
              <a:rPr lang="en-US" sz="2000" dirty="0" smtClean="0"/>
              <a:t>= temp</a:t>
            </a:r>
          </a:p>
          <a:p>
            <a:pPr marL="0" indent="0">
              <a:buNone/>
            </a:pPr>
            <a:r>
              <a:rPr lang="en-US" sz="2000" dirty="0" smtClean="0"/>
              <a:t>2. // delete the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successor of N. It may have no child or only a right child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call </a:t>
            </a:r>
            <a:r>
              <a:rPr lang="en-US" sz="2000" b="1" dirty="0" smtClean="0"/>
              <a:t>BST_delete_0_1_child(Info, Left, Right, Root, Loc, Parent)</a:t>
            </a:r>
          </a:p>
          <a:p>
            <a:pPr marL="0" indent="0">
              <a:buNone/>
            </a:pPr>
            <a:r>
              <a:rPr lang="en-US" sz="2000" b="1" dirty="0" smtClean="0"/>
              <a:t> 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continue to next slide …</a:t>
            </a:r>
          </a:p>
        </p:txBody>
      </p:sp>
    </p:spTree>
    <p:extLst>
      <p:ext uri="{BB962C8B-B14F-4D97-AF65-F5344CB8AC3E}">
        <p14:creationId xmlns:p14="http://schemas.microsoft.com/office/powerpoint/2010/main" val="192725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BST: Deletion (node with 2 children) 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7888"/>
            <a:ext cx="8839200" cy="5383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3. // replace the node N by its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successor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a) 	if (Parent == null)         // N is a root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set Root= </a:t>
            </a:r>
            <a:r>
              <a:rPr lang="en-US" sz="2000" dirty="0" err="1" smtClean="0"/>
              <a:t>Succ_loc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else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{ if Loc= Left[Parent]    </a:t>
            </a:r>
          </a:p>
          <a:p>
            <a:pPr marL="0" indent="0">
              <a:buNone/>
            </a:pPr>
            <a:r>
              <a:rPr lang="en-US" sz="2000" dirty="0" smtClean="0"/>
              <a:t>				set  Left[Parent]= </a:t>
            </a:r>
            <a:r>
              <a:rPr lang="en-US" sz="2000" dirty="0" err="1" smtClean="0"/>
              <a:t>Succ_loc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else   </a:t>
            </a:r>
          </a:p>
          <a:p>
            <a:pPr marL="0" indent="0">
              <a:buNone/>
            </a:pPr>
            <a:r>
              <a:rPr lang="en-US" sz="2000" dirty="0" smtClean="0"/>
              <a:t>				set Right[Parent] = </a:t>
            </a:r>
            <a:r>
              <a:rPr lang="en-US" sz="2000" dirty="0" err="1" smtClean="0"/>
              <a:t>Succ_loc</a:t>
            </a:r>
            <a:r>
              <a:rPr lang="en-US" sz="2000" dirty="0" smtClean="0"/>
              <a:t>   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b) 	Left[</a:t>
            </a:r>
            <a:r>
              <a:rPr lang="en-US" sz="2000" dirty="0" err="1" smtClean="0"/>
              <a:t>Succ_loc</a:t>
            </a:r>
            <a:r>
              <a:rPr lang="en-US" sz="2000" dirty="0" smtClean="0"/>
              <a:t>] = Left[Loc]   </a:t>
            </a:r>
          </a:p>
          <a:p>
            <a:pPr marL="0" indent="0">
              <a:buNone/>
            </a:pPr>
            <a:r>
              <a:rPr lang="en-US" sz="2000" dirty="0" smtClean="0"/>
              <a:t>		Right[</a:t>
            </a:r>
            <a:r>
              <a:rPr lang="en-US" sz="2000" dirty="0" err="1" smtClean="0"/>
              <a:t>Succ_loc</a:t>
            </a:r>
            <a:r>
              <a:rPr lang="en-US" sz="2000" dirty="0" smtClean="0"/>
              <a:t>] = Right [Loc]</a:t>
            </a:r>
          </a:p>
          <a:p>
            <a:pPr marL="0" indent="0">
              <a:buNone/>
            </a:pPr>
            <a:r>
              <a:rPr lang="en-US" sz="2000" dirty="0" smtClean="0"/>
              <a:t>4.	return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383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(</a:t>
            </a:r>
            <a:r>
              <a:rPr lang="en-US" dirty="0" err="1" smtClean="0"/>
              <a:t>Maxheap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76083"/>
            <a:ext cx="8021033" cy="5505717"/>
          </a:xfrm>
        </p:spPr>
        <p:txBody>
          <a:bodyPr>
            <a:noAutofit/>
          </a:bodyPr>
          <a:lstStyle/>
          <a:p>
            <a:r>
              <a:rPr lang="en-US" sz="2400" dirty="0" smtClean="0"/>
              <a:t>A binary tree is called Heap or </a:t>
            </a:r>
            <a:r>
              <a:rPr lang="en-US" sz="2400" dirty="0" err="1" smtClean="0"/>
              <a:t>Maxheap</a:t>
            </a:r>
            <a:r>
              <a:rPr lang="en-US" sz="2400" dirty="0" smtClean="0"/>
              <a:t> if for each node N, it has following properties:</a:t>
            </a:r>
          </a:p>
          <a:p>
            <a:pPr lvl="1"/>
            <a:r>
              <a:rPr lang="en-US" sz="2400" dirty="0" smtClean="0"/>
              <a:t>The tree is a complete binary tree</a:t>
            </a:r>
          </a:p>
          <a:p>
            <a:pPr lvl="1"/>
            <a:r>
              <a:rPr lang="en-US" sz="2400" dirty="0" smtClean="0"/>
              <a:t>The value of N is greater or equal to the value at any of the descendants of N  (for </a:t>
            </a:r>
            <a:r>
              <a:rPr lang="en-US" sz="2400" dirty="0" err="1" smtClean="0"/>
              <a:t>Minheap</a:t>
            </a:r>
            <a:r>
              <a:rPr lang="en-US" sz="2400" dirty="0" smtClean="0"/>
              <a:t>, N value would be less than or equal to its  children)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Insertion in Heap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/>
              <a:t>the element to the bottom level of the heap.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Compare </a:t>
            </a:r>
            <a:r>
              <a:rPr lang="en-US" sz="2400" dirty="0"/>
              <a:t>the added element with its parent; if they are in the correct order, stop.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not, swap the element with its parent and return to the </a:t>
            </a:r>
            <a:r>
              <a:rPr lang="en-US" sz="2400" dirty="0" smtClean="0"/>
              <a:t>step2.</a:t>
            </a:r>
          </a:p>
        </p:txBody>
      </p:sp>
    </p:spTree>
    <p:extLst>
      <p:ext uri="{BB962C8B-B14F-4D97-AF65-F5344CB8AC3E}">
        <p14:creationId xmlns:p14="http://schemas.microsoft.com/office/powerpoint/2010/main" val="427843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(</a:t>
            </a:r>
            <a:r>
              <a:rPr lang="en-US" dirty="0" err="1" smtClean="0"/>
              <a:t>Maxheap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76083"/>
            <a:ext cx="8021033" cy="552717"/>
          </a:xfrm>
        </p:spPr>
        <p:txBody>
          <a:bodyPr>
            <a:noAutofit/>
          </a:bodyPr>
          <a:lstStyle/>
          <a:p>
            <a:r>
              <a:rPr lang="en-US" sz="2400" dirty="0" smtClean="0"/>
              <a:t>Insert 15 to the Heap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" y="2260292"/>
            <a:ext cx="2400420" cy="1397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28" y="3190741"/>
            <a:ext cx="2558286" cy="155875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652452">
            <a:off x="3165429" y="311454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88" y="4572000"/>
            <a:ext cx="2622967" cy="154331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807740">
            <a:off x="6185882" y="4504999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(</a:t>
            </a:r>
            <a:r>
              <a:rPr lang="en-US" dirty="0" err="1" smtClean="0"/>
              <a:t>Maxheap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0"/>
            <a:ext cx="8021033" cy="5505717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Root deletion of a Heap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Replace the root of the heap with the last element on the last level.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Compare </a:t>
            </a:r>
            <a:r>
              <a:rPr lang="en-US" sz="2000" dirty="0"/>
              <a:t>the new root with its children; if they are in the correct order, stop.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not, swap the element with one of its children and return to the previous step. (Swap with its smaller child in </a:t>
            </a:r>
            <a:r>
              <a:rPr lang="en-US" sz="2000" dirty="0" smtClean="0"/>
              <a:t>a min-heap </a:t>
            </a:r>
            <a:r>
              <a:rPr lang="en-US" sz="2000" dirty="0"/>
              <a:t>and its larger child in a max-heap</a:t>
            </a:r>
            <a:r>
              <a:rPr lang="en-US" sz="2000" dirty="0" smtClean="0"/>
              <a:t>.)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Delete 11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5257800"/>
            <a:ext cx="609600" cy="693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95400" y="4419600"/>
            <a:ext cx="2400300" cy="1397000"/>
            <a:chOff x="1295400" y="4419600"/>
            <a:chExt cx="2400300" cy="1397000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295400" y="4419600"/>
              <a:ext cx="2400300" cy="1397000"/>
              <a:chOff x="816" y="2784"/>
              <a:chExt cx="1512" cy="880"/>
            </a:xfrm>
          </p:grpSpPr>
          <p:sp>
            <p:nvSpPr>
              <p:cNvPr id="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816" y="2784"/>
                <a:ext cx="1512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2784"/>
                <a:ext cx="1519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2895600" y="5257800"/>
              <a:ext cx="6096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82" y="4370153"/>
            <a:ext cx="2337156" cy="1446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751" y="4345809"/>
            <a:ext cx="2385213" cy="147079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667796" y="4648200"/>
            <a:ext cx="5232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413246" y="4572000"/>
            <a:ext cx="5232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(</a:t>
            </a:r>
            <a:r>
              <a:rPr lang="en-US" dirty="0" err="1" smtClean="0"/>
              <a:t>Maxheap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0"/>
            <a:ext cx="8021033" cy="5505717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Homeworks</a:t>
            </a:r>
            <a:r>
              <a:rPr lang="en-US" sz="1800" dirty="0" smtClean="0"/>
              <a:t> 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1. graphically show how data will be inserted into an array to represent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25, 44, 30, 60, 18, 50, 55, 77, 55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2. graphically show how a root of a max heap can be deleted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603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Also known as </a:t>
            </a:r>
          </a:p>
          <a:p>
            <a:pPr lvl="1"/>
            <a:r>
              <a:rPr lang="en-US" dirty="0" smtClean="0"/>
              <a:t>Ordered Tree</a:t>
            </a:r>
          </a:p>
          <a:p>
            <a:pPr lvl="1"/>
            <a:r>
              <a:rPr lang="en-US" dirty="0" smtClean="0"/>
              <a:t>Binary Sorted Tree</a:t>
            </a:r>
          </a:p>
          <a:p>
            <a:pPr lvl="1"/>
            <a:endParaRPr lang="en-US" dirty="0"/>
          </a:p>
          <a:p>
            <a:r>
              <a:rPr lang="en-US" dirty="0" smtClean="0"/>
              <a:t>A binary tree T is a BST if for each node N has the following properties</a:t>
            </a:r>
          </a:p>
          <a:p>
            <a:pPr lvl="1"/>
            <a:r>
              <a:rPr lang="en-US" dirty="0" smtClean="0"/>
              <a:t>The value at node N is greater than every node value of left sub-tree</a:t>
            </a:r>
          </a:p>
          <a:p>
            <a:pPr lvl="1"/>
            <a:r>
              <a:rPr lang="en-US" dirty="0" smtClean="0"/>
              <a:t>The value at node N is smaller than every node value of right sub-tree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bst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143000"/>
            <a:ext cx="2358803" cy="2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08" y="1676400"/>
            <a:ext cx="83087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one of the most used data structures in computer science.</a:t>
            </a:r>
          </a:p>
          <a:p>
            <a:r>
              <a:rPr lang="en-US" dirty="0" smtClean="0"/>
              <a:t>Mainly used for look up tables</a:t>
            </a:r>
          </a:p>
          <a:p>
            <a:endParaRPr lang="en-US" dirty="0" smtClean="0"/>
          </a:p>
          <a:p>
            <a:r>
              <a:rPr lang="en-US" dirty="0" smtClean="0"/>
              <a:t>It’s average running time f(n)=O(log</a:t>
            </a:r>
            <a:r>
              <a:rPr lang="en-US" baseline="-25000" dirty="0" smtClean="0"/>
              <a:t>2</a:t>
            </a:r>
            <a:r>
              <a:rPr lang="en-US" dirty="0" smtClean="0"/>
              <a:t>n) for searching (similar to sorted linear array).</a:t>
            </a:r>
          </a:p>
          <a:p>
            <a:r>
              <a:rPr lang="en-US" dirty="0" smtClean="0"/>
              <a:t> Also it is easier to insert or delete data items (similar to linked list)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main application for BST is related to unique key. So it is unlikely to have same value of 2 nodes. But if there is any possibility to have 2 same value nodes, it is up to the programmer to implement one node as left/right node of other/ or return exception (also modify searching, insertion, deletion algorithm accordingly).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similar to other binary tree algorithm (discussed previously - preorder, </a:t>
            </a:r>
            <a:r>
              <a:rPr lang="en-US" dirty="0" err="1" smtClean="0"/>
              <a:t>inorder</a:t>
            </a:r>
            <a:r>
              <a:rPr lang="en-US" dirty="0" smtClean="0"/>
              <a:t>, </a:t>
            </a:r>
            <a:r>
              <a:rPr lang="en-US" dirty="0" err="1" smtClean="0"/>
              <a:t>postorder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Searching (or finding)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Deletion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(Searching/Insertion)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Basic Ideas:</a:t>
            </a:r>
          </a:p>
          <a:p>
            <a:pPr lvl="1">
              <a:buNone/>
            </a:pPr>
            <a:r>
              <a:rPr lang="en-US" dirty="0" smtClean="0"/>
              <a:t>(a) Compare ITEM with the node N of a sub tree</a:t>
            </a:r>
          </a:p>
          <a:p>
            <a:pPr lvl="2"/>
            <a:r>
              <a:rPr lang="en-US" dirty="0" smtClean="0"/>
              <a:t>If ITEM&lt;N, proceed to left child of N</a:t>
            </a:r>
          </a:p>
          <a:p>
            <a:pPr lvl="2"/>
            <a:r>
              <a:rPr lang="en-US" dirty="0" smtClean="0"/>
              <a:t>If ITEM&gt;N, proceed to right child of N</a:t>
            </a:r>
          </a:p>
          <a:p>
            <a:pPr lvl="1">
              <a:buNone/>
            </a:pPr>
            <a:r>
              <a:rPr lang="en-US" dirty="0" smtClean="0"/>
              <a:t>(b) Repeat step (a) until any of the following occurs:</a:t>
            </a:r>
          </a:p>
          <a:p>
            <a:pPr lvl="2"/>
            <a:r>
              <a:rPr lang="en-US" dirty="0" smtClean="0"/>
              <a:t>If  for a sub tree, ITEM==N, search is successful</a:t>
            </a:r>
          </a:p>
          <a:p>
            <a:pPr lvl="2"/>
            <a:r>
              <a:rPr lang="en-US" dirty="0" smtClean="0"/>
              <a:t>If left/right child is NULL (empty sub tree) but ITEM!=N, then search is unsuccessful (only for insertion, ITEM can be inserted at left (if ITEM&lt;N) or right (if ITEM&gt;N) child of N ) </a:t>
            </a:r>
          </a:p>
        </p:txBody>
      </p:sp>
    </p:spTree>
    <p:extLst>
      <p:ext uri="{BB962C8B-B14F-4D97-AF65-F5344CB8AC3E}">
        <p14:creationId xmlns:p14="http://schemas.microsoft.com/office/powerpoint/2010/main" val="4449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Searching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/>
              <a:t>FindBST</a:t>
            </a:r>
            <a:r>
              <a:rPr lang="en-US" sz="2000" dirty="0" smtClean="0"/>
              <a:t>(Info, Left, Right, Root, Item)</a:t>
            </a:r>
          </a:p>
          <a:p>
            <a:pPr>
              <a:buNone/>
            </a:pPr>
            <a:r>
              <a:rPr lang="en-US" sz="2000" dirty="0" smtClean="0"/>
              <a:t>		Initially PTR=Root and global variable: Loc=null, Parent=null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if Root==null set Loc=null, Parent=null and return. //(empty tree)</a:t>
            </a:r>
          </a:p>
          <a:p>
            <a:pPr marL="457200" indent="-457200"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f Item=Info[Root] set Loc=Root, Parent=null and return. //(Item at root)</a:t>
            </a:r>
          </a:p>
          <a:p>
            <a:pPr marL="457200" indent="-457200"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/>
              <a:t>Item&lt;Info[Root]</a:t>
            </a:r>
          </a:p>
          <a:p>
            <a:pPr marL="857250" lvl="1" indent="-457200">
              <a:buNone/>
            </a:pPr>
            <a:r>
              <a:rPr lang="en-US" sz="2000" dirty="0"/>
              <a:t>	set PTR=Left[Root], Temp= Root</a:t>
            </a:r>
          </a:p>
          <a:p>
            <a:pPr marL="857250" lvl="1" indent="-457200">
              <a:buNone/>
            </a:pPr>
            <a:r>
              <a:rPr lang="en-US" sz="2000" dirty="0" smtClean="0"/>
              <a:t>else</a:t>
            </a:r>
            <a:endParaRPr lang="en-US" sz="2000" dirty="0"/>
          </a:p>
          <a:p>
            <a:pPr marL="857250" lvl="1" indent="-457200">
              <a:buNone/>
            </a:pPr>
            <a:r>
              <a:rPr lang="en-US" sz="2000" dirty="0"/>
              <a:t>	set PTR=Right[Root], </a:t>
            </a:r>
            <a:r>
              <a:rPr lang="en-US" sz="2000" dirty="0" smtClean="0"/>
              <a:t>Temp=Root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Repeat step </a:t>
            </a:r>
            <a:r>
              <a:rPr lang="en-US" sz="2000" dirty="0" smtClean="0"/>
              <a:t>5 </a:t>
            </a:r>
            <a:r>
              <a:rPr lang="en-US" sz="2000" dirty="0"/>
              <a:t>while (PTR </a:t>
            </a:r>
            <a:r>
              <a:rPr lang="en-US" sz="2000" dirty="0" smtClean="0"/>
              <a:t>!= </a:t>
            </a:r>
            <a:r>
              <a:rPr lang="en-US" sz="2000" dirty="0"/>
              <a:t>null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	if (Item==Info[PTR]), set Loc=PTR, Parent=Temp and return; // successful</a:t>
            </a:r>
          </a:p>
          <a:p>
            <a:pPr marL="457200" indent="-45720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		else if (Item&lt;Info[PTR]), set Temp=PTR, PTR=Left[PTR]</a:t>
            </a:r>
          </a:p>
          <a:p>
            <a:pPr marL="457200" indent="-45720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	else      set Temp=PTR, PTR=Right[PTR]</a:t>
            </a:r>
          </a:p>
          <a:p>
            <a:pPr marL="457200" indent="-45720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// (end of loop)</a:t>
            </a:r>
          </a:p>
          <a:p>
            <a:pPr marL="457200" indent="-457200">
              <a:buAutoNum type="arabicPeriod" startAt="6"/>
            </a:pPr>
            <a:r>
              <a:rPr lang="en-US" sz="2000" dirty="0" smtClean="0"/>
              <a:t>Loc=Null, Parent=Temp   and return.  </a:t>
            </a:r>
          </a:p>
          <a:p>
            <a:pPr marL="457200" indent="-45720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// search unsuccessful, for future insertion, Parent info is saved in globally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97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Insertion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/>
              <a:t>InsertBST</a:t>
            </a:r>
            <a:r>
              <a:rPr lang="en-US" sz="2000" dirty="0" smtClean="0"/>
              <a:t>(Info, Left, Right, Root, Item, Avail)</a:t>
            </a:r>
          </a:p>
          <a:p>
            <a:pPr>
              <a:buNone/>
            </a:pPr>
            <a:r>
              <a:rPr lang="en-US" sz="2000" dirty="0" smtClean="0"/>
              <a:t>			Initially global variable: Loc=null, Parent=null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Call  </a:t>
            </a:r>
            <a:r>
              <a:rPr lang="en-US" sz="2000" dirty="0" err="1" smtClean="0"/>
              <a:t>FindBST</a:t>
            </a:r>
            <a:r>
              <a:rPr lang="en-US" sz="2000" dirty="0" smtClean="0"/>
              <a:t>(Info, Left, Right, Root, Item)   </a:t>
            </a:r>
          </a:p>
          <a:p>
            <a:pPr marL="457200" indent="-457200">
              <a:buNone/>
            </a:pPr>
            <a:r>
              <a:rPr lang="en-US" sz="2000" dirty="0"/>
              <a:t>	</a:t>
            </a:r>
            <a:r>
              <a:rPr lang="en-US" sz="2000" dirty="0" smtClean="0"/>
              <a:t>//(global variable Loc, Parent return value. If Loc !=null, there is an Item with same value in the tree)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If (Loc != null) show exception for duplicate items and exit.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// copy Item to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Avail position and update Avail list</a:t>
            </a:r>
          </a:p>
          <a:p>
            <a:pPr marL="457200" indent="-457200">
              <a:buNone/>
            </a:pPr>
            <a:r>
              <a:rPr lang="en-US" sz="2000" dirty="0"/>
              <a:t>	</a:t>
            </a:r>
            <a:r>
              <a:rPr lang="en-US" sz="2000" dirty="0" smtClean="0"/>
              <a:t>if (Avail == Null) display Overflow and exit. // no free space, exit</a:t>
            </a:r>
          </a:p>
          <a:p>
            <a:pPr marL="457200" indent="-45720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 </a:t>
            </a:r>
          </a:p>
          <a:p>
            <a:pPr marL="457200" indent="-457200">
              <a:buNone/>
            </a:pPr>
            <a:r>
              <a:rPr lang="en-US" sz="2000" dirty="0" smtClean="0"/>
              <a:t>		temp=Avail, Info[temp]= Item, Left[temp]=null, Right[temp]=null </a:t>
            </a:r>
          </a:p>
          <a:p>
            <a:pPr marL="457200" indent="-457200">
              <a:buNone/>
            </a:pPr>
            <a:r>
              <a:rPr lang="en-US" sz="2000" dirty="0" smtClean="0"/>
              <a:t>		Avail=Link[Avail] // or Avail=Left[Avail] if used same array to maintain linking</a:t>
            </a:r>
          </a:p>
          <a:p>
            <a:pPr marL="457200" indent="-457200">
              <a:buAutoNum type="arabicPeriod" startAt="4"/>
            </a:pPr>
            <a:r>
              <a:rPr lang="en-US" sz="2000" dirty="0" smtClean="0"/>
              <a:t>// add Item to the tree</a:t>
            </a:r>
          </a:p>
          <a:p>
            <a:pPr marL="457200" indent="-457200">
              <a:buNone/>
            </a:pPr>
            <a:r>
              <a:rPr lang="en-US" sz="2000" dirty="0"/>
              <a:t>	</a:t>
            </a:r>
            <a:r>
              <a:rPr lang="en-US" sz="2000" dirty="0" smtClean="0"/>
              <a:t>	if (Parent==Null),    set Root=temp    // item at the root. Tree was empty</a:t>
            </a:r>
          </a:p>
          <a:p>
            <a:pPr marL="457200" indent="-457200">
              <a:buNone/>
            </a:pPr>
            <a:r>
              <a:rPr lang="en-US" sz="2000" dirty="0"/>
              <a:t>	</a:t>
            </a:r>
            <a:r>
              <a:rPr lang="en-US" sz="2000" dirty="0" smtClean="0"/>
              <a:t>	else if (Item&lt;Info[Parent]),    set  Left[Parent]=temp   // add as left child</a:t>
            </a:r>
          </a:p>
          <a:p>
            <a:pPr marL="457200" indent="-457200">
              <a:buNone/>
            </a:pPr>
            <a:r>
              <a:rPr lang="en-US" sz="2000" dirty="0"/>
              <a:t>	</a:t>
            </a:r>
            <a:r>
              <a:rPr lang="en-US" sz="2000" dirty="0" smtClean="0"/>
              <a:t>	else     set Right[Parent]=temp   // add as right child</a:t>
            </a:r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  5.	   Exit</a:t>
            </a:r>
          </a:p>
        </p:txBody>
      </p:sp>
    </p:spTree>
    <p:extLst>
      <p:ext uri="{BB962C8B-B14F-4D97-AF65-F5344CB8AC3E}">
        <p14:creationId xmlns:p14="http://schemas.microsoft.com/office/powerpoint/2010/main" val="36043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have to consider 3 cases for delete a node N from a BST</a:t>
            </a:r>
          </a:p>
          <a:p>
            <a:pPr lvl="1">
              <a:buNone/>
            </a:pPr>
            <a:r>
              <a:rPr lang="en-US" dirty="0" smtClean="0"/>
              <a:t>Case 1: If N has no child, simply replace the location of N in the parent node P[N] (Left[N] or Right[N]) by the null pointer.</a:t>
            </a:r>
          </a:p>
          <a:p>
            <a:pPr lvl="1">
              <a:buNone/>
            </a:pPr>
            <a:r>
              <a:rPr lang="en-US" dirty="0" smtClean="0"/>
              <a:t>Case 2: If N has one child,  simply replace the location of N in the parent node P[N](Left[N] or Right[N]) by the location of child of N.</a:t>
            </a:r>
          </a:p>
          <a:p>
            <a:pPr lvl="1">
              <a:buNone/>
            </a:pPr>
            <a:r>
              <a:rPr lang="en-US" dirty="0" smtClean="0"/>
              <a:t>Case 3: if N has 2 children, find the </a:t>
            </a:r>
            <a:r>
              <a:rPr lang="en-US" dirty="0" err="1" smtClean="0"/>
              <a:t>inorder</a:t>
            </a:r>
            <a:r>
              <a:rPr lang="en-US" dirty="0" smtClean="0"/>
              <a:t> successor S </a:t>
            </a:r>
            <a:r>
              <a:rPr lang="en-US" dirty="0" smtClean="0"/>
              <a:t>(</a:t>
            </a:r>
            <a:r>
              <a:rPr lang="en-US" dirty="0" err="1"/>
              <a:t>Inorder</a:t>
            </a:r>
            <a:r>
              <a:rPr lang="en-US" dirty="0"/>
              <a:t> successor of a node is the next node in </a:t>
            </a:r>
            <a:r>
              <a:rPr lang="en-US" dirty="0" err="1"/>
              <a:t>Inorder</a:t>
            </a:r>
            <a:r>
              <a:rPr lang="en-US" dirty="0"/>
              <a:t> traversal of the Binary Tree</a:t>
            </a:r>
            <a:r>
              <a:rPr lang="en-US" dirty="0" smtClean="0"/>
              <a:t>) </a:t>
            </a:r>
            <a:r>
              <a:rPr lang="en-US" dirty="0" smtClean="0"/>
              <a:t>of N. Delete the node S from the tree (use case 1 or case 2). Replace node value of N with the node value of 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2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797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Binary Search Tree</vt:lpstr>
      <vt:lpstr>Binary Search Tree (BST)</vt:lpstr>
      <vt:lpstr>Example: BST</vt:lpstr>
      <vt:lpstr>BST</vt:lpstr>
      <vt:lpstr>BST Operations</vt:lpstr>
      <vt:lpstr>BST (Searching/Insertion)</vt:lpstr>
      <vt:lpstr>BST Searching Algorithm</vt:lpstr>
      <vt:lpstr>BST Insertion Algorithm</vt:lpstr>
      <vt:lpstr>BST Deletion</vt:lpstr>
      <vt:lpstr>Integration of BST Deletion algorithm</vt:lpstr>
      <vt:lpstr>BST: Deletion with 0 or 1 child</vt:lpstr>
      <vt:lpstr>BST: Deletion (node with 2 children)</vt:lpstr>
      <vt:lpstr>BST: Deletion (node with 2 children) continued….</vt:lpstr>
      <vt:lpstr>Heap (Maxheap)</vt:lpstr>
      <vt:lpstr>Heap (Maxheap)</vt:lpstr>
      <vt:lpstr>Heap (Maxheap)</vt:lpstr>
      <vt:lpstr>Heap (Maxheap)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Administrator</dc:creator>
  <cp:lastModifiedBy>Bilkis</cp:lastModifiedBy>
  <cp:revision>48</cp:revision>
  <dcterms:created xsi:type="dcterms:W3CDTF">2015-04-09T04:01:36Z</dcterms:created>
  <dcterms:modified xsi:type="dcterms:W3CDTF">2017-07-16T03:26:02Z</dcterms:modified>
</cp:coreProperties>
</file>