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6" r:id="rId7"/>
    <p:sldId id="263" r:id="rId8"/>
    <p:sldId id="264" r:id="rId9"/>
    <p:sldId id="260" r:id="rId10"/>
    <p:sldId id="265" r:id="rId11"/>
    <p:sldId id="268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A27B-19EB-4B3A-BD05-3A2C96FCE12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858D-13D7-4BC1-BFCD-9E34838F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0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A27B-19EB-4B3A-BD05-3A2C96FCE12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858D-13D7-4BC1-BFCD-9E34838F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7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A27B-19EB-4B3A-BD05-3A2C96FCE12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858D-13D7-4BC1-BFCD-9E34838F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93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77333" y="1816100"/>
            <a:ext cx="11260667" cy="4508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8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A27B-19EB-4B3A-BD05-3A2C96FCE12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858D-13D7-4BC1-BFCD-9E34838F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9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A27B-19EB-4B3A-BD05-3A2C96FCE12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858D-13D7-4BC1-BFCD-9E34838F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2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A27B-19EB-4B3A-BD05-3A2C96FCE12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858D-13D7-4BC1-BFCD-9E34838F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A27B-19EB-4B3A-BD05-3A2C96FCE12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858D-13D7-4BC1-BFCD-9E34838F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1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A27B-19EB-4B3A-BD05-3A2C96FCE12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858D-13D7-4BC1-BFCD-9E34838F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4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A27B-19EB-4B3A-BD05-3A2C96FCE12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858D-13D7-4BC1-BFCD-9E34838F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A27B-19EB-4B3A-BD05-3A2C96FCE12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858D-13D7-4BC1-BFCD-9E34838F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A27B-19EB-4B3A-BD05-3A2C96FCE12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858D-13D7-4BC1-BFCD-9E34838F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3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4A27B-19EB-4B3A-BD05-3A2C96FCE12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2858D-13D7-4BC1-BFCD-9E34838F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2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Graphs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Terminology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460678"/>
            <a:ext cx="1033630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 of Edges in a Directed Graph</a:t>
            </a:r>
          </a:p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|v| = n</a:t>
            </a:r>
          </a:p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Then 0&lt;= |E|&lt;= n(n-1)  </a:t>
            </a:r>
          </a:p>
          <a:p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 of Edges in an Undirected Graph</a:t>
            </a:r>
          </a:p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0&lt;= |E|&lt;= n(n-1)/2</a:t>
            </a: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Dense graph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too many edges</a:t>
            </a:r>
          </a:p>
          <a:p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Sparse graph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too few edges</a:t>
            </a:r>
          </a:p>
          <a:p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Graphs as ADTs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ADT graph operations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whether graph is empty.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 number of vertices in a graph.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 number of edges in a graph.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See whether edge exists between two given vertices.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vertex in graph whose vertices have distinct values that differ from new vertex’s value.</a:t>
            </a:r>
          </a:p>
        </p:txBody>
      </p:sp>
    </p:spTree>
    <p:extLst>
      <p:ext uri="{BB962C8B-B14F-4D97-AF65-F5344CB8AC3E}">
        <p14:creationId xmlns:p14="http://schemas.microsoft.com/office/powerpoint/2010/main" val="214933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Graphs as ADTs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1690688"/>
            <a:ext cx="8923338" cy="480695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ADT graph operations,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ctd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edge between two given vertices in graph.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Remove specified vertex from graph and any edges between the vertex and other vertices.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Remove edge between two vertices in graph.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Retrieve from graph vertex that contains given value.</a:t>
            </a:r>
          </a:p>
        </p:txBody>
      </p:sp>
    </p:spTree>
    <p:extLst>
      <p:ext uri="{BB962C8B-B14F-4D97-AF65-F5344CB8AC3E}">
        <p14:creationId xmlns:p14="http://schemas.microsoft.com/office/powerpoint/2010/main" val="24906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Graph Representation</a:t>
            </a:r>
          </a:p>
        </p:txBody>
      </p:sp>
      <p:grpSp>
        <p:nvGrpSpPr>
          <p:cNvPr id="21519" name="Group 21518"/>
          <p:cNvGrpSpPr/>
          <p:nvPr/>
        </p:nvGrpSpPr>
        <p:grpSpPr>
          <a:xfrm>
            <a:off x="8133284" y="2876837"/>
            <a:ext cx="3760090" cy="3382728"/>
            <a:chOff x="5733534" y="1027906"/>
            <a:chExt cx="5558481" cy="4845671"/>
          </a:xfrm>
        </p:grpSpPr>
        <p:sp>
          <p:nvSpPr>
            <p:cNvPr id="3" name="Oval 2"/>
            <p:cNvSpPr/>
            <p:nvPr/>
          </p:nvSpPr>
          <p:spPr>
            <a:xfrm>
              <a:off x="5733534" y="2916194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447003" y="3632887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829166" y="5181598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8989539" y="29161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624750" y="26113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F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758748" y="4913869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829166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091483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6096000" y="1690688"/>
              <a:ext cx="733166" cy="1225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6"/>
              <a:endCxn id="25" idx="2"/>
            </p:cNvCxnSpPr>
            <p:nvPr/>
          </p:nvCxnSpPr>
          <p:spPr>
            <a:xfrm>
              <a:off x="7496431" y="1373896"/>
              <a:ext cx="15950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758748" y="1690688"/>
              <a:ext cx="866002" cy="920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5" name="Straight Connector 21504"/>
            <p:cNvCxnSpPr>
              <a:endCxn id="21" idx="0"/>
            </p:cNvCxnSpPr>
            <p:nvPr/>
          </p:nvCxnSpPr>
          <p:spPr>
            <a:xfrm flipH="1">
              <a:off x="9323172" y="1719885"/>
              <a:ext cx="92677" cy="1196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8" name="Straight Connector 21507"/>
            <p:cNvCxnSpPr>
              <a:endCxn id="19" idx="0"/>
            </p:cNvCxnSpPr>
            <p:nvPr/>
          </p:nvCxnSpPr>
          <p:spPr>
            <a:xfrm>
              <a:off x="7265773" y="1719885"/>
              <a:ext cx="514863" cy="1913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0" name="Straight Connector 21509"/>
            <p:cNvCxnSpPr>
              <a:stCxn id="22" idx="4"/>
            </p:cNvCxnSpPr>
            <p:nvPr/>
          </p:nvCxnSpPr>
          <p:spPr>
            <a:xfrm flipH="1">
              <a:off x="10157254" y="3303372"/>
              <a:ext cx="801129" cy="1610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2" name="Straight Connector 21511"/>
            <p:cNvCxnSpPr/>
            <p:nvPr/>
          </p:nvCxnSpPr>
          <p:spPr>
            <a:xfrm flipH="1" flipV="1">
              <a:off x="9415849" y="3632887"/>
              <a:ext cx="342899" cy="1280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4" name="Straight Connector 21513"/>
            <p:cNvCxnSpPr/>
            <p:nvPr/>
          </p:nvCxnSpPr>
          <p:spPr>
            <a:xfrm flipH="1" flipV="1">
              <a:off x="8114268" y="4324866"/>
              <a:ext cx="1542536" cy="856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6" name="Straight Connector 21515"/>
            <p:cNvCxnSpPr/>
            <p:nvPr/>
          </p:nvCxnSpPr>
          <p:spPr>
            <a:xfrm flipH="1">
              <a:off x="7496431" y="5605848"/>
              <a:ext cx="2262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8" name="Straight Connector 21517"/>
            <p:cNvCxnSpPr/>
            <p:nvPr/>
          </p:nvCxnSpPr>
          <p:spPr>
            <a:xfrm flipH="1" flipV="1">
              <a:off x="6096000" y="3632887"/>
              <a:ext cx="733166" cy="1548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838200" y="1460678"/>
            <a:ext cx="110551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Graph G = (V, E) can be represented in a memory as a Edge list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7602" y="2255626"/>
            <a:ext cx="39644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create two lists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for vertices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 for edges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use an array of appropriate size or we can use an implementation of dynamic list such as vector in C++ or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ArrayList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Java</a:t>
            </a:r>
          </a:p>
        </p:txBody>
      </p:sp>
      <p:graphicFrame>
        <p:nvGraphicFramePr>
          <p:cNvPr id="21520" name="Table 215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040325"/>
              </p:ext>
            </p:extLst>
          </p:nvPr>
        </p:nvGraphicFramePr>
        <p:xfrm>
          <a:off x="4848835" y="3118370"/>
          <a:ext cx="100776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762"/>
              </a:tblGrid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70073"/>
              </p:ext>
            </p:extLst>
          </p:nvPr>
        </p:nvGraphicFramePr>
        <p:xfrm>
          <a:off x="6744238" y="3125160"/>
          <a:ext cx="100776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762"/>
              </a:tblGrid>
              <a:tr h="3133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521" name="TextBox 21520"/>
          <p:cNvSpPr txBox="1"/>
          <p:nvPr/>
        </p:nvSpPr>
        <p:spPr>
          <a:xfrm>
            <a:off x="4782065" y="6129341"/>
            <a:ext cx="12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 List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712843" y="6104425"/>
            <a:ext cx="12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Graph Representation</a:t>
            </a:r>
          </a:p>
        </p:txBody>
      </p:sp>
      <p:grpSp>
        <p:nvGrpSpPr>
          <p:cNvPr id="21519" name="Group 21518"/>
          <p:cNvGrpSpPr/>
          <p:nvPr/>
        </p:nvGrpSpPr>
        <p:grpSpPr>
          <a:xfrm>
            <a:off x="6300676" y="205171"/>
            <a:ext cx="2512821" cy="2290894"/>
            <a:chOff x="5733534" y="1027906"/>
            <a:chExt cx="5558481" cy="4845671"/>
          </a:xfrm>
        </p:grpSpPr>
        <p:sp>
          <p:nvSpPr>
            <p:cNvPr id="3" name="Oval 2"/>
            <p:cNvSpPr/>
            <p:nvPr/>
          </p:nvSpPr>
          <p:spPr>
            <a:xfrm>
              <a:off x="5733534" y="2916194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447003" y="3632887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829166" y="5181598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8989539" y="29161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624750" y="26113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F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758748" y="4913869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829166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091483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6096000" y="1690688"/>
              <a:ext cx="733166" cy="1225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6"/>
              <a:endCxn id="25" idx="2"/>
            </p:cNvCxnSpPr>
            <p:nvPr/>
          </p:nvCxnSpPr>
          <p:spPr>
            <a:xfrm>
              <a:off x="7496431" y="1373896"/>
              <a:ext cx="15950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758748" y="1690688"/>
              <a:ext cx="866002" cy="920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5" name="Straight Connector 21504"/>
            <p:cNvCxnSpPr>
              <a:endCxn id="21" idx="0"/>
            </p:cNvCxnSpPr>
            <p:nvPr/>
          </p:nvCxnSpPr>
          <p:spPr>
            <a:xfrm flipH="1">
              <a:off x="9323172" y="1719885"/>
              <a:ext cx="92677" cy="1196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8" name="Straight Connector 21507"/>
            <p:cNvCxnSpPr>
              <a:endCxn id="19" idx="0"/>
            </p:cNvCxnSpPr>
            <p:nvPr/>
          </p:nvCxnSpPr>
          <p:spPr>
            <a:xfrm>
              <a:off x="7265773" y="1719885"/>
              <a:ext cx="514863" cy="1913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0" name="Straight Connector 21509"/>
            <p:cNvCxnSpPr>
              <a:stCxn id="22" idx="4"/>
            </p:cNvCxnSpPr>
            <p:nvPr/>
          </p:nvCxnSpPr>
          <p:spPr>
            <a:xfrm flipH="1">
              <a:off x="10157254" y="3303372"/>
              <a:ext cx="801129" cy="1610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2" name="Straight Connector 21511"/>
            <p:cNvCxnSpPr/>
            <p:nvPr/>
          </p:nvCxnSpPr>
          <p:spPr>
            <a:xfrm flipH="1" flipV="1">
              <a:off x="9415849" y="3632887"/>
              <a:ext cx="342899" cy="1280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4" name="Straight Connector 21513"/>
            <p:cNvCxnSpPr/>
            <p:nvPr/>
          </p:nvCxnSpPr>
          <p:spPr>
            <a:xfrm flipH="1" flipV="1">
              <a:off x="8114268" y="4324866"/>
              <a:ext cx="1542536" cy="856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6" name="Straight Connector 21515"/>
            <p:cNvCxnSpPr/>
            <p:nvPr/>
          </p:nvCxnSpPr>
          <p:spPr>
            <a:xfrm flipH="1">
              <a:off x="7496431" y="5605848"/>
              <a:ext cx="2262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8" name="Straight Connector 21517"/>
            <p:cNvCxnSpPr/>
            <p:nvPr/>
          </p:nvCxnSpPr>
          <p:spPr>
            <a:xfrm flipH="1" flipV="1">
              <a:off x="6096000" y="3632887"/>
              <a:ext cx="733166" cy="1548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838200" y="1434615"/>
            <a:ext cx="59845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truct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Edge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char  *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startVertex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char  *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endVertex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Edge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string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startVertex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string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endVertex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</a:t>
            </a:r>
          </a:p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truct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Edge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EdgeList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[MAX_SIZE]</a:t>
            </a:r>
          </a:p>
        </p:txBody>
      </p:sp>
      <p:graphicFrame>
        <p:nvGraphicFramePr>
          <p:cNvPr id="21520" name="Table 215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93716"/>
              </p:ext>
            </p:extLst>
          </p:nvPr>
        </p:nvGraphicFramePr>
        <p:xfrm>
          <a:off x="6949489" y="3019514"/>
          <a:ext cx="100776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762"/>
              </a:tblGrid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29270"/>
              </p:ext>
            </p:extLst>
          </p:nvPr>
        </p:nvGraphicFramePr>
        <p:xfrm>
          <a:off x="9141457" y="1489012"/>
          <a:ext cx="2652343" cy="447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2343"/>
              </a:tblGrid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521" name="TextBox 21520"/>
          <p:cNvSpPr txBox="1"/>
          <p:nvPr/>
        </p:nvSpPr>
        <p:spPr>
          <a:xfrm>
            <a:off x="6882719" y="6030485"/>
            <a:ext cx="12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 List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813497" y="6395532"/>
            <a:ext cx="12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List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15123" y="1533018"/>
            <a:ext cx="1832825" cy="369468"/>
            <a:chOff x="9118558" y="2842834"/>
            <a:chExt cx="1832825" cy="369468"/>
          </a:xfrm>
        </p:grpSpPr>
        <p:sp>
          <p:nvSpPr>
            <p:cNvPr id="2" name="TextBox 1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419606" y="1954358"/>
            <a:ext cx="1829040" cy="409809"/>
            <a:chOff x="9118558" y="2842834"/>
            <a:chExt cx="1829040" cy="409809"/>
          </a:xfrm>
        </p:grpSpPr>
        <p:sp>
          <p:nvSpPr>
            <p:cNvPr id="33" name="TextBox 32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165607" y="2883311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424089" y="2402592"/>
            <a:ext cx="1832825" cy="369468"/>
            <a:chOff x="9118558" y="2842834"/>
            <a:chExt cx="1832825" cy="369468"/>
          </a:xfrm>
        </p:grpSpPr>
        <p:sp>
          <p:nvSpPr>
            <p:cNvPr id="36" name="TextBox 35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442019" y="2864273"/>
            <a:ext cx="1832825" cy="369468"/>
            <a:chOff x="9118558" y="2842834"/>
            <a:chExt cx="1832825" cy="369468"/>
          </a:xfrm>
        </p:grpSpPr>
        <p:sp>
          <p:nvSpPr>
            <p:cNvPr id="39" name="TextBox 38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459949" y="3312507"/>
            <a:ext cx="1832825" cy="369468"/>
            <a:chOff x="9118558" y="2842834"/>
            <a:chExt cx="1832825" cy="369468"/>
          </a:xfrm>
        </p:grpSpPr>
        <p:sp>
          <p:nvSpPr>
            <p:cNvPr id="42" name="TextBox 41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477879" y="3760741"/>
            <a:ext cx="1832825" cy="369468"/>
            <a:chOff x="9118558" y="2842834"/>
            <a:chExt cx="1832825" cy="369468"/>
          </a:xfrm>
        </p:grpSpPr>
        <p:sp>
          <p:nvSpPr>
            <p:cNvPr id="45" name="TextBox 44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95809" y="4195528"/>
            <a:ext cx="1832825" cy="369468"/>
            <a:chOff x="9118558" y="2842834"/>
            <a:chExt cx="1832825" cy="369468"/>
          </a:xfrm>
        </p:grpSpPr>
        <p:sp>
          <p:nvSpPr>
            <p:cNvPr id="50" name="TextBox 49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513739" y="4643762"/>
            <a:ext cx="1832825" cy="369468"/>
            <a:chOff x="9118558" y="2842834"/>
            <a:chExt cx="1832825" cy="369468"/>
          </a:xfrm>
        </p:grpSpPr>
        <p:sp>
          <p:nvSpPr>
            <p:cNvPr id="55" name="TextBox 54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517858" y="5092727"/>
            <a:ext cx="1832825" cy="369468"/>
            <a:chOff x="9118558" y="2842834"/>
            <a:chExt cx="1832825" cy="369468"/>
          </a:xfrm>
        </p:grpSpPr>
        <p:sp>
          <p:nvSpPr>
            <p:cNvPr id="58" name="TextBox 57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546688" y="5541693"/>
            <a:ext cx="1832825" cy="369468"/>
            <a:chOff x="9118558" y="2842834"/>
            <a:chExt cx="1832825" cy="369468"/>
          </a:xfrm>
        </p:grpSpPr>
        <p:sp>
          <p:nvSpPr>
            <p:cNvPr id="61" name="TextBox 60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1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117985"/>
            <a:ext cx="5625818" cy="1325563"/>
          </a:xfrm>
        </p:spPr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Weighted Graph Representation</a:t>
            </a:r>
          </a:p>
        </p:txBody>
      </p:sp>
      <p:grpSp>
        <p:nvGrpSpPr>
          <p:cNvPr id="21519" name="Group 21518"/>
          <p:cNvGrpSpPr/>
          <p:nvPr/>
        </p:nvGrpSpPr>
        <p:grpSpPr>
          <a:xfrm>
            <a:off x="6300676" y="197102"/>
            <a:ext cx="2512821" cy="2290894"/>
            <a:chOff x="5733534" y="1027906"/>
            <a:chExt cx="5558481" cy="4845671"/>
          </a:xfrm>
        </p:grpSpPr>
        <p:sp>
          <p:nvSpPr>
            <p:cNvPr id="3" name="Oval 2"/>
            <p:cNvSpPr/>
            <p:nvPr/>
          </p:nvSpPr>
          <p:spPr>
            <a:xfrm>
              <a:off x="5733534" y="2916194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447003" y="3632887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829166" y="5181598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8989539" y="29161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624750" y="26113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F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758748" y="4913869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829166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091483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6096000" y="1690688"/>
              <a:ext cx="733166" cy="1225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6"/>
              <a:endCxn id="25" idx="2"/>
            </p:cNvCxnSpPr>
            <p:nvPr/>
          </p:nvCxnSpPr>
          <p:spPr>
            <a:xfrm>
              <a:off x="7496431" y="1373896"/>
              <a:ext cx="15950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758748" y="1690688"/>
              <a:ext cx="866002" cy="920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5" name="Straight Connector 21504"/>
            <p:cNvCxnSpPr>
              <a:endCxn id="21" idx="0"/>
            </p:cNvCxnSpPr>
            <p:nvPr/>
          </p:nvCxnSpPr>
          <p:spPr>
            <a:xfrm flipH="1">
              <a:off x="9323172" y="1719885"/>
              <a:ext cx="92677" cy="1196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8" name="Straight Connector 21507"/>
            <p:cNvCxnSpPr>
              <a:endCxn id="19" idx="0"/>
            </p:cNvCxnSpPr>
            <p:nvPr/>
          </p:nvCxnSpPr>
          <p:spPr>
            <a:xfrm>
              <a:off x="7265773" y="1719885"/>
              <a:ext cx="514863" cy="1913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0" name="Straight Connector 21509"/>
            <p:cNvCxnSpPr>
              <a:stCxn id="22" idx="4"/>
            </p:cNvCxnSpPr>
            <p:nvPr/>
          </p:nvCxnSpPr>
          <p:spPr>
            <a:xfrm flipH="1">
              <a:off x="10157254" y="3303372"/>
              <a:ext cx="801129" cy="1610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2" name="Straight Connector 21511"/>
            <p:cNvCxnSpPr/>
            <p:nvPr/>
          </p:nvCxnSpPr>
          <p:spPr>
            <a:xfrm flipH="1" flipV="1">
              <a:off x="9415849" y="3632887"/>
              <a:ext cx="342899" cy="1280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4" name="Straight Connector 21513"/>
            <p:cNvCxnSpPr/>
            <p:nvPr/>
          </p:nvCxnSpPr>
          <p:spPr>
            <a:xfrm flipH="1" flipV="1">
              <a:off x="8114268" y="4324866"/>
              <a:ext cx="1542536" cy="856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6" name="Straight Connector 21515"/>
            <p:cNvCxnSpPr/>
            <p:nvPr/>
          </p:nvCxnSpPr>
          <p:spPr>
            <a:xfrm flipH="1">
              <a:off x="7496431" y="5605848"/>
              <a:ext cx="2262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8" name="Straight Connector 21517"/>
            <p:cNvCxnSpPr/>
            <p:nvPr/>
          </p:nvCxnSpPr>
          <p:spPr>
            <a:xfrm flipH="1" flipV="1">
              <a:off x="6096000" y="3632887"/>
              <a:ext cx="733166" cy="1548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838200" y="1434615"/>
            <a:ext cx="59845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truct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Edge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char  *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startVertex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char  *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endVertex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weight;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Edge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string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startVertex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string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endVertex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weight;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</a:t>
            </a:r>
          </a:p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truct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Edge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EdgeList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[MAX_SIZE]</a:t>
            </a:r>
          </a:p>
        </p:txBody>
      </p:sp>
      <p:graphicFrame>
        <p:nvGraphicFramePr>
          <p:cNvPr id="21520" name="Table 215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58945"/>
              </p:ext>
            </p:extLst>
          </p:nvPr>
        </p:nvGraphicFramePr>
        <p:xfrm>
          <a:off x="5253250" y="2670575"/>
          <a:ext cx="100776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762"/>
              </a:tblGrid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24190"/>
              </p:ext>
            </p:extLst>
          </p:nvPr>
        </p:nvGraphicFramePr>
        <p:xfrm>
          <a:off x="8600936" y="1959096"/>
          <a:ext cx="3360405" cy="447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0405"/>
              </a:tblGrid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521" name="TextBox 21520"/>
          <p:cNvSpPr txBox="1"/>
          <p:nvPr/>
        </p:nvSpPr>
        <p:spPr>
          <a:xfrm>
            <a:off x="5223529" y="5632000"/>
            <a:ext cx="12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 List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813497" y="6395532"/>
            <a:ext cx="12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List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74602" y="2003102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25436" y="2003238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879085" y="2424442"/>
            <a:ext cx="1829040" cy="409809"/>
            <a:chOff x="9118558" y="2842834"/>
            <a:chExt cx="1829040" cy="409809"/>
          </a:xfrm>
        </p:grpSpPr>
        <p:sp>
          <p:nvSpPr>
            <p:cNvPr id="33" name="TextBox 32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165607" y="2883311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883568" y="2872676"/>
            <a:ext cx="1832825" cy="369468"/>
            <a:chOff x="9118558" y="2842834"/>
            <a:chExt cx="1832825" cy="369468"/>
          </a:xfrm>
        </p:grpSpPr>
        <p:sp>
          <p:nvSpPr>
            <p:cNvPr id="36" name="TextBox 35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901498" y="3334357"/>
            <a:ext cx="1832825" cy="369468"/>
            <a:chOff x="9118558" y="2842834"/>
            <a:chExt cx="1832825" cy="369468"/>
          </a:xfrm>
        </p:grpSpPr>
        <p:sp>
          <p:nvSpPr>
            <p:cNvPr id="39" name="TextBox 38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919428" y="3782591"/>
            <a:ext cx="1832825" cy="369468"/>
            <a:chOff x="9118558" y="2842834"/>
            <a:chExt cx="1832825" cy="369468"/>
          </a:xfrm>
        </p:grpSpPr>
        <p:sp>
          <p:nvSpPr>
            <p:cNvPr id="42" name="TextBox 41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937358" y="4230825"/>
            <a:ext cx="1832825" cy="369468"/>
            <a:chOff x="9118558" y="2842834"/>
            <a:chExt cx="1832825" cy="369468"/>
          </a:xfrm>
        </p:grpSpPr>
        <p:sp>
          <p:nvSpPr>
            <p:cNvPr id="45" name="TextBox 44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955288" y="4665612"/>
            <a:ext cx="1832825" cy="369468"/>
            <a:chOff x="9118558" y="2842834"/>
            <a:chExt cx="1832825" cy="369468"/>
          </a:xfrm>
        </p:grpSpPr>
        <p:sp>
          <p:nvSpPr>
            <p:cNvPr id="50" name="TextBox 49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973218" y="5113846"/>
            <a:ext cx="1832825" cy="369468"/>
            <a:chOff x="9118558" y="2842834"/>
            <a:chExt cx="1832825" cy="369468"/>
          </a:xfrm>
        </p:grpSpPr>
        <p:sp>
          <p:nvSpPr>
            <p:cNvPr id="55" name="TextBox 54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977337" y="5562811"/>
            <a:ext cx="1832825" cy="369468"/>
            <a:chOff x="9118558" y="2842834"/>
            <a:chExt cx="1832825" cy="369468"/>
          </a:xfrm>
        </p:grpSpPr>
        <p:sp>
          <p:nvSpPr>
            <p:cNvPr id="58" name="TextBox 57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006167" y="6011777"/>
            <a:ext cx="1832825" cy="369468"/>
            <a:chOff x="9118558" y="2842834"/>
            <a:chExt cx="1832825" cy="369468"/>
          </a:xfrm>
        </p:grpSpPr>
        <p:sp>
          <p:nvSpPr>
            <p:cNvPr id="61" name="TextBox 60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0902076" y="2000158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935469" y="242838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935469" y="2873055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935469" y="3339217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0962804" y="3782591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962804" y="424875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940544" y="4686017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962803" y="5123187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962803" y="558333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967878" y="600664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9404" y="532319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261298" y="1679869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272403" y="25166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280580" y="427880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124350" y="707669"/>
            <a:ext cx="19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50381" y="621952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400023" y="2361119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554459" y="1517014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986523" y="1468917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439140" y="1877245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Graph Representation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8200" y="1460678"/>
            <a:ext cx="103363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However, this representation is not very efficient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Space complexity (memory usage)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 Vertex list is O(|V|)</a:t>
            </a:r>
          </a:p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for Edge list its quite high </a:t>
            </a:r>
          </a:p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we store the strings.</a:t>
            </a:r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52943"/>
              </p:ext>
            </p:extLst>
          </p:nvPr>
        </p:nvGraphicFramePr>
        <p:xfrm>
          <a:off x="8600936" y="1959096"/>
          <a:ext cx="3360405" cy="447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0405"/>
              </a:tblGrid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13497" y="6395532"/>
            <a:ext cx="12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4602" y="2003102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25436" y="2003238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879085" y="2424442"/>
            <a:ext cx="1829040" cy="409809"/>
            <a:chOff x="9118558" y="2842834"/>
            <a:chExt cx="1829040" cy="409809"/>
          </a:xfrm>
        </p:grpSpPr>
        <p:sp>
          <p:nvSpPr>
            <p:cNvPr id="10" name="TextBox 9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65607" y="2883311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83568" y="2872676"/>
            <a:ext cx="1832825" cy="369468"/>
            <a:chOff x="9118558" y="2842834"/>
            <a:chExt cx="1832825" cy="369468"/>
          </a:xfrm>
        </p:grpSpPr>
        <p:sp>
          <p:nvSpPr>
            <p:cNvPr id="13" name="TextBox 12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901498" y="3334357"/>
            <a:ext cx="1832825" cy="369468"/>
            <a:chOff x="9118558" y="2842834"/>
            <a:chExt cx="1832825" cy="369468"/>
          </a:xfrm>
        </p:grpSpPr>
        <p:sp>
          <p:nvSpPr>
            <p:cNvPr id="16" name="TextBox 15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19428" y="3782591"/>
            <a:ext cx="1832825" cy="369468"/>
            <a:chOff x="9118558" y="2842834"/>
            <a:chExt cx="1832825" cy="369468"/>
          </a:xfrm>
        </p:grpSpPr>
        <p:sp>
          <p:nvSpPr>
            <p:cNvPr id="19" name="TextBox 18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937358" y="4230825"/>
            <a:ext cx="1832825" cy="369468"/>
            <a:chOff x="9118558" y="2842834"/>
            <a:chExt cx="1832825" cy="369468"/>
          </a:xfrm>
        </p:grpSpPr>
        <p:sp>
          <p:nvSpPr>
            <p:cNvPr id="22" name="TextBox 21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55288" y="4665612"/>
            <a:ext cx="1832825" cy="369468"/>
            <a:chOff x="9118558" y="2842834"/>
            <a:chExt cx="1832825" cy="369468"/>
          </a:xfrm>
        </p:grpSpPr>
        <p:sp>
          <p:nvSpPr>
            <p:cNvPr id="25" name="TextBox 24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973218" y="5113846"/>
            <a:ext cx="1832825" cy="369468"/>
            <a:chOff x="9118558" y="2842834"/>
            <a:chExt cx="1832825" cy="369468"/>
          </a:xfrm>
        </p:grpSpPr>
        <p:sp>
          <p:nvSpPr>
            <p:cNvPr id="28" name="TextBox 27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977337" y="5562811"/>
            <a:ext cx="1832825" cy="369468"/>
            <a:chOff x="9118558" y="2842834"/>
            <a:chExt cx="1832825" cy="369468"/>
          </a:xfrm>
        </p:grpSpPr>
        <p:sp>
          <p:nvSpPr>
            <p:cNvPr id="32" name="TextBox 31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006167" y="6011777"/>
            <a:ext cx="1832825" cy="369468"/>
            <a:chOff x="9118558" y="2842834"/>
            <a:chExt cx="1832825" cy="369468"/>
          </a:xfrm>
        </p:grpSpPr>
        <p:sp>
          <p:nvSpPr>
            <p:cNvPr id="35" name="TextBox 34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902076" y="2000158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35469" y="242838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935469" y="2873055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35469" y="3339217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962804" y="3782591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962804" y="424875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40544" y="4686017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962803" y="5123187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962803" y="558333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967878" y="600664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8519"/>
              </p:ext>
            </p:extLst>
          </p:nvPr>
        </p:nvGraphicFramePr>
        <p:xfrm>
          <a:off x="6760780" y="2670575"/>
          <a:ext cx="100776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762"/>
              </a:tblGrid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731059" y="5632000"/>
            <a:ext cx="12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Graph </a:t>
            </a:r>
            <a:r>
              <a:rPr lang="en-US" b="1" dirty="0" smtClean="0">
                <a:latin typeface="Garamond" panose="02020404030301010803" pitchFamily="18" charset="0"/>
              </a:rPr>
              <a:t>Representation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600936" y="1959096"/>
          <a:ext cx="3360405" cy="447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0405"/>
              </a:tblGrid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13497" y="6395532"/>
            <a:ext cx="12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4602" y="2003102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25436" y="2003238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879085" y="2424442"/>
            <a:ext cx="1829040" cy="409809"/>
            <a:chOff x="9118558" y="2842834"/>
            <a:chExt cx="1829040" cy="409809"/>
          </a:xfrm>
        </p:grpSpPr>
        <p:sp>
          <p:nvSpPr>
            <p:cNvPr id="10" name="TextBox 9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65607" y="2883311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83568" y="2872676"/>
            <a:ext cx="1832825" cy="369468"/>
            <a:chOff x="9118558" y="2842834"/>
            <a:chExt cx="1832825" cy="369468"/>
          </a:xfrm>
        </p:grpSpPr>
        <p:sp>
          <p:nvSpPr>
            <p:cNvPr id="13" name="TextBox 12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901498" y="3334357"/>
            <a:ext cx="1832825" cy="369468"/>
            <a:chOff x="9118558" y="2842834"/>
            <a:chExt cx="1832825" cy="369468"/>
          </a:xfrm>
        </p:grpSpPr>
        <p:sp>
          <p:nvSpPr>
            <p:cNvPr id="16" name="TextBox 15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19428" y="3782591"/>
            <a:ext cx="1832825" cy="369468"/>
            <a:chOff x="9118558" y="2842834"/>
            <a:chExt cx="1832825" cy="369468"/>
          </a:xfrm>
        </p:grpSpPr>
        <p:sp>
          <p:nvSpPr>
            <p:cNvPr id="19" name="TextBox 18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923587" y="4230825"/>
            <a:ext cx="1832825" cy="369468"/>
            <a:chOff x="9118558" y="2842834"/>
            <a:chExt cx="1832825" cy="369468"/>
          </a:xfrm>
        </p:grpSpPr>
        <p:sp>
          <p:nvSpPr>
            <p:cNvPr id="22" name="TextBox 21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55288" y="4665612"/>
            <a:ext cx="1832825" cy="369468"/>
            <a:chOff x="9118558" y="2842834"/>
            <a:chExt cx="1832825" cy="369468"/>
          </a:xfrm>
        </p:grpSpPr>
        <p:sp>
          <p:nvSpPr>
            <p:cNvPr id="25" name="TextBox 24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973218" y="5113846"/>
            <a:ext cx="1832825" cy="369468"/>
            <a:chOff x="9118558" y="2842834"/>
            <a:chExt cx="1832825" cy="369468"/>
          </a:xfrm>
        </p:grpSpPr>
        <p:sp>
          <p:nvSpPr>
            <p:cNvPr id="28" name="TextBox 27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977337" y="5562811"/>
            <a:ext cx="1832825" cy="369468"/>
            <a:chOff x="9118558" y="2842834"/>
            <a:chExt cx="1832825" cy="369468"/>
          </a:xfrm>
        </p:grpSpPr>
        <p:sp>
          <p:nvSpPr>
            <p:cNvPr id="32" name="TextBox 31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006167" y="6011777"/>
            <a:ext cx="1832825" cy="369468"/>
            <a:chOff x="9118558" y="2842834"/>
            <a:chExt cx="1832825" cy="369468"/>
          </a:xfrm>
        </p:grpSpPr>
        <p:sp>
          <p:nvSpPr>
            <p:cNvPr id="35" name="TextBox 34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902076" y="2000158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35469" y="242838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935469" y="2873055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35469" y="3339217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962804" y="3782591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962804" y="424875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40544" y="4686017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962803" y="5123187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962803" y="558333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967878" y="600664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03248"/>
              </p:ext>
            </p:extLst>
          </p:nvPr>
        </p:nvGraphicFramePr>
        <p:xfrm>
          <a:off x="6760780" y="2670575"/>
          <a:ext cx="100776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881"/>
                <a:gridCol w="503881"/>
              </a:tblGrid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731059" y="5632000"/>
            <a:ext cx="12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 List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38200" y="1434615"/>
            <a:ext cx="59845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truct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Edge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startVertex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endVertex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weight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Edge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startVertex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endVertex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weight;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</a:t>
            </a:r>
          </a:p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truct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Edge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EdgeList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[MAX_SIZE]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61038" y="3519023"/>
            <a:ext cx="3370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Now, the space complexity of edge list is O(|E|)</a:t>
            </a:r>
            <a:endParaRPr lang="en-US" sz="2400" b="1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300676" y="197102"/>
            <a:ext cx="2512821" cy="2290894"/>
            <a:chOff x="5733534" y="1027906"/>
            <a:chExt cx="5558481" cy="4845671"/>
          </a:xfrm>
        </p:grpSpPr>
        <p:sp>
          <p:nvSpPr>
            <p:cNvPr id="70" name="Oval 69"/>
            <p:cNvSpPr/>
            <p:nvPr/>
          </p:nvSpPr>
          <p:spPr>
            <a:xfrm>
              <a:off x="5733534" y="2916194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447003" y="3632887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6829166" y="5181598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8989539" y="29161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0624750" y="26113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F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9758748" y="4913869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6829166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9091483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 flipH="1">
              <a:off x="6096000" y="1690688"/>
              <a:ext cx="733166" cy="1225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6" idx="6"/>
              <a:endCxn id="77" idx="2"/>
            </p:cNvCxnSpPr>
            <p:nvPr/>
          </p:nvCxnSpPr>
          <p:spPr>
            <a:xfrm>
              <a:off x="7496431" y="1373896"/>
              <a:ext cx="15950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758748" y="1690688"/>
              <a:ext cx="866002" cy="920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3" idx="0"/>
            </p:cNvCxnSpPr>
            <p:nvPr/>
          </p:nvCxnSpPr>
          <p:spPr>
            <a:xfrm flipH="1">
              <a:off x="9323172" y="1719885"/>
              <a:ext cx="92677" cy="1196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71" idx="0"/>
            </p:cNvCxnSpPr>
            <p:nvPr/>
          </p:nvCxnSpPr>
          <p:spPr>
            <a:xfrm>
              <a:off x="7265773" y="1719885"/>
              <a:ext cx="514863" cy="1913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4" idx="4"/>
            </p:cNvCxnSpPr>
            <p:nvPr/>
          </p:nvCxnSpPr>
          <p:spPr>
            <a:xfrm flipH="1">
              <a:off x="10157254" y="3303372"/>
              <a:ext cx="801129" cy="1610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 flipV="1">
              <a:off x="9415849" y="3632887"/>
              <a:ext cx="342899" cy="1280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8114268" y="4324866"/>
              <a:ext cx="1542536" cy="856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496431" y="5605848"/>
              <a:ext cx="2262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6096000" y="3632887"/>
              <a:ext cx="733166" cy="1548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6229404" y="532319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261298" y="1679869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280580" y="427880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124350" y="707669"/>
            <a:ext cx="19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650381" y="621952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400023" y="2361119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554459" y="1517014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986523" y="1468917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439140" y="1877245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Graph Representation</a:t>
            </a:r>
            <a:endParaRPr lang="en-US" b="1" dirty="0" smtClean="0">
              <a:latin typeface="Garamond" panose="020204040303010108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600936" y="1959096"/>
          <a:ext cx="3360405" cy="447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0405"/>
              </a:tblGrid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13497" y="6395532"/>
            <a:ext cx="12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4602" y="2003102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25436" y="2003238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879085" y="2424442"/>
            <a:ext cx="1829040" cy="409809"/>
            <a:chOff x="9118558" y="2842834"/>
            <a:chExt cx="1829040" cy="409809"/>
          </a:xfrm>
        </p:grpSpPr>
        <p:sp>
          <p:nvSpPr>
            <p:cNvPr id="10" name="TextBox 9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65607" y="2883311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83568" y="2872676"/>
            <a:ext cx="1832825" cy="369468"/>
            <a:chOff x="9118558" y="2842834"/>
            <a:chExt cx="1832825" cy="369468"/>
          </a:xfrm>
        </p:grpSpPr>
        <p:sp>
          <p:nvSpPr>
            <p:cNvPr id="13" name="TextBox 12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901498" y="3334357"/>
            <a:ext cx="1832825" cy="369468"/>
            <a:chOff x="9118558" y="2842834"/>
            <a:chExt cx="1832825" cy="369468"/>
          </a:xfrm>
        </p:grpSpPr>
        <p:sp>
          <p:nvSpPr>
            <p:cNvPr id="16" name="TextBox 15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19428" y="3782591"/>
            <a:ext cx="1832825" cy="369468"/>
            <a:chOff x="9118558" y="2842834"/>
            <a:chExt cx="1832825" cy="369468"/>
          </a:xfrm>
        </p:grpSpPr>
        <p:sp>
          <p:nvSpPr>
            <p:cNvPr id="19" name="TextBox 18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923587" y="4230825"/>
            <a:ext cx="1832825" cy="369468"/>
            <a:chOff x="9118558" y="2842834"/>
            <a:chExt cx="1832825" cy="369468"/>
          </a:xfrm>
        </p:grpSpPr>
        <p:sp>
          <p:nvSpPr>
            <p:cNvPr id="22" name="TextBox 21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55288" y="4665612"/>
            <a:ext cx="1832825" cy="369468"/>
            <a:chOff x="9118558" y="2842834"/>
            <a:chExt cx="1832825" cy="369468"/>
          </a:xfrm>
        </p:grpSpPr>
        <p:sp>
          <p:nvSpPr>
            <p:cNvPr id="25" name="TextBox 24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973218" y="5113846"/>
            <a:ext cx="1832825" cy="369468"/>
            <a:chOff x="9118558" y="2842834"/>
            <a:chExt cx="1832825" cy="369468"/>
          </a:xfrm>
        </p:grpSpPr>
        <p:sp>
          <p:nvSpPr>
            <p:cNvPr id="28" name="TextBox 27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977337" y="5562811"/>
            <a:ext cx="1832825" cy="369468"/>
            <a:chOff x="9118558" y="2842834"/>
            <a:chExt cx="1832825" cy="369468"/>
          </a:xfrm>
        </p:grpSpPr>
        <p:sp>
          <p:nvSpPr>
            <p:cNvPr id="32" name="TextBox 31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006167" y="6011777"/>
            <a:ext cx="1832825" cy="369468"/>
            <a:chOff x="9118558" y="2842834"/>
            <a:chExt cx="1832825" cy="369468"/>
          </a:xfrm>
        </p:grpSpPr>
        <p:sp>
          <p:nvSpPr>
            <p:cNvPr id="35" name="TextBox 34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902076" y="2000158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35469" y="242838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935469" y="2873055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35469" y="3339217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962804" y="3782591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962804" y="424875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40544" y="4686017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962803" y="5123187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962803" y="558333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967878" y="600664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6760780" y="2670575"/>
          <a:ext cx="100776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881"/>
                <a:gridCol w="503881"/>
              </a:tblGrid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731059" y="5632000"/>
            <a:ext cx="12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 List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38200" y="1460678"/>
            <a:ext cx="59114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of the most frequent task on Graph would be:</a:t>
            </a:r>
          </a:p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find all nodes adjacent (directly connected) to a given node.</a:t>
            </a: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time complexity of this operation using this representation?</a:t>
            </a:r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300676" y="197102"/>
            <a:ext cx="2512821" cy="2290894"/>
            <a:chOff x="5733534" y="1027906"/>
            <a:chExt cx="5558481" cy="4845671"/>
          </a:xfrm>
        </p:grpSpPr>
        <p:sp>
          <p:nvSpPr>
            <p:cNvPr id="71" name="Oval 70"/>
            <p:cNvSpPr/>
            <p:nvPr/>
          </p:nvSpPr>
          <p:spPr>
            <a:xfrm>
              <a:off x="5733534" y="2916194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7447003" y="3632887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6829166" y="5181598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8989539" y="29161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10624750" y="26113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F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9758748" y="4913869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6829166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091483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6096000" y="1690688"/>
              <a:ext cx="733166" cy="1225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7" idx="6"/>
              <a:endCxn id="78" idx="2"/>
            </p:cNvCxnSpPr>
            <p:nvPr/>
          </p:nvCxnSpPr>
          <p:spPr>
            <a:xfrm>
              <a:off x="7496431" y="1373896"/>
              <a:ext cx="15950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9758748" y="1690688"/>
              <a:ext cx="866002" cy="920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74" idx="0"/>
            </p:cNvCxnSpPr>
            <p:nvPr/>
          </p:nvCxnSpPr>
          <p:spPr>
            <a:xfrm flipH="1">
              <a:off x="9323172" y="1719885"/>
              <a:ext cx="92677" cy="1196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72" idx="0"/>
            </p:cNvCxnSpPr>
            <p:nvPr/>
          </p:nvCxnSpPr>
          <p:spPr>
            <a:xfrm>
              <a:off x="7265773" y="1719885"/>
              <a:ext cx="514863" cy="1913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5" idx="4"/>
            </p:cNvCxnSpPr>
            <p:nvPr/>
          </p:nvCxnSpPr>
          <p:spPr>
            <a:xfrm flipH="1">
              <a:off x="10157254" y="3303372"/>
              <a:ext cx="801129" cy="1610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9415849" y="3632887"/>
              <a:ext cx="342899" cy="1280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8114268" y="4324866"/>
              <a:ext cx="1542536" cy="856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7496431" y="5605848"/>
              <a:ext cx="2262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 flipV="1">
              <a:off x="6096000" y="3632887"/>
              <a:ext cx="733166" cy="1548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6229404" y="532319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261298" y="1679869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280580" y="427880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124350" y="707669"/>
            <a:ext cx="19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650381" y="621952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986523" y="1468917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439140" y="1877245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8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Graph </a:t>
            </a:r>
            <a:r>
              <a:rPr lang="en-US" b="1" dirty="0" smtClean="0">
                <a:latin typeface="Garamond" panose="02020404030301010803" pitchFamily="18" charset="0"/>
              </a:rPr>
              <a:t>Representation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600936" y="1959096"/>
          <a:ext cx="3360405" cy="447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0405"/>
              </a:tblGrid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13497" y="6395532"/>
            <a:ext cx="12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4602" y="2003102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25436" y="2003238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879085" y="2424442"/>
            <a:ext cx="1829040" cy="409809"/>
            <a:chOff x="9118558" y="2842834"/>
            <a:chExt cx="1829040" cy="409809"/>
          </a:xfrm>
        </p:grpSpPr>
        <p:sp>
          <p:nvSpPr>
            <p:cNvPr id="10" name="TextBox 9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65607" y="2883311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83568" y="2872676"/>
            <a:ext cx="1832825" cy="369468"/>
            <a:chOff x="9118558" y="2842834"/>
            <a:chExt cx="1832825" cy="369468"/>
          </a:xfrm>
        </p:grpSpPr>
        <p:sp>
          <p:nvSpPr>
            <p:cNvPr id="13" name="TextBox 12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901498" y="3334357"/>
            <a:ext cx="1832825" cy="369468"/>
            <a:chOff x="9118558" y="2842834"/>
            <a:chExt cx="1832825" cy="369468"/>
          </a:xfrm>
        </p:grpSpPr>
        <p:sp>
          <p:nvSpPr>
            <p:cNvPr id="16" name="TextBox 15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19428" y="3782591"/>
            <a:ext cx="1832825" cy="369468"/>
            <a:chOff x="9118558" y="2842834"/>
            <a:chExt cx="1832825" cy="369468"/>
          </a:xfrm>
        </p:grpSpPr>
        <p:sp>
          <p:nvSpPr>
            <p:cNvPr id="19" name="TextBox 18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923587" y="4230825"/>
            <a:ext cx="1832825" cy="369468"/>
            <a:chOff x="9118558" y="2842834"/>
            <a:chExt cx="1832825" cy="369468"/>
          </a:xfrm>
        </p:grpSpPr>
        <p:sp>
          <p:nvSpPr>
            <p:cNvPr id="22" name="TextBox 21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55288" y="4665612"/>
            <a:ext cx="1832825" cy="369468"/>
            <a:chOff x="9118558" y="2842834"/>
            <a:chExt cx="1832825" cy="369468"/>
          </a:xfrm>
        </p:grpSpPr>
        <p:sp>
          <p:nvSpPr>
            <p:cNvPr id="25" name="TextBox 24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973218" y="5113846"/>
            <a:ext cx="1832825" cy="369468"/>
            <a:chOff x="9118558" y="2842834"/>
            <a:chExt cx="1832825" cy="369468"/>
          </a:xfrm>
        </p:grpSpPr>
        <p:sp>
          <p:nvSpPr>
            <p:cNvPr id="28" name="TextBox 27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977337" y="5562811"/>
            <a:ext cx="1832825" cy="369468"/>
            <a:chOff x="9118558" y="2842834"/>
            <a:chExt cx="1832825" cy="369468"/>
          </a:xfrm>
        </p:grpSpPr>
        <p:sp>
          <p:nvSpPr>
            <p:cNvPr id="32" name="TextBox 31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006167" y="6011777"/>
            <a:ext cx="1832825" cy="369468"/>
            <a:chOff x="9118558" y="2842834"/>
            <a:chExt cx="1832825" cy="369468"/>
          </a:xfrm>
        </p:grpSpPr>
        <p:sp>
          <p:nvSpPr>
            <p:cNvPr id="35" name="TextBox 34"/>
            <p:cNvSpPr txBox="1"/>
            <p:nvPr/>
          </p:nvSpPr>
          <p:spPr>
            <a:xfrm>
              <a:off x="9118558" y="2842834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169392" y="2842970"/>
              <a:ext cx="7819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902076" y="2000158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35469" y="242838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935469" y="2873055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35469" y="3339217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962804" y="3782591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962804" y="424875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40544" y="4686017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962803" y="5123187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962803" y="558333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967878" y="6006643"/>
            <a:ext cx="781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6760780" y="2670575"/>
          <a:ext cx="100776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881"/>
                <a:gridCol w="503881"/>
              </a:tblGrid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731059" y="5632000"/>
            <a:ext cx="12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 List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38200" y="1460678"/>
            <a:ext cx="59114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 operation: find if two given nodes are connected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Both the cases we have to perform  linear search on the edge list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Running time O(|E|)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good or bad this complexity 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 simple graph 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|v| = n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Then 0&lt;= |E|&lt;= n(n-1) 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directed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0&lt;= |E|&lt;= n(n-1)/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if undirected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|V| = n then |E| = O(n</a:t>
            </a:r>
            <a:r>
              <a:rPr lang="en-US" sz="24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z="2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costly</a:t>
            </a:r>
          </a:p>
          <a:p>
            <a:endParaRPr lang="en-US" sz="24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523102" y="197102"/>
            <a:ext cx="2512821" cy="2290894"/>
            <a:chOff x="5733534" y="1027906"/>
            <a:chExt cx="5558481" cy="4845671"/>
          </a:xfrm>
        </p:grpSpPr>
        <p:sp>
          <p:nvSpPr>
            <p:cNvPr id="71" name="Oval 70"/>
            <p:cNvSpPr/>
            <p:nvPr/>
          </p:nvSpPr>
          <p:spPr>
            <a:xfrm>
              <a:off x="5733534" y="2916194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7447003" y="3632887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6829166" y="5181598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8989539" y="29161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10624750" y="26113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F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9758748" y="4913869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6829166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091483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6096000" y="1690688"/>
              <a:ext cx="733166" cy="1225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7" idx="6"/>
              <a:endCxn id="78" idx="2"/>
            </p:cNvCxnSpPr>
            <p:nvPr/>
          </p:nvCxnSpPr>
          <p:spPr>
            <a:xfrm>
              <a:off x="7496431" y="1373896"/>
              <a:ext cx="15950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9758748" y="1690688"/>
              <a:ext cx="866002" cy="920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74" idx="0"/>
            </p:cNvCxnSpPr>
            <p:nvPr/>
          </p:nvCxnSpPr>
          <p:spPr>
            <a:xfrm flipH="1">
              <a:off x="9323172" y="1719885"/>
              <a:ext cx="92677" cy="1196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72" idx="0"/>
            </p:cNvCxnSpPr>
            <p:nvPr/>
          </p:nvCxnSpPr>
          <p:spPr>
            <a:xfrm>
              <a:off x="7265773" y="1719885"/>
              <a:ext cx="514863" cy="1913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5" idx="4"/>
            </p:cNvCxnSpPr>
            <p:nvPr/>
          </p:nvCxnSpPr>
          <p:spPr>
            <a:xfrm flipH="1">
              <a:off x="10157254" y="3303372"/>
              <a:ext cx="801129" cy="1610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9415849" y="3632887"/>
              <a:ext cx="342899" cy="1280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8114268" y="4324866"/>
              <a:ext cx="1542536" cy="856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7496431" y="5605848"/>
              <a:ext cx="2262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 flipV="1">
              <a:off x="6096000" y="3632887"/>
              <a:ext cx="733166" cy="1548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6451830" y="532319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483724" y="1679869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503006" y="427880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346776" y="707669"/>
            <a:ext cx="19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872807" y="621952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8208949" y="1468917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661566" y="1877245"/>
            <a:ext cx="4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Terminology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Definition: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set of points that are joined by lines</a:t>
            </a:r>
          </a:p>
          <a:p>
            <a:pPr lvl="1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Graphs represent the relationships among data items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 = { V , E }; that is, a graph is a ordered pair of vertices and edges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subgraph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consists of a subset of a graph’s vertices and a subset of its edges</a:t>
            </a:r>
          </a:p>
        </p:txBody>
      </p:sp>
    </p:spTree>
    <p:extLst>
      <p:ext uri="{BB962C8B-B14F-4D97-AF65-F5344CB8AC3E}">
        <p14:creationId xmlns:p14="http://schemas.microsoft.com/office/powerpoint/2010/main" val="37190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Graph Representation</a:t>
            </a:r>
            <a:r>
              <a:rPr lang="en-US" b="1" dirty="0">
                <a:latin typeface="Garamond" panose="02020404030301010803" pitchFamily="18" charset="0"/>
              </a:rPr>
              <a:t/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 smtClean="0">
                <a:latin typeface="Garamond" panose="02020404030301010803" pitchFamily="18" charset="0"/>
              </a:rPr>
              <a:t>Adjacency Matrix</a:t>
            </a:r>
            <a:endParaRPr lang="en-US" b="1" dirty="0" smtClean="0">
              <a:latin typeface="Garamond" panose="02020404030301010803" pitchFamily="18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45572"/>
              </p:ext>
            </p:extLst>
          </p:nvPr>
        </p:nvGraphicFramePr>
        <p:xfrm>
          <a:off x="334319" y="2647146"/>
          <a:ext cx="100776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881"/>
                <a:gridCol w="503881"/>
              </a:tblGrid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04598" y="5608571"/>
            <a:ext cx="12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 List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6300676" y="205171"/>
            <a:ext cx="2512821" cy="2290894"/>
            <a:chOff x="5733534" y="1027906"/>
            <a:chExt cx="5558481" cy="4845671"/>
          </a:xfrm>
        </p:grpSpPr>
        <p:sp>
          <p:nvSpPr>
            <p:cNvPr id="97" name="Oval 96"/>
            <p:cNvSpPr/>
            <p:nvPr/>
          </p:nvSpPr>
          <p:spPr>
            <a:xfrm>
              <a:off x="5733534" y="2916194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7447003" y="3632887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6829166" y="5181598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8989539" y="29161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10624750" y="26113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F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9758748" y="4913869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6829166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9091483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>
              <a:off x="6096000" y="1690688"/>
              <a:ext cx="733166" cy="1225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3" idx="6"/>
              <a:endCxn id="104" idx="2"/>
            </p:cNvCxnSpPr>
            <p:nvPr/>
          </p:nvCxnSpPr>
          <p:spPr>
            <a:xfrm>
              <a:off x="7496431" y="1373896"/>
              <a:ext cx="15950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9758748" y="1690688"/>
              <a:ext cx="866002" cy="920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endCxn id="100" idx="0"/>
            </p:cNvCxnSpPr>
            <p:nvPr/>
          </p:nvCxnSpPr>
          <p:spPr>
            <a:xfrm flipH="1">
              <a:off x="9323172" y="1719885"/>
              <a:ext cx="92677" cy="1196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98" idx="0"/>
            </p:cNvCxnSpPr>
            <p:nvPr/>
          </p:nvCxnSpPr>
          <p:spPr>
            <a:xfrm>
              <a:off x="7265773" y="1719885"/>
              <a:ext cx="514863" cy="1913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1" idx="4"/>
            </p:cNvCxnSpPr>
            <p:nvPr/>
          </p:nvCxnSpPr>
          <p:spPr>
            <a:xfrm flipH="1">
              <a:off x="10157254" y="3303372"/>
              <a:ext cx="801129" cy="1610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9415849" y="3632887"/>
              <a:ext cx="342899" cy="1280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114268" y="4324866"/>
              <a:ext cx="1542536" cy="856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7496431" y="5605848"/>
              <a:ext cx="2262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6096000" y="3632887"/>
              <a:ext cx="733166" cy="1548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29539"/>
              </p:ext>
            </p:extLst>
          </p:nvPr>
        </p:nvGraphicFramePr>
        <p:xfrm>
          <a:off x="2082737" y="2369490"/>
          <a:ext cx="4268682" cy="430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298"/>
                <a:gridCol w="474298"/>
                <a:gridCol w="474298"/>
                <a:gridCol w="474298"/>
                <a:gridCol w="474298"/>
                <a:gridCol w="474298"/>
                <a:gridCol w="474298"/>
                <a:gridCol w="474298"/>
                <a:gridCol w="474298"/>
              </a:tblGrid>
              <a:tr h="478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944396"/>
              </p:ext>
            </p:extLst>
          </p:nvPr>
        </p:nvGraphicFramePr>
        <p:xfrm>
          <a:off x="6411913" y="2607316"/>
          <a:ext cx="553561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1913" y="2607316"/>
                        <a:ext cx="5535612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6697121" y="3987401"/>
            <a:ext cx="51515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time complexity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finding all adjacent nodes of a given node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Searching the vertex list to get the index,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the given node is O(v) and scanning the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baseline="30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row of the matrix is O(v) 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Graph Representation</a:t>
            </a:r>
            <a:r>
              <a:rPr lang="en-US" b="1" dirty="0">
                <a:latin typeface="Garamond" panose="02020404030301010803" pitchFamily="18" charset="0"/>
              </a:rPr>
              <a:t/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 smtClean="0">
                <a:latin typeface="Garamond" panose="02020404030301010803" pitchFamily="18" charset="0"/>
              </a:rPr>
              <a:t>Adjacency Matrix</a:t>
            </a:r>
            <a:endParaRPr lang="en-US" b="1" dirty="0" smtClean="0">
              <a:latin typeface="Garamond" panose="02020404030301010803" pitchFamily="18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334319" y="2647146"/>
          <a:ext cx="100776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881"/>
                <a:gridCol w="503881"/>
              </a:tblGrid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04598" y="5608571"/>
            <a:ext cx="12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 List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6300676" y="205171"/>
            <a:ext cx="2512821" cy="2290894"/>
            <a:chOff x="5733534" y="1027906"/>
            <a:chExt cx="5558481" cy="4845671"/>
          </a:xfrm>
        </p:grpSpPr>
        <p:sp>
          <p:nvSpPr>
            <p:cNvPr id="97" name="Oval 96"/>
            <p:cNvSpPr/>
            <p:nvPr/>
          </p:nvSpPr>
          <p:spPr>
            <a:xfrm>
              <a:off x="5733534" y="2916194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7447003" y="3632887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6829166" y="5181598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8989539" y="29161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10624750" y="26113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F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9758748" y="4913869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6829166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9091483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>
              <a:off x="6096000" y="1690688"/>
              <a:ext cx="733166" cy="1225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3" idx="6"/>
              <a:endCxn id="104" idx="2"/>
            </p:cNvCxnSpPr>
            <p:nvPr/>
          </p:nvCxnSpPr>
          <p:spPr>
            <a:xfrm>
              <a:off x="7496431" y="1373896"/>
              <a:ext cx="15950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9758748" y="1690688"/>
              <a:ext cx="866002" cy="920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endCxn id="100" idx="0"/>
            </p:cNvCxnSpPr>
            <p:nvPr/>
          </p:nvCxnSpPr>
          <p:spPr>
            <a:xfrm flipH="1">
              <a:off x="9323172" y="1719885"/>
              <a:ext cx="92677" cy="1196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98" idx="0"/>
            </p:cNvCxnSpPr>
            <p:nvPr/>
          </p:nvCxnSpPr>
          <p:spPr>
            <a:xfrm>
              <a:off x="7265773" y="1719885"/>
              <a:ext cx="514863" cy="1913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1" idx="4"/>
            </p:cNvCxnSpPr>
            <p:nvPr/>
          </p:nvCxnSpPr>
          <p:spPr>
            <a:xfrm flipH="1">
              <a:off x="10157254" y="3303372"/>
              <a:ext cx="801129" cy="1610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9415849" y="3632887"/>
              <a:ext cx="342899" cy="1280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114268" y="4324866"/>
              <a:ext cx="1542536" cy="856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7496431" y="5605848"/>
              <a:ext cx="2262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6096000" y="3632887"/>
              <a:ext cx="733166" cy="1548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82737" y="2369490"/>
          <a:ext cx="4268682" cy="430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298"/>
                <a:gridCol w="474298"/>
                <a:gridCol w="474298"/>
                <a:gridCol w="474298"/>
                <a:gridCol w="474298"/>
                <a:gridCol w="474298"/>
                <a:gridCol w="474298"/>
                <a:gridCol w="474298"/>
                <a:gridCol w="474298"/>
              </a:tblGrid>
              <a:tr h="478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411913" y="2607316"/>
          <a:ext cx="553561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1913" y="2607316"/>
                        <a:ext cx="5535612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6697121" y="3987401"/>
            <a:ext cx="51515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time complexity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finding if two nodes are connected?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nodes can be given as indices or names. If the indices of the nodes are given then we need to look at value in a particular row and column which can be done in constant time.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984" y="1763879"/>
            <a:ext cx="578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Good if Graph is Dense 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Graph Representation</a:t>
            </a:r>
            <a:r>
              <a:rPr lang="en-US" b="1" dirty="0">
                <a:latin typeface="Garamond" panose="02020404030301010803" pitchFamily="18" charset="0"/>
              </a:rPr>
              <a:t/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 smtClean="0">
                <a:latin typeface="Garamond" panose="02020404030301010803" pitchFamily="18" charset="0"/>
              </a:rPr>
              <a:t>Adjacency List</a:t>
            </a:r>
            <a:endParaRPr lang="en-US" b="1" dirty="0" smtClean="0">
              <a:latin typeface="Garamond" panose="02020404030301010803" pitchFamily="18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334319" y="2647146"/>
          <a:ext cx="100776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881"/>
                <a:gridCol w="503881"/>
              </a:tblGrid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04598" y="5608571"/>
            <a:ext cx="12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 List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6300676" y="205171"/>
            <a:ext cx="2512821" cy="2290894"/>
            <a:chOff x="5733534" y="1027906"/>
            <a:chExt cx="5558481" cy="4845671"/>
          </a:xfrm>
        </p:grpSpPr>
        <p:sp>
          <p:nvSpPr>
            <p:cNvPr id="97" name="Oval 96"/>
            <p:cNvSpPr/>
            <p:nvPr/>
          </p:nvSpPr>
          <p:spPr>
            <a:xfrm>
              <a:off x="5733534" y="2916194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7447003" y="3632887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6829166" y="5181598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8989539" y="29161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10624750" y="26113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F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9758748" y="4913869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6829166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9091483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>
              <a:off x="6096000" y="1690688"/>
              <a:ext cx="733166" cy="1225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3" idx="6"/>
              <a:endCxn id="104" idx="2"/>
            </p:cNvCxnSpPr>
            <p:nvPr/>
          </p:nvCxnSpPr>
          <p:spPr>
            <a:xfrm>
              <a:off x="7496431" y="1373896"/>
              <a:ext cx="15950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9758748" y="1690688"/>
              <a:ext cx="866002" cy="920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endCxn id="100" idx="0"/>
            </p:cNvCxnSpPr>
            <p:nvPr/>
          </p:nvCxnSpPr>
          <p:spPr>
            <a:xfrm flipH="1">
              <a:off x="9323172" y="1719885"/>
              <a:ext cx="92677" cy="1196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98" idx="0"/>
            </p:cNvCxnSpPr>
            <p:nvPr/>
          </p:nvCxnSpPr>
          <p:spPr>
            <a:xfrm>
              <a:off x="7265773" y="1719885"/>
              <a:ext cx="514863" cy="1913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1" idx="4"/>
            </p:cNvCxnSpPr>
            <p:nvPr/>
          </p:nvCxnSpPr>
          <p:spPr>
            <a:xfrm flipH="1">
              <a:off x="10157254" y="3303372"/>
              <a:ext cx="801129" cy="1610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9415849" y="3632887"/>
              <a:ext cx="342899" cy="1280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114268" y="4324866"/>
              <a:ext cx="1542536" cy="856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7496431" y="5605848"/>
              <a:ext cx="2262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6096000" y="3632887"/>
              <a:ext cx="733166" cy="1548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82737" y="2369490"/>
          <a:ext cx="4268682" cy="430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298"/>
                <a:gridCol w="474298"/>
                <a:gridCol w="474298"/>
                <a:gridCol w="474298"/>
                <a:gridCol w="474298"/>
                <a:gridCol w="474298"/>
                <a:gridCol w="474298"/>
                <a:gridCol w="474298"/>
                <a:gridCol w="474298"/>
              </a:tblGrid>
              <a:tr h="478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45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81601"/>
              </p:ext>
            </p:extLst>
          </p:nvPr>
        </p:nvGraphicFramePr>
        <p:xfrm>
          <a:off x="8698517" y="1583125"/>
          <a:ext cx="3166645" cy="5073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329"/>
                <a:gridCol w="633329"/>
                <a:gridCol w="633329"/>
                <a:gridCol w="633329"/>
                <a:gridCol w="633329"/>
              </a:tblGrid>
              <a:tr h="63419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419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419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419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419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419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419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4196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95978" y="3855308"/>
            <a:ext cx="162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OR</a:t>
            </a:r>
            <a:endParaRPr 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Graph Representation</a:t>
            </a:r>
            <a:r>
              <a:rPr lang="en-US" b="1" dirty="0">
                <a:latin typeface="Garamond" panose="02020404030301010803" pitchFamily="18" charset="0"/>
              </a:rPr>
              <a:t/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 smtClean="0">
                <a:latin typeface="Garamond" panose="02020404030301010803" pitchFamily="18" charset="0"/>
              </a:rPr>
              <a:t>Adjacency List</a:t>
            </a:r>
            <a:endParaRPr lang="en-US" b="1" dirty="0" smtClean="0">
              <a:latin typeface="Garamond" panose="02020404030301010803" pitchFamily="18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334319" y="2647146"/>
          <a:ext cx="100776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881"/>
                <a:gridCol w="503881"/>
              </a:tblGrid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04598" y="5608571"/>
            <a:ext cx="12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 List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6300676" y="205171"/>
            <a:ext cx="2512821" cy="2290894"/>
            <a:chOff x="5733534" y="1027906"/>
            <a:chExt cx="5558481" cy="4845671"/>
          </a:xfrm>
        </p:grpSpPr>
        <p:sp>
          <p:nvSpPr>
            <p:cNvPr id="97" name="Oval 96"/>
            <p:cNvSpPr/>
            <p:nvPr/>
          </p:nvSpPr>
          <p:spPr>
            <a:xfrm>
              <a:off x="5733534" y="2916194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7447003" y="3632887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6829166" y="5181598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8989539" y="29161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10624750" y="2611393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F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9758748" y="4913869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6829166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9091483" y="1027906"/>
              <a:ext cx="667265" cy="6919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>
              <a:off x="6096000" y="1690688"/>
              <a:ext cx="733166" cy="1225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3" idx="6"/>
              <a:endCxn id="104" idx="2"/>
            </p:cNvCxnSpPr>
            <p:nvPr/>
          </p:nvCxnSpPr>
          <p:spPr>
            <a:xfrm>
              <a:off x="7496431" y="1373896"/>
              <a:ext cx="15950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9758748" y="1690688"/>
              <a:ext cx="866002" cy="920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endCxn id="100" idx="0"/>
            </p:cNvCxnSpPr>
            <p:nvPr/>
          </p:nvCxnSpPr>
          <p:spPr>
            <a:xfrm flipH="1">
              <a:off x="9323172" y="1719885"/>
              <a:ext cx="92677" cy="1196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98" idx="0"/>
            </p:cNvCxnSpPr>
            <p:nvPr/>
          </p:nvCxnSpPr>
          <p:spPr>
            <a:xfrm>
              <a:off x="7265773" y="1719885"/>
              <a:ext cx="514863" cy="1913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1" idx="4"/>
            </p:cNvCxnSpPr>
            <p:nvPr/>
          </p:nvCxnSpPr>
          <p:spPr>
            <a:xfrm flipH="1">
              <a:off x="10157254" y="3303372"/>
              <a:ext cx="801129" cy="1610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9415849" y="3632887"/>
              <a:ext cx="342899" cy="1280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114268" y="4324866"/>
              <a:ext cx="1542536" cy="856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7496431" y="5605848"/>
              <a:ext cx="2262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6096000" y="3632887"/>
              <a:ext cx="733166" cy="1548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71020"/>
              </p:ext>
            </p:extLst>
          </p:nvPr>
        </p:nvGraphicFramePr>
        <p:xfrm>
          <a:off x="1751808" y="1733463"/>
          <a:ext cx="3166645" cy="5073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329"/>
                <a:gridCol w="633329"/>
                <a:gridCol w="633329"/>
                <a:gridCol w="633329"/>
                <a:gridCol w="633329"/>
              </a:tblGrid>
              <a:tr h="63419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419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419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419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419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419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419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4196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35698" y="2965622"/>
            <a:ext cx="28385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 *A[8];</a:t>
            </a:r>
          </a:p>
          <a:p>
            <a:r>
              <a:rPr lang="en-US" sz="2800" dirty="0" smtClean="0"/>
              <a:t>A[0] = new </a:t>
            </a:r>
            <a:r>
              <a:rPr lang="en-US" sz="2800" dirty="0" err="1" smtClean="0"/>
              <a:t>int</a:t>
            </a:r>
            <a:r>
              <a:rPr lang="en-US" sz="2800" dirty="0" smtClean="0"/>
              <a:t>[3];</a:t>
            </a:r>
          </a:p>
          <a:p>
            <a:r>
              <a:rPr lang="en-US" sz="2800" dirty="0" smtClean="0"/>
              <a:t>A[1] </a:t>
            </a:r>
            <a:r>
              <a:rPr lang="en-US" sz="2800" dirty="0"/>
              <a:t>= new </a:t>
            </a:r>
            <a:r>
              <a:rPr lang="en-US" sz="2800" dirty="0" err="1"/>
              <a:t>int</a:t>
            </a:r>
            <a:r>
              <a:rPr lang="en-US" sz="2800" dirty="0"/>
              <a:t>[3] </a:t>
            </a:r>
            <a:r>
              <a:rPr lang="en-US" sz="2800" dirty="0" smtClean="0"/>
              <a:t>;</a:t>
            </a:r>
            <a:endParaRPr lang="en-US" sz="2800" dirty="0"/>
          </a:p>
          <a:p>
            <a:r>
              <a:rPr lang="en-US" sz="2800" dirty="0" smtClean="0"/>
              <a:t>A[2] </a:t>
            </a:r>
            <a:r>
              <a:rPr lang="en-US" sz="2800" dirty="0"/>
              <a:t>= new </a:t>
            </a:r>
            <a:r>
              <a:rPr lang="en-US" sz="2800" dirty="0" err="1" smtClean="0"/>
              <a:t>int</a:t>
            </a:r>
            <a:r>
              <a:rPr lang="en-US" sz="2800" dirty="0" smtClean="0"/>
              <a:t>[2];</a:t>
            </a:r>
          </a:p>
          <a:p>
            <a:r>
              <a:rPr lang="en-US" sz="2800" dirty="0" smtClean="0"/>
              <a:t>:</a:t>
            </a:r>
          </a:p>
          <a:p>
            <a:r>
              <a:rPr lang="en-US" sz="2800" dirty="0" smtClean="0"/>
              <a:t>:</a:t>
            </a:r>
          </a:p>
          <a:p>
            <a:r>
              <a:rPr lang="en-US" sz="2800" dirty="0" smtClean="0"/>
              <a:t>A[7] = new </a:t>
            </a:r>
            <a:r>
              <a:rPr lang="en-US" sz="2800" dirty="0" err="1" smtClean="0"/>
              <a:t>int</a:t>
            </a:r>
            <a:r>
              <a:rPr lang="en-US" sz="2800" dirty="0" smtClean="0"/>
              <a:t>[4] ;</a:t>
            </a:r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8515231" y="2859310"/>
            <a:ext cx="34213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 can use linked list</a:t>
            </a:r>
          </a:p>
          <a:p>
            <a:r>
              <a:rPr lang="en-US" sz="2800" dirty="0" err="1"/>
              <a:t>s</a:t>
            </a:r>
            <a:r>
              <a:rPr lang="en-US" sz="2800" dirty="0" err="1" smtClean="0"/>
              <a:t>truct</a:t>
            </a:r>
            <a:r>
              <a:rPr lang="en-US" sz="2800" dirty="0" smtClean="0"/>
              <a:t> Node</a:t>
            </a:r>
          </a:p>
          <a:p>
            <a:r>
              <a:rPr lang="en-US" sz="2800" dirty="0" smtClean="0"/>
              <a:t>{ </a:t>
            </a:r>
            <a:r>
              <a:rPr lang="en-US" sz="2800" dirty="0" err="1" smtClean="0"/>
              <a:t>int</a:t>
            </a:r>
            <a:r>
              <a:rPr lang="en-US" sz="2800" dirty="0" smtClean="0"/>
              <a:t> data;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Node* next;</a:t>
            </a:r>
          </a:p>
          <a:p>
            <a:r>
              <a:rPr lang="en-US" sz="2800" dirty="0" smtClean="0"/>
              <a:t>};</a:t>
            </a:r>
          </a:p>
          <a:p>
            <a:r>
              <a:rPr lang="en-US" sz="2800" dirty="0" err="1"/>
              <a:t>s</a:t>
            </a:r>
            <a:r>
              <a:rPr lang="en-US" sz="2800" dirty="0" err="1" smtClean="0"/>
              <a:t>truct</a:t>
            </a:r>
            <a:r>
              <a:rPr lang="en-US" sz="2800" dirty="0" smtClean="0"/>
              <a:t> Node *A[8];</a:t>
            </a:r>
          </a:p>
          <a:p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00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Traversals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32000" y="2124076"/>
            <a:ext cx="8445500" cy="4200525"/>
          </a:xfrm>
        </p:spPr>
        <p:txBody>
          <a:bodyPr/>
          <a:lstStyle/>
          <a:p>
            <a:r>
              <a:rPr lang="en-US" smtClean="0"/>
              <a:t>Visits all of the vertices that it can reach</a:t>
            </a:r>
          </a:p>
          <a:p>
            <a:pPr lvl="1"/>
            <a:r>
              <a:rPr lang="en-US" smtClean="0"/>
              <a:t>Happens if and only if graph is connected</a:t>
            </a:r>
          </a:p>
          <a:p>
            <a:r>
              <a:rPr lang="en-US" smtClean="0"/>
              <a:t>Connected component is subset of vertices visited during traversal that begins at given vertex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32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62188" y="1501776"/>
            <a:ext cx="7948612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algorithm(DFS) traverses a graph in a depth ward motion and uses a stack to remember to get the next vertex to start a search when a dead end occurs in any iteration.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48" name="Picture 7" descr="Depth First Traves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4" y="2878138"/>
            <a:ext cx="28670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2400300" y="2679701"/>
            <a:ext cx="45720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− Visit adjacent unvisited vertex. Mark it visited. Display it. Push it in a stack.</a:t>
            </a:r>
          </a:p>
          <a:p>
            <a:pPr algn="just" eaLnBrk="1" hangingPunct="1"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− If no adjacent vertex found, pop up a vertex from stack. (It will pop up all the vertices from the stack which do not have adjacent vertices.)</a:t>
            </a:r>
          </a:p>
          <a:p>
            <a:pPr algn="just" eaLnBrk="1" hangingPunct="1"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− Repeat Step 1 and tep 2 until stack is empty.</a:t>
            </a:r>
          </a:p>
        </p:txBody>
      </p:sp>
    </p:spTree>
    <p:extLst>
      <p:ext uri="{BB962C8B-B14F-4D97-AF65-F5344CB8AC3E}">
        <p14:creationId xmlns:p14="http://schemas.microsoft.com/office/powerpoint/2010/main" val="9003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085975" y="157164"/>
            <a:ext cx="7304088" cy="434975"/>
          </a:xfrm>
        </p:spPr>
        <p:txBody>
          <a:bodyPr/>
          <a:lstStyle/>
          <a:p>
            <a:r>
              <a:rPr lang="en-US" sz="2000"/>
              <a:t>Depth-First Search</a:t>
            </a:r>
          </a:p>
        </p:txBody>
      </p:sp>
      <p:pic>
        <p:nvPicPr>
          <p:cNvPr id="3277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8" y="709613"/>
            <a:ext cx="56642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7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085975" y="157164"/>
            <a:ext cx="7304088" cy="434975"/>
          </a:xfrm>
        </p:spPr>
        <p:txBody>
          <a:bodyPr/>
          <a:lstStyle/>
          <a:p>
            <a:r>
              <a:rPr lang="en-US" sz="2000"/>
              <a:t>Depth-First Search</a:t>
            </a:r>
          </a:p>
        </p:txBody>
      </p:sp>
      <p:pic>
        <p:nvPicPr>
          <p:cNvPr id="3379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541338"/>
            <a:ext cx="5334000" cy="551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5048251"/>
            <a:ext cx="4916488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6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904875"/>
          </a:xfrm>
        </p:spPr>
        <p:txBody>
          <a:bodyPr/>
          <a:lstStyle/>
          <a:p>
            <a:r>
              <a:rPr lang="en-US" smtClean="0"/>
              <a:t>Breadth-First Search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157414" y="1179514"/>
            <a:ext cx="8334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algorithm(BFS) traverses a graph in a breadth wards motion and uses a queue to remember to get the next vertex to start a search when a dead end occurs in any iteration.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820" name="Picture 8" descr="Breadth First Travers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327275"/>
            <a:ext cx="27622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2157413" y="2555875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− Visit adjacent unvisited vertex. Mark it visited. Display it. Insert it in a queue.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− If no adjacent vertex found, remove the first vertex from queue.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− Repeat Step 1 and Step 2 until queue is empty.</a:t>
            </a:r>
          </a:p>
        </p:txBody>
      </p:sp>
    </p:spTree>
    <p:extLst>
      <p:ext uri="{BB962C8B-B14F-4D97-AF65-F5344CB8AC3E}">
        <p14:creationId xmlns:p14="http://schemas.microsoft.com/office/powerpoint/2010/main" val="1396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904875"/>
          </a:xfrm>
        </p:spPr>
        <p:txBody>
          <a:bodyPr/>
          <a:lstStyle/>
          <a:p>
            <a:r>
              <a:rPr lang="en-US" smtClean="0"/>
              <a:t>Breadth-First Search</a:t>
            </a:r>
          </a:p>
        </p:txBody>
      </p:sp>
      <p:pic>
        <p:nvPicPr>
          <p:cNvPr id="3584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179513"/>
            <a:ext cx="57531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9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Terminology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Undirected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graphs: edges do not indicate a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direction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Social Network 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FaceBook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can be represented as undirected graph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Directed graph, or digraph: each edge has a direction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Inter-linked web pages on the internet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847" y="4558546"/>
            <a:ext cx="2679365" cy="17650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22" y="4598887"/>
            <a:ext cx="2907936" cy="17650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8622" y="6387349"/>
            <a:ext cx="290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Undirected graph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18516" y="6387349"/>
            <a:ext cx="290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irected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652589" y="657226"/>
            <a:ext cx="3341687" cy="498475"/>
          </a:xfrm>
        </p:spPr>
        <p:txBody>
          <a:bodyPr/>
          <a:lstStyle/>
          <a:p>
            <a:r>
              <a:rPr lang="en-US" sz="2000"/>
              <a:t>Breadth-First Search</a:t>
            </a:r>
          </a:p>
        </p:txBody>
      </p:sp>
      <p:pic>
        <p:nvPicPr>
          <p:cNvPr id="3686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0" y="331789"/>
            <a:ext cx="5151438" cy="64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5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Terminology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graphs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 following properties: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edges has no direction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multiple edges between two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loops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Multigraph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allow multiple edges</a:t>
            </a:r>
          </a:p>
          <a:p>
            <a:pPr marL="0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58" y="4104203"/>
            <a:ext cx="6753509" cy="23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Terminology</a:t>
            </a:r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10126" y="5408501"/>
            <a:ext cx="8060018" cy="836612"/>
          </a:xfrm>
        </p:spPr>
        <p:txBody>
          <a:bodyPr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Graphs that are (a) connected; (b) disconnected; and (c) complete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2696693"/>
            <a:ext cx="62865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1460678"/>
            <a:ext cx="10336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Connected graph: each pair of distinct vertices has a path between them</a:t>
            </a:r>
          </a:p>
        </p:txBody>
      </p:sp>
    </p:spTree>
    <p:extLst>
      <p:ext uri="{BB962C8B-B14F-4D97-AF65-F5344CB8AC3E}">
        <p14:creationId xmlns:p14="http://schemas.microsoft.com/office/powerpoint/2010/main" val="26325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Terminology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460678"/>
            <a:ext cx="10336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Strongly Connected graph: each pair of distinct vertices has a path between them in a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28576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Terminology</a:t>
            </a:r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08620" y="5466102"/>
            <a:ext cx="4362074" cy="836612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Weighted Graph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460678"/>
            <a:ext cx="10336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eighted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raph: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labels represent numeric values, graph is called a weighted graph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47" y="2595049"/>
            <a:ext cx="3104871" cy="28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838200" y="36353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Terminology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path: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passes through vertex only once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96" y="1689100"/>
            <a:ext cx="6973980" cy="508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7" b="6666"/>
          <a:stretch/>
        </p:blipFill>
        <p:spPr>
          <a:xfrm>
            <a:off x="192742" y="1452280"/>
            <a:ext cx="9144000" cy="543261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353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373293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1755</Words>
  <Application>Microsoft Office PowerPoint</Application>
  <PresentationFormat>Widescreen</PresentationFormat>
  <Paragraphs>922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Garamond</vt:lpstr>
      <vt:lpstr>Times New Roman</vt:lpstr>
      <vt:lpstr>Verdana</vt:lpstr>
      <vt:lpstr>Wingdings</vt:lpstr>
      <vt:lpstr>Office Theme</vt:lpstr>
      <vt:lpstr>Microsoft Equation 3.0</vt:lpstr>
      <vt:lpstr>Graphs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Graphs as ADTs</vt:lpstr>
      <vt:lpstr>Graphs as ADTs</vt:lpstr>
      <vt:lpstr>Graph Representation</vt:lpstr>
      <vt:lpstr>Graph Representation</vt:lpstr>
      <vt:lpstr>Weighted Graph Representation</vt:lpstr>
      <vt:lpstr>Graph Representation</vt:lpstr>
      <vt:lpstr>Graph Representation</vt:lpstr>
      <vt:lpstr>Graph Representation</vt:lpstr>
      <vt:lpstr>Graph Representation</vt:lpstr>
      <vt:lpstr>Graph Representation Adjacency Matrix</vt:lpstr>
      <vt:lpstr>Graph Representation Adjacency Matrix</vt:lpstr>
      <vt:lpstr>Graph Representation Adjacency List</vt:lpstr>
      <vt:lpstr>Graph Representation Adjacency List</vt:lpstr>
      <vt:lpstr>Graph Traversals</vt:lpstr>
      <vt:lpstr>Depth-First Search</vt:lpstr>
      <vt:lpstr>Depth-First Search</vt:lpstr>
      <vt:lpstr>Depth-First Search</vt:lpstr>
      <vt:lpstr>Breadth-First Search</vt:lpstr>
      <vt:lpstr>Breadth-First Search</vt:lpstr>
      <vt:lpstr>Breadth-First Search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Bilkis</dc:creator>
  <cp:lastModifiedBy>Bilkis</cp:lastModifiedBy>
  <cp:revision>55</cp:revision>
  <dcterms:created xsi:type="dcterms:W3CDTF">2018-01-21T18:38:26Z</dcterms:created>
  <dcterms:modified xsi:type="dcterms:W3CDTF">2018-01-22T19:47:04Z</dcterms:modified>
</cp:coreProperties>
</file>