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58" r:id="rId5"/>
    <p:sldId id="264" r:id="rId6"/>
    <p:sldId id="259" r:id="rId7"/>
    <p:sldId id="260" r:id="rId8"/>
    <p:sldId id="261" r:id="rId9"/>
    <p:sldId id="265" r:id="rId10"/>
    <p:sldId id="266" r:id="rId11"/>
    <p:sldId id="267" r:id="rId12"/>
    <p:sldId id="271" r:id="rId13"/>
    <p:sldId id="272" r:id="rId14"/>
    <p:sldId id="268" r:id="rId15"/>
    <p:sldId id="273" r:id="rId16"/>
    <p:sldId id="274" r:id="rId17"/>
    <p:sldId id="26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4625" autoAdjust="0"/>
  </p:normalViewPr>
  <p:slideViewPr>
    <p:cSldViewPr>
      <p:cViewPr varScale="1">
        <p:scale>
          <a:sx n="69" d="100"/>
          <a:sy n="69" d="100"/>
        </p:scale>
        <p:origin x="-672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07CD2-C29F-47FF-8C1A-F2D0FB7BC656}" type="datetimeFigureOut">
              <a:rPr lang="en-US" smtClean="0"/>
              <a:pPr/>
              <a:t>12/17/2017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D276-AEE0-45DC-AB89-882828F379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706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DD276-AEE0-45DC-AB89-882828F379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042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DD276-AEE0-45DC-AB89-882828F379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790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AEAE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AEAE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12/17/2017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AEAE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12/17/2017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12/17/2017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70810"/>
            <a:ext cx="4036060" cy="4185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893060"/>
            <a:ext cx="1521459" cy="23634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08059" y="1701800"/>
            <a:ext cx="282067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608059" y="1676400"/>
            <a:ext cx="2820670" cy="2819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999730" y="1270"/>
            <a:ext cx="1601470" cy="11391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605519" y="6096000"/>
            <a:ext cx="993140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438130" y="1143000"/>
            <a:ext cx="684530" cy="25400"/>
          </a:xfrm>
          <a:custGeom>
            <a:avLst/>
            <a:gdLst/>
            <a:ahLst/>
            <a:cxnLst/>
            <a:rect l="l" t="t" r="r" b="b"/>
            <a:pathLst>
              <a:path w="684529" h="25400">
                <a:moveTo>
                  <a:pt x="0" y="25400"/>
                </a:moveTo>
                <a:lnTo>
                  <a:pt x="684529" y="25400"/>
                </a:lnTo>
                <a:lnTo>
                  <a:pt x="68452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438130" y="0"/>
            <a:ext cx="684530" cy="1143000"/>
          </a:xfrm>
          <a:custGeom>
            <a:avLst/>
            <a:gdLst/>
            <a:ahLst/>
            <a:cxnLst/>
            <a:rect l="l" t="t" r="r" b="b"/>
            <a:pathLst>
              <a:path w="684529" h="1143000">
                <a:moveTo>
                  <a:pt x="684529" y="0"/>
                </a:moveTo>
                <a:lnTo>
                  <a:pt x="0" y="0"/>
                </a:lnTo>
                <a:lnTo>
                  <a:pt x="0" y="1143000"/>
                </a:lnTo>
                <a:lnTo>
                  <a:pt x="684529" y="1143000"/>
                </a:lnTo>
                <a:lnTo>
                  <a:pt x="684529" y="0"/>
                </a:lnTo>
                <a:close/>
              </a:path>
            </a:pathLst>
          </a:custGeom>
          <a:solidFill>
            <a:srgbClr val="AF1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5169" y="499109"/>
            <a:ext cx="10741660" cy="1294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AEAE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9650" y="1525810"/>
            <a:ext cx="10172700" cy="139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hope.com/jargon/p/program.htm" TargetMode="External"/><Relationship Id="rId2" Type="http://schemas.openxmlformats.org/officeDocument/2006/relationships/hyperlink" Target="http://www.computerhope.com/jargon/n/network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mputerhope.com/jargon/a/algorith.htm" TargetMode="External"/><Relationship Id="rId4" Type="http://schemas.openxmlformats.org/officeDocument/2006/relationships/hyperlink" Target="http://www.computerhope.com/jargon/d/data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169" y="2537459"/>
            <a:ext cx="5191125" cy="220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7200" b="1" spc="420" dirty="0">
                <a:solidFill>
                  <a:srgbClr val="EAEAEA"/>
                </a:solidFill>
                <a:latin typeface="Tahoma"/>
                <a:cs typeface="Tahoma"/>
              </a:rPr>
              <a:t>SPARSE  </a:t>
            </a:r>
            <a:r>
              <a:rPr sz="7200" b="1" spc="725" dirty="0">
                <a:solidFill>
                  <a:srgbClr val="EAEAEA"/>
                </a:solidFill>
                <a:latin typeface="Tahoma"/>
                <a:cs typeface="Tahoma"/>
              </a:rPr>
              <a:t>M</a:t>
            </a:r>
            <a:r>
              <a:rPr sz="7200" b="1" spc="65" dirty="0">
                <a:solidFill>
                  <a:srgbClr val="EAEAEA"/>
                </a:solidFill>
                <a:latin typeface="Tahoma"/>
                <a:cs typeface="Tahoma"/>
              </a:rPr>
              <a:t>A</a:t>
            </a:r>
            <a:r>
              <a:rPr sz="7200" b="1" spc="365" dirty="0">
                <a:solidFill>
                  <a:srgbClr val="EAEAEA"/>
                </a:solidFill>
                <a:latin typeface="Tahoma"/>
                <a:cs typeface="Tahoma"/>
              </a:rPr>
              <a:t>T</a:t>
            </a:r>
            <a:r>
              <a:rPr sz="7200" b="1" spc="430" dirty="0">
                <a:solidFill>
                  <a:srgbClr val="EAEAEA"/>
                </a:solidFill>
                <a:latin typeface="Tahoma"/>
                <a:cs typeface="Tahoma"/>
              </a:rPr>
              <a:t>R</a:t>
            </a:r>
            <a:r>
              <a:rPr sz="7200" b="1" spc="190" dirty="0">
                <a:solidFill>
                  <a:srgbClr val="EAEAEA"/>
                </a:solidFill>
                <a:latin typeface="Tahoma"/>
                <a:cs typeface="Tahoma"/>
              </a:rPr>
              <a:t>ICES</a:t>
            </a:r>
            <a:endParaRPr sz="7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615" y="152400"/>
            <a:ext cx="10741660" cy="1169550"/>
          </a:xfrm>
          <a:prstGeom prst="rect">
            <a:avLst/>
          </a:prstGeom>
        </p:spPr>
        <p:txBody>
          <a:bodyPr vert="horz" wrap="square" lIns="0" tIns="487679" rIns="0" bIns="0" rtlCol="0">
            <a:spAutoFit/>
          </a:bodyPr>
          <a:lstStyle/>
          <a:p>
            <a:pPr marL="415290"/>
            <a:r>
              <a:rPr sz="4400" spc="-5" dirty="0"/>
              <a:t>Unstructured Sparse</a:t>
            </a:r>
            <a:r>
              <a:rPr sz="4400" spc="-25" dirty="0"/>
              <a:t> </a:t>
            </a:r>
            <a:r>
              <a:rPr sz="4400" spc="-5" dirty="0"/>
              <a:t>Matrices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676400"/>
            <a:ext cx="9982200" cy="321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spc="-85" dirty="0">
                <a:latin typeface="Times New Roman"/>
                <a:cs typeface="Times New Roman"/>
              </a:rPr>
              <a:t>Web </a:t>
            </a:r>
            <a:r>
              <a:rPr sz="3200" dirty="0">
                <a:latin typeface="Times New Roman"/>
                <a:cs typeface="Times New Roman"/>
              </a:rPr>
              <a:t>page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matrix.</a:t>
            </a:r>
            <a:endParaRPr sz="3200" dirty="0">
              <a:latin typeface="Times New Roman"/>
              <a:cs typeface="Times New Roman"/>
            </a:endParaRPr>
          </a:p>
          <a:p>
            <a:pPr marL="469900"/>
            <a:r>
              <a:rPr sz="2800" spc="-5" dirty="0">
                <a:latin typeface="Times New Roman"/>
                <a:cs typeface="Times New Roman"/>
              </a:rPr>
              <a:t>web </a:t>
            </a:r>
            <a:r>
              <a:rPr sz="2800" dirty="0">
                <a:latin typeface="Times New Roman"/>
                <a:cs typeface="Times New Roman"/>
              </a:rPr>
              <a:t>pages </a:t>
            </a:r>
            <a:r>
              <a:rPr sz="2800" spc="-5" dirty="0">
                <a:latin typeface="Times New Roman"/>
                <a:cs typeface="Times New Roman"/>
              </a:rPr>
              <a:t>are numbered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FF00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</a:p>
          <a:p>
            <a:pPr marL="469900"/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web(i,j)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number </a:t>
            </a:r>
            <a:r>
              <a:rPr sz="2800" dirty="0">
                <a:latin typeface="Times New Roman"/>
                <a:cs typeface="Times New Roman"/>
              </a:rPr>
              <a:t>of links from </a:t>
            </a:r>
            <a:r>
              <a:rPr sz="2800" spc="-5" dirty="0">
                <a:latin typeface="Times New Roman"/>
                <a:cs typeface="Times New Roman"/>
              </a:rPr>
              <a:t>page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FF00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page</a:t>
            </a:r>
            <a:r>
              <a:rPr sz="2800" spc="-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j</a:t>
            </a:r>
          </a:p>
          <a:p>
            <a:pPr>
              <a:spcBef>
                <a:spcPts val="3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/>
            <a:r>
              <a:rPr sz="3200" spc="-85" dirty="0">
                <a:latin typeface="Times New Roman"/>
                <a:cs typeface="Times New Roman"/>
              </a:rPr>
              <a:t>Web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analysis.</a:t>
            </a:r>
          </a:p>
          <a:p>
            <a:pPr marL="469900" marR="47625"/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authority page </a:t>
            </a:r>
            <a:r>
              <a:rPr sz="2800" dirty="0">
                <a:latin typeface="Times New Roman"/>
                <a:cs typeface="Times New Roman"/>
              </a:rPr>
              <a:t>… page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has </a:t>
            </a:r>
            <a:r>
              <a:rPr sz="2800" spc="-5" dirty="0">
                <a:latin typeface="Times New Roman"/>
                <a:cs typeface="Times New Roman"/>
              </a:rPr>
              <a:t>many </a:t>
            </a:r>
            <a:r>
              <a:rPr sz="2800" dirty="0">
                <a:latin typeface="Times New Roman"/>
                <a:cs typeface="Times New Roman"/>
              </a:rPr>
              <a:t>links to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 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hub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page </a:t>
            </a:r>
            <a:r>
              <a:rPr sz="2800" dirty="0">
                <a:latin typeface="Times New Roman"/>
                <a:cs typeface="Times New Roman"/>
              </a:rPr>
              <a:t>… links to </a:t>
            </a:r>
            <a:r>
              <a:rPr sz="2800" spc="-5" dirty="0">
                <a:latin typeface="Times New Roman"/>
                <a:cs typeface="Times New Roman"/>
              </a:rPr>
              <a:t>many authority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pages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5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304800"/>
            <a:ext cx="107416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00"/>
            <a:r>
              <a:rPr sz="4400" spc="-125" dirty="0"/>
              <a:t>Web </a:t>
            </a:r>
            <a:r>
              <a:rPr sz="4400" spc="-5" dirty="0"/>
              <a:t>Page</a:t>
            </a:r>
            <a:r>
              <a:rPr sz="4400" spc="50" dirty="0"/>
              <a:t> </a:t>
            </a:r>
            <a:r>
              <a:rPr sz="4400" spc="-5" dirty="0"/>
              <a:t>Matrix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981908"/>
            <a:ext cx="906526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ct val="150000"/>
              </a:lnSpc>
              <a:buFont typeface="Symbol"/>
              <a:buChar char=""/>
              <a:tabLst>
                <a:tab pos="297180" algn="l"/>
              </a:tabLst>
            </a:pP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n = 2 </a:t>
            </a:r>
            <a:r>
              <a:rPr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billion </a:t>
            </a:r>
            <a:r>
              <a:rPr sz="3200" dirty="0">
                <a:latin typeface="Times New Roman"/>
                <a:cs typeface="Times New Roman"/>
              </a:rPr>
              <a:t>(and growing by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1 </a:t>
            </a:r>
            <a:r>
              <a:rPr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million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day)</a:t>
            </a:r>
          </a:p>
          <a:p>
            <a:pPr marL="297180" marR="52069" indent="-284480">
              <a:lnSpc>
                <a:spcPct val="150000"/>
              </a:lnSpc>
              <a:buFont typeface="Symbol"/>
              <a:buChar char=""/>
              <a:tabLst>
                <a:tab pos="297180" algn="l"/>
              </a:tabLst>
            </a:pP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n x n </a:t>
            </a:r>
            <a:r>
              <a:rPr sz="3200" dirty="0">
                <a:latin typeface="Times New Roman"/>
                <a:cs typeface="Times New Roman"/>
              </a:rPr>
              <a:t>array of </a:t>
            </a:r>
            <a:r>
              <a:rPr sz="3200" dirty="0">
                <a:solidFill>
                  <a:srgbClr val="000099"/>
                </a:solidFill>
                <a:latin typeface="Times New Roman"/>
                <a:cs typeface="Times New Roman"/>
              </a:rPr>
              <a:t>int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=&gt; 16 * </a:t>
            </a:r>
            <a:r>
              <a:rPr sz="3200" spc="5" dirty="0">
                <a:solidFill>
                  <a:schemeClr val="bg1"/>
                </a:solidFill>
                <a:latin typeface="Times New Roman"/>
                <a:cs typeface="Times New Roman"/>
              </a:rPr>
              <a:t>10</a:t>
            </a:r>
            <a:r>
              <a:rPr sz="2775" spc="7" baseline="28528" dirty="0">
                <a:solidFill>
                  <a:schemeClr val="bg1"/>
                </a:solidFill>
                <a:latin typeface="Times New Roman"/>
                <a:cs typeface="Times New Roman"/>
              </a:rPr>
              <a:t>18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bytes (16 * </a:t>
            </a:r>
            <a:r>
              <a:rPr sz="3200" spc="15" dirty="0">
                <a:solidFill>
                  <a:schemeClr val="bg1"/>
                </a:solidFill>
                <a:latin typeface="Times New Roman"/>
                <a:cs typeface="Times New Roman"/>
              </a:rPr>
              <a:t>10</a:t>
            </a:r>
            <a:r>
              <a:rPr sz="2775" spc="22" baseline="28528" dirty="0">
                <a:solidFill>
                  <a:schemeClr val="bg1"/>
                </a:solidFill>
                <a:latin typeface="Times New Roman"/>
                <a:cs typeface="Times New Roman"/>
              </a:rPr>
              <a:t>9  </a:t>
            </a:r>
            <a:r>
              <a:rPr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GB)</a:t>
            </a:r>
            <a:endParaRPr sz="3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97180" marR="772160" indent="-284480">
              <a:lnSpc>
                <a:spcPct val="150000"/>
              </a:lnSpc>
              <a:buFont typeface="Symbol"/>
              <a:buChar char=""/>
              <a:tabLst>
                <a:tab pos="297180" algn="l"/>
              </a:tabLst>
            </a:pPr>
            <a:r>
              <a:rPr sz="3200" dirty="0">
                <a:latin typeface="Times New Roman"/>
                <a:cs typeface="Times New Roman"/>
              </a:rPr>
              <a:t>each page </a:t>
            </a:r>
            <a:r>
              <a:rPr sz="3200" spc="-5" dirty="0">
                <a:latin typeface="Times New Roman"/>
                <a:cs typeface="Times New Roman"/>
              </a:rPr>
              <a:t>links to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10</a:t>
            </a:r>
            <a:r>
              <a:rPr sz="3200" dirty="0">
                <a:solidFill>
                  <a:srgbClr val="FF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(say) other pages on  average</a:t>
            </a:r>
          </a:p>
          <a:p>
            <a:pPr marL="297180" marR="588645" indent="-284480">
              <a:lnSpc>
                <a:spcPct val="150000"/>
              </a:lnSpc>
              <a:buFont typeface="Symbol"/>
              <a:buChar char=""/>
              <a:tabLst>
                <a:tab pos="297180" algn="l"/>
              </a:tabLst>
            </a:pPr>
            <a:r>
              <a:rPr sz="3200" dirty="0">
                <a:latin typeface="Times New Roman"/>
                <a:cs typeface="Times New Roman"/>
              </a:rPr>
              <a:t>on average </a:t>
            </a:r>
            <a:r>
              <a:rPr sz="3200" spc="-5" dirty="0">
                <a:latin typeface="Times New Roman"/>
                <a:cs typeface="Times New Roman"/>
              </a:rPr>
              <a:t>there are </a:t>
            </a:r>
            <a:r>
              <a:rPr sz="3200" dirty="0">
                <a:latin typeface="Times New Roman"/>
                <a:cs typeface="Times New Roman"/>
              </a:rPr>
              <a:t>10 nonzero </a:t>
            </a:r>
            <a:r>
              <a:rPr sz="3200" spc="-5" dirty="0">
                <a:latin typeface="Times New Roman"/>
                <a:cs typeface="Times New Roman"/>
              </a:rPr>
              <a:t>entries </a:t>
            </a:r>
            <a:r>
              <a:rPr sz="3200" dirty="0">
                <a:latin typeface="Times New Roman"/>
                <a:cs typeface="Times New Roman"/>
              </a:rPr>
              <a:t>per  row</a:t>
            </a:r>
          </a:p>
          <a:p>
            <a:pPr marL="297180" marR="5080" indent="-284480">
              <a:lnSpc>
                <a:spcPct val="150000"/>
              </a:lnSpc>
              <a:buFont typeface="Symbol"/>
              <a:buChar char=""/>
              <a:tabLst>
                <a:tab pos="297180" algn="l"/>
              </a:tabLst>
            </a:pPr>
            <a:r>
              <a:rPr sz="3200" dirty="0">
                <a:latin typeface="Times New Roman"/>
                <a:cs typeface="Times New Roman"/>
              </a:rPr>
              <a:t>space needed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nonzero </a:t>
            </a:r>
            <a:r>
              <a:rPr sz="3200" spc="-5" dirty="0">
                <a:latin typeface="Times New Roman"/>
                <a:cs typeface="Times New Roman"/>
              </a:rPr>
              <a:t>elements is  </a:t>
            </a:r>
            <a:r>
              <a:rPr sz="3200" dirty="0">
                <a:latin typeface="Times New Roman"/>
                <a:cs typeface="Times New Roman"/>
              </a:rPr>
              <a:t>approximately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20 billion x 4 bytes = 80</a:t>
            </a:r>
            <a:r>
              <a:rPr sz="3200" spc="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billion</a:t>
            </a:r>
            <a:endParaRPr sz="3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97180">
              <a:lnSpc>
                <a:spcPct val="150000"/>
              </a:lnSpc>
            </a:pP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bytes (80</a:t>
            </a:r>
            <a:r>
              <a:rPr sz="3200" spc="-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GB)</a:t>
            </a:r>
            <a:endParaRPr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49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109728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spc="-5" dirty="0"/>
              <a:t>Data Structures for Matrices</a:t>
            </a:r>
            <a:br>
              <a:rPr lang="en-US" sz="4000" spc="-5" dirty="0"/>
            </a:br>
            <a:r>
              <a:rPr sz="4000" spc="-5" dirty="0" smtClean="0"/>
              <a:t>Approximate </a:t>
            </a:r>
            <a:r>
              <a:rPr sz="4000" spc="-5" dirty="0"/>
              <a:t>Memory</a:t>
            </a:r>
            <a:r>
              <a:rPr sz="4000" spc="-45" dirty="0"/>
              <a:t> </a:t>
            </a:r>
            <a:r>
              <a:rPr sz="4000" spc="-5" dirty="0"/>
              <a:t>Requirements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133600"/>
            <a:ext cx="11277600" cy="1985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dirty="0">
                <a:solidFill>
                  <a:srgbClr val="FF0033"/>
                </a:solidFill>
                <a:latin typeface="Times New Roman"/>
                <a:cs typeface="Times New Roman"/>
              </a:rPr>
              <a:t>500 x 500 </a:t>
            </a:r>
            <a:r>
              <a:rPr sz="3200" spc="-5" dirty="0">
                <a:latin typeface="Times New Roman"/>
                <a:cs typeface="Times New Roman"/>
              </a:rPr>
              <a:t>matrix with </a:t>
            </a:r>
            <a:r>
              <a:rPr sz="3200" dirty="0">
                <a:solidFill>
                  <a:srgbClr val="FF0033"/>
                </a:solidFill>
                <a:latin typeface="Times New Roman"/>
                <a:cs typeface="Times New Roman"/>
              </a:rPr>
              <a:t>1994 </a:t>
            </a:r>
            <a:r>
              <a:rPr sz="3200" dirty="0">
                <a:latin typeface="Times New Roman"/>
                <a:cs typeface="Times New Roman"/>
              </a:rPr>
              <a:t>nonzero</a:t>
            </a:r>
            <a:r>
              <a:rPr sz="3200" spc="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elements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 marR="5080">
              <a:tabLst>
                <a:tab pos="2675255" algn="l"/>
                <a:tab pos="3023235" algn="l"/>
                <a:tab pos="5597525" algn="l"/>
                <a:tab pos="6928484" algn="l"/>
              </a:tabLst>
            </a:pPr>
            <a:r>
              <a:rPr lang="en-US" sz="3200" dirty="0" smtClean="0">
                <a:latin typeface="Times New Roman"/>
                <a:cs typeface="Times New Roman"/>
              </a:rPr>
              <a:t>Full: 	</a:t>
            </a:r>
            <a:r>
              <a:rPr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2D</a:t>
            </a:r>
            <a:r>
              <a:rPr sz="3200" spc="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array</a:t>
            </a:r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                 </a:t>
            </a:r>
            <a:r>
              <a:rPr sz="3200" dirty="0" smtClean="0">
                <a:solidFill>
                  <a:srgbClr val="FF0033"/>
                </a:solidFill>
                <a:latin typeface="Times New Roman"/>
                <a:cs typeface="Times New Roman"/>
              </a:rPr>
              <a:t>500 </a:t>
            </a:r>
            <a:r>
              <a:rPr sz="3200" dirty="0">
                <a:solidFill>
                  <a:srgbClr val="FF0033"/>
                </a:solidFill>
                <a:latin typeface="Times New Roman"/>
                <a:cs typeface="Times New Roman"/>
              </a:rPr>
              <a:t>x 500 x 4 =</a:t>
            </a:r>
            <a:r>
              <a:rPr sz="3200" spc="-15" dirty="0">
                <a:solidFill>
                  <a:srgbClr val="FF0033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33"/>
                </a:solidFill>
                <a:latin typeface="Times New Roman"/>
                <a:cs typeface="Times New Roman"/>
              </a:rPr>
              <a:t>1million</a:t>
            </a:r>
            <a:r>
              <a:rPr sz="3200" spc="55" dirty="0">
                <a:solidFill>
                  <a:srgbClr val="FF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bytes 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12700" marR="5080">
              <a:tabLst>
                <a:tab pos="2675255" algn="l"/>
                <a:tab pos="3023235" algn="l"/>
                <a:tab pos="5597525" algn="l"/>
                <a:tab pos="6928484" algn="l"/>
              </a:tabLst>
            </a:pPr>
            <a:r>
              <a:rPr lang="en-US" sz="3200" dirty="0" smtClean="0">
                <a:latin typeface="Times New Roman"/>
                <a:cs typeface="Times New Roman"/>
              </a:rPr>
              <a:t>Only </a:t>
            </a:r>
            <a:r>
              <a:rPr lang="en-US" sz="3200" dirty="0" err="1" smtClean="0">
                <a:latin typeface="Times New Roman"/>
                <a:cs typeface="Times New Roman"/>
              </a:rPr>
              <a:t>Non-Zeros:</a:t>
            </a:r>
            <a:r>
              <a:rPr sz="3200" spc="-5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Si</a:t>
            </a:r>
            <a:r>
              <a:rPr sz="3200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  <a:r>
              <a:rPr sz="3200" spc="5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g</a:t>
            </a:r>
            <a:r>
              <a:rPr sz="3200" spc="-10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3200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3200" spc="-17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Arr</a:t>
            </a:r>
            <a:r>
              <a:rPr sz="3200" spc="5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y</a:t>
            </a:r>
            <a:r>
              <a:rPr sz="32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3200" spc="-10" dirty="0">
                <a:solidFill>
                  <a:schemeClr val="bg1"/>
                </a:solidFill>
                <a:latin typeface="Times New Roman"/>
                <a:cs typeface="Times New Roman"/>
              </a:rPr>
              <a:t>i</a:t>
            </a:r>
            <a:r>
              <a:rPr sz="3200" dirty="0">
                <a:solidFill>
                  <a:schemeClr val="bg1"/>
                </a:solidFill>
                <a:latin typeface="Times New Roman"/>
                <a:cs typeface="Times New Roman"/>
              </a:rPr>
              <a:t>st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lang="en-US" sz="3200" dirty="0" smtClean="0">
                <a:latin typeface="Times New Roman"/>
                <a:cs typeface="Times New Roman"/>
              </a:rPr>
              <a:t>   </a:t>
            </a:r>
            <a:r>
              <a:rPr sz="3200" dirty="0" smtClean="0">
                <a:solidFill>
                  <a:srgbClr val="FF0033"/>
                </a:solidFill>
                <a:latin typeface="Times New Roman"/>
                <a:cs typeface="Times New Roman"/>
              </a:rPr>
              <a:t>3</a:t>
            </a:r>
            <a:r>
              <a:rPr sz="3200" spc="5" dirty="0" smtClean="0">
                <a:solidFill>
                  <a:srgbClr val="FF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33"/>
                </a:solidFill>
                <a:latin typeface="Times New Roman"/>
                <a:cs typeface="Times New Roman"/>
              </a:rPr>
              <a:t>x</a:t>
            </a:r>
            <a:r>
              <a:rPr sz="3200" spc="5" dirty="0">
                <a:solidFill>
                  <a:srgbClr val="FF0033"/>
                </a:solidFill>
                <a:latin typeface="Times New Roman"/>
                <a:cs typeface="Times New Roman"/>
              </a:rPr>
              <a:t> 199</a:t>
            </a:r>
            <a:r>
              <a:rPr sz="3200" dirty="0">
                <a:solidFill>
                  <a:srgbClr val="FF0033"/>
                </a:solidFill>
                <a:latin typeface="Times New Roman"/>
                <a:cs typeface="Times New Roman"/>
              </a:rPr>
              <a:t>4</a:t>
            </a:r>
            <a:r>
              <a:rPr sz="3200" spc="5" dirty="0">
                <a:solidFill>
                  <a:srgbClr val="FF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33"/>
                </a:solidFill>
                <a:latin typeface="Times New Roman"/>
                <a:cs typeface="Times New Roman"/>
              </a:rPr>
              <a:t>x</a:t>
            </a:r>
            <a:r>
              <a:rPr sz="3200" spc="5" dirty="0">
                <a:solidFill>
                  <a:srgbClr val="FF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33"/>
                </a:solidFill>
                <a:latin typeface="Times New Roman"/>
                <a:cs typeface="Times New Roman"/>
              </a:rPr>
              <a:t>4</a:t>
            </a:r>
            <a:r>
              <a:rPr sz="3200" spc="5" dirty="0">
                <a:solidFill>
                  <a:srgbClr val="FF0033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FF0033"/>
                </a:solidFill>
                <a:latin typeface="Times New Roman"/>
                <a:cs typeface="Times New Roman"/>
              </a:rPr>
              <a:t>=</a:t>
            </a:r>
            <a:r>
              <a:rPr lang="en-US" sz="3200" dirty="0" smtClean="0">
                <a:solidFill>
                  <a:srgbClr val="FF0033"/>
                </a:solidFill>
                <a:latin typeface="Times New Roman"/>
                <a:cs typeface="Times New Roman"/>
              </a:rPr>
              <a:t>   </a:t>
            </a:r>
            <a:r>
              <a:rPr sz="3200" spc="5" dirty="0" smtClean="0">
                <a:solidFill>
                  <a:srgbClr val="FF0033"/>
                </a:solidFill>
                <a:latin typeface="Times New Roman"/>
                <a:cs typeface="Times New Roman"/>
              </a:rPr>
              <a:t>23</a:t>
            </a:r>
            <a:r>
              <a:rPr sz="3200" dirty="0" smtClean="0">
                <a:solidFill>
                  <a:srgbClr val="FF0033"/>
                </a:solidFill>
                <a:latin typeface="Times New Roman"/>
                <a:cs typeface="Times New Roman"/>
              </a:rPr>
              <a:t>,</a:t>
            </a:r>
            <a:r>
              <a:rPr sz="3200" spc="5" dirty="0" smtClean="0">
                <a:solidFill>
                  <a:srgbClr val="FF0033"/>
                </a:solidFill>
                <a:latin typeface="Times New Roman"/>
                <a:cs typeface="Times New Roman"/>
              </a:rPr>
              <a:t>92</a:t>
            </a:r>
            <a:r>
              <a:rPr sz="3200" dirty="0" smtClean="0">
                <a:solidFill>
                  <a:srgbClr val="FF0033"/>
                </a:solidFill>
                <a:latin typeface="Times New Roman"/>
                <a:cs typeface="Times New Roman"/>
              </a:rPr>
              <a:t>8</a:t>
            </a:r>
            <a:r>
              <a:rPr lang="en-US" sz="3200" dirty="0" smtClean="0">
                <a:solidFill>
                  <a:srgbClr val="FF0033"/>
                </a:solidFill>
                <a:latin typeface="Times New Roman"/>
                <a:cs typeface="Times New Roman"/>
              </a:rPr>
              <a:t> </a:t>
            </a:r>
            <a:r>
              <a:rPr sz="3200" spc="5" dirty="0" smtClean="0">
                <a:latin typeface="Times New Roman"/>
                <a:cs typeface="Times New Roman"/>
              </a:rPr>
              <a:t>by</a:t>
            </a:r>
            <a:r>
              <a:rPr sz="3200" spc="-5" dirty="0" smtClean="0">
                <a:latin typeface="Times New Roman"/>
                <a:cs typeface="Times New Roman"/>
              </a:rPr>
              <a:t>t</a:t>
            </a:r>
            <a:r>
              <a:rPr sz="3200" spc="5" dirty="0" smtClean="0">
                <a:latin typeface="Times New Roman"/>
                <a:cs typeface="Times New Roman"/>
              </a:rPr>
              <a:t>e</a:t>
            </a:r>
            <a:r>
              <a:rPr sz="3200" dirty="0" smtClean="0"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561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4930"/>
            <a:ext cx="107416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3875" marR="5080" indent="-1781810"/>
            <a:r>
              <a:rPr sz="4400" dirty="0"/>
              <a:t>Representation </a:t>
            </a:r>
            <a:r>
              <a:rPr lang="en-US" sz="4400" spc="-5" dirty="0"/>
              <a:t>o</a:t>
            </a:r>
            <a:r>
              <a:rPr sz="4400" spc="-5" dirty="0" smtClean="0"/>
              <a:t>f</a:t>
            </a:r>
            <a:r>
              <a:rPr sz="4400" spc="-55" dirty="0" smtClean="0"/>
              <a:t> </a:t>
            </a:r>
            <a:r>
              <a:rPr sz="4400" spc="-5" dirty="0" smtClean="0"/>
              <a:t>Sparse</a:t>
            </a:r>
            <a:r>
              <a:rPr sz="4400" spc="-55" dirty="0" smtClean="0"/>
              <a:t> </a:t>
            </a:r>
            <a:r>
              <a:rPr sz="4400" spc="-5" dirty="0"/>
              <a:t>Matrices</a:t>
            </a: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1017270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Formats can be divided into two groups: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Those that support efficient modification, such as DOK (Dictionary of keys), LIL (List of lists), or COO (Coordinate list). These are typically used to construct the matrices.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Those that support efficient access and matrix operations, such as CSR (Compressed Sparse Row) or CSC (Compressed Sparse Column).</a:t>
            </a:r>
          </a:p>
        </p:txBody>
      </p:sp>
    </p:spTree>
    <p:extLst>
      <p:ext uri="{BB962C8B-B14F-4D97-AF65-F5344CB8AC3E}">
        <p14:creationId xmlns:p14="http://schemas.microsoft.com/office/powerpoint/2010/main" xmlns="" val="659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4930"/>
            <a:ext cx="115062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 marR="5080" indent="-6350"/>
            <a:r>
              <a:rPr sz="4400" dirty="0"/>
              <a:t>Representation </a:t>
            </a:r>
            <a:r>
              <a:rPr sz="4400" spc="-5" dirty="0"/>
              <a:t>Of</a:t>
            </a:r>
            <a:r>
              <a:rPr sz="4400" spc="-55" dirty="0"/>
              <a:t> </a:t>
            </a:r>
            <a:r>
              <a:rPr sz="4400" spc="-5" dirty="0"/>
              <a:t>Unstructured  Sparse</a:t>
            </a:r>
            <a:r>
              <a:rPr sz="4400" spc="-55" dirty="0"/>
              <a:t> </a:t>
            </a:r>
            <a:r>
              <a:rPr sz="4400" spc="-5" dirty="0"/>
              <a:t>Matrices</a:t>
            </a: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1905000"/>
            <a:ext cx="110490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/>
              <a:t>Coordinate list (COO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r>
              <a:rPr lang="en-US" sz="2800" dirty="0"/>
              <a:t>COO stores a list of (row, column, value) tuples. Ideally, the entries are sorted (by row index, then column index) to improve random access times</a:t>
            </a:r>
            <a:r>
              <a:rPr lang="en-US" sz="2800" dirty="0" smtClean="0"/>
              <a:t>.</a:t>
            </a:r>
            <a:endParaRPr sz="2800" dirty="0"/>
          </a:p>
        </p:txBody>
      </p:sp>
      <p:sp>
        <p:nvSpPr>
          <p:cNvPr id="4" name="object 3"/>
          <p:cNvSpPr txBox="1"/>
          <p:nvPr/>
        </p:nvSpPr>
        <p:spPr>
          <a:xfrm>
            <a:off x="1143000" y="3543515"/>
            <a:ext cx="1452245" cy="196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35"/>
              </a:lnSpc>
            </a:pPr>
            <a:r>
              <a:rPr sz="3200" dirty="0">
                <a:solidFill>
                  <a:srgbClr val="FF0033"/>
                </a:solidFill>
                <a:latin typeface="Times New Roman"/>
                <a:cs typeface="Times New Roman"/>
              </a:rPr>
              <a:t>0 0 3 0</a:t>
            </a:r>
            <a:r>
              <a:rPr sz="3200" spc="-75" dirty="0">
                <a:solidFill>
                  <a:srgbClr val="FF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33"/>
                </a:solidFill>
                <a:latin typeface="Times New Roman"/>
                <a:cs typeface="Times New Roman"/>
              </a:rPr>
              <a:t>4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</a:pPr>
            <a:r>
              <a:rPr sz="3200" dirty="0">
                <a:solidFill>
                  <a:srgbClr val="FF0033"/>
                </a:solidFill>
                <a:latin typeface="Times New Roman"/>
                <a:cs typeface="Times New Roman"/>
              </a:rPr>
              <a:t>0 0 5 7</a:t>
            </a:r>
            <a:r>
              <a:rPr sz="3200" spc="-75" dirty="0">
                <a:solidFill>
                  <a:srgbClr val="FF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33"/>
                </a:solidFill>
                <a:latin typeface="Times New Roman"/>
                <a:cs typeface="Times New Roman"/>
              </a:rPr>
              <a:t>0</a:t>
            </a:r>
            <a:endParaRPr sz="3200" dirty="0">
              <a:latin typeface="Times New Roman"/>
              <a:cs typeface="Times New Roman"/>
            </a:endParaRPr>
          </a:p>
          <a:p>
            <a:pPr marL="12700"/>
            <a:r>
              <a:rPr sz="3200" dirty="0">
                <a:solidFill>
                  <a:srgbClr val="FF0033"/>
                </a:solidFill>
                <a:latin typeface="Times New Roman"/>
                <a:cs typeface="Times New Roman"/>
              </a:rPr>
              <a:t>0 0 0 0</a:t>
            </a:r>
            <a:r>
              <a:rPr sz="3200" spc="-75" dirty="0">
                <a:solidFill>
                  <a:srgbClr val="FF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33"/>
                </a:solidFill>
                <a:latin typeface="Times New Roman"/>
                <a:cs typeface="Times New Roman"/>
              </a:rPr>
              <a:t>0</a:t>
            </a:r>
            <a:endParaRPr sz="3200" dirty="0">
              <a:latin typeface="Times New Roman"/>
              <a:cs typeface="Times New Roman"/>
            </a:endParaRPr>
          </a:p>
          <a:p>
            <a:pPr marL="12700"/>
            <a:r>
              <a:rPr sz="3200" dirty="0">
                <a:solidFill>
                  <a:srgbClr val="FF0033"/>
                </a:solidFill>
                <a:latin typeface="Times New Roman"/>
                <a:cs typeface="Times New Roman"/>
              </a:rPr>
              <a:t>0 2 6 0</a:t>
            </a:r>
            <a:r>
              <a:rPr sz="3200" spc="-75" dirty="0">
                <a:solidFill>
                  <a:srgbClr val="FF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33"/>
                </a:solidFill>
                <a:latin typeface="Times New Roman"/>
                <a:cs typeface="Times New Roman"/>
              </a:rPr>
              <a:t>0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Double Bracket 4"/>
          <p:cNvSpPr/>
          <p:nvPr/>
        </p:nvSpPr>
        <p:spPr>
          <a:xfrm>
            <a:off x="838200" y="3429000"/>
            <a:ext cx="2133600" cy="22860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3574222"/>
            <a:ext cx="4069941" cy="24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31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4930"/>
            <a:ext cx="115062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 marR="5080" indent="-6350"/>
            <a:r>
              <a:rPr sz="4400" dirty="0"/>
              <a:t>Representation </a:t>
            </a:r>
            <a:r>
              <a:rPr sz="4400" spc="-5" dirty="0"/>
              <a:t>Of</a:t>
            </a:r>
            <a:r>
              <a:rPr sz="4400" spc="-55" dirty="0"/>
              <a:t> </a:t>
            </a:r>
            <a:r>
              <a:rPr sz="4400" spc="-5" dirty="0"/>
              <a:t>Unstructured  Sparse</a:t>
            </a:r>
            <a:r>
              <a:rPr sz="4400" spc="-55" dirty="0"/>
              <a:t> </a:t>
            </a:r>
            <a:r>
              <a:rPr sz="4400" spc="-5" dirty="0"/>
              <a:t>Matrices</a:t>
            </a: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1905000"/>
            <a:ext cx="11049000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 smtClean="0"/>
              <a:t>Compressed </a:t>
            </a:r>
            <a:r>
              <a:rPr lang="en-US" sz="2800" b="1" dirty="0"/>
              <a:t>Sparse </a:t>
            </a:r>
            <a:r>
              <a:rPr lang="en-US" sz="2800" b="1" dirty="0" smtClean="0"/>
              <a:t>ROW(CSR)</a:t>
            </a:r>
            <a:endParaRPr lang="en-US" sz="2800" b="1" dirty="0"/>
          </a:p>
          <a:p>
            <a:r>
              <a:rPr lang="en-US" sz="2800" dirty="0"/>
              <a:t>The </a:t>
            </a:r>
            <a:r>
              <a:rPr lang="en-US" sz="2800" i="1" dirty="0"/>
              <a:t>compressed sparse </a:t>
            </a:r>
            <a:r>
              <a:rPr lang="en-US" sz="2800" i="1" dirty="0" smtClean="0"/>
              <a:t>row</a:t>
            </a:r>
            <a:r>
              <a:rPr lang="en-US" sz="2800" dirty="0"/>
              <a:t> (CSR) </a:t>
            </a:r>
            <a:r>
              <a:rPr lang="en-US" sz="2800" dirty="0" smtClean="0"/>
              <a:t>format </a:t>
            </a:r>
            <a:r>
              <a:rPr lang="en-US" sz="2800" dirty="0"/>
              <a:t>represents a matrix </a:t>
            </a:r>
            <a:r>
              <a:rPr lang="en-US" sz="2800" b="1" dirty="0"/>
              <a:t>M</a:t>
            </a:r>
            <a:r>
              <a:rPr lang="en-US" sz="2800" dirty="0"/>
              <a:t> by three (one-dimensional) arrays, that respectively contain nonzero values, the extents of rows, and column indices. It is similar to COO, but compresses the row indices, hence the name</a:t>
            </a:r>
            <a:r>
              <a:rPr lang="en-US" sz="2800" dirty="0" smtClean="0"/>
              <a:t>.</a:t>
            </a:r>
          </a:p>
          <a:p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3600" y="4191000"/>
            <a:ext cx="7162800" cy="22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72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4930"/>
            <a:ext cx="115062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" marR="5080" indent="-6350"/>
            <a:r>
              <a:rPr sz="4400" dirty="0"/>
              <a:t>Representation </a:t>
            </a:r>
            <a:r>
              <a:rPr sz="4400" spc="-5" dirty="0"/>
              <a:t>Of</a:t>
            </a:r>
            <a:r>
              <a:rPr sz="4400" spc="-55" dirty="0"/>
              <a:t> </a:t>
            </a:r>
            <a:r>
              <a:rPr sz="4400" spc="-5" dirty="0"/>
              <a:t>Unstructured  Sparse</a:t>
            </a:r>
            <a:r>
              <a:rPr sz="4400" spc="-55" dirty="0"/>
              <a:t> </a:t>
            </a:r>
            <a:r>
              <a:rPr sz="4400" spc="-5" dirty="0"/>
              <a:t>Matrices</a:t>
            </a: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1905000"/>
            <a:ext cx="11049000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 dirty="0" smtClean="0"/>
              <a:t>Compressed </a:t>
            </a:r>
            <a:r>
              <a:rPr lang="en-US" sz="2800" b="1" dirty="0"/>
              <a:t>Sparse </a:t>
            </a:r>
            <a:r>
              <a:rPr lang="en-US" sz="2800" b="1" dirty="0" smtClean="0"/>
              <a:t>Column</a:t>
            </a:r>
            <a:r>
              <a:rPr lang="en-US" sz="2800" b="1" dirty="0"/>
              <a:t> </a:t>
            </a:r>
            <a:r>
              <a:rPr lang="en-US" sz="2800" b="1" dirty="0" smtClean="0"/>
              <a:t>(CSR)</a:t>
            </a:r>
            <a:endParaRPr lang="en-US" sz="2800" b="1" dirty="0"/>
          </a:p>
          <a:p>
            <a:r>
              <a:rPr lang="en-US" sz="2800" dirty="0" smtClean="0"/>
              <a:t>The </a:t>
            </a:r>
            <a:r>
              <a:rPr lang="en-US" sz="2800" dirty="0"/>
              <a:t>CSR format stores a sparse </a:t>
            </a:r>
            <a:r>
              <a:rPr lang="en-US" sz="2800" i="1" dirty="0"/>
              <a:t>m</a:t>
            </a:r>
            <a:r>
              <a:rPr lang="en-US" sz="2800" dirty="0"/>
              <a:t> × </a:t>
            </a:r>
            <a:r>
              <a:rPr lang="en-US" sz="2800" i="1" dirty="0"/>
              <a:t>n</a:t>
            </a:r>
            <a:r>
              <a:rPr lang="en-US" sz="2800" dirty="0"/>
              <a:t> matrix </a:t>
            </a:r>
            <a:r>
              <a:rPr lang="en-US" sz="2800" b="1" dirty="0"/>
              <a:t>M</a:t>
            </a:r>
            <a:r>
              <a:rPr lang="en-US" sz="2800" dirty="0"/>
              <a:t> in </a:t>
            </a:r>
            <a:r>
              <a:rPr lang="en-US" sz="2800" dirty="0" smtClean="0"/>
              <a:t>column </a:t>
            </a:r>
            <a:r>
              <a:rPr lang="en-US" sz="2800" dirty="0"/>
              <a:t>form using three (one-dimensional) arrays (A, </a:t>
            </a:r>
            <a:r>
              <a:rPr lang="en-US" sz="2800" dirty="0" smtClean="0"/>
              <a:t>IR, JC). </a:t>
            </a:r>
            <a:r>
              <a:rPr lang="en-US" sz="2800" dirty="0"/>
              <a:t>Let NNZ denote the number of nonzero entries in </a:t>
            </a:r>
            <a:r>
              <a:rPr lang="en-US" sz="2800" b="1" dirty="0"/>
              <a:t>M</a:t>
            </a:r>
            <a:r>
              <a:rPr lang="en-US" sz="2800" dirty="0"/>
              <a:t>.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628549"/>
            <a:ext cx="2286000" cy="239158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553200" y="3639922"/>
            <a:ext cx="3971460" cy="2572693"/>
            <a:chOff x="5457968" y="3258607"/>
            <a:chExt cx="3971460" cy="25726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7968" y="3258607"/>
              <a:ext cx="3971460" cy="257269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397067" y="5271448"/>
              <a:ext cx="325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33814" y="5271448"/>
              <a:ext cx="2922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07992" y="5183268"/>
              <a:ext cx="533400" cy="5806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8356401" y="4514246"/>
              <a:ext cx="999718" cy="799532"/>
            </a:xfrm>
            <a:custGeom>
              <a:avLst/>
              <a:gdLst>
                <a:gd name="connsiteX0" fmla="*/ 0 w 235444"/>
                <a:gd name="connsiteY0" fmla="*/ 0 h 990600"/>
                <a:gd name="connsiteX1" fmla="*/ 235444 w 235444"/>
                <a:gd name="connsiteY1" fmla="*/ 0 h 990600"/>
                <a:gd name="connsiteX2" fmla="*/ 235444 w 235444"/>
                <a:gd name="connsiteY2" fmla="*/ 990600 h 990600"/>
                <a:gd name="connsiteX3" fmla="*/ 0 w 235444"/>
                <a:gd name="connsiteY3" fmla="*/ 990600 h 990600"/>
                <a:gd name="connsiteX4" fmla="*/ 0 w 235444"/>
                <a:gd name="connsiteY4" fmla="*/ 0 h 990600"/>
                <a:gd name="connsiteX0" fmla="*/ 0 w 658524"/>
                <a:gd name="connsiteY0" fmla="*/ 95534 h 990600"/>
                <a:gd name="connsiteX1" fmla="*/ 658524 w 658524"/>
                <a:gd name="connsiteY1" fmla="*/ 0 h 990600"/>
                <a:gd name="connsiteX2" fmla="*/ 658524 w 658524"/>
                <a:gd name="connsiteY2" fmla="*/ 990600 h 990600"/>
                <a:gd name="connsiteX3" fmla="*/ 423080 w 658524"/>
                <a:gd name="connsiteY3" fmla="*/ 990600 h 990600"/>
                <a:gd name="connsiteX4" fmla="*/ 0 w 658524"/>
                <a:gd name="connsiteY4" fmla="*/ 95534 h 990600"/>
                <a:gd name="connsiteX0" fmla="*/ 0 w 658524"/>
                <a:gd name="connsiteY0" fmla="*/ 54591 h 949657"/>
                <a:gd name="connsiteX1" fmla="*/ 180852 w 658524"/>
                <a:gd name="connsiteY1" fmla="*/ 0 h 949657"/>
                <a:gd name="connsiteX2" fmla="*/ 658524 w 658524"/>
                <a:gd name="connsiteY2" fmla="*/ 949657 h 949657"/>
                <a:gd name="connsiteX3" fmla="*/ 423080 w 658524"/>
                <a:gd name="connsiteY3" fmla="*/ 949657 h 949657"/>
                <a:gd name="connsiteX4" fmla="*/ 0 w 658524"/>
                <a:gd name="connsiteY4" fmla="*/ 54591 h 949657"/>
                <a:gd name="connsiteX0" fmla="*/ 0 w 999718"/>
                <a:gd name="connsiteY0" fmla="*/ 54591 h 949657"/>
                <a:gd name="connsiteX1" fmla="*/ 180852 w 999718"/>
                <a:gd name="connsiteY1" fmla="*/ 0 h 949657"/>
                <a:gd name="connsiteX2" fmla="*/ 999718 w 999718"/>
                <a:gd name="connsiteY2" fmla="*/ 690350 h 949657"/>
                <a:gd name="connsiteX3" fmla="*/ 423080 w 999718"/>
                <a:gd name="connsiteY3" fmla="*/ 949657 h 949657"/>
                <a:gd name="connsiteX4" fmla="*/ 0 w 999718"/>
                <a:gd name="connsiteY4" fmla="*/ 54591 h 949657"/>
                <a:gd name="connsiteX0" fmla="*/ 0 w 999718"/>
                <a:gd name="connsiteY0" fmla="*/ 54591 h 799532"/>
                <a:gd name="connsiteX1" fmla="*/ 180852 w 999718"/>
                <a:gd name="connsiteY1" fmla="*/ 0 h 799532"/>
                <a:gd name="connsiteX2" fmla="*/ 999718 w 999718"/>
                <a:gd name="connsiteY2" fmla="*/ 690350 h 799532"/>
                <a:gd name="connsiteX3" fmla="*/ 859809 w 999718"/>
                <a:gd name="connsiteY3" fmla="*/ 799532 h 799532"/>
                <a:gd name="connsiteX4" fmla="*/ 0 w 999718"/>
                <a:gd name="connsiteY4" fmla="*/ 54591 h 79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718" h="799532">
                  <a:moveTo>
                    <a:pt x="0" y="54591"/>
                  </a:moveTo>
                  <a:lnTo>
                    <a:pt x="180852" y="0"/>
                  </a:lnTo>
                  <a:lnTo>
                    <a:pt x="999718" y="690350"/>
                  </a:lnTo>
                  <a:lnTo>
                    <a:pt x="859809" y="799532"/>
                  </a:lnTo>
                  <a:lnTo>
                    <a:pt x="0" y="5459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2881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092200">
              <a:lnSpc>
                <a:spcPct val="100000"/>
              </a:lnSpc>
            </a:pPr>
            <a:r>
              <a:rPr spc="10" dirty="0"/>
              <a:t>Practice </a:t>
            </a:r>
            <a:r>
              <a:rPr spc="-70" dirty="0"/>
              <a:t>From </a:t>
            </a:r>
            <a:r>
              <a:rPr spc="-10" dirty="0"/>
              <a:t>Book </a:t>
            </a:r>
            <a:r>
              <a:rPr spc="5" dirty="0"/>
              <a:t>on </a:t>
            </a:r>
            <a:r>
              <a:rPr spc="-10" dirty="0"/>
              <a:t>Sparse </a:t>
            </a:r>
            <a:r>
              <a:rPr spc="15" dirty="0"/>
              <a:t>Matrices</a:t>
            </a:r>
            <a:r>
              <a:rPr spc="-434" dirty="0"/>
              <a:t> </a:t>
            </a:r>
            <a:r>
              <a:rPr spc="-65" dirty="0"/>
              <a:t>Topic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2100" y="2192070"/>
            <a:ext cx="5346700" cy="1377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9500"/>
              </a:lnSpc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4.13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4.14 </a:t>
            </a:r>
            <a:endParaRPr lang="en-US" sz="1400" spc="-25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59500"/>
              </a:lnSpc>
            </a:pPr>
            <a:r>
              <a:rPr sz="1400" spc="-1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Reference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 dirty="0">
              <a:latin typeface="Verdana"/>
              <a:cs typeface="Verdana"/>
            </a:endParaRPr>
          </a:p>
          <a:p>
            <a:pPr marL="762000" marR="724535" algn="ctr">
              <a:lnSpc>
                <a:spcPct val="159500"/>
              </a:lnSpc>
            </a:pP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Schaum’s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Outlines  Data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Structures 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endParaRPr sz="1400" dirty="0">
              <a:latin typeface="Verdana"/>
              <a:cs typeface="Verdana"/>
            </a:endParaRPr>
          </a:p>
          <a:p>
            <a:pPr marL="27940" algn="ctr">
              <a:lnSpc>
                <a:spcPct val="100000"/>
              </a:lnSpc>
              <a:spcBef>
                <a:spcPts val="100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Seymoru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Lipschutz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5" dirty="0"/>
              <a:t>What </a:t>
            </a:r>
            <a:r>
              <a:rPr sz="4200" spc="-15" dirty="0"/>
              <a:t>are </a:t>
            </a:r>
            <a:r>
              <a:rPr sz="4200" spc="-120" dirty="0"/>
              <a:t>SPARSE</a:t>
            </a:r>
            <a:r>
              <a:rPr sz="4200" spc="-505" dirty="0"/>
              <a:t> </a:t>
            </a:r>
            <a:r>
              <a:rPr sz="4200" spc="-125" dirty="0"/>
              <a:t>MATRICES?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725169" y="1539240"/>
            <a:ext cx="18161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475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69" y="2514600"/>
            <a:ext cx="18161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475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9650" y="1525810"/>
            <a:ext cx="8847455" cy="1223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b="1" spc="5" dirty="0" smtClean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1" spc="-5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Verdana"/>
                <a:cs typeface="Verdana"/>
              </a:rPr>
              <a:t>sparse</a:t>
            </a:r>
            <a:r>
              <a:rPr sz="24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Verdana"/>
                <a:cs typeface="Verdana"/>
              </a:rPr>
              <a:t>matrix</a:t>
            </a:r>
            <a:r>
              <a:rPr sz="24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4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Verdana"/>
                <a:cs typeface="Verdana"/>
              </a:rPr>
              <a:t>matrix</a:t>
            </a:r>
            <a:r>
              <a:rPr sz="24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Verdana"/>
                <a:cs typeface="Verdana"/>
              </a:rPr>
              <a:t>having</a:t>
            </a:r>
            <a:r>
              <a:rPr sz="24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Verdana"/>
                <a:cs typeface="Verdana"/>
              </a:rPr>
              <a:t>relatively</a:t>
            </a:r>
            <a:r>
              <a:rPr sz="24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Verdana"/>
                <a:cs typeface="Verdana"/>
              </a:rPr>
              <a:t>small</a:t>
            </a:r>
            <a:r>
              <a:rPr sz="24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24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nonzero</a:t>
            </a:r>
            <a:r>
              <a:rPr sz="24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2400" b="1" spc="10" dirty="0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lang="en-US" sz="2400" b="1" spc="1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endParaRPr lang="en-US" sz="2400" b="1" spc="1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1328" y="2625089"/>
            <a:ext cx="9756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Consider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following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sparse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matrix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i="1" spc="-75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987" y="3580438"/>
            <a:ext cx="4522779" cy="231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54102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b="1" spc="-20" dirty="0"/>
              <a:t>Importance </a:t>
            </a:r>
            <a:r>
              <a:rPr b="1" spc="5" dirty="0"/>
              <a:t>of  </a:t>
            </a:r>
            <a:r>
              <a:rPr b="1" spc="-10" dirty="0"/>
              <a:t>Sparse</a:t>
            </a:r>
            <a:r>
              <a:rPr b="1" spc="-170" dirty="0"/>
              <a:t> </a:t>
            </a:r>
            <a:r>
              <a:rPr b="1" spc="15" dirty="0"/>
              <a:t>Matrices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6774" y="1752600"/>
            <a:ext cx="10106025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Sparse matrices are used by scientists and engineers when solving partial differential equations. For example, a measurement of a matrix's </a:t>
            </a:r>
            <a:r>
              <a:rPr lang="en-US" sz="2400" dirty="0" err="1">
                <a:solidFill>
                  <a:schemeClr val="bg1"/>
                </a:solidFill>
              </a:rPr>
              <a:t>sparsity</a:t>
            </a:r>
            <a:r>
              <a:rPr lang="en-US" sz="2400" dirty="0">
                <a:solidFill>
                  <a:schemeClr val="bg1"/>
                </a:solidFill>
              </a:rPr>
              <a:t> can be useful when developing theories about the connectivity of computer 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networks</a:t>
            </a:r>
            <a:r>
              <a:rPr lang="en-US" sz="2400" dirty="0">
                <a:solidFill>
                  <a:schemeClr val="bg1"/>
                </a:solidFill>
              </a:rPr>
              <a:t>. When using large sparse matrices in a 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computer program</a:t>
            </a:r>
            <a:r>
              <a:rPr lang="en-US" sz="2400" dirty="0">
                <a:solidFill>
                  <a:schemeClr val="bg1"/>
                </a:solidFill>
              </a:rPr>
              <a:t>, it is important to optimize the </a:t>
            </a:r>
            <a:r>
              <a:rPr lang="en-US" sz="2400" dirty="0">
                <a:solidFill>
                  <a:schemeClr val="bg1"/>
                </a:solidFill>
                <a:hlinkClick r:id="rId4"/>
              </a:rPr>
              <a:t>data</a:t>
            </a:r>
            <a:r>
              <a:rPr lang="en-US" sz="2400" dirty="0">
                <a:solidFill>
                  <a:schemeClr val="bg1"/>
                </a:solidFill>
              </a:rPr>
              <a:t> structures and </a:t>
            </a:r>
            <a:r>
              <a:rPr lang="en-US" sz="2400" dirty="0">
                <a:solidFill>
                  <a:schemeClr val="bg1"/>
                </a:solidFill>
                <a:hlinkClick r:id="rId5"/>
              </a:rPr>
              <a:t>algorithms</a:t>
            </a:r>
            <a:r>
              <a:rPr lang="en-US" sz="2400" dirty="0">
                <a:solidFill>
                  <a:schemeClr val="bg1"/>
                </a:solidFill>
              </a:rPr>
              <a:t> to take advantage of the fact that most of the values will be zero.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7467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3600" spc="-20" dirty="0"/>
              <a:t>Sparse vs. Dense Matrices</a:t>
            </a:r>
            <a:endParaRPr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95400"/>
            <a:ext cx="8077200" cy="5384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67904"/>
            <a:ext cx="89154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868295" algn="l"/>
              </a:tabLst>
            </a:pPr>
            <a:r>
              <a:rPr sz="4400" dirty="0"/>
              <a:t>Example </a:t>
            </a:r>
            <a:r>
              <a:rPr sz="4400" spc="-5" dirty="0"/>
              <a:t>Of	</a:t>
            </a:r>
            <a:r>
              <a:rPr lang="en-US" sz="4400" spc="-5" dirty="0" smtClean="0"/>
              <a:t>Structured </a:t>
            </a:r>
            <a:r>
              <a:rPr sz="4400" spc="-5" dirty="0" smtClean="0"/>
              <a:t>Sparse</a:t>
            </a:r>
            <a:r>
              <a:rPr sz="4400" spc="-55" dirty="0" smtClean="0"/>
              <a:t> </a:t>
            </a:r>
            <a:r>
              <a:rPr sz="4400" spc="-5" dirty="0"/>
              <a:t>Matrices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981200"/>
            <a:ext cx="108204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50840"/>
            <a:r>
              <a:rPr sz="3200" dirty="0">
                <a:latin typeface="Times New Roman"/>
                <a:cs typeface="Times New Roman"/>
              </a:rPr>
              <a:t>diagonal  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12700" marR="5450840"/>
            <a:r>
              <a:rPr sz="3200" spc="-5" dirty="0" err="1" smtClean="0">
                <a:latin typeface="Times New Roman"/>
                <a:cs typeface="Times New Roman"/>
              </a:rPr>
              <a:t>tri</a:t>
            </a:r>
            <a:r>
              <a:rPr sz="3200" spc="5" dirty="0" err="1" smtClean="0">
                <a:latin typeface="Times New Roman"/>
                <a:cs typeface="Times New Roman"/>
              </a:rPr>
              <a:t>d</a:t>
            </a:r>
            <a:r>
              <a:rPr sz="3200" spc="-5" dirty="0" err="1" smtClean="0">
                <a:latin typeface="Times New Roman"/>
                <a:cs typeface="Times New Roman"/>
              </a:rPr>
              <a:t>ia</a:t>
            </a:r>
            <a:r>
              <a:rPr sz="3200" spc="5" dirty="0" err="1" smtClean="0">
                <a:latin typeface="Times New Roman"/>
                <a:cs typeface="Times New Roman"/>
              </a:rPr>
              <a:t>gon</a:t>
            </a:r>
            <a:r>
              <a:rPr sz="3200" spc="-5" dirty="0" err="1" smtClean="0">
                <a:latin typeface="Times New Roman"/>
                <a:cs typeface="Times New Roman"/>
              </a:rPr>
              <a:t>al</a:t>
            </a:r>
            <a:endParaRPr sz="3200" dirty="0">
              <a:latin typeface="Times New Roman"/>
              <a:cs typeface="Times New Roman"/>
            </a:endParaRPr>
          </a:p>
          <a:p>
            <a:pPr marL="12700"/>
            <a:r>
              <a:rPr sz="3200" dirty="0" smtClean="0">
                <a:latin typeface="Times New Roman"/>
                <a:cs typeface="Times New Roman"/>
              </a:rPr>
              <a:t>triangular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72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99109"/>
            <a:ext cx="1074166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4200" spc="-15" dirty="0" smtClean="0"/>
              <a:t>Structured </a:t>
            </a:r>
            <a:r>
              <a:rPr sz="4200" spc="-20" dirty="0" smtClean="0"/>
              <a:t>Sparse  </a:t>
            </a:r>
            <a:r>
              <a:rPr sz="4200" spc="-65" dirty="0" smtClean="0"/>
              <a:t>Matri</a:t>
            </a:r>
            <a:r>
              <a:rPr lang="en-US" sz="4200" spc="-65" dirty="0" smtClean="0"/>
              <a:t>ces</a:t>
            </a:r>
            <a:r>
              <a:rPr sz="4200" spc="-65" dirty="0" smtClean="0"/>
              <a:t>:</a:t>
            </a:r>
            <a:endParaRPr sz="4200" dirty="0"/>
          </a:p>
        </p:txBody>
      </p:sp>
      <p:sp>
        <p:nvSpPr>
          <p:cNvPr id="5" name="object 5"/>
          <p:cNvSpPr txBox="1"/>
          <p:nvPr/>
        </p:nvSpPr>
        <p:spPr>
          <a:xfrm>
            <a:off x="729931" y="2111375"/>
            <a:ext cx="4756469" cy="262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0" dirty="0">
                <a:solidFill>
                  <a:srgbClr val="FFFFFF"/>
                </a:solidFill>
                <a:latin typeface="Verdana"/>
                <a:cs typeface="Verdana"/>
              </a:rPr>
              <a:t>Triangular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Verdana"/>
                <a:cs typeface="Verdana"/>
              </a:rPr>
              <a:t>Matrices:</a:t>
            </a:r>
            <a:endParaRPr sz="1800" b="1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Triangular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matrices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number of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rows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they 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columns;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is,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have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rows 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columns.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triangular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matrix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both main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lower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diagonals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filled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non-zero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main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diagonal  and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upper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storing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diagonals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are 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filled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non-zero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6950" y="2101850"/>
            <a:ext cx="5734050" cy="1546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" dirty="0">
                <a:solidFill>
                  <a:srgbClr val="FFFFFF"/>
                </a:solidFill>
                <a:latin typeface="Verdana"/>
                <a:cs typeface="Verdana"/>
              </a:rPr>
              <a:t>Band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Verdana"/>
                <a:cs typeface="Verdana"/>
              </a:rPr>
              <a:t>Matrices:</a:t>
            </a:r>
            <a:endParaRPr sz="1800" b="1" dirty="0">
              <a:latin typeface="Verdana"/>
              <a:cs typeface="Verdana"/>
            </a:endParaRPr>
          </a:p>
          <a:p>
            <a:pPr marL="12700" marR="5080">
              <a:lnSpc>
                <a:spcPts val="2160"/>
              </a:lnSpc>
              <a:spcBef>
                <a:spcPts val="1070"/>
              </a:spcBef>
            </a:pPr>
            <a:r>
              <a:rPr lang="en-US" spc="-5" dirty="0">
                <a:solidFill>
                  <a:srgbClr val="FFFFFF"/>
                </a:solidFill>
                <a:latin typeface="Verdana"/>
                <a:cs typeface="Verdana"/>
              </a:rPr>
              <a:t>A band matrix is a sparse matrix whose non-zero entries are confined to a diagonal band, comprising the main diagonal and zero or more diagonals on either side.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120" dirty="0"/>
              <a:t>Types </a:t>
            </a:r>
            <a:r>
              <a:rPr sz="4200" spc="5" dirty="0"/>
              <a:t>of </a:t>
            </a:r>
            <a:r>
              <a:rPr sz="4200" spc="-65" dirty="0"/>
              <a:t>Triangular</a:t>
            </a:r>
            <a:r>
              <a:rPr sz="4200" spc="-350" dirty="0"/>
              <a:t> </a:t>
            </a:r>
            <a:r>
              <a:rPr sz="4200" spc="-35" dirty="0"/>
              <a:t>Matrices: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369" y="1716532"/>
            <a:ext cx="2889250" cy="735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80"/>
              </a:lnSpc>
            </a:pPr>
            <a:r>
              <a:rPr sz="2450" b="1" i="1" spc="114" dirty="0">
                <a:solidFill>
                  <a:srgbClr val="89CFD5"/>
                </a:solidFill>
                <a:latin typeface="Lucida Sans"/>
                <a:cs typeface="Lucida Sans"/>
              </a:rPr>
              <a:t>Upper</a:t>
            </a:r>
            <a:r>
              <a:rPr sz="2450" b="1" i="1" spc="-15" dirty="0">
                <a:solidFill>
                  <a:srgbClr val="89CFD5"/>
                </a:solidFill>
                <a:latin typeface="Lucida Sans"/>
                <a:cs typeface="Lucida Sans"/>
              </a:rPr>
              <a:t> </a:t>
            </a:r>
            <a:r>
              <a:rPr sz="2450" b="1" i="1" spc="50" dirty="0">
                <a:solidFill>
                  <a:srgbClr val="89CFD5"/>
                </a:solidFill>
                <a:latin typeface="Lucida Sans"/>
                <a:cs typeface="Lucida Sans"/>
              </a:rPr>
              <a:t>triangular  </a:t>
            </a:r>
            <a:r>
              <a:rPr sz="2450" b="1" i="1" spc="85" dirty="0">
                <a:solidFill>
                  <a:srgbClr val="89CFD5"/>
                </a:solidFill>
                <a:latin typeface="Lucida Sans"/>
                <a:cs typeface="Lucida Sans"/>
              </a:rPr>
              <a:t>matrix:</a:t>
            </a:r>
            <a:endParaRPr sz="245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4050" y="2575559"/>
            <a:ext cx="19558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3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2779" y="1716532"/>
            <a:ext cx="3996690" cy="4516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03935" indent="106680">
              <a:lnSpc>
                <a:spcPts val="2880"/>
              </a:lnSpc>
            </a:pPr>
            <a:r>
              <a:rPr sz="2450" b="1" i="1" spc="110" dirty="0">
                <a:solidFill>
                  <a:srgbClr val="89CFD5"/>
                </a:solidFill>
                <a:latin typeface="Lucida Sans"/>
                <a:cs typeface="Lucida Sans"/>
              </a:rPr>
              <a:t>Lower</a:t>
            </a:r>
            <a:r>
              <a:rPr sz="2450" b="1" i="1" spc="-10" dirty="0">
                <a:solidFill>
                  <a:srgbClr val="89CFD5"/>
                </a:solidFill>
                <a:latin typeface="Lucida Sans"/>
                <a:cs typeface="Lucida Sans"/>
              </a:rPr>
              <a:t> </a:t>
            </a:r>
            <a:r>
              <a:rPr sz="2450" b="1" i="1" spc="50" dirty="0">
                <a:solidFill>
                  <a:srgbClr val="89CFD5"/>
                </a:solidFill>
                <a:latin typeface="Lucida Sans"/>
                <a:cs typeface="Lucida Sans"/>
              </a:rPr>
              <a:t>triangular  </a:t>
            </a:r>
            <a:r>
              <a:rPr sz="2450" b="1" i="1" spc="90" dirty="0">
                <a:solidFill>
                  <a:srgbClr val="89CFD5"/>
                </a:solidFill>
                <a:latin typeface="Lucida Sans"/>
                <a:cs typeface="Lucida Sans"/>
              </a:rPr>
              <a:t>matrix:</a:t>
            </a:r>
            <a:endParaRPr sz="2450" dirty="0">
              <a:latin typeface="Lucida Sans"/>
              <a:cs typeface="Lucida Sans"/>
            </a:endParaRPr>
          </a:p>
          <a:p>
            <a:pPr marL="356870" marR="5080">
              <a:lnSpc>
                <a:spcPct val="100000"/>
              </a:lnSpc>
              <a:spcBef>
                <a:spcPts val="835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matrix </a:t>
            </a:r>
            <a:r>
              <a:rPr sz="1850" b="1" i="1" spc="30" dirty="0">
                <a:solidFill>
                  <a:srgbClr val="FFFFFF"/>
                </a:solidFill>
                <a:latin typeface="Lucida Sans"/>
                <a:cs typeface="Lucida Sans"/>
              </a:rPr>
              <a:t>A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lower</a:t>
            </a:r>
            <a:r>
              <a:rPr sz="18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triangular 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matrix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nonzero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elements 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found only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in the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lower 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triangle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matrix,</a:t>
            </a:r>
            <a:r>
              <a:rPr sz="18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including  the main</a:t>
            </a:r>
            <a:r>
              <a:rPr sz="18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diagonal</a:t>
            </a:r>
            <a:r>
              <a:rPr sz="1800" spc="-15" dirty="0" smtClean="0">
                <a:solidFill>
                  <a:srgbClr val="FFFFFF"/>
                </a:solidFill>
                <a:latin typeface="Verdana"/>
                <a:cs typeface="Verdana"/>
              </a:rPr>
              <a:t>;</a:t>
            </a:r>
          </a:p>
          <a:p>
            <a:pPr marL="356870" marR="5080">
              <a:lnSpc>
                <a:spcPct val="100000"/>
              </a:lnSpc>
              <a:spcBef>
                <a:spcPts val="835"/>
              </a:spcBef>
            </a:pPr>
            <a:r>
              <a:rPr lang="en-US" sz="3200" b="1" dirty="0" smtClean="0"/>
              <a:t>If(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&gt;j)</a:t>
            </a:r>
          </a:p>
          <a:p>
            <a:pPr marL="356870" marR="5080">
              <a:lnSpc>
                <a:spcPct val="100000"/>
              </a:lnSpc>
              <a:spcBef>
                <a:spcPts val="835"/>
              </a:spcBef>
            </a:pPr>
            <a:r>
              <a:rPr lang="en-US" sz="3200" b="1" dirty="0" smtClean="0"/>
              <a:t>return </a:t>
            </a:r>
            <a:r>
              <a:rPr lang="en-US" sz="3200" b="1" dirty="0" err="1" smtClean="0"/>
              <a:t>a</a:t>
            </a:r>
            <a:r>
              <a:rPr lang="en-US" sz="3200" b="1" baseline="-25000" dirty="0" err="1" smtClean="0"/>
              <a:t>ij</a:t>
            </a:r>
            <a:r>
              <a:rPr lang="en-US" sz="3200" b="1" dirty="0" smtClean="0"/>
              <a:t>=a[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*(i+1)/2+j]</a:t>
            </a:r>
          </a:p>
          <a:p>
            <a:pPr marL="356870" marR="5080">
              <a:lnSpc>
                <a:spcPct val="100000"/>
              </a:lnSpc>
              <a:spcBef>
                <a:spcPts val="835"/>
              </a:spcBef>
            </a:pPr>
            <a:r>
              <a:rPr lang="en-US" sz="3200" b="1" dirty="0" smtClean="0"/>
              <a:t>else  return 0</a:t>
            </a:r>
            <a:endParaRPr sz="32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1182369" y="2575559"/>
            <a:ext cx="19558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3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5269" y="2553970"/>
            <a:ext cx="3799840" cy="3362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matrix </a:t>
            </a:r>
            <a:r>
              <a:rPr sz="1850" b="1" i="1" spc="30" dirty="0">
                <a:solidFill>
                  <a:srgbClr val="FFFFFF"/>
                </a:solidFill>
                <a:latin typeface="Lucida Sans"/>
                <a:cs typeface="Lucida Sans"/>
              </a:rPr>
              <a:t>A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upper</a:t>
            </a:r>
            <a:r>
              <a:rPr sz="18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triangular  matrix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nonzero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elements 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found only in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the upper  triangle of the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matrix,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including  the main</a:t>
            </a:r>
            <a:r>
              <a:rPr sz="18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diagonal</a:t>
            </a:r>
            <a:r>
              <a:rPr sz="1800" spc="-15" dirty="0" smtClean="0">
                <a:solidFill>
                  <a:srgbClr val="FFFFFF"/>
                </a:solidFill>
                <a:latin typeface="Verdana"/>
                <a:cs typeface="Verdana"/>
              </a:rPr>
              <a:t>;</a:t>
            </a:r>
            <a:endParaRPr lang="en-US" sz="1800" spc="-15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lang="en-US" sz="3200" b="1" dirty="0" smtClean="0"/>
              <a:t>If(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&lt;j)</a:t>
            </a:r>
          </a:p>
          <a:p>
            <a:pPr marL="12700" marR="5080">
              <a:lnSpc>
                <a:spcPct val="100000"/>
              </a:lnSpc>
            </a:pPr>
            <a:r>
              <a:rPr lang="en-US" sz="3200" b="1" dirty="0" smtClean="0"/>
              <a:t>return </a:t>
            </a:r>
            <a:r>
              <a:rPr lang="en-US" sz="3200" b="1" dirty="0" err="1" smtClean="0"/>
              <a:t>a</a:t>
            </a:r>
            <a:r>
              <a:rPr lang="en-US" sz="3200" b="1" baseline="-25000" dirty="0" err="1" smtClean="0"/>
              <a:t>ij</a:t>
            </a:r>
            <a:r>
              <a:rPr lang="en-US" sz="3200" b="1" dirty="0" smtClean="0"/>
              <a:t>=a[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*n</a:t>
            </a:r>
            <a:r>
              <a:rPr lang="en-US" sz="3200" b="1" dirty="0"/>
              <a:t>−(i−1)</a:t>
            </a:r>
            <a:r>
              <a:rPr lang="en-US" sz="3200" b="1" dirty="0" err="1"/>
              <a:t>i</a:t>
            </a:r>
            <a:r>
              <a:rPr lang="en-US" sz="3200" b="1" dirty="0"/>
              <a:t>/2+j</a:t>
            </a:r>
            <a:r>
              <a:rPr lang="en-US" sz="3200" b="1" dirty="0" smtClean="0"/>
              <a:t>]</a:t>
            </a:r>
          </a:p>
          <a:p>
            <a:pPr marL="12700" marR="5080">
              <a:lnSpc>
                <a:spcPct val="100000"/>
              </a:lnSpc>
            </a:pPr>
            <a:r>
              <a:rPr lang="en-US" sz="3200" b="1" dirty="0" smtClean="0"/>
              <a:t>else return </a:t>
            </a:r>
            <a:r>
              <a:rPr lang="en-US" sz="3200" b="1" dirty="0" smtClean="0"/>
              <a:t>0</a:t>
            </a:r>
            <a:endParaRPr lang="en-US" sz="3200" b="1" dirty="0"/>
          </a:p>
        </p:txBody>
      </p:sp>
      <p:sp>
        <p:nvSpPr>
          <p:cNvPr id="8" name="object 8"/>
          <p:cNvSpPr/>
          <p:nvPr/>
        </p:nvSpPr>
        <p:spPr>
          <a:xfrm>
            <a:off x="6781800" y="136271"/>
            <a:ext cx="5186680" cy="1580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120" dirty="0"/>
              <a:t>Types </a:t>
            </a:r>
            <a:r>
              <a:rPr sz="4200" spc="5" dirty="0"/>
              <a:t>of </a:t>
            </a:r>
            <a:r>
              <a:rPr sz="4200" spc="20" dirty="0"/>
              <a:t>Band</a:t>
            </a:r>
            <a:r>
              <a:rPr sz="4200" spc="-350" dirty="0"/>
              <a:t> </a:t>
            </a:r>
            <a:r>
              <a:rPr sz="4200" spc="-35" dirty="0"/>
              <a:t>Matrices: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369" y="2063750"/>
            <a:ext cx="276733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b="1" i="1" spc="75" dirty="0">
                <a:solidFill>
                  <a:srgbClr val="89CFD5"/>
                </a:solidFill>
                <a:latin typeface="Lucida Sans"/>
                <a:cs typeface="Lucida Sans"/>
              </a:rPr>
              <a:t>Diagonal</a:t>
            </a:r>
            <a:r>
              <a:rPr sz="2450" b="1" i="1" spc="-25" dirty="0">
                <a:solidFill>
                  <a:srgbClr val="89CFD5"/>
                </a:solidFill>
                <a:latin typeface="Lucida Sans"/>
                <a:cs typeface="Lucida Sans"/>
              </a:rPr>
              <a:t> </a:t>
            </a:r>
            <a:r>
              <a:rPr sz="2450" b="1" i="1" spc="75" dirty="0">
                <a:solidFill>
                  <a:srgbClr val="89CFD5"/>
                </a:solidFill>
                <a:latin typeface="Lucida Sans"/>
                <a:cs typeface="Lucida Sans"/>
              </a:rPr>
              <a:t>matrix</a:t>
            </a:r>
            <a:endParaRPr sz="245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369" y="2575559"/>
            <a:ext cx="19558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3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5269" y="2560320"/>
            <a:ext cx="3496310" cy="187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square matrix</a:t>
            </a:r>
            <a:r>
              <a:rPr sz="18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(with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entries in any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field).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off- 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diagonal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entries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800" spc="-10" dirty="0" smtClean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lang="en-US" sz="1800" spc="-10" dirty="0" smtClean="0">
                <a:solidFill>
                  <a:srgbClr val="FFFFFF"/>
                </a:solidFill>
                <a:latin typeface="Verdana"/>
                <a:cs typeface="Verdana"/>
              </a:rPr>
              <a:t> non-</a:t>
            </a:r>
            <a:r>
              <a:rPr sz="1800" spc="-35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 smtClean="0">
                <a:solidFill>
                  <a:srgbClr val="FFFFFF"/>
                </a:solidFill>
                <a:latin typeface="Verdana"/>
                <a:cs typeface="Verdana"/>
              </a:rPr>
              <a:t>zero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 is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diagonal</a:t>
            </a:r>
            <a:r>
              <a:rPr sz="18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matrix</a:t>
            </a:r>
            <a:r>
              <a:rPr sz="1800" spc="-15" dirty="0" smtClean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lang="en-US" sz="1800" spc="-15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lang="en-US" sz="3200" dirty="0" err="1" smtClean="0"/>
              <a:t>arr_d</a:t>
            </a:r>
            <a:r>
              <a:rPr lang="en-US" sz="3200" dirty="0" smtClean="0"/>
              <a:t>[</a:t>
            </a:r>
            <a:r>
              <a:rPr lang="en-US" sz="3200" dirty="0" err="1" smtClean="0"/>
              <a:t>i</a:t>
            </a:r>
            <a:r>
              <a:rPr lang="en-US" sz="3200" dirty="0" smtClean="0"/>
              <a:t>]=</a:t>
            </a:r>
            <a:r>
              <a:rPr lang="en-US" sz="3200" dirty="0"/>
              <a:t>x if </a:t>
            </a:r>
            <a:r>
              <a:rPr lang="en-US" sz="3200" dirty="0" err="1"/>
              <a:t>i</a:t>
            </a:r>
            <a:r>
              <a:rPr lang="en-US" sz="3200" dirty="0"/>
              <a:t>=j;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4050" y="2575559"/>
            <a:ext cx="19558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30" dirty="0">
                <a:solidFill>
                  <a:srgbClr val="89CFD5"/>
                </a:solidFill>
                <a:latin typeface="Symbol"/>
                <a:cs typeface="Symbol"/>
              </a:rPr>
              <a:t>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2779" y="2063750"/>
            <a:ext cx="5468621" cy="1890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b="1" i="1" spc="50" dirty="0">
                <a:solidFill>
                  <a:srgbClr val="89CFD5"/>
                </a:solidFill>
                <a:latin typeface="Lucida Sans"/>
                <a:cs typeface="Lucida Sans"/>
              </a:rPr>
              <a:t>Tri-diagonal</a:t>
            </a:r>
            <a:r>
              <a:rPr sz="2450" b="1" i="1" spc="-40" dirty="0">
                <a:solidFill>
                  <a:srgbClr val="89CFD5"/>
                </a:solidFill>
                <a:latin typeface="Lucida Sans"/>
                <a:cs typeface="Lucida Sans"/>
              </a:rPr>
              <a:t> </a:t>
            </a:r>
            <a:r>
              <a:rPr sz="2450" b="1" i="1" spc="75" dirty="0">
                <a:solidFill>
                  <a:srgbClr val="89CFD5"/>
                </a:solidFill>
                <a:latin typeface="Lucida Sans"/>
                <a:cs typeface="Lucida Sans"/>
              </a:rPr>
              <a:t>matrix</a:t>
            </a:r>
            <a:endParaRPr sz="2450" dirty="0">
              <a:latin typeface="Lucida Sans"/>
              <a:cs typeface="Lucida Sans"/>
            </a:endParaRPr>
          </a:p>
          <a:p>
            <a:pPr marL="356870" marR="645795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800" b="1" spc="100" dirty="0">
                <a:solidFill>
                  <a:srgbClr val="FFFFFF"/>
                </a:solidFill>
                <a:latin typeface="Tahoma"/>
                <a:cs typeface="Tahoma"/>
              </a:rPr>
              <a:t>tri-diagonal </a:t>
            </a:r>
            <a:r>
              <a:rPr sz="1800" b="1" spc="105" dirty="0">
                <a:solidFill>
                  <a:srgbClr val="FFFFFF"/>
                </a:solidFill>
                <a:latin typeface="Tahoma"/>
                <a:cs typeface="Tahoma"/>
              </a:rPr>
              <a:t>matrix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8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matrix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that has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nonzero 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only in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1800" dirty="0">
              <a:latin typeface="Verdana"/>
              <a:cs typeface="Verdana"/>
            </a:endParaRPr>
          </a:p>
          <a:p>
            <a:pPr marL="356870" marR="5080" algn="just">
              <a:lnSpc>
                <a:spcPct val="100000"/>
              </a:lnSpc>
            </a:pPr>
            <a:r>
              <a:rPr b="1" spc="105" dirty="0">
                <a:solidFill>
                  <a:srgbClr val="FFFFFF"/>
                </a:solidFill>
                <a:latin typeface="Tahoma"/>
                <a:cs typeface="Tahoma"/>
              </a:rPr>
              <a:t>main diagonal,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diagonal  below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this,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diagonal  above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the main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diagonal.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53200" y="4267200"/>
            <a:ext cx="2628900" cy="1723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8229" y="4876800"/>
            <a:ext cx="3030389" cy="1723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835" y="304800"/>
            <a:ext cx="10741660" cy="1169550"/>
          </a:xfrm>
          <a:prstGeom prst="rect">
            <a:avLst/>
          </a:prstGeom>
        </p:spPr>
        <p:txBody>
          <a:bodyPr vert="horz" wrap="square" lIns="0" tIns="487679" rIns="0" bIns="0" rtlCol="0">
            <a:spAutoFit/>
          </a:bodyPr>
          <a:lstStyle/>
          <a:p>
            <a:pPr marL="415290"/>
            <a:r>
              <a:rPr sz="4400" spc="-5" dirty="0"/>
              <a:t>Unstructured Sparse</a:t>
            </a:r>
            <a:r>
              <a:rPr sz="4400" spc="-25" dirty="0"/>
              <a:t> </a:t>
            </a:r>
            <a:r>
              <a:rPr sz="4400" spc="-5" dirty="0"/>
              <a:t>Matrices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142999" y="1676400"/>
            <a:ext cx="10183495" cy="308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spc="-5" dirty="0">
                <a:latin typeface="Times New Roman"/>
                <a:cs typeface="Times New Roman"/>
              </a:rPr>
              <a:t>Airline </a:t>
            </a:r>
            <a:r>
              <a:rPr sz="3200" dirty="0">
                <a:latin typeface="Times New Roman"/>
                <a:cs typeface="Times New Roman"/>
              </a:rPr>
              <a:t>flight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matrix.</a:t>
            </a:r>
            <a:endParaRPr sz="3200" dirty="0">
              <a:latin typeface="Times New Roman"/>
              <a:cs typeface="Times New Roman"/>
            </a:endParaRPr>
          </a:p>
          <a:p>
            <a:pPr marL="755650" indent="-285750">
              <a:buFont typeface="Symbol"/>
              <a:buChar char="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airports are numbered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1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n</a:t>
            </a:r>
          </a:p>
          <a:p>
            <a:pPr marL="755650" marR="5080" indent="-285750">
              <a:buFont typeface="Symbol"/>
              <a:buChar char=""/>
              <a:tabLst>
                <a:tab pos="755650" algn="l"/>
              </a:tabLst>
            </a:pP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flight(i,j)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list </a:t>
            </a:r>
            <a:r>
              <a:rPr sz="2800" dirty="0">
                <a:latin typeface="Times New Roman"/>
                <a:cs typeface="Times New Roman"/>
              </a:rPr>
              <a:t>of nonstop flights from </a:t>
            </a:r>
            <a:r>
              <a:rPr sz="2800" spc="-5" dirty="0">
                <a:latin typeface="Times New Roman"/>
                <a:cs typeface="Times New Roman"/>
              </a:rPr>
              <a:t>airport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i  </a:t>
            </a:r>
            <a:r>
              <a:rPr sz="2800" dirty="0">
                <a:latin typeface="Times New Roman"/>
                <a:cs typeface="Times New Roman"/>
              </a:rPr>
              <a:t>to airport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j</a:t>
            </a:r>
          </a:p>
          <a:p>
            <a:pPr marL="469900">
              <a:lnSpc>
                <a:spcPts val="3350"/>
              </a:lnSpc>
            </a:pPr>
            <a:r>
              <a:rPr sz="4200" spc="-1222" baseline="4960" dirty="0">
                <a:solidFill>
                  <a:schemeClr val="bg1"/>
                </a:solidFill>
                <a:latin typeface="Symbol"/>
                <a:cs typeface="Symbol"/>
              </a:rPr>
              <a:t></a:t>
            </a:r>
            <a:r>
              <a:rPr sz="4200" spc="345" baseline="49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n = 1000</a:t>
            </a:r>
            <a:r>
              <a:rPr sz="2800" spc="-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(say)</a:t>
            </a:r>
            <a:endParaRPr sz="2800" dirty="0">
              <a:latin typeface="Times New Roman"/>
              <a:cs typeface="Times New Roman"/>
            </a:endParaRPr>
          </a:p>
          <a:p>
            <a:pPr marL="755650" indent="-285750">
              <a:buFont typeface="Symbol"/>
              <a:buChar char=""/>
              <a:tabLst>
                <a:tab pos="755650" algn="l"/>
              </a:tabLst>
            </a:pP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n x n </a:t>
            </a:r>
            <a:r>
              <a:rPr sz="2800" spc="-5" dirty="0">
                <a:latin typeface="Times New Roman"/>
                <a:cs typeface="Times New Roman"/>
              </a:rPr>
              <a:t>array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list references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=&gt;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4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million bytes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55650" indent="-285750">
              <a:buFont typeface="Symbol"/>
              <a:buChar char="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total </a:t>
            </a:r>
            <a:r>
              <a:rPr sz="2800" dirty="0">
                <a:latin typeface="Times New Roman"/>
                <a:cs typeface="Times New Roman"/>
              </a:rPr>
              <a:t>number of flights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= 20,000</a:t>
            </a:r>
            <a:r>
              <a:rPr sz="2800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(say)</a:t>
            </a:r>
            <a:endParaRPr sz="2800" dirty="0">
              <a:latin typeface="Times New Roman"/>
              <a:cs typeface="Times New Roman"/>
            </a:endParaRPr>
          </a:p>
          <a:p>
            <a:pPr marL="755650" marR="176530" indent="-285750">
              <a:buFont typeface="Symbol"/>
              <a:buChar char="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need </a:t>
            </a:r>
            <a:r>
              <a:rPr sz="2800" spc="-10" dirty="0">
                <a:latin typeface="Times New Roman"/>
                <a:cs typeface="Times New Roman"/>
              </a:rPr>
              <a:t>at </a:t>
            </a:r>
            <a:r>
              <a:rPr sz="2800" spc="-5" dirty="0">
                <a:latin typeface="Times New Roman"/>
                <a:cs typeface="Times New Roman"/>
              </a:rPr>
              <a:t>most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20,000</a:t>
            </a:r>
            <a:r>
              <a:rPr sz="2800" dirty="0">
                <a:solidFill>
                  <a:srgbClr val="FF00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list </a:t>
            </a:r>
            <a:r>
              <a:rPr sz="2800" spc="-5" dirty="0">
                <a:latin typeface="Times New Roman"/>
                <a:cs typeface="Times New Roman"/>
              </a:rPr>
              <a:t>references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=&gt; </a:t>
            </a:r>
            <a:r>
              <a:rPr sz="2800" spc="-5" dirty="0">
                <a:latin typeface="Times New Roman"/>
                <a:cs typeface="Times New Roman"/>
              </a:rPr>
              <a:t>at most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 80,000</a:t>
            </a:r>
            <a:r>
              <a:rPr sz="2800" spc="-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bytes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14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Words>678</Words>
  <Application>Microsoft Office PowerPoint</Application>
  <PresentationFormat>Custom</PresentationFormat>
  <Paragraphs>93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What are SPARSE MATRICES?</vt:lpstr>
      <vt:lpstr>Importance of  Sparse Matrices</vt:lpstr>
      <vt:lpstr>Sparse vs. Dense Matrices</vt:lpstr>
      <vt:lpstr>Example Of Structured Sparse Matrices</vt:lpstr>
      <vt:lpstr>Structured Sparse  Matrices:</vt:lpstr>
      <vt:lpstr>Types of Triangular Matrices:</vt:lpstr>
      <vt:lpstr>Types of Band Matrices:</vt:lpstr>
      <vt:lpstr>Unstructured Sparse Matrices</vt:lpstr>
      <vt:lpstr>Unstructured Sparse Matrices</vt:lpstr>
      <vt:lpstr>Web Page Matrix</vt:lpstr>
      <vt:lpstr>Data Structures for Matrices Approximate Memory Requirements</vt:lpstr>
      <vt:lpstr>Representation of Sparse Matrices</vt:lpstr>
      <vt:lpstr>Representation Of Unstructured  Sparse Matrices</vt:lpstr>
      <vt:lpstr>Representation Of Unstructured  Sparse Matrices</vt:lpstr>
      <vt:lpstr>Representation Of Unstructured  Sparse Matrices</vt:lpstr>
      <vt:lpstr>Practice From Book on Sparse Matrices Topic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MATRICES</dc:title>
  <dc:creator>Zain Zafar</dc:creator>
  <cp:lastModifiedBy>bilkisJF</cp:lastModifiedBy>
  <cp:revision>38</cp:revision>
  <dcterms:created xsi:type="dcterms:W3CDTF">2016-12-08T17:18:27Z</dcterms:created>
  <dcterms:modified xsi:type="dcterms:W3CDTF">2017-12-17T06:21:25Z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2016-12-07T00:00:00Z</vt:filetime>
  </property>
  <property fmtid="{D5CDD505-2E9C-101B-9397-08002B2CF9AE}" pid="3" name="Creator">
    <vt:lpwstr>Impress</vt:lpwstr>
  </property>
  <property fmtid="{D5CDD505-2E9C-101B-9397-08002B2CF9AE}" pid="4" name="LastSaved">
    <vt:filetime>2016-12-08T00:00:00Z</vt:filetime>
  </property>
</Properties>
</file>