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50" r:id="rId3"/>
    <p:sldId id="566" r:id="rId4"/>
    <p:sldId id="567" r:id="rId5"/>
    <p:sldId id="568" r:id="rId6"/>
  </p:sldIdLst>
  <p:sldSz cx="9906000" cy="6858000" type="A4"/>
  <p:notesSz cx="7315200" cy="9601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D2E"/>
    <a:srgbClr val="00CC00"/>
    <a:srgbClr val="0000FF"/>
    <a:srgbClr val="FF6600"/>
    <a:srgbClr val="2882E4"/>
    <a:srgbClr val="40B8F4"/>
    <a:srgbClr val="FFFFFF"/>
    <a:srgbClr val="0B89DE"/>
    <a:srgbClr val="379CE1"/>
    <a:srgbClr val="C5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84095" autoAdjust="0"/>
  </p:normalViewPr>
  <p:slideViewPr>
    <p:cSldViewPr>
      <p:cViewPr varScale="1">
        <p:scale>
          <a:sx n="63" d="100"/>
          <a:sy n="63" d="100"/>
        </p:scale>
        <p:origin x="1470" y="6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818" y="0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8FBC-3C8D-48B7-BF7F-65D50906E046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7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818" y="9119837"/>
            <a:ext cx="3170664" cy="481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8E4-047C-48E8-B996-30C57530B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097B2-C837-4F11-A729-2E1D522E8B11}" type="datetimeFigureOut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720725"/>
            <a:ext cx="519747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AD26-A54D-416B-95CC-2C686573F4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5A3-6112-4551-8AB6-2841A9369483}" type="datetime1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9623739" y="6580908"/>
            <a:ext cx="240342" cy="240342"/>
          </a:xfrm>
          <a:prstGeom prst="roundRect">
            <a:avLst/>
          </a:prstGeom>
          <a:solidFill>
            <a:srgbClr val="0A7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7359" y="6563444"/>
            <a:ext cx="324193" cy="288032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" y="0"/>
            <a:ext cx="360362" cy="6111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360363" y="0"/>
            <a:ext cx="9545637" cy="611188"/>
          </a:xfrm>
          <a:prstGeom prst="rect">
            <a:avLst/>
          </a:prstGeom>
          <a:solidFill>
            <a:srgbClr val="0A7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22519" r="-3465" b="-22520"/>
          <a:stretch/>
        </p:blipFill>
        <p:spPr>
          <a:xfrm>
            <a:off x="0" y="0"/>
            <a:ext cx="3672000" cy="208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-913" r="30799" b="44192"/>
          <a:stretch/>
        </p:blipFill>
        <p:spPr>
          <a:xfrm>
            <a:off x="6469947" y="4149080"/>
            <a:ext cx="3439577" cy="27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4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7D4B-2DB6-4479-B93C-F1210016D707}" type="datetime1">
              <a:rPr lang="ko-KR" altLang="en-US" smtClean="0"/>
              <a:pPr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9B96-DF1D-46B7-B47E-E8F8DE6FA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715000" y="4053590"/>
            <a:ext cx="4191000" cy="2819400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양쪽 모서리가 둥근 사각형 20"/>
          <p:cNvSpPr/>
          <p:nvPr/>
        </p:nvSpPr>
        <p:spPr>
          <a:xfrm rot="5400000">
            <a:off x="3280072" y="-1541073"/>
            <a:ext cx="2124000" cy="8710686"/>
          </a:xfrm>
          <a:prstGeom prst="round2SameRect">
            <a:avLst/>
          </a:prstGeom>
          <a:gradFill>
            <a:gsLst>
              <a:gs pos="0">
                <a:srgbClr val="1968AF"/>
              </a:gs>
              <a:gs pos="100000">
                <a:srgbClr val="1B70BD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6200" y="1905000"/>
            <a:ext cx="8534400" cy="17526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latinLnBrk="0">
              <a:spcBef>
                <a:spcPct val="0"/>
              </a:spcBef>
              <a:defRPr/>
            </a:pPr>
            <a:r>
              <a:rPr lang="en-US" altLang="ko-KR" sz="2800" b="1" cap="small" spc="-150" dirty="0">
                <a:solidFill>
                  <a:schemeClr val="bg1"/>
                </a:solidFill>
              </a:rPr>
              <a:t>CSE </a:t>
            </a:r>
            <a:r>
              <a:rPr lang="en-US" altLang="ko-KR" sz="2800" b="1" cap="small" spc="-150" dirty="0" smtClean="0">
                <a:solidFill>
                  <a:schemeClr val="bg1"/>
                </a:solidFill>
              </a:rPr>
              <a:t>101 </a:t>
            </a:r>
            <a:r>
              <a:rPr lang="en-US" altLang="ko-KR" sz="2800" b="1" cap="small" spc="-150">
                <a:solidFill>
                  <a:schemeClr val="bg1"/>
                </a:solidFill>
              </a:rPr>
              <a:t/>
            </a:r>
            <a:br>
              <a:rPr lang="en-US" altLang="ko-KR" sz="2800" b="1" cap="small" spc="-150">
                <a:solidFill>
                  <a:schemeClr val="bg1"/>
                </a:solidFill>
              </a:rPr>
            </a:br>
            <a:r>
              <a:rPr lang="en-US" sz="2800" b="1" cap="small" spc="-150" smtClean="0">
                <a:solidFill>
                  <a:schemeClr val="bg1"/>
                </a:solidFill>
              </a:rPr>
              <a:t>Computer Fundamental</a:t>
            </a:r>
            <a:endParaRPr lang="en-US" altLang="ko-KR" sz="2800" b="1" cap="small" spc="-150" dirty="0">
              <a:solidFill>
                <a:schemeClr val="bg1"/>
              </a:solidFill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505200" y="5562600"/>
            <a:ext cx="6300787" cy="80802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b="1" dirty="0">
              <a:latin typeface="Cambria" pitchFamily="18" charset="0"/>
              <a:ea typeface="굴림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35052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40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Introduction about </a:t>
            </a:r>
            <a:r>
              <a:rPr lang="en-US" altLang="en-US" sz="2400" b="1" spc="-150" dirty="0">
                <a:solidFill>
                  <a:schemeClr val="bg1"/>
                </a:solidFill>
              </a:rPr>
              <a:t>Instructor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Palatino Linotype" panose="02040502050505030304" pitchFamily="18" charset="0"/>
              </a:rPr>
              <a:t>Dr. MD. RASHEDUL ISLAM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Professor, Dept. of CSE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Asia Pacific, Dhaka, Bangladesh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ea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ea typeface="Times New Roman" panose="02020603050405020304" pitchFamily="18" charset="0"/>
              </a:rPr>
              <a:t>2016</a:t>
            </a:r>
            <a:r>
              <a:rPr lang="en-US" altLang="ko-KR" sz="2400" dirty="0">
                <a:ea typeface="Times New Roman" panose="02020603050405020304" pitchFamily="18" charset="0"/>
              </a:rPr>
              <a:t>: PhD, University of Ulsan, South Korea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2011: M.Sc., University of Boras, Sweden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2006: B.Sc. (Hons), University of </a:t>
            </a:r>
            <a:r>
              <a:rPr lang="en-US" altLang="ko-KR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Rajshahi</a:t>
            </a:r>
            <a:r>
              <a:rPr lang="en-US" altLang="ko-KR" sz="2400" dirty="0">
                <a:latin typeface="Arial" panose="020B0604020202020204" pitchFamily="34" charset="0"/>
                <a:ea typeface="Times New Roman" panose="02020603050405020304" pitchFamily="18" charset="0"/>
              </a:rPr>
              <a:t>, Bangladesh</a:t>
            </a:r>
            <a:endParaRPr lang="en-US" altLang="ko-KR" sz="3600" dirty="0">
              <a:latin typeface="Arial" panose="020B060402020202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E-Mail: rashed.cse@gmail.com, </a:t>
            </a: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rashed.cse@uap-bd.edu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rashedcse@mail.ulsan.ac.kr, 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rashed.cse@uap-bd.edu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43600" algn="r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Mobile#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+880 1712501772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URL: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www.rashedul.info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7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Course Information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72" name="Content Placeholder 3"/>
          <p:cNvSpPr txBox="1">
            <a:spLocks/>
          </p:cNvSpPr>
          <p:nvPr/>
        </p:nvSpPr>
        <p:spPr>
          <a:xfrm>
            <a:off x="304800" y="762000"/>
            <a:ext cx="9144000" cy="5715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latinLnBrk="0">
              <a:spcAft>
                <a:spcPts val="1800"/>
              </a:spcAft>
              <a:defRPr/>
            </a:pPr>
            <a:r>
              <a:rPr lang="en-US" sz="2000" b="1" dirty="0"/>
              <a:t>Course Information</a:t>
            </a:r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Course Code: CSE </a:t>
            </a:r>
            <a:r>
              <a:rPr lang="en-US" sz="2000" b="1" dirty="0" smtClean="0"/>
              <a:t>101</a:t>
            </a:r>
            <a:endParaRPr lang="en-US" sz="2000" b="1" dirty="0"/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Course Title: </a:t>
            </a:r>
            <a:r>
              <a:rPr lang="en-US" dirty="0"/>
              <a:t>Introduction to Computer Science &amp; Programming Methodology</a:t>
            </a:r>
            <a:endParaRPr lang="en-US" sz="2000" dirty="0"/>
          </a:p>
          <a:p>
            <a:pPr lvl="1" latinLnBrk="0">
              <a:spcAft>
                <a:spcPts val="1800"/>
              </a:spcAft>
              <a:defRPr/>
            </a:pPr>
            <a:r>
              <a:rPr lang="en-US" sz="2000" b="1" dirty="0"/>
              <a:t>Credit: 3.0</a:t>
            </a:r>
          </a:p>
          <a:p>
            <a:pPr lvl="0" latinLnBrk="0">
              <a:spcAft>
                <a:spcPts val="1800"/>
              </a:spcAft>
              <a:defRPr/>
            </a:pPr>
            <a:r>
              <a:rPr lang="en-US" sz="2000" b="1" dirty="0"/>
              <a:t>Course Objective:</a:t>
            </a:r>
          </a:p>
          <a:p>
            <a:r>
              <a:rPr lang="en-US" sz="1600" dirty="0"/>
              <a:t>This course aims to: 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Give </a:t>
            </a:r>
            <a:r>
              <a:rPr lang="en-US" sz="1600" dirty="0"/>
              <a:t>you a general understanding </a:t>
            </a:r>
            <a:r>
              <a:rPr lang="en-US" sz="1600" dirty="0" smtClean="0"/>
              <a:t>of computer system </a:t>
            </a:r>
            <a:endParaRPr lang="en-US" sz="1600" dirty="0"/>
          </a:p>
          <a:p>
            <a:r>
              <a:rPr lang="en-US" sz="1600" dirty="0"/>
              <a:t>– </a:t>
            </a:r>
            <a:r>
              <a:rPr lang="en-US" sz="1600" dirty="0" smtClean="0"/>
              <a:t>Describe the basic concept of hardware and Software</a:t>
            </a:r>
          </a:p>
          <a:p>
            <a:r>
              <a:rPr lang="en-US" sz="1600" dirty="0"/>
              <a:t>– Describe </a:t>
            </a:r>
            <a:r>
              <a:rPr lang="en-US" sz="1600" dirty="0" smtClean="0"/>
              <a:t>the concept of System software and Application Software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Familiarize with </a:t>
            </a:r>
            <a:r>
              <a:rPr lang="en-US" sz="1600" dirty="0"/>
              <a:t>basic concepts of computer programming and developer tools. </a:t>
            </a:r>
            <a:endParaRPr lang="en-US" sz="1600" dirty="0" smtClean="0"/>
          </a:p>
          <a:p>
            <a:r>
              <a:rPr lang="en-US" sz="1600" dirty="0"/>
              <a:t>– </a:t>
            </a:r>
            <a:r>
              <a:rPr lang="en-US" sz="1600" dirty="0" smtClean="0"/>
              <a:t>Present </a:t>
            </a:r>
            <a:r>
              <a:rPr lang="en-US" sz="1600" dirty="0"/>
              <a:t>the syntax and semantics of the “C” language as well as data types offered by the </a:t>
            </a:r>
            <a:r>
              <a:rPr lang="en-US" sz="1600" dirty="0" smtClean="0"/>
              <a:t>language</a:t>
            </a:r>
          </a:p>
          <a:p>
            <a:r>
              <a:rPr lang="en-US" sz="1600" dirty="0"/>
              <a:t>– </a:t>
            </a:r>
            <a:r>
              <a:rPr lang="en-US" sz="1600" dirty="0" smtClean="0"/>
              <a:t>Allow student </a:t>
            </a:r>
            <a:r>
              <a:rPr lang="en-US" sz="1600" dirty="0"/>
              <a:t>to write their own programs using standard language infrastructure regardless of the hardware or software platform </a:t>
            </a:r>
          </a:p>
          <a:p>
            <a:pPr marL="342900" indent="-342900" latinLnBrk="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50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3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</a:rPr>
              <a:t>Reference Books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72" name="Content Placeholder 3"/>
          <p:cNvSpPr txBox="1">
            <a:spLocks/>
          </p:cNvSpPr>
          <p:nvPr/>
        </p:nvSpPr>
        <p:spPr>
          <a:xfrm>
            <a:off x="304800" y="3371850"/>
            <a:ext cx="9144000" cy="3105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Complete </a:t>
            </a:r>
            <a:r>
              <a:rPr lang="en-US" sz="2800" dirty="0" smtClean="0"/>
              <a:t>Reference	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by </a:t>
            </a:r>
            <a:r>
              <a:rPr lang="en-US" sz="2800" dirty="0"/>
              <a:t>Herbert </a:t>
            </a:r>
            <a:r>
              <a:rPr lang="en-US" sz="2800" dirty="0" err="1"/>
              <a:t>Schildt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0" latinLnBrk="0">
              <a:spcAft>
                <a:spcPts val="1800"/>
              </a:spcAft>
              <a:defRPr/>
            </a:pPr>
            <a:r>
              <a:rPr lang="en-US" sz="2800" dirty="0"/>
              <a:t>Online resources will be provided during lecture or distributed by internet media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4" y="762000"/>
            <a:ext cx="2194092" cy="256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17550"/>
            <a:ext cx="1994561" cy="265430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4953000" y="3429000"/>
            <a:ext cx="4572000" cy="29249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Programming </a:t>
            </a:r>
            <a:r>
              <a:rPr lang="en-US" sz="2800" dirty="0"/>
              <a:t>in ANSI </a:t>
            </a:r>
            <a:r>
              <a:rPr lang="en-US" sz="2800" dirty="0" smtClean="0"/>
              <a:t>C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by </a:t>
            </a:r>
            <a:r>
              <a:rPr lang="en-US" sz="2800" dirty="0"/>
              <a:t>E </a:t>
            </a:r>
            <a:r>
              <a:rPr lang="en-US" sz="2800" dirty="0" err="1" smtClean="0"/>
              <a:t>Balagurusamy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59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9B96-DF1D-46B7-B47E-E8F8DE6FA3D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512" y="75663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</a:rPr>
              <a:t>Assessment Schedule</a:t>
            </a:r>
            <a:endParaRPr lang="en-US" altLang="ko-KR" sz="2400" b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" y="7566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</a:rPr>
              <a:t>1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17848"/>
              </p:ext>
            </p:extLst>
          </p:nvPr>
        </p:nvGraphicFramePr>
        <p:xfrm>
          <a:off x="422146" y="990600"/>
          <a:ext cx="8874254" cy="530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85023">
                  <a:extLst>
                    <a:ext uri="{9D8B030D-6E8A-4147-A177-3AD203B41FA5}">
                      <a16:colId xmlns:a16="http://schemas.microsoft.com/office/drawing/2014/main" val="2844067523"/>
                    </a:ext>
                  </a:extLst>
                </a:gridCol>
                <a:gridCol w="4274630">
                  <a:extLst>
                    <a:ext uri="{9D8B030D-6E8A-4147-A177-3AD203B41FA5}">
                      <a16:colId xmlns:a16="http://schemas.microsoft.com/office/drawing/2014/main" val="2334619997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4293233758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 1: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Test 1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2: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 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6287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3: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Midterm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 week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77507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4: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</a:t>
                      </a:r>
                      <a:r>
                        <a:rPr lang="en-US" sz="2400" baseline="0" dirty="0" smtClean="0">
                          <a:effectLst/>
                        </a:rPr>
                        <a:t> 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39535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5: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 Test</a:t>
                      </a:r>
                      <a:r>
                        <a:rPr lang="en-US" sz="2400" baseline="0" dirty="0" smtClean="0">
                          <a:effectLst/>
                        </a:rPr>
                        <a:t> 4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r>
                        <a:rPr lang="en-US" sz="2400" dirty="0" smtClean="0">
                          <a:effectLst/>
                        </a:rPr>
                        <a:t>13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17552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  <a:r>
                        <a:rPr lang="en-US" sz="2400" dirty="0" smtClean="0">
                          <a:effectLst/>
                        </a:rPr>
                        <a:t>6: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Exam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Week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30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25495</TotalTime>
  <Words>196</Words>
  <Application>Microsoft Office PowerPoint</Application>
  <PresentationFormat>A4 Paper (210x297 mm)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Calibri</vt:lpstr>
      <vt:lpstr>Cambria</vt:lpstr>
      <vt:lpstr>굴림</vt:lpstr>
      <vt:lpstr>Palatino Linotype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955</cp:revision>
  <cp:lastPrinted>2016-05-24T02:00:52Z</cp:lastPrinted>
  <dcterms:created xsi:type="dcterms:W3CDTF">2015-08-21T06:54:17Z</dcterms:created>
  <dcterms:modified xsi:type="dcterms:W3CDTF">2022-06-29T16:54:14Z</dcterms:modified>
</cp:coreProperties>
</file>