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F2A82-3395-4226-9384-4A838B1A32EA}" type="datetimeFigureOut">
              <a:rPr lang="en-US" smtClean="0"/>
              <a:pPr/>
              <a:t>7/23/2020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BB02B0-DAF5-4D23-9A9A-475C68FFA0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fld id="{3B52C0B1-3950-4DAF-84E1-D730A0E07243}" type="slidenum">
              <a:rPr lang="en-US"/>
              <a:pPr/>
              <a:t>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fld id="{C05F3365-F1F2-4783-9A19-3F4292F55928}" type="slidenum">
              <a:rPr lang="en-US"/>
              <a:pPr/>
              <a:t>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fld id="{A6210322-8BDF-466A-B885-939C8089E400}" type="slidenum">
              <a:rPr lang="en-US"/>
              <a:pPr/>
              <a:t>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fld id="{B66ECE05-CFF4-4B1D-879F-3D21E52150F0}" type="slidenum">
              <a:rPr lang="en-US"/>
              <a:pPr/>
              <a:t>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fld id="{3BC6BE8D-2436-4312-8995-661CB8FDDD64}" type="slidenum">
              <a:rPr lang="en-US"/>
              <a:pPr/>
              <a:t>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fld id="{F5D494EC-640E-44C5-BA7A-6AC54C15E8BF}" type="slidenum">
              <a:rPr lang="en-US"/>
              <a:pPr/>
              <a:t>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fld id="{D23276BB-E80B-4823-94F6-72F41E4ABCC0}" type="slidenum">
              <a:rPr lang="en-US"/>
              <a:pPr/>
              <a:t>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fld id="{A70CDE42-DE93-4042-A59D-328F08DAC6D8}" type="slidenum">
              <a:rPr lang="en-US"/>
              <a:pPr/>
              <a:t>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fld id="{0E6E4778-3CEF-4571-9EDD-91ABAB44D15F}" type="slidenum">
              <a:rPr lang="en-US"/>
              <a:pPr/>
              <a:t>10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Lab-02</a:t>
            </a:r>
            <a:endParaRPr lang="en-US" dirty="0"/>
          </a:p>
        </p:txBody>
      </p:sp>
      <p:sp>
        <p:nvSpPr>
          <p:cNvPr id="3" name="Subtitle 2"/>
          <p:cNvSpPr>
            <a:spLocks noGrp="1"/>
          </p:cNvSpPr>
          <p:nvPr>
            <p:ph type="subTitle" idx="1"/>
          </p:nvPr>
        </p:nvSpPr>
        <p:spPr/>
        <p:txBody>
          <a:bodyPr/>
          <a:lstStyle/>
          <a:p>
            <a:r>
              <a:rPr lang="en-US" dirty="0" smtClean="0"/>
              <a:t>Disk Scheduling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a:t>C-LOOK (Cont.)</a:t>
            </a:r>
          </a:p>
        </p:txBody>
      </p:sp>
      <p:pic>
        <p:nvPicPr>
          <p:cNvPr id="55300" name="Picture 4" descr="12"/>
          <p:cNvPicPr>
            <a:picLocks noChangeAspect="1" noChangeArrowheads="1"/>
          </p:cNvPicPr>
          <p:nvPr/>
        </p:nvPicPr>
        <p:blipFill>
          <a:blip r:embed="rId3"/>
          <a:srcRect/>
          <a:stretch>
            <a:fillRect/>
          </a:stretch>
        </p:blipFill>
        <p:spPr bwMode="auto">
          <a:xfrm>
            <a:off x="1446213" y="1385888"/>
            <a:ext cx="6070600" cy="4267200"/>
          </a:xfrm>
          <a:prstGeom prst="rect">
            <a:avLst/>
          </a:prstGeom>
          <a:noFill/>
        </p:spPr>
      </p:pic>
      <p:sp>
        <p:nvSpPr>
          <p:cNvPr id="5" name="TextBox 4"/>
          <p:cNvSpPr txBox="1"/>
          <p:nvPr/>
        </p:nvSpPr>
        <p:spPr>
          <a:xfrm>
            <a:off x="838200" y="304800"/>
            <a:ext cx="3065263" cy="369332"/>
          </a:xfrm>
          <a:prstGeom prst="rect">
            <a:avLst/>
          </a:prstGeom>
          <a:noFill/>
        </p:spPr>
        <p:txBody>
          <a:bodyPr wrap="none" rtlCol="0">
            <a:spAutoFit/>
          </a:bodyPr>
          <a:lstStyle/>
          <a:p>
            <a:r>
              <a:rPr lang="en-US" dirty="0" smtClean="0"/>
              <a:t>53 </a:t>
            </a:r>
            <a:r>
              <a:rPr lang="en-US" dirty="0" smtClean="0"/>
              <a:t>65 67 98 122 124 183 14 37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89013" y="201613"/>
            <a:ext cx="6943725" cy="576262"/>
          </a:xfrm>
        </p:spPr>
        <p:txBody>
          <a:bodyPr>
            <a:normAutofit fontScale="90000"/>
          </a:bodyPr>
          <a:lstStyle/>
          <a:p>
            <a:r>
              <a:rPr lang="en-US" dirty="0"/>
              <a:t>FCFS</a:t>
            </a:r>
          </a:p>
        </p:txBody>
      </p:sp>
      <p:sp>
        <p:nvSpPr>
          <p:cNvPr id="38915" name="Text Box 4"/>
          <p:cNvSpPr txBox="1">
            <a:spLocks noChangeArrowheads="1"/>
          </p:cNvSpPr>
          <p:nvPr/>
        </p:nvSpPr>
        <p:spPr bwMode="auto">
          <a:xfrm>
            <a:off x="1169988" y="1309688"/>
            <a:ext cx="57975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Illustration shows total head movement of 640 cylinders</a:t>
            </a:r>
          </a:p>
        </p:txBody>
      </p:sp>
      <p:pic>
        <p:nvPicPr>
          <p:cNvPr id="38916" name="Picture 6"/>
          <p:cNvPicPr>
            <a:picLocks noChangeAspect="1" noChangeArrowheads="1"/>
          </p:cNvPicPr>
          <p:nvPr/>
        </p:nvPicPr>
        <p:blipFill>
          <a:blip r:embed="rId3"/>
          <a:srcRect/>
          <a:stretch>
            <a:fillRect/>
          </a:stretch>
        </p:blipFill>
        <p:spPr bwMode="auto">
          <a:xfrm>
            <a:off x="1220788" y="1906588"/>
            <a:ext cx="5840412" cy="4230687"/>
          </a:xfrm>
          <a:prstGeom prst="rect">
            <a:avLst/>
          </a:prstGeom>
          <a:noFill/>
          <a:ln w="9525">
            <a:noFill/>
            <a:miter lim="800000"/>
            <a:headEnd/>
            <a:tailEnd/>
          </a:ln>
        </p:spPr>
      </p:pic>
      <p:sp>
        <p:nvSpPr>
          <p:cNvPr id="5" name="TextBox 4"/>
          <p:cNvSpPr txBox="1"/>
          <p:nvPr/>
        </p:nvSpPr>
        <p:spPr>
          <a:xfrm>
            <a:off x="0" y="762000"/>
            <a:ext cx="8648778" cy="369332"/>
          </a:xfrm>
          <a:prstGeom prst="rect">
            <a:avLst/>
          </a:prstGeom>
          <a:noFill/>
        </p:spPr>
        <p:txBody>
          <a:bodyPr wrap="none" rtlCol="0">
            <a:spAutoFit/>
          </a:bodyPr>
          <a:lstStyle/>
          <a:p>
            <a:r>
              <a:rPr lang="en-US" b="1" dirty="0" smtClean="0"/>
              <a:t>Total distance</a:t>
            </a:r>
            <a:r>
              <a:rPr lang="en-US" dirty="0" smtClean="0"/>
              <a:t>: (98-53)+(183-98)+(183-37)+(122-37) + (122-14)+(124-14)+(124-65)+(67-65) </a:t>
            </a:r>
          </a:p>
        </p:txBody>
      </p:sp>
      <p:sp>
        <p:nvSpPr>
          <p:cNvPr id="6" name="TextBox 5"/>
          <p:cNvSpPr txBox="1"/>
          <p:nvPr/>
        </p:nvSpPr>
        <p:spPr>
          <a:xfrm>
            <a:off x="838200" y="1066800"/>
            <a:ext cx="3654527" cy="369332"/>
          </a:xfrm>
          <a:prstGeom prst="rect">
            <a:avLst/>
          </a:prstGeom>
          <a:noFill/>
        </p:spPr>
        <p:txBody>
          <a:bodyPr wrap="none" rtlCol="0">
            <a:spAutoFit/>
          </a:bodyPr>
          <a:lstStyle/>
          <a:p>
            <a:r>
              <a:rPr lang="en-US" dirty="0" smtClean="0"/>
              <a:t>Path: 53 98 183 37 122 14 124 65 67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t>SSTF</a:t>
            </a:r>
          </a:p>
        </p:txBody>
      </p:sp>
      <p:sp>
        <p:nvSpPr>
          <p:cNvPr id="40963" name="Rectangle 3"/>
          <p:cNvSpPr>
            <a:spLocks noGrp="1" noChangeArrowheads="1"/>
          </p:cNvSpPr>
          <p:nvPr>
            <p:ph type="body" idx="4294967295"/>
          </p:nvPr>
        </p:nvSpPr>
        <p:spPr/>
        <p:txBody>
          <a:bodyPr/>
          <a:lstStyle/>
          <a:p>
            <a:r>
              <a:rPr lang="en-US"/>
              <a:t>Selects the request with the minimum seek time from the current head position</a:t>
            </a:r>
          </a:p>
          <a:p>
            <a:endParaRPr lang="en-US" sz="800"/>
          </a:p>
          <a:p>
            <a:r>
              <a:rPr lang="en-US"/>
              <a:t>SSTF scheduling is a form of SJF scheduling; may cause starvation of some requests</a:t>
            </a:r>
          </a:p>
          <a:p>
            <a:endParaRPr lang="en-US" sz="800"/>
          </a:p>
          <a:p>
            <a:r>
              <a:rPr lang="en-US"/>
              <a:t>Illustration shows total head movement of 236 cylinders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dirty="0"/>
              <a:t>SSTF (Cont.)</a:t>
            </a:r>
          </a:p>
        </p:txBody>
      </p:sp>
      <p:pic>
        <p:nvPicPr>
          <p:cNvPr id="43012" name="Picture 4" descr="12"/>
          <p:cNvPicPr>
            <a:picLocks noChangeAspect="1" noChangeArrowheads="1"/>
          </p:cNvPicPr>
          <p:nvPr/>
        </p:nvPicPr>
        <p:blipFill>
          <a:blip r:embed="rId3"/>
          <a:srcRect/>
          <a:stretch>
            <a:fillRect/>
          </a:stretch>
        </p:blipFill>
        <p:spPr bwMode="auto">
          <a:xfrm>
            <a:off x="1398588" y="1439863"/>
            <a:ext cx="6067425" cy="4089400"/>
          </a:xfrm>
          <a:prstGeom prst="rect">
            <a:avLst/>
          </a:prstGeom>
          <a:noFill/>
        </p:spPr>
      </p:pic>
      <p:sp>
        <p:nvSpPr>
          <p:cNvPr id="4" name="TextBox 3"/>
          <p:cNvSpPr txBox="1"/>
          <p:nvPr/>
        </p:nvSpPr>
        <p:spPr>
          <a:xfrm>
            <a:off x="76200" y="76200"/>
            <a:ext cx="8686800" cy="646331"/>
          </a:xfrm>
          <a:prstGeom prst="rect">
            <a:avLst/>
          </a:prstGeom>
          <a:noFill/>
        </p:spPr>
        <p:txBody>
          <a:bodyPr wrap="square" rtlCol="0">
            <a:spAutoFit/>
          </a:bodyPr>
          <a:lstStyle/>
          <a:p>
            <a:r>
              <a:rPr lang="en-US" b="1" dirty="0" smtClean="0"/>
              <a:t>Total distance:</a:t>
            </a:r>
            <a:r>
              <a:rPr lang="en-US" dirty="0" smtClean="0"/>
              <a:t> (65-53)+(67-65)+(67-37)+(37-14)+(98-14)+(122-98)+(124-122)+(183-124)</a:t>
            </a:r>
          </a:p>
          <a:p>
            <a:r>
              <a:rPr lang="en-US" dirty="0" smtClean="0"/>
              <a:t>  path:  53  65  67  37  14  98  122  124  183 </a:t>
            </a:r>
            <a:endParaRPr lang="en-US" dirty="0"/>
          </a:p>
        </p:txBody>
      </p:sp>
      <p:sp>
        <p:nvSpPr>
          <p:cNvPr id="5" name="TextBox 4"/>
          <p:cNvSpPr txBox="1"/>
          <p:nvPr/>
        </p:nvSpPr>
        <p:spPr>
          <a:xfrm>
            <a:off x="1981200" y="5867400"/>
            <a:ext cx="3541354" cy="369332"/>
          </a:xfrm>
          <a:prstGeom prst="rect">
            <a:avLst/>
          </a:prstGeom>
          <a:noFill/>
        </p:spPr>
        <p:txBody>
          <a:bodyPr wrap="none" rtlCol="0">
            <a:spAutoFit/>
          </a:bodyPr>
          <a:lstStyle/>
          <a:p>
            <a:r>
              <a:rPr lang="en-US" b="1" dirty="0" smtClean="0"/>
              <a:t>53  65  67  37  14  98  122   124  183</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en-US"/>
              <a:t>SCAN</a:t>
            </a:r>
          </a:p>
        </p:txBody>
      </p:sp>
      <p:sp>
        <p:nvSpPr>
          <p:cNvPr id="45059" name="Rectangle 3"/>
          <p:cNvSpPr>
            <a:spLocks noGrp="1" noChangeArrowheads="1"/>
          </p:cNvSpPr>
          <p:nvPr>
            <p:ph type="body" idx="4294967295"/>
          </p:nvPr>
        </p:nvSpPr>
        <p:spPr/>
        <p:txBody>
          <a:bodyPr>
            <a:normAutofit lnSpcReduction="10000"/>
          </a:bodyPr>
          <a:lstStyle/>
          <a:p>
            <a:r>
              <a:rPr lang="en-US"/>
              <a:t>The disk arm starts at one end of the disk, and moves toward the other end, servicing requests until it gets to the other end of the disk, where the head movement is reversed and servicing continues.</a:t>
            </a:r>
          </a:p>
          <a:p>
            <a:endParaRPr lang="en-US" sz="800"/>
          </a:p>
          <a:p>
            <a:r>
              <a:rPr lang="en-US" b="1">
                <a:solidFill>
                  <a:srgbClr val="3366FF"/>
                </a:solidFill>
              </a:rPr>
              <a:t>SCAN algorithm</a:t>
            </a:r>
            <a:r>
              <a:rPr lang="en-US">
                <a:solidFill>
                  <a:srgbClr val="3366FF"/>
                </a:solidFill>
              </a:rPr>
              <a:t> </a:t>
            </a:r>
            <a:r>
              <a:rPr lang="en-US"/>
              <a:t>sometimes called the </a:t>
            </a:r>
            <a:r>
              <a:rPr lang="en-US" b="1">
                <a:solidFill>
                  <a:srgbClr val="3366FF"/>
                </a:solidFill>
              </a:rPr>
              <a:t>elevator algorithm</a:t>
            </a:r>
          </a:p>
          <a:p>
            <a:endParaRPr lang="en-US" sz="800" b="1">
              <a:solidFill>
                <a:srgbClr val="3366FF"/>
              </a:solidFill>
            </a:endParaRPr>
          </a:p>
          <a:p>
            <a:r>
              <a:rPr lang="en-US"/>
              <a:t>Illustration shows total head movement of 208 cylinders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t>SCAN (Cont.)</a:t>
            </a:r>
          </a:p>
        </p:txBody>
      </p:sp>
      <p:pic>
        <p:nvPicPr>
          <p:cNvPr id="47108" name="Picture 4" descr="12"/>
          <p:cNvPicPr>
            <a:picLocks noChangeAspect="1" noChangeArrowheads="1"/>
          </p:cNvPicPr>
          <p:nvPr/>
        </p:nvPicPr>
        <p:blipFill>
          <a:blip r:embed="rId3"/>
          <a:srcRect/>
          <a:stretch>
            <a:fillRect/>
          </a:stretch>
        </p:blipFill>
        <p:spPr bwMode="auto">
          <a:xfrm>
            <a:off x="1539875" y="1498600"/>
            <a:ext cx="6069013" cy="4273550"/>
          </a:xfrm>
          <a:prstGeom prst="rect">
            <a:avLst/>
          </a:prstGeom>
          <a:noFill/>
        </p:spPr>
      </p:pic>
      <p:sp>
        <p:nvSpPr>
          <p:cNvPr id="4" name="TextBox 3"/>
          <p:cNvSpPr txBox="1"/>
          <p:nvPr/>
        </p:nvSpPr>
        <p:spPr>
          <a:xfrm>
            <a:off x="990600" y="0"/>
            <a:ext cx="7558479" cy="923330"/>
          </a:xfrm>
          <a:prstGeom prst="rect">
            <a:avLst/>
          </a:prstGeom>
          <a:noFill/>
        </p:spPr>
        <p:txBody>
          <a:bodyPr wrap="none" rtlCol="0">
            <a:spAutoFit/>
          </a:bodyPr>
          <a:lstStyle/>
          <a:p>
            <a:r>
              <a:rPr lang="en-US" dirty="0" smtClean="0"/>
              <a:t>53 37 14 0 65 67 98 122 124 183</a:t>
            </a:r>
            <a:endParaRPr lang="en-US" dirty="0" smtClean="0"/>
          </a:p>
          <a:p>
            <a:r>
              <a:rPr lang="en-US" dirty="0" smtClean="0"/>
              <a:t> (53-37)+(37-14)+(14-0)+(65-0)+(67-65)+(98-67)+(122-98)+(124-122)+(183-124)</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en-US"/>
              <a:t>C-SCAN</a:t>
            </a:r>
          </a:p>
        </p:txBody>
      </p:sp>
      <p:sp>
        <p:nvSpPr>
          <p:cNvPr id="49155" name="Rectangle 3"/>
          <p:cNvSpPr>
            <a:spLocks noGrp="1" noChangeArrowheads="1"/>
          </p:cNvSpPr>
          <p:nvPr>
            <p:ph type="body" idx="4294967295"/>
          </p:nvPr>
        </p:nvSpPr>
        <p:spPr/>
        <p:txBody>
          <a:bodyPr/>
          <a:lstStyle/>
          <a:p>
            <a:r>
              <a:rPr lang="en-US"/>
              <a:t>Provides a more uniform wait time than SCAN</a:t>
            </a:r>
          </a:p>
          <a:p>
            <a:endParaRPr lang="en-US" sz="800"/>
          </a:p>
          <a:p>
            <a:r>
              <a:rPr lang="en-US"/>
              <a:t>The head moves from one end of the disk to the other, servicing requests as it goes</a:t>
            </a:r>
          </a:p>
          <a:p>
            <a:pPr lvl="1"/>
            <a:r>
              <a:rPr lang="en-US"/>
              <a:t>When it reaches the other end, however, it immediately returns to the beginning of the disk, without servicing any requests on the return trip</a:t>
            </a:r>
          </a:p>
          <a:p>
            <a:pPr lvl="1"/>
            <a:endParaRPr lang="en-US" sz="800"/>
          </a:p>
          <a:p>
            <a:r>
              <a:rPr lang="en-US"/>
              <a:t>Treats the cylinders as a circular list that wraps around from the last cylinder to the first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r>
              <a:rPr lang="en-US"/>
              <a:t>C-SCAN (Cont.)</a:t>
            </a:r>
          </a:p>
        </p:txBody>
      </p:sp>
      <p:pic>
        <p:nvPicPr>
          <p:cNvPr id="51203" name="Picture 4"/>
          <p:cNvPicPr>
            <a:picLocks noChangeAspect="1" noChangeArrowheads="1"/>
          </p:cNvPicPr>
          <p:nvPr/>
        </p:nvPicPr>
        <p:blipFill>
          <a:blip r:embed="rId3"/>
          <a:srcRect l="706" t="3731" r="925" b="3731"/>
          <a:stretch>
            <a:fillRect/>
          </a:stretch>
        </p:blipFill>
        <p:spPr bwMode="auto">
          <a:xfrm>
            <a:off x="1231900" y="1239838"/>
            <a:ext cx="7000875" cy="4940300"/>
          </a:xfrm>
          <a:prstGeom prst="rect">
            <a:avLst/>
          </a:prstGeom>
          <a:noFill/>
          <a:ln w="38100" cmpd="dbl">
            <a:noFill/>
            <a:miter lim="800000"/>
            <a:headEnd/>
            <a:tailEnd/>
          </a:ln>
        </p:spPr>
      </p:pic>
      <p:sp>
        <p:nvSpPr>
          <p:cNvPr id="4" name="TextBox 3"/>
          <p:cNvSpPr txBox="1"/>
          <p:nvPr/>
        </p:nvSpPr>
        <p:spPr>
          <a:xfrm>
            <a:off x="1447800" y="152400"/>
            <a:ext cx="3639138" cy="369332"/>
          </a:xfrm>
          <a:prstGeom prst="rect">
            <a:avLst/>
          </a:prstGeom>
          <a:noFill/>
        </p:spPr>
        <p:txBody>
          <a:bodyPr wrap="none" rtlCol="0">
            <a:spAutoFit/>
          </a:bodyPr>
          <a:lstStyle/>
          <a:p>
            <a:r>
              <a:rPr lang="en-US" dirty="0" smtClean="0"/>
              <a:t>53 </a:t>
            </a:r>
            <a:r>
              <a:rPr lang="en-US" dirty="0" smtClean="0"/>
              <a:t>65 67 98 122 124 183 199 0 14 37</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a:t>C-LOOK</a:t>
            </a:r>
          </a:p>
        </p:txBody>
      </p:sp>
      <p:sp>
        <p:nvSpPr>
          <p:cNvPr id="53251" name="Rectangle 3"/>
          <p:cNvSpPr>
            <a:spLocks noGrp="1" noChangeArrowheads="1"/>
          </p:cNvSpPr>
          <p:nvPr>
            <p:ph type="body" idx="4294967295"/>
          </p:nvPr>
        </p:nvSpPr>
        <p:spPr>
          <a:xfrm>
            <a:off x="633413" y="1190625"/>
            <a:ext cx="7673975" cy="3257550"/>
          </a:xfrm>
        </p:spPr>
        <p:txBody>
          <a:bodyPr/>
          <a:lstStyle/>
          <a:p>
            <a:r>
              <a:rPr lang="en-US"/>
              <a:t>Version of C-SCAN</a:t>
            </a:r>
          </a:p>
          <a:p>
            <a:endParaRPr lang="en-US" sz="800"/>
          </a:p>
          <a:p>
            <a:r>
              <a:rPr lang="en-US"/>
              <a:t>Arm only goes as far as the last request in each direction, then reverses direction immediately, without first going all the way to the end of the disk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361</Words>
  <Application>Microsoft Office PowerPoint</Application>
  <PresentationFormat>On-screen Show (4:3)</PresentationFormat>
  <Paragraphs>49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Lab-02</vt:lpstr>
      <vt:lpstr>FCFS</vt:lpstr>
      <vt:lpstr>SSTF</vt:lpstr>
      <vt:lpstr>SSTF (Cont.)</vt:lpstr>
      <vt:lpstr>SCAN</vt:lpstr>
      <vt:lpstr>SCAN (Cont.)</vt:lpstr>
      <vt:lpstr>C-SCAN</vt:lpstr>
      <vt:lpstr>C-SCAN (Cont.)</vt:lpstr>
      <vt:lpstr>C-LOOK</vt:lpstr>
      <vt:lpstr>C-LOOK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Hp</dc:creator>
  <cp:lastModifiedBy>Hp</cp:lastModifiedBy>
  <cp:revision>8</cp:revision>
  <dcterms:created xsi:type="dcterms:W3CDTF">2006-08-16T00:00:00Z</dcterms:created>
  <dcterms:modified xsi:type="dcterms:W3CDTF">2020-07-23T06:25:07Z</dcterms:modified>
</cp:coreProperties>
</file>