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5CB22-613E-4D31-A4BA-402393AB442E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8BAA6-1980-406A-A429-3BE85E4FE9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F65604-8D28-472B-9FB9-E417433EF4DC}" type="slidenum">
              <a:rPr lang="en-US"/>
              <a:pPr/>
              <a:t>5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E25C47-9733-49DD-997D-BC11D1256C7A}" type="slidenum">
              <a:rPr lang="en-US"/>
              <a:pPr/>
              <a:t>6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F836F2-8322-4462-862C-15EA6EB068D2}" type="slidenum">
              <a:rPr lang="en-US"/>
              <a:pPr/>
              <a:t>7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02F61D-941D-4198-9D8E-25FE00D43FF6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E8B45D-AFCA-40BA-BA10-4DFB1DDC2A6D}" type="slidenum">
              <a:rPr lang="en-US"/>
              <a:pPr/>
              <a:t>9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CFD38B-124E-401E-B1CE-58E579660F5F}" type="slidenum">
              <a:rPr lang="en-US"/>
              <a:pPr/>
              <a:t>10</a:t>
            </a:fld>
            <a:endParaRPr 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Replacing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7725" y="201613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LRU Page Replacement</a:t>
            </a:r>
          </a:p>
        </p:txBody>
      </p:sp>
      <p:pic>
        <p:nvPicPr>
          <p:cNvPr id="82948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2155825"/>
            <a:ext cx="7581900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from virtual to physical address is done by the memory management unit (MMU) which is a hardware device and this mapping is known as paging technique.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operating system that uses paging for memory management, a page replacement algorithm is needed to decide which page needs to be replaced when new page comes 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 page fault happens when a running program accesses a memory page that is mapped into the virtual address space, but not loaded in physical memory.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9013" y="201613"/>
            <a:ext cx="76977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54113"/>
            <a:ext cx="7029450" cy="5473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1600" dirty="0" smtClean="0"/>
              <a:t>Reference string: 1, 2, 3, 4, 1, 2, 5, 1, 2, 3, 4, 5</a:t>
            </a:r>
          </a:p>
          <a:p>
            <a:pPr eaLnBrk="1" hangingPunct="1"/>
            <a:r>
              <a:rPr lang="en-US" sz="1600" dirty="0" smtClean="0"/>
              <a:t>3 frames (3 pages can be in memory at a time per process)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1600" dirty="0" smtClean="0"/>
              <a:t>4 frames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sz="1600" dirty="0" err="1" smtClean="0"/>
              <a:t>Belady’s</a:t>
            </a:r>
            <a:r>
              <a:rPr lang="en-US" sz="1600" dirty="0" smtClean="0"/>
              <a:t> Anomaly: more frames </a:t>
            </a:r>
            <a:r>
              <a:rPr lang="en-US" sz="1600" dirty="0" smtClean="0">
                <a:sym typeface="Symbol" pitchFamily="18" charset="2"/>
              </a:rPr>
              <a:t> more page faults</a:t>
            </a:r>
            <a:endParaRPr lang="en-US" sz="1600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54350" y="1949450"/>
            <a:ext cx="3175000" cy="1371600"/>
            <a:chOff x="1924" y="1402"/>
            <a:chExt cx="2000" cy="864"/>
          </a:xfrm>
        </p:grpSpPr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2168" y="1402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168" y="1690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2168" y="1978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1924" y="14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1924" y="170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1924" y="200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2456" y="14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2456" y="17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2456" y="20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2696" y="14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2696" y="17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2696" y="202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2984" y="1726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 page faults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22600" y="3949700"/>
            <a:ext cx="3238500" cy="1828800"/>
            <a:chOff x="1904" y="2488"/>
            <a:chExt cx="2040" cy="115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148" y="2488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2148" y="2776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2148" y="3064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0676" name="Text Box 20"/>
            <p:cNvSpPr txBox="1">
              <a:spLocks noChangeArrowheads="1"/>
            </p:cNvSpPr>
            <p:nvPr/>
          </p:nvSpPr>
          <p:spPr bwMode="auto">
            <a:xfrm>
              <a:off x="1904" y="25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1904" y="27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1904" y="30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0679" name="Text Box 23"/>
            <p:cNvSpPr txBox="1">
              <a:spLocks noChangeArrowheads="1"/>
            </p:cNvSpPr>
            <p:nvPr/>
          </p:nvSpPr>
          <p:spPr bwMode="auto">
            <a:xfrm>
              <a:off x="2436" y="2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2436" y="28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2436" y="3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2676" y="2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0683" name="Text Box 28"/>
            <p:cNvSpPr txBox="1">
              <a:spLocks noChangeArrowheads="1"/>
            </p:cNvSpPr>
            <p:nvPr/>
          </p:nvSpPr>
          <p:spPr bwMode="auto">
            <a:xfrm>
              <a:off x="2676" y="28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70684" name="Text Box 29"/>
            <p:cNvSpPr txBox="1">
              <a:spLocks noChangeArrowheads="1"/>
            </p:cNvSpPr>
            <p:nvPr/>
          </p:nvSpPr>
          <p:spPr bwMode="auto">
            <a:xfrm>
              <a:off x="2924" y="2812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 page faults</a:t>
              </a:r>
            </a:p>
          </p:txBody>
        </p:sp>
        <p:sp>
          <p:nvSpPr>
            <p:cNvPr id="70685" name="Rectangle 30"/>
            <p:cNvSpPr>
              <a:spLocks noChangeArrowheads="1"/>
            </p:cNvSpPr>
            <p:nvPr/>
          </p:nvSpPr>
          <p:spPr bwMode="auto">
            <a:xfrm>
              <a:off x="2148" y="3352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0686" name="Text Box 31"/>
            <p:cNvSpPr txBox="1">
              <a:spLocks noChangeArrowheads="1"/>
            </p:cNvSpPr>
            <p:nvPr/>
          </p:nvSpPr>
          <p:spPr bwMode="auto">
            <a:xfrm>
              <a:off x="1908" y="3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0687" name="Text Box 32"/>
            <p:cNvSpPr txBox="1">
              <a:spLocks noChangeArrowheads="1"/>
            </p:cNvSpPr>
            <p:nvPr/>
          </p:nvSpPr>
          <p:spPr bwMode="auto">
            <a:xfrm>
              <a:off x="2436" y="3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788" y="201613"/>
            <a:ext cx="78470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72708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2065338"/>
            <a:ext cx="7964488" cy="21542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 flipH="1">
            <a:off x="0" y="0"/>
            <a:ext cx="838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7- -</a:t>
            </a:r>
          </a:p>
          <a:p>
            <a:r>
              <a:rPr lang="en-US" dirty="0" smtClean="0"/>
              <a:t>7 0 –</a:t>
            </a:r>
          </a:p>
          <a:p>
            <a:r>
              <a:rPr lang="en-US" dirty="0" smtClean="0"/>
              <a:t>7 0 1</a:t>
            </a:r>
          </a:p>
          <a:p>
            <a:r>
              <a:rPr lang="en-US" dirty="0" smtClean="0"/>
              <a:t>2 0 1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2 3 1 </a:t>
            </a:r>
          </a:p>
          <a:p>
            <a:r>
              <a:rPr lang="en-US" dirty="0" smtClean="0"/>
              <a:t>2 3 0</a:t>
            </a:r>
          </a:p>
          <a:p>
            <a:r>
              <a:rPr lang="en-US" dirty="0" smtClean="0"/>
              <a:t>4 3 0</a:t>
            </a:r>
          </a:p>
          <a:p>
            <a:r>
              <a:rPr lang="en-US" dirty="0" smtClean="0"/>
              <a:t>4 2 0</a:t>
            </a:r>
          </a:p>
          <a:p>
            <a:r>
              <a:rPr lang="en-US" dirty="0" smtClean="0"/>
              <a:t>4 2 3</a:t>
            </a:r>
          </a:p>
          <a:p>
            <a:r>
              <a:rPr lang="en-US" dirty="0" smtClean="0"/>
              <a:t>0 2 3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0 1 3</a:t>
            </a:r>
          </a:p>
          <a:p>
            <a:r>
              <a:rPr lang="en-US" dirty="0" smtClean="0"/>
              <a:t>0 1 2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7 1 2</a:t>
            </a:r>
          </a:p>
          <a:p>
            <a:r>
              <a:rPr lang="en-US" dirty="0" smtClean="0"/>
              <a:t>7 0 2</a:t>
            </a:r>
          </a:p>
          <a:p>
            <a:r>
              <a:rPr lang="en-US" dirty="0" smtClean="0"/>
              <a:t>7 0 1</a:t>
            </a:r>
          </a:p>
          <a:p>
            <a:endParaRPr lang="en-US" dirty="0" smtClean="0"/>
          </a:p>
          <a:p>
            <a:r>
              <a:rPr lang="en-US" dirty="0" smtClean="0"/>
              <a:t>Page fault: 15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0" y="201613"/>
            <a:ext cx="79692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190625"/>
            <a:ext cx="7731125" cy="50815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tabLst>
                <a:tab pos="1890713" algn="l"/>
              </a:tabLst>
            </a:pPr>
            <a:r>
              <a:rPr lang="en-US" smtClean="0"/>
              <a:t>Replace page that will not be used for longest period of time</a:t>
            </a:r>
          </a:p>
          <a:p>
            <a:pPr eaLnBrk="1" hangingPunct="1">
              <a:tabLst>
                <a:tab pos="1890713" algn="l"/>
              </a:tabLst>
            </a:pPr>
            <a:endParaRPr lang="en-US" sz="800" smtClean="0"/>
          </a:p>
          <a:p>
            <a:pPr eaLnBrk="1" hangingPunct="1">
              <a:tabLst>
                <a:tab pos="1890713" algn="l"/>
              </a:tabLst>
            </a:pPr>
            <a:r>
              <a:rPr lang="en-US" smtClean="0"/>
              <a:t>4 frames example</a:t>
            </a:r>
          </a:p>
          <a:p>
            <a:pPr eaLnBrk="1" hangingPunct="1">
              <a:buFont typeface="Wingdings" pitchFamily="2" charset="2"/>
              <a:buNone/>
              <a:tabLst>
                <a:tab pos="1890713" algn="l"/>
              </a:tabLst>
            </a:pPr>
            <a:r>
              <a:rPr lang="en-US" smtClean="0"/>
              <a:t>		 1, 2, 3, 4, 1, 2, 5, 1, 2, 3, 4, 5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tabLst>
                <a:tab pos="1890713" algn="l"/>
              </a:tabLst>
            </a:pPr>
            <a:r>
              <a:rPr lang="en-US" smtClean="0"/>
              <a:t>How do you know this?</a:t>
            </a:r>
          </a:p>
          <a:p>
            <a:pPr eaLnBrk="1" hangingPunct="1">
              <a:tabLst>
                <a:tab pos="1890713" algn="l"/>
              </a:tabLst>
            </a:pPr>
            <a:endParaRPr lang="en-US" sz="800" smtClean="0"/>
          </a:p>
          <a:p>
            <a:pPr eaLnBrk="1" hangingPunct="1">
              <a:tabLst>
                <a:tab pos="1890713" algn="l"/>
              </a:tabLst>
            </a:pPr>
            <a:r>
              <a:rPr lang="en-US" smtClean="0"/>
              <a:t>Used for measuring how well your algorithm performs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60763" y="2611438"/>
            <a:ext cx="3041650" cy="1828800"/>
            <a:chOff x="2243" y="1645"/>
            <a:chExt cx="1916" cy="1152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2243" y="1645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2243" y="1933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243" y="2221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2707" y="169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3219" y="1969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 page faults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243" y="2509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2531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2163" y="201613"/>
            <a:ext cx="78946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78852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2178050"/>
            <a:ext cx="7672388" cy="2090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201613"/>
            <a:ext cx="77549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96975"/>
            <a:ext cx="7351713" cy="44831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Reference string:  1, 2, 3, 4, 1, 2, </a:t>
            </a:r>
            <a:r>
              <a:rPr lang="en-US" b="1" smtClean="0">
                <a:solidFill>
                  <a:srgbClr val="FF0000"/>
                </a:solidFill>
              </a:rPr>
              <a:t>5</a:t>
            </a:r>
            <a:r>
              <a:rPr lang="en-US" smtClean="0"/>
              <a:t>, 1, 2, </a:t>
            </a:r>
            <a:r>
              <a:rPr lang="en-US" b="1" smtClean="0">
                <a:solidFill>
                  <a:srgbClr val="0000CC"/>
                </a:solidFill>
              </a:rPr>
              <a:t>3</a:t>
            </a:r>
            <a:r>
              <a:rPr lang="en-US" smtClean="0"/>
              <a:t>, </a:t>
            </a:r>
            <a:r>
              <a:rPr lang="en-US" b="1" smtClean="0">
                <a:solidFill>
                  <a:srgbClr val="663300"/>
                </a:solidFill>
              </a:rPr>
              <a:t>4</a:t>
            </a:r>
            <a:r>
              <a:rPr lang="en-US" smtClean="0"/>
              <a:t>, </a:t>
            </a:r>
            <a:r>
              <a:rPr lang="en-US" b="1" smtClean="0">
                <a:solidFill>
                  <a:srgbClr val="009900"/>
                </a:solidFill>
              </a:rPr>
              <a:t>5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Counter implementation</a:t>
            </a:r>
          </a:p>
          <a:p>
            <a:pPr lvl="1" eaLnBrk="1" hangingPunct="1"/>
            <a:r>
              <a:rPr lang="en-US" smtClean="0"/>
              <a:t>Every page entry has a counter; every time page is referenced through this entry, copy the clock into the counter</a:t>
            </a:r>
          </a:p>
          <a:p>
            <a:pPr lvl="1" eaLnBrk="1" hangingPunct="1"/>
            <a:r>
              <a:rPr lang="en-US" smtClean="0"/>
              <a:t>When a page needs to be changed, look at the counters to determine which are to change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0900" name="Rectangle 50"/>
          <p:cNvSpPr>
            <a:spLocks noChangeArrowheads="1"/>
          </p:cNvSpPr>
          <p:nvPr/>
        </p:nvSpPr>
        <p:spPr bwMode="auto">
          <a:xfrm>
            <a:off x="4638675" y="17287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9900"/>
                </a:solidFill>
                <a:latin typeface="Helvetica" charset="0"/>
              </a:rPr>
              <a:t>5</a:t>
            </a:r>
          </a:p>
        </p:txBody>
      </p:sp>
      <p:sp>
        <p:nvSpPr>
          <p:cNvPr id="80901" name="Rectangle 51"/>
          <p:cNvSpPr>
            <a:spLocks noChangeArrowheads="1"/>
          </p:cNvSpPr>
          <p:nvPr/>
        </p:nvSpPr>
        <p:spPr bwMode="auto">
          <a:xfrm>
            <a:off x="4638675" y="21859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02" name="Rectangle 52"/>
          <p:cNvSpPr>
            <a:spLocks noChangeArrowheads="1"/>
          </p:cNvSpPr>
          <p:nvPr/>
        </p:nvSpPr>
        <p:spPr bwMode="auto">
          <a:xfrm>
            <a:off x="4638675" y="26431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03" name="Rectangle 53"/>
          <p:cNvSpPr>
            <a:spLocks noChangeArrowheads="1"/>
          </p:cNvSpPr>
          <p:nvPr/>
        </p:nvSpPr>
        <p:spPr bwMode="auto">
          <a:xfrm>
            <a:off x="4638675" y="31003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04" name="Rectangle 54"/>
          <p:cNvSpPr>
            <a:spLocks noChangeArrowheads="1"/>
          </p:cNvSpPr>
          <p:nvPr/>
        </p:nvSpPr>
        <p:spPr bwMode="auto">
          <a:xfrm>
            <a:off x="2620963" y="1727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5" name="Rectangle 55"/>
          <p:cNvSpPr>
            <a:spLocks noChangeArrowheads="1"/>
          </p:cNvSpPr>
          <p:nvPr/>
        </p:nvSpPr>
        <p:spPr bwMode="auto">
          <a:xfrm>
            <a:off x="2620963" y="218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06" name="Rectangle 56"/>
          <p:cNvSpPr>
            <a:spLocks noChangeArrowheads="1"/>
          </p:cNvSpPr>
          <p:nvPr/>
        </p:nvSpPr>
        <p:spPr bwMode="auto">
          <a:xfrm>
            <a:off x="2620963" y="264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07" name="Rectangle 57"/>
          <p:cNvSpPr>
            <a:spLocks noChangeArrowheads="1"/>
          </p:cNvSpPr>
          <p:nvPr/>
        </p:nvSpPr>
        <p:spPr bwMode="auto">
          <a:xfrm>
            <a:off x="2620963" y="309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08" name="Rectangle 58"/>
          <p:cNvSpPr>
            <a:spLocks noChangeArrowheads="1"/>
          </p:cNvSpPr>
          <p:nvPr/>
        </p:nvSpPr>
        <p:spPr bwMode="auto">
          <a:xfrm>
            <a:off x="3124200" y="17351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9" name="Rectangle 59"/>
          <p:cNvSpPr>
            <a:spLocks noChangeArrowheads="1"/>
          </p:cNvSpPr>
          <p:nvPr/>
        </p:nvSpPr>
        <p:spPr bwMode="auto">
          <a:xfrm>
            <a:off x="3124200" y="21923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0" name="Rectangle 60"/>
          <p:cNvSpPr>
            <a:spLocks noChangeArrowheads="1"/>
          </p:cNvSpPr>
          <p:nvPr/>
        </p:nvSpPr>
        <p:spPr bwMode="auto">
          <a:xfrm>
            <a:off x="3124200" y="26495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Helvetica" charset="0"/>
              </a:rPr>
              <a:t>5</a:t>
            </a:r>
          </a:p>
        </p:txBody>
      </p:sp>
      <p:sp>
        <p:nvSpPr>
          <p:cNvPr id="80911" name="Rectangle 61"/>
          <p:cNvSpPr>
            <a:spLocks noChangeArrowheads="1"/>
          </p:cNvSpPr>
          <p:nvPr/>
        </p:nvSpPr>
        <p:spPr bwMode="auto">
          <a:xfrm>
            <a:off x="3124200" y="31067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12" name="Rectangle 62"/>
          <p:cNvSpPr>
            <a:spLocks noChangeArrowheads="1"/>
          </p:cNvSpPr>
          <p:nvPr/>
        </p:nvSpPr>
        <p:spPr bwMode="auto">
          <a:xfrm>
            <a:off x="3643313" y="17145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13" name="Rectangle 63"/>
          <p:cNvSpPr>
            <a:spLocks noChangeArrowheads="1"/>
          </p:cNvSpPr>
          <p:nvPr/>
        </p:nvSpPr>
        <p:spPr bwMode="auto">
          <a:xfrm>
            <a:off x="3643313" y="2171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4" name="Rectangle 64"/>
          <p:cNvSpPr>
            <a:spLocks noChangeArrowheads="1"/>
          </p:cNvSpPr>
          <p:nvPr/>
        </p:nvSpPr>
        <p:spPr bwMode="auto">
          <a:xfrm>
            <a:off x="3643313" y="2628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15" name="Rectangle 65"/>
          <p:cNvSpPr>
            <a:spLocks noChangeArrowheads="1"/>
          </p:cNvSpPr>
          <p:nvPr/>
        </p:nvSpPr>
        <p:spPr bwMode="auto">
          <a:xfrm>
            <a:off x="3643313" y="3086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CC"/>
                </a:solidFill>
                <a:latin typeface="Helvetica" charset="0"/>
              </a:rPr>
              <a:t>3</a:t>
            </a:r>
          </a:p>
        </p:txBody>
      </p:sp>
      <p:sp>
        <p:nvSpPr>
          <p:cNvPr id="80916" name="Rectangle 66"/>
          <p:cNvSpPr>
            <a:spLocks noChangeArrowheads="1"/>
          </p:cNvSpPr>
          <p:nvPr/>
        </p:nvSpPr>
        <p:spPr bwMode="auto">
          <a:xfrm>
            <a:off x="4146550" y="1722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17" name="Rectangle 67"/>
          <p:cNvSpPr>
            <a:spLocks noChangeArrowheads="1"/>
          </p:cNvSpPr>
          <p:nvPr/>
        </p:nvSpPr>
        <p:spPr bwMode="auto">
          <a:xfrm>
            <a:off x="4146550" y="2179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Rectangle 68"/>
          <p:cNvSpPr>
            <a:spLocks noChangeArrowheads="1"/>
          </p:cNvSpPr>
          <p:nvPr/>
        </p:nvSpPr>
        <p:spPr bwMode="auto">
          <a:xfrm>
            <a:off x="4146550" y="2636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Helvetica" charset="0"/>
              </a:rPr>
              <a:t>4</a:t>
            </a:r>
          </a:p>
        </p:txBody>
      </p:sp>
      <p:sp>
        <p:nvSpPr>
          <p:cNvPr id="80919" name="Rectangle 69"/>
          <p:cNvSpPr>
            <a:spLocks noChangeArrowheads="1"/>
          </p:cNvSpPr>
          <p:nvPr/>
        </p:nvSpPr>
        <p:spPr bwMode="auto">
          <a:xfrm>
            <a:off x="4146550" y="3094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300</Words>
  <Application>Microsoft Office PowerPoint</Application>
  <PresentationFormat>On-screen Show (4:3)</PresentationFormat>
  <Paragraphs>119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Page Replacing Algorithms</vt:lpstr>
      <vt:lpstr>Paging</vt:lpstr>
      <vt:lpstr>Page Replacement Algorithms</vt:lpstr>
      <vt:lpstr>Page Fault</vt:lpstr>
      <vt:lpstr>First-In-First-Out (FIFO) Algorithm</vt:lpstr>
      <vt:lpstr>FIFO Page Replacement</vt:lpstr>
      <vt:lpstr>Optimal Algorithm</vt:lpstr>
      <vt:lpstr>Optimal Page Replacement</vt:lpstr>
      <vt:lpstr>Least Recently Used (LRU) Algorithm</vt:lpstr>
      <vt:lpstr>LRU Page Replacement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Replacing Algorithms</dc:title>
  <dc:creator>Hp</dc:creator>
  <cp:lastModifiedBy>Hp</cp:lastModifiedBy>
  <cp:revision>3</cp:revision>
  <dcterms:created xsi:type="dcterms:W3CDTF">2006-08-16T00:00:00Z</dcterms:created>
  <dcterms:modified xsi:type="dcterms:W3CDTF">2020-07-26T09:17:53Z</dcterms:modified>
</cp:coreProperties>
</file>