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89688-F197-4E2A-A510-9C8F4D10E61E}" type="datetimeFigureOut">
              <a:rPr lang="en-GB" smtClean="0"/>
              <a:t>24/06/2022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CD60E-B127-452B-9714-0110EC0C8EAA}" type="slidenum">
              <a:rPr lang="en-GB" smtClean="0"/>
              <a:t>‹#›</a:t>
            </a:fld>
            <a:endParaRPr lang="en-GB"/>
          </a:p>
        </p:txBody>
      </p:sp>
    </p:spTree>
    <p:extLst>
      <p:ext uri="{BB962C8B-B14F-4D97-AF65-F5344CB8AC3E}">
        <p14:creationId xmlns:p14="http://schemas.microsoft.com/office/powerpoint/2010/main" val="240794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DF8D63F0-1E84-4B62-A9A3-5D7DA006AF57}"/>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5C29B826-6F94-42FA-BBD0-054FEE2D9B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Slide Number Placeholder 3">
            <a:extLst>
              <a:ext uri="{FF2B5EF4-FFF2-40B4-BE49-F238E27FC236}">
                <a16:creationId xmlns:a16="http://schemas.microsoft.com/office/drawing/2014/main" id="{B4F0732D-54C5-48F9-A326-C75F09AA299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F9E6DD-E616-47BA-AC12-F6D4FCBC1147}" type="slidenum">
              <a:rPr lang="en-US" altLang="en-US"/>
              <a:pPr/>
              <a:t>1</a:t>
            </a:fld>
            <a:endParaRPr lang="en-US" altLang="en-US"/>
          </a:p>
        </p:txBody>
      </p:sp>
    </p:spTree>
    <p:extLst>
      <p:ext uri="{BB962C8B-B14F-4D97-AF65-F5344CB8AC3E}">
        <p14:creationId xmlns:p14="http://schemas.microsoft.com/office/powerpoint/2010/main" val="3014651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9ACDCFE-FF6A-418B-822D-1DC9D3E438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B6DA1A-1182-4A52-8589-323DC8D4EAA5}" type="slidenum">
              <a:rPr lang="en-US" altLang="en-US"/>
              <a:pPr/>
              <a:t>13</a:t>
            </a:fld>
            <a:endParaRPr lang="en-US" altLang="en-US"/>
          </a:p>
        </p:txBody>
      </p:sp>
      <p:sp>
        <p:nvSpPr>
          <p:cNvPr id="26627" name="Rectangle 2">
            <a:extLst>
              <a:ext uri="{FF2B5EF4-FFF2-40B4-BE49-F238E27FC236}">
                <a16:creationId xmlns:a16="http://schemas.microsoft.com/office/drawing/2014/main" id="{057F8C73-9626-4BC6-BCC5-DCED3E111750}"/>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693F04B0-AF16-43B7-AE4E-D879D42BB7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The systems covered can have much greater functionality if they are migrated to the World Wide Web or if they are originally conceived and implemented as Web-based technologies.</a:t>
            </a:r>
          </a:p>
        </p:txBody>
      </p:sp>
    </p:spTree>
    <p:extLst>
      <p:ext uri="{BB962C8B-B14F-4D97-AF65-F5344CB8AC3E}">
        <p14:creationId xmlns:p14="http://schemas.microsoft.com/office/powerpoint/2010/main" val="39035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F6D14AB-8F7C-4A3E-8856-0379B6418B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6D0E63-E372-411D-9380-6DC7EB3FC06F}" type="slidenum">
              <a:rPr lang="en-US" altLang="en-US"/>
              <a:pPr/>
              <a:t>14</a:t>
            </a:fld>
            <a:endParaRPr lang="en-US" altLang="en-US"/>
          </a:p>
        </p:txBody>
      </p:sp>
      <p:sp>
        <p:nvSpPr>
          <p:cNvPr id="28675" name="Rectangle 2">
            <a:extLst>
              <a:ext uri="{FF2B5EF4-FFF2-40B4-BE49-F238E27FC236}">
                <a16:creationId xmlns:a16="http://schemas.microsoft.com/office/drawing/2014/main" id="{21D535FE-33DE-4834-B381-10E7335A5C8E}"/>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A257343B-5359-40BE-8BCB-EE0ABF81FF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Instituting ERP requires enormous commitment and organizational change.</a:t>
            </a:r>
          </a:p>
          <a:p>
            <a:pPr eaLnBrk="1" hangingPunct="1"/>
            <a:r>
              <a:rPr lang="en-US" altLang="en-US"/>
              <a:t>Generally systems analysts server as consultants to ERP endeavors that use proprietary software.</a:t>
            </a:r>
          </a:p>
          <a:p>
            <a:pPr eaLnBrk="1" hangingPunct="1"/>
            <a:r>
              <a:rPr lang="en-US" altLang="en-US"/>
              <a:t>To properly design, install, maintain, update, and use a ERP package, analysts as well as some users require vendor training, support, and maintenance.</a:t>
            </a:r>
          </a:p>
        </p:txBody>
      </p:sp>
    </p:spTree>
    <p:extLst>
      <p:ext uri="{BB962C8B-B14F-4D97-AF65-F5344CB8AC3E}">
        <p14:creationId xmlns:p14="http://schemas.microsoft.com/office/powerpoint/2010/main" val="2004501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DC9758A-8237-4D56-9AD7-1266FA6E837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57A55F-8064-484E-9ADB-63FA3CD32429}" type="slidenum">
              <a:rPr lang="en-US" altLang="en-US"/>
              <a:pPr/>
              <a:t>15</a:t>
            </a:fld>
            <a:endParaRPr lang="en-US" altLang="en-US"/>
          </a:p>
        </p:txBody>
      </p:sp>
      <p:sp>
        <p:nvSpPr>
          <p:cNvPr id="30723" name="Rectangle 2">
            <a:extLst>
              <a:ext uri="{FF2B5EF4-FFF2-40B4-BE49-F238E27FC236}">
                <a16:creationId xmlns:a16="http://schemas.microsoft.com/office/drawing/2014/main" id="{48388B9F-026F-4259-B5DE-8A438F37107B}"/>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EE180308-A0CA-49A6-A40A-C3D7E76598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Analysts are being called to design a plethora of new systems and applications.</a:t>
            </a:r>
          </a:p>
          <a:p>
            <a:pPr eaLnBrk="1" hangingPunct="1"/>
            <a:r>
              <a:rPr lang="en-US" altLang="en-US"/>
              <a:t>May be asked to develop under the standard called Bluetooth.</a:t>
            </a:r>
          </a:p>
          <a:p>
            <a:pPr eaLnBrk="1" hangingPunct="1"/>
            <a:r>
              <a:rPr lang="en-US" altLang="en-US"/>
              <a:t>Intelligent agents are software that can assist users with tasks in which the software learns preferences from of users over time and then acts on those preferences.</a:t>
            </a:r>
          </a:p>
          <a:p>
            <a:pPr eaLnBrk="1" hangingPunct="1"/>
            <a:r>
              <a:rPr lang="en-US" altLang="en-US"/>
              <a:t>Microsoft is developing software based on Bayesian statistics and decision making theory in combination with monitoring a user’s behavior concerning the handling of incoming information. Referred to as notification manager software that also places a dollar value on each piece of incoming information.</a:t>
            </a:r>
          </a:p>
        </p:txBody>
      </p:sp>
    </p:spTree>
    <p:extLst>
      <p:ext uri="{BB962C8B-B14F-4D97-AF65-F5344CB8AC3E}">
        <p14:creationId xmlns:p14="http://schemas.microsoft.com/office/powerpoint/2010/main" val="1999254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23CED02-2704-4CC5-86EA-91226701B8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E38034-A696-48C8-B50F-CCAAB95B8A61}" type="slidenum">
              <a:rPr lang="en-US" altLang="en-US"/>
              <a:pPr/>
              <a:t>16</a:t>
            </a:fld>
            <a:endParaRPr lang="en-US" altLang="en-US"/>
          </a:p>
        </p:txBody>
      </p:sp>
      <p:sp>
        <p:nvSpPr>
          <p:cNvPr id="32771" name="Rectangle 2">
            <a:extLst>
              <a:ext uri="{FF2B5EF4-FFF2-40B4-BE49-F238E27FC236}">
                <a16:creationId xmlns:a16="http://schemas.microsoft.com/office/drawing/2014/main" id="{ADEB2DE8-D1D3-4E4A-A980-B09FC9E7A4FB}"/>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A5B36A26-457F-481E-9B00-1E837E1A82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 movement to create, distribute, share and modify software which is not proprietary.</a:t>
            </a:r>
          </a:p>
          <a:p>
            <a:pPr eaLnBrk="1" hangingPunct="1"/>
            <a:r>
              <a:rPr lang="en-US" altLang="en-US"/>
              <a:t>It’s not a monolithic movement instead it has been categorized into four community types:</a:t>
            </a:r>
          </a:p>
          <a:p>
            <a:pPr eaLnBrk="1" hangingPunct="1"/>
            <a:r>
              <a:rPr lang="en-US" altLang="en-US"/>
              <a:t>Ad hoc</a:t>
            </a:r>
          </a:p>
          <a:p>
            <a:pPr eaLnBrk="1" hangingPunct="1"/>
            <a:r>
              <a:rPr lang="en-US" altLang="en-US"/>
              <a:t>Standardized</a:t>
            </a:r>
          </a:p>
          <a:p>
            <a:pPr eaLnBrk="1" hangingPunct="1"/>
            <a:r>
              <a:rPr lang="en-US" altLang="en-US"/>
              <a:t>Organized</a:t>
            </a:r>
          </a:p>
          <a:p>
            <a:pPr eaLnBrk="1" hangingPunct="1"/>
            <a:r>
              <a:rPr lang="en-US" altLang="en-US"/>
              <a:t>Commercial</a:t>
            </a:r>
          </a:p>
          <a:p>
            <a:pPr eaLnBrk="1" hangingPunct="1"/>
            <a:r>
              <a:rPr lang="en-US" altLang="en-US"/>
              <a:t>The four communities in turn differ from each other on six key dimensions:</a:t>
            </a:r>
          </a:p>
          <a:p>
            <a:pPr eaLnBrk="1" hangingPunct="1"/>
            <a:r>
              <a:rPr lang="en-US" altLang="en-US"/>
              <a:t>General structure</a:t>
            </a:r>
          </a:p>
          <a:p>
            <a:pPr eaLnBrk="1" hangingPunct="1"/>
            <a:r>
              <a:rPr lang="en-US" altLang="en-US"/>
              <a:t>Environment</a:t>
            </a:r>
          </a:p>
          <a:p>
            <a:pPr eaLnBrk="1" hangingPunct="1"/>
            <a:r>
              <a:rPr lang="en-US" altLang="en-US"/>
              <a:t>Goals</a:t>
            </a:r>
          </a:p>
          <a:p>
            <a:pPr eaLnBrk="1" hangingPunct="1"/>
            <a:r>
              <a:rPr lang="en-US" altLang="en-US"/>
              <a:t>Methods</a:t>
            </a:r>
          </a:p>
          <a:p>
            <a:pPr eaLnBrk="1" hangingPunct="1"/>
            <a:r>
              <a:rPr lang="en-US" altLang="en-US"/>
              <a:t>User community</a:t>
            </a:r>
          </a:p>
          <a:p>
            <a:pPr eaLnBrk="1" hangingPunct="1"/>
            <a:r>
              <a:rPr lang="en-US" altLang="en-US"/>
              <a:t>Licensing</a:t>
            </a:r>
          </a:p>
          <a:p>
            <a:pPr eaLnBrk="1" hangingPunct="1"/>
            <a:endParaRPr lang="en-US" altLang="en-US"/>
          </a:p>
        </p:txBody>
      </p:sp>
    </p:spTree>
    <p:extLst>
      <p:ext uri="{BB962C8B-B14F-4D97-AF65-F5344CB8AC3E}">
        <p14:creationId xmlns:p14="http://schemas.microsoft.com/office/powerpoint/2010/main" val="386157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A48E07B-0804-468B-8BDA-31664C2ADA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9C4DEA-6E60-41BD-8550-554D174ED465}" type="slidenum">
              <a:rPr lang="en-US" altLang="en-US"/>
              <a:pPr/>
              <a:t>17</a:t>
            </a:fld>
            <a:endParaRPr lang="en-US" altLang="en-US"/>
          </a:p>
        </p:txBody>
      </p:sp>
      <p:sp>
        <p:nvSpPr>
          <p:cNvPr id="34819" name="Rectangle 2">
            <a:extLst>
              <a:ext uri="{FF2B5EF4-FFF2-40B4-BE49-F238E27FC236}">
                <a16:creationId xmlns:a16="http://schemas.microsoft.com/office/drawing/2014/main" id="{A3D07594-5703-4818-8D80-DE67C239DBAB}"/>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01503BE7-FE6F-4345-8489-F7F9F51C51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User involvement throughout the systems project is critical to the successful development of computerized information systems.</a:t>
            </a:r>
          </a:p>
          <a:p>
            <a:pPr eaLnBrk="1" hangingPunct="1"/>
            <a:r>
              <a:rPr lang="en-US" altLang="en-US"/>
              <a:t>New technologies are also driving the need for systems analysis. Ajax and Ruby on Rails are two examples.</a:t>
            </a:r>
          </a:p>
        </p:txBody>
      </p:sp>
    </p:spTree>
    <p:extLst>
      <p:ext uri="{BB962C8B-B14F-4D97-AF65-F5344CB8AC3E}">
        <p14:creationId xmlns:p14="http://schemas.microsoft.com/office/powerpoint/2010/main" val="1508805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B0B8232-0B3E-4108-AF53-9A75F863737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B2591E-B72E-41ED-82A4-B99412CFB761}" type="slidenum">
              <a:rPr lang="en-US" altLang="en-US"/>
              <a:pPr/>
              <a:t>18</a:t>
            </a:fld>
            <a:endParaRPr lang="en-US" altLang="en-US"/>
          </a:p>
        </p:txBody>
      </p:sp>
      <p:sp>
        <p:nvSpPr>
          <p:cNvPr id="36867" name="Rectangle 2">
            <a:extLst>
              <a:ext uri="{FF2B5EF4-FFF2-40B4-BE49-F238E27FC236}">
                <a16:creationId xmlns:a16="http://schemas.microsoft.com/office/drawing/2014/main" id="{506EA055-7142-473A-B70F-0823E0814F3E}"/>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E19B56E3-BA05-4AB0-942B-F3135B5D5B8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The systems analyst systematically assesses how users interact with technology and business function by examining the inputting of information with the intend of improving organizational processes.</a:t>
            </a:r>
          </a:p>
          <a:p>
            <a:pPr eaLnBrk="1" hangingPunct="1"/>
            <a:r>
              <a:rPr lang="en-US" altLang="en-US"/>
              <a:t>The analyst needs to play many roles, balancing several at the same time.</a:t>
            </a:r>
          </a:p>
          <a:p>
            <a:pPr eaLnBrk="1" hangingPunct="1"/>
            <a:r>
              <a:rPr lang="en-US" altLang="en-US"/>
              <a:t>Consultant: 	Advantage – can bring with them a fresh perspective that other people in an organization do not possess.</a:t>
            </a:r>
          </a:p>
          <a:p>
            <a:pPr eaLnBrk="1" hangingPunct="1"/>
            <a:r>
              <a:rPr lang="en-US" altLang="en-US"/>
              <a:t>		Disadvantage – true organizational structure can never be known to an outsider.</a:t>
            </a:r>
          </a:p>
          <a:p>
            <a:pPr eaLnBrk="1" hangingPunct="1"/>
            <a:r>
              <a:rPr lang="en-US" altLang="en-US"/>
              <a:t>Supporting expert:</a:t>
            </a:r>
          </a:p>
          <a:p>
            <a:pPr eaLnBrk="1" hangingPunct="1"/>
            <a:r>
              <a:rPr lang="en-US" altLang="en-US"/>
              <a:t>		Draws on professional expertise concerning computer hardware and software and their uses in the business.</a:t>
            </a:r>
          </a:p>
          <a:p>
            <a:pPr eaLnBrk="1" hangingPunct="1"/>
            <a:r>
              <a:rPr lang="en-US" altLang="en-US"/>
              <a:t>		Serves as a resource for those who are working on and managing other projects</a:t>
            </a:r>
          </a:p>
          <a:p>
            <a:pPr eaLnBrk="1" hangingPunct="1"/>
            <a:r>
              <a:rPr lang="en-US" altLang="en-US"/>
              <a:t>Agent of change:</a:t>
            </a:r>
          </a:p>
          <a:p>
            <a:pPr eaLnBrk="1" hangingPunct="1"/>
            <a:r>
              <a:rPr lang="en-US" altLang="en-US"/>
              <a:t>		A person who serves as a catalyst for change, develops a plan for change, and works with others in facilitating that change.</a:t>
            </a:r>
          </a:p>
        </p:txBody>
      </p:sp>
    </p:spTree>
    <p:extLst>
      <p:ext uri="{BB962C8B-B14F-4D97-AF65-F5344CB8AC3E}">
        <p14:creationId xmlns:p14="http://schemas.microsoft.com/office/powerpoint/2010/main" val="4052995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CFF20A8-5726-43B5-9B5A-C5EBDC6BE2F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068D93-634D-4718-A292-452B0BE1226C}" type="slidenum">
              <a:rPr lang="en-US" altLang="en-US"/>
              <a:pPr/>
              <a:t>19</a:t>
            </a:fld>
            <a:endParaRPr lang="en-US" altLang="en-US"/>
          </a:p>
        </p:txBody>
      </p:sp>
      <p:sp>
        <p:nvSpPr>
          <p:cNvPr id="38915" name="Rectangle 2">
            <a:extLst>
              <a:ext uri="{FF2B5EF4-FFF2-40B4-BE49-F238E27FC236}">
                <a16:creationId xmlns:a16="http://schemas.microsoft.com/office/drawing/2014/main" id="{FE2572BA-BDA6-4CF9-965D-AE6E9E780D7E}"/>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722C2F20-B13B-4F57-8844-6BDABFDDE3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The successful systems analyst must possess a wide range of qualities.</a:t>
            </a:r>
          </a:p>
          <a:p>
            <a:pPr eaLnBrk="1" hangingPunct="1"/>
            <a:r>
              <a:rPr lang="en-US" altLang="en-US"/>
              <a:t>Problem solver – views the analysis of problems as a challenge and enjoys devising workable solutions.</a:t>
            </a:r>
          </a:p>
          <a:p>
            <a:pPr eaLnBrk="1" hangingPunct="1"/>
            <a:r>
              <a:rPr lang="en-US" altLang="en-US"/>
              <a:t>Communicator – capable of relating meaningfully to other people over extended periods over time. Need enough computer experience to program, to understand the capabilities of computers, glean information requirements from users, and communicate what is needed to programmers.</a:t>
            </a:r>
          </a:p>
          <a:p>
            <a:pPr eaLnBrk="1" hangingPunct="1"/>
            <a:r>
              <a:rPr lang="en-US" altLang="en-US"/>
              <a:t>Strong personal and professional ethics – they need to shape their client relationships</a:t>
            </a:r>
          </a:p>
          <a:p>
            <a:pPr eaLnBrk="1" hangingPunct="1"/>
            <a:r>
              <a:rPr lang="en-US" altLang="en-US"/>
              <a:t>Self-disciplined and self-motivated – must be able to coordinate other people as well as innumerable project resources.</a:t>
            </a:r>
          </a:p>
        </p:txBody>
      </p:sp>
    </p:spTree>
    <p:extLst>
      <p:ext uri="{BB962C8B-B14F-4D97-AF65-F5344CB8AC3E}">
        <p14:creationId xmlns:p14="http://schemas.microsoft.com/office/powerpoint/2010/main" val="2316208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1AE5413-39A4-4D51-B858-5CC7A49DF47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5FD767-B9B9-4291-9EFC-9D605695BE68}" type="slidenum">
              <a:rPr lang="en-US" altLang="en-US"/>
              <a:pPr/>
              <a:t>20</a:t>
            </a:fld>
            <a:endParaRPr lang="en-US" altLang="en-US"/>
          </a:p>
        </p:txBody>
      </p:sp>
      <p:sp>
        <p:nvSpPr>
          <p:cNvPr id="40963" name="Rectangle 2">
            <a:extLst>
              <a:ext uri="{FF2B5EF4-FFF2-40B4-BE49-F238E27FC236}">
                <a16:creationId xmlns:a16="http://schemas.microsoft.com/office/drawing/2014/main" id="{CB564137-FDB8-4F1A-9D75-D62DA21B5332}"/>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08C09749-F5C4-4870-8E98-A893D2F2DE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Analysts disagree on exactly how many phases there are in the SDLC. </a:t>
            </a:r>
          </a:p>
          <a:p>
            <a:pPr eaLnBrk="1" hangingPunct="1"/>
            <a:r>
              <a:rPr lang="en-US" altLang="en-US"/>
              <a:t>Each phase consists of activities which overlap into other phases and then taper off, rather then done in separate steps.</a:t>
            </a:r>
          </a:p>
        </p:txBody>
      </p:sp>
    </p:spTree>
    <p:extLst>
      <p:ext uri="{BB962C8B-B14F-4D97-AF65-F5344CB8AC3E}">
        <p14:creationId xmlns:p14="http://schemas.microsoft.com/office/powerpoint/2010/main" val="2135413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AEA60EA-61B5-41C7-8AD2-354B2E06611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3D945-F837-4266-9601-D8C0A86679E3}" type="slidenum">
              <a:rPr lang="en-US" altLang="en-US"/>
              <a:pPr/>
              <a:t>22</a:t>
            </a:fld>
            <a:endParaRPr lang="en-US" altLang="en-US"/>
          </a:p>
        </p:txBody>
      </p:sp>
      <p:sp>
        <p:nvSpPr>
          <p:cNvPr id="44035" name="Rectangle 2">
            <a:extLst>
              <a:ext uri="{FF2B5EF4-FFF2-40B4-BE49-F238E27FC236}">
                <a16:creationId xmlns:a16="http://schemas.microsoft.com/office/drawing/2014/main" id="{33EA833D-6FC6-4859-BE85-56425B1C0B2F}"/>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33E39960-4FE8-4E05-BF89-E1490A1700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HCI is that aspect of a computer that enables communications and interactions between human and computer. Implementing HCI into SDLC implies emphasizing people rather than the work to be done or the IT that is involved.</a:t>
            </a:r>
          </a:p>
          <a:p>
            <a:pPr eaLnBrk="1" hangingPunct="1"/>
            <a:r>
              <a:rPr lang="en-US" altLang="en-US"/>
              <a:t>Adopting HCI principles examines a variety of user needs:</a:t>
            </a:r>
          </a:p>
          <a:p>
            <a:pPr eaLnBrk="1" hangingPunct="1"/>
            <a:r>
              <a:rPr lang="en-US" altLang="en-US"/>
              <a:t>	physical or ergonomic factors</a:t>
            </a:r>
          </a:p>
          <a:p>
            <a:pPr eaLnBrk="1" hangingPunct="1"/>
            <a:r>
              <a:rPr lang="en-US" altLang="en-US"/>
              <a:t>	usability factors</a:t>
            </a:r>
          </a:p>
          <a:p>
            <a:pPr eaLnBrk="1" hangingPunct="1"/>
            <a:r>
              <a:rPr lang="en-US" altLang="en-US"/>
              <a:t>	pleasing, aesthetic and enjoyable aspects</a:t>
            </a:r>
          </a:p>
          <a:p>
            <a:pPr eaLnBrk="1" hangingPunct="1"/>
            <a:r>
              <a:rPr lang="en-US" altLang="en-US"/>
              <a:t>	behavioral aspects</a:t>
            </a:r>
          </a:p>
          <a:p>
            <a:pPr eaLnBrk="1" hangingPunct="1"/>
            <a:r>
              <a:rPr lang="en-US" altLang="en-US"/>
              <a:t>HCI can be thought of as a human-centered approach that puts people ahead of organizational structure </a:t>
            </a:r>
          </a:p>
        </p:txBody>
      </p:sp>
    </p:spTree>
    <p:extLst>
      <p:ext uri="{BB962C8B-B14F-4D97-AF65-F5344CB8AC3E}">
        <p14:creationId xmlns:p14="http://schemas.microsoft.com/office/powerpoint/2010/main" val="3420449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7397C22-C932-40E0-82B1-D31C551A84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0624D6-2D22-417E-B4C1-2525ABB1AA27}" type="slidenum">
              <a:rPr lang="en-US" altLang="en-US"/>
              <a:pPr/>
              <a:t>23</a:t>
            </a:fld>
            <a:endParaRPr lang="en-US" altLang="en-US"/>
          </a:p>
        </p:txBody>
      </p:sp>
      <p:sp>
        <p:nvSpPr>
          <p:cNvPr id="46083" name="Rectangle 2">
            <a:extLst>
              <a:ext uri="{FF2B5EF4-FFF2-40B4-BE49-F238E27FC236}">
                <a16:creationId xmlns:a16="http://schemas.microsoft.com/office/drawing/2014/main" id="{31C03FC9-2F08-4F61-B40C-09039105BB7A}"/>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2B8B27E9-6010-4149-B940-F158775A82A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Critical to the success of the rest of the project, because no one wants to waste time addressing the wrong problem.</a:t>
            </a:r>
          </a:p>
          <a:p>
            <a:pPr eaLnBrk="1" hangingPunct="1"/>
            <a:r>
              <a:rPr lang="en-US" altLang="en-US"/>
              <a:t>Problems – generally the reason the analyst was called in in the first place.</a:t>
            </a:r>
          </a:p>
          <a:p>
            <a:pPr eaLnBrk="1" hangingPunct="1"/>
            <a:r>
              <a:rPr lang="en-US" altLang="en-US"/>
              <a:t>Opportunities – situations that the analyst believes can be improved through the use of computerized information systems.</a:t>
            </a:r>
          </a:p>
          <a:p>
            <a:pPr eaLnBrk="1" hangingPunct="1"/>
            <a:r>
              <a:rPr lang="en-US" altLang="en-US"/>
              <a:t>Objectives – how can the business reach its objectives by addressing specific problems or opportunities.</a:t>
            </a:r>
          </a:p>
        </p:txBody>
      </p:sp>
    </p:spTree>
    <p:extLst>
      <p:ext uri="{BB962C8B-B14F-4D97-AF65-F5344CB8AC3E}">
        <p14:creationId xmlns:p14="http://schemas.microsoft.com/office/powerpoint/2010/main" val="154997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F98E9AF-20E2-4BD6-A680-2824F6955B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1B835C-E09D-431C-B858-80DF6735D79C}" type="slidenum">
              <a:rPr lang="en-US" altLang="en-US"/>
              <a:pPr/>
              <a:t>3</a:t>
            </a:fld>
            <a:endParaRPr lang="en-US" altLang="en-US"/>
          </a:p>
        </p:txBody>
      </p:sp>
      <p:sp>
        <p:nvSpPr>
          <p:cNvPr id="8195" name="Rectangle 2">
            <a:extLst>
              <a:ext uri="{FF2B5EF4-FFF2-40B4-BE49-F238E27FC236}">
                <a16:creationId xmlns:a16="http://schemas.microsoft.com/office/drawing/2014/main" id="{9FE03AE3-4DD1-4A98-B3FE-89B6A9BE53E0}"/>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30A149C9-2E18-4704-8B10-4F21BA341D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Information is now considered a key resource and must be managed the same as any other key resource of an organization.</a:t>
            </a:r>
          </a:p>
          <a:p>
            <a:pPr eaLnBrk="1" hangingPunct="1"/>
            <a:endParaRPr lang="en-US" altLang="en-US"/>
          </a:p>
          <a:p>
            <a:pPr eaLnBrk="1" hangingPunct="1"/>
            <a:r>
              <a:rPr lang="en-US" altLang="en-US"/>
              <a:t>Decision makers now understand that information is not just a byproduct of doing business</a:t>
            </a:r>
          </a:p>
          <a:p>
            <a:pPr eaLnBrk="1" hangingPunct="1"/>
            <a:endParaRPr lang="en-US" altLang="en-US"/>
          </a:p>
          <a:p>
            <a:pPr eaLnBrk="1" hangingPunct="1"/>
            <a:r>
              <a:rPr lang="en-US" altLang="en-US"/>
              <a:t>Needs to be managed correctly. Costs are associated with the production, distribution, security, storage, and retrieval of all information. Its strategic use for positioning a business competitively should not be taken for granted.</a:t>
            </a:r>
          </a:p>
          <a:p>
            <a:pPr eaLnBrk="1" hangingPunct="1"/>
            <a:endParaRPr lang="en-US" altLang="en-US"/>
          </a:p>
          <a:p>
            <a:pPr eaLnBrk="1" hangingPunct="1"/>
            <a:r>
              <a:rPr lang="en-US" altLang="en-US"/>
              <a:t>With the availability of networked computers, along with access to the Internet and the WWW we are in the midst of an information explosion. The managing of computer-generated information rises issues with greater cost associated with organizing and maintaining and having users treat it less skeptically than information obtained in different ways.</a:t>
            </a:r>
          </a:p>
        </p:txBody>
      </p:sp>
    </p:spTree>
    <p:extLst>
      <p:ext uri="{BB962C8B-B14F-4D97-AF65-F5344CB8AC3E}">
        <p14:creationId xmlns:p14="http://schemas.microsoft.com/office/powerpoint/2010/main" val="1054769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EE8786A-DBC4-441C-BD25-FB65A5E67B1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16355A-6873-47BB-BC41-B9F6FD26BA17}" type="slidenum">
              <a:rPr lang="en-US" altLang="en-US"/>
              <a:pPr/>
              <a:t>24</a:t>
            </a:fld>
            <a:endParaRPr lang="en-US" altLang="en-US"/>
          </a:p>
        </p:txBody>
      </p:sp>
      <p:sp>
        <p:nvSpPr>
          <p:cNvPr id="48131" name="Rectangle 2">
            <a:extLst>
              <a:ext uri="{FF2B5EF4-FFF2-40B4-BE49-F238E27FC236}">
                <a16:creationId xmlns:a16="http://schemas.microsoft.com/office/drawing/2014/main" id="{65C9E153-9DBE-4696-A93D-F71C4308B525}"/>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05170424-9DB5-41D1-9483-A6F44FDC35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Determining human needs of the users involved.</a:t>
            </a:r>
          </a:p>
          <a:p>
            <a:pPr eaLnBrk="1" hangingPunct="1"/>
            <a:r>
              <a:rPr lang="en-US" altLang="en-US"/>
              <a:t>Uses activities to pose and answer questions concerning human-computer interaction:</a:t>
            </a:r>
          </a:p>
          <a:p>
            <a:pPr eaLnBrk="1" hangingPunct="1"/>
            <a:r>
              <a:rPr lang="en-US" altLang="en-US"/>
              <a:t>	What are the users strengths and limitations?</a:t>
            </a:r>
          </a:p>
          <a:p>
            <a:pPr eaLnBrk="1" hangingPunct="1"/>
            <a:r>
              <a:rPr lang="en-US" altLang="en-US"/>
              <a:t>	</a:t>
            </a:r>
          </a:p>
          <a:p>
            <a:pPr eaLnBrk="1" hangingPunct="1"/>
            <a:r>
              <a:rPr lang="en-US" altLang="en-US"/>
              <a:t>Trying to understand what information users need to perform their jobs.</a:t>
            </a:r>
          </a:p>
          <a:p>
            <a:pPr eaLnBrk="1" hangingPunct="1"/>
            <a:endParaRPr lang="en-US" altLang="en-US"/>
          </a:p>
          <a:p>
            <a:pPr eaLnBrk="1" hangingPunct="1"/>
            <a:r>
              <a:rPr lang="en-US" altLang="en-US"/>
              <a:t>Who – the people who are involved</a:t>
            </a:r>
          </a:p>
          <a:p>
            <a:pPr eaLnBrk="1" hangingPunct="1"/>
            <a:r>
              <a:rPr lang="en-US" altLang="en-US"/>
              <a:t>What – the business activity</a:t>
            </a:r>
          </a:p>
          <a:p>
            <a:pPr eaLnBrk="1" hangingPunct="1"/>
            <a:r>
              <a:rPr lang="en-US" altLang="en-US"/>
              <a:t>Where – the environment in which the work takes place</a:t>
            </a:r>
          </a:p>
          <a:p>
            <a:pPr eaLnBrk="1" hangingPunct="1"/>
            <a:r>
              <a:rPr lang="en-US" altLang="en-US"/>
              <a:t>When – the timing</a:t>
            </a:r>
          </a:p>
          <a:p>
            <a:pPr eaLnBrk="1" hangingPunct="1"/>
            <a:r>
              <a:rPr lang="en-US" altLang="en-US"/>
              <a:t>How – how the current procedures are performed</a:t>
            </a:r>
          </a:p>
          <a:p>
            <a:pPr eaLnBrk="1" hangingPunct="1"/>
            <a:r>
              <a:rPr lang="en-US" altLang="en-US"/>
              <a:t>Why – why the system uses the current system</a:t>
            </a:r>
          </a:p>
          <a:p>
            <a:pPr eaLnBrk="1" hangingPunct="1"/>
            <a:endParaRPr lang="en-US" altLang="en-US"/>
          </a:p>
        </p:txBody>
      </p:sp>
    </p:spTree>
    <p:extLst>
      <p:ext uri="{BB962C8B-B14F-4D97-AF65-F5344CB8AC3E}">
        <p14:creationId xmlns:p14="http://schemas.microsoft.com/office/powerpoint/2010/main" val="427572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FEDBD5B-A6C3-4574-A2F9-44C3971048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D4A5D2-7498-48D9-B7D7-E40AF5B59B21}" type="slidenum">
              <a:rPr lang="en-US" altLang="en-US"/>
              <a:pPr/>
              <a:t>25</a:t>
            </a:fld>
            <a:endParaRPr lang="en-US" altLang="en-US"/>
          </a:p>
        </p:txBody>
      </p:sp>
      <p:sp>
        <p:nvSpPr>
          <p:cNvPr id="50179" name="Rectangle 2">
            <a:extLst>
              <a:ext uri="{FF2B5EF4-FFF2-40B4-BE49-F238E27FC236}">
                <a16:creationId xmlns:a16="http://schemas.microsoft.com/office/drawing/2014/main" id="{C753A165-2AA1-4C18-ADCB-7A642FF99312}"/>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41E4E9DE-3299-464F-BB5F-F354D97549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Data Flow Diagrams – chart the input, processes, and output of the business’s functions in a structured graphical form.</a:t>
            </a:r>
          </a:p>
          <a:p>
            <a:pPr eaLnBrk="1" hangingPunct="1"/>
            <a:r>
              <a:rPr lang="en-US" altLang="en-US"/>
              <a:t>Data dictionary – lists all the data items used in the system, as well as their specifications.</a:t>
            </a:r>
          </a:p>
          <a:p>
            <a:pPr eaLnBrk="1" hangingPunct="1"/>
            <a:r>
              <a:rPr lang="en-US" altLang="en-US"/>
              <a:t>Structured decisions made – those for which the conditions, condition alternatives, actions, and action rules can be determined.</a:t>
            </a:r>
          </a:p>
          <a:p>
            <a:pPr eaLnBrk="1" hangingPunct="1"/>
            <a:r>
              <a:rPr lang="en-US" altLang="en-US"/>
              <a:t>Structure decision methods:</a:t>
            </a:r>
          </a:p>
          <a:p>
            <a:pPr eaLnBrk="1" hangingPunct="1"/>
            <a:r>
              <a:rPr lang="en-US" altLang="en-US"/>
              <a:t>	structures English</a:t>
            </a:r>
          </a:p>
          <a:p>
            <a:pPr eaLnBrk="1" hangingPunct="1"/>
            <a:r>
              <a:rPr lang="en-US" altLang="en-US"/>
              <a:t>	decision tables</a:t>
            </a:r>
          </a:p>
          <a:p>
            <a:pPr eaLnBrk="1" hangingPunct="1"/>
            <a:r>
              <a:rPr lang="en-US" altLang="en-US"/>
              <a:t>	decision trees</a:t>
            </a:r>
          </a:p>
          <a:p>
            <a:pPr eaLnBrk="1" hangingPunct="1"/>
            <a:r>
              <a:rPr lang="en-US" altLang="en-US"/>
              <a:t>System proposal – summarizes what has been found</a:t>
            </a:r>
          </a:p>
          <a:p>
            <a:pPr eaLnBrk="1" hangingPunct="1"/>
            <a:r>
              <a:rPr lang="en-US" altLang="en-US"/>
              <a:t>	about users</a:t>
            </a:r>
          </a:p>
          <a:p>
            <a:pPr eaLnBrk="1" hangingPunct="1"/>
            <a:r>
              <a:rPr lang="en-US" altLang="en-US"/>
              <a:t>	usability and usefulness of current system</a:t>
            </a:r>
          </a:p>
          <a:p>
            <a:pPr eaLnBrk="1" hangingPunct="1"/>
            <a:r>
              <a:rPr lang="en-US" altLang="en-US"/>
              <a:t>	provides cost/benefit analysis of alternatives</a:t>
            </a:r>
          </a:p>
          <a:p>
            <a:pPr eaLnBrk="1" hangingPunct="1"/>
            <a:r>
              <a:rPr lang="en-US" altLang="en-US"/>
              <a:t>	makes recommendations on what (if anything) should be done</a:t>
            </a:r>
          </a:p>
          <a:p>
            <a:pPr eaLnBrk="1" hangingPunct="1"/>
            <a:r>
              <a:rPr lang="en-US" altLang="en-US"/>
              <a:t>The recommendation or solution is based on the analysts individual qualities and professional training and their interaction with users.</a:t>
            </a:r>
          </a:p>
          <a:p>
            <a:pPr eaLnBrk="1" hangingPunct="1"/>
            <a:endParaRPr lang="en-US" altLang="en-US"/>
          </a:p>
        </p:txBody>
      </p:sp>
    </p:spTree>
    <p:extLst>
      <p:ext uri="{BB962C8B-B14F-4D97-AF65-F5344CB8AC3E}">
        <p14:creationId xmlns:p14="http://schemas.microsoft.com/office/powerpoint/2010/main" val="2566877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8306400-2999-40F4-969E-AF6CE7C2217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C28CD7-F3DA-4753-B115-36B34CD06AA4}" type="slidenum">
              <a:rPr lang="en-US" altLang="en-US"/>
              <a:pPr/>
              <a:t>26</a:t>
            </a:fld>
            <a:endParaRPr lang="en-US" altLang="en-US"/>
          </a:p>
        </p:txBody>
      </p:sp>
      <p:sp>
        <p:nvSpPr>
          <p:cNvPr id="52227" name="Rectangle 2">
            <a:extLst>
              <a:ext uri="{FF2B5EF4-FFF2-40B4-BE49-F238E27FC236}">
                <a16:creationId xmlns:a16="http://schemas.microsoft.com/office/drawing/2014/main" id="{68290E9C-5C14-432F-B7A2-2CEA91E77EA2}"/>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EBDFE03A-13E2-4153-BA54-30C43B3F37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Uses the information collected earlier to accomplish the logical design of the information system:</a:t>
            </a:r>
          </a:p>
          <a:p>
            <a:pPr eaLnBrk="1" hangingPunct="1"/>
            <a:r>
              <a:rPr lang="en-US" altLang="en-US"/>
              <a:t>	designs procedures for users to help them accurately enter data</a:t>
            </a:r>
          </a:p>
          <a:p>
            <a:pPr eaLnBrk="1" hangingPunct="1"/>
            <a:r>
              <a:rPr lang="en-US" altLang="en-US"/>
              <a:t>	provides for users to complete effective input to the information system</a:t>
            </a:r>
          </a:p>
          <a:p>
            <a:pPr eaLnBrk="1" hangingPunct="1"/>
            <a:r>
              <a:rPr lang="en-US" altLang="en-US"/>
              <a:t>	devises the human-computer interface</a:t>
            </a:r>
          </a:p>
          <a:p>
            <a:pPr eaLnBrk="1" hangingPunct="1"/>
            <a:r>
              <a:rPr lang="en-US" altLang="en-US"/>
              <a:t>	designs files or databases that will store the data needed by decision makers</a:t>
            </a:r>
          </a:p>
          <a:p>
            <a:pPr eaLnBrk="1" hangingPunct="1"/>
            <a:r>
              <a:rPr lang="en-US" altLang="en-US"/>
              <a:t>	designs output (onscreen or printed)</a:t>
            </a:r>
          </a:p>
          <a:p>
            <a:pPr eaLnBrk="1" hangingPunct="1"/>
            <a:r>
              <a:rPr lang="en-US" altLang="en-US"/>
              <a:t>	designs controls and backup procedures</a:t>
            </a:r>
          </a:p>
        </p:txBody>
      </p:sp>
    </p:spTree>
    <p:extLst>
      <p:ext uri="{BB962C8B-B14F-4D97-AF65-F5344CB8AC3E}">
        <p14:creationId xmlns:p14="http://schemas.microsoft.com/office/powerpoint/2010/main" val="1190208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2CC1FA2-A5EE-44A7-A0B1-351A5FA0BC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EF647F-017E-48D0-BF46-354CE2178C01}" type="slidenum">
              <a:rPr lang="en-US" altLang="en-US"/>
              <a:pPr/>
              <a:t>27</a:t>
            </a:fld>
            <a:endParaRPr lang="en-US" altLang="en-US"/>
          </a:p>
        </p:txBody>
      </p:sp>
      <p:sp>
        <p:nvSpPr>
          <p:cNvPr id="54275" name="Rectangle 2">
            <a:extLst>
              <a:ext uri="{FF2B5EF4-FFF2-40B4-BE49-F238E27FC236}">
                <a16:creationId xmlns:a16="http://schemas.microsoft.com/office/drawing/2014/main" id="{A0E868FE-F57B-4DDA-8B3A-64838E8296B8}"/>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473E167F-2F51-411C-848E-2D826F823D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The analyst uses structure charts and pseudocode to communicate to the programmer what needs to be programmed.</a:t>
            </a:r>
          </a:p>
          <a:p>
            <a:pPr eaLnBrk="1" hangingPunct="1"/>
            <a:r>
              <a:rPr lang="en-US" altLang="en-US"/>
              <a:t>Documentation includes:</a:t>
            </a:r>
          </a:p>
          <a:p>
            <a:pPr eaLnBrk="1" hangingPunct="1"/>
            <a:r>
              <a:rPr lang="en-US" altLang="en-US"/>
              <a:t>	procedure manuals</a:t>
            </a:r>
          </a:p>
          <a:p>
            <a:pPr eaLnBrk="1" hangingPunct="1"/>
            <a:r>
              <a:rPr lang="en-US" altLang="en-US"/>
              <a:t>	online help</a:t>
            </a:r>
          </a:p>
          <a:p>
            <a:pPr eaLnBrk="1" hangingPunct="1"/>
            <a:r>
              <a:rPr lang="en-US" altLang="en-US"/>
              <a:t>	Web sites</a:t>
            </a:r>
          </a:p>
          <a:p>
            <a:pPr eaLnBrk="1" hangingPunct="1"/>
            <a:r>
              <a:rPr lang="en-US" altLang="en-US"/>
              <a:t>	“Read Me” files</a:t>
            </a:r>
          </a:p>
          <a:p>
            <a:pPr eaLnBrk="1" hangingPunct="1"/>
            <a:r>
              <a:rPr lang="en-US" altLang="en-US"/>
              <a:t>Because users are involved from the beginning, the documentation should address the questions they have raised and solved jointly with the analyst.</a:t>
            </a:r>
          </a:p>
          <a:p>
            <a:pPr eaLnBrk="1" hangingPunct="1"/>
            <a:endParaRPr lang="en-US" altLang="en-US"/>
          </a:p>
        </p:txBody>
      </p:sp>
    </p:spTree>
    <p:extLst>
      <p:ext uri="{BB962C8B-B14F-4D97-AF65-F5344CB8AC3E}">
        <p14:creationId xmlns:p14="http://schemas.microsoft.com/office/powerpoint/2010/main" val="2289018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A7BF481-8BCC-4568-8F47-90A6658305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F9EAE3-CBD1-41B5-947B-099F496955C1}" type="slidenum">
              <a:rPr lang="en-US" altLang="en-US"/>
              <a:pPr/>
              <a:t>28</a:t>
            </a:fld>
            <a:endParaRPr lang="en-US" altLang="en-US"/>
          </a:p>
        </p:txBody>
      </p:sp>
      <p:sp>
        <p:nvSpPr>
          <p:cNvPr id="56323" name="Rectangle 2">
            <a:extLst>
              <a:ext uri="{FF2B5EF4-FFF2-40B4-BE49-F238E27FC236}">
                <a16:creationId xmlns:a16="http://schemas.microsoft.com/office/drawing/2014/main" id="{6653139D-AF89-4B90-8C5F-53464DC9DB3D}"/>
              </a:ext>
            </a:extLst>
          </p:cNvPr>
          <p:cNvSpPr>
            <a:spLocks noRot="1" noChangeArrowheads="1" noTextEdit="1"/>
          </p:cNvSpPr>
          <p:nvPr>
            <p:ph type="sldImg"/>
          </p:nvPr>
        </p:nvSpPr>
        <p:spPr>
          <a:ln/>
        </p:spPr>
      </p:sp>
      <p:sp>
        <p:nvSpPr>
          <p:cNvPr id="56324" name="Rectangle 3">
            <a:extLst>
              <a:ext uri="{FF2B5EF4-FFF2-40B4-BE49-F238E27FC236}">
                <a16:creationId xmlns:a16="http://schemas.microsoft.com/office/drawing/2014/main" id="{1056F3D7-4ACC-4FB8-BA32-787F337242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Testing should take place first with sample data and then with actual data.</a:t>
            </a:r>
          </a:p>
          <a:p>
            <a:pPr eaLnBrk="1" hangingPunct="1"/>
            <a:r>
              <a:rPr lang="en-US" altLang="en-US"/>
              <a:t>Testing is done by both the programmers and the analyst</a:t>
            </a:r>
          </a:p>
          <a:p>
            <a:pPr eaLnBrk="1" hangingPunct="1"/>
            <a:endParaRPr lang="en-US" altLang="en-US"/>
          </a:p>
          <a:p>
            <a:pPr eaLnBrk="1" hangingPunct="1"/>
            <a:r>
              <a:rPr lang="en-US" altLang="en-US"/>
              <a:t>The maintenance started here is carried out routinely through the life of the system.</a:t>
            </a:r>
          </a:p>
          <a:p>
            <a:pPr eaLnBrk="1" hangingPunct="1"/>
            <a:r>
              <a:rPr lang="en-US" altLang="en-US"/>
              <a:t> 	updates may be performed via a vendor site on the Web.</a:t>
            </a:r>
          </a:p>
          <a:p>
            <a:pPr eaLnBrk="1" hangingPunct="1"/>
            <a:endParaRPr lang="en-US" altLang="en-US"/>
          </a:p>
        </p:txBody>
      </p:sp>
    </p:spTree>
    <p:extLst>
      <p:ext uri="{BB962C8B-B14F-4D97-AF65-F5344CB8AC3E}">
        <p14:creationId xmlns:p14="http://schemas.microsoft.com/office/powerpoint/2010/main" val="1796328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16BC091-F2B4-4904-B94F-2674F991EE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E37C1B-4B04-4593-91FE-53B068253827}" type="slidenum">
              <a:rPr lang="en-US" altLang="en-US"/>
              <a:pPr/>
              <a:t>29</a:t>
            </a:fld>
            <a:endParaRPr lang="en-US" altLang="en-US"/>
          </a:p>
        </p:txBody>
      </p:sp>
      <p:sp>
        <p:nvSpPr>
          <p:cNvPr id="58371" name="Rectangle 2">
            <a:extLst>
              <a:ext uri="{FF2B5EF4-FFF2-40B4-BE49-F238E27FC236}">
                <a16:creationId xmlns:a16="http://schemas.microsoft.com/office/drawing/2014/main" id="{BD57839F-64D6-49AA-8F74-F93A79067931}"/>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DCC3960A-09E5-401F-938F-B956D15A79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Training users to handle the system.</a:t>
            </a:r>
          </a:p>
          <a:p>
            <a:pPr eaLnBrk="1" hangingPunct="1"/>
            <a:r>
              <a:rPr lang="en-US" altLang="en-US"/>
              <a:t>System conversion – converting files from old formats to new ones, or building a database, installing equipment, and bringing the new system into production.</a:t>
            </a:r>
          </a:p>
          <a:p>
            <a:pPr eaLnBrk="1" hangingPunct="1"/>
            <a:endParaRPr lang="en-US" altLang="en-US"/>
          </a:p>
          <a:p>
            <a:pPr eaLnBrk="1" hangingPunct="1"/>
            <a:r>
              <a:rPr lang="en-US" altLang="en-US"/>
              <a:t>Actually evaluation takes place during every phase.</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66003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D0A3780-9F1E-4A1C-A988-7552879DEC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1BB143-1937-45BE-837A-FF5A713F9782}" type="slidenum">
              <a:rPr lang="en-US" altLang="en-US"/>
              <a:pPr/>
              <a:t>31</a:t>
            </a:fld>
            <a:endParaRPr lang="en-US" altLang="en-US"/>
          </a:p>
        </p:txBody>
      </p:sp>
      <p:sp>
        <p:nvSpPr>
          <p:cNvPr id="61443" name="Rectangle 2">
            <a:extLst>
              <a:ext uri="{FF2B5EF4-FFF2-40B4-BE49-F238E27FC236}">
                <a16:creationId xmlns:a16="http://schemas.microsoft.com/office/drawing/2014/main" id="{02F80E0C-6496-4C2A-A1E9-D860C1A989CD}"/>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F0749E5A-7436-4621-AF06-78C02F339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Computer programs must be modified and kept up to date.</a:t>
            </a:r>
          </a:p>
          <a:p>
            <a:pPr eaLnBrk="1" hangingPunct="1"/>
            <a:r>
              <a:rPr lang="en-US" altLang="en-US"/>
              <a:t>Reasons for enhancing existing software –</a:t>
            </a:r>
          </a:p>
          <a:p>
            <a:pPr eaLnBrk="1" hangingPunct="1"/>
            <a:r>
              <a:rPr lang="en-US" altLang="en-US"/>
              <a:t>	users request additional features</a:t>
            </a:r>
          </a:p>
          <a:p>
            <a:pPr eaLnBrk="1" hangingPunct="1"/>
            <a:r>
              <a:rPr lang="en-US" altLang="en-US"/>
              <a:t>	business changes over time</a:t>
            </a:r>
          </a:p>
          <a:p>
            <a:pPr eaLnBrk="1" hangingPunct="1"/>
            <a:r>
              <a:rPr lang="en-US" altLang="en-US"/>
              <a:t>	hardware and software change</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578344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575F3A3-06CA-4C60-A2AC-CCF7A2EF41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8C7291-CF73-4249-BA67-CBBA3300D619}" type="slidenum">
              <a:rPr lang="en-US" altLang="en-US"/>
              <a:pPr/>
              <a:t>32</a:t>
            </a:fld>
            <a:endParaRPr lang="en-US" altLang="en-US"/>
          </a:p>
        </p:txBody>
      </p:sp>
      <p:sp>
        <p:nvSpPr>
          <p:cNvPr id="63491" name="Rectangle 2">
            <a:extLst>
              <a:ext uri="{FF2B5EF4-FFF2-40B4-BE49-F238E27FC236}">
                <a16:creationId xmlns:a16="http://schemas.microsoft.com/office/drawing/2014/main" id="{41F3B61D-D975-4424-AF90-5DBA07CAFC19}"/>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5C1EDDB9-A3A2-417D-BB71-5919DFEE71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Area under the curve represents the total dollar amount.</a:t>
            </a:r>
          </a:p>
          <a:p>
            <a:pPr eaLnBrk="1" hangingPunct="1"/>
            <a:r>
              <a:rPr lang="en-US" altLang="en-US"/>
              <a:t>Eventually maintenance exceeds the cost of a creating a new system. At that point a new systems study should be untaken.</a:t>
            </a:r>
          </a:p>
          <a:p>
            <a:pPr eaLnBrk="1" hangingPunct="1"/>
            <a:endParaRPr lang="en-US" altLang="en-US"/>
          </a:p>
        </p:txBody>
      </p:sp>
    </p:spTree>
    <p:extLst>
      <p:ext uri="{BB962C8B-B14F-4D97-AF65-F5344CB8AC3E}">
        <p14:creationId xmlns:p14="http://schemas.microsoft.com/office/powerpoint/2010/main" val="3948798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BA147CE-451E-4624-B8F6-F70FD3BC8F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3E7F78-9151-4306-A823-99BB0B58F15C}" type="slidenum">
              <a:rPr lang="en-US" altLang="en-US"/>
              <a:pPr/>
              <a:t>34</a:t>
            </a:fld>
            <a:endParaRPr lang="en-US" altLang="en-US"/>
          </a:p>
        </p:txBody>
      </p:sp>
      <p:sp>
        <p:nvSpPr>
          <p:cNvPr id="66563" name="Rectangle 2">
            <a:extLst>
              <a:ext uri="{FF2B5EF4-FFF2-40B4-BE49-F238E27FC236}">
                <a16:creationId xmlns:a16="http://schemas.microsoft.com/office/drawing/2014/main" id="{DC645D83-E6A4-410A-B266-BE71620E6E7C}"/>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189ECA36-5ABA-46EC-B850-B4DEB2C9D5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Increasing analyst productivity – </a:t>
            </a:r>
          </a:p>
          <a:p>
            <a:pPr eaLnBrk="1" hangingPunct="1"/>
            <a:r>
              <a:rPr lang="en-US" altLang="en-US"/>
              <a:t>	automates the drawing and modifying of diagrams</a:t>
            </a:r>
          </a:p>
          <a:p>
            <a:pPr eaLnBrk="1" hangingPunct="1"/>
            <a:r>
              <a:rPr lang="en-US" altLang="en-US"/>
              <a:t>	automates the sharing of work thus reducing the time to collaborate with group members</a:t>
            </a:r>
          </a:p>
          <a:p>
            <a:pPr eaLnBrk="1" hangingPunct="1"/>
            <a:r>
              <a:rPr lang="en-US" altLang="en-US"/>
              <a:t>	facilitates interaction among team members by making diagramming a dynamic, interactive process.</a:t>
            </a:r>
          </a:p>
          <a:p>
            <a:pPr eaLnBrk="1" hangingPunct="1"/>
            <a:r>
              <a:rPr lang="en-US" altLang="en-US"/>
              <a:t>Improving Analyst-User Communication – CASE tools foster greater, more meaningful communication among users and analysts.</a:t>
            </a:r>
          </a:p>
          <a:p>
            <a:pPr eaLnBrk="1" hangingPunct="1"/>
            <a:r>
              <a:rPr lang="en-US" altLang="en-US"/>
              <a:t>Integrating Life Cycle Activities – integration of activities through the underlying use of technologies makes it easier for users to understand how all the life cycle phases are interrelated and interdependent.</a:t>
            </a:r>
          </a:p>
          <a:p>
            <a:pPr eaLnBrk="1" hangingPunct="1"/>
            <a:r>
              <a:rPr lang="en-US" altLang="en-US"/>
              <a:t>Accurately Assessing Maintenance Changes – enable users to analyze and assess the impact of maintenance changes.</a:t>
            </a:r>
          </a:p>
        </p:txBody>
      </p:sp>
    </p:spTree>
    <p:extLst>
      <p:ext uri="{BB962C8B-B14F-4D97-AF65-F5344CB8AC3E}">
        <p14:creationId xmlns:p14="http://schemas.microsoft.com/office/powerpoint/2010/main" val="4153919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E2864B3-D8F7-48B9-A569-1342507E25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8F92A8-7D89-4283-897C-E90C9767D1A4}" type="slidenum">
              <a:rPr lang="en-US" altLang="en-US"/>
              <a:pPr/>
              <a:t>35</a:t>
            </a:fld>
            <a:endParaRPr lang="en-US" altLang="en-US"/>
          </a:p>
        </p:txBody>
      </p:sp>
      <p:sp>
        <p:nvSpPr>
          <p:cNvPr id="68611" name="Rectangle 2">
            <a:extLst>
              <a:ext uri="{FF2B5EF4-FFF2-40B4-BE49-F238E27FC236}">
                <a16:creationId xmlns:a16="http://schemas.microsoft.com/office/drawing/2014/main" id="{D35A22F1-E1E7-41F6-9042-66C8D78F6DD4}"/>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4E89CF8E-8A0A-480F-B115-7F6AD3704E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Upper CASE support analyst and designers</a:t>
            </a:r>
          </a:p>
          <a:p>
            <a:pPr eaLnBrk="1" hangingPunct="1"/>
            <a:endParaRPr lang="en-US" altLang="en-US"/>
          </a:p>
          <a:p>
            <a:pPr eaLnBrk="1" hangingPunct="1"/>
            <a:r>
              <a:rPr lang="en-US" altLang="en-US"/>
              <a:t>Lower CASE support programmers and workers who must implement the systems design via Upper CASE.</a:t>
            </a:r>
          </a:p>
        </p:txBody>
      </p:sp>
    </p:spTree>
    <p:extLst>
      <p:ext uri="{BB962C8B-B14F-4D97-AF65-F5344CB8AC3E}">
        <p14:creationId xmlns:p14="http://schemas.microsoft.com/office/powerpoint/2010/main" val="87636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B9AE106-DFFA-4868-B74E-AEE0E85053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030731-70FE-4886-977F-49335ED13C79}" type="slidenum">
              <a:rPr lang="en-US" altLang="en-US"/>
              <a:pPr/>
              <a:t>5</a:t>
            </a:fld>
            <a:endParaRPr lang="en-US" altLang="en-US"/>
          </a:p>
        </p:txBody>
      </p:sp>
      <p:sp>
        <p:nvSpPr>
          <p:cNvPr id="11267" name="Rectangle 2">
            <a:extLst>
              <a:ext uri="{FF2B5EF4-FFF2-40B4-BE49-F238E27FC236}">
                <a16:creationId xmlns:a16="http://schemas.microsoft.com/office/drawing/2014/main" id="{9C815097-7079-45F4-9745-4E093AE7BDCB}"/>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58EA9CDE-F0FE-4085-8D4B-68A4277EB9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Information systems are developed for different purposes, depending on the needs of the business.</a:t>
            </a:r>
          </a:p>
          <a:p>
            <a:pPr eaLnBrk="1" hangingPunct="1"/>
            <a:endParaRPr lang="en-US" altLang="en-US"/>
          </a:p>
          <a:p>
            <a:pPr eaLnBrk="1" hangingPunct="1"/>
            <a:r>
              <a:rPr lang="en-US" altLang="en-US"/>
              <a:t>Operational</a:t>
            </a:r>
          </a:p>
          <a:p>
            <a:pPr eaLnBrk="1" hangingPunct="1"/>
            <a:r>
              <a:rPr lang="en-US" altLang="en-US"/>
              <a:t>      	TPS</a:t>
            </a:r>
          </a:p>
          <a:p>
            <a:pPr eaLnBrk="1" hangingPunct="1"/>
            <a:r>
              <a:rPr lang="en-US" altLang="en-US"/>
              <a:t>Knowledge Level</a:t>
            </a:r>
          </a:p>
          <a:p>
            <a:pPr eaLnBrk="1" hangingPunct="1"/>
            <a:r>
              <a:rPr lang="en-US" altLang="en-US"/>
              <a:t>	OAS</a:t>
            </a:r>
          </a:p>
          <a:p>
            <a:pPr eaLnBrk="1" hangingPunct="1"/>
            <a:r>
              <a:rPr lang="en-US" altLang="en-US"/>
              <a:t>	KWS</a:t>
            </a:r>
          </a:p>
          <a:p>
            <a:pPr eaLnBrk="1" hangingPunct="1"/>
            <a:r>
              <a:rPr lang="en-US" altLang="en-US"/>
              <a:t>Higher Level</a:t>
            </a:r>
          </a:p>
          <a:p>
            <a:pPr eaLnBrk="1" hangingPunct="1"/>
            <a:r>
              <a:rPr lang="en-US" altLang="en-US"/>
              <a:t>	MIS</a:t>
            </a:r>
          </a:p>
          <a:p>
            <a:pPr eaLnBrk="1" hangingPunct="1"/>
            <a:r>
              <a:rPr lang="en-US" altLang="en-US"/>
              <a:t>	DSS</a:t>
            </a:r>
          </a:p>
          <a:p>
            <a:pPr eaLnBrk="1" hangingPunct="1"/>
            <a:r>
              <a:rPr lang="en-US" altLang="en-US"/>
              <a:t>	ES</a:t>
            </a:r>
          </a:p>
          <a:p>
            <a:pPr eaLnBrk="1" hangingPunct="1"/>
            <a:r>
              <a:rPr lang="en-US" altLang="en-US"/>
              <a:t>Strategic Level</a:t>
            </a:r>
          </a:p>
          <a:p>
            <a:pPr eaLnBrk="1" hangingPunct="1"/>
            <a:r>
              <a:rPr lang="en-US" altLang="en-US"/>
              <a:t>	ESS</a:t>
            </a:r>
          </a:p>
          <a:p>
            <a:pPr eaLnBrk="1" hangingPunct="1"/>
            <a:r>
              <a:rPr lang="en-US" altLang="en-US"/>
              <a:t>	GDSS</a:t>
            </a:r>
          </a:p>
          <a:p>
            <a:pPr eaLnBrk="1" hangingPunct="1"/>
            <a:r>
              <a:rPr lang="en-US" altLang="en-US"/>
              <a:t>	CSCWS</a:t>
            </a:r>
          </a:p>
        </p:txBody>
      </p:sp>
    </p:spTree>
    <p:extLst>
      <p:ext uri="{BB962C8B-B14F-4D97-AF65-F5344CB8AC3E}">
        <p14:creationId xmlns:p14="http://schemas.microsoft.com/office/powerpoint/2010/main" val="3162327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B73CAC0-48E2-4F82-BF79-DEDE5A1CEF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1B1B9-FF2C-471D-AB8E-41168CEE4BCA}" type="slidenum">
              <a:rPr lang="en-US" altLang="en-US"/>
              <a:pPr/>
              <a:t>36</a:t>
            </a:fld>
            <a:endParaRPr lang="en-US" altLang="en-US"/>
          </a:p>
        </p:txBody>
      </p:sp>
      <p:sp>
        <p:nvSpPr>
          <p:cNvPr id="70659" name="Rectangle 2">
            <a:extLst>
              <a:ext uri="{FF2B5EF4-FFF2-40B4-BE49-F238E27FC236}">
                <a16:creationId xmlns:a16="http://schemas.microsoft.com/office/drawing/2014/main" id="{E642B0C5-F58D-4588-A5FB-C4BA13C2A566}"/>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4581E956-8CD2-47CC-B4BE-18F2CF11FA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All the information about the project is stored in the CASE repository. From the CASE repository analysis reports can be produced to show where the design is incomplete or contains errors.</a:t>
            </a:r>
          </a:p>
          <a:p>
            <a:pPr eaLnBrk="1" hangingPunct="1"/>
            <a:r>
              <a:rPr lang="en-US" altLang="en-US"/>
              <a:t>The repository is a collection of records, elements, diagrams, screens, reports, and other information.</a:t>
            </a:r>
          </a:p>
          <a:p>
            <a:pPr eaLnBrk="1" hangingPunct="1"/>
            <a:r>
              <a:rPr lang="en-US" altLang="en-US"/>
              <a:t>By modeling organizational requirements and defining system boundaries the analyst can visualize how the project meshes with other parts of the organization.</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629257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DB68B02-CACE-4FDC-AF60-EADF13E01A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EB6BB6-BF4F-4017-8EF5-5C8D55D774B1}" type="slidenum">
              <a:rPr lang="en-US" altLang="en-US"/>
              <a:pPr/>
              <a:t>37</a:t>
            </a:fld>
            <a:endParaRPr lang="en-US" altLang="en-US"/>
          </a:p>
        </p:txBody>
      </p:sp>
      <p:sp>
        <p:nvSpPr>
          <p:cNvPr id="72707" name="Rectangle 2">
            <a:extLst>
              <a:ext uri="{FF2B5EF4-FFF2-40B4-BE49-F238E27FC236}">
                <a16:creationId xmlns:a16="http://schemas.microsoft.com/office/drawing/2014/main" id="{75482311-6195-4DC1-9852-4C6534B1260A}"/>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B0671337-5AF4-49BD-A767-E637AB4A7C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CASE code generation has several advantages:</a:t>
            </a:r>
          </a:p>
          <a:p>
            <a:pPr eaLnBrk="1" hangingPunct="1"/>
            <a:r>
              <a:rPr lang="en-US" altLang="en-US"/>
              <a:t>	1. Quicker than writing computer programs.</a:t>
            </a:r>
          </a:p>
          <a:p>
            <a:pPr eaLnBrk="1" hangingPunct="1"/>
            <a:r>
              <a:rPr lang="en-US" altLang="en-US"/>
              <a:t>	2. Time spent on maintenance decreases.</a:t>
            </a:r>
          </a:p>
          <a:p>
            <a:pPr eaLnBrk="1" hangingPunct="1"/>
            <a:r>
              <a:rPr lang="en-US" altLang="en-US"/>
              <a:t>	3. Code can be generated in more than one computer language.</a:t>
            </a:r>
          </a:p>
          <a:p>
            <a:pPr eaLnBrk="1" hangingPunct="1"/>
            <a:r>
              <a:rPr lang="en-US" altLang="en-US"/>
              <a:t>	4. Cost-effective for tailoring systems purchased from third-party vendors.</a:t>
            </a:r>
          </a:p>
          <a:p>
            <a:pPr eaLnBrk="1" hangingPunct="1"/>
            <a:r>
              <a:rPr lang="en-US" altLang="en-US"/>
              <a:t>	5. Generated code is free from computer program errors.</a:t>
            </a:r>
          </a:p>
        </p:txBody>
      </p:sp>
    </p:spTree>
    <p:extLst>
      <p:ext uri="{BB962C8B-B14F-4D97-AF65-F5344CB8AC3E}">
        <p14:creationId xmlns:p14="http://schemas.microsoft.com/office/powerpoint/2010/main" val="3054927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2F974D8-1ED9-435E-B3FB-009183A977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57E2B8-B4CB-4E39-867D-FDB928F42B37}" type="slidenum">
              <a:rPr lang="en-US" altLang="en-US"/>
              <a:pPr/>
              <a:t>41</a:t>
            </a:fld>
            <a:endParaRPr lang="en-US" altLang="en-US"/>
          </a:p>
        </p:txBody>
      </p:sp>
      <p:sp>
        <p:nvSpPr>
          <p:cNvPr id="77827" name="Rectangle 2">
            <a:extLst>
              <a:ext uri="{FF2B5EF4-FFF2-40B4-BE49-F238E27FC236}">
                <a16:creationId xmlns:a16="http://schemas.microsoft.com/office/drawing/2014/main" id="{EF2A79B5-3407-425A-823A-5FB1E00E69E2}"/>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EB0D9648-9454-48F9-8197-586464407DC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Generally works well in situations where complicated information systems are undergoing continuous maintenance, adaptation, and redesign.</a:t>
            </a:r>
          </a:p>
        </p:txBody>
      </p:sp>
    </p:spTree>
    <p:extLst>
      <p:ext uri="{BB962C8B-B14F-4D97-AF65-F5344CB8AC3E}">
        <p14:creationId xmlns:p14="http://schemas.microsoft.com/office/powerpoint/2010/main" val="255805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C254F11-6BA4-404B-8848-C2E8CA7926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6F2061-50A3-4B75-84D9-630D9D99ACC9}" type="slidenum">
              <a:rPr lang="en-US" altLang="en-US"/>
              <a:pPr/>
              <a:t>6</a:t>
            </a:fld>
            <a:endParaRPr lang="en-US" altLang="en-US"/>
          </a:p>
        </p:txBody>
      </p:sp>
      <p:sp>
        <p:nvSpPr>
          <p:cNvPr id="13315" name="Rectangle 2">
            <a:extLst>
              <a:ext uri="{FF2B5EF4-FFF2-40B4-BE49-F238E27FC236}">
                <a16:creationId xmlns:a16="http://schemas.microsoft.com/office/drawing/2014/main" id="{B40633B0-6BE5-4EBB-A6D6-DB52397FBCD8}"/>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5FA2FCD1-6CCD-4864-B008-6DC85D8A4B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As we move from the bottom to the top, each level represents a higher level of decision support. The bottom level or organizational level supported by TPS provides very structured decision support while the top level or strategic level supported by ESS, GDSS and CSCWS provides semi-structured and unstructured decision support. </a:t>
            </a:r>
          </a:p>
        </p:txBody>
      </p:sp>
    </p:spTree>
    <p:extLst>
      <p:ext uri="{BB962C8B-B14F-4D97-AF65-F5344CB8AC3E}">
        <p14:creationId xmlns:p14="http://schemas.microsoft.com/office/powerpoint/2010/main" val="3967942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84648B9-06B2-48B9-B703-DEEC38A4A2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087C45-75A5-4C6C-B154-7BED444E33EF}" type="slidenum">
              <a:rPr lang="en-US" altLang="en-US"/>
              <a:pPr/>
              <a:t>7</a:t>
            </a:fld>
            <a:endParaRPr lang="en-US" altLang="en-US"/>
          </a:p>
        </p:txBody>
      </p:sp>
      <p:sp>
        <p:nvSpPr>
          <p:cNvPr id="15363" name="Rectangle 2">
            <a:extLst>
              <a:ext uri="{FF2B5EF4-FFF2-40B4-BE49-F238E27FC236}">
                <a16:creationId xmlns:a16="http://schemas.microsoft.com/office/drawing/2014/main" id="{17BB76DB-997D-4E5A-8CA9-91BB1DEFB951}"/>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97E4567E-F2D6-4905-9849-E3245B3628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Eliminates the tedium of necessary operational transactions and reduces the time once required to perform them manually.</a:t>
            </a:r>
          </a:p>
          <a:p>
            <a:pPr eaLnBrk="1" hangingPunct="1"/>
            <a:endParaRPr lang="en-US" altLang="en-US"/>
          </a:p>
          <a:p>
            <a:pPr eaLnBrk="1" hangingPunct="1"/>
            <a:r>
              <a:rPr lang="en-US" altLang="en-US"/>
              <a:t>TPS are boundary-spanning systems that permit the organization to interact with external environments.</a:t>
            </a:r>
          </a:p>
          <a:p>
            <a:pPr eaLnBrk="1" hangingPunct="1"/>
            <a:endParaRPr lang="en-US" altLang="en-US"/>
          </a:p>
          <a:p>
            <a:pPr eaLnBrk="1" hangingPunct="1"/>
            <a:r>
              <a:rPr lang="en-US" altLang="en-US"/>
              <a:t>It is essential to the day-to-day operations of business that Transaction processing systems function smoothly and without interruption.</a:t>
            </a:r>
          </a:p>
        </p:txBody>
      </p:sp>
    </p:spTree>
    <p:extLst>
      <p:ext uri="{BB962C8B-B14F-4D97-AF65-F5344CB8AC3E}">
        <p14:creationId xmlns:p14="http://schemas.microsoft.com/office/powerpoint/2010/main" val="830763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16982E9-0ECD-462D-A9A6-EF6249765B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E073F0-E916-416B-AAAD-A69CA9DC73F6}" type="slidenum">
              <a:rPr lang="en-US" altLang="en-US"/>
              <a:pPr/>
              <a:t>8</a:t>
            </a:fld>
            <a:endParaRPr lang="en-US" altLang="en-US"/>
          </a:p>
        </p:txBody>
      </p:sp>
      <p:sp>
        <p:nvSpPr>
          <p:cNvPr id="17411" name="Rectangle 2">
            <a:extLst>
              <a:ext uri="{FF2B5EF4-FFF2-40B4-BE49-F238E27FC236}">
                <a16:creationId xmlns:a16="http://schemas.microsoft.com/office/drawing/2014/main" id="{0DFC3B48-2A1B-4021-BFF5-FDA2EBFD5D38}"/>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919D1592-2A08-47DF-B54B-939698233E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OAS – support data workers, who do not usually create new knowledge but rather analyze information so as to transform data or manipulate it in some way before sharing it with, or formally disseminating it throughout, the organization and, sometimes beyond.</a:t>
            </a:r>
          </a:p>
          <a:p>
            <a:pPr eaLnBrk="1" hangingPunct="1"/>
            <a:endParaRPr lang="en-US" altLang="en-US"/>
          </a:p>
          <a:p>
            <a:pPr eaLnBrk="1" hangingPunct="1"/>
            <a:r>
              <a:rPr lang="en-US" altLang="en-US"/>
              <a:t>KWS – support professional workers such as scientists, engineers, and doctors by aiding them in their efforts to create new knowledge and by allowing them to contribute it to the organization or to society at large.</a:t>
            </a:r>
          </a:p>
          <a:p>
            <a:pPr eaLnBrk="1" hangingPunct="1"/>
            <a:endParaRPr lang="en-US" altLang="en-US"/>
          </a:p>
          <a:p>
            <a:pPr eaLnBrk="1" hangingPunct="1"/>
            <a:r>
              <a:rPr lang="en-US" altLang="en-US"/>
              <a:t>(CAD) Computer Aided Design - Automates creation, revision of products, and services</a:t>
            </a:r>
          </a:p>
          <a:p>
            <a:pPr eaLnBrk="1" hangingPunct="1"/>
            <a:r>
              <a:rPr lang="en-US" altLang="en-US"/>
              <a:t>Virtual Reality - Interactive software creates simulations of real world activities</a:t>
            </a:r>
          </a:p>
          <a:p>
            <a:pPr eaLnBrk="1" hangingPunct="1"/>
            <a:r>
              <a:rPr lang="en-US" altLang="en-US"/>
              <a:t>Investment workstations - Special work station to access and manipulate massive amounts of financial data</a:t>
            </a:r>
          </a:p>
          <a:p>
            <a:pPr algn="ctr" eaLnBrk="1" hangingPunct="1"/>
            <a:endParaRPr lang="en-US" altLang="en-US" sz="1000"/>
          </a:p>
          <a:p>
            <a:pPr eaLnBrk="1" hangingPunct="1"/>
            <a:endParaRPr lang="en-US" altLang="en-US"/>
          </a:p>
        </p:txBody>
      </p:sp>
    </p:spTree>
    <p:extLst>
      <p:ext uri="{BB962C8B-B14F-4D97-AF65-F5344CB8AC3E}">
        <p14:creationId xmlns:p14="http://schemas.microsoft.com/office/powerpoint/2010/main" val="365896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81E4584-7458-4720-A93B-E4315E76CE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4D6F08-E5F3-4200-AE3C-ADCC2D8E8ED0}" type="slidenum">
              <a:rPr lang="en-US" altLang="en-US"/>
              <a:pPr/>
              <a:t>9</a:t>
            </a:fld>
            <a:endParaRPr lang="en-US" altLang="en-US"/>
          </a:p>
        </p:txBody>
      </p:sp>
      <p:sp>
        <p:nvSpPr>
          <p:cNvPr id="19459" name="Rectangle 2">
            <a:extLst>
              <a:ext uri="{FF2B5EF4-FFF2-40B4-BE49-F238E27FC236}">
                <a16:creationId xmlns:a16="http://schemas.microsoft.com/office/drawing/2014/main" id="{D0A25221-7583-4FFD-8484-450975C128A2}"/>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61956363-54B8-4BC2-99A9-4B5DF0121F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000"/>
              <a:t>MIS – Support management functions of organization. Transaction processing systems are a subset of management information systems. MIS includes a wider spectrum which includes decision analysis and decision making.</a:t>
            </a:r>
          </a:p>
          <a:p>
            <a:pPr eaLnBrk="1" hangingPunct="1"/>
            <a:r>
              <a:rPr lang="en-US" altLang="en-US" sz="1000"/>
              <a:t>Management information systems use a database which contains both data and models that help the user interpret and apply the data. The product produced by Management information systems is that used in decision making.</a:t>
            </a:r>
          </a:p>
          <a:p>
            <a:pPr eaLnBrk="1" hangingPunct="1"/>
            <a:endParaRPr lang="en-US" altLang="en-US" sz="1000"/>
          </a:p>
          <a:p>
            <a:pPr eaLnBrk="1" hangingPunct="1"/>
            <a:r>
              <a:rPr lang="en-US" altLang="en-US" sz="1000"/>
              <a:t>DSS – Much like an MIS except that it emphasizes the support of decision making in all its phases, although the actual decision is still left up to the decision maker. </a:t>
            </a:r>
            <a:r>
              <a:rPr lang="en-US" altLang="en-US" sz="1100"/>
              <a:t>Closely tailored to the person or group using them.</a:t>
            </a:r>
            <a:endParaRPr lang="en-US" altLang="en-US" sz="1000"/>
          </a:p>
          <a:p>
            <a:pPr eaLnBrk="1" hangingPunct="1"/>
            <a:endParaRPr lang="en-US" altLang="en-US" sz="1000"/>
          </a:p>
          <a:p>
            <a:pPr eaLnBrk="1" hangingPunct="1"/>
            <a:r>
              <a:rPr lang="en-US" altLang="en-US" sz="1000"/>
              <a:t>ES – Uses the approaches of AI reasoning to solve the problems put to them by business and other users. These systems select the best solution to a problem or a specific class of problems.</a:t>
            </a:r>
          </a:p>
          <a:p>
            <a:pPr eaLnBrk="1" hangingPunct="1"/>
            <a:r>
              <a:rPr lang="en-US" altLang="en-US" sz="1000"/>
              <a:t>Expert systems consist of:</a:t>
            </a:r>
          </a:p>
          <a:p>
            <a:pPr eaLnBrk="1" hangingPunct="1"/>
            <a:r>
              <a:rPr lang="en-US" altLang="en-US" sz="1000"/>
              <a:t> knowledge base</a:t>
            </a:r>
          </a:p>
          <a:p>
            <a:pPr eaLnBrk="1" hangingPunct="1"/>
            <a:r>
              <a:rPr lang="en-US" altLang="en-US" sz="1000"/>
              <a:t> inference engine – connects the user with the system by processing requests</a:t>
            </a:r>
          </a:p>
          <a:p>
            <a:pPr eaLnBrk="1" hangingPunct="1"/>
            <a:r>
              <a:rPr lang="en-US" altLang="en-US" sz="1000"/>
              <a:t> user interface</a:t>
            </a:r>
          </a:p>
          <a:p>
            <a:pPr eaLnBrk="1" hangingPunct="1"/>
            <a:endParaRPr lang="en-US" altLang="en-US" sz="1000"/>
          </a:p>
          <a:p>
            <a:pPr eaLnBrk="1" hangingPunct="1"/>
            <a:r>
              <a:rPr lang="en-US" altLang="en-US" sz="1000"/>
              <a:t> </a:t>
            </a:r>
          </a:p>
        </p:txBody>
      </p:sp>
    </p:spTree>
    <p:extLst>
      <p:ext uri="{BB962C8B-B14F-4D97-AF65-F5344CB8AC3E}">
        <p14:creationId xmlns:p14="http://schemas.microsoft.com/office/powerpoint/2010/main" val="190792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D836AE-BD61-4CE1-B1DD-58764F2768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4194CF-8C21-4822-B2D4-37EACF145FB7}" type="slidenum">
              <a:rPr lang="en-US" altLang="en-US"/>
              <a:pPr/>
              <a:t>10</a:t>
            </a:fld>
            <a:endParaRPr lang="en-US" altLang="en-US"/>
          </a:p>
        </p:txBody>
      </p:sp>
      <p:sp>
        <p:nvSpPr>
          <p:cNvPr id="21507" name="Rectangle 2">
            <a:extLst>
              <a:ext uri="{FF2B5EF4-FFF2-40B4-BE49-F238E27FC236}">
                <a16:creationId xmlns:a16="http://schemas.microsoft.com/office/drawing/2014/main" id="{FDAF7321-ECC0-4061-A343-021F0122563B}"/>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2C2DC40A-1B48-49A1-A49D-1A6625CDA2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ESS – Help executives to make decisions at the strategic level by providing graphics and communication support technologies in accessible places. They help executives address unstructured decision problems by creating an environment which helps them think about strategic problems in an informed way.</a:t>
            </a:r>
          </a:p>
          <a:p>
            <a:pPr eaLnBrk="1" hangingPunct="1"/>
            <a:endParaRPr lang="en-US" altLang="en-US"/>
          </a:p>
          <a:p>
            <a:pPr eaLnBrk="1" hangingPunct="1"/>
            <a:r>
              <a:rPr lang="en-US" altLang="en-US"/>
              <a:t>GDSS – aids in group collaboration permitting group members to interact with electronic support such as polling, questionnaires, brainstorming, and scenario creation. Can be used to minimize negative group behaviors – lack of participation, domination by vocal group members, and “group think” decision making.</a:t>
            </a:r>
          </a:p>
          <a:p>
            <a:pPr eaLnBrk="1" hangingPunct="1"/>
            <a:endParaRPr lang="en-US" altLang="en-US"/>
          </a:p>
          <a:p>
            <a:pPr eaLnBrk="1" hangingPunct="1"/>
            <a:r>
              <a:rPr lang="en-US" altLang="en-US"/>
              <a:t>CSCWS – This is the more general term for group decision support systems.</a:t>
            </a:r>
          </a:p>
        </p:txBody>
      </p:sp>
    </p:spTree>
    <p:extLst>
      <p:ext uri="{BB962C8B-B14F-4D97-AF65-F5344CB8AC3E}">
        <p14:creationId xmlns:p14="http://schemas.microsoft.com/office/powerpoint/2010/main" val="239011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155AC26-0929-40D9-85B8-C760ADFFA16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EB54B0-F03F-465E-B5FA-7B71EC1ACF6A}" type="slidenum">
              <a:rPr lang="en-US" altLang="en-US"/>
              <a:pPr/>
              <a:t>11</a:t>
            </a:fld>
            <a:endParaRPr lang="en-US" altLang="en-US"/>
          </a:p>
        </p:txBody>
      </p:sp>
      <p:sp>
        <p:nvSpPr>
          <p:cNvPr id="23555" name="Rectangle 2">
            <a:extLst>
              <a:ext uri="{FF2B5EF4-FFF2-40B4-BE49-F238E27FC236}">
                <a16:creationId xmlns:a16="http://schemas.microsoft.com/office/drawing/2014/main" id="{5A4ADC4C-D912-48B6-AC9C-68C9512B388D}"/>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1B298A2C-4D3C-4A39-9CDA-F693ECDEA1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As new technologies are adopted they will need to be integrated with traditional systems. Systems analyst will be using these new technologies in helping  people work to integrate ecommerce applications into traditional businesses or as they begin entirely new ebusinesses.</a:t>
            </a:r>
          </a:p>
        </p:txBody>
      </p:sp>
    </p:spTree>
    <p:extLst>
      <p:ext uri="{BB962C8B-B14F-4D97-AF65-F5344CB8AC3E}">
        <p14:creationId xmlns:p14="http://schemas.microsoft.com/office/powerpoint/2010/main" val="317839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CAF4-FC3B-4E2C-B6EA-E755D5CEFC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41120D-7224-4710-B037-7DBE3F4DD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47581A-0863-4B77-B226-4801A4EA0ED9}"/>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5" name="Footer Placeholder 4">
            <a:extLst>
              <a:ext uri="{FF2B5EF4-FFF2-40B4-BE49-F238E27FC236}">
                <a16:creationId xmlns:a16="http://schemas.microsoft.com/office/drawing/2014/main" id="{22A4C831-9D79-4BDB-87B0-FECCDC65F1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517D4F-7CD5-4AA0-80D8-04E1490CAD1F}"/>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77493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51AE-732B-4CA9-A7C5-2978B49C80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6F470C-4B9F-4D6F-87C0-D937D65B70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4DAE43-B8F0-4B6B-B425-AB1EAF519C03}"/>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5" name="Footer Placeholder 4">
            <a:extLst>
              <a:ext uri="{FF2B5EF4-FFF2-40B4-BE49-F238E27FC236}">
                <a16:creationId xmlns:a16="http://schemas.microsoft.com/office/drawing/2014/main" id="{A5549452-E01D-464A-8D23-2A3FC3BFD6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53037-807A-4A5E-90D0-926394A1161F}"/>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65096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9B705-71BA-4CA1-8459-D2AD3BA854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A58633-4967-4AD8-A3BB-A37C46AC43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23908E-CBD7-494A-8199-B094AA602D27}"/>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5" name="Footer Placeholder 4">
            <a:extLst>
              <a:ext uri="{FF2B5EF4-FFF2-40B4-BE49-F238E27FC236}">
                <a16:creationId xmlns:a16="http://schemas.microsoft.com/office/drawing/2014/main" id="{8A6CE493-A908-4882-9BA6-D2627450D6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D38D2-77FC-4063-BEA6-38025CE57718}"/>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341581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4AA4-BE4B-4088-B3DB-B2C3525C7A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3EDE87-EA7B-4CB0-9A03-1FDED0D5CD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E9C1-B4DF-46F7-A4DE-F14B0B414FCB}"/>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5" name="Footer Placeholder 4">
            <a:extLst>
              <a:ext uri="{FF2B5EF4-FFF2-40B4-BE49-F238E27FC236}">
                <a16:creationId xmlns:a16="http://schemas.microsoft.com/office/drawing/2014/main" id="{8E84A08C-04FA-486C-8C1E-57671F9BB4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EC4002-21FE-4B82-962C-B579CE4FF4A4}"/>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42709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79CA-DEA1-4B1D-84A2-3BBAEECF8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A922AC-39DA-4CC9-850A-96DA6C923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EAAFF-BB8B-4340-9C8B-626E48BD032F}"/>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5" name="Footer Placeholder 4">
            <a:extLst>
              <a:ext uri="{FF2B5EF4-FFF2-40B4-BE49-F238E27FC236}">
                <a16:creationId xmlns:a16="http://schemas.microsoft.com/office/drawing/2014/main" id="{0F23FF0D-042C-4316-A826-4C6452D85C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8F72AE-6302-4BA5-8F86-12B7DB37CF22}"/>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29649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2086-9A27-4B9A-8219-0866B6928D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53E0A9-1B2C-49E8-9D76-CF12F58CC7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A6C310B-15C3-4598-A464-6D72A3E5BB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E6E96B-3EC5-4FCE-8FC5-7349A03CAE78}"/>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6" name="Footer Placeholder 5">
            <a:extLst>
              <a:ext uri="{FF2B5EF4-FFF2-40B4-BE49-F238E27FC236}">
                <a16:creationId xmlns:a16="http://schemas.microsoft.com/office/drawing/2014/main" id="{F9CAAD36-D572-4EC1-B167-D743F01EB0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73B0D7-CFCF-4A8D-98F4-60EB6E9DA98E}"/>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139817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7B62-0240-4B30-B33A-4BC9672CEB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70C9B2-2951-400E-9AB0-3095E8D75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7E8406-5822-4BCA-B4F3-98ACC5B3DE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CD64E7-D559-45C2-8D5D-699B5E958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53549B-ACA2-4968-A979-1F825674C7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D8AA596-6332-4B33-A568-811EC430309A}"/>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8" name="Footer Placeholder 7">
            <a:extLst>
              <a:ext uri="{FF2B5EF4-FFF2-40B4-BE49-F238E27FC236}">
                <a16:creationId xmlns:a16="http://schemas.microsoft.com/office/drawing/2014/main" id="{2EB260E3-3EBA-4A14-B615-7978802A226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F98274-4AA0-451A-BFCE-7303636A96CB}"/>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107327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0B82-6C39-4266-A92F-EE5E1DC5E3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C33BCD-058A-4879-BD90-BB406CC7ED97}"/>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4" name="Footer Placeholder 3">
            <a:extLst>
              <a:ext uri="{FF2B5EF4-FFF2-40B4-BE49-F238E27FC236}">
                <a16:creationId xmlns:a16="http://schemas.microsoft.com/office/drawing/2014/main" id="{DE5D95DD-60A4-4469-A31E-23D4EBC962C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7CBD05A-DE95-4567-BC01-A610C7AB5332}"/>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408784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50CB31-5D2C-4E4D-A9FC-CFE270A96547}"/>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3" name="Footer Placeholder 2">
            <a:extLst>
              <a:ext uri="{FF2B5EF4-FFF2-40B4-BE49-F238E27FC236}">
                <a16:creationId xmlns:a16="http://schemas.microsoft.com/office/drawing/2014/main" id="{1BD51D2E-75B7-4F0C-AFFD-883392B4B4F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E1BF83-E2FC-456C-AF67-68F676A091BC}"/>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287894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B210-129D-42E9-B09C-579D840FD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26E9BB-7193-4B31-A2BB-C120EB87A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77C9B23-ED00-4FBB-A5A0-873D60184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98EA1C-5649-4E03-A08A-056D78DDA1CA}"/>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6" name="Footer Placeholder 5">
            <a:extLst>
              <a:ext uri="{FF2B5EF4-FFF2-40B4-BE49-F238E27FC236}">
                <a16:creationId xmlns:a16="http://schemas.microsoft.com/office/drawing/2014/main" id="{028F31F8-936D-4FE4-AA37-3FA6E471A4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6C19B-C5F4-4D38-AF37-331AF33D9522}"/>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78299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6AA5-ABE1-4C6F-8E92-CDABD2386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5E4E6F-647D-4DB4-AB4D-B760584B7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05E9EC-E897-4DF9-AFBE-163F2C466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C0B144-4359-4C41-9F5D-282AD4F7625D}"/>
              </a:ext>
            </a:extLst>
          </p:cNvPr>
          <p:cNvSpPr>
            <a:spLocks noGrp="1"/>
          </p:cNvSpPr>
          <p:nvPr>
            <p:ph type="dt" sz="half" idx="10"/>
          </p:nvPr>
        </p:nvSpPr>
        <p:spPr/>
        <p:txBody>
          <a:bodyPr/>
          <a:lstStyle/>
          <a:p>
            <a:fld id="{D5790853-F7A1-4B42-8C62-21DB0716DF04}" type="datetimeFigureOut">
              <a:rPr lang="en-GB" smtClean="0"/>
              <a:t>24/06/2022</a:t>
            </a:fld>
            <a:endParaRPr lang="en-GB"/>
          </a:p>
        </p:txBody>
      </p:sp>
      <p:sp>
        <p:nvSpPr>
          <p:cNvPr id="6" name="Footer Placeholder 5">
            <a:extLst>
              <a:ext uri="{FF2B5EF4-FFF2-40B4-BE49-F238E27FC236}">
                <a16:creationId xmlns:a16="http://schemas.microsoft.com/office/drawing/2014/main" id="{633EF00F-631E-4564-859E-3EEB36CF36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A8F989-D77B-4467-940E-EB11DB9FF892}"/>
              </a:ext>
            </a:extLst>
          </p:cNvPr>
          <p:cNvSpPr>
            <a:spLocks noGrp="1"/>
          </p:cNvSpPr>
          <p:nvPr>
            <p:ph type="sldNum" sz="quarter" idx="12"/>
          </p:nvPr>
        </p:nvSpPr>
        <p:spPr/>
        <p:txBody>
          <a:bodyPr/>
          <a:lstStyle/>
          <a:p>
            <a:fld id="{DD28899E-79B7-4C05-A191-2228B9990EDB}" type="slidenum">
              <a:rPr lang="en-GB" smtClean="0"/>
              <a:t>‹#›</a:t>
            </a:fld>
            <a:endParaRPr lang="en-GB"/>
          </a:p>
        </p:txBody>
      </p:sp>
    </p:spTree>
    <p:extLst>
      <p:ext uri="{BB962C8B-B14F-4D97-AF65-F5344CB8AC3E}">
        <p14:creationId xmlns:p14="http://schemas.microsoft.com/office/powerpoint/2010/main" val="2747044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9C6A7-CC65-44F4-9465-94FABA5F5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1E3491-1A2B-45C0-B616-35D97C01F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622BF8-E5D7-4D5E-A273-465BCF94CA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90853-F7A1-4B42-8C62-21DB0716DF04}" type="datetimeFigureOut">
              <a:rPr lang="en-GB" smtClean="0"/>
              <a:t>24/06/2022</a:t>
            </a:fld>
            <a:endParaRPr lang="en-GB"/>
          </a:p>
        </p:txBody>
      </p:sp>
      <p:sp>
        <p:nvSpPr>
          <p:cNvPr id="5" name="Footer Placeholder 4">
            <a:extLst>
              <a:ext uri="{FF2B5EF4-FFF2-40B4-BE49-F238E27FC236}">
                <a16:creationId xmlns:a16="http://schemas.microsoft.com/office/drawing/2014/main" id="{EEC99925-7CC1-4100-A9BD-3B57CE3F8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9E271E-D959-4DA5-AD6F-65078FBE8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8899E-79B7-4C05-A191-2228B9990EDB}" type="slidenum">
              <a:rPr lang="en-GB" smtClean="0"/>
              <a:t>‹#›</a:t>
            </a:fld>
            <a:endParaRPr lang="en-GB"/>
          </a:p>
        </p:txBody>
      </p:sp>
    </p:spTree>
    <p:extLst>
      <p:ext uri="{BB962C8B-B14F-4D97-AF65-F5344CB8AC3E}">
        <p14:creationId xmlns:p14="http://schemas.microsoft.com/office/powerpoint/2010/main" val="330771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B25018D-14B7-4D6A-8B9F-7C08039A6138}"/>
              </a:ext>
            </a:extLst>
          </p:cNvPr>
          <p:cNvSpPr>
            <a:spLocks noGrp="1" noChangeAspect="1" noChangeArrowheads="1"/>
          </p:cNvSpPr>
          <p:nvPr>
            <p:ph type="ctrTitle"/>
          </p:nvPr>
        </p:nvSpPr>
        <p:spPr/>
        <p:txBody>
          <a:bodyPr/>
          <a:lstStyle/>
          <a:p>
            <a:pPr eaLnBrk="1" hangingPunct="1"/>
            <a:r>
              <a:rPr lang="en-US" altLang="en-US"/>
              <a:t>Assuming the Role of the Systems Analyst</a:t>
            </a:r>
          </a:p>
        </p:txBody>
      </p:sp>
      <p:sp>
        <p:nvSpPr>
          <p:cNvPr id="2051" name="Rectangle 3">
            <a:extLst>
              <a:ext uri="{FF2B5EF4-FFF2-40B4-BE49-F238E27FC236}">
                <a16:creationId xmlns:a16="http://schemas.microsoft.com/office/drawing/2014/main" id="{5D89ABFC-4986-45F3-8CD9-CE4AF72B96E6}"/>
              </a:ext>
            </a:extLst>
          </p:cNvPr>
          <p:cNvSpPr>
            <a:spLocks noGrp="1" noChangeArrowheads="1"/>
          </p:cNvSpPr>
          <p:nvPr>
            <p:ph type="subTitle" idx="1"/>
          </p:nvPr>
        </p:nvSpPr>
        <p:spPr/>
        <p:txBody>
          <a:bodyPr/>
          <a:lstStyle/>
          <a:p>
            <a:pPr eaLnBrk="1" hangingPunct="1"/>
            <a:r>
              <a:rPr lang="en-US" altLang="en-US"/>
              <a:t>Systems Analysis and Design, 7e</a:t>
            </a:r>
          </a:p>
          <a:p>
            <a:pPr eaLnBrk="1" hangingPunct="1"/>
            <a:r>
              <a:rPr lang="en-US" altLang="en-US"/>
              <a:t>Kendall &amp; Kendall</a:t>
            </a:r>
          </a:p>
        </p:txBody>
      </p:sp>
      <p:sp>
        <p:nvSpPr>
          <p:cNvPr id="4100" name="Text Box 4">
            <a:extLst>
              <a:ext uri="{FF2B5EF4-FFF2-40B4-BE49-F238E27FC236}">
                <a16:creationId xmlns:a16="http://schemas.microsoft.com/office/drawing/2014/main" id="{BE841A11-B209-4DBC-8236-6E0562B76D68}"/>
              </a:ext>
            </a:extLst>
          </p:cNvPr>
          <p:cNvSpPr txBox="1">
            <a:spLocks noChangeArrowheads="1"/>
          </p:cNvSpPr>
          <p:nvPr/>
        </p:nvSpPr>
        <p:spPr bwMode="auto">
          <a:xfrm>
            <a:off x="8153400" y="228600"/>
            <a:ext cx="2514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50000"/>
              </a:spcBef>
              <a:buClrTx/>
              <a:buFontTx/>
              <a:buNone/>
            </a:pPr>
            <a:r>
              <a:rPr lang="en-US" altLang="en-US" sz="9600" b="1">
                <a:solidFill>
                  <a:schemeClr val="bg2"/>
                </a:solidFill>
                <a:latin typeface="Arial" panose="020B0604020202020204" pitchFamily="34" charset="0"/>
              </a:rPr>
              <a:t>1</a:t>
            </a:r>
          </a:p>
        </p:txBody>
      </p:sp>
    </p:spTree>
    <p:extLst>
      <p:ext uri="{BB962C8B-B14F-4D97-AF65-F5344CB8AC3E}">
        <p14:creationId xmlns:p14="http://schemas.microsoft.com/office/powerpoint/2010/main" val="3369657548"/>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2331497-3B74-4C20-B869-EF7D9856BB84}"/>
              </a:ext>
            </a:extLst>
          </p:cNvPr>
          <p:cNvSpPr>
            <a:spLocks noGrp="1" noChangeArrowheads="1"/>
          </p:cNvSpPr>
          <p:nvPr>
            <p:ph type="title"/>
          </p:nvPr>
        </p:nvSpPr>
        <p:spPr/>
        <p:txBody>
          <a:bodyPr/>
          <a:lstStyle/>
          <a:p>
            <a:pPr eaLnBrk="1" hangingPunct="1"/>
            <a:r>
              <a:rPr lang="en-US" altLang="en-US"/>
              <a:t>Strategic Level</a:t>
            </a:r>
          </a:p>
        </p:txBody>
      </p:sp>
      <p:sp>
        <p:nvSpPr>
          <p:cNvPr id="20483" name="Rectangle 3">
            <a:extLst>
              <a:ext uri="{FF2B5EF4-FFF2-40B4-BE49-F238E27FC236}">
                <a16:creationId xmlns:a16="http://schemas.microsoft.com/office/drawing/2014/main" id="{2215A317-8006-4702-A5D5-E4F42E59470F}"/>
              </a:ext>
            </a:extLst>
          </p:cNvPr>
          <p:cNvSpPr>
            <a:spLocks noGrp="1" noChangeArrowheads="1"/>
          </p:cNvSpPr>
          <p:nvPr>
            <p:ph idx="1"/>
          </p:nvPr>
        </p:nvSpPr>
        <p:spPr/>
        <p:txBody>
          <a:bodyPr/>
          <a:lstStyle/>
          <a:p>
            <a:pPr eaLnBrk="1" hangingPunct="1">
              <a:lnSpc>
                <a:spcPct val="80000"/>
              </a:lnSpc>
            </a:pPr>
            <a:r>
              <a:rPr lang="en-US" altLang="en-US" sz="2400"/>
              <a:t>Executive Support System (ESS)</a:t>
            </a:r>
          </a:p>
          <a:p>
            <a:pPr lvl="1" eaLnBrk="1" hangingPunct="1">
              <a:lnSpc>
                <a:spcPct val="80000"/>
              </a:lnSpc>
            </a:pPr>
            <a:r>
              <a:rPr lang="en-US" altLang="en-US" sz="2000"/>
              <a:t>Helps executives to make unstructured strategic decisions in an informed way</a:t>
            </a:r>
          </a:p>
          <a:p>
            <a:pPr lvl="1" eaLnBrk="1" hangingPunct="1">
              <a:lnSpc>
                <a:spcPct val="80000"/>
              </a:lnSpc>
            </a:pPr>
            <a:r>
              <a:rPr lang="en-US" altLang="en-US" sz="2000"/>
              <a:t>Examples: drill-down analysis, status access</a:t>
            </a:r>
          </a:p>
          <a:p>
            <a:pPr eaLnBrk="1" hangingPunct="1">
              <a:lnSpc>
                <a:spcPct val="80000"/>
              </a:lnSpc>
            </a:pPr>
            <a:r>
              <a:rPr lang="en-US" altLang="en-US" sz="2400"/>
              <a:t>Group Decision Support System (GDSS)</a:t>
            </a:r>
          </a:p>
          <a:p>
            <a:pPr lvl="1" eaLnBrk="1" hangingPunct="1">
              <a:lnSpc>
                <a:spcPct val="80000"/>
              </a:lnSpc>
            </a:pPr>
            <a:r>
              <a:rPr lang="en-US" altLang="en-US" sz="2000"/>
              <a:t>Permit group members to interact with electronic support</a:t>
            </a:r>
          </a:p>
          <a:p>
            <a:pPr lvl="1" eaLnBrk="1" hangingPunct="1">
              <a:lnSpc>
                <a:spcPct val="80000"/>
              </a:lnSpc>
            </a:pPr>
            <a:r>
              <a:rPr lang="en-US" altLang="en-US" sz="2000"/>
              <a:t>Examples: email, Lotus Notes</a:t>
            </a:r>
          </a:p>
          <a:p>
            <a:pPr eaLnBrk="1" hangingPunct="1">
              <a:lnSpc>
                <a:spcPct val="80000"/>
              </a:lnSpc>
            </a:pPr>
            <a:r>
              <a:rPr lang="en-US" altLang="en-US" sz="2400"/>
              <a:t>Computer-Supported Collaborative Work System (CSCWS)</a:t>
            </a:r>
          </a:p>
          <a:p>
            <a:pPr lvl="1" eaLnBrk="1" hangingPunct="1">
              <a:lnSpc>
                <a:spcPct val="80000"/>
              </a:lnSpc>
            </a:pPr>
            <a:r>
              <a:rPr lang="en-US" altLang="en-US" sz="2000"/>
              <a:t>CDCWS is a more general term of GDSS</a:t>
            </a:r>
          </a:p>
          <a:p>
            <a:pPr lvl="1" eaLnBrk="1" hangingPunct="1">
              <a:lnSpc>
                <a:spcPct val="80000"/>
              </a:lnSpc>
            </a:pPr>
            <a:r>
              <a:rPr lang="en-US" altLang="en-US" sz="2000"/>
              <a:t>May include software support called “</a:t>
            </a:r>
            <a:r>
              <a:rPr lang="en-US" altLang="en-US" sz="2000" i="1"/>
              <a:t>groupware</a:t>
            </a:r>
            <a:r>
              <a:rPr lang="en-US" altLang="en-US" sz="2000"/>
              <a:t>” for team collaboration via network computers</a:t>
            </a:r>
          </a:p>
          <a:p>
            <a:pPr lvl="1" eaLnBrk="1" hangingPunct="1">
              <a:lnSpc>
                <a:spcPct val="80000"/>
              </a:lnSpc>
            </a:pPr>
            <a:r>
              <a:rPr lang="en-US" altLang="en-US" sz="2000"/>
              <a:t>Example: video conferencing, Web survey system</a:t>
            </a:r>
          </a:p>
        </p:txBody>
      </p:sp>
      <p:sp>
        <p:nvSpPr>
          <p:cNvPr id="4" name="Date Placeholder 3">
            <a:extLst>
              <a:ext uri="{FF2B5EF4-FFF2-40B4-BE49-F238E27FC236}">
                <a16:creationId xmlns:a16="http://schemas.microsoft.com/office/drawing/2014/main" id="{ACAA6C73-4F11-4FEA-9102-1DFD91F140EF}"/>
              </a:ext>
            </a:extLst>
          </p:cNvPr>
          <p:cNvSpPr>
            <a:spLocks noGrp="1"/>
          </p:cNvSpPr>
          <p:nvPr>
            <p:ph type="dt" sz="quarter" idx="10"/>
          </p:nvPr>
        </p:nvSpPr>
        <p:spPr/>
        <p:txBody>
          <a:bodyPr/>
          <a:lstStyle/>
          <a:p>
            <a:pPr>
              <a:defRPr/>
            </a:pPr>
            <a:r>
              <a:rPr lang="en-US"/>
              <a:t>Kendall &amp; Kendall</a:t>
            </a:r>
          </a:p>
        </p:txBody>
      </p:sp>
      <p:sp>
        <p:nvSpPr>
          <p:cNvPr id="20485" name="Slide Number Placeholder 5">
            <a:extLst>
              <a:ext uri="{FF2B5EF4-FFF2-40B4-BE49-F238E27FC236}">
                <a16:creationId xmlns:a16="http://schemas.microsoft.com/office/drawing/2014/main" id="{89727AF2-33CF-4589-8737-56AB2D47F9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4E37F079-A2B2-4BE7-A742-0E01A6B296C0}" type="slidenum">
              <a:rPr lang="en-US" altLang="en-US" sz="1000"/>
              <a:pPr>
                <a:spcBef>
                  <a:spcPct val="0"/>
                </a:spcBef>
                <a:buClrTx/>
                <a:buFontTx/>
                <a:buNone/>
              </a:pPr>
              <a:t>10</a:t>
            </a:fld>
            <a:endParaRPr lang="en-US" altLang="en-US" sz="1000"/>
          </a:p>
        </p:txBody>
      </p:sp>
    </p:spTree>
    <p:extLst>
      <p:ext uri="{BB962C8B-B14F-4D97-AF65-F5344CB8AC3E}">
        <p14:creationId xmlns:p14="http://schemas.microsoft.com/office/powerpoint/2010/main" val="28307062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165119B-6544-4A91-944A-B1DBFA273F86}"/>
              </a:ext>
            </a:extLst>
          </p:cNvPr>
          <p:cNvSpPr>
            <a:spLocks noGrp="1" noChangeArrowheads="1"/>
          </p:cNvSpPr>
          <p:nvPr>
            <p:ph type="title"/>
          </p:nvPr>
        </p:nvSpPr>
        <p:spPr/>
        <p:txBody>
          <a:bodyPr/>
          <a:lstStyle/>
          <a:p>
            <a:pPr eaLnBrk="1" hangingPunct="1"/>
            <a:r>
              <a:rPr lang="en-US" altLang="en-US" sz="4000"/>
              <a:t>Integrating New Technologies into Traditional Systems </a:t>
            </a:r>
          </a:p>
        </p:txBody>
      </p:sp>
      <p:sp>
        <p:nvSpPr>
          <p:cNvPr id="22531" name="Rectangle 3">
            <a:extLst>
              <a:ext uri="{FF2B5EF4-FFF2-40B4-BE49-F238E27FC236}">
                <a16:creationId xmlns:a16="http://schemas.microsoft.com/office/drawing/2014/main" id="{1FFBA362-8D64-4031-A402-2B9074C5F0CD}"/>
              </a:ext>
            </a:extLst>
          </p:cNvPr>
          <p:cNvSpPr>
            <a:spLocks noGrp="1" noChangeArrowheads="1"/>
          </p:cNvSpPr>
          <p:nvPr>
            <p:ph idx="1"/>
          </p:nvPr>
        </p:nvSpPr>
        <p:spPr/>
        <p:txBody>
          <a:bodyPr/>
          <a:lstStyle/>
          <a:p>
            <a:pPr eaLnBrk="1" hangingPunct="1"/>
            <a:r>
              <a:rPr lang="en-US" altLang="en-US"/>
              <a:t>Ecommerce and Web Systems</a:t>
            </a:r>
          </a:p>
          <a:p>
            <a:pPr eaLnBrk="1" hangingPunct="1"/>
            <a:r>
              <a:rPr lang="en-US" altLang="en-US"/>
              <a:t>Enterprise Resource Planning Systems</a:t>
            </a:r>
          </a:p>
          <a:p>
            <a:pPr eaLnBrk="1" hangingPunct="1"/>
            <a:r>
              <a:rPr lang="en-US" altLang="en-US"/>
              <a:t>Wireless Systems</a:t>
            </a:r>
          </a:p>
          <a:p>
            <a:pPr eaLnBrk="1" hangingPunct="1"/>
            <a:r>
              <a:rPr lang="en-US" altLang="en-US"/>
              <a:t>Open Source Software</a:t>
            </a:r>
          </a:p>
          <a:p>
            <a:pPr eaLnBrk="1" hangingPunct="1"/>
            <a:r>
              <a:rPr lang="en-US" altLang="en-US"/>
              <a:t>Need for Systems Analysis and Design</a:t>
            </a:r>
          </a:p>
        </p:txBody>
      </p:sp>
      <p:sp>
        <p:nvSpPr>
          <p:cNvPr id="4" name="Date Placeholder 3">
            <a:extLst>
              <a:ext uri="{FF2B5EF4-FFF2-40B4-BE49-F238E27FC236}">
                <a16:creationId xmlns:a16="http://schemas.microsoft.com/office/drawing/2014/main" id="{40DE2357-D519-4952-9BD4-076487661D59}"/>
              </a:ext>
            </a:extLst>
          </p:cNvPr>
          <p:cNvSpPr>
            <a:spLocks noGrp="1"/>
          </p:cNvSpPr>
          <p:nvPr>
            <p:ph type="dt" sz="quarter" idx="10"/>
          </p:nvPr>
        </p:nvSpPr>
        <p:spPr/>
        <p:txBody>
          <a:bodyPr/>
          <a:lstStyle/>
          <a:p>
            <a:pPr>
              <a:defRPr/>
            </a:pPr>
            <a:r>
              <a:rPr lang="en-US"/>
              <a:t>Kendall &amp; Kendall</a:t>
            </a:r>
          </a:p>
        </p:txBody>
      </p:sp>
      <p:sp>
        <p:nvSpPr>
          <p:cNvPr id="22533" name="Slide Number Placeholder 5">
            <a:extLst>
              <a:ext uri="{FF2B5EF4-FFF2-40B4-BE49-F238E27FC236}">
                <a16:creationId xmlns:a16="http://schemas.microsoft.com/office/drawing/2014/main" id="{8868008B-B357-4E42-8D00-4A004FC9B4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C06165DF-92B8-4120-B88C-F59BE4D0481C}" type="slidenum">
              <a:rPr lang="en-US" altLang="en-US" sz="1000"/>
              <a:pPr>
                <a:spcBef>
                  <a:spcPct val="0"/>
                </a:spcBef>
                <a:buClrTx/>
                <a:buFontTx/>
                <a:buNone/>
              </a:pPr>
              <a:t>11</a:t>
            </a:fld>
            <a:endParaRPr lang="en-US" altLang="en-US" sz="1000"/>
          </a:p>
        </p:txBody>
      </p:sp>
    </p:spTree>
    <p:extLst>
      <p:ext uri="{BB962C8B-B14F-4D97-AF65-F5344CB8AC3E}">
        <p14:creationId xmlns:p14="http://schemas.microsoft.com/office/powerpoint/2010/main" val="13496267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0E63E34-A6C7-4A77-921D-249BB7D30057}"/>
              </a:ext>
            </a:extLst>
          </p:cNvPr>
          <p:cNvSpPr>
            <a:spLocks noGrp="1" noChangeArrowheads="1"/>
          </p:cNvSpPr>
          <p:nvPr>
            <p:ph type="title"/>
          </p:nvPr>
        </p:nvSpPr>
        <p:spPr/>
        <p:txBody>
          <a:bodyPr/>
          <a:lstStyle/>
          <a:p>
            <a:pPr eaLnBrk="1" hangingPunct="1"/>
            <a:r>
              <a:rPr lang="en-US" altLang="en-US" sz="2800" b="1"/>
              <a:t>Figure 1.2</a:t>
            </a:r>
            <a:r>
              <a:rPr lang="en-US" altLang="en-US" sz="2800"/>
              <a:t> Systems analysts need to be aware that integrating technologies affects all types of systems</a:t>
            </a:r>
          </a:p>
        </p:txBody>
      </p:sp>
      <p:sp>
        <p:nvSpPr>
          <p:cNvPr id="4" name="Date Placeholder 3">
            <a:extLst>
              <a:ext uri="{FF2B5EF4-FFF2-40B4-BE49-F238E27FC236}">
                <a16:creationId xmlns:a16="http://schemas.microsoft.com/office/drawing/2014/main" id="{640F4455-BBD4-4AB2-A066-0999440E12F2}"/>
              </a:ext>
            </a:extLst>
          </p:cNvPr>
          <p:cNvSpPr>
            <a:spLocks noGrp="1"/>
          </p:cNvSpPr>
          <p:nvPr>
            <p:ph type="dt" sz="quarter" idx="10"/>
          </p:nvPr>
        </p:nvSpPr>
        <p:spPr/>
        <p:txBody>
          <a:bodyPr/>
          <a:lstStyle/>
          <a:p>
            <a:pPr>
              <a:defRPr/>
            </a:pPr>
            <a:r>
              <a:rPr lang="en-US"/>
              <a:t>Kendall &amp; Kendall</a:t>
            </a:r>
          </a:p>
        </p:txBody>
      </p:sp>
      <p:sp>
        <p:nvSpPr>
          <p:cNvPr id="24580" name="Slide Number Placeholder 5">
            <a:extLst>
              <a:ext uri="{FF2B5EF4-FFF2-40B4-BE49-F238E27FC236}">
                <a16:creationId xmlns:a16="http://schemas.microsoft.com/office/drawing/2014/main" id="{2BFA3FAC-59F9-48B1-B710-A1F7EBA515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A549E06C-49C6-4D3E-88BD-1C940B825852}" type="slidenum">
              <a:rPr lang="en-US" altLang="en-US" sz="1000"/>
              <a:pPr>
                <a:spcBef>
                  <a:spcPct val="0"/>
                </a:spcBef>
                <a:buClrTx/>
                <a:buFontTx/>
                <a:buNone/>
              </a:pPr>
              <a:t>12</a:t>
            </a:fld>
            <a:endParaRPr lang="en-US" altLang="en-US" sz="1000"/>
          </a:p>
        </p:txBody>
      </p:sp>
      <p:pic>
        <p:nvPicPr>
          <p:cNvPr id="24581" name="Picture 9">
            <a:extLst>
              <a:ext uri="{FF2B5EF4-FFF2-40B4-BE49-F238E27FC236}">
                <a16:creationId xmlns:a16="http://schemas.microsoft.com/office/drawing/2014/main" id="{D7C99443-F95B-4F0C-B482-D74413463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05000"/>
            <a:ext cx="4800600"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8395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0871BF6-2B97-454C-AE8F-F8859366C5F9}"/>
              </a:ext>
            </a:extLst>
          </p:cNvPr>
          <p:cNvSpPr>
            <a:spLocks noGrp="1" noChangeArrowheads="1"/>
          </p:cNvSpPr>
          <p:nvPr>
            <p:ph type="title"/>
          </p:nvPr>
        </p:nvSpPr>
        <p:spPr/>
        <p:txBody>
          <a:bodyPr/>
          <a:lstStyle/>
          <a:p>
            <a:pPr eaLnBrk="1" hangingPunct="1"/>
            <a:r>
              <a:rPr lang="en-US" altLang="en-US" sz="4000"/>
              <a:t>Ecommerce and Web Systems</a:t>
            </a:r>
          </a:p>
        </p:txBody>
      </p:sp>
      <p:sp>
        <p:nvSpPr>
          <p:cNvPr id="25603" name="Rectangle 3">
            <a:extLst>
              <a:ext uri="{FF2B5EF4-FFF2-40B4-BE49-F238E27FC236}">
                <a16:creationId xmlns:a16="http://schemas.microsoft.com/office/drawing/2014/main" id="{885CEA51-F0CB-468A-910B-4A36BF860C42}"/>
              </a:ext>
            </a:extLst>
          </p:cNvPr>
          <p:cNvSpPr>
            <a:spLocks noGrp="1" noChangeArrowheads="1"/>
          </p:cNvSpPr>
          <p:nvPr>
            <p:ph idx="1"/>
          </p:nvPr>
        </p:nvSpPr>
        <p:spPr/>
        <p:txBody>
          <a:bodyPr/>
          <a:lstStyle/>
          <a:p>
            <a:pPr eaLnBrk="1" hangingPunct="1"/>
            <a:r>
              <a:rPr lang="en-US" altLang="en-US"/>
              <a:t>Benefits</a:t>
            </a:r>
          </a:p>
          <a:p>
            <a:pPr lvl="1" eaLnBrk="1" hangingPunct="1"/>
            <a:r>
              <a:rPr lang="en-US" altLang="en-US"/>
              <a:t>Increasing user awareness of the availability of a service, product, industry, person, or group</a:t>
            </a:r>
          </a:p>
          <a:p>
            <a:pPr lvl="1" eaLnBrk="1" hangingPunct="1"/>
            <a:r>
              <a:rPr lang="en-US" altLang="en-US"/>
              <a:t>The possibility of 24-hour access for users</a:t>
            </a:r>
          </a:p>
          <a:p>
            <a:pPr lvl="1" eaLnBrk="1" hangingPunct="1"/>
            <a:r>
              <a:rPr lang="en-US" altLang="en-US"/>
              <a:t>Improving the usefulness and usability of interface design</a:t>
            </a:r>
          </a:p>
          <a:p>
            <a:pPr lvl="1" eaLnBrk="1" hangingPunct="1"/>
            <a:r>
              <a:rPr lang="en-US" altLang="en-US"/>
              <a:t>Creating a system that can extend globally rather than remain local, thus reaching people in remote locations without worry of the time zone in which they are located</a:t>
            </a:r>
          </a:p>
        </p:txBody>
      </p:sp>
      <p:sp>
        <p:nvSpPr>
          <p:cNvPr id="4" name="Date Placeholder 3">
            <a:extLst>
              <a:ext uri="{FF2B5EF4-FFF2-40B4-BE49-F238E27FC236}">
                <a16:creationId xmlns:a16="http://schemas.microsoft.com/office/drawing/2014/main" id="{C61B453A-9986-4219-A715-074F7806C0A3}"/>
              </a:ext>
            </a:extLst>
          </p:cNvPr>
          <p:cNvSpPr>
            <a:spLocks noGrp="1"/>
          </p:cNvSpPr>
          <p:nvPr>
            <p:ph type="dt" sz="quarter" idx="10"/>
          </p:nvPr>
        </p:nvSpPr>
        <p:spPr/>
        <p:txBody>
          <a:bodyPr/>
          <a:lstStyle/>
          <a:p>
            <a:pPr>
              <a:defRPr/>
            </a:pPr>
            <a:r>
              <a:rPr lang="en-US"/>
              <a:t>Kendall &amp; Kendall</a:t>
            </a:r>
          </a:p>
        </p:txBody>
      </p:sp>
      <p:sp>
        <p:nvSpPr>
          <p:cNvPr id="25605" name="Slide Number Placeholder 5">
            <a:extLst>
              <a:ext uri="{FF2B5EF4-FFF2-40B4-BE49-F238E27FC236}">
                <a16:creationId xmlns:a16="http://schemas.microsoft.com/office/drawing/2014/main" id="{A06E4799-A6BF-412E-9730-8389A6497C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F26D870E-D6DA-48EB-AAB5-9CC197EDDE2A}" type="slidenum">
              <a:rPr lang="en-US" altLang="en-US" sz="1000"/>
              <a:pPr>
                <a:spcBef>
                  <a:spcPct val="0"/>
                </a:spcBef>
                <a:buClrTx/>
                <a:buFontTx/>
                <a:buNone/>
              </a:pPr>
              <a:t>13</a:t>
            </a:fld>
            <a:endParaRPr lang="en-US" altLang="en-US" sz="1000"/>
          </a:p>
        </p:txBody>
      </p:sp>
    </p:spTree>
    <p:extLst>
      <p:ext uri="{BB962C8B-B14F-4D97-AF65-F5344CB8AC3E}">
        <p14:creationId xmlns:p14="http://schemas.microsoft.com/office/powerpoint/2010/main" val="35732665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FB1F53E-07CE-4AAD-B05B-E21D62BC21B5}"/>
              </a:ext>
            </a:extLst>
          </p:cNvPr>
          <p:cNvSpPr>
            <a:spLocks noGrp="1" noChangeArrowheads="1"/>
          </p:cNvSpPr>
          <p:nvPr>
            <p:ph type="title"/>
          </p:nvPr>
        </p:nvSpPr>
        <p:spPr/>
        <p:txBody>
          <a:bodyPr/>
          <a:lstStyle/>
          <a:p>
            <a:pPr eaLnBrk="1" hangingPunct="1"/>
            <a:r>
              <a:rPr lang="en-US" altLang="en-US" sz="4000"/>
              <a:t>Enterprise Resource Planning Systems (ERP)</a:t>
            </a:r>
          </a:p>
        </p:txBody>
      </p:sp>
      <p:sp>
        <p:nvSpPr>
          <p:cNvPr id="27651" name="Rectangle 3">
            <a:extLst>
              <a:ext uri="{FF2B5EF4-FFF2-40B4-BE49-F238E27FC236}">
                <a16:creationId xmlns:a16="http://schemas.microsoft.com/office/drawing/2014/main" id="{FC754169-9D6C-4E21-85CC-05061FA9EDBE}"/>
              </a:ext>
            </a:extLst>
          </p:cNvPr>
          <p:cNvSpPr>
            <a:spLocks noGrp="1" noChangeArrowheads="1"/>
          </p:cNvSpPr>
          <p:nvPr>
            <p:ph idx="1"/>
          </p:nvPr>
        </p:nvSpPr>
        <p:spPr/>
        <p:txBody>
          <a:bodyPr/>
          <a:lstStyle/>
          <a:p>
            <a:pPr eaLnBrk="1" hangingPunct="1"/>
            <a:r>
              <a:rPr lang="en-US" altLang="en-US"/>
              <a:t>Performs integration of many information systems existing on different management levels and within different functions</a:t>
            </a:r>
          </a:p>
          <a:p>
            <a:pPr eaLnBrk="1" hangingPunct="1"/>
            <a:r>
              <a:rPr lang="en-US" altLang="en-US"/>
              <a:t>Example: SAP, Oracle</a:t>
            </a:r>
          </a:p>
          <a:p>
            <a:pPr eaLnBrk="1" hangingPunct="1"/>
            <a:r>
              <a:rPr lang="en-US" altLang="en-US"/>
              <a:t>https://www.youtube.com/watch?v=c9HfNg4a_Og</a:t>
            </a:r>
          </a:p>
        </p:txBody>
      </p:sp>
      <p:sp>
        <p:nvSpPr>
          <p:cNvPr id="4" name="Date Placeholder 3">
            <a:extLst>
              <a:ext uri="{FF2B5EF4-FFF2-40B4-BE49-F238E27FC236}">
                <a16:creationId xmlns:a16="http://schemas.microsoft.com/office/drawing/2014/main" id="{7BCABDC8-F26B-451F-A34F-6090BA4C7A65}"/>
              </a:ext>
            </a:extLst>
          </p:cNvPr>
          <p:cNvSpPr>
            <a:spLocks noGrp="1"/>
          </p:cNvSpPr>
          <p:nvPr>
            <p:ph type="dt" sz="quarter" idx="10"/>
          </p:nvPr>
        </p:nvSpPr>
        <p:spPr/>
        <p:txBody>
          <a:bodyPr/>
          <a:lstStyle/>
          <a:p>
            <a:pPr>
              <a:defRPr/>
            </a:pPr>
            <a:r>
              <a:rPr lang="en-US"/>
              <a:t>Kendall &amp; Kendall</a:t>
            </a:r>
          </a:p>
        </p:txBody>
      </p:sp>
      <p:sp>
        <p:nvSpPr>
          <p:cNvPr id="27653" name="Slide Number Placeholder 5">
            <a:extLst>
              <a:ext uri="{FF2B5EF4-FFF2-40B4-BE49-F238E27FC236}">
                <a16:creationId xmlns:a16="http://schemas.microsoft.com/office/drawing/2014/main" id="{4D12B550-97C1-4A2F-99A4-44C6FB80F8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5DC11900-8EAF-4CF8-93CC-4402B4F83942}" type="slidenum">
              <a:rPr lang="en-US" altLang="en-US" sz="1000"/>
              <a:pPr>
                <a:spcBef>
                  <a:spcPct val="0"/>
                </a:spcBef>
                <a:buClrTx/>
                <a:buFontTx/>
                <a:buNone/>
              </a:pPr>
              <a:t>14</a:t>
            </a:fld>
            <a:endParaRPr lang="en-US" altLang="en-US" sz="1000"/>
          </a:p>
        </p:txBody>
      </p:sp>
    </p:spTree>
    <p:extLst>
      <p:ext uri="{BB962C8B-B14F-4D97-AF65-F5344CB8AC3E}">
        <p14:creationId xmlns:p14="http://schemas.microsoft.com/office/powerpoint/2010/main" val="19563474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9AC35F1-6EFA-4719-9F70-3AE509848288}"/>
              </a:ext>
            </a:extLst>
          </p:cNvPr>
          <p:cNvSpPr>
            <a:spLocks noGrp="1" noChangeArrowheads="1"/>
          </p:cNvSpPr>
          <p:nvPr>
            <p:ph type="title"/>
          </p:nvPr>
        </p:nvSpPr>
        <p:spPr/>
        <p:txBody>
          <a:bodyPr/>
          <a:lstStyle/>
          <a:p>
            <a:pPr eaLnBrk="1" hangingPunct="1"/>
            <a:r>
              <a:rPr lang="en-US" altLang="en-US" sz="4000"/>
              <a:t>Wireless Systems</a:t>
            </a:r>
          </a:p>
        </p:txBody>
      </p:sp>
      <p:sp>
        <p:nvSpPr>
          <p:cNvPr id="29699" name="Rectangle 3">
            <a:extLst>
              <a:ext uri="{FF2B5EF4-FFF2-40B4-BE49-F238E27FC236}">
                <a16:creationId xmlns:a16="http://schemas.microsoft.com/office/drawing/2014/main" id="{B7F20373-1F1E-46FE-9D4D-E63221B9596B}"/>
              </a:ext>
            </a:extLst>
          </p:cNvPr>
          <p:cNvSpPr>
            <a:spLocks noGrp="1" noChangeArrowheads="1"/>
          </p:cNvSpPr>
          <p:nvPr>
            <p:ph idx="1"/>
          </p:nvPr>
        </p:nvSpPr>
        <p:spPr/>
        <p:txBody>
          <a:bodyPr/>
          <a:lstStyle/>
          <a:p>
            <a:pPr eaLnBrk="1" hangingPunct="1">
              <a:lnSpc>
                <a:spcPct val="90000"/>
              </a:lnSpc>
            </a:pPr>
            <a:r>
              <a:rPr lang="en-US" altLang="en-US"/>
              <a:t>System analyst may be asked to design standard or wireless communication networks that integrate voice, video and email into organizational intranets or industry extranets</a:t>
            </a:r>
          </a:p>
          <a:p>
            <a:pPr eaLnBrk="1" hangingPunct="1">
              <a:lnSpc>
                <a:spcPct val="90000"/>
              </a:lnSpc>
            </a:pPr>
            <a:r>
              <a:rPr lang="en-US" altLang="en-US"/>
              <a:t>System analyst may also be asked to develop intelligent agents</a:t>
            </a:r>
          </a:p>
          <a:p>
            <a:pPr eaLnBrk="1" hangingPunct="1">
              <a:lnSpc>
                <a:spcPct val="90000"/>
              </a:lnSpc>
            </a:pPr>
            <a:r>
              <a:rPr lang="en-US" altLang="en-US"/>
              <a:t>Example: Microsoft's new software based on Bayesian statistics </a:t>
            </a:r>
          </a:p>
          <a:p>
            <a:pPr eaLnBrk="1" hangingPunct="1">
              <a:lnSpc>
                <a:spcPct val="90000"/>
              </a:lnSpc>
            </a:pPr>
            <a:r>
              <a:rPr lang="en-US" altLang="en-US"/>
              <a:t>Wireless communication is referred as m-commerce (mobile commerce)</a:t>
            </a:r>
          </a:p>
        </p:txBody>
      </p:sp>
      <p:sp>
        <p:nvSpPr>
          <p:cNvPr id="4" name="Date Placeholder 3">
            <a:extLst>
              <a:ext uri="{FF2B5EF4-FFF2-40B4-BE49-F238E27FC236}">
                <a16:creationId xmlns:a16="http://schemas.microsoft.com/office/drawing/2014/main" id="{DCBBDA5D-B004-448A-8370-C637CD186C36}"/>
              </a:ext>
            </a:extLst>
          </p:cNvPr>
          <p:cNvSpPr>
            <a:spLocks noGrp="1"/>
          </p:cNvSpPr>
          <p:nvPr>
            <p:ph type="dt" sz="quarter" idx="10"/>
          </p:nvPr>
        </p:nvSpPr>
        <p:spPr/>
        <p:txBody>
          <a:bodyPr/>
          <a:lstStyle/>
          <a:p>
            <a:pPr>
              <a:defRPr/>
            </a:pPr>
            <a:r>
              <a:rPr lang="en-US"/>
              <a:t>Kendall &amp; Kendall</a:t>
            </a:r>
          </a:p>
        </p:txBody>
      </p:sp>
      <p:sp>
        <p:nvSpPr>
          <p:cNvPr id="29701" name="Slide Number Placeholder 5">
            <a:extLst>
              <a:ext uri="{FF2B5EF4-FFF2-40B4-BE49-F238E27FC236}">
                <a16:creationId xmlns:a16="http://schemas.microsoft.com/office/drawing/2014/main" id="{127CF04D-E0A7-4F47-960F-AF957C7E221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93F87337-73D9-4826-BA9F-6A0FD7D6C4CF}" type="slidenum">
              <a:rPr lang="en-US" altLang="en-US" sz="1000"/>
              <a:pPr>
                <a:spcBef>
                  <a:spcPct val="0"/>
                </a:spcBef>
                <a:buClrTx/>
                <a:buFontTx/>
                <a:buNone/>
              </a:pPr>
              <a:t>15</a:t>
            </a:fld>
            <a:endParaRPr lang="en-US" altLang="en-US" sz="1000"/>
          </a:p>
        </p:txBody>
      </p:sp>
    </p:spTree>
    <p:extLst>
      <p:ext uri="{BB962C8B-B14F-4D97-AF65-F5344CB8AC3E}">
        <p14:creationId xmlns:p14="http://schemas.microsoft.com/office/powerpoint/2010/main" val="18249327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B9B22BB-3A41-45ED-AC49-F44A451204C7}"/>
              </a:ext>
            </a:extLst>
          </p:cNvPr>
          <p:cNvSpPr>
            <a:spLocks noGrp="1" noChangeArrowheads="1"/>
          </p:cNvSpPr>
          <p:nvPr>
            <p:ph type="title"/>
          </p:nvPr>
        </p:nvSpPr>
        <p:spPr/>
        <p:txBody>
          <a:bodyPr/>
          <a:lstStyle/>
          <a:p>
            <a:pPr eaLnBrk="1" hangingPunct="1"/>
            <a:r>
              <a:rPr lang="en-US" altLang="en-US"/>
              <a:t>Open Source Software</a:t>
            </a:r>
          </a:p>
        </p:txBody>
      </p:sp>
      <p:sp>
        <p:nvSpPr>
          <p:cNvPr id="31747" name="Rectangle 3">
            <a:extLst>
              <a:ext uri="{FF2B5EF4-FFF2-40B4-BE49-F238E27FC236}">
                <a16:creationId xmlns:a16="http://schemas.microsoft.com/office/drawing/2014/main" id="{E5D150B3-36E9-44CF-A431-020F4DAF2EEE}"/>
              </a:ext>
            </a:extLst>
          </p:cNvPr>
          <p:cNvSpPr>
            <a:spLocks noGrp="1" noChangeArrowheads="1"/>
          </p:cNvSpPr>
          <p:nvPr>
            <p:ph idx="1"/>
          </p:nvPr>
        </p:nvSpPr>
        <p:spPr/>
        <p:txBody>
          <a:bodyPr/>
          <a:lstStyle/>
          <a:p>
            <a:pPr eaLnBrk="1" hangingPunct="1">
              <a:lnSpc>
                <a:spcPct val="90000"/>
              </a:lnSpc>
            </a:pPr>
            <a:r>
              <a:rPr lang="en-US" altLang="en-US"/>
              <a:t>An alternative of traditional software development where proprietary code is hidden from the users</a:t>
            </a:r>
          </a:p>
          <a:p>
            <a:pPr eaLnBrk="1" hangingPunct="1">
              <a:lnSpc>
                <a:spcPct val="90000"/>
              </a:lnSpc>
            </a:pPr>
            <a:r>
              <a:rPr lang="en-US" altLang="en-US"/>
              <a:t>Open source software is free to distribute, share and modify</a:t>
            </a:r>
          </a:p>
          <a:p>
            <a:pPr eaLnBrk="1" hangingPunct="1">
              <a:lnSpc>
                <a:spcPct val="90000"/>
              </a:lnSpc>
            </a:pPr>
            <a:r>
              <a:rPr lang="en-US" altLang="en-US"/>
              <a:t>Characterized as a philosophy rather than simply the process of creating new software</a:t>
            </a:r>
          </a:p>
          <a:p>
            <a:pPr eaLnBrk="1" hangingPunct="1">
              <a:lnSpc>
                <a:spcPct val="90000"/>
              </a:lnSpc>
            </a:pPr>
            <a:r>
              <a:rPr lang="en-US" altLang="en-US"/>
              <a:t>Example: Linux Operating System, Apache Web Server, Mozilla Firefox Web browser</a:t>
            </a:r>
          </a:p>
        </p:txBody>
      </p:sp>
      <p:sp>
        <p:nvSpPr>
          <p:cNvPr id="4" name="Date Placeholder 3">
            <a:extLst>
              <a:ext uri="{FF2B5EF4-FFF2-40B4-BE49-F238E27FC236}">
                <a16:creationId xmlns:a16="http://schemas.microsoft.com/office/drawing/2014/main" id="{434ABA18-DDD4-4D46-8AD4-6F94F2A2218A}"/>
              </a:ext>
            </a:extLst>
          </p:cNvPr>
          <p:cNvSpPr>
            <a:spLocks noGrp="1"/>
          </p:cNvSpPr>
          <p:nvPr>
            <p:ph type="dt" sz="quarter" idx="10"/>
          </p:nvPr>
        </p:nvSpPr>
        <p:spPr/>
        <p:txBody>
          <a:bodyPr/>
          <a:lstStyle/>
          <a:p>
            <a:pPr>
              <a:defRPr/>
            </a:pPr>
            <a:r>
              <a:rPr lang="en-US"/>
              <a:t>Kendall &amp; Kendall</a:t>
            </a:r>
          </a:p>
        </p:txBody>
      </p:sp>
      <p:sp>
        <p:nvSpPr>
          <p:cNvPr id="31749" name="Slide Number Placeholder 5">
            <a:extLst>
              <a:ext uri="{FF2B5EF4-FFF2-40B4-BE49-F238E27FC236}">
                <a16:creationId xmlns:a16="http://schemas.microsoft.com/office/drawing/2014/main" id="{D90B7F98-D525-436C-9812-A05A1FB5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058D9D8E-44F5-4A64-8992-B0053C2EC722}" type="slidenum">
              <a:rPr lang="en-US" altLang="en-US" sz="1000"/>
              <a:pPr>
                <a:spcBef>
                  <a:spcPct val="0"/>
                </a:spcBef>
                <a:buClrTx/>
                <a:buFontTx/>
                <a:buNone/>
              </a:pPr>
              <a:t>16</a:t>
            </a:fld>
            <a:endParaRPr lang="en-US" altLang="en-US" sz="1000"/>
          </a:p>
        </p:txBody>
      </p:sp>
    </p:spTree>
    <p:extLst>
      <p:ext uri="{BB962C8B-B14F-4D97-AF65-F5344CB8AC3E}">
        <p14:creationId xmlns:p14="http://schemas.microsoft.com/office/powerpoint/2010/main" val="10868743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6797F23-A981-4C76-8D72-5690A6D85AFF}"/>
              </a:ext>
            </a:extLst>
          </p:cNvPr>
          <p:cNvSpPr>
            <a:spLocks noGrp="1" noChangeArrowheads="1"/>
          </p:cNvSpPr>
          <p:nvPr>
            <p:ph type="title"/>
          </p:nvPr>
        </p:nvSpPr>
        <p:spPr/>
        <p:txBody>
          <a:bodyPr/>
          <a:lstStyle/>
          <a:p>
            <a:pPr eaLnBrk="1" hangingPunct="1"/>
            <a:r>
              <a:rPr lang="en-US" altLang="en-US" sz="4000"/>
              <a:t>Need for Systems Analysis and Design</a:t>
            </a:r>
          </a:p>
        </p:txBody>
      </p:sp>
      <p:sp>
        <p:nvSpPr>
          <p:cNvPr id="33795" name="Rectangle 3">
            <a:extLst>
              <a:ext uri="{FF2B5EF4-FFF2-40B4-BE49-F238E27FC236}">
                <a16:creationId xmlns:a16="http://schemas.microsoft.com/office/drawing/2014/main" id="{4F9EB07A-08EB-4F6F-A8C3-6F4ADA0DC1AA}"/>
              </a:ext>
            </a:extLst>
          </p:cNvPr>
          <p:cNvSpPr>
            <a:spLocks noGrp="1" noChangeArrowheads="1"/>
          </p:cNvSpPr>
          <p:nvPr>
            <p:ph idx="1"/>
          </p:nvPr>
        </p:nvSpPr>
        <p:spPr/>
        <p:txBody>
          <a:bodyPr/>
          <a:lstStyle/>
          <a:p>
            <a:pPr eaLnBrk="1" hangingPunct="1"/>
            <a:r>
              <a:rPr lang="en-US" altLang="en-US"/>
              <a:t>Installing a system without proper planning leads to great user dissatisfaction and frequently causes the system to fall into disuse</a:t>
            </a:r>
          </a:p>
          <a:p>
            <a:pPr eaLnBrk="1" hangingPunct="1"/>
            <a:r>
              <a:rPr lang="en-US" altLang="en-US"/>
              <a:t>Lends structure to the analysis and design of information systems</a:t>
            </a:r>
          </a:p>
          <a:p>
            <a:pPr eaLnBrk="1" hangingPunct="1"/>
            <a:r>
              <a:rPr lang="en-US" altLang="en-US"/>
              <a:t>A series of processes systematically undertaken to improve a business through the use of computerized information systems</a:t>
            </a:r>
          </a:p>
        </p:txBody>
      </p:sp>
      <p:sp>
        <p:nvSpPr>
          <p:cNvPr id="4" name="Date Placeholder 3">
            <a:extLst>
              <a:ext uri="{FF2B5EF4-FFF2-40B4-BE49-F238E27FC236}">
                <a16:creationId xmlns:a16="http://schemas.microsoft.com/office/drawing/2014/main" id="{D3956CFF-2FF9-4F59-8D2A-9D850B4AE2E4}"/>
              </a:ext>
            </a:extLst>
          </p:cNvPr>
          <p:cNvSpPr>
            <a:spLocks noGrp="1"/>
          </p:cNvSpPr>
          <p:nvPr>
            <p:ph type="dt" sz="quarter" idx="10"/>
          </p:nvPr>
        </p:nvSpPr>
        <p:spPr/>
        <p:txBody>
          <a:bodyPr/>
          <a:lstStyle/>
          <a:p>
            <a:pPr>
              <a:defRPr/>
            </a:pPr>
            <a:r>
              <a:rPr lang="en-US"/>
              <a:t>Kendall &amp; Kendall</a:t>
            </a:r>
          </a:p>
        </p:txBody>
      </p:sp>
      <p:sp>
        <p:nvSpPr>
          <p:cNvPr id="33797" name="Slide Number Placeholder 5">
            <a:extLst>
              <a:ext uri="{FF2B5EF4-FFF2-40B4-BE49-F238E27FC236}">
                <a16:creationId xmlns:a16="http://schemas.microsoft.com/office/drawing/2014/main" id="{C25DF11C-787F-4B66-9736-16384A0492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EBA75717-D497-4F2E-8976-6175EDCB0C7F}" type="slidenum">
              <a:rPr lang="en-US" altLang="en-US" sz="1000"/>
              <a:pPr>
                <a:spcBef>
                  <a:spcPct val="0"/>
                </a:spcBef>
                <a:buClrTx/>
                <a:buFontTx/>
                <a:buNone/>
              </a:pPr>
              <a:t>17</a:t>
            </a:fld>
            <a:endParaRPr lang="en-US" altLang="en-US" sz="1000"/>
          </a:p>
        </p:txBody>
      </p:sp>
    </p:spTree>
    <p:extLst>
      <p:ext uri="{BB962C8B-B14F-4D97-AF65-F5344CB8AC3E}">
        <p14:creationId xmlns:p14="http://schemas.microsoft.com/office/powerpoint/2010/main" val="22307302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887DC09-1F72-4E14-9A6F-9D35A6171857}"/>
              </a:ext>
            </a:extLst>
          </p:cNvPr>
          <p:cNvSpPr>
            <a:spLocks noGrp="1" noChangeArrowheads="1"/>
          </p:cNvSpPr>
          <p:nvPr>
            <p:ph type="title"/>
          </p:nvPr>
        </p:nvSpPr>
        <p:spPr/>
        <p:txBody>
          <a:bodyPr/>
          <a:lstStyle/>
          <a:p>
            <a:pPr eaLnBrk="1" hangingPunct="1"/>
            <a:r>
              <a:rPr lang="en-US" altLang="en-US"/>
              <a:t>Roles of the Systems Analyst</a:t>
            </a:r>
          </a:p>
        </p:txBody>
      </p:sp>
      <p:sp>
        <p:nvSpPr>
          <p:cNvPr id="35843" name="Rectangle 3">
            <a:extLst>
              <a:ext uri="{FF2B5EF4-FFF2-40B4-BE49-F238E27FC236}">
                <a16:creationId xmlns:a16="http://schemas.microsoft.com/office/drawing/2014/main" id="{049E5763-210F-40FA-83D4-B781BFC23960}"/>
              </a:ext>
            </a:extLst>
          </p:cNvPr>
          <p:cNvSpPr>
            <a:spLocks noGrp="1" noChangeArrowheads="1"/>
          </p:cNvSpPr>
          <p:nvPr>
            <p:ph idx="1"/>
          </p:nvPr>
        </p:nvSpPr>
        <p:spPr/>
        <p:txBody>
          <a:bodyPr/>
          <a:lstStyle/>
          <a:p>
            <a:pPr eaLnBrk="1" hangingPunct="1"/>
            <a:r>
              <a:rPr lang="en-US" altLang="en-US"/>
              <a:t>The analyst must be able to work with people of all descriptions and be experienced in working with computers</a:t>
            </a:r>
          </a:p>
          <a:p>
            <a:pPr eaLnBrk="1" hangingPunct="1"/>
            <a:r>
              <a:rPr lang="en-US" altLang="en-US"/>
              <a:t>Three primary roles:</a:t>
            </a:r>
          </a:p>
          <a:p>
            <a:pPr lvl="1" eaLnBrk="1" hangingPunct="1"/>
            <a:r>
              <a:rPr lang="en-US" altLang="en-US"/>
              <a:t>Consultant</a:t>
            </a:r>
          </a:p>
          <a:p>
            <a:pPr lvl="1" eaLnBrk="1" hangingPunct="1"/>
            <a:r>
              <a:rPr lang="en-US" altLang="en-US"/>
              <a:t>Supporting Expert</a:t>
            </a:r>
          </a:p>
          <a:p>
            <a:pPr lvl="1" eaLnBrk="1" hangingPunct="1"/>
            <a:r>
              <a:rPr lang="en-US" altLang="en-US"/>
              <a:t>Agent of change</a:t>
            </a:r>
          </a:p>
        </p:txBody>
      </p:sp>
      <p:sp>
        <p:nvSpPr>
          <p:cNvPr id="4" name="Date Placeholder 3">
            <a:extLst>
              <a:ext uri="{FF2B5EF4-FFF2-40B4-BE49-F238E27FC236}">
                <a16:creationId xmlns:a16="http://schemas.microsoft.com/office/drawing/2014/main" id="{9C1D151A-1A67-4AC1-BE19-D36541354F09}"/>
              </a:ext>
            </a:extLst>
          </p:cNvPr>
          <p:cNvSpPr>
            <a:spLocks noGrp="1"/>
          </p:cNvSpPr>
          <p:nvPr>
            <p:ph type="dt" sz="quarter" idx="10"/>
          </p:nvPr>
        </p:nvSpPr>
        <p:spPr/>
        <p:txBody>
          <a:bodyPr/>
          <a:lstStyle/>
          <a:p>
            <a:pPr>
              <a:defRPr/>
            </a:pPr>
            <a:r>
              <a:rPr lang="en-US"/>
              <a:t>Kendall &amp; Kendall</a:t>
            </a:r>
          </a:p>
        </p:txBody>
      </p:sp>
      <p:sp>
        <p:nvSpPr>
          <p:cNvPr id="35845" name="Slide Number Placeholder 5">
            <a:extLst>
              <a:ext uri="{FF2B5EF4-FFF2-40B4-BE49-F238E27FC236}">
                <a16:creationId xmlns:a16="http://schemas.microsoft.com/office/drawing/2014/main" id="{1DCA6C59-E722-4070-8602-D02E70A06E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186E5E59-18BE-4846-94D2-CFE28212F06B}" type="slidenum">
              <a:rPr lang="en-US" altLang="en-US" sz="1000"/>
              <a:pPr>
                <a:spcBef>
                  <a:spcPct val="0"/>
                </a:spcBef>
                <a:buClrTx/>
                <a:buFontTx/>
                <a:buNone/>
              </a:pPr>
              <a:t>18</a:t>
            </a:fld>
            <a:endParaRPr lang="en-US" altLang="en-US" sz="1000"/>
          </a:p>
        </p:txBody>
      </p:sp>
    </p:spTree>
    <p:extLst>
      <p:ext uri="{BB962C8B-B14F-4D97-AF65-F5344CB8AC3E}">
        <p14:creationId xmlns:p14="http://schemas.microsoft.com/office/powerpoint/2010/main" val="182710623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F189922-7FD8-409A-9361-C89E90037169}"/>
              </a:ext>
            </a:extLst>
          </p:cNvPr>
          <p:cNvSpPr>
            <a:spLocks noGrp="1" noChangeArrowheads="1"/>
          </p:cNvSpPr>
          <p:nvPr>
            <p:ph type="title"/>
          </p:nvPr>
        </p:nvSpPr>
        <p:spPr/>
        <p:txBody>
          <a:bodyPr/>
          <a:lstStyle/>
          <a:p>
            <a:pPr eaLnBrk="1" hangingPunct="1"/>
            <a:r>
              <a:rPr lang="en-US" altLang="en-US" sz="4000"/>
              <a:t>Qualities of the Systems Analyst</a:t>
            </a:r>
          </a:p>
        </p:txBody>
      </p:sp>
      <p:sp>
        <p:nvSpPr>
          <p:cNvPr id="37891" name="Rectangle 3">
            <a:extLst>
              <a:ext uri="{FF2B5EF4-FFF2-40B4-BE49-F238E27FC236}">
                <a16:creationId xmlns:a16="http://schemas.microsoft.com/office/drawing/2014/main" id="{D8536BF4-C23B-4B3D-8483-87C719785BB2}"/>
              </a:ext>
            </a:extLst>
          </p:cNvPr>
          <p:cNvSpPr>
            <a:spLocks noGrp="1" noChangeArrowheads="1"/>
          </p:cNvSpPr>
          <p:nvPr>
            <p:ph idx="1"/>
          </p:nvPr>
        </p:nvSpPr>
        <p:spPr/>
        <p:txBody>
          <a:bodyPr/>
          <a:lstStyle/>
          <a:p>
            <a:pPr eaLnBrk="1" hangingPunct="1"/>
            <a:r>
              <a:rPr lang="en-US" altLang="en-US"/>
              <a:t>Problem solver</a:t>
            </a:r>
          </a:p>
          <a:p>
            <a:pPr eaLnBrk="1" hangingPunct="1"/>
            <a:r>
              <a:rPr lang="en-US" altLang="en-US"/>
              <a:t>Communicator</a:t>
            </a:r>
          </a:p>
          <a:p>
            <a:pPr eaLnBrk="1" hangingPunct="1"/>
            <a:r>
              <a:rPr lang="en-US" altLang="en-US"/>
              <a:t>Strong personal and professional ethics</a:t>
            </a:r>
          </a:p>
          <a:p>
            <a:pPr eaLnBrk="1" hangingPunct="1"/>
            <a:r>
              <a:rPr lang="en-US" altLang="en-US"/>
              <a:t>Self-disciplined and self-motivated</a:t>
            </a:r>
          </a:p>
        </p:txBody>
      </p:sp>
      <p:sp>
        <p:nvSpPr>
          <p:cNvPr id="4" name="Date Placeholder 3">
            <a:extLst>
              <a:ext uri="{FF2B5EF4-FFF2-40B4-BE49-F238E27FC236}">
                <a16:creationId xmlns:a16="http://schemas.microsoft.com/office/drawing/2014/main" id="{CC1EBD2C-CF64-441C-AAC8-F3B561ADAC04}"/>
              </a:ext>
            </a:extLst>
          </p:cNvPr>
          <p:cNvSpPr>
            <a:spLocks noGrp="1"/>
          </p:cNvSpPr>
          <p:nvPr>
            <p:ph type="dt" sz="quarter" idx="10"/>
          </p:nvPr>
        </p:nvSpPr>
        <p:spPr/>
        <p:txBody>
          <a:bodyPr/>
          <a:lstStyle/>
          <a:p>
            <a:pPr>
              <a:defRPr/>
            </a:pPr>
            <a:r>
              <a:rPr lang="en-US"/>
              <a:t>Kendall &amp; Kendall</a:t>
            </a:r>
          </a:p>
        </p:txBody>
      </p:sp>
      <p:sp>
        <p:nvSpPr>
          <p:cNvPr id="37893" name="Slide Number Placeholder 5">
            <a:extLst>
              <a:ext uri="{FF2B5EF4-FFF2-40B4-BE49-F238E27FC236}">
                <a16:creationId xmlns:a16="http://schemas.microsoft.com/office/drawing/2014/main" id="{856B5344-37D3-40B5-BDF7-EFD26B1AE3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3B61C373-C79C-4316-B27F-A8772A93FA2F}" type="slidenum">
              <a:rPr lang="en-US" altLang="en-US" sz="1000"/>
              <a:pPr>
                <a:spcBef>
                  <a:spcPct val="0"/>
                </a:spcBef>
                <a:buClrTx/>
                <a:buFontTx/>
                <a:buNone/>
              </a:pPr>
              <a:t>19</a:t>
            </a:fld>
            <a:endParaRPr lang="en-US" altLang="en-US" sz="1000"/>
          </a:p>
        </p:txBody>
      </p:sp>
    </p:spTree>
    <p:extLst>
      <p:ext uri="{BB962C8B-B14F-4D97-AF65-F5344CB8AC3E}">
        <p14:creationId xmlns:p14="http://schemas.microsoft.com/office/powerpoint/2010/main" val="21870048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6AA3DFB-CB49-403B-B2CA-BD94A32F86A2}"/>
              </a:ext>
            </a:extLst>
          </p:cNvPr>
          <p:cNvSpPr>
            <a:spLocks noGrp="1" noChangeArrowheads="1"/>
          </p:cNvSpPr>
          <p:nvPr>
            <p:ph type="title"/>
          </p:nvPr>
        </p:nvSpPr>
        <p:spPr/>
        <p:txBody>
          <a:bodyPr/>
          <a:lstStyle/>
          <a:p>
            <a:pPr eaLnBrk="1" hangingPunct="1"/>
            <a:r>
              <a:rPr lang="en-US" altLang="en-US"/>
              <a:t>Learning Objectives</a:t>
            </a:r>
          </a:p>
        </p:txBody>
      </p:sp>
      <p:sp>
        <p:nvSpPr>
          <p:cNvPr id="6147" name="Rectangle 3">
            <a:extLst>
              <a:ext uri="{FF2B5EF4-FFF2-40B4-BE49-F238E27FC236}">
                <a16:creationId xmlns:a16="http://schemas.microsoft.com/office/drawing/2014/main" id="{593F95A0-4256-42EB-9FD9-7A8CAE59AC4E}"/>
              </a:ext>
            </a:extLst>
          </p:cNvPr>
          <p:cNvSpPr>
            <a:spLocks noGrp="1" noChangeArrowheads="1"/>
          </p:cNvSpPr>
          <p:nvPr>
            <p:ph idx="1"/>
          </p:nvPr>
        </p:nvSpPr>
        <p:spPr/>
        <p:txBody>
          <a:bodyPr/>
          <a:lstStyle/>
          <a:p>
            <a:pPr eaLnBrk="1" hangingPunct="1">
              <a:lnSpc>
                <a:spcPct val="80000"/>
              </a:lnSpc>
            </a:pPr>
            <a:r>
              <a:rPr lang="en-US" altLang="en-US" sz="2400"/>
              <a:t>Recall the basic types of computer-based systems that a systems analyst needs to address</a:t>
            </a:r>
          </a:p>
          <a:p>
            <a:pPr eaLnBrk="1" hangingPunct="1">
              <a:lnSpc>
                <a:spcPct val="80000"/>
              </a:lnSpc>
            </a:pPr>
            <a:r>
              <a:rPr lang="en-US" altLang="en-US" sz="2400"/>
              <a:t>Understand how users working in context with new technologies change the dynamics of a system</a:t>
            </a:r>
          </a:p>
          <a:p>
            <a:pPr eaLnBrk="1" hangingPunct="1">
              <a:lnSpc>
                <a:spcPct val="80000"/>
              </a:lnSpc>
            </a:pPr>
            <a:r>
              <a:rPr lang="en-US" altLang="en-US" sz="2400"/>
              <a:t>Realize what the many roles of the systems analyst are</a:t>
            </a:r>
          </a:p>
          <a:p>
            <a:pPr eaLnBrk="1" hangingPunct="1">
              <a:lnSpc>
                <a:spcPct val="80000"/>
              </a:lnSpc>
            </a:pPr>
            <a:r>
              <a:rPr lang="en-US" altLang="en-US" sz="2400"/>
              <a:t>Know the steps of the SDLC as they relate to HCI and how to apply them to a real system</a:t>
            </a:r>
          </a:p>
          <a:p>
            <a:pPr eaLnBrk="1" hangingPunct="1">
              <a:lnSpc>
                <a:spcPct val="80000"/>
              </a:lnSpc>
            </a:pPr>
            <a:r>
              <a:rPr lang="en-US" altLang="en-US" sz="2400"/>
              <a:t>Understand what CASE tools are and how they help a systems analyst</a:t>
            </a:r>
          </a:p>
          <a:p>
            <a:pPr eaLnBrk="1" hangingPunct="1">
              <a:lnSpc>
                <a:spcPct val="80000"/>
              </a:lnSpc>
            </a:pPr>
            <a:r>
              <a:rPr lang="en-US" altLang="en-US" sz="2400"/>
              <a:t>Explore other methodologies such as object-oriented systems design and prototyping</a:t>
            </a:r>
          </a:p>
        </p:txBody>
      </p:sp>
      <p:sp>
        <p:nvSpPr>
          <p:cNvPr id="4" name="Date Placeholder 3">
            <a:extLst>
              <a:ext uri="{FF2B5EF4-FFF2-40B4-BE49-F238E27FC236}">
                <a16:creationId xmlns:a16="http://schemas.microsoft.com/office/drawing/2014/main" id="{0D9D4100-AC85-40AB-BB2C-167CC04EE771}"/>
              </a:ext>
            </a:extLst>
          </p:cNvPr>
          <p:cNvSpPr>
            <a:spLocks noGrp="1"/>
          </p:cNvSpPr>
          <p:nvPr>
            <p:ph type="dt" sz="quarter" idx="10"/>
          </p:nvPr>
        </p:nvSpPr>
        <p:spPr/>
        <p:txBody>
          <a:bodyPr/>
          <a:lstStyle/>
          <a:p>
            <a:pPr>
              <a:defRPr/>
            </a:pPr>
            <a:r>
              <a:rPr lang="en-US"/>
              <a:t>Kendall &amp; Kendall</a:t>
            </a:r>
          </a:p>
        </p:txBody>
      </p:sp>
      <p:sp>
        <p:nvSpPr>
          <p:cNvPr id="6149" name="Slide Number Placeholder 5">
            <a:extLst>
              <a:ext uri="{FF2B5EF4-FFF2-40B4-BE49-F238E27FC236}">
                <a16:creationId xmlns:a16="http://schemas.microsoft.com/office/drawing/2014/main" id="{074A3575-01FC-4E66-A1D6-FFCE92FFB8F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E74F3628-E51B-4094-9376-131FBFCC3F13}" type="slidenum">
              <a:rPr lang="en-US" altLang="en-US" sz="1000"/>
              <a:pPr>
                <a:spcBef>
                  <a:spcPct val="0"/>
                </a:spcBef>
                <a:buClrTx/>
                <a:buFontTx/>
                <a:buNone/>
              </a:pPr>
              <a:t>2</a:t>
            </a:fld>
            <a:endParaRPr lang="en-US" altLang="en-US" sz="1000"/>
          </a:p>
        </p:txBody>
      </p:sp>
    </p:spTree>
    <p:extLst>
      <p:ext uri="{BB962C8B-B14F-4D97-AF65-F5344CB8AC3E}">
        <p14:creationId xmlns:p14="http://schemas.microsoft.com/office/powerpoint/2010/main" val="7309810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DAE4282-DBF4-4980-B66F-5343C1B5A161}"/>
              </a:ext>
            </a:extLst>
          </p:cNvPr>
          <p:cNvSpPr>
            <a:spLocks noGrp="1" noChangeArrowheads="1"/>
          </p:cNvSpPr>
          <p:nvPr>
            <p:ph type="title"/>
          </p:nvPr>
        </p:nvSpPr>
        <p:spPr/>
        <p:txBody>
          <a:bodyPr/>
          <a:lstStyle/>
          <a:p>
            <a:pPr eaLnBrk="1" hangingPunct="1"/>
            <a:r>
              <a:rPr lang="en-US" altLang="en-US" sz="4000"/>
              <a:t>Systems Development Life Cycle (SDLC)</a:t>
            </a:r>
          </a:p>
        </p:txBody>
      </p:sp>
      <p:sp>
        <p:nvSpPr>
          <p:cNvPr id="39939" name="Rectangle 3">
            <a:extLst>
              <a:ext uri="{FF2B5EF4-FFF2-40B4-BE49-F238E27FC236}">
                <a16:creationId xmlns:a16="http://schemas.microsoft.com/office/drawing/2014/main" id="{CA90E7AC-A7B3-402B-8F86-717537396102}"/>
              </a:ext>
            </a:extLst>
          </p:cNvPr>
          <p:cNvSpPr>
            <a:spLocks noGrp="1" noChangeArrowheads="1"/>
          </p:cNvSpPr>
          <p:nvPr>
            <p:ph idx="1"/>
          </p:nvPr>
        </p:nvSpPr>
        <p:spPr/>
        <p:txBody>
          <a:bodyPr/>
          <a:lstStyle/>
          <a:p>
            <a:pPr eaLnBrk="1" hangingPunct="1"/>
            <a:r>
              <a:rPr lang="en-US" altLang="en-US"/>
              <a:t>The systems development life cycle is a phased approach to solving business problems</a:t>
            </a:r>
          </a:p>
          <a:p>
            <a:pPr eaLnBrk="1" hangingPunct="1"/>
            <a:r>
              <a:rPr lang="en-US" altLang="en-US"/>
              <a:t>Developed through the use of a specific cycle of analyst and user activities</a:t>
            </a:r>
          </a:p>
          <a:p>
            <a:pPr eaLnBrk="1" hangingPunct="1"/>
            <a:r>
              <a:rPr lang="en-US" altLang="en-US"/>
              <a:t>Each phase has unique user activities</a:t>
            </a:r>
          </a:p>
        </p:txBody>
      </p:sp>
      <p:sp>
        <p:nvSpPr>
          <p:cNvPr id="4" name="Date Placeholder 3">
            <a:extLst>
              <a:ext uri="{FF2B5EF4-FFF2-40B4-BE49-F238E27FC236}">
                <a16:creationId xmlns:a16="http://schemas.microsoft.com/office/drawing/2014/main" id="{D5D37620-D1D4-4290-9A51-326584532232}"/>
              </a:ext>
            </a:extLst>
          </p:cNvPr>
          <p:cNvSpPr>
            <a:spLocks noGrp="1"/>
          </p:cNvSpPr>
          <p:nvPr>
            <p:ph type="dt" sz="quarter" idx="10"/>
          </p:nvPr>
        </p:nvSpPr>
        <p:spPr/>
        <p:txBody>
          <a:bodyPr/>
          <a:lstStyle/>
          <a:p>
            <a:pPr>
              <a:defRPr/>
            </a:pPr>
            <a:r>
              <a:rPr lang="en-US"/>
              <a:t>Kendall &amp; Kendall</a:t>
            </a:r>
          </a:p>
        </p:txBody>
      </p:sp>
      <p:sp>
        <p:nvSpPr>
          <p:cNvPr id="39941" name="Slide Number Placeholder 5">
            <a:extLst>
              <a:ext uri="{FF2B5EF4-FFF2-40B4-BE49-F238E27FC236}">
                <a16:creationId xmlns:a16="http://schemas.microsoft.com/office/drawing/2014/main" id="{0C943D50-3B71-4400-8906-86BB4D743A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25823C74-FC33-4B83-8C43-4A683C4A68EC}" type="slidenum">
              <a:rPr lang="en-US" altLang="en-US" sz="1000"/>
              <a:pPr>
                <a:spcBef>
                  <a:spcPct val="0"/>
                </a:spcBef>
                <a:buClrTx/>
                <a:buFontTx/>
                <a:buNone/>
              </a:pPr>
              <a:t>20</a:t>
            </a:fld>
            <a:endParaRPr lang="en-US" altLang="en-US" sz="1000"/>
          </a:p>
        </p:txBody>
      </p:sp>
    </p:spTree>
    <p:extLst>
      <p:ext uri="{BB962C8B-B14F-4D97-AF65-F5344CB8AC3E}">
        <p14:creationId xmlns:p14="http://schemas.microsoft.com/office/powerpoint/2010/main" val="12774100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91A26F1-CDDF-4790-A63B-43AFD26EEE94}"/>
              </a:ext>
            </a:extLst>
          </p:cNvPr>
          <p:cNvSpPr>
            <a:spLocks noGrp="1" noChangeArrowheads="1"/>
          </p:cNvSpPr>
          <p:nvPr>
            <p:ph type="title"/>
          </p:nvPr>
        </p:nvSpPr>
        <p:spPr/>
        <p:txBody>
          <a:bodyPr/>
          <a:lstStyle/>
          <a:p>
            <a:pPr eaLnBrk="1" hangingPunct="1"/>
            <a:r>
              <a:rPr lang="en-US" altLang="en-US" sz="3600" b="1"/>
              <a:t>Figure 1.3</a:t>
            </a:r>
            <a:r>
              <a:rPr lang="en-US" altLang="en-US" sz="3600"/>
              <a:t> The seven phases of the systems development life cycle</a:t>
            </a:r>
          </a:p>
        </p:txBody>
      </p:sp>
      <p:sp>
        <p:nvSpPr>
          <p:cNvPr id="4" name="Date Placeholder 3">
            <a:extLst>
              <a:ext uri="{FF2B5EF4-FFF2-40B4-BE49-F238E27FC236}">
                <a16:creationId xmlns:a16="http://schemas.microsoft.com/office/drawing/2014/main" id="{8E991E69-F2E8-48D2-9F83-3EC90B272AE7}"/>
              </a:ext>
            </a:extLst>
          </p:cNvPr>
          <p:cNvSpPr>
            <a:spLocks noGrp="1"/>
          </p:cNvSpPr>
          <p:nvPr>
            <p:ph type="dt" sz="quarter" idx="10"/>
          </p:nvPr>
        </p:nvSpPr>
        <p:spPr/>
        <p:txBody>
          <a:bodyPr/>
          <a:lstStyle/>
          <a:p>
            <a:pPr>
              <a:defRPr/>
            </a:pPr>
            <a:r>
              <a:rPr lang="en-US"/>
              <a:t>Kendall &amp; Kendall</a:t>
            </a:r>
          </a:p>
        </p:txBody>
      </p:sp>
      <p:sp>
        <p:nvSpPr>
          <p:cNvPr id="41988" name="Slide Number Placeholder 5">
            <a:extLst>
              <a:ext uri="{FF2B5EF4-FFF2-40B4-BE49-F238E27FC236}">
                <a16:creationId xmlns:a16="http://schemas.microsoft.com/office/drawing/2014/main" id="{EFC5FDAE-1181-4800-A3D6-21FF690411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35A97253-2428-4ED7-AC9F-E07B68500EEF}" type="slidenum">
              <a:rPr lang="en-US" altLang="en-US" sz="1000"/>
              <a:pPr>
                <a:spcBef>
                  <a:spcPct val="0"/>
                </a:spcBef>
                <a:buClrTx/>
                <a:buFontTx/>
                <a:buNone/>
              </a:pPr>
              <a:t>21</a:t>
            </a:fld>
            <a:endParaRPr lang="en-US" altLang="en-US" sz="1000"/>
          </a:p>
        </p:txBody>
      </p:sp>
      <p:pic>
        <p:nvPicPr>
          <p:cNvPr id="41989" name="Picture 5">
            <a:extLst>
              <a:ext uri="{FF2B5EF4-FFF2-40B4-BE49-F238E27FC236}">
                <a16:creationId xmlns:a16="http://schemas.microsoft.com/office/drawing/2014/main" id="{384EBAE4-1D16-4204-8949-D91545163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6858000"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1149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775153-2BC4-4A79-BE0B-2E67C2638E8C}"/>
              </a:ext>
            </a:extLst>
          </p:cNvPr>
          <p:cNvSpPr>
            <a:spLocks noGrp="1" noChangeArrowheads="1"/>
          </p:cNvSpPr>
          <p:nvPr>
            <p:ph type="title"/>
          </p:nvPr>
        </p:nvSpPr>
        <p:spPr/>
        <p:txBody>
          <a:bodyPr/>
          <a:lstStyle/>
          <a:p>
            <a:pPr eaLnBrk="1" hangingPunct="1"/>
            <a:r>
              <a:rPr lang="en-US" altLang="en-US" sz="4000"/>
              <a:t>Incorporating Human-Computer Interaction (HCI) Considerations</a:t>
            </a:r>
          </a:p>
        </p:txBody>
      </p:sp>
      <p:sp>
        <p:nvSpPr>
          <p:cNvPr id="43011" name="Rectangle 3">
            <a:extLst>
              <a:ext uri="{FF2B5EF4-FFF2-40B4-BE49-F238E27FC236}">
                <a16:creationId xmlns:a16="http://schemas.microsoft.com/office/drawing/2014/main" id="{734CF546-B00A-4BF5-8442-AB2D1FF8DF91}"/>
              </a:ext>
            </a:extLst>
          </p:cNvPr>
          <p:cNvSpPr>
            <a:spLocks noGrp="1" noChangeArrowheads="1"/>
          </p:cNvSpPr>
          <p:nvPr>
            <p:ph idx="1"/>
          </p:nvPr>
        </p:nvSpPr>
        <p:spPr/>
        <p:txBody>
          <a:bodyPr/>
          <a:lstStyle/>
          <a:p>
            <a:pPr eaLnBrk="1" hangingPunct="1"/>
            <a:r>
              <a:rPr lang="en-US" altLang="en-US"/>
              <a:t>The demand for analysts who are capable of incorporating HCI into the systems development process keeps increasing, as companies begin to realize that the quality of systems and the quality of work life can be improved by taking a human-centered approach at the outset of a project</a:t>
            </a:r>
          </a:p>
        </p:txBody>
      </p:sp>
      <p:sp>
        <p:nvSpPr>
          <p:cNvPr id="4" name="Date Placeholder 3">
            <a:extLst>
              <a:ext uri="{FF2B5EF4-FFF2-40B4-BE49-F238E27FC236}">
                <a16:creationId xmlns:a16="http://schemas.microsoft.com/office/drawing/2014/main" id="{D4633F2B-37FC-402C-8B22-14E5B4D75909}"/>
              </a:ext>
            </a:extLst>
          </p:cNvPr>
          <p:cNvSpPr>
            <a:spLocks noGrp="1"/>
          </p:cNvSpPr>
          <p:nvPr>
            <p:ph type="dt" sz="quarter" idx="10"/>
          </p:nvPr>
        </p:nvSpPr>
        <p:spPr/>
        <p:txBody>
          <a:bodyPr/>
          <a:lstStyle/>
          <a:p>
            <a:pPr>
              <a:defRPr/>
            </a:pPr>
            <a:r>
              <a:rPr lang="en-US"/>
              <a:t>Kendall &amp; Kendall</a:t>
            </a:r>
          </a:p>
        </p:txBody>
      </p:sp>
      <p:sp>
        <p:nvSpPr>
          <p:cNvPr id="43013" name="Slide Number Placeholder 5">
            <a:extLst>
              <a:ext uri="{FF2B5EF4-FFF2-40B4-BE49-F238E27FC236}">
                <a16:creationId xmlns:a16="http://schemas.microsoft.com/office/drawing/2014/main" id="{80955380-65C1-4FA0-8223-43AA1AB5F3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659C5482-F843-4BC8-8A3A-41F87FA67C6D}" type="slidenum">
              <a:rPr lang="en-US" altLang="en-US" sz="1000"/>
              <a:pPr>
                <a:spcBef>
                  <a:spcPct val="0"/>
                </a:spcBef>
                <a:buClrTx/>
                <a:buFontTx/>
                <a:buNone/>
              </a:pPr>
              <a:t>22</a:t>
            </a:fld>
            <a:endParaRPr lang="en-US" altLang="en-US" sz="1000"/>
          </a:p>
        </p:txBody>
      </p:sp>
    </p:spTree>
    <p:extLst>
      <p:ext uri="{BB962C8B-B14F-4D97-AF65-F5344CB8AC3E}">
        <p14:creationId xmlns:p14="http://schemas.microsoft.com/office/powerpoint/2010/main" val="3629554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D0DA686-F61F-450E-9340-C5B647C743E7}"/>
              </a:ext>
            </a:extLst>
          </p:cNvPr>
          <p:cNvSpPr>
            <a:spLocks noGrp="1" noChangeArrowheads="1"/>
          </p:cNvSpPr>
          <p:nvPr>
            <p:ph type="title"/>
          </p:nvPr>
        </p:nvSpPr>
        <p:spPr/>
        <p:txBody>
          <a:bodyPr/>
          <a:lstStyle/>
          <a:p>
            <a:pPr eaLnBrk="1" hangingPunct="1"/>
            <a:r>
              <a:rPr lang="en-US" altLang="en-US" sz="4000"/>
              <a:t>Identifying Problems, Opportunities, and Objectives</a:t>
            </a:r>
          </a:p>
        </p:txBody>
      </p:sp>
      <p:sp>
        <p:nvSpPr>
          <p:cNvPr id="45059" name="Rectangle 3">
            <a:extLst>
              <a:ext uri="{FF2B5EF4-FFF2-40B4-BE49-F238E27FC236}">
                <a16:creationId xmlns:a16="http://schemas.microsoft.com/office/drawing/2014/main" id="{8E2C8C1C-96C3-4E98-95E1-9315F1E7C317}"/>
              </a:ext>
            </a:extLst>
          </p:cNvPr>
          <p:cNvSpPr>
            <a:spLocks noGrp="1" noChangeArrowheads="1"/>
          </p:cNvSpPr>
          <p:nvPr>
            <p:ph idx="1"/>
          </p:nvPr>
        </p:nvSpPr>
        <p:spPr/>
        <p:txBody>
          <a:bodyPr/>
          <a:lstStyle/>
          <a:p>
            <a:pPr eaLnBrk="1" hangingPunct="1">
              <a:lnSpc>
                <a:spcPct val="90000"/>
              </a:lnSpc>
            </a:pPr>
            <a:r>
              <a:rPr lang="en-US" altLang="en-US" sz="2400"/>
              <a:t>Activity:</a:t>
            </a:r>
          </a:p>
          <a:p>
            <a:pPr lvl="1" eaLnBrk="1" hangingPunct="1">
              <a:lnSpc>
                <a:spcPct val="90000"/>
              </a:lnSpc>
            </a:pPr>
            <a:r>
              <a:rPr lang="en-US" altLang="en-US"/>
              <a:t>Interviewing user management</a:t>
            </a:r>
          </a:p>
          <a:p>
            <a:pPr lvl="1" eaLnBrk="1" hangingPunct="1">
              <a:lnSpc>
                <a:spcPct val="90000"/>
              </a:lnSpc>
            </a:pPr>
            <a:r>
              <a:rPr lang="en-US" altLang="en-US"/>
              <a:t>Summarizing the knowledge obtained</a:t>
            </a:r>
          </a:p>
          <a:p>
            <a:pPr lvl="1" eaLnBrk="1" hangingPunct="1">
              <a:lnSpc>
                <a:spcPct val="90000"/>
              </a:lnSpc>
            </a:pPr>
            <a:r>
              <a:rPr lang="en-US" altLang="en-US"/>
              <a:t>Estimating the scope of the project</a:t>
            </a:r>
          </a:p>
          <a:p>
            <a:pPr lvl="1" eaLnBrk="1" hangingPunct="1">
              <a:lnSpc>
                <a:spcPct val="90000"/>
              </a:lnSpc>
            </a:pPr>
            <a:r>
              <a:rPr lang="en-US" altLang="en-US"/>
              <a:t>Documenting the results</a:t>
            </a:r>
          </a:p>
          <a:p>
            <a:pPr eaLnBrk="1" hangingPunct="1">
              <a:lnSpc>
                <a:spcPct val="90000"/>
              </a:lnSpc>
            </a:pPr>
            <a:r>
              <a:rPr lang="en-US" altLang="en-US" sz="2400"/>
              <a:t>Output:   	</a:t>
            </a:r>
          </a:p>
          <a:p>
            <a:pPr lvl="1" eaLnBrk="1" hangingPunct="1">
              <a:lnSpc>
                <a:spcPct val="90000"/>
              </a:lnSpc>
            </a:pPr>
            <a:r>
              <a:rPr lang="en-US" altLang="en-US"/>
              <a:t>Feasibility report containing problem definition and objective summaries from which management can make a decision on whether to proceed with the proposed project</a:t>
            </a:r>
          </a:p>
        </p:txBody>
      </p:sp>
      <p:sp>
        <p:nvSpPr>
          <p:cNvPr id="4" name="Date Placeholder 3">
            <a:extLst>
              <a:ext uri="{FF2B5EF4-FFF2-40B4-BE49-F238E27FC236}">
                <a16:creationId xmlns:a16="http://schemas.microsoft.com/office/drawing/2014/main" id="{14E74D24-D603-4512-98B2-60B66CAA4730}"/>
              </a:ext>
            </a:extLst>
          </p:cNvPr>
          <p:cNvSpPr>
            <a:spLocks noGrp="1"/>
          </p:cNvSpPr>
          <p:nvPr>
            <p:ph type="dt" sz="quarter" idx="10"/>
          </p:nvPr>
        </p:nvSpPr>
        <p:spPr/>
        <p:txBody>
          <a:bodyPr/>
          <a:lstStyle/>
          <a:p>
            <a:pPr>
              <a:defRPr/>
            </a:pPr>
            <a:r>
              <a:rPr lang="en-US"/>
              <a:t>Kendall &amp; Kendall</a:t>
            </a:r>
          </a:p>
        </p:txBody>
      </p:sp>
      <p:sp>
        <p:nvSpPr>
          <p:cNvPr id="45061" name="Slide Number Placeholder 5">
            <a:extLst>
              <a:ext uri="{FF2B5EF4-FFF2-40B4-BE49-F238E27FC236}">
                <a16:creationId xmlns:a16="http://schemas.microsoft.com/office/drawing/2014/main" id="{F3F51743-927F-4F9F-83A7-E67300E78E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EFEF7533-FE38-4293-90D5-2A835D228D4C}" type="slidenum">
              <a:rPr lang="en-US" altLang="en-US" sz="1000"/>
              <a:pPr>
                <a:spcBef>
                  <a:spcPct val="0"/>
                </a:spcBef>
                <a:buClrTx/>
                <a:buFontTx/>
                <a:buNone/>
              </a:pPr>
              <a:t>23</a:t>
            </a:fld>
            <a:endParaRPr lang="en-US" altLang="en-US" sz="1000"/>
          </a:p>
        </p:txBody>
      </p:sp>
    </p:spTree>
    <p:extLst>
      <p:ext uri="{BB962C8B-B14F-4D97-AF65-F5344CB8AC3E}">
        <p14:creationId xmlns:p14="http://schemas.microsoft.com/office/powerpoint/2010/main" val="35077941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C447207-6E61-49FE-90C8-FCF0E868289E}"/>
              </a:ext>
            </a:extLst>
          </p:cNvPr>
          <p:cNvSpPr>
            <a:spLocks noGrp="1" noChangeArrowheads="1"/>
          </p:cNvSpPr>
          <p:nvPr>
            <p:ph type="title"/>
          </p:nvPr>
        </p:nvSpPr>
        <p:spPr/>
        <p:txBody>
          <a:bodyPr/>
          <a:lstStyle/>
          <a:p>
            <a:pPr eaLnBrk="1" hangingPunct="1"/>
            <a:r>
              <a:rPr lang="en-US" altLang="en-US" sz="4000"/>
              <a:t>Determining Human Information Requirements</a:t>
            </a:r>
          </a:p>
        </p:txBody>
      </p:sp>
      <p:sp>
        <p:nvSpPr>
          <p:cNvPr id="47107" name="Rectangle 3">
            <a:extLst>
              <a:ext uri="{FF2B5EF4-FFF2-40B4-BE49-F238E27FC236}">
                <a16:creationId xmlns:a16="http://schemas.microsoft.com/office/drawing/2014/main" id="{C1050BBF-7B08-4E4C-8473-760ACDF23311}"/>
              </a:ext>
            </a:extLst>
          </p:cNvPr>
          <p:cNvSpPr>
            <a:spLocks noGrp="1" noChangeArrowheads="1"/>
          </p:cNvSpPr>
          <p:nvPr>
            <p:ph idx="1"/>
          </p:nvPr>
        </p:nvSpPr>
        <p:spPr/>
        <p:txBody>
          <a:bodyPr/>
          <a:lstStyle/>
          <a:p>
            <a:pPr eaLnBrk="1" hangingPunct="1">
              <a:lnSpc>
                <a:spcPct val="80000"/>
              </a:lnSpc>
            </a:pPr>
            <a:r>
              <a:rPr lang="en-US" altLang="en-US" sz="2000"/>
              <a:t>Activity:</a:t>
            </a:r>
          </a:p>
          <a:p>
            <a:pPr lvl="1" eaLnBrk="1" hangingPunct="1">
              <a:lnSpc>
                <a:spcPct val="80000"/>
              </a:lnSpc>
            </a:pPr>
            <a:r>
              <a:rPr lang="en-US" altLang="en-US" sz="2000"/>
              <a:t>Interviewing</a:t>
            </a:r>
          </a:p>
          <a:p>
            <a:pPr lvl="1" eaLnBrk="1" hangingPunct="1">
              <a:lnSpc>
                <a:spcPct val="80000"/>
              </a:lnSpc>
            </a:pPr>
            <a:r>
              <a:rPr lang="en-US" altLang="en-US" sz="2000"/>
              <a:t>Sampling and investing hard data</a:t>
            </a:r>
          </a:p>
          <a:p>
            <a:pPr lvl="1" eaLnBrk="1" hangingPunct="1">
              <a:lnSpc>
                <a:spcPct val="80000"/>
              </a:lnSpc>
            </a:pPr>
            <a:r>
              <a:rPr lang="en-US" altLang="en-US" sz="2000"/>
              <a:t>Questionnaires</a:t>
            </a:r>
          </a:p>
          <a:p>
            <a:pPr lvl="1" eaLnBrk="1" hangingPunct="1">
              <a:lnSpc>
                <a:spcPct val="80000"/>
              </a:lnSpc>
            </a:pPr>
            <a:r>
              <a:rPr lang="en-US" altLang="en-US" sz="2000"/>
              <a:t>Observe the decision maker’s behavior and environment</a:t>
            </a:r>
          </a:p>
          <a:p>
            <a:pPr lvl="1" eaLnBrk="1" hangingPunct="1">
              <a:lnSpc>
                <a:spcPct val="80000"/>
              </a:lnSpc>
            </a:pPr>
            <a:r>
              <a:rPr lang="en-US" altLang="en-US" sz="2000"/>
              <a:t>Prototyping</a:t>
            </a:r>
          </a:p>
          <a:p>
            <a:pPr lvl="1" eaLnBrk="1" hangingPunct="1">
              <a:lnSpc>
                <a:spcPct val="80000"/>
              </a:lnSpc>
            </a:pPr>
            <a:r>
              <a:rPr lang="en-US" altLang="en-US" sz="2000"/>
              <a:t>Learn the who, what, where, when, how, and why of the current system</a:t>
            </a:r>
          </a:p>
          <a:p>
            <a:pPr eaLnBrk="1" hangingPunct="1">
              <a:lnSpc>
                <a:spcPct val="80000"/>
              </a:lnSpc>
            </a:pPr>
            <a:r>
              <a:rPr lang="en-US" altLang="en-US" sz="2000"/>
              <a:t>Output:</a:t>
            </a:r>
            <a:r>
              <a:rPr lang="en-US" altLang="en-US" sz="2000">
                <a:solidFill>
                  <a:srgbClr val="FF6600"/>
                </a:solidFill>
              </a:rPr>
              <a:t> </a:t>
            </a:r>
          </a:p>
          <a:p>
            <a:pPr lvl="1" eaLnBrk="1" hangingPunct="1">
              <a:lnSpc>
                <a:spcPct val="80000"/>
              </a:lnSpc>
            </a:pPr>
            <a:r>
              <a:rPr lang="en-US" altLang="en-US" sz="2000"/>
              <a:t>Analyst understands how users accomplish their work when interacting with a computer; and begin to know how to make the new system more useful and usable. The analyst should also know the business functions and have complete information on the people, goals, data and procedure involved</a:t>
            </a:r>
          </a:p>
          <a:p>
            <a:pPr eaLnBrk="1" hangingPunct="1">
              <a:lnSpc>
                <a:spcPct val="80000"/>
              </a:lnSpc>
            </a:pPr>
            <a:endParaRPr lang="en-US" altLang="en-US" sz="2000"/>
          </a:p>
        </p:txBody>
      </p:sp>
      <p:sp>
        <p:nvSpPr>
          <p:cNvPr id="4" name="Date Placeholder 3">
            <a:extLst>
              <a:ext uri="{FF2B5EF4-FFF2-40B4-BE49-F238E27FC236}">
                <a16:creationId xmlns:a16="http://schemas.microsoft.com/office/drawing/2014/main" id="{E560BAAA-2DA1-4944-A8CC-22E12AC701FF}"/>
              </a:ext>
            </a:extLst>
          </p:cNvPr>
          <p:cNvSpPr>
            <a:spLocks noGrp="1"/>
          </p:cNvSpPr>
          <p:nvPr>
            <p:ph type="dt" sz="quarter" idx="10"/>
          </p:nvPr>
        </p:nvSpPr>
        <p:spPr/>
        <p:txBody>
          <a:bodyPr/>
          <a:lstStyle/>
          <a:p>
            <a:pPr>
              <a:defRPr/>
            </a:pPr>
            <a:r>
              <a:rPr lang="en-US"/>
              <a:t>Kendall &amp; Kendall</a:t>
            </a:r>
          </a:p>
        </p:txBody>
      </p:sp>
      <p:sp>
        <p:nvSpPr>
          <p:cNvPr id="47109" name="Slide Number Placeholder 5">
            <a:extLst>
              <a:ext uri="{FF2B5EF4-FFF2-40B4-BE49-F238E27FC236}">
                <a16:creationId xmlns:a16="http://schemas.microsoft.com/office/drawing/2014/main" id="{C5FC355E-E8CF-4940-A982-AB2403C9DA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EFC9E85C-A126-4475-AD13-411D96AAE4E6}" type="slidenum">
              <a:rPr lang="en-US" altLang="en-US" sz="1000"/>
              <a:pPr>
                <a:spcBef>
                  <a:spcPct val="0"/>
                </a:spcBef>
                <a:buClrTx/>
                <a:buFontTx/>
                <a:buNone/>
              </a:pPr>
              <a:t>24</a:t>
            </a:fld>
            <a:endParaRPr lang="en-US" altLang="en-US" sz="1000"/>
          </a:p>
        </p:txBody>
      </p:sp>
    </p:spTree>
    <p:extLst>
      <p:ext uri="{BB962C8B-B14F-4D97-AF65-F5344CB8AC3E}">
        <p14:creationId xmlns:p14="http://schemas.microsoft.com/office/powerpoint/2010/main" val="1263897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D9BD071-D271-44FD-A10A-19E41F861332}"/>
              </a:ext>
            </a:extLst>
          </p:cNvPr>
          <p:cNvSpPr>
            <a:spLocks noGrp="1" noChangeArrowheads="1"/>
          </p:cNvSpPr>
          <p:nvPr>
            <p:ph type="title"/>
          </p:nvPr>
        </p:nvSpPr>
        <p:spPr/>
        <p:txBody>
          <a:bodyPr/>
          <a:lstStyle/>
          <a:p>
            <a:pPr eaLnBrk="1" hangingPunct="1"/>
            <a:r>
              <a:rPr lang="en-US" altLang="en-US"/>
              <a:t>Analyzing System Needs</a:t>
            </a:r>
          </a:p>
        </p:txBody>
      </p:sp>
      <p:sp>
        <p:nvSpPr>
          <p:cNvPr id="49155" name="Rectangle 3">
            <a:extLst>
              <a:ext uri="{FF2B5EF4-FFF2-40B4-BE49-F238E27FC236}">
                <a16:creationId xmlns:a16="http://schemas.microsoft.com/office/drawing/2014/main" id="{BC14E7F5-D98B-4798-A587-347E9029C0DD}"/>
              </a:ext>
            </a:extLst>
          </p:cNvPr>
          <p:cNvSpPr>
            <a:spLocks noGrp="1" noChangeArrowheads="1"/>
          </p:cNvSpPr>
          <p:nvPr>
            <p:ph idx="1"/>
          </p:nvPr>
        </p:nvSpPr>
        <p:spPr/>
        <p:txBody>
          <a:bodyPr/>
          <a:lstStyle/>
          <a:p>
            <a:pPr eaLnBrk="1" hangingPunct="1"/>
            <a:r>
              <a:rPr lang="en-US" altLang="en-US"/>
              <a:t>Activity:</a:t>
            </a:r>
          </a:p>
          <a:p>
            <a:pPr lvl="1" eaLnBrk="1" hangingPunct="1"/>
            <a:r>
              <a:rPr lang="en-US" altLang="en-US"/>
              <a:t>Create data flow diagrams </a:t>
            </a:r>
          </a:p>
          <a:p>
            <a:pPr lvl="1" eaLnBrk="1" hangingPunct="1"/>
            <a:r>
              <a:rPr lang="en-US" altLang="en-US"/>
              <a:t>Complete the data dictionary</a:t>
            </a:r>
          </a:p>
          <a:p>
            <a:pPr lvl="1" eaLnBrk="1" hangingPunct="1"/>
            <a:r>
              <a:rPr lang="en-US" altLang="en-US"/>
              <a:t>Analyze the structured decisions made</a:t>
            </a:r>
          </a:p>
          <a:p>
            <a:pPr lvl="1" eaLnBrk="1" hangingPunct="1"/>
            <a:r>
              <a:rPr lang="en-US" altLang="en-US"/>
              <a:t>Prepare and present the system proposal</a:t>
            </a:r>
          </a:p>
          <a:p>
            <a:pPr eaLnBrk="1" hangingPunct="1"/>
            <a:r>
              <a:rPr lang="en-US" altLang="en-US"/>
              <a:t>Output: </a:t>
            </a:r>
          </a:p>
          <a:p>
            <a:pPr lvl="1" eaLnBrk="1" hangingPunct="1"/>
            <a:r>
              <a:rPr lang="en-US" altLang="en-US"/>
              <a:t>Recommendation on what, if anything, should be done</a:t>
            </a:r>
          </a:p>
        </p:txBody>
      </p:sp>
      <p:sp>
        <p:nvSpPr>
          <p:cNvPr id="4" name="Date Placeholder 3">
            <a:extLst>
              <a:ext uri="{FF2B5EF4-FFF2-40B4-BE49-F238E27FC236}">
                <a16:creationId xmlns:a16="http://schemas.microsoft.com/office/drawing/2014/main" id="{D77634CA-6E56-420A-BB61-05D05F9467D8}"/>
              </a:ext>
            </a:extLst>
          </p:cNvPr>
          <p:cNvSpPr>
            <a:spLocks noGrp="1"/>
          </p:cNvSpPr>
          <p:nvPr>
            <p:ph type="dt" sz="quarter" idx="10"/>
          </p:nvPr>
        </p:nvSpPr>
        <p:spPr/>
        <p:txBody>
          <a:bodyPr/>
          <a:lstStyle/>
          <a:p>
            <a:pPr>
              <a:defRPr/>
            </a:pPr>
            <a:r>
              <a:rPr lang="en-US"/>
              <a:t>Kendall &amp; Kendall</a:t>
            </a:r>
          </a:p>
        </p:txBody>
      </p:sp>
      <p:sp>
        <p:nvSpPr>
          <p:cNvPr id="49157" name="Slide Number Placeholder 5">
            <a:extLst>
              <a:ext uri="{FF2B5EF4-FFF2-40B4-BE49-F238E27FC236}">
                <a16:creationId xmlns:a16="http://schemas.microsoft.com/office/drawing/2014/main" id="{E90F441C-42B6-47D2-8B56-181608ADEB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92395AB2-A65F-4A00-B3FA-1FB8A7F7FD8D}" type="slidenum">
              <a:rPr lang="en-US" altLang="en-US" sz="1000"/>
              <a:pPr>
                <a:spcBef>
                  <a:spcPct val="0"/>
                </a:spcBef>
                <a:buClrTx/>
                <a:buFontTx/>
                <a:buNone/>
              </a:pPr>
              <a:t>25</a:t>
            </a:fld>
            <a:endParaRPr lang="en-US" altLang="en-US" sz="1000"/>
          </a:p>
        </p:txBody>
      </p:sp>
    </p:spTree>
    <p:extLst>
      <p:ext uri="{BB962C8B-B14F-4D97-AF65-F5344CB8AC3E}">
        <p14:creationId xmlns:p14="http://schemas.microsoft.com/office/powerpoint/2010/main" val="186044231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73B2A2E-2255-434C-ADDE-AE01F7ADC890}"/>
              </a:ext>
            </a:extLst>
          </p:cNvPr>
          <p:cNvSpPr>
            <a:spLocks noGrp="1" noChangeArrowheads="1"/>
          </p:cNvSpPr>
          <p:nvPr>
            <p:ph type="title"/>
          </p:nvPr>
        </p:nvSpPr>
        <p:spPr/>
        <p:txBody>
          <a:bodyPr/>
          <a:lstStyle/>
          <a:p>
            <a:pPr eaLnBrk="1" hangingPunct="1"/>
            <a:r>
              <a:rPr lang="en-US" altLang="en-US" sz="4000"/>
              <a:t>Designing the Recommended System</a:t>
            </a:r>
          </a:p>
        </p:txBody>
      </p:sp>
      <p:sp>
        <p:nvSpPr>
          <p:cNvPr id="51203" name="Rectangle 3">
            <a:extLst>
              <a:ext uri="{FF2B5EF4-FFF2-40B4-BE49-F238E27FC236}">
                <a16:creationId xmlns:a16="http://schemas.microsoft.com/office/drawing/2014/main" id="{4C25FC50-1349-4040-81D4-3957B3BEF0BA}"/>
              </a:ext>
            </a:extLst>
          </p:cNvPr>
          <p:cNvSpPr>
            <a:spLocks noGrp="1" noChangeArrowheads="1"/>
          </p:cNvSpPr>
          <p:nvPr>
            <p:ph idx="1"/>
          </p:nvPr>
        </p:nvSpPr>
        <p:spPr/>
        <p:txBody>
          <a:bodyPr/>
          <a:lstStyle/>
          <a:p>
            <a:pPr eaLnBrk="1" hangingPunct="1">
              <a:lnSpc>
                <a:spcPct val="90000"/>
              </a:lnSpc>
            </a:pPr>
            <a:r>
              <a:rPr lang="en-US" altLang="en-US"/>
              <a:t>Activity:</a:t>
            </a:r>
          </a:p>
          <a:p>
            <a:pPr lvl="1" eaLnBrk="1" hangingPunct="1">
              <a:lnSpc>
                <a:spcPct val="90000"/>
              </a:lnSpc>
            </a:pPr>
            <a:r>
              <a:rPr lang="en-US" altLang="en-US"/>
              <a:t>Design procedures for data entry</a:t>
            </a:r>
          </a:p>
          <a:p>
            <a:pPr lvl="1" eaLnBrk="1" hangingPunct="1">
              <a:lnSpc>
                <a:spcPct val="90000"/>
              </a:lnSpc>
            </a:pPr>
            <a:r>
              <a:rPr lang="en-US" altLang="en-US"/>
              <a:t>Design the human-computer interface</a:t>
            </a:r>
          </a:p>
          <a:p>
            <a:pPr lvl="1" eaLnBrk="1" hangingPunct="1">
              <a:lnSpc>
                <a:spcPct val="90000"/>
              </a:lnSpc>
            </a:pPr>
            <a:r>
              <a:rPr lang="en-US" altLang="en-US"/>
              <a:t>Design system controls</a:t>
            </a:r>
          </a:p>
          <a:p>
            <a:pPr lvl="1" eaLnBrk="1" hangingPunct="1">
              <a:lnSpc>
                <a:spcPct val="90000"/>
              </a:lnSpc>
            </a:pPr>
            <a:r>
              <a:rPr lang="en-US" altLang="en-US"/>
              <a:t>Design files and/or database</a:t>
            </a:r>
          </a:p>
          <a:p>
            <a:pPr lvl="1" eaLnBrk="1" hangingPunct="1">
              <a:lnSpc>
                <a:spcPct val="90000"/>
              </a:lnSpc>
            </a:pPr>
            <a:r>
              <a:rPr lang="en-US" altLang="en-US"/>
              <a:t>Design backup procedures</a:t>
            </a:r>
          </a:p>
          <a:p>
            <a:pPr eaLnBrk="1" hangingPunct="1">
              <a:lnSpc>
                <a:spcPct val="90000"/>
              </a:lnSpc>
            </a:pPr>
            <a:r>
              <a:rPr lang="en-US" altLang="en-US"/>
              <a:t>Output</a:t>
            </a:r>
          </a:p>
          <a:p>
            <a:pPr lvl="1" eaLnBrk="1" hangingPunct="1">
              <a:lnSpc>
                <a:spcPct val="90000"/>
              </a:lnSpc>
            </a:pPr>
            <a:r>
              <a:rPr lang="en-US" altLang="en-US"/>
              <a:t>Model of the actual system </a:t>
            </a:r>
          </a:p>
        </p:txBody>
      </p:sp>
      <p:sp>
        <p:nvSpPr>
          <p:cNvPr id="4" name="Date Placeholder 3">
            <a:extLst>
              <a:ext uri="{FF2B5EF4-FFF2-40B4-BE49-F238E27FC236}">
                <a16:creationId xmlns:a16="http://schemas.microsoft.com/office/drawing/2014/main" id="{A9CED9F7-05D2-47E0-8EE8-8C8C59A3D7D6}"/>
              </a:ext>
            </a:extLst>
          </p:cNvPr>
          <p:cNvSpPr>
            <a:spLocks noGrp="1"/>
          </p:cNvSpPr>
          <p:nvPr>
            <p:ph type="dt" sz="quarter" idx="10"/>
          </p:nvPr>
        </p:nvSpPr>
        <p:spPr/>
        <p:txBody>
          <a:bodyPr/>
          <a:lstStyle/>
          <a:p>
            <a:pPr>
              <a:defRPr/>
            </a:pPr>
            <a:r>
              <a:rPr lang="en-US"/>
              <a:t>Kendall &amp; Kendall</a:t>
            </a:r>
          </a:p>
        </p:txBody>
      </p:sp>
      <p:sp>
        <p:nvSpPr>
          <p:cNvPr id="51205" name="Slide Number Placeholder 5">
            <a:extLst>
              <a:ext uri="{FF2B5EF4-FFF2-40B4-BE49-F238E27FC236}">
                <a16:creationId xmlns:a16="http://schemas.microsoft.com/office/drawing/2014/main" id="{36FDB083-FFEA-4BA1-9B68-E6DA4E73100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F0B0CA7F-9E8D-49FA-A4D6-8F6059F39F41}" type="slidenum">
              <a:rPr lang="en-US" altLang="en-US" sz="1000"/>
              <a:pPr>
                <a:spcBef>
                  <a:spcPct val="0"/>
                </a:spcBef>
                <a:buClrTx/>
                <a:buFontTx/>
                <a:buNone/>
              </a:pPr>
              <a:t>26</a:t>
            </a:fld>
            <a:endParaRPr lang="en-US" altLang="en-US" sz="1000"/>
          </a:p>
        </p:txBody>
      </p:sp>
    </p:spTree>
    <p:extLst>
      <p:ext uri="{BB962C8B-B14F-4D97-AF65-F5344CB8AC3E}">
        <p14:creationId xmlns:p14="http://schemas.microsoft.com/office/powerpoint/2010/main" val="32850335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8BD7940-EA25-4E26-9368-301CA07894ED}"/>
              </a:ext>
            </a:extLst>
          </p:cNvPr>
          <p:cNvSpPr>
            <a:spLocks noGrp="1" noChangeArrowheads="1"/>
          </p:cNvSpPr>
          <p:nvPr>
            <p:ph type="title"/>
          </p:nvPr>
        </p:nvSpPr>
        <p:spPr/>
        <p:txBody>
          <a:bodyPr/>
          <a:lstStyle/>
          <a:p>
            <a:pPr eaLnBrk="1" hangingPunct="1"/>
            <a:r>
              <a:rPr lang="en-US" altLang="en-US" sz="4000"/>
              <a:t>Developing and Documenting Software</a:t>
            </a:r>
          </a:p>
        </p:txBody>
      </p:sp>
      <p:sp>
        <p:nvSpPr>
          <p:cNvPr id="53251" name="Rectangle 3">
            <a:extLst>
              <a:ext uri="{FF2B5EF4-FFF2-40B4-BE49-F238E27FC236}">
                <a16:creationId xmlns:a16="http://schemas.microsoft.com/office/drawing/2014/main" id="{EBAD1DF5-8E78-4549-BEFE-AAE7CAB89037}"/>
              </a:ext>
            </a:extLst>
          </p:cNvPr>
          <p:cNvSpPr>
            <a:spLocks noGrp="1" noChangeArrowheads="1"/>
          </p:cNvSpPr>
          <p:nvPr>
            <p:ph idx="1"/>
          </p:nvPr>
        </p:nvSpPr>
        <p:spPr/>
        <p:txBody>
          <a:bodyPr/>
          <a:lstStyle/>
          <a:p>
            <a:pPr eaLnBrk="1" hangingPunct="1">
              <a:lnSpc>
                <a:spcPct val="90000"/>
              </a:lnSpc>
            </a:pPr>
            <a:r>
              <a:rPr lang="en-US" altLang="en-US"/>
              <a:t>Activity:</a:t>
            </a:r>
          </a:p>
          <a:p>
            <a:pPr lvl="1" eaLnBrk="1" hangingPunct="1">
              <a:lnSpc>
                <a:spcPct val="90000"/>
              </a:lnSpc>
            </a:pPr>
            <a:r>
              <a:rPr lang="en-US" altLang="en-US" sz="2100"/>
              <a:t>System analyst works with programmers to develop any original software</a:t>
            </a:r>
          </a:p>
          <a:p>
            <a:pPr lvl="1" eaLnBrk="1" hangingPunct="1">
              <a:lnSpc>
                <a:spcPct val="90000"/>
              </a:lnSpc>
            </a:pPr>
            <a:r>
              <a:rPr lang="en-US" altLang="en-US" sz="2100"/>
              <a:t>Works with users to develop effective documentation</a:t>
            </a:r>
          </a:p>
          <a:p>
            <a:pPr lvl="1" eaLnBrk="1" hangingPunct="1">
              <a:lnSpc>
                <a:spcPct val="90000"/>
              </a:lnSpc>
            </a:pPr>
            <a:r>
              <a:rPr lang="en-US" altLang="en-US" sz="2100"/>
              <a:t>Programmers design, code, and remove syntactical errors from computer programs</a:t>
            </a:r>
          </a:p>
          <a:p>
            <a:pPr lvl="1" eaLnBrk="1" hangingPunct="1">
              <a:lnSpc>
                <a:spcPct val="90000"/>
              </a:lnSpc>
            </a:pPr>
            <a:r>
              <a:rPr lang="en-US" altLang="en-US" sz="2100"/>
              <a:t>Document software with help files, procedure manuals, and Web sites with Frequently Asked Questions</a:t>
            </a:r>
          </a:p>
          <a:p>
            <a:pPr eaLnBrk="1" hangingPunct="1">
              <a:lnSpc>
                <a:spcPct val="90000"/>
              </a:lnSpc>
            </a:pPr>
            <a:r>
              <a:rPr lang="en-US" altLang="en-US"/>
              <a:t>Output:</a:t>
            </a:r>
          </a:p>
          <a:p>
            <a:pPr lvl="1" eaLnBrk="1" hangingPunct="1">
              <a:lnSpc>
                <a:spcPct val="90000"/>
              </a:lnSpc>
            </a:pPr>
            <a:r>
              <a:rPr lang="en-US" altLang="en-US" sz="2100"/>
              <a:t>Computer programs</a:t>
            </a:r>
          </a:p>
          <a:p>
            <a:pPr lvl="1" eaLnBrk="1" hangingPunct="1">
              <a:lnSpc>
                <a:spcPct val="90000"/>
              </a:lnSpc>
            </a:pPr>
            <a:r>
              <a:rPr lang="en-US" altLang="en-US" sz="2100"/>
              <a:t>System documentation</a:t>
            </a:r>
          </a:p>
        </p:txBody>
      </p:sp>
      <p:sp>
        <p:nvSpPr>
          <p:cNvPr id="4" name="Date Placeholder 3">
            <a:extLst>
              <a:ext uri="{FF2B5EF4-FFF2-40B4-BE49-F238E27FC236}">
                <a16:creationId xmlns:a16="http://schemas.microsoft.com/office/drawing/2014/main" id="{6D3ADFBF-9C0C-4651-BC59-0543D6C5F271}"/>
              </a:ext>
            </a:extLst>
          </p:cNvPr>
          <p:cNvSpPr>
            <a:spLocks noGrp="1"/>
          </p:cNvSpPr>
          <p:nvPr>
            <p:ph type="dt" sz="quarter" idx="10"/>
          </p:nvPr>
        </p:nvSpPr>
        <p:spPr/>
        <p:txBody>
          <a:bodyPr/>
          <a:lstStyle/>
          <a:p>
            <a:pPr>
              <a:defRPr/>
            </a:pPr>
            <a:r>
              <a:rPr lang="en-US"/>
              <a:t>Kendall &amp; Kendall</a:t>
            </a:r>
          </a:p>
        </p:txBody>
      </p:sp>
      <p:sp>
        <p:nvSpPr>
          <p:cNvPr id="53253" name="Slide Number Placeholder 5">
            <a:extLst>
              <a:ext uri="{FF2B5EF4-FFF2-40B4-BE49-F238E27FC236}">
                <a16:creationId xmlns:a16="http://schemas.microsoft.com/office/drawing/2014/main" id="{608067C3-39C3-4365-B45C-086655C7551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2625E057-9679-4993-A34E-A2E0F1249BE2}" type="slidenum">
              <a:rPr lang="en-US" altLang="en-US" sz="1000"/>
              <a:pPr>
                <a:spcBef>
                  <a:spcPct val="0"/>
                </a:spcBef>
                <a:buClrTx/>
                <a:buFontTx/>
                <a:buNone/>
              </a:pPr>
              <a:t>27</a:t>
            </a:fld>
            <a:endParaRPr lang="en-US" altLang="en-US" sz="1000"/>
          </a:p>
        </p:txBody>
      </p:sp>
    </p:spTree>
    <p:extLst>
      <p:ext uri="{BB962C8B-B14F-4D97-AF65-F5344CB8AC3E}">
        <p14:creationId xmlns:p14="http://schemas.microsoft.com/office/powerpoint/2010/main" val="2997269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1A23C52-DA0B-4F8A-9D08-1A9B7C3C0BBB}"/>
              </a:ext>
            </a:extLst>
          </p:cNvPr>
          <p:cNvSpPr>
            <a:spLocks noGrp="1" noChangeArrowheads="1"/>
          </p:cNvSpPr>
          <p:nvPr>
            <p:ph type="title"/>
          </p:nvPr>
        </p:nvSpPr>
        <p:spPr/>
        <p:txBody>
          <a:bodyPr/>
          <a:lstStyle/>
          <a:p>
            <a:pPr eaLnBrk="1" hangingPunct="1"/>
            <a:r>
              <a:rPr lang="en-US" altLang="en-US" sz="4000"/>
              <a:t>Testing and Maintaining the System</a:t>
            </a:r>
          </a:p>
        </p:txBody>
      </p:sp>
      <p:sp>
        <p:nvSpPr>
          <p:cNvPr id="55299" name="Rectangle 3">
            <a:extLst>
              <a:ext uri="{FF2B5EF4-FFF2-40B4-BE49-F238E27FC236}">
                <a16:creationId xmlns:a16="http://schemas.microsoft.com/office/drawing/2014/main" id="{413C17C8-DD99-4E5F-8BA6-25742AEB63ED}"/>
              </a:ext>
            </a:extLst>
          </p:cNvPr>
          <p:cNvSpPr>
            <a:spLocks noGrp="1" noChangeArrowheads="1"/>
          </p:cNvSpPr>
          <p:nvPr>
            <p:ph idx="1"/>
          </p:nvPr>
        </p:nvSpPr>
        <p:spPr/>
        <p:txBody>
          <a:bodyPr/>
          <a:lstStyle/>
          <a:p>
            <a:pPr eaLnBrk="1" hangingPunct="1">
              <a:lnSpc>
                <a:spcPct val="90000"/>
              </a:lnSpc>
            </a:pPr>
            <a:r>
              <a:rPr lang="en-US" altLang="en-US" sz="3500"/>
              <a:t>Activity:</a:t>
            </a:r>
          </a:p>
          <a:p>
            <a:pPr lvl="1" eaLnBrk="1" hangingPunct="1">
              <a:lnSpc>
                <a:spcPct val="90000"/>
              </a:lnSpc>
            </a:pPr>
            <a:r>
              <a:rPr lang="en-US" altLang="en-US"/>
              <a:t>Test the information system</a:t>
            </a:r>
          </a:p>
          <a:p>
            <a:pPr lvl="1" eaLnBrk="1" hangingPunct="1">
              <a:lnSpc>
                <a:spcPct val="90000"/>
              </a:lnSpc>
            </a:pPr>
            <a:r>
              <a:rPr lang="en-US" altLang="en-US"/>
              <a:t>System maintenance </a:t>
            </a:r>
          </a:p>
          <a:p>
            <a:pPr lvl="1" eaLnBrk="1" hangingPunct="1">
              <a:lnSpc>
                <a:spcPct val="90000"/>
              </a:lnSpc>
            </a:pPr>
            <a:r>
              <a:rPr lang="en-US" altLang="en-US"/>
              <a:t>Maintenance documentation</a:t>
            </a:r>
          </a:p>
          <a:p>
            <a:pPr eaLnBrk="1" hangingPunct="1">
              <a:lnSpc>
                <a:spcPct val="90000"/>
              </a:lnSpc>
            </a:pPr>
            <a:r>
              <a:rPr lang="en-US" altLang="en-US" sz="3500"/>
              <a:t>Output:</a:t>
            </a:r>
          </a:p>
          <a:p>
            <a:pPr lvl="1" eaLnBrk="1" hangingPunct="1">
              <a:lnSpc>
                <a:spcPct val="90000"/>
              </a:lnSpc>
            </a:pPr>
            <a:r>
              <a:rPr lang="en-US" altLang="en-US"/>
              <a:t>Problems, if any</a:t>
            </a:r>
          </a:p>
          <a:p>
            <a:pPr lvl="1" eaLnBrk="1" hangingPunct="1">
              <a:lnSpc>
                <a:spcPct val="90000"/>
              </a:lnSpc>
            </a:pPr>
            <a:r>
              <a:rPr lang="en-US" altLang="en-US"/>
              <a:t>Updated programs</a:t>
            </a:r>
          </a:p>
          <a:p>
            <a:pPr lvl="1" eaLnBrk="1" hangingPunct="1">
              <a:lnSpc>
                <a:spcPct val="90000"/>
              </a:lnSpc>
            </a:pPr>
            <a:r>
              <a:rPr lang="en-US" altLang="en-US"/>
              <a:t>Documentation</a:t>
            </a:r>
          </a:p>
        </p:txBody>
      </p:sp>
      <p:sp>
        <p:nvSpPr>
          <p:cNvPr id="4" name="Date Placeholder 3">
            <a:extLst>
              <a:ext uri="{FF2B5EF4-FFF2-40B4-BE49-F238E27FC236}">
                <a16:creationId xmlns:a16="http://schemas.microsoft.com/office/drawing/2014/main" id="{62BF5ACF-FF44-4D76-AE6B-7768227122A6}"/>
              </a:ext>
            </a:extLst>
          </p:cNvPr>
          <p:cNvSpPr>
            <a:spLocks noGrp="1"/>
          </p:cNvSpPr>
          <p:nvPr>
            <p:ph type="dt" sz="quarter" idx="10"/>
          </p:nvPr>
        </p:nvSpPr>
        <p:spPr/>
        <p:txBody>
          <a:bodyPr/>
          <a:lstStyle/>
          <a:p>
            <a:pPr>
              <a:defRPr/>
            </a:pPr>
            <a:r>
              <a:rPr lang="en-US"/>
              <a:t>Kendall &amp; Kendall</a:t>
            </a:r>
          </a:p>
        </p:txBody>
      </p:sp>
      <p:sp>
        <p:nvSpPr>
          <p:cNvPr id="55301" name="Slide Number Placeholder 5">
            <a:extLst>
              <a:ext uri="{FF2B5EF4-FFF2-40B4-BE49-F238E27FC236}">
                <a16:creationId xmlns:a16="http://schemas.microsoft.com/office/drawing/2014/main" id="{94BAFA9C-6FE7-429B-A279-9AB67D0BBD1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2A866D05-84BF-49E3-AF89-AB5BB8A05382}" type="slidenum">
              <a:rPr lang="en-US" altLang="en-US" sz="1000"/>
              <a:pPr>
                <a:spcBef>
                  <a:spcPct val="0"/>
                </a:spcBef>
                <a:buClrTx/>
                <a:buFontTx/>
                <a:buNone/>
              </a:pPr>
              <a:t>28</a:t>
            </a:fld>
            <a:endParaRPr lang="en-US" altLang="en-US" sz="1000"/>
          </a:p>
        </p:txBody>
      </p:sp>
    </p:spTree>
    <p:extLst>
      <p:ext uri="{BB962C8B-B14F-4D97-AF65-F5344CB8AC3E}">
        <p14:creationId xmlns:p14="http://schemas.microsoft.com/office/powerpoint/2010/main" val="2903226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2E8E053-D381-4440-B801-895D683CFF21}"/>
              </a:ext>
            </a:extLst>
          </p:cNvPr>
          <p:cNvSpPr>
            <a:spLocks noGrp="1" noChangeArrowheads="1"/>
          </p:cNvSpPr>
          <p:nvPr>
            <p:ph type="title"/>
          </p:nvPr>
        </p:nvSpPr>
        <p:spPr/>
        <p:txBody>
          <a:bodyPr/>
          <a:lstStyle/>
          <a:p>
            <a:pPr eaLnBrk="1" hangingPunct="1"/>
            <a:r>
              <a:rPr lang="en-US" altLang="en-US" sz="3800"/>
              <a:t>Implementing and Evaluating the System</a:t>
            </a:r>
          </a:p>
        </p:txBody>
      </p:sp>
      <p:sp>
        <p:nvSpPr>
          <p:cNvPr id="57347" name="Rectangle 3">
            <a:extLst>
              <a:ext uri="{FF2B5EF4-FFF2-40B4-BE49-F238E27FC236}">
                <a16:creationId xmlns:a16="http://schemas.microsoft.com/office/drawing/2014/main" id="{C53CB2B6-6508-404C-A07F-3ED370BE0733}"/>
              </a:ext>
            </a:extLst>
          </p:cNvPr>
          <p:cNvSpPr>
            <a:spLocks noGrp="1" noChangeArrowheads="1"/>
          </p:cNvSpPr>
          <p:nvPr>
            <p:ph idx="1"/>
          </p:nvPr>
        </p:nvSpPr>
        <p:spPr/>
        <p:txBody>
          <a:bodyPr/>
          <a:lstStyle/>
          <a:p>
            <a:pPr eaLnBrk="1" hangingPunct="1">
              <a:lnSpc>
                <a:spcPct val="90000"/>
              </a:lnSpc>
            </a:pPr>
            <a:r>
              <a:rPr lang="en-US" altLang="en-US" sz="3500"/>
              <a:t>Activity:</a:t>
            </a:r>
          </a:p>
          <a:p>
            <a:pPr lvl="1" eaLnBrk="1" hangingPunct="1">
              <a:lnSpc>
                <a:spcPct val="90000"/>
              </a:lnSpc>
            </a:pPr>
            <a:r>
              <a:rPr lang="en-US" altLang="en-US"/>
              <a:t>Train users</a:t>
            </a:r>
          </a:p>
          <a:p>
            <a:pPr lvl="1" eaLnBrk="1" hangingPunct="1">
              <a:lnSpc>
                <a:spcPct val="90000"/>
              </a:lnSpc>
            </a:pPr>
            <a:r>
              <a:rPr lang="en-US" altLang="en-US"/>
              <a:t>Analyst plans smooth conversion from old system to new system</a:t>
            </a:r>
          </a:p>
          <a:p>
            <a:pPr lvl="1" eaLnBrk="1" hangingPunct="1">
              <a:lnSpc>
                <a:spcPct val="90000"/>
              </a:lnSpc>
            </a:pPr>
            <a:r>
              <a:rPr lang="en-US" altLang="en-US"/>
              <a:t>Review and evaluate system</a:t>
            </a:r>
          </a:p>
          <a:p>
            <a:pPr eaLnBrk="1" hangingPunct="1">
              <a:lnSpc>
                <a:spcPct val="90000"/>
              </a:lnSpc>
            </a:pPr>
            <a:r>
              <a:rPr lang="en-US" altLang="en-US" sz="3500"/>
              <a:t>Output:</a:t>
            </a:r>
          </a:p>
          <a:p>
            <a:pPr lvl="1" eaLnBrk="1" hangingPunct="1">
              <a:lnSpc>
                <a:spcPct val="90000"/>
              </a:lnSpc>
            </a:pPr>
            <a:r>
              <a:rPr lang="en-US" altLang="en-US"/>
              <a:t>Trained personnel</a:t>
            </a:r>
          </a:p>
          <a:p>
            <a:pPr lvl="1" eaLnBrk="1" hangingPunct="1">
              <a:lnSpc>
                <a:spcPct val="90000"/>
              </a:lnSpc>
            </a:pPr>
            <a:r>
              <a:rPr lang="en-US" altLang="en-US"/>
              <a:t>Installed system</a:t>
            </a:r>
          </a:p>
        </p:txBody>
      </p:sp>
      <p:sp>
        <p:nvSpPr>
          <p:cNvPr id="4" name="Date Placeholder 3">
            <a:extLst>
              <a:ext uri="{FF2B5EF4-FFF2-40B4-BE49-F238E27FC236}">
                <a16:creationId xmlns:a16="http://schemas.microsoft.com/office/drawing/2014/main" id="{8648B42F-03BC-4D08-92DC-6ACF802BD266}"/>
              </a:ext>
            </a:extLst>
          </p:cNvPr>
          <p:cNvSpPr>
            <a:spLocks noGrp="1"/>
          </p:cNvSpPr>
          <p:nvPr>
            <p:ph type="dt" sz="quarter" idx="10"/>
          </p:nvPr>
        </p:nvSpPr>
        <p:spPr/>
        <p:txBody>
          <a:bodyPr/>
          <a:lstStyle/>
          <a:p>
            <a:pPr>
              <a:defRPr/>
            </a:pPr>
            <a:r>
              <a:rPr lang="en-US"/>
              <a:t>Kendall &amp; Kendall</a:t>
            </a:r>
          </a:p>
        </p:txBody>
      </p:sp>
      <p:sp>
        <p:nvSpPr>
          <p:cNvPr id="57349" name="Slide Number Placeholder 5">
            <a:extLst>
              <a:ext uri="{FF2B5EF4-FFF2-40B4-BE49-F238E27FC236}">
                <a16:creationId xmlns:a16="http://schemas.microsoft.com/office/drawing/2014/main" id="{FB160803-7D60-4416-BA47-E483E7747C9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D354AD57-3512-4275-B39D-976587D9E028}" type="slidenum">
              <a:rPr lang="en-US" altLang="en-US" sz="1000"/>
              <a:pPr>
                <a:spcBef>
                  <a:spcPct val="0"/>
                </a:spcBef>
                <a:buClrTx/>
                <a:buFontTx/>
                <a:buNone/>
              </a:pPr>
              <a:t>29</a:t>
            </a:fld>
            <a:endParaRPr lang="en-US" altLang="en-US" sz="1000"/>
          </a:p>
        </p:txBody>
      </p:sp>
    </p:spTree>
    <p:extLst>
      <p:ext uri="{BB962C8B-B14F-4D97-AF65-F5344CB8AC3E}">
        <p14:creationId xmlns:p14="http://schemas.microsoft.com/office/powerpoint/2010/main" val="17131513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6C9FB55-E79C-418F-9F0D-1099F58F7786}"/>
              </a:ext>
            </a:extLst>
          </p:cNvPr>
          <p:cNvSpPr>
            <a:spLocks noGrp="1" noChangeArrowheads="1"/>
          </p:cNvSpPr>
          <p:nvPr>
            <p:ph type="title"/>
          </p:nvPr>
        </p:nvSpPr>
        <p:spPr/>
        <p:txBody>
          <a:bodyPr/>
          <a:lstStyle/>
          <a:p>
            <a:pPr eaLnBrk="1" hangingPunct="1"/>
            <a:r>
              <a:rPr lang="en-US" altLang="en-US"/>
              <a:t>Information – A Key Resource</a:t>
            </a:r>
          </a:p>
        </p:txBody>
      </p:sp>
      <p:sp>
        <p:nvSpPr>
          <p:cNvPr id="7171" name="Rectangle 3">
            <a:extLst>
              <a:ext uri="{FF2B5EF4-FFF2-40B4-BE49-F238E27FC236}">
                <a16:creationId xmlns:a16="http://schemas.microsoft.com/office/drawing/2014/main" id="{205F152C-3422-4660-B310-A92D6B23661E}"/>
              </a:ext>
            </a:extLst>
          </p:cNvPr>
          <p:cNvSpPr>
            <a:spLocks noGrp="1" noChangeArrowheads="1"/>
          </p:cNvSpPr>
          <p:nvPr>
            <p:ph idx="1"/>
          </p:nvPr>
        </p:nvSpPr>
        <p:spPr/>
        <p:txBody>
          <a:bodyPr/>
          <a:lstStyle/>
          <a:p>
            <a:pPr eaLnBrk="1" hangingPunct="1"/>
            <a:r>
              <a:rPr lang="en-US" altLang="en-US"/>
              <a:t>Fuels business and can be the critical factor in determining the success or failure of a business</a:t>
            </a:r>
          </a:p>
          <a:p>
            <a:pPr eaLnBrk="1" hangingPunct="1"/>
            <a:r>
              <a:rPr lang="en-US" altLang="en-US"/>
              <a:t>Needs to be managed correctly</a:t>
            </a:r>
          </a:p>
          <a:p>
            <a:pPr eaLnBrk="1" hangingPunct="1"/>
            <a:r>
              <a:rPr lang="en-US" altLang="en-US"/>
              <a:t>Managing computer-generated information differs from handling manually produced data</a:t>
            </a:r>
          </a:p>
        </p:txBody>
      </p:sp>
      <p:sp>
        <p:nvSpPr>
          <p:cNvPr id="4" name="Date Placeholder 3">
            <a:extLst>
              <a:ext uri="{FF2B5EF4-FFF2-40B4-BE49-F238E27FC236}">
                <a16:creationId xmlns:a16="http://schemas.microsoft.com/office/drawing/2014/main" id="{9340AAC2-749E-471C-8CAB-E20E28CACA81}"/>
              </a:ext>
            </a:extLst>
          </p:cNvPr>
          <p:cNvSpPr>
            <a:spLocks noGrp="1"/>
          </p:cNvSpPr>
          <p:nvPr>
            <p:ph type="dt" sz="quarter" idx="10"/>
          </p:nvPr>
        </p:nvSpPr>
        <p:spPr/>
        <p:txBody>
          <a:bodyPr/>
          <a:lstStyle/>
          <a:p>
            <a:pPr>
              <a:defRPr/>
            </a:pPr>
            <a:r>
              <a:rPr lang="en-US"/>
              <a:t>Kendall &amp; Kendall</a:t>
            </a:r>
          </a:p>
        </p:txBody>
      </p:sp>
      <p:sp>
        <p:nvSpPr>
          <p:cNvPr id="7173" name="Slide Number Placeholder 5">
            <a:extLst>
              <a:ext uri="{FF2B5EF4-FFF2-40B4-BE49-F238E27FC236}">
                <a16:creationId xmlns:a16="http://schemas.microsoft.com/office/drawing/2014/main" id="{90D6C80C-2DE6-4D5E-9229-0D684E9A5ED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7886CA58-212F-401E-8F07-39708FF7F4DD}" type="slidenum">
              <a:rPr lang="en-US" altLang="en-US" sz="1000"/>
              <a:pPr>
                <a:spcBef>
                  <a:spcPct val="0"/>
                </a:spcBef>
                <a:buClrTx/>
                <a:buFontTx/>
                <a:buNone/>
              </a:pPr>
              <a:t>3</a:t>
            </a:fld>
            <a:endParaRPr lang="en-US" altLang="en-US" sz="1000"/>
          </a:p>
        </p:txBody>
      </p:sp>
    </p:spTree>
    <p:extLst>
      <p:ext uri="{BB962C8B-B14F-4D97-AF65-F5344CB8AC3E}">
        <p14:creationId xmlns:p14="http://schemas.microsoft.com/office/powerpoint/2010/main" val="22199367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85ECFDCD-F625-458D-85D1-BB89D6327B51}"/>
              </a:ext>
            </a:extLst>
          </p:cNvPr>
          <p:cNvSpPr>
            <a:spLocks noGrp="1" noChangeArrowheads="1"/>
          </p:cNvSpPr>
          <p:nvPr>
            <p:ph type="title"/>
          </p:nvPr>
        </p:nvSpPr>
        <p:spPr/>
        <p:txBody>
          <a:bodyPr/>
          <a:lstStyle/>
          <a:p>
            <a:pPr eaLnBrk="1" hangingPunct="1"/>
            <a:r>
              <a:rPr lang="en-US" altLang="en-US" sz="2200" b="1"/>
              <a:t>Figure 1.4</a:t>
            </a:r>
            <a:r>
              <a:rPr lang="en-US" altLang="en-US" sz="2200"/>
              <a:t> Some researchers estimate that the amount of time spent on systems maintenance may be as much as 60 percent of the total time spent on systems projects</a:t>
            </a:r>
          </a:p>
        </p:txBody>
      </p:sp>
      <p:sp>
        <p:nvSpPr>
          <p:cNvPr id="4" name="Date Placeholder 2">
            <a:extLst>
              <a:ext uri="{FF2B5EF4-FFF2-40B4-BE49-F238E27FC236}">
                <a16:creationId xmlns:a16="http://schemas.microsoft.com/office/drawing/2014/main" id="{6B7677F0-44F7-462F-A86D-F8A0259FB824}"/>
              </a:ext>
            </a:extLst>
          </p:cNvPr>
          <p:cNvSpPr>
            <a:spLocks noGrp="1"/>
          </p:cNvSpPr>
          <p:nvPr>
            <p:ph type="dt" sz="quarter" idx="10"/>
          </p:nvPr>
        </p:nvSpPr>
        <p:spPr/>
        <p:txBody>
          <a:bodyPr/>
          <a:lstStyle/>
          <a:p>
            <a:pPr>
              <a:defRPr/>
            </a:pPr>
            <a:r>
              <a:rPr lang="en-US"/>
              <a:t>Kendall &amp; Kendall</a:t>
            </a:r>
          </a:p>
        </p:txBody>
      </p:sp>
      <p:sp>
        <p:nvSpPr>
          <p:cNvPr id="59396" name="Slide Number Placeholder 4">
            <a:extLst>
              <a:ext uri="{FF2B5EF4-FFF2-40B4-BE49-F238E27FC236}">
                <a16:creationId xmlns:a16="http://schemas.microsoft.com/office/drawing/2014/main" id="{63BD476C-69E2-4CE7-9E8C-0DFE3EA0DA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3E243095-701F-4C35-BDA5-25A5EBA0BF8B}" type="slidenum">
              <a:rPr lang="en-US" altLang="en-US" sz="1000"/>
              <a:pPr>
                <a:spcBef>
                  <a:spcPct val="0"/>
                </a:spcBef>
                <a:buClrTx/>
                <a:buFontTx/>
                <a:buNone/>
              </a:pPr>
              <a:t>30</a:t>
            </a:fld>
            <a:endParaRPr lang="en-US" altLang="en-US" sz="1000"/>
          </a:p>
        </p:txBody>
      </p:sp>
      <p:pic>
        <p:nvPicPr>
          <p:cNvPr id="59397" name="Picture 5">
            <a:extLst>
              <a:ext uri="{FF2B5EF4-FFF2-40B4-BE49-F238E27FC236}">
                <a16:creationId xmlns:a16="http://schemas.microsoft.com/office/drawing/2014/main" id="{FFDD2CEF-EEF4-42DD-AE8E-61E937EA2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905000"/>
            <a:ext cx="5410200"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1142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7D1F462-9ECA-4519-A67D-4176636849BD}"/>
              </a:ext>
            </a:extLst>
          </p:cNvPr>
          <p:cNvSpPr>
            <a:spLocks noGrp="1" noChangeArrowheads="1"/>
          </p:cNvSpPr>
          <p:nvPr>
            <p:ph type="title"/>
          </p:nvPr>
        </p:nvSpPr>
        <p:spPr/>
        <p:txBody>
          <a:bodyPr/>
          <a:lstStyle/>
          <a:p>
            <a:pPr eaLnBrk="1" hangingPunct="1"/>
            <a:r>
              <a:rPr lang="en-US" altLang="en-US"/>
              <a:t>The Impact of Maintenance</a:t>
            </a:r>
          </a:p>
        </p:txBody>
      </p:sp>
      <p:sp>
        <p:nvSpPr>
          <p:cNvPr id="60419" name="Rectangle 3">
            <a:extLst>
              <a:ext uri="{FF2B5EF4-FFF2-40B4-BE49-F238E27FC236}">
                <a16:creationId xmlns:a16="http://schemas.microsoft.com/office/drawing/2014/main" id="{6BEF358A-97EB-44D4-99EA-B4D34674B2C4}"/>
              </a:ext>
            </a:extLst>
          </p:cNvPr>
          <p:cNvSpPr>
            <a:spLocks noGrp="1" noChangeArrowheads="1"/>
          </p:cNvSpPr>
          <p:nvPr>
            <p:ph idx="1"/>
          </p:nvPr>
        </p:nvSpPr>
        <p:spPr/>
        <p:txBody>
          <a:bodyPr/>
          <a:lstStyle/>
          <a:p>
            <a:pPr eaLnBrk="1" hangingPunct="1">
              <a:lnSpc>
                <a:spcPct val="90000"/>
              </a:lnSpc>
            </a:pPr>
            <a:r>
              <a:rPr lang="en-US" altLang="en-US" sz="3100"/>
              <a:t>Maintenance is performed for two reasons</a:t>
            </a:r>
            <a:r>
              <a:rPr lang="en-US" altLang="en-US" sz="2000"/>
              <a:t> </a:t>
            </a:r>
          </a:p>
          <a:p>
            <a:pPr lvl="1" eaLnBrk="1" hangingPunct="1">
              <a:lnSpc>
                <a:spcPct val="90000"/>
              </a:lnSpc>
            </a:pPr>
            <a:r>
              <a:rPr lang="en-US" altLang="en-US"/>
              <a:t>Removing software errors, and</a:t>
            </a:r>
          </a:p>
          <a:p>
            <a:pPr lvl="1" eaLnBrk="1" hangingPunct="1">
              <a:lnSpc>
                <a:spcPct val="90000"/>
              </a:lnSpc>
            </a:pPr>
            <a:r>
              <a:rPr lang="en-US" altLang="en-US"/>
              <a:t>Enhancing existing software</a:t>
            </a:r>
          </a:p>
          <a:p>
            <a:pPr eaLnBrk="1" hangingPunct="1">
              <a:lnSpc>
                <a:spcPct val="90000"/>
              </a:lnSpc>
            </a:pPr>
            <a:r>
              <a:rPr lang="en-US" altLang="en-US" sz="3100"/>
              <a:t>Over time the cost of continued maintenance will be greater than that of creating an entirely new system. At that point it becomes more feasible to perform a new systems study </a:t>
            </a:r>
          </a:p>
        </p:txBody>
      </p:sp>
      <p:sp>
        <p:nvSpPr>
          <p:cNvPr id="4" name="Date Placeholder 3">
            <a:extLst>
              <a:ext uri="{FF2B5EF4-FFF2-40B4-BE49-F238E27FC236}">
                <a16:creationId xmlns:a16="http://schemas.microsoft.com/office/drawing/2014/main" id="{F67F22B6-9636-4347-BCA3-B4FFE664FCA7}"/>
              </a:ext>
            </a:extLst>
          </p:cNvPr>
          <p:cNvSpPr>
            <a:spLocks noGrp="1"/>
          </p:cNvSpPr>
          <p:nvPr>
            <p:ph type="dt" sz="quarter" idx="10"/>
          </p:nvPr>
        </p:nvSpPr>
        <p:spPr/>
        <p:txBody>
          <a:bodyPr/>
          <a:lstStyle/>
          <a:p>
            <a:pPr>
              <a:defRPr/>
            </a:pPr>
            <a:r>
              <a:rPr lang="en-US"/>
              <a:t>Kendall &amp; Kendall</a:t>
            </a:r>
          </a:p>
        </p:txBody>
      </p:sp>
      <p:sp>
        <p:nvSpPr>
          <p:cNvPr id="60421" name="Slide Number Placeholder 5">
            <a:extLst>
              <a:ext uri="{FF2B5EF4-FFF2-40B4-BE49-F238E27FC236}">
                <a16:creationId xmlns:a16="http://schemas.microsoft.com/office/drawing/2014/main" id="{904B94D1-9EFD-474D-8D11-B1B869D9B6B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79FBAAF5-45B8-4677-8450-9B95B8A250D2}" type="slidenum">
              <a:rPr lang="en-US" altLang="en-US" sz="1000"/>
              <a:pPr>
                <a:spcBef>
                  <a:spcPct val="0"/>
                </a:spcBef>
                <a:buClrTx/>
                <a:buFontTx/>
                <a:buNone/>
              </a:pPr>
              <a:t>31</a:t>
            </a:fld>
            <a:endParaRPr lang="en-US" altLang="en-US" sz="1000"/>
          </a:p>
        </p:txBody>
      </p:sp>
    </p:spTree>
    <p:extLst>
      <p:ext uri="{BB962C8B-B14F-4D97-AF65-F5344CB8AC3E}">
        <p14:creationId xmlns:p14="http://schemas.microsoft.com/office/powerpoint/2010/main" val="263134129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5978B9B-6F34-4AB2-A436-70DB473FBD5D}"/>
              </a:ext>
            </a:extLst>
          </p:cNvPr>
          <p:cNvSpPr>
            <a:spLocks noGrp="1" noChangeArrowheads="1"/>
          </p:cNvSpPr>
          <p:nvPr>
            <p:ph type="title"/>
          </p:nvPr>
        </p:nvSpPr>
        <p:spPr>
          <a:xfrm>
            <a:off x="2514600" y="381000"/>
            <a:ext cx="7543800" cy="1219200"/>
          </a:xfrm>
        </p:spPr>
        <p:txBody>
          <a:bodyPr/>
          <a:lstStyle/>
          <a:p>
            <a:pPr eaLnBrk="1" hangingPunct="1"/>
            <a:r>
              <a:rPr lang="en-US" altLang="en-US" sz="3600" b="1"/>
              <a:t>Figure 1.5</a:t>
            </a:r>
            <a:r>
              <a:rPr lang="en-US" altLang="en-US" sz="3600"/>
              <a:t> Resource consumption over the system life</a:t>
            </a:r>
          </a:p>
        </p:txBody>
      </p:sp>
      <p:sp>
        <p:nvSpPr>
          <p:cNvPr id="4" name="Date Placeholder 3">
            <a:extLst>
              <a:ext uri="{FF2B5EF4-FFF2-40B4-BE49-F238E27FC236}">
                <a16:creationId xmlns:a16="http://schemas.microsoft.com/office/drawing/2014/main" id="{4AE89C43-CD10-433C-B3EB-7059F37A536F}"/>
              </a:ext>
            </a:extLst>
          </p:cNvPr>
          <p:cNvSpPr>
            <a:spLocks noGrp="1"/>
          </p:cNvSpPr>
          <p:nvPr>
            <p:ph type="dt" sz="quarter" idx="10"/>
          </p:nvPr>
        </p:nvSpPr>
        <p:spPr/>
        <p:txBody>
          <a:bodyPr/>
          <a:lstStyle/>
          <a:p>
            <a:pPr>
              <a:defRPr/>
            </a:pPr>
            <a:r>
              <a:rPr lang="en-US"/>
              <a:t>Kendall &amp; Kendall</a:t>
            </a:r>
          </a:p>
        </p:txBody>
      </p:sp>
      <p:sp>
        <p:nvSpPr>
          <p:cNvPr id="62468" name="Slide Number Placeholder 5">
            <a:extLst>
              <a:ext uri="{FF2B5EF4-FFF2-40B4-BE49-F238E27FC236}">
                <a16:creationId xmlns:a16="http://schemas.microsoft.com/office/drawing/2014/main" id="{F96816BF-74BE-4324-BBAB-7D5BDDD3BE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B0AC6806-B3D7-4106-BF19-4250537A28FF}" type="slidenum">
              <a:rPr lang="en-US" altLang="en-US" sz="1000"/>
              <a:pPr>
                <a:spcBef>
                  <a:spcPct val="0"/>
                </a:spcBef>
                <a:buClrTx/>
                <a:buFontTx/>
                <a:buNone/>
              </a:pPr>
              <a:t>32</a:t>
            </a:fld>
            <a:endParaRPr lang="en-US" altLang="en-US" sz="1000"/>
          </a:p>
        </p:txBody>
      </p:sp>
      <p:pic>
        <p:nvPicPr>
          <p:cNvPr id="62469" name="Picture 5">
            <a:extLst>
              <a:ext uri="{FF2B5EF4-FFF2-40B4-BE49-F238E27FC236}">
                <a16:creationId xmlns:a16="http://schemas.microsoft.com/office/drawing/2014/main" id="{7D0AC42D-1390-4D52-98B1-CA24A0A7D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57400"/>
            <a:ext cx="74676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477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1CBF6D3-38CB-40AE-A71B-DE55264422A8}"/>
              </a:ext>
            </a:extLst>
          </p:cNvPr>
          <p:cNvSpPr>
            <a:spLocks noGrp="1" noChangeArrowheads="1"/>
          </p:cNvSpPr>
          <p:nvPr>
            <p:ph type="title"/>
          </p:nvPr>
        </p:nvSpPr>
        <p:spPr/>
        <p:txBody>
          <a:bodyPr/>
          <a:lstStyle/>
          <a:p>
            <a:pPr eaLnBrk="1" hangingPunct="1"/>
            <a:r>
              <a:rPr lang="en-US" altLang="en-US" sz="2800"/>
              <a:t>Approaches to Structured Analysis and Design and to the Systems Development Life Cycle</a:t>
            </a:r>
          </a:p>
        </p:txBody>
      </p:sp>
      <p:sp>
        <p:nvSpPr>
          <p:cNvPr id="64515" name="Rectangle 3">
            <a:extLst>
              <a:ext uri="{FF2B5EF4-FFF2-40B4-BE49-F238E27FC236}">
                <a16:creationId xmlns:a16="http://schemas.microsoft.com/office/drawing/2014/main" id="{46AEC8DA-C519-49A4-8D91-7B0851F1488A}"/>
              </a:ext>
            </a:extLst>
          </p:cNvPr>
          <p:cNvSpPr>
            <a:spLocks noGrp="1" noChangeArrowheads="1"/>
          </p:cNvSpPr>
          <p:nvPr>
            <p:ph idx="1"/>
          </p:nvPr>
        </p:nvSpPr>
        <p:spPr/>
        <p:txBody>
          <a:bodyPr/>
          <a:lstStyle/>
          <a:p>
            <a:pPr eaLnBrk="1" hangingPunct="1"/>
            <a:r>
              <a:rPr lang="en-US" altLang="en-US" sz="3600"/>
              <a:t>Traditional systems development life cycle</a:t>
            </a:r>
          </a:p>
          <a:p>
            <a:pPr eaLnBrk="1" hangingPunct="1"/>
            <a:r>
              <a:rPr lang="en-US" altLang="en-US" sz="3600"/>
              <a:t>CASE systems development life cycle </a:t>
            </a:r>
          </a:p>
          <a:p>
            <a:pPr eaLnBrk="1" hangingPunct="1"/>
            <a:r>
              <a:rPr lang="en-US" altLang="en-US" sz="3600"/>
              <a:t>Object-Oriented Systems Analysis and Design</a:t>
            </a:r>
          </a:p>
        </p:txBody>
      </p:sp>
      <p:sp>
        <p:nvSpPr>
          <p:cNvPr id="4" name="Date Placeholder 3">
            <a:extLst>
              <a:ext uri="{FF2B5EF4-FFF2-40B4-BE49-F238E27FC236}">
                <a16:creationId xmlns:a16="http://schemas.microsoft.com/office/drawing/2014/main" id="{BF0C7F30-A40F-4839-BECF-E420F91BC9CB}"/>
              </a:ext>
            </a:extLst>
          </p:cNvPr>
          <p:cNvSpPr>
            <a:spLocks noGrp="1"/>
          </p:cNvSpPr>
          <p:nvPr>
            <p:ph type="dt" sz="quarter" idx="10"/>
          </p:nvPr>
        </p:nvSpPr>
        <p:spPr/>
        <p:txBody>
          <a:bodyPr/>
          <a:lstStyle/>
          <a:p>
            <a:pPr>
              <a:defRPr/>
            </a:pPr>
            <a:r>
              <a:rPr lang="en-US"/>
              <a:t>Kendall &amp; Kendall</a:t>
            </a:r>
          </a:p>
        </p:txBody>
      </p:sp>
      <p:sp>
        <p:nvSpPr>
          <p:cNvPr id="64517" name="Slide Number Placeholder 5">
            <a:extLst>
              <a:ext uri="{FF2B5EF4-FFF2-40B4-BE49-F238E27FC236}">
                <a16:creationId xmlns:a16="http://schemas.microsoft.com/office/drawing/2014/main" id="{C7B53A01-F5D8-4540-B979-05AC6DE91B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7A3DC4B2-A7B9-4125-AF77-F57AAD4798EC}" type="slidenum">
              <a:rPr lang="en-US" altLang="en-US" sz="1000"/>
              <a:pPr>
                <a:spcBef>
                  <a:spcPct val="0"/>
                </a:spcBef>
                <a:buClrTx/>
                <a:buFontTx/>
                <a:buNone/>
              </a:pPr>
              <a:t>33</a:t>
            </a:fld>
            <a:endParaRPr lang="en-US" altLang="en-US" sz="1000"/>
          </a:p>
        </p:txBody>
      </p:sp>
    </p:spTree>
    <p:extLst>
      <p:ext uri="{BB962C8B-B14F-4D97-AF65-F5344CB8AC3E}">
        <p14:creationId xmlns:p14="http://schemas.microsoft.com/office/powerpoint/2010/main" val="36275876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D5C6A90-D746-4A96-AC54-BEBD8F08E7FA}"/>
              </a:ext>
            </a:extLst>
          </p:cNvPr>
          <p:cNvSpPr>
            <a:spLocks noGrp="1" noChangeArrowheads="1"/>
          </p:cNvSpPr>
          <p:nvPr>
            <p:ph type="title"/>
          </p:nvPr>
        </p:nvSpPr>
        <p:spPr/>
        <p:txBody>
          <a:bodyPr/>
          <a:lstStyle/>
          <a:p>
            <a:pPr eaLnBrk="1" hangingPunct="1"/>
            <a:r>
              <a:rPr lang="en-US" altLang="en-US"/>
              <a:t>Case Tools</a:t>
            </a:r>
          </a:p>
        </p:txBody>
      </p:sp>
      <p:sp>
        <p:nvSpPr>
          <p:cNvPr id="65539" name="Rectangle 3">
            <a:extLst>
              <a:ext uri="{FF2B5EF4-FFF2-40B4-BE49-F238E27FC236}">
                <a16:creationId xmlns:a16="http://schemas.microsoft.com/office/drawing/2014/main" id="{8CD47C46-BDE6-45BA-A13C-354426F6F695}"/>
              </a:ext>
            </a:extLst>
          </p:cNvPr>
          <p:cNvSpPr>
            <a:spLocks noGrp="1" noChangeArrowheads="1"/>
          </p:cNvSpPr>
          <p:nvPr>
            <p:ph idx="1"/>
          </p:nvPr>
        </p:nvSpPr>
        <p:spPr/>
        <p:txBody>
          <a:bodyPr/>
          <a:lstStyle/>
          <a:p>
            <a:pPr eaLnBrk="1" hangingPunct="1">
              <a:lnSpc>
                <a:spcPct val="90000"/>
              </a:lnSpc>
            </a:pPr>
            <a:r>
              <a:rPr lang="en-US" altLang="en-US" sz="3100"/>
              <a:t>CASE tools are productivity tools for systems analysts that have been created explicitly to improve their routine work through the use of automated support</a:t>
            </a:r>
          </a:p>
          <a:p>
            <a:pPr eaLnBrk="1" hangingPunct="1">
              <a:lnSpc>
                <a:spcPct val="90000"/>
              </a:lnSpc>
            </a:pPr>
            <a:r>
              <a:rPr lang="en-US" altLang="en-US" sz="3100"/>
              <a:t>Reasons for using CASE tools</a:t>
            </a:r>
          </a:p>
          <a:p>
            <a:pPr lvl="1" eaLnBrk="1" hangingPunct="1">
              <a:lnSpc>
                <a:spcPct val="90000"/>
              </a:lnSpc>
            </a:pPr>
            <a:r>
              <a:rPr lang="en-US" altLang="en-US"/>
              <a:t>Increasing Analyst Productivity</a:t>
            </a:r>
          </a:p>
          <a:p>
            <a:pPr lvl="1" eaLnBrk="1" hangingPunct="1">
              <a:lnSpc>
                <a:spcPct val="90000"/>
              </a:lnSpc>
            </a:pPr>
            <a:r>
              <a:rPr lang="en-US" altLang="en-US"/>
              <a:t>Improving Analyst-User Communication</a:t>
            </a:r>
          </a:p>
          <a:p>
            <a:pPr lvl="1" eaLnBrk="1" hangingPunct="1">
              <a:lnSpc>
                <a:spcPct val="90000"/>
              </a:lnSpc>
            </a:pPr>
            <a:r>
              <a:rPr lang="en-US" altLang="en-US"/>
              <a:t>Integrating Life Cycle Activities</a:t>
            </a:r>
          </a:p>
          <a:p>
            <a:pPr lvl="1" eaLnBrk="1" hangingPunct="1">
              <a:lnSpc>
                <a:spcPct val="90000"/>
              </a:lnSpc>
            </a:pPr>
            <a:r>
              <a:rPr lang="en-US" altLang="en-US"/>
              <a:t>Accurately Assessing Maintenance Changes</a:t>
            </a:r>
          </a:p>
        </p:txBody>
      </p:sp>
      <p:sp>
        <p:nvSpPr>
          <p:cNvPr id="4" name="Date Placeholder 3">
            <a:extLst>
              <a:ext uri="{FF2B5EF4-FFF2-40B4-BE49-F238E27FC236}">
                <a16:creationId xmlns:a16="http://schemas.microsoft.com/office/drawing/2014/main" id="{34BFB357-1E81-4CD1-9A30-E33C8F32EF49}"/>
              </a:ext>
            </a:extLst>
          </p:cNvPr>
          <p:cNvSpPr>
            <a:spLocks noGrp="1"/>
          </p:cNvSpPr>
          <p:nvPr>
            <p:ph type="dt" sz="quarter" idx="10"/>
          </p:nvPr>
        </p:nvSpPr>
        <p:spPr/>
        <p:txBody>
          <a:bodyPr/>
          <a:lstStyle/>
          <a:p>
            <a:pPr>
              <a:defRPr/>
            </a:pPr>
            <a:r>
              <a:rPr lang="en-US"/>
              <a:t>Kendall &amp; Kendall</a:t>
            </a:r>
          </a:p>
        </p:txBody>
      </p:sp>
      <p:sp>
        <p:nvSpPr>
          <p:cNvPr id="65541" name="Slide Number Placeholder 5">
            <a:extLst>
              <a:ext uri="{FF2B5EF4-FFF2-40B4-BE49-F238E27FC236}">
                <a16:creationId xmlns:a16="http://schemas.microsoft.com/office/drawing/2014/main" id="{41789571-7D08-4797-AAD6-B6AAE04C0A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7C5BB5D4-5E4C-422A-A460-E8F6C602950E}" type="slidenum">
              <a:rPr lang="en-US" altLang="en-US" sz="1000"/>
              <a:pPr>
                <a:spcBef>
                  <a:spcPct val="0"/>
                </a:spcBef>
                <a:buClrTx/>
                <a:buFontTx/>
                <a:buNone/>
              </a:pPr>
              <a:t>34</a:t>
            </a:fld>
            <a:endParaRPr lang="en-US" altLang="en-US" sz="1000"/>
          </a:p>
        </p:txBody>
      </p:sp>
    </p:spTree>
    <p:extLst>
      <p:ext uri="{BB962C8B-B14F-4D97-AF65-F5344CB8AC3E}">
        <p14:creationId xmlns:p14="http://schemas.microsoft.com/office/powerpoint/2010/main" val="24852810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B414413-DB03-49DF-8FCD-BDDFB3FE1FBF}"/>
              </a:ext>
            </a:extLst>
          </p:cNvPr>
          <p:cNvSpPr>
            <a:spLocks noGrp="1" noChangeArrowheads="1"/>
          </p:cNvSpPr>
          <p:nvPr>
            <p:ph type="title"/>
          </p:nvPr>
        </p:nvSpPr>
        <p:spPr/>
        <p:txBody>
          <a:bodyPr/>
          <a:lstStyle/>
          <a:p>
            <a:pPr eaLnBrk="1" hangingPunct="1"/>
            <a:r>
              <a:rPr lang="en-US" altLang="en-US"/>
              <a:t>Case Tool Classifications</a:t>
            </a:r>
          </a:p>
        </p:txBody>
      </p:sp>
      <p:sp>
        <p:nvSpPr>
          <p:cNvPr id="67587" name="Rectangle 3">
            <a:extLst>
              <a:ext uri="{FF2B5EF4-FFF2-40B4-BE49-F238E27FC236}">
                <a16:creationId xmlns:a16="http://schemas.microsoft.com/office/drawing/2014/main" id="{AD62948E-EE61-4E43-BC8B-10001768F66A}"/>
              </a:ext>
            </a:extLst>
          </p:cNvPr>
          <p:cNvSpPr>
            <a:spLocks noGrp="1" noChangeArrowheads="1"/>
          </p:cNvSpPr>
          <p:nvPr>
            <p:ph idx="1"/>
          </p:nvPr>
        </p:nvSpPr>
        <p:spPr/>
        <p:txBody>
          <a:bodyPr/>
          <a:lstStyle/>
          <a:p>
            <a:pPr eaLnBrk="1" hangingPunct="1"/>
            <a:r>
              <a:rPr lang="en-US" altLang="en-US" sz="3500"/>
              <a:t>Upper CASE tools perform analysis and design</a:t>
            </a:r>
          </a:p>
          <a:p>
            <a:pPr eaLnBrk="1" hangingPunct="1"/>
            <a:r>
              <a:rPr lang="en-US" altLang="en-US" sz="3500"/>
              <a:t>Lower CASE tools generate programs from CASE design</a:t>
            </a:r>
          </a:p>
          <a:p>
            <a:pPr eaLnBrk="1" hangingPunct="1"/>
            <a:r>
              <a:rPr lang="en-US" altLang="en-US" sz="3500"/>
              <a:t>Integrated CASE tools perform both upper and lower CASE functions</a:t>
            </a:r>
          </a:p>
        </p:txBody>
      </p:sp>
      <p:sp>
        <p:nvSpPr>
          <p:cNvPr id="4" name="Date Placeholder 3">
            <a:extLst>
              <a:ext uri="{FF2B5EF4-FFF2-40B4-BE49-F238E27FC236}">
                <a16:creationId xmlns:a16="http://schemas.microsoft.com/office/drawing/2014/main" id="{B3228D68-9CBD-4D71-A02D-AA166F81E530}"/>
              </a:ext>
            </a:extLst>
          </p:cNvPr>
          <p:cNvSpPr>
            <a:spLocks noGrp="1"/>
          </p:cNvSpPr>
          <p:nvPr>
            <p:ph type="dt" sz="quarter" idx="10"/>
          </p:nvPr>
        </p:nvSpPr>
        <p:spPr/>
        <p:txBody>
          <a:bodyPr/>
          <a:lstStyle/>
          <a:p>
            <a:pPr>
              <a:defRPr/>
            </a:pPr>
            <a:r>
              <a:rPr lang="en-US"/>
              <a:t>Kendall &amp; Kendall</a:t>
            </a:r>
          </a:p>
        </p:txBody>
      </p:sp>
      <p:sp>
        <p:nvSpPr>
          <p:cNvPr id="67589" name="Slide Number Placeholder 5">
            <a:extLst>
              <a:ext uri="{FF2B5EF4-FFF2-40B4-BE49-F238E27FC236}">
                <a16:creationId xmlns:a16="http://schemas.microsoft.com/office/drawing/2014/main" id="{7977B16A-F0E6-4062-8526-921FC2C34C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10EE4E59-7D03-48C7-9730-F3850DEEC515}" type="slidenum">
              <a:rPr lang="en-US" altLang="en-US" sz="1000"/>
              <a:pPr>
                <a:spcBef>
                  <a:spcPct val="0"/>
                </a:spcBef>
                <a:buClrTx/>
                <a:buFontTx/>
                <a:buNone/>
              </a:pPr>
              <a:t>35</a:t>
            </a:fld>
            <a:endParaRPr lang="en-US" altLang="en-US" sz="1000"/>
          </a:p>
        </p:txBody>
      </p:sp>
    </p:spTree>
    <p:extLst>
      <p:ext uri="{BB962C8B-B14F-4D97-AF65-F5344CB8AC3E}">
        <p14:creationId xmlns:p14="http://schemas.microsoft.com/office/powerpoint/2010/main" val="183281231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3B70802-EEA1-4BCD-A345-58A4C2384618}"/>
              </a:ext>
            </a:extLst>
          </p:cNvPr>
          <p:cNvSpPr>
            <a:spLocks noGrp="1" noChangeArrowheads="1"/>
          </p:cNvSpPr>
          <p:nvPr>
            <p:ph type="title"/>
          </p:nvPr>
        </p:nvSpPr>
        <p:spPr/>
        <p:txBody>
          <a:bodyPr/>
          <a:lstStyle/>
          <a:p>
            <a:pPr eaLnBrk="1" hangingPunct="1"/>
            <a:r>
              <a:rPr lang="en-US" altLang="en-US"/>
              <a:t>Upper CASE Tools</a:t>
            </a:r>
          </a:p>
        </p:txBody>
      </p:sp>
      <p:sp>
        <p:nvSpPr>
          <p:cNvPr id="69635" name="Rectangle 3">
            <a:extLst>
              <a:ext uri="{FF2B5EF4-FFF2-40B4-BE49-F238E27FC236}">
                <a16:creationId xmlns:a16="http://schemas.microsoft.com/office/drawing/2014/main" id="{0C32F207-0A9C-4C73-8888-D78E1FBFE79D}"/>
              </a:ext>
            </a:extLst>
          </p:cNvPr>
          <p:cNvSpPr>
            <a:spLocks noGrp="1" noChangeArrowheads="1"/>
          </p:cNvSpPr>
          <p:nvPr>
            <p:ph idx="1"/>
          </p:nvPr>
        </p:nvSpPr>
        <p:spPr/>
        <p:txBody>
          <a:bodyPr/>
          <a:lstStyle/>
          <a:p>
            <a:pPr eaLnBrk="1" hangingPunct="1"/>
            <a:r>
              <a:rPr lang="en-US" altLang="en-US" sz="3500"/>
              <a:t>Create and modify the system design</a:t>
            </a:r>
          </a:p>
          <a:p>
            <a:pPr eaLnBrk="1" hangingPunct="1"/>
            <a:r>
              <a:rPr lang="en-US" altLang="en-US" sz="3500"/>
              <a:t>Help in modeling organizational requirements and defining system boundaries</a:t>
            </a:r>
          </a:p>
          <a:p>
            <a:pPr eaLnBrk="1" hangingPunct="1"/>
            <a:r>
              <a:rPr lang="en-US" altLang="en-US" sz="3500"/>
              <a:t>Can also support prototyping of screen and report designs</a:t>
            </a:r>
          </a:p>
        </p:txBody>
      </p:sp>
      <p:sp>
        <p:nvSpPr>
          <p:cNvPr id="4" name="Date Placeholder 3">
            <a:extLst>
              <a:ext uri="{FF2B5EF4-FFF2-40B4-BE49-F238E27FC236}">
                <a16:creationId xmlns:a16="http://schemas.microsoft.com/office/drawing/2014/main" id="{1FFFF0CB-4538-418C-A433-CFA550FA025A}"/>
              </a:ext>
            </a:extLst>
          </p:cNvPr>
          <p:cNvSpPr>
            <a:spLocks noGrp="1"/>
          </p:cNvSpPr>
          <p:nvPr>
            <p:ph type="dt" sz="quarter" idx="10"/>
          </p:nvPr>
        </p:nvSpPr>
        <p:spPr/>
        <p:txBody>
          <a:bodyPr/>
          <a:lstStyle/>
          <a:p>
            <a:pPr>
              <a:defRPr/>
            </a:pPr>
            <a:r>
              <a:rPr lang="en-US"/>
              <a:t>Kendall &amp; Kendall</a:t>
            </a:r>
          </a:p>
        </p:txBody>
      </p:sp>
      <p:sp>
        <p:nvSpPr>
          <p:cNvPr id="69637" name="Slide Number Placeholder 5">
            <a:extLst>
              <a:ext uri="{FF2B5EF4-FFF2-40B4-BE49-F238E27FC236}">
                <a16:creationId xmlns:a16="http://schemas.microsoft.com/office/drawing/2014/main" id="{1268BDE7-1E6C-4AED-87E4-D094BC278A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0AE6C79A-57A6-40B4-BDE3-DB5B0584735C}" type="slidenum">
              <a:rPr lang="en-US" altLang="en-US" sz="1000"/>
              <a:pPr>
                <a:spcBef>
                  <a:spcPct val="0"/>
                </a:spcBef>
                <a:buClrTx/>
                <a:buFontTx/>
                <a:buNone/>
              </a:pPr>
              <a:t>36</a:t>
            </a:fld>
            <a:endParaRPr lang="en-US" altLang="en-US" sz="1000"/>
          </a:p>
        </p:txBody>
      </p:sp>
    </p:spTree>
    <p:extLst>
      <p:ext uri="{BB962C8B-B14F-4D97-AF65-F5344CB8AC3E}">
        <p14:creationId xmlns:p14="http://schemas.microsoft.com/office/powerpoint/2010/main" val="26195491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E20E68F-3652-4436-A813-B1D3E8A9B5BD}"/>
              </a:ext>
            </a:extLst>
          </p:cNvPr>
          <p:cNvSpPr>
            <a:spLocks noGrp="1" noChangeArrowheads="1"/>
          </p:cNvSpPr>
          <p:nvPr>
            <p:ph type="title"/>
          </p:nvPr>
        </p:nvSpPr>
        <p:spPr/>
        <p:txBody>
          <a:bodyPr/>
          <a:lstStyle/>
          <a:p>
            <a:pPr eaLnBrk="1" hangingPunct="1"/>
            <a:r>
              <a:rPr lang="en-US" altLang="en-US"/>
              <a:t>Lower CASE Tools</a:t>
            </a:r>
          </a:p>
        </p:txBody>
      </p:sp>
      <p:sp>
        <p:nvSpPr>
          <p:cNvPr id="71683" name="Rectangle 3">
            <a:extLst>
              <a:ext uri="{FF2B5EF4-FFF2-40B4-BE49-F238E27FC236}">
                <a16:creationId xmlns:a16="http://schemas.microsoft.com/office/drawing/2014/main" id="{98D29763-B0D5-4740-9DBA-CCB565E97B1B}"/>
              </a:ext>
            </a:extLst>
          </p:cNvPr>
          <p:cNvSpPr>
            <a:spLocks noGrp="1" noChangeArrowheads="1"/>
          </p:cNvSpPr>
          <p:nvPr>
            <p:ph idx="1"/>
          </p:nvPr>
        </p:nvSpPr>
        <p:spPr/>
        <p:txBody>
          <a:bodyPr/>
          <a:lstStyle/>
          <a:p>
            <a:pPr eaLnBrk="1" hangingPunct="1"/>
            <a:r>
              <a:rPr lang="en-US" altLang="en-US" sz="3500"/>
              <a:t>Lower CASE tools generate computer source code from the CASE design</a:t>
            </a:r>
          </a:p>
          <a:p>
            <a:pPr eaLnBrk="1" hangingPunct="1"/>
            <a:r>
              <a:rPr lang="en-US" altLang="en-US" sz="3500"/>
              <a:t>Source code is usually generated in several languages</a:t>
            </a:r>
          </a:p>
        </p:txBody>
      </p:sp>
      <p:sp>
        <p:nvSpPr>
          <p:cNvPr id="4" name="Date Placeholder 3">
            <a:extLst>
              <a:ext uri="{FF2B5EF4-FFF2-40B4-BE49-F238E27FC236}">
                <a16:creationId xmlns:a16="http://schemas.microsoft.com/office/drawing/2014/main" id="{1EF755A6-3302-4346-A59C-6881B6FFE70D}"/>
              </a:ext>
            </a:extLst>
          </p:cNvPr>
          <p:cNvSpPr>
            <a:spLocks noGrp="1"/>
          </p:cNvSpPr>
          <p:nvPr>
            <p:ph type="dt" sz="quarter" idx="10"/>
          </p:nvPr>
        </p:nvSpPr>
        <p:spPr/>
        <p:txBody>
          <a:bodyPr/>
          <a:lstStyle/>
          <a:p>
            <a:pPr>
              <a:defRPr/>
            </a:pPr>
            <a:r>
              <a:rPr lang="en-US"/>
              <a:t>Kendall &amp; Kendall</a:t>
            </a:r>
          </a:p>
        </p:txBody>
      </p:sp>
      <p:sp>
        <p:nvSpPr>
          <p:cNvPr id="71685" name="Slide Number Placeholder 5">
            <a:extLst>
              <a:ext uri="{FF2B5EF4-FFF2-40B4-BE49-F238E27FC236}">
                <a16:creationId xmlns:a16="http://schemas.microsoft.com/office/drawing/2014/main" id="{560542DB-DC26-4251-8887-E037284CFD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A15B18BD-4720-4D77-A436-6933BCA397B5}" type="slidenum">
              <a:rPr lang="en-US" altLang="en-US" sz="1000"/>
              <a:pPr>
                <a:spcBef>
                  <a:spcPct val="0"/>
                </a:spcBef>
                <a:buClrTx/>
                <a:buFontTx/>
                <a:buNone/>
              </a:pPr>
              <a:t>37</a:t>
            </a:fld>
            <a:endParaRPr lang="en-US" altLang="en-US" sz="1000"/>
          </a:p>
        </p:txBody>
      </p:sp>
    </p:spTree>
    <p:extLst>
      <p:ext uri="{BB962C8B-B14F-4D97-AF65-F5344CB8AC3E}">
        <p14:creationId xmlns:p14="http://schemas.microsoft.com/office/powerpoint/2010/main" val="24249326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C7B987D8-DA14-4A0E-927E-74B071289D77}"/>
              </a:ext>
            </a:extLst>
          </p:cNvPr>
          <p:cNvSpPr>
            <a:spLocks noGrp="1" noChangeArrowheads="1"/>
          </p:cNvSpPr>
          <p:nvPr>
            <p:ph type="title"/>
          </p:nvPr>
        </p:nvSpPr>
        <p:spPr/>
        <p:txBody>
          <a:bodyPr/>
          <a:lstStyle/>
          <a:p>
            <a:r>
              <a:rPr lang="en-US" altLang="en-US"/>
              <a:t>The repository concept</a:t>
            </a:r>
          </a:p>
        </p:txBody>
      </p:sp>
      <p:pic>
        <p:nvPicPr>
          <p:cNvPr id="73731" name="Content Placeholder 5">
            <a:extLst>
              <a:ext uri="{FF2B5EF4-FFF2-40B4-BE49-F238E27FC236}">
                <a16:creationId xmlns:a16="http://schemas.microsoft.com/office/drawing/2014/main" id="{31834078-44A7-4954-BD9E-5CBC71F450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57600" y="1905001"/>
            <a:ext cx="4876800" cy="4227513"/>
          </a:xfrm>
        </p:spPr>
      </p:pic>
      <p:sp>
        <p:nvSpPr>
          <p:cNvPr id="4" name="Date Placeholder 3">
            <a:extLst>
              <a:ext uri="{FF2B5EF4-FFF2-40B4-BE49-F238E27FC236}">
                <a16:creationId xmlns:a16="http://schemas.microsoft.com/office/drawing/2014/main" id="{22680F25-4C1A-4B5C-96A0-281311A68B8B}"/>
              </a:ext>
            </a:extLst>
          </p:cNvPr>
          <p:cNvSpPr>
            <a:spLocks noGrp="1"/>
          </p:cNvSpPr>
          <p:nvPr>
            <p:ph type="dt" sz="quarter" idx="10"/>
          </p:nvPr>
        </p:nvSpPr>
        <p:spPr/>
        <p:txBody>
          <a:bodyPr/>
          <a:lstStyle/>
          <a:p>
            <a:pPr>
              <a:defRPr/>
            </a:pPr>
            <a:r>
              <a:rPr lang="en-US"/>
              <a:t>Kendall &amp; Kendall</a:t>
            </a:r>
          </a:p>
        </p:txBody>
      </p:sp>
      <p:sp>
        <p:nvSpPr>
          <p:cNvPr id="73733" name="Slide Number Placeholder 4">
            <a:extLst>
              <a:ext uri="{FF2B5EF4-FFF2-40B4-BE49-F238E27FC236}">
                <a16:creationId xmlns:a16="http://schemas.microsoft.com/office/drawing/2014/main" id="{C1FA6CB3-6DD7-452E-819F-48221C51724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53DE2126-ED67-4090-B607-6C18C3F21122}" type="slidenum">
              <a:rPr lang="en-US" altLang="en-US" sz="1000"/>
              <a:pPr>
                <a:spcBef>
                  <a:spcPct val="0"/>
                </a:spcBef>
                <a:buClrTx/>
                <a:buFontTx/>
                <a:buNone/>
              </a:pPr>
              <a:t>38</a:t>
            </a:fld>
            <a:endParaRPr lang="en-US" altLang="en-US" sz="1000"/>
          </a:p>
        </p:txBody>
      </p:sp>
    </p:spTree>
    <p:extLst>
      <p:ext uri="{BB962C8B-B14F-4D97-AF65-F5344CB8AC3E}">
        <p14:creationId xmlns:p14="http://schemas.microsoft.com/office/powerpoint/2010/main" val="2352970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EECBCFDE-C52C-4F6D-BE5F-4B95A2C8BD0E}"/>
              </a:ext>
            </a:extLst>
          </p:cNvPr>
          <p:cNvSpPr>
            <a:spLocks noGrp="1" noChangeArrowheads="1"/>
          </p:cNvSpPr>
          <p:nvPr>
            <p:ph type="title"/>
          </p:nvPr>
        </p:nvSpPr>
        <p:spPr/>
        <p:txBody>
          <a:bodyPr/>
          <a:lstStyle/>
          <a:p>
            <a:pPr eaLnBrk="1" hangingPunct="1"/>
            <a:r>
              <a:rPr lang="en-US" altLang="en-US" sz="3600" b="1"/>
              <a:t>The Agile Process</a:t>
            </a:r>
            <a:endParaRPr lang="en-US" altLang="en-US" sz="3600"/>
          </a:p>
        </p:txBody>
      </p:sp>
      <p:sp>
        <p:nvSpPr>
          <p:cNvPr id="4" name="Date Placeholder 3">
            <a:extLst>
              <a:ext uri="{FF2B5EF4-FFF2-40B4-BE49-F238E27FC236}">
                <a16:creationId xmlns:a16="http://schemas.microsoft.com/office/drawing/2014/main" id="{69FD7101-DFB1-4F57-BD4B-84AF57D4B410}"/>
              </a:ext>
            </a:extLst>
          </p:cNvPr>
          <p:cNvSpPr>
            <a:spLocks noGrp="1"/>
          </p:cNvSpPr>
          <p:nvPr>
            <p:ph type="dt" sz="quarter" idx="10"/>
          </p:nvPr>
        </p:nvSpPr>
        <p:spPr/>
        <p:txBody>
          <a:bodyPr/>
          <a:lstStyle/>
          <a:p>
            <a:pPr>
              <a:defRPr/>
            </a:pPr>
            <a:r>
              <a:rPr lang="en-US"/>
              <a:t>Kendall &amp; Kendall</a:t>
            </a:r>
          </a:p>
        </p:txBody>
      </p:sp>
      <p:sp>
        <p:nvSpPr>
          <p:cNvPr id="74756" name="Slide Number Placeholder 5">
            <a:extLst>
              <a:ext uri="{FF2B5EF4-FFF2-40B4-BE49-F238E27FC236}">
                <a16:creationId xmlns:a16="http://schemas.microsoft.com/office/drawing/2014/main" id="{3CB81899-1336-447C-BB02-0D50B6D5D2E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E89750AF-535B-46EF-91DB-95A817AD46BB}" type="slidenum">
              <a:rPr lang="en-US" altLang="en-US" sz="1000"/>
              <a:pPr>
                <a:spcBef>
                  <a:spcPct val="0"/>
                </a:spcBef>
                <a:buClrTx/>
                <a:buFontTx/>
                <a:buNone/>
              </a:pPr>
              <a:t>39</a:t>
            </a:fld>
            <a:endParaRPr lang="en-US" altLang="en-US" sz="1000"/>
          </a:p>
        </p:txBody>
      </p:sp>
      <p:sp>
        <p:nvSpPr>
          <p:cNvPr id="74757" name="Content Placeholder 1">
            <a:extLst>
              <a:ext uri="{FF2B5EF4-FFF2-40B4-BE49-F238E27FC236}">
                <a16:creationId xmlns:a16="http://schemas.microsoft.com/office/drawing/2014/main" id="{47B2D988-A8B1-46D1-A93F-E54B6344235A}"/>
              </a:ext>
            </a:extLst>
          </p:cNvPr>
          <p:cNvSpPr>
            <a:spLocks noGrp="1" noChangeArrowheads="1"/>
          </p:cNvSpPr>
          <p:nvPr>
            <p:ph idx="1"/>
          </p:nvPr>
        </p:nvSpPr>
        <p:spPr/>
        <p:txBody>
          <a:bodyPr/>
          <a:lstStyle/>
          <a:p>
            <a:r>
              <a:rPr lang="en-US" altLang="en-US" sz="2400"/>
              <a:t>organization could benefit from an alternative approach. </a:t>
            </a:r>
          </a:p>
          <a:p>
            <a:r>
              <a:rPr lang="en-US" altLang="en-US" sz="2400"/>
              <a:t>Perhaps a systems project using a structured approach has recently failed.</a:t>
            </a:r>
          </a:p>
          <a:p>
            <a:r>
              <a:rPr lang="en-US" altLang="en-US" sz="2400"/>
              <a:t>your organization may want to consider</a:t>
            </a:r>
            <a:br>
              <a:rPr lang="en-US" altLang="en-US" sz="2400"/>
            </a:br>
            <a:r>
              <a:rPr lang="en-US" altLang="en-US" sz="2400"/>
              <a:t>an alternative or supplement to structured analysis and design and to the SDLC </a:t>
            </a:r>
          </a:p>
          <a:p>
            <a:r>
              <a:rPr lang="en-US" altLang="en-US" sz="2400"/>
              <a:t>In order to finish a project, adjustments often need to be made in project management </a:t>
            </a:r>
          </a:p>
          <a:p>
            <a:r>
              <a:rPr lang="en-US" altLang="en-US" sz="2400"/>
              <a:t>interactive and incremental </a:t>
            </a:r>
            <a:br>
              <a:rPr lang="en-US" altLang="en-US" sz="2400"/>
            </a:br>
            <a:br>
              <a:rPr lang="en-US" altLang="en-US" sz="2400"/>
            </a:br>
            <a:br>
              <a:rPr lang="en-US" altLang="en-US" sz="2400"/>
            </a:br>
            <a:endParaRPr lang="en-US" altLang="en-US" sz="2400"/>
          </a:p>
        </p:txBody>
      </p:sp>
    </p:spTree>
    <p:extLst>
      <p:ext uri="{BB962C8B-B14F-4D97-AF65-F5344CB8AC3E}">
        <p14:creationId xmlns:p14="http://schemas.microsoft.com/office/powerpoint/2010/main" val="1208108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2C0BC89-B990-4F74-A7DA-FD60D81E681E}"/>
              </a:ext>
            </a:extLst>
          </p:cNvPr>
          <p:cNvSpPr>
            <a:spLocks noGrp="1" noChangeArrowheads="1"/>
          </p:cNvSpPr>
          <p:nvPr>
            <p:ph type="title"/>
          </p:nvPr>
        </p:nvSpPr>
        <p:spPr/>
        <p:txBody>
          <a:bodyPr/>
          <a:lstStyle/>
          <a:p>
            <a:pPr eaLnBrk="1" hangingPunct="1"/>
            <a:r>
              <a:rPr lang="en-US" altLang="en-US"/>
              <a:t>Major Topics</a:t>
            </a:r>
          </a:p>
        </p:txBody>
      </p:sp>
      <p:sp>
        <p:nvSpPr>
          <p:cNvPr id="9219" name="Rectangle 3">
            <a:extLst>
              <a:ext uri="{FF2B5EF4-FFF2-40B4-BE49-F238E27FC236}">
                <a16:creationId xmlns:a16="http://schemas.microsoft.com/office/drawing/2014/main" id="{F3AD1955-19DB-44DA-89C7-F2A6BE39632E}"/>
              </a:ext>
            </a:extLst>
          </p:cNvPr>
          <p:cNvSpPr>
            <a:spLocks noGrp="1" noChangeArrowheads="1"/>
          </p:cNvSpPr>
          <p:nvPr>
            <p:ph idx="1"/>
          </p:nvPr>
        </p:nvSpPr>
        <p:spPr/>
        <p:txBody>
          <a:bodyPr/>
          <a:lstStyle/>
          <a:p>
            <a:pPr eaLnBrk="1" hangingPunct="1"/>
            <a:r>
              <a:rPr lang="en-US" altLang="en-US"/>
              <a:t>Fundamentals of different kinds of information systems</a:t>
            </a:r>
          </a:p>
          <a:p>
            <a:pPr eaLnBrk="1" hangingPunct="1"/>
            <a:r>
              <a:rPr lang="en-US" altLang="en-US"/>
              <a:t>Roles of systems analysts</a:t>
            </a:r>
          </a:p>
          <a:p>
            <a:pPr eaLnBrk="1" hangingPunct="1"/>
            <a:r>
              <a:rPr lang="en-US" altLang="en-US"/>
              <a:t>Phases in the systems development life cycle as they relate to Human-Computer Interaction (HCI) factors</a:t>
            </a:r>
          </a:p>
          <a:p>
            <a:pPr eaLnBrk="1" hangingPunct="1"/>
            <a:r>
              <a:rPr lang="en-US" altLang="en-US"/>
              <a:t>Computer-Aided Software Engineering (CASE) tools</a:t>
            </a:r>
          </a:p>
        </p:txBody>
      </p:sp>
      <p:sp>
        <p:nvSpPr>
          <p:cNvPr id="4" name="Date Placeholder 3">
            <a:extLst>
              <a:ext uri="{FF2B5EF4-FFF2-40B4-BE49-F238E27FC236}">
                <a16:creationId xmlns:a16="http://schemas.microsoft.com/office/drawing/2014/main" id="{F074CECD-735D-4867-A93A-EB22A496ADF3}"/>
              </a:ext>
            </a:extLst>
          </p:cNvPr>
          <p:cNvSpPr>
            <a:spLocks noGrp="1"/>
          </p:cNvSpPr>
          <p:nvPr>
            <p:ph type="dt" sz="quarter" idx="10"/>
          </p:nvPr>
        </p:nvSpPr>
        <p:spPr/>
        <p:txBody>
          <a:bodyPr/>
          <a:lstStyle/>
          <a:p>
            <a:pPr>
              <a:defRPr/>
            </a:pPr>
            <a:r>
              <a:rPr lang="en-US"/>
              <a:t>Kendall &amp; Kendall</a:t>
            </a:r>
          </a:p>
        </p:txBody>
      </p:sp>
      <p:sp>
        <p:nvSpPr>
          <p:cNvPr id="9221" name="Slide Number Placeholder 5">
            <a:extLst>
              <a:ext uri="{FF2B5EF4-FFF2-40B4-BE49-F238E27FC236}">
                <a16:creationId xmlns:a16="http://schemas.microsoft.com/office/drawing/2014/main" id="{E1FAD8C0-BAB7-4B99-911D-49D411480C1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B8E81410-9E9F-4533-A426-B75A36276278}" type="slidenum">
              <a:rPr lang="en-US" altLang="en-US" sz="1000"/>
              <a:pPr>
                <a:spcBef>
                  <a:spcPct val="0"/>
                </a:spcBef>
                <a:buClrTx/>
                <a:buFontTx/>
                <a:buNone/>
              </a:pPr>
              <a:t>4</a:t>
            </a:fld>
            <a:endParaRPr lang="en-US" altLang="en-US" sz="1000"/>
          </a:p>
        </p:txBody>
      </p:sp>
    </p:spTree>
    <p:extLst>
      <p:ext uri="{BB962C8B-B14F-4D97-AF65-F5344CB8AC3E}">
        <p14:creationId xmlns:p14="http://schemas.microsoft.com/office/powerpoint/2010/main" val="293465055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FE87276D-430B-4FA7-8D8C-892E99DAFEF7}"/>
              </a:ext>
            </a:extLst>
          </p:cNvPr>
          <p:cNvSpPr>
            <a:spLocks noGrp="1" noChangeArrowheads="1"/>
          </p:cNvSpPr>
          <p:nvPr>
            <p:ph type="title"/>
          </p:nvPr>
        </p:nvSpPr>
        <p:spPr/>
        <p:txBody>
          <a:bodyPr/>
          <a:lstStyle/>
          <a:p>
            <a:r>
              <a:rPr lang="en-US" altLang="en-US"/>
              <a:t>The agile approach</a:t>
            </a:r>
          </a:p>
        </p:txBody>
      </p:sp>
      <p:pic>
        <p:nvPicPr>
          <p:cNvPr id="75779" name="Content Placeholder 5">
            <a:extLst>
              <a:ext uri="{FF2B5EF4-FFF2-40B4-BE49-F238E27FC236}">
                <a16:creationId xmlns:a16="http://schemas.microsoft.com/office/drawing/2014/main" id="{615821A3-2F8C-4E01-9064-E53F3BF74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1" y="2017714"/>
            <a:ext cx="5694363" cy="4230687"/>
          </a:xfrm>
        </p:spPr>
      </p:pic>
      <p:sp>
        <p:nvSpPr>
          <p:cNvPr id="4" name="Date Placeholder 3">
            <a:extLst>
              <a:ext uri="{FF2B5EF4-FFF2-40B4-BE49-F238E27FC236}">
                <a16:creationId xmlns:a16="http://schemas.microsoft.com/office/drawing/2014/main" id="{245075AF-0451-4BB5-BC01-A61D6CAAF2EB}"/>
              </a:ext>
            </a:extLst>
          </p:cNvPr>
          <p:cNvSpPr>
            <a:spLocks noGrp="1"/>
          </p:cNvSpPr>
          <p:nvPr>
            <p:ph type="dt" sz="quarter" idx="10"/>
          </p:nvPr>
        </p:nvSpPr>
        <p:spPr/>
        <p:txBody>
          <a:bodyPr/>
          <a:lstStyle/>
          <a:p>
            <a:pPr>
              <a:defRPr/>
            </a:pPr>
            <a:r>
              <a:rPr lang="en-US"/>
              <a:t>Kendall &amp; Kendall</a:t>
            </a:r>
          </a:p>
        </p:txBody>
      </p:sp>
      <p:sp>
        <p:nvSpPr>
          <p:cNvPr id="75781" name="Slide Number Placeholder 4">
            <a:extLst>
              <a:ext uri="{FF2B5EF4-FFF2-40B4-BE49-F238E27FC236}">
                <a16:creationId xmlns:a16="http://schemas.microsoft.com/office/drawing/2014/main" id="{1525428C-5052-456A-94E5-0035645579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9DFDDA06-B774-4039-9BBD-EE6F15B94977}" type="slidenum">
              <a:rPr lang="en-US" altLang="en-US" sz="1000"/>
              <a:pPr>
                <a:spcBef>
                  <a:spcPct val="0"/>
                </a:spcBef>
                <a:buClrTx/>
                <a:buFontTx/>
                <a:buNone/>
              </a:pPr>
              <a:t>40</a:t>
            </a:fld>
            <a:endParaRPr lang="en-US" altLang="en-US" sz="1000"/>
          </a:p>
        </p:txBody>
      </p:sp>
    </p:spTree>
    <p:extLst>
      <p:ext uri="{BB962C8B-B14F-4D97-AF65-F5344CB8AC3E}">
        <p14:creationId xmlns:p14="http://schemas.microsoft.com/office/powerpoint/2010/main" val="1804421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E771514-2A7C-4A8C-981C-9FC6F5BDF5C1}"/>
              </a:ext>
            </a:extLst>
          </p:cNvPr>
          <p:cNvSpPr>
            <a:spLocks noGrp="1" noChangeArrowheads="1"/>
          </p:cNvSpPr>
          <p:nvPr>
            <p:ph type="title"/>
          </p:nvPr>
        </p:nvSpPr>
        <p:spPr>
          <a:xfrm>
            <a:off x="2514601" y="381000"/>
            <a:ext cx="7877175" cy="1022350"/>
          </a:xfrm>
        </p:spPr>
        <p:txBody>
          <a:bodyPr>
            <a:normAutofit fontScale="90000"/>
          </a:bodyPr>
          <a:lstStyle/>
          <a:p>
            <a:pPr eaLnBrk="1" hangingPunct="1"/>
            <a:r>
              <a:rPr lang="en-US" altLang="en-US" sz="3800"/>
              <a:t>Object-Oriented Systems Analysis and Design</a:t>
            </a:r>
          </a:p>
        </p:txBody>
      </p:sp>
      <p:sp>
        <p:nvSpPr>
          <p:cNvPr id="76803" name="Rectangle 3">
            <a:extLst>
              <a:ext uri="{FF2B5EF4-FFF2-40B4-BE49-F238E27FC236}">
                <a16:creationId xmlns:a16="http://schemas.microsoft.com/office/drawing/2014/main" id="{FDFAEB56-2EBC-4D84-9E89-BE6606FE1307}"/>
              </a:ext>
            </a:extLst>
          </p:cNvPr>
          <p:cNvSpPr>
            <a:spLocks noGrp="1" noChangeArrowheads="1"/>
          </p:cNvSpPr>
          <p:nvPr>
            <p:ph idx="1"/>
          </p:nvPr>
        </p:nvSpPr>
        <p:spPr/>
        <p:txBody>
          <a:bodyPr/>
          <a:lstStyle/>
          <a:p>
            <a:pPr eaLnBrk="1" hangingPunct="1">
              <a:lnSpc>
                <a:spcPct val="90000"/>
              </a:lnSpc>
            </a:pPr>
            <a:r>
              <a:rPr lang="en-US" altLang="en-US" sz="2600"/>
              <a:t>Alternate approach to the structured approach of the SDLC that is intended to facilitate the development of systems that must change rapidly in response to dynamic business environments</a:t>
            </a:r>
          </a:p>
          <a:p>
            <a:pPr eaLnBrk="1" hangingPunct="1">
              <a:lnSpc>
                <a:spcPct val="90000"/>
              </a:lnSpc>
            </a:pPr>
            <a:r>
              <a:rPr lang="en-US" altLang="en-US" sz="2600"/>
              <a:t>Analysis is performed on a small part of the system followed by design and implementation. The cycle repeats with analysis, design and implementation of the next part and this repeats until the project is complete</a:t>
            </a:r>
          </a:p>
        </p:txBody>
      </p:sp>
      <p:sp>
        <p:nvSpPr>
          <p:cNvPr id="4" name="Date Placeholder 3">
            <a:extLst>
              <a:ext uri="{FF2B5EF4-FFF2-40B4-BE49-F238E27FC236}">
                <a16:creationId xmlns:a16="http://schemas.microsoft.com/office/drawing/2014/main" id="{3363EF14-290D-4F77-8EE0-11D3B6A52FDB}"/>
              </a:ext>
            </a:extLst>
          </p:cNvPr>
          <p:cNvSpPr>
            <a:spLocks noGrp="1"/>
          </p:cNvSpPr>
          <p:nvPr>
            <p:ph type="dt" sz="quarter" idx="10"/>
          </p:nvPr>
        </p:nvSpPr>
        <p:spPr/>
        <p:txBody>
          <a:bodyPr/>
          <a:lstStyle/>
          <a:p>
            <a:pPr>
              <a:defRPr/>
            </a:pPr>
            <a:r>
              <a:rPr lang="en-US"/>
              <a:t>Kendall &amp; Kendall</a:t>
            </a:r>
          </a:p>
        </p:txBody>
      </p:sp>
      <p:sp>
        <p:nvSpPr>
          <p:cNvPr id="76805" name="Slide Number Placeholder 5">
            <a:extLst>
              <a:ext uri="{FF2B5EF4-FFF2-40B4-BE49-F238E27FC236}">
                <a16:creationId xmlns:a16="http://schemas.microsoft.com/office/drawing/2014/main" id="{F748CD9D-45AE-49AF-B910-0165A29C3D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AF703586-8ACE-4D66-888F-602A8266F792}" type="slidenum">
              <a:rPr lang="en-US" altLang="en-US" sz="1000"/>
              <a:pPr>
                <a:spcBef>
                  <a:spcPct val="0"/>
                </a:spcBef>
                <a:buClrTx/>
                <a:buFontTx/>
                <a:buNone/>
              </a:pPr>
              <a:t>41</a:t>
            </a:fld>
            <a:endParaRPr lang="en-US" altLang="en-US" sz="1000"/>
          </a:p>
        </p:txBody>
      </p:sp>
    </p:spTree>
    <p:extLst>
      <p:ext uri="{BB962C8B-B14F-4D97-AF65-F5344CB8AC3E}">
        <p14:creationId xmlns:p14="http://schemas.microsoft.com/office/powerpoint/2010/main" val="35846136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FC996A20-49A9-4E81-AF3E-1D307E5F883C}"/>
              </a:ext>
            </a:extLst>
          </p:cNvPr>
          <p:cNvSpPr>
            <a:spLocks noGrp="1" noChangeArrowheads="1"/>
          </p:cNvSpPr>
          <p:nvPr>
            <p:ph type="title"/>
          </p:nvPr>
        </p:nvSpPr>
        <p:spPr/>
        <p:txBody>
          <a:bodyPr/>
          <a:lstStyle/>
          <a:p>
            <a:r>
              <a:rPr lang="en-US" altLang="en-US"/>
              <a:t>Object-Oriented Systems Analysis and Design</a:t>
            </a:r>
          </a:p>
        </p:txBody>
      </p:sp>
      <p:pic>
        <p:nvPicPr>
          <p:cNvPr id="78851" name="Content Placeholder 5">
            <a:extLst>
              <a:ext uri="{FF2B5EF4-FFF2-40B4-BE49-F238E27FC236}">
                <a16:creationId xmlns:a16="http://schemas.microsoft.com/office/drawing/2014/main" id="{78D26EA9-7370-4788-9F47-91106DCB33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1" y="2017714"/>
            <a:ext cx="5402263" cy="4459287"/>
          </a:xfrm>
        </p:spPr>
      </p:pic>
      <p:sp>
        <p:nvSpPr>
          <p:cNvPr id="4" name="Date Placeholder 3">
            <a:extLst>
              <a:ext uri="{FF2B5EF4-FFF2-40B4-BE49-F238E27FC236}">
                <a16:creationId xmlns:a16="http://schemas.microsoft.com/office/drawing/2014/main" id="{64965306-0F6D-4382-8DF2-23D224EC3A0C}"/>
              </a:ext>
            </a:extLst>
          </p:cNvPr>
          <p:cNvSpPr>
            <a:spLocks noGrp="1"/>
          </p:cNvSpPr>
          <p:nvPr>
            <p:ph type="dt" sz="quarter" idx="10"/>
          </p:nvPr>
        </p:nvSpPr>
        <p:spPr/>
        <p:txBody>
          <a:bodyPr/>
          <a:lstStyle/>
          <a:p>
            <a:pPr>
              <a:defRPr/>
            </a:pPr>
            <a:r>
              <a:rPr lang="en-US"/>
              <a:t>Kendall &amp; Kendall</a:t>
            </a:r>
          </a:p>
        </p:txBody>
      </p:sp>
      <p:sp>
        <p:nvSpPr>
          <p:cNvPr id="78853" name="Slide Number Placeholder 4">
            <a:extLst>
              <a:ext uri="{FF2B5EF4-FFF2-40B4-BE49-F238E27FC236}">
                <a16:creationId xmlns:a16="http://schemas.microsoft.com/office/drawing/2014/main" id="{8873BC10-2011-4867-8A20-B5DF6CC4EE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1ADA0B39-5895-430C-A9F8-2442D8B0A98C}" type="slidenum">
              <a:rPr lang="en-US" altLang="en-US" sz="1000"/>
              <a:pPr>
                <a:spcBef>
                  <a:spcPct val="0"/>
                </a:spcBef>
                <a:buClrTx/>
                <a:buFontTx/>
                <a:buNone/>
              </a:pPr>
              <a:t>42</a:t>
            </a:fld>
            <a:endParaRPr lang="en-US" altLang="en-US" sz="1000"/>
          </a:p>
        </p:txBody>
      </p:sp>
    </p:spTree>
    <p:extLst>
      <p:ext uri="{BB962C8B-B14F-4D97-AF65-F5344CB8AC3E}">
        <p14:creationId xmlns:p14="http://schemas.microsoft.com/office/powerpoint/2010/main" val="1925595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6CBB549-BC74-4E06-9448-5ABD14881B25}"/>
              </a:ext>
            </a:extLst>
          </p:cNvPr>
          <p:cNvSpPr>
            <a:spLocks noGrp="1" noChangeArrowheads="1"/>
          </p:cNvSpPr>
          <p:nvPr>
            <p:ph type="title"/>
          </p:nvPr>
        </p:nvSpPr>
        <p:spPr/>
        <p:txBody>
          <a:bodyPr/>
          <a:lstStyle/>
          <a:p>
            <a:r>
              <a:rPr lang="en-US" altLang="en-US" sz="2800" b="1"/>
              <a:t>CHOOSING WHICH SYSTEMS DEVELOPMENT METHOD</a:t>
            </a:r>
            <a:br>
              <a:rPr lang="en-US" altLang="en-US"/>
            </a:br>
            <a:endParaRPr lang="en-US" altLang="en-US"/>
          </a:p>
        </p:txBody>
      </p:sp>
      <p:pic>
        <p:nvPicPr>
          <p:cNvPr id="79875" name="Content Placeholder 5">
            <a:extLst>
              <a:ext uri="{FF2B5EF4-FFF2-40B4-BE49-F238E27FC236}">
                <a16:creationId xmlns:a16="http://schemas.microsoft.com/office/drawing/2014/main" id="{40038E35-25CF-470F-AFCE-88F0F67854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6600" y="1295400"/>
            <a:ext cx="7747000" cy="5257800"/>
          </a:xfrm>
        </p:spPr>
      </p:pic>
      <p:sp>
        <p:nvSpPr>
          <p:cNvPr id="4" name="Date Placeholder 3">
            <a:extLst>
              <a:ext uri="{FF2B5EF4-FFF2-40B4-BE49-F238E27FC236}">
                <a16:creationId xmlns:a16="http://schemas.microsoft.com/office/drawing/2014/main" id="{B515D088-EEDA-41C4-97D9-A523E93DFE61}"/>
              </a:ext>
            </a:extLst>
          </p:cNvPr>
          <p:cNvSpPr>
            <a:spLocks noGrp="1"/>
          </p:cNvSpPr>
          <p:nvPr>
            <p:ph type="dt" sz="quarter" idx="10"/>
          </p:nvPr>
        </p:nvSpPr>
        <p:spPr/>
        <p:txBody>
          <a:bodyPr/>
          <a:lstStyle/>
          <a:p>
            <a:pPr>
              <a:defRPr/>
            </a:pPr>
            <a:r>
              <a:rPr lang="en-US"/>
              <a:t>Kendall &amp; Kendall</a:t>
            </a:r>
          </a:p>
        </p:txBody>
      </p:sp>
      <p:sp>
        <p:nvSpPr>
          <p:cNvPr id="79877" name="Slide Number Placeholder 4">
            <a:extLst>
              <a:ext uri="{FF2B5EF4-FFF2-40B4-BE49-F238E27FC236}">
                <a16:creationId xmlns:a16="http://schemas.microsoft.com/office/drawing/2014/main" id="{191FBBA5-0F45-4603-AF18-7AC24237505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5E615EB2-B9F5-4258-9989-5B1B6BFE42B4}" type="slidenum">
              <a:rPr lang="en-US" altLang="en-US" sz="1000"/>
              <a:pPr>
                <a:spcBef>
                  <a:spcPct val="0"/>
                </a:spcBef>
                <a:buClrTx/>
                <a:buFontTx/>
                <a:buNone/>
              </a:pPr>
              <a:t>43</a:t>
            </a:fld>
            <a:endParaRPr lang="en-US" altLang="en-US" sz="1000"/>
          </a:p>
        </p:txBody>
      </p:sp>
    </p:spTree>
    <p:extLst>
      <p:ext uri="{BB962C8B-B14F-4D97-AF65-F5344CB8AC3E}">
        <p14:creationId xmlns:p14="http://schemas.microsoft.com/office/powerpoint/2010/main" val="2566189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BE53CB7-4FFD-463F-8EFF-C0CD0C35D4E1}"/>
              </a:ext>
            </a:extLst>
          </p:cNvPr>
          <p:cNvSpPr>
            <a:spLocks noGrp="1" noChangeArrowheads="1"/>
          </p:cNvSpPr>
          <p:nvPr>
            <p:ph type="title"/>
          </p:nvPr>
        </p:nvSpPr>
        <p:spPr/>
        <p:txBody>
          <a:bodyPr/>
          <a:lstStyle/>
          <a:p>
            <a:pPr eaLnBrk="1" hangingPunct="1"/>
            <a:r>
              <a:rPr lang="en-US" altLang="en-US"/>
              <a:t>Summary</a:t>
            </a:r>
          </a:p>
        </p:txBody>
      </p:sp>
      <p:sp>
        <p:nvSpPr>
          <p:cNvPr id="80899" name="Rectangle 3">
            <a:extLst>
              <a:ext uri="{FF2B5EF4-FFF2-40B4-BE49-F238E27FC236}">
                <a16:creationId xmlns:a16="http://schemas.microsoft.com/office/drawing/2014/main" id="{6847937E-1A3B-4359-8565-911FF900D72B}"/>
              </a:ext>
            </a:extLst>
          </p:cNvPr>
          <p:cNvSpPr>
            <a:spLocks noGrp="1" noChangeArrowheads="1"/>
          </p:cNvSpPr>
          <p:nvPr>
            <p:ph idx="1"/>
          </p:nvPr>
        </p:nvSpPr>
        <p:spPr/>
        <p:txBody>
          <a:bodyPr/>
          <a:lstStyle/>
          <a:p>
            <a:pPr eaLnBrk="1" hangingPunct="1">
              <a:lnSpc>
                <a:spcPct val="80000"/>
              </a:lnSpc>
            </a:pPr>
            <a:r>
              <a:rPr lang="en-US" altLang="en-US" sz="2600"/>
              <a:t>Information is a key resource</a:t>
            </a:r>
          </a:p>
          <a:p>
            <a:pPr eaLnBrk="1" hangingPunct="1">
              <a:lnSpc>
                <a:spcPct val="80000"/>
              </a:lnSpc>
            </a:pPr>
            <a:r>
              <a:rPr lang="en-US" altLang="en-US" sz="2600"/>
              <a:t>Systems analysts deal with many types of information systems</a:t>
            </a:r>
          </a:p>
          <a:p>
            <a:pPr eaLnBrk="1" hangingPunct="1">
              <a:lnSpc>
                <a:spcPct val="80000"/>
              </a:lnSpc>
            </a:pPr>
            <a:r>
              <a:rPr lang="en-US" altLang="en-US" sz="2600"/>
              <a:t>Integration of traditional systems with new technologies</a:t>
            </a:r>
          </a:p>
          <a:p>
            <a:pPr eaLnBrk="1" hangingPunct="1">
              <a:lnSpc>
                <a:spcPct val="80000"/>
              </a:lnSpc>
            </a:pPr>
            <a:r>
              <a:rPr lang="en-US" altLang="en-US" sz="2600"/>
              <a:t>Roles and qualities of the systems analyst</a:t>
            </a:r>
          </a:p>
          <a:p>
            <a:pPr eaLnBrk="1" hangingPunct="1">
              <a:lnSpc>
                <a:spcPct val="80000"/>
              </a:lnSpc>
            </a:pPr>
            <a:r>
              <a:rPr lang="en-US" altLang="en-US" sz="2600"/>
              <a:t>The systems Development Life Cycle</a:t>
            </a:r>
          </a:p>
          <a:p>
            <a:pPr eaLnBrk="1" hangingPunct="1">
              <a:lnSpc>
                <a:spcPct val="80000"/>
              </a:lnSpc>
            </a:pPr>
            <a:r>
              <a:rPr lang="en-US" altLang="en-US" sz="2600"/>
              <a:t>CASE tools</a:t>
            </a:r>
          </a:p>
          <a:p>
            <a:pPr eaLnBrk="1" hangingPunct="1">
              <a:lnSpc>
                <a:spcPct val="80000"/>
              </a:lnSpc>
            </a:pPr>
            <a:r>
              <a:rPr lang="en-US" altLang="en-US" sz="2600"/>
              <a:t>Alternatives to structured analysis and design and to the SDLC</a:t>
            </a:r>
          </a:p>
        </p:txBody>
      </p:sp>
      <p:sp>
        <p:nvSpPr>
          <p:cNvPr id="4" name="Date Placeholder 3">
            <a:extLst>
              <a:ext uri="{FF2B5EF4-FFF2-40B4-BE49-F238E27FC236}">
                <a16:creationId xmlns:a16="http://schemas.microsoft.com/office/drawing/2014/main" id="{9F9C2174-CF6A-4D18-861F-E08E70A9BED7}"/>
              </a:ext>
            </a:extLst>
          </p:cNvPr>
          <p:cNvSpPr>
            <a:spLocks noGrp="1"/>
          </p:cNvSpPr>
          <p:nvPr>
            <p:ph type="dt" sz="quarter" idx="10"/>
          </p:nvPr>
        </p:nvSpPr>
        <p:spPr/>
        <p:txBody>
          <a:bodyPr/>
          <a:lstStyle/>
          <a:p>
            <a:pPr>
              <a:defRPr/>
            </a:pPr>
            <a:r>
              <a:rPr lang="en-US"/>
              <a:t>Kendall &amp; Kendall</a:t>
            </a:r>
          </a:p>
        </p:txBody>
      </p:sp>
      <p:sp>
        <p:nvSpPr>
          <p:cNvPr id="80901" name="Slide Number Placeholder 5">
            <a:extLst>
              <a:ext uri="{FF2B5EF4-FFF2-40B4-BE49-F238E27FC236}">
                <a16:creationId xmlns:a16="http://schemas.microsoft.com/office/drawing/2014/main" id="{21DF2552-F365-4AC7-B0B8-C0394B4A41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3F3C8101-D009-4D42-87AD-A175F2AB4E02}" type="slidenum">
              <a:rPr lang="en-US" altLang="en-US" sz="1000"/>
              <a:pPr>
                <a:spcBef>
                  <a:spcPct val="0"/>
                </a:spcBef>
                <a:buClrTx/>
                <a:buFontTx/>
                <a:buNone/>
              </a:pPr>
              <a:t>44</a:t>
            </a:fld>
            <a:endParaRPr lang="en-US" altLang="en-US" sz="1000"/>
          </a:p>
        </p:txBody>
      </p:sp>
    </p:spTree>
    <p:extLst>
      <p:ext uri="{BB962C8B-B14F-4D97-AF65-F5344CB8AC3E}">
        <p14:creationId xmlns:p14="http://schemas.microsoft.com/office/powerpoint/2010/main" val="26760459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090E497-7813-477A-855C-F22B3A9BA701}"/>
              </a:ext>
            </a:extLst>
          </p:cNvPr>
          <p:cNvSpPr>
            <a:spLocks noGrp="1" noChangeArrowheads="1"/>
          </p:cNvSpPr>
          <p:nvPr>
            <p:ph type="title"/>
          </p:nvPr>
        </p:nvSpPr>
        <p:spPr/>
        <p:txBody>
          <a:bodyPr/>
          <a:lstStyle/>
          <a:p>
            <a:pPr eaLnBrk="1" hangingPunct="1"/>
            <a:r>
              <a:rPr lang="en-US" altLang="en-US" sz="3000"/>
              <a:t>Systems Analysts Recommend, Design, and Maintain Many Types of Systems for Users</a:t>
            </a:r>
          </a:p>
        </p:txBody>
      </p:sp>
      <p:sp>
        <p:nvSpPr>
          <p:cNvPr id="10243" name="Rectangle 3">
            <a:extLst>
              <a:ext uri="{FF2B5EF4-FFF2-40B4-BE49-F238E27FC236}">
                <a16:creationId xmlns:a16="http://schemas.microsoft.com/office/drawing/2014/main" id="{E2827A26-38A4-4404-B3A6-649EB07DB78C}"/>
              </a:ext>
            </a:extLst>
          </p:cNvPr>
          <p:cNvSpPr>
            <a:spLocks noGrp="1" noChangeArrowheads="1"/>
          </p:cNvSpPr>
          <p:nvPr>
            <p:ph idx="1"/>
          </p:nvPr>
        </p:nvSpPr>
        <p:spPr/>
        <p:txBody>
          <a:bodyPr/>
          <a:lstStyle/>
          <a:p>
            <a:pPr lvl="1" eaLnBrk="1" hangingPunct="1">
              <a:lnSpc>
                <a:spcPct val="90000"/>
              </a:lnSpc>
            </a:pPr>
            <a:r>
              <a:rPr lang="en-US" altLang="en-US"/>
              <a:t>Transaction Processing Systems (TPS)</a:t>
            </a:r>
          </a:p>
          <a:p>
            <a:pPr lvl="1" eaLnBrk="1" hangingPunct="1">
              <a:lnSpc>
                <a:spcPct val="90000"/>
              </a:lnSpc>
            </a:pPr>
            <a:r>
              <a:rPr lang="en-US" altLang="en-US"/>
              <a:t>Office Automation Systems (OAS)</a:t>
            </a:r>
          </a:p>
          <a:p>
            <a:pPr lvl="1" eaLnBrk="1" hangingPunct="1">
              <a:lnSpc>
                <a:spcPct val="90000"/>
              </a:lnSpc>
            </a:pPr>
            <a:r>
              <a:rPr lang="en-US" altLang="en-US"/>
              <a:t>Knowledge Work Systems (KWS)</a:t>
            </a:r>
          </a:p>
          <a:p>
            <a:pPr lvl="1" eaLnBrk="1" hangingPunct="1">
              <a:lnSpc>
                <a:spcPct val="90000"/>
              </a:lnSpc>
            </a:pPr>
            <a:r>
              <a:rPr lang="en-US" altLang="en-US"/>
              <a:t>Management Information Systems (MIS)</a:t>
            </a:r>
          </a:p>
          <a:p>
            <a:pPr lvl="1" eaLnBrk="1" hangingPunct="1">
              <a:lnSpc>
                <a:spcPct val="90000"/>
              </a:lnSpc>
            </a:pPr>
            <a:r>
              <a:rPr lang="en-US" altLang="en-US"/>
              <a:t>Decision Support Systems (DSS)</a:t>
            </a:r>
          </a:p>
          <a:p>
            <a:pPr lvl="1" eaLnBrk="1" hangingPunct="1">
              <a:lnSpc>
                <a:spcPct val="90000"/>
              </a:lnSpc>
            </a:pPr>
            <a:r>
              <a:rPr lang="en-US" altLang="en-US"/>
              <a:t>Expert Systems (ES)</a:t>
            </a:r>
          </a:p>
          <a:p>
            <a:pPr lvl="1" eaLnBrk="1" hangingPunct="1">
              <a:lnSpc>
                <a:spcPct val="90000"/>
              </a:lnSpc>
            </a:pPr>
            <a:r>
              <a:rPr lang="en-US" altLang="en-US"/>
              <a:t>Executive Support Systems (ESS)</a:t>
            </a:r>
          </a:p>
          <a:p>
            <a:pPr lvl="1" eaLnBrk="1" hangingPunct="1">
              <a:lnSpc>
                <a:spcPct val="90000"/>
              </a:lnSpc>
            </a:pPr>
            <a:r>
              <a:rPr lang="en-US" altLang="en-US"/>
              <a:t>Group Decision Support Systems (GDSS)</a:t>
            </a:r>
          </a:p>
          <a:p>
            <a:pPr lvl="1" eaLnBrk="1" hangingPunct="1">
              <a:lnSpc>
                <a:spcPct val="90000"/>
              </a:lnSpc>
            </a:pPr>
            <a:r>
              <a:rPr lang="en-US" altLang="en-US"/>
              <a:t>Computer-Supported Collaborative Work Systems (CSCWS)</a:t>
            </a:r>
          </a:p>
        </p:txBody>
      </p:sp>
      <p:sp>
        <p:nvSpPr>
          <p:cNvPr id="4" name="Date Placeholder 3">
            <a:extLst>
              <a:ext uri="{FF2B5EF4-FFF2-40B4-BE49-F238E27FC236}">
                <a16:creationId xmlns:a16="http://schemas.microsoft.com/office/drawing/2014/main" id="{71C8D0E0-E53C-4FD2-8AE9-CC0256375096}"/>
              </a:ext>
            </a:extLst>
          </p:cNvPr>
          <p:cNvSpPr>
            <a:spLocks noGrp="1"/>
          </p:cNvSpPr>
          <p:nvPr>
            <p:ph type="dt" sz="quarter" idx="10"/>
          </p:nvPr>
        </p:nvSpPr>
        <p:spPr/>
        <p:txBody>
          <a:bodyPr/>
          <a:lstStyle/>
          <a:p>
            <a:pPr>
              <a:defRPr/>
            </a:pPr>
            <a:r>
              <a:rPr lang="en-US"/>
              <a:t>Kendall &amp; Kendall</a:t>
            </a:r>
          </a:p>
        </p:txBody>
      </p:sp>
      <p:sp>
        <p:nvSpPr>
          <p:cNvPr id="10245" name="Slide Number Placeholder 5">
            <a:extLst>
              <a:ext uri="{FF2B5EF4-FFF2-40B4-BE49-F238E27FC236}">
                <a16:creationId xmlns:a16="http://schemas.microsoft.com/office/drawing/2014/main" id="{B6D51C46-13D1-4914-9E13-F5BC78DE6F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8F9EB4B5-B371-4C7F-BBD1-F56D432B2CEE}" type="slidenum">
              <a:rPr lang="en-US" altLang="en-US" sz="1000"/>
              <a:pPr>
                <a:spcBef>
                  <a:spcPct val="0"/>
                </a:spcBef>
                <a:buClrTx/>
                <a:buFontTx/>
                <a:buNone/>
              </a:pPr>
              <a:t>5</a:t>
            </a:fld>
            <a:endParaRPr lang="en-US" altLang="en-US" sz="1000"/>
          </a:p>
        </p:txBody>
      </p:sp>
    </p:spTree>
    <p:extLst>
      <p:ext uri="{BB962C8B-B14F-4D97-AF65-F5344CB8AC3E}">
        <p14:creationId xmlns:p14="http://schemas.microsoft.com/office/powerpoint/2010/main" val="280811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D8C71F97-5177-45D2-BCAA-EFCB8AD8523B}"/>
              </a:ext>
            </a:extLst>
          </p:cNvPr>
          <p:cNvSpPr>
            <a:spLocks noGrp="1"/>
          </p:cNvSpPr>
          <p:nvPr>
            <p:ph type="dt" sz="quarter" idx="10"/>
          </p:nvPr>
        </p:nvSpPr>
        <p:spPr/>
        <p:txBody>
          <a:bodyPr/>
          <a:lstStyle/>
          <a:p>
            <a:pPr>
              <a:defRPr/>
            </a:pPr>
            <a:r>
              <a:rPr lang="en-US"/>
              <a:t>Kendall &amp; Kendall</a:t>
            </a:r>
          </a:p>
        </p:txBody>
      </p:sp>
      <p:sp>
        <p:nvSpPr>
          <p:cNvPr id="12291" name="Slide Number Placeholder 3">
            <a:extLst>
              <a:ext uri="{FF2B5EF4-FFF2-40B4-BE49-F238E27FC236}">
                <a16:creationId xmlns:a16="http://schemas.microsoft.com/office/drawing/2014/main" id="{4458E537-236D-4B69-9B97-0875E3D9F6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F7A132BF-88C7-4BAD-9F18-D519B8E0A4E4}" type="slidenum">
              <a:rPr lang="en-US" altLang="en-US" sz="1000"/>
              <a:pPr>
                <a:spcBef>
                  <a:spcPct val="0"/>
                </a:spcBef>
                <a:buClrTx/>
                <a:buFontTx/>
                <a:buNone/>
              </a:pPr>
              <a:t>6</a:t>
            </a:fld>
            <a:endParaRPr lang="en-US" altLang="en-US" sz="1000"/>
          </a:p>
        </p:txBody>
      </p:sp>
      <p:pic>
        <p:nvPicPr>
          <p:cNvPr id="12292" name="Picture 16">
            <a:extLst>
              <a:ext uri="{FF2B5EF4-FFF2-40B4-BE49-F238E27FC236}">
                <a16:creationId xmlns:a16="http://schemas.microsoft.com/office/drawing/2014/main" id="{D170E253-87DE-427C-9855-219750D9B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1" y="1295401"/>
            <a:ext cx="6259513"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AutoShape 14">
            <a:extLst>
              <a:ext uri="{FF2B5EF4-FFF2-40B4-BE49-F238E27FC236}">
                <a16:creationId xmlns:a16="http://schemas.microsoft.com/office/drawing/2014/main" id="{81706DFB-D8D7-4213-A23D-CF5CC3E6EE01}"/>
              </a:ext>
            </a:extLst>
          </p:cNvPr>
          <p:cNvSpPr>
            <a:spLocks/>
          </p:cNvSpPr>
          <p:nvPr/>
        </p:nvSpPr>
        <p:spPr bwMode="auto">
          <a:xfrm>
            <a:off x="3962401" y="990600"/>
            <a:ext cx="1444625" cy="609600"/>
          </a:xfrm>
          <a:prstGeom prst="borderCallout1">
            <a:avLst>
              <a:gd name="adj1" fmla="val 18750"/>
              <a:gd name="adj2" fmla="val 105273"/>
              <a:gd name="adj3" fmla="val 113282"/>
              <a:gd name="adj4" fmla="val 13912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en-US" altLang="en-US" sz="1800">
                <a:latin typeface="Arial" panose="020B0604020202020204" pitchFamily="34" charset="0"/>
              </a:rPr>
              <a:t>Strategic Level</a:t>
            </a:r>
          </a:p>
        </p:txBody>
      </p:sp>
      <p:sp>
        <p:nvSpPr>
          <p:cNvPr id="12294" name="AutoShape 11">
            <a:extLst>
              <a:ext uri="{FF2B5EF4-FFF2-40B4-BE49-F238E27FC236}">
                <a16:creationId xmlns:a16="http://schemas.microsoft.com/office/drawing/2014/main" id="{CC74A7EC-EE6E-45B3-B669-F1B26053067E}"/>
              </a:ext>
            </a:extLst>
          </p:cNvPr>
          <p:cNvSpPr>
            <a:spLocks/>
          </p:cNvSpPr>
          <p:nvPr/>
        </p:nvSpPr>
        <p:spPr bwMode="auto">
          <a:xfrm>
            <a:off x="2133600" y="4191000"/>
            <a:ext cx="1447800" cy="609600"/>
          </a:xfrm>
          <a:prstGeom prst="borderCallout1">
            <a:avLst>
              <a:gd name="adj1" fmla="val 18750"/>
              <a:gd name="adj2" fmla="val 105264"/>
              <a:gd name="adj3" fmla="val 121875"/>
              <a:gd name="adj4" fmla="val 14298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en-US" altLang="en-US" sz="1800">
                <a:latin typeface="Arial" panose="020B0604020202020204" pitchFamily="34" charset="0"/>
              </a:rPr>
              <a:t>Operational Level</a:t>
            </a:r>
          </a:p>
        </p:txBody>
      </p:sp>
      <p:sp>
        <p:nvSpPr>
          <p:cNvPr id="12295" name="AutoShape 12">
            <a:extLst>
              <a:ext uri="{FF2B5EF4-FFF2-40B4-BE49-F238E27FC236}">
                <a16:creationId xmlns:a16="http://schemas.microsoft.com/office/drawing/2014/main" id="{8D1804C3-E0F5-40E9-8AD6-9793F1786D0C}"/>
              </a:ext>
            </a:extLst>
          </p:cNvPr>
          <p:cNvSpPr>
            <a:spLocks/>
          </p:cNvSpPr>
          <p:nvPr/>
        </p:nvSpPr>
        <p:spPr bwMode="auto">
          <a:xfrm>
            <a:off x="2743201" y="3276600"/>
            <a:ext cx="1444625" cy="609600"/>
          </a:xfrm>
          <a:prstGeom prst="borderCallout1">
            <a:avLst>
              <a:gd name="adj1" fmla="val 18750"/>
              <a:gd name="adj2" fmla="val 105273"/>
              <a:gd name="adj3" fmla="val 114843"/>
              <a:gd name="adj4" fmla="val 14340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en-US" altLang="en-US" sz="1800">
                <a:latin typeface="Arial" panose="020B0604020202020204" pitchFamily="34" charset="0"/>
              </a:rPr>
              <a:t>Knowledge Level</a:t>
            </a:r>
          </a:p>
        </p:txBody>
      </p:sp>
      <p:sp>
        <p:nvSpPr>
          <p:cNvPr id="12296" name="AutoShape 13">
            <a:extLst>
              <a:ext uri="{FF2B5EF4-FFF2-40B4-BE49-F238E27FC236}">
                <a16:creationId xmlns:a16="http://schemas.microsoft.com/office/drawing/2014/main" id="{808DD090-7D7B-4F57-A567-ACF42231ECFB}"/>
              </a:ext>
            </a:extLst>
          </p:cNvPr>
          <p:cNvSpPr>
            <a:spLocks/>
          </p:cNvSpPr>
          <p:nvPr/>
        </p:nvSpPr>
        <p:spPr bwMode="auto">
          <a:xfrm>
            <a:off x="3276601" y="2209800"/>
            <a:ext cx="1444625" cy="609600"/>
          </a:xfrm>
          <a:prstGeom prst="borderCallout1">
            <a:avLst>
              <a:gd name="adj1" fmla="val 18750"/>
              <a:gd name="adj2" fmla="val 105273"/>
              <a:gd name="adj3" fmla="val 139324"/>
              <a:gd name="adj4" fmla="val 1418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lgn="ctr" eaLnBrk="1" hangingPunct="1">
              <a:spcBef>
                <a:spcPct val="0"/>
              </a:spcBef>
              <a:buClrTx/>
              <a:buFontTx/>
              <a:buNone/>
            </a:pPr>
            <a:r>
              <a:rPr lang="en-US" altLang="en-US" sz="1800">
                <a:latin typeface="Arial" panose="020B0604020202020204" pitchFamily="34" charset="0"/>
              </a:rPr>
              <a:t>Higher Level</a:t>
            </a:r>
          </a:p>
        </p:txBody>
      </p:sp>
      <p:sp>
        <p:nvSpPr>
          <p:cNvPr id="12297" name="Text Box 10">
            <a:extLst>
              <a:ext uri="{FF2B5EF4-FFF2-40B4-BE49-F238E27FC236}">
                <a16:creationId xmlns:a16="http://schemas.microsoft.com/office/drawing/2014/main" id="{92204BEE-7313-49F3-B368-8CC711AE05E7}"/>
              </a:ext>
            </a:extLst>
          </p:cNvPr>
          <p:cNvSpPr txBox="1">
            <a:spLocks noChangeArrowheads="1"/>
          </p:cNvSpPr>
          <p:nvPr/>
        </p:nvSpPr>
        <p:spPr bwMode="auto">
          <a:xfrm>
            <a:off x="7162800" y="304800"/>
            <a:ext cx="3124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50000"/>
              </a:spcBef>
              <a:buClrTx/>
              <a:buFontTx/>
              <a:buNone/>
            </a:pPr>
            <a:r>
              <a:rPr lang="en-US" altLang="en-US" sz="2400">
                <a:solidFill>
                  <a:srgbClr val="DF1738"/>
                </a:solidFill>
              </a:rPr>
              <a:t>A systems analyst may be involved with any or all of these systems at each organization level</a:t>
            </a:r>
          </a:p>
        </p:txBody>
      </p:sp>
    </p:spTree>
    <p:extLst>
      <p:ext uri="{BB962C8B-B14F-4D97-AF65-F5344CB8AC3E}">
        <p14:creationId xmlns:p14="http://schemas.microsoft.com/office/powerpoint/2010/main" val="39180461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296DA8-4CCE-416F-9584-1358EEA22538}"/>
              </a:ext>
            </a:extLst>
          </p:cNvPr>
          <p:cNvSpPr>
            <a:spLocks noGrp="1" noChangeArrowheads="1"/>
          </p:cNvSpPr>
          <p:nvPr>
            <p:ph type="title"/>
          </p:nvPr>
        </p:nvSpPr>
        <p:spPr/>
        <p:txBody>
          <a:bodyPr/>
          <a:lstStyle/>
          <a:p>
            <a:pPr eaLnBrk="1" hangingPunct="1"/>
            <a:r>
              <a:rPr lang="en-US" altLang="en-US"/>
              <a:t>Operational Level</a:t>
            </a:r>
          </a:p>
        </p:txBody>
      </p:sp>
      <p:sp>
        <p:nvSpPr>
          <p:cNvPr id="14339" name="Rectangle 3">
            <a:extLst>
              <a:ext uri="{FF2B5EF4-FFF2-40B4-BE49-F238E27FC236}">
                <a16:creationId xmlns:a16="http://schemas.microsoft.com/office/drawing/2014/main" id="{1C2FCA88-B5F6-4584-9F18-6F5F8438A2E9}"/>
              </a:ext>
            </a:extLst>
          </p:cNvPr>
          <p:cNvSpPr>
            <a:spLocks noGrp="1" noChangeArrowheads="1"/>
          </p:cNvSpPr>
          <p:nvPr>
            <p:ph idx="1"/>
          </p:nvPr>
        </p:nvSpPr>
        <p:spPr/>
        <p:txBody>
          <a:bodyPr/>
          <a:lstStyle/>
          <a:p>
            <a:pPr eaLnBrk="1" hangingPunct="1"/>
            <a:r>
              <a:rPr lang="en-US" altLang="en-US" sz="3100"/>
              <a:t>Transaction Processing System (TPS)</a:t>
            </a:r>
          </a:p>
          <a:p>
            <a:pPr lvl="1" eaLnBrk="1" hangingPunct="1"/>
            <a:r>
              <a:rPr lang="en-US" altLang="en-US"/>
              <a:t>Process large amounts of data for routine business transactions</a:t>
            </a:r>
          </a:p>
          <a:p>
            <a:pPr lvl="1" eaLnBrk="1" hangingPunct="1"/>
            <a:r>
              <a:rPr lang="en-US" altLang="en-US"/>
              <a:t>Boundary-spanning</a:t>
            </a:r>
          </a:p>
          <a:p>
            <a:pPr lvl="1" eaLnBrk="1" hangingPunct="1"/>
            <a:r>
              <a:rPr lang="en-US" altLang="en-US"/>
              <a:t>Support the day-to-day operations of the company</a:t>
            </a:r>
          </a:p>
          <a:p>
            <a:pPr lvl="1" eaLnBrk="1" hangingPunct="1"/>
            <a:r>
              <a:rPr lang="en-US" altLang="en-US"/>
              <a:t>Examples: Payroll Processing, Inventory Management</a:t>
            </a:r>
          </a:p>
        </p:txBody>
      </p:sp>
      <p:sp>
        <p:nvSpPr>
          <p:cNvPr id="4" name="Date Placeholder 3">
            <a:extLst>
              <a:ext uri="{FF2B5EF4-FFF2-40B4-BE49-F238E27FC236}">
                <a16:creationId xmlns:a16="http://schemas.microsoft.com/office/drawing/2014/main" id="{A28B2DB4-99CB-4412-8AD8-8C0B95CD6173}"/>
              </a:ext>
            </a:extLst>
          </p:cNvPr>
          <p:cNvSpPr>
            <a:spLocks noGrp="1"/>
          </p:cNvSpPr>
          <p:nvPr>
            <p:ph type="dt" sz="quarter" idx="10"/>
          </p:nvPr>
        </p:nvSpPr>
        <p:spPr/>
        <p:txBody>
          <a:bodyPr/>
          <a:lstStyle/>
          <a:p>
            <a:pPr>
              <a:defRPr/>
            </a:pPr>
            <a:r>
              <a:rPr lang="en-US"/>
              <a:t>Kendall &amp; Kendall</a:t>
            </a:r>
          </a:p>
        </p:txBody>
      </p:sp>
      <p:sp>
        <p:nvSpPr>
          <p:cNvPr id="14341" name="Slide Number Placeholder 5">
            <a:extLst>
              <a:ext uri="{FF2B5EF4-FFF2-40B4-BE49-F238E27FC236}">
                <a16:creationId xmlns:a16="http://schemas.microsoft.com/office/drawing/2014/main" id="{5BEF9D63-A338-44E0-A45A-23B385CB38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5C8C1635-FF35-4A46-818F-E75B40DEF80B}" type="slidenum">
              <a:rPr lang="en-US" altLang="en-US" sz="1000"/>
              <a:pPr>
                <a:spcBef>
                  <a:spcPct val="0"/>
                </a:spcBef>
                <a:buClrTx/>
                <a:buFontTx/>
                <a:buNone/>
              </a:pPr>
              <a:t>7</a:t>
            </a:fld>
            <a:endParaRPr lang="en-US" altLang="en-US" sz="1000"/>
          </a:p>
        </p:txBody>
      </p:sp>
    </p:spTree>
    <p:extLst>
      <p:ext uri="{BB962C8B-B14F-4D97-AF65-F5344CB8AC3E}">
        <p14:creationId xmlns:p14="http://schemas.microsoft.com/office/powerpoint/2010/main" val="30869565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B9BAFE-6980-4F5F-BF5A-ED711B73E630}"/>
              </a:ext>
            </a:extLst>
          </p:cNvPr>
          <p:cNvSpPr>
            <a:spLocks noGrp="1" noChangeArrowheads="1"/>
          </p:cNvSpPr>
          <p:nvPr>
            <p:ph type="title"/>
          </p:nvPr>
        </p:nvSpPr>
        <p:spPr/>
        <p:txBody>
          <a:bodyPr/>
          <a:lstStyle/>
          <a:p>
            <a:pPr eaLnBrk="1" hangingPunct="1"/>
            <a:r>
              <a:rPr lang="en-US" altLang="en-US"/>
              <a:t>Knowledge Level</a:t>
            </a:r>
          </a:p>
        </p:txBody>
      </p:sp>
      <p:sp>
        <p:nvSpPr>
          <p:cNvPr id="16387" name="Rectangle 3">
            <a:extLst>
              <a:ext uri="{FF2B5EF4-FFF2-40B4-BE49-F238E27FC236}">
                <a16:creationId xmlns:a16="http://schemas.microsoft.com/office/drawing/2014/main" id="{04EA8347-E565-42E6-AEF7-DB8DB1A2CEB3}"/>
              </a:ext>
            </a:extLst>
          </p:cNvPr>
          <p:cNvSpPr>
            <a:spLocks noGrp="1" noChangeArrowheads="1"/>
          </p:cNvSpPr>
          <p:nvPr>
            <p:ph idx="1"/>
          </p:nvPr>
        </p:nvSpPr>
        <p:spPr/>
        <p:txBody>
          <a:bodyPr/>
          <a:lstStyle/>
          <a:p>
            <a:pPr eaLnBrk="1" hangingPunct="1"/>
            <a:r>
              <a:rPr lang="en-US" altLang="en-US" sz="2700"/>
              <a:t>Office Automation System (OAS)</a:t>
            </a:r>
          </a:p>
          <a:p>
            <a:pPr lvl="1" eaLnBrk="1" hangingPunct="1"/>
            <a:r>
              <a:rPr lang="en-US" altLang="en-US" sz="2000"/>
              <a:t>Supports data workers who share information, but do not usually create new knowledge</a:t>
            </a:r>
          </a:p>
          <a:p>
            <a:pPr lvl="1" eaLnBrk="1" hangingPunct="1"/>
            <a:r>
              <a:rPr lang="en-US" altLang="en-US" sz="2000"/>
              <a:t>Examples: Word processing, Spreadsheets, Desktop publishing, Electronic scheduling, Communication through voice mail, Email, Video conferencing</a:t>
            </a:r>
          </a:p>
          <a:p>
            <a:pPr eaLnBrk="1" hangingPunct="1"/>
            <a:r>
              <a:rPr lang="en-US" altLang="en-US" sz="2700"/>
              <a:t>Knowledge Work System (KWS)</a:t>
            </a:r>
          </a:p>
          <a:p>
            <a:pPr lvl="1" eaLnBrk="1" hangingPunct="1"/>
            <a:r>
              <a:rPr lang="en-US" altLang="en-US" sz="2000"/>
              <a:t>Supports professional workers such as scientists, engineers, and doctors</a:t>
            </a:r>
          </a:p>
          <a:p>
            <a:pPr lvl="1" eaLnBrk="1" hangingPunct="1"/>
            <a:r>
              <a:rPr lang="en-US" altLang="en-US" sz="2000"/>
              <a:t>Examples: computer-aided design systems, virtual reality systems, investment workstations</a:t>
            </a:r>
          </a:p>
        </p:txBody>
      </p:sp>
      <p:sp>
        <p:nvSpPr>
          <p:cNvPr id="4" name="Date Placeholder 3">
            <a:extLst>
              <a:ext uri="{FF2B5EF4-FFF2-40B4-BE49-F238E27FC236}">
                <a16:creationId xmlns:a16="http://schemas.microsoft.com/office/drawing/2014/main" id="{FDDA3B5B-A898-405D-A9E7-3FEDD4079577}"/>
              </a:ext>
            </a:extLst>
          </p:cNvPr>
          <p:cNvSpPr>
            <a:spLocks noGrp="1"/>
          </p:cNvSpPr>
          <p:nvPr>
            <p:ph type="dt" sz="quarter" idx="10"/>
          </p:nvPr>
        </p:nvSpPr>
        <p:spPr/>
        <p:txBody>
          <a:bodyPr/>
          <a:lstStyle/>
          <a:p>
            <a:pPr>
              <a:defRPr/>
            </a:pPr>
            <a:r>
              <a:rPr lang="en-US"/>
              <a:t>Kendall &amp; Kendall</a:t>
            </a:r>
          </a:p>
        </p:txBody>
      </p:sp>
      <p:sp>
        <p:nvSpPr>
          <p:cNvPr id="16389" name="Slide Number Placeholder 5">
            <a:extLst>
              <a:ext uri="{FF2B5EF4-FFF2-40B4-BE49-F238E27FC236}">
                <a16:creationId xmlns:a16="http://schemas.microsoft.com/office/drawing/2014/main" id="{447D4843-5319-48D4-AB3E-972EE2C04F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BA56556F-F50A-4C59-B3A2-B36F5B9DCD16}" type="slidenum">
              <a:rPr lang="en-US" altLang="en-US" sz="1000"/>
              <a:pPr>
                <a:spcBef>
                  <a:spcPct val="0"/>
                </a:spcBef>
                <a:buClrTx/>
                <a:buFontTx/>
                <a:buNone/>
              </a:pPr>
              <a:t>8</a:t>
            </a:fld>
            <a:endParaRPr lang="en-US" altLang="en-US" sz="1000"/>
          </a:p>
        </p:txBody>
      </p:sp>
    </p:spTree>
    <p:extLst>
      <p:ext uri="{BB962C8B-B14F-4D97-AF65-F5344CB8AC3E}">
        <p14:creationId xmlns:p14="http://schemas.microsoft.com/office/powerpoint/2010/main" val="22306035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E8BB06A-7598-4B1E-A008-D64B79C38370}"/>
              </a:ext>
            </a:extLst>
          </p:cNvPr>
          <p:cNvSpPr>
            <a:spLocks noGrp="1" noChangeArrowheads="1"/>
          </p:cNvSpPr>
          <p:nvPr>
            <p:ph type="title"/>
          </p:nvPr>
        </p:nvSpPr>
        <p:spPr/>
        <p:txBody>
          <a:bodyPr/>
          <a:lstStyle/>
          <a:p>
            <a:pPr eaLnBrk="1" hangingPunct="1"/>
            <a:r>
              <a:rPr lang="en-US" altLang="en-US"/>
              <a:t>Higher Level</a:t>
            </a:r>
          </a:p>
        </p:txBody>
      </p:sp>
      <p:sp>
        <p:nvSpPr>
          <p:cNvPr id="18435" name="Rectangle 3">
            <a:extLst>
              <a:ext uri="{FF2B5EF4-FFF2-40B4-BE49-F238E27FC236}">
                <a16:creationId xmlns:a16="http://schemas.microsoft.com/office/drawing/2014/main" id="{25138356-C3B3-43BA-83F6-14D6E3AEC3AC}"/>
              </a:ext>
            </a:extLst>
          </p:cNvPr>
          <p:cNvSpPr>
            <a:spLocks noGrp="1" noChangeArrowheads="1"/>
          </p:cNvSpPr>
          <p:nvPr>
            <p:ph idx="1"/>
          </p:nvPr>
        </p:nvSpPr>
        <p:spPr/>
        <p:txBody>
          <a:bodyPr/>
          <a:lstStyle/>
          <a:p>
            <a:pPr eaLnBrk="1" hangingPunct="1">
              <a:lnSpc>
                <a:spcPct val="80000"/>
              </a:lnSpc>
            </a:pPr>
            <a:r>
              <a:rPr lang="en-US" altLang="en-US" sz="2200"/>
              <a:t>Management Information System (MIS)</a:t>
            </a:r>
          </a:p>
          <a:p>
            <a:pPr lvl="1" eaLnBrk="1" hangingPunct="1">
              <a:lnSpc>
                <a:spcPct val="80000"/>
              </a:lnSpc>
            </a:pPr>
            <a:r>
              <a:rPr lang="en-US" altLang="en-US" sz="2000"/>
              <a:t>Support a broad spectrum of organizational tasks including decision analysis and decision making</a:t>
            </a:r>
          </a:p>
          <a:p>
            <a:pPr lvl="1" eaLnBrk="1" hangingPunct="1">
              <a:lnSpc>
                <a:spcPct val="80000"/>
              </a:lnSpc>
            </a:pPr>
            <a:r>
              <a:rPr lang="en-US" altLang="en-US" sz="2000"/>
              <a:t>Examples: profit margin by sales region, expenses vs. budgets</a:t>
            </a:r>
          </a:p>
          <a:p>
            <a:pPr eaLnBrk="1" hangingPunct="1">
              <a:lnSpc>
                <a:spcPct val="80000"/>
              </a:lnSpc>
            </a:pPr>
            <a:r>
              <a:rPr lang="en-US" altLang="en-US" sz="2300"/>
              <a:t>Decision Support System (DSS)</a:t>
            </a:r>
          </a:p>
          <a:p>
            <a:pPr lvl="1" eaLnBrk="1" hangingPunct="1">
              <a:lnSpc>
                <a:spcPct val="80000"/>
              </a:lnSpc>
            </a:pPr>
            <a:r>
              <a:rPr lang="en-US" altLang="en-US" sz="2000"/>
              <a:t>Aids decision makers in the making of decisions</a:t>
            </a:r>
          </a:p>
          <a:p>
            <a:pPr lvl="1" eaLnBrk="1" hangingPunct="1">
              <a:lnSpc>
                <a:spcPct val="80000"/>
              </a:lnSpc>
            </a:pPr>
            <a:r>
              <a:rPr lang="en-US" altLang="en-US" sz="2000"/>
              <a:t>Examples: financial planning with what-if analysis, budgeting with modeling</a:t>
            </a:r>
          </a:p>
          <a:p>
            <a:pPr eaLnBrk="1" hangingPunct="1">
              <a:lnSpc>
                <a:spcPct val="80000"/>
              </a:lnSpc>
            </a:pPr>
            <a:r>
              <a:rPr lang="en-US" altLang="en-US" sz="2300"/>
              <a:t>Expert System (ES)</a:t>
            </a:r>
          </a:p>
          <a:p>
            <a:pPr lvl="1" eaLnBrk="1" hangingPunct="1">
              <a:lnSpc>
                <a:spcPct val="80000"/>
              </a:lnSpc>
            </a:pPr>
            <a:r>
              <a:rPr lang="en-US" altLang="en-US" sz="2000"/>
              <a:t>Captures and uses the knowledge of an expert for solving a particular problem which leads to a conclusion or recommendation</a:t>
            </a:r>
          </a:p>
          <a:p>
            <a:pPr lvl="1" eaLnBrk="1" hangingPunct="1">
              <a:lnSpc>
                <a:spcPct val="80000"/>
              </a:lnSpc>
            </a:pPr>
            <a:r>
              <a:rPr lang="en-US" altLang="en-US" sz="2000"/>
              <a:t>Examples: MYCIN, XCON</a:t>
            </a:r>
          </a:p>
        </p:txBody>
      </p:sp>
      <p:sp>
        <p:nvSpPr>
          <p:cNvPr id="4" name="Date Placeholder 3">
            <a:extLst>
              <a:ext uri="{FF2B5EF4-FFF2-40B4-BE49-F238E27FC236}">
                <a16:creationId xmlns:a16="http://schemas.microsoft.com/office/drawing/2014/main" id="{A67CAC30-D0D7-4FCF-B168-F5491F341D73}"/>
              </a:ext>
            </a:extLst>
          </p:cNvPr>
          <p:cNvSpPr>
            <a:spLocks noGrp="1"/>
          </p:cNvSpPr>
          <p:nvPr>
            <p:ph type="dt" sz="quarter" idx="10"/>
          </p:nvPr>
        </p:nvSpPr>
        <p:spPr/>
        <p:txBody>
          <a:bodyPr/>
          <a:lstStyle/>
          <a:p>
            <a:pPr>
              <a:defRPr/>
            </a:pPr>
            <a:r>
              <a:rPr lang="en-US"/>
              <a:t>Kendall &amp; Kendall</a:t>
            </a:r>
          </a:p>
        </p:txBody>
      </p:sp>
      <p:sp>
        <p:nvSpPr>
          <p:cNvPr id="18437" name="Slide Number Placeholder 5">
            <a:extLst>
              <a:ext uri="{FF2B5EF4-FFF2-40B4-BE49-F238E27FC236}">
                <a16:creationId xmlns:a16="http://schemas.microsoft.com/office/drawing/2014/main" id="{C5987E42-BA40-45B4-B55D-55101D0EE4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Char char="•"/>
              <a:defRPr sz="3200">
                <a:solidFill>
                  <a:schemeClr val="tx1"/>
                </a:solidFill>
                <a:latin typeface="Tahoma" panose="020B0604030504040204" pitchFamily="34" charset="0"/>
              </a:defRPr>
            </a:lvl1pPr>
            <a:lvl2pPr marL="742950" indent="-285750">
              <a:spcBef>
                <a:spcPct val="20000"/>
              </a:spcBef>
              <a:buClr>
                <a:srgbClr val="E21738"/>
              </a:buClr>
              <a:buChar char="•"/>
              <a:defRPr sz="2800">
                <a:solidFill>
                  <a:schemeClr val="tx1"/>
                </a:solidFill>
                <a:latin typeface="Tahoma" panose="020B0604030504040204" pitchFamily="34" charset="0"/>
              </a:defRPr>
            </a:lvl2pPr>
            <a:lvl3pPr marL="1143000" indent="-228600">
              <a:spcBef>
                <a:spcPct val="20000"/>
              </a:spcBef>
              <a:buClr>
                <a:srgbClr val="98877D"/>
              </a:buClr>
              <a:buChar char="•"/>
              <a:defRPr sz="2400">
                <a:solidFill>
                  <a:schemeClr val="tx1"/>
                </a:solidFill>
                <a:latin typeface="Tahoma" panose="020B0604030504040204" pitchFamily="34" charset="0"/>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defRPr>
            </a:lvl9pPr>
          </a:lstStyle>
          <a:p>
            <a:pPr>
              <a:spcBef>
                <a:spcPct val="0"/>
              </a:spcBef>
              <a:buClrTx/>
              <a:buFontTx/>
              <a:buNone/>
            </a:pPr>
            <a:r>
              <a:rPr lang="en-US" altLang="en-US" sz="1000"/>
              <a:t>1-</a:t>
            </a:r>
            <a:fld id="{969254AB-E1F9-41B7-8D71-BFBA56EA2B3E}" type="slidenum">
              <a:rPr lang="en-US" altLang="en-US" sz="1000"/>
              <a:pPr>
                <a:spcBef>
                  <a:spcPct val="0"/>
                </a:spcBef>
                <a:buClrTx/>
                <a:buFontTx/>
                <a:buNone/>
              </a:pPr>
              <a:t>9</a:t>
            </a:fld>
            <a:endParaRPr lang="en-US" altLang="en-US" sz="1000"/>
          </a:p>
        </p:txBody>
      </p:sp>
    </p:spTree>
    <p:extLst>
      <p:ext uri="{BB962C8B-B14F-4D97-AF65-F5344CB8AC3E}">
        <p14:creationId xmlns:p14="http://schemas.microsoft.com/office/powerpoint/2010/main" val="375175793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3582</Words>
  <Application>Microsoft Office PowerPoint</Application>
  <PresentationFormat>Widescreen</PresentationFormat>
  <Paragraphs>525</Paragraphs>
  <Slides>44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Tahoma</vt:lpstr>
      <vt:lpstr>Office Theme</vt:lpstr>
      <vt:lpstr>Assuming the Role of the Systems Analyst</vt:lpstr>
      <vt:lpstr>Learning Objectives</vt:lpstr>
      <vt:lpstr>Information – A Key Resource</vt:lpstr>
      <vt:lpstr>Major Topics</vt:lpstr>
      <vt:lpstr>Systems Analysts Recommend, Design, and Maintain Many Types of Systems for Users</vt:lpstr>
      <vt:lpstr>PowerPoint Presentation</vt:lpstr>
      <vt:lpstr>Operational Level</vt:lpstr>
      <vt:lpstr>Knowledge Level</vt:lpstr>
      <vt:lpstr>Higher Level</vt:lpstr>
      <vt:lpstr>Strategic Level</vt:lpstr>
      <vt:lpstr>Integrating New Technologies into Traditional Systems </vt:lpstr>
      <vt:lpstr>Figure 1.2 Systems analysts need to be aware that integrating technologies affects all types of systems</vt:lpstr>
      <vt:lpstr>Ecommerce and Web Systems</vt:lpstr>
      <vt:lpstr>Enterprise Resource Planning Systems (ERP)</vt:lpstr>
      <vt:lpstr>Wireless Systems</vt:lpstr>
      <vt:lpstr>Open Source Software</vt:lpstr>
      <vt:lpstr>Need for Systems Analysis and Design</vt:lpstr>
      <vt:lpstr>Roles of the Systems Analyst</vt:lpstr>
      <vt:lpstr>Qualities of the Systems Analyst</vt:lpstr>
      <vt:lpstr>Systems Development Life Cycle (SDLC)</vt:lpstr>
      <vt:lpstr>Figure 1.3 The seven phases of the systems development life cycle</vt:lpstr>
      <vt:lpstr>Incorporating Human-Computer Interaction (HCI) Considerations</vt:lpstr>
      <vt:lpstr>Identifying Problems, Opportunities, and Objectives</vt:lpstr>
      <vt:lpstr>Determining Human Information Requirements</vt:lpstr>
      <vt:lpstr>Analyzing System Needs</vt:lpstr>
      <vt:lpstr>Designing the Recommended System</vt:lpstr>
      <vt:lpstr>Developing and Documenting Software</vt:lpstr>
      <vt:lpstr>Testing and Maintaining the System</vt:lpstr>
      <vt:lpstr>Implementing and Evaluating the System</vt:lpstr>
      <vt:lpstr>Figure 1.4 Some researchers estimate that the amount of time spent on systems maintenance may be as much as 60 percent of the total time spent on systems projects</vt:lpstr>
      <vt:lpstr>The Impact of Maintenance</vt:lpstr>
      <vt:lpstr>Figure 1.5 Resource consumption over the system life</vt:lpstr>
      <vt:lpstr>Approaches to Structured Analysis and Design and to the Systems Development Life Cycle</vt:lpstr>
      <vt:lpstr>Case Tools</vt:lpstr>
      <vt:lpstr>Case Tool Classifications</vt:lpstr>
      <vt:lpstr>Upper CASE Tools</vt:lpstr>
      <vt:lpstr>Lower CASE Tools</vt:lpstr>
      <vt:lpstr>The repository concept</vt:lpstr>
      <vt:lpstr>The Agile Process</vt:lpstr>
      <vt:lpstr>The agile approach</vt:lpstr>
      <vt:lpstr>Object-Oriented Systems Analysis and Design</vt:lpstr>
      <vt:lpstr>Object-Oriented Systems Analysis and Design</vt:lpstr>
      <vt:lpstr>CHOOSING WHICH SYSTEMS DEVELOPMENT METHOD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Assuming the Role of the Systems Analyst</dc:title>
  <dc:creator>User</dc:creator>
  <cp:lastModifiedBy>User</cp:lastModifiedBy>
  <cp:revision>1</cp:revision>
  <dcterms:created xsi:type="dcterms:W3CDTF">2022-06-24T16:05:59Z</dcterms:created>
  <dcterms:modified xsi:type="dcterms:W3CDTF">2022-06-24T16:06:24Z</dcterms:modified>
</cp:coreProperties>
</file>