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8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8E15-D187-4A18-A191-140253ECC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9D6A3-4720-4328-A75F-0A59DA91E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A741-6637-4BBE-A5E5-27267AA3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E19D-8C3D-4719-AE2C-62F1F4A6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045B-D46C-4CAD-96A4-CFC404BF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8D09-FFB4-4E82-9498-742B972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B9D35-9F01-4473-BF1D-2E59A5D3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CD22-C1F1-48E6-A4E2-881717F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46C5-F23B-4672-9241-CE80295B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1C87-23F5-43AF-8711-D3B96D8E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7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B0309-7B1D-4F1E-8020-0AD468D36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32874-ED27-4E8D-A782-4556B744E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5BC15-4E93-4EC2-A0A4-2F73F98A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6B6E3-A1F9-4818-B46D-845FFEEA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466A-3FF2-4C64-ACC0-B2AD3E89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9182-E841-4FE7-87FB-02985488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3EA6-58B7-402D-8B77-3ED651FC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3CEC-F32B-4230-860A-FBD5BA40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96DD-2D9D-45D5-9D93-4F3F42D0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F916-4ADC-4D35-90A4-A1C3205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B72F-6816-4AD2-994D-34661DBB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F7C0D-3B0A-4C3B-BF7E-C0B6BDA6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DF8A-FB84-4B26-BC46-AB86A745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59E4-923D-48C1-9922-5B96D0C3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04D7-0C6C-49EF-8F3C-50E532D5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4D98-B27F-4742-9005-8B3607B9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B43A-8AE6-484B-BFB7-C47D902D7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E3A67-989C-4017-857B-3F2B4A7C1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1475C-D34C-426C-8180-455B8BA7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366E-048F-46AD-BDE1-70DFA20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4BA-A0B2-4456-A429-F4A779FE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7080-EA67-4954-B1A2-DC92D177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0A2C-82AD-4EEA-BDCD-F3212F39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2237-7FA9-4255-B4B3-935424D08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57123-1C63-4B48-AE29-6749DEF8F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55727-C0F4-479C-8601-CD678944B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A9910-1E71-47A2-B600-0DADCFE7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C3EF-D9C0-4850-9BC0-D2D56F80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F432A-481A-44F0-BD77-817540F6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088B-9DB2-45D6-A797-C4438479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6F0CD-8B8B-4C97-BC3C-91434E27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C28AF-09A9-4866-8825-48495CB9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82B6-A450-4BA2-8547-E5029E12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2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59E65-579B-4F10-9F3F-59D56CC2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7E6A-9ABB-425F-8CC9-99C72948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4D9E-CACF-4D57-B3D6-1C8FB325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7064-1B5D-4B1C-B2D3-93D1D9A8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B374-638A-4D98-9DE8-9FDE04AB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726CE-00D8-4A44-A0E3-5252E546A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C2ED6-9586-4C81-8083-204A7F1D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F2C09-92BA-4E39-8F7F-92AABD99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CC4F-C67B-4D6E-91F4-C09B09B7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DB22-BA91-4CF1-A7F3-E3C824EC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919A1-B730-4B91-A733-01A1EE893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0E9B1-AE2B-4B78-8C92-751AEA59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4BC5E-2066-4CC3-87A5-D793FF2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4915-1BEE-45BE-B71B-7C87B9D1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D4FD-2B2D-4B70-868A-7F785290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7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A717D-855A-4552-9AF3-B167F045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3E210-AF7D-463B-A70E-BCE7824D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9B49-8D1B-48A8-BB5A-7C34273E6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97AB-5B1C-4015-A281-5A6F624CDA28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CF3B-2871-4890-831B-184F67C90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F669-B808-4681-8198-72B7DB513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27D3-33C6-4F9F-AE01-61F3DF75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1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C5FB639-B1A4-4138-B45D-17B279A7D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b="1"/>
              <a:t>C Programming</a:t>
            </a:r>
            <a:br>
              <a:rPr lang="en-US" altLang="ko-KR" sz="3200" b="1"/>
            </a:br>
            <a:r>
              <a:rPr lang="en-US" altLang="ko-KR" sz="3200" b="1"/>
              <a:t>L : Basic standard I/O</a:t>
            </a:r>
          </a:p>
        </p:txBody>
      </p:sp>
      <p:sp>
        <p:nvSpPr>
          <p:cNvPr id="2051" name="TextBox 3">
            <a:extLst>
              <a:ext uri="{FF2B5EF4-FFF2-40B4-BE49-F238E27FC236}">
                <a16:creationId xmlns:a16="http://schemas.microsoft.com/office/drawing/2014/main" id="{1F1356FE-5735-4372-A557-2B664BC36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9" y="6296026"/>
            <a:ext cx="6599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pPr eaLnBrk="1" latinLnBrk="1" hangingPunct="1"/>
            <a:r>
              <a:rPr lang="en-US" altLang="ko-KR" sz="1200">
                <a:cs typeface="Arial" panose="020B0604020202020204" pitchFamily="34" charset="0"/>
              </a:rPr>
              <a:t>Lecture notes : courtesy of Ohio Supercomputing Center, science and technolgy support</a:t>
            </a:r>
            <a:endParaRPr lang="ko-KR" altLang="en-US" sz="12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76FEF2A8-7C15-4854-A6FD-61F3E51C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redirection</a:t>
            </a:r>
            <a:endParaRPr lang="ko-KR" altLang="en-US" b="1" u="sng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F61EB9EF-4968-4CFC-87E7-4634EFF7106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600201"/>
            <a:ext cx="8686800" cy="45259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/>
              <a:t>Input redirection</a:t>
            </a:r>
          </a:p>
          <a:p>
            <a:pPr lvl="1"/>
            <a:r>
              <a:rPr lang="en-US" altLang="ko-KR" sz="2000"/>
              <a:t>Gets standard input from a file “inputFile.txt”</a:t>
            </a:r>
          </a:p>
          <a:p>
            <a:pPr lvl="1"/>
            <a:r>
              <a:rPr lang="en-US" altLang="ko-KR" sz="2000">
                <a:latin typeface="Lucida Console" panose="020B0609040504020204" pitchFamily="49" charset="0"/>
              </a:rPr>
              <a:t>program.exe &lt; inputFile.txt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Output redirection</a:t>
            </a:r>
          </a:p>
          <a:p>
            <a:pPr lvl="1"/>
            <a:r>
              <a:rPr lang="en-US" altLang="ko-KR" sz="2000"/>
              <a:t>writes standard output to a file “outputFile.txt”</a:t>
            </a:r>
          </a:p>
          <a:p>
            <a:pPr lvl="1"/>
            <a:r>
              <a:rPr lang="en-US" altLang="ko-KR" sz="2000">
                <a:latin typeface="Lucida Console" panose="020B0609040504020204" pitchFamily="49" charset="0"/>
              </a:rPr>
              <a:t>program.exe &gt; outputFile.txt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Combination</a:t>
            </a:r>
          </a:p>
          <a:p>
            <a:pPr lvl="1"/>
            <a:r>
              <a:rPr lang="en-US" altLang="ko-KR" sz="2000"/>
              <a:t>Gets standard input from a file “inputFile.txt” and writes standard output to a file “outputFile.txt”</a:t>
            </a:r>
          </a:p>
          <a:p>
            <a:pPr lvl="1"/>
            <a:r>
              <a:rPr lang="en-US" altLang="ko-KR" sz="2000">
                <a:latin typeface="Lucida Console" panose="020B0609040504020204" pitchFamily="49" charset="0"/>
              </a:rPr>
              <a:t>program.exe &lt; inputFile.txt &gt; outputFile.txt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>
              <a:latin typeface="Lucida Console" panose="020B0609040504020204" pitchFamily="49" charset="0"/>
            </a:endParaRPr>
          </a:p>
          <a:p>
            <a:pPr lvl="1"/>
            <a:endParaRPr lang="ko-KR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BD09BD46-1460-4EB6-952B-1257201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Exercise</a:t>
            </a:r>
            <a:endParaRPr lang="ko-KR" altLang="en-US" b="1" u="sng"/>
          </a:p>
        </p:txBody>
      </p:sp>
      <p:sp>
        <p:nvSpPr>
          <p:cNvPr id="11267" name="내용 개체 틀 3">
            <a:extLst>
              <a:ext uri="{FF2B5EF4-FFF2-40B4-BE49-F238E27FC236}">
                <a16:creationId xmlns:a16="http://schemas.microsoft.com/office/drawing/2014/main" id="{E50F1004-5715-4267-BDCA-25301D8E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31913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000" dirty="0"/>
              <a:t>Write a program that </a:t>
            </a:r>
            <a:r>
              <a:rPr lang="en-US" altLang="ko-KR" sz="2000" b="1" u="sng" dirty="0"/>
              <a:t>converts meter-type height into [feet(integer),inch(float)]-type height. </a:t>
            </a:r>
            <a:r>
              <a:rPr lang="en-US" altLang="ko-KR" sz="2000" dirty="0"/>
              <a:t>Your program should get one float typed height value as an input and prints integer typed feet value and the rest of the height is represented as inch type.  </a:t>
            </a:r>
            <a:r>
              <a:rPr lang="en-US" altLang="ko-KR" sz="2000" b="1" dirty="0"/>
              <a:t>(1m=3.2808ft=39.37inch)</a:t>
            </a: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b="1" u="sng" dirty="0"/>
              <a:t>Ex) 1.80meter -&gt; 5feet 10.9inch</a:t>
            </a:r>
          </a:p>
          <a:p>
            <a:pPr lvl="1">
              <a:buNone/>
              <a:defRPr/>
            </a:pPr>
            <a:r>
              <a:rPr lang="en-US" altLang="ko-KR" b="1" dirty="0"/>
              <a:t>         </a:t>
            </a:r>
            <a:endParaRPr lang="en-US" altLang="ko-KR" b="1" u="sng" dirty="0"/>
          </a:p>
          <a:p>
            <a:pPr>
              <a:defRPr/>
            </a:pPr>
            <a:r>
              <a:rPr lang="en-US" altLang="ko-KR" sz="2000" dirty="0"/>
              <a:t>use automatic type conversion</a:t>
            </a:r>
          </a:p>
          <a:p>
            <a:pPr lvl="1">
              <a:defRPr/>
            </a:pPr>
            <a:r>
              <a:rPr lang="en-US" altLang="ko-KR" dirty="0"/>
              <a:t>1/2 = 0 (?)  , 3/2 = 1 (?)</a:t>
            </a:r>
          </a:p>
          <a:p>
            <a:pPr lvl="1"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(ex)</a:t>
            </a:r>
          </a:p>
          <a:p>
            <a:pPr lvl="1">
              <a:buNone/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lvl="1"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float b;</a:t>
            </a:r>
          </a:p>
          <a:p>
            <a:pPr lvl="1"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b = 3.6/2.0;</a:t>
            </a:r>
          </a:p>
          <a:p>
            <a:pPr lvl="1">
              <a:buNone/>
              <a:defRPr/>
            </a:pP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a=b;</a:t>
            </a:r>
          </a:p>
          <a:p>
            <a:pPr lvl="1">
              <a:buNone/>
              <a:defRPr/>
            </a:pP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(“a=%d, b=%f\</a:t>
            </a:r>
            <a:r>
              <a:rPr lang="en-US" altLang="ko-KR" sz="1200" b="1" dirty="0" err="1">
                <a:latin typeface="Courier New" pitchFamily="49" charset="0"/>
                <a:cs typeface="Courier New" pitchFamily="49" charset="0"/>
              </a:rPr>
              <a:t>n”,a,b</a:t>
            </a:r>
            <a:r>
              <a:rPr lang="en-US" altLang="ko-KR" sz="12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ko-KR" sz="1050" b="1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ko-KR" altLang="en-US" sz="1200" b="1" u="sng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>
            <a:extLst>
              <a:ext uri="{FF2B5EF4-FFF2-40B4-BE49-F238E27FC236}">
                <a16:creationId xmlns:a16="http://schemas.microsoft.com/office/drawing/2014/main" id="{5BFBD76B-6A4D-44F0-BF71-0D7FB408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Standard Input/Output (I/O)</a:t>
            </a:r>
            <a:endParaRPr lang="ko-KR" altLang="en-US" b="1" u="sng"/>
          </a:p>
        </p:txBody>
      </p:sp>
      <p:sp>
        <p:nvSpPr>
          <p:cNvPr id="3075" name="내용 개체 틀 2">
            <a:extLst>
              <a:ext uri="{FF2B5EF4-FFF2-40B4-BE49-F238E27FC236}">
                <a16:creationId xmlns:a16="http://schemas.microsoft.com/office/drawing/2014/main" id="{F91EC78C-DE1C-4748-AA58-39976BB5D1B2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/>
              <a:t>Preconnected input and output channels between a computer program and its environment(typically a text terminal).</a:t>
            </a:r>
          </a:p>
          <a:p>
            <a:endParaRPr lang="en-US" altLang="ko-KR" sz="2400"/>
          </a:p>
          <a:p>
            <a:pPr lvl="1"/>
            <a:r>
              <a:rPr lang="en-US" altLang="ko-KR" sz="2000"/>
              <a:t>Standard input : </a:t>
            </a:r>
          </a:p>
          <a:p>
            <a:pPr lvl="2"/>
            <a:r>
              <a:rPr lang="en-US" altLang="ko-KR" sz="1800"/>
              <a:t>text input from keyboard</a:t>
            </a:r>
          </a:p>
          <a:p>
            <a:pPr lvl="1"/>
            <a:r>
              <a:rPr lang="en-US" altLang="ko-KR" sz="2000"/>
              <a:t>Standard output</a:t>
            </a:r>
          </a:p>
          <a:p>
            <a:pPr lvl="2"/>
            <a:r>
              <a:rPr lang="en-US" altLang="ko-KR" sz="1800"/>
              <a:t>text output written to display</a:t>
            </a:r>
          </a:p>
          <a:p>
            <a:pPr lvl="1"/>
            <a:r>
              <a:rPr lang="en-US" altLang="ko-KR" sz="2000"/>
              <a:t>Standard error : </a:t>
            </a:r>
          </a:p>
          <a:p>
            <a:pPr lvl="2"/>
            <a:r>
              <a:rPr lang="en-US" altLang="ko-KR" sz="1800"/>
              <a:t>another text output written to display for error messaging</a:t>
            </a:r>
          </a:p>
          <a:p>
            <a:pPr lvl="1"/>
            <a:endParaRPr lang="ko-KR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1C57B151-CD6E-4B4B-BE5A-7B84A42F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Standard I/O library</a:t>
            </a:r>
            <a:endParaRPr lang="ko-KR" altLang="en-US" b="1" u="sng"/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7EB9741C-B7E3-4576-A752-F89527882DE0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/>
              <a:t>Library</a:t>
            </a:r>
          </a:p>
          <a:p>
            <a:pPr lvl="1"/>
            <a:r>
              <a:rPr lang="en-US" altLang="ko-KR" sz="2000"/>
              <a:t>A collection of subroutines (functions) used to develop software</a:t>
            </a:r>
          </a:p>
          <a:p>
            <a:endParaRPr lang="en-US" altLang="ko-KR" sz="2400"/>
          </a:p>
          <a:p>
            <a:r>
              <a:rPr lang="en-US" altLang="ko-KR" sz="2400"/>
              <a:t>Standard library</a:t>
            </a:r>
          </a:p>
          <a:p>
            <a:pPr lvl="1"/>
            <a:r>
              <a:rPr lang="en-US" altLang="ko-KR" sz="2000"/>
              <a:t>Library that is made available in every implementation of a programming language</a:t>
            </a:r>
          </a:p>
          <a:p>
            <a:pPr lvl="1"/>
            <a:r>
              <a:rPr lang="en-US" altLang="ko-KR" sz="2000"/>
              <a:t>Same interface(parameter type) , same functionality in different systems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Standard I/O library</a:t>
            </a:r>
          </a:p>
          <a:p>
            <a:pPr lvl="1"/>
            <a:r>
              <a:rPr lang="en-US" altLang="ko-KR" sz="2000"/>
              <a:t>Standard library for processing I/O</a:t>
            </a:r>
            <a:endParaRPr lang="ko-KR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EE9AA37E-4D04-4735-8F9A-F94FC7A7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/>
              <a:t> function</a:t>
            </a:r>
            <a:endParaRPr lang="ko-KR" altLang="en-US" b="1" u="sng"/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E0F71EEF-75C7-41A9-8810-B533D7649452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 b="1">
                <a:latin typeface="Courier New" panose="02070309020205020404" pitchFamily="49" charset="0"/>
                <a:cs typeface="Courier New" panose="02070309020205020404" pitchFamily="49" charset="0"/>
              </a:rPr>
              <a:t>	printf</a:t>
            </a:r>
            <a:r>
              <a:rPr lang="en-US" altLang="ko-KR" sz="2400" b="1" i="1">
                <a:latin typeface="Courier New" panose="02070309020205020404" pitchFamily="49" charset="0"/>
                <a:cs typeface="Courier New" panose="02070309020205020404" pitchFamily="49" charset="0"/>
              </a:rPr>
              <a:t>(control string,argument list);</a:t>
            </a:r>
          </a:p>
          <a:p>
            <a:endParaRPr lang="en-US" altLang="ko-KR" sz="2400" b="1" i="1"/>
          </a:p>
          <a:p>
            <a:r>
              <a:rPr lang="en-US" altLang="ko-KR" sz="2400"/>
              <a:t>Control string contains</a:t>
            </a:r>
          </a:p>
          <a:p>
            <a:pPr lvl="1"/>
            <a:r>
              <a:rPr lang="en-US" altLang="ko-KR" sz="2000"/>
              <a:t>Literal text to be displayed</a:t>
            </a:r>
          </a:p>
          <a:p>
            <a:pPr lvl="1"/>
            <a:r>
              <a:rPr lang="en-US" altLang="ko-KR" sz="2000"/>
              <a:t>format specifiers</a:t>
            </a:r>
          </a:p>
          <a:p>
            <a:pPr lvl="1"/>
            <a:r>
              <a:rPr lang="en-US" altLang="ko-KR" sz="2000"/>
              <a:t>Special characters</a:t>
            </a:r>
          </a:p>
          <a:p>
            <a:pPr lvl="1"/>
            <a:endParaRPr lang="en-US" altLang="ko-KR" sz="2000"/>
          </a:p>
          <a:p>
            <a:r>
              <a:rPr lang="en-US" altLang="ko-KR" sz="2400"/>
              <a:t>Arguments can be</a:t>
            </a:r>
          </a:p>
          <a:p>
            <a:pPr lvl="1"/>
            <a:r>
              <a:rPr lang="en-US" altLang="ko-KR" sz="2000"/>
              <a:t>Variable , function, expression, constant</a:t>
            </a:r>
          </a:p>
          <a:p>
            <a:pPr lvl="1"/>
            <a:r>
              <a:rPr lang="en-US" altLang="ko-KR" sz="2000"/>
              <a:t># of argument list must match the # of format identifiers</a:t>
            </a:r>
            <a:endParaRPr lang="ko-KR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9F10B644-6D5A-4CD1-9114-A78E0737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/>
              <a:t> example</a:t>
            </a:r>
            <a:endParaRPr lang="ko-KR" altLang="en-US" b="1" u="sng"/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3119EDE4-6EDB-41DB-9469-75ADAEF186D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4"/>
          <a:stretch>
            <a:fillRect/>
          </a:stretch>
        </p:blipFill>
        <p:spPr bwMode="auto">
          <a:xfrm>
            <a:off x="2238376" y="1714500"/>
            <a:ext cx="5675313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4">
            <a:extLst>
              <a:ext uri="{FF2B5EF4-FFF2-40B4-BE49-F238E27FC236}">
                <a16:creationId xmlns:a16="http://schemas.microsoft.com/office/drawing/2014/main" id="{F56B85B2-8DF5-4179-8BB1-C2112897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365626"/>
            <a:ext cx="4427538" cy="2016125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Output :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 =          2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 =   3.141593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 =         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968869FA-4E7E-4749-9CB3-F5264A9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/>
              <a:t> format specifiers</a:t>
            </a:r>
            <a:endParaRPr lang="ko-KR" altLang="en-US" b="1" u="sng"/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14AEB0E8-86A3-49CD-9BCB-8953CC7E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9" t="39706" r="24275" b="13969"/>
          <a:stretch>
            <a:fillRect/>
          </a:stretch>
        </p:blipFill>
        <p:spPr bwMode="auto">
          <a:xfrm>
            <a:off x="3095625" y="1643063"/>
            <a:ext cx="4929188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FACF4614-1DA7-40D5-8EB2-B9FBD7BD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b="1" u="sng"/>
              <a:t> examples</a:t>
            </a:r>
            <a:endParaRPr lang="ko-KR" altLang="en-US" b="1" u="sng"/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F4A609FE-C311-4157-8444-9F8CBA7E3ED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29944" r="20699"/>
          <a:stretch>
            <a:fillRect/>
          </a:stretch>
        </p:blipFill>
        <p:spPr bwMode="auto">
          <a:xfrm>
            <a:off x="1809751" y="1335089"/>
            <a:ext cx="4143375" cy="3379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3">
            <a:extLst>
              <a:ext uri="{FF2B5EF4-FFF2-40B4-BE49-F238E27FC236}">
                <a16:creationId xmlns:a16="http://schemas.microsoft.com/office/drawing/2014/main" id="{3B0137EB-6E80-4D81-BB3C-5933F895153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8" t="33427" r="19878" b="-284"/>
          <a:stretch>
            <a:fillRect/>
          </a:stretch>
        </p:blipFill>
        <p:spPr bwMode="auto">
          <a:xfrm>
            <a:off x="6096001" y="1357314"/>
            <a:ext cx="4429125" cy="300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Rectangle 4">
            <a:extLst>
              <a:ext uri="{FF2B5EF4-FFF2-40B4-BE49-F238E27FC236}">
                <a16:creationId xmlns:a16="http://schemas.microsoft.com/office/drawing/2014/main" id="{C733DC26-E094-40B2-97AA-1354AEF8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29188"/>
            <a:ext cx="4427538" cy="1428750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pi =   3.141593</a:t>
            </a:r>
          </a:p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pi =       3.14</a:t>
            </a:r>
          </a:p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pi = 3.141592653590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9" name="Rectangle 4">
            <a:extLst>
              <a:ext uri="{FF2B5EF4-FFF2-40B4-BE49-F238E27FC236}">
                <a16:creationId xmlns:a16="http://schemas.microsoft.com/office/drawing/2014/main" id="{ABBBAD8B-2CA7-43E6-9A86-5C7DAB25E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9" y="4913314"/>
            <a:ext cx="4071937" cy="1444625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pPr eaLnBrk="1" latinLnBrk="1" hangingPunct="1"/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output :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 =          2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 =   3.141593</a:t>
            </a:r>
          </a:p>
          <a:p>
            <a:pPr eaLnBrk="1" latin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 =         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95201981-BB11-4767-AE0A-3797C121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/>
              <a:t>scanf function</a:t>
            </a:r>
            <a:endParaRPr lang="ko-KR" altLang="en-US" b="1" u="sng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6CCF8945-645B-4E7D-AA56-D95A0A5A77F4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Accept formatted text input </a:t>
            </a:r>
            <a:endParaRPr lang="ko-KR" altLang="en-US"/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ECF0DB6C-67C9-4F69-A294-B46372B2E21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6" t="30692" r="26842"/>
          <a:stretch>
            <a:fillRect/>
          </a:stretch>
        </p:blipFill>
        <p:spPr bwMode="auto">
          <a:xfrm>
            <a:off x="2452688" y="2214563"/>
            <a:ext cx="3929062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29">
            <a:extLst>
              <a:ext uri="{FF2B5EF4-FFF2-40B4-BE49-F238E27FC236}">
                <a16:creationId xmlns:a16="http://schemas.microsoft.com/office/drawing/2014/main" id="{00E40A27-0173-4747-83C4-207963AB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5000625"/>
            <a:ext cx="4427538" cy="1512888"/>
          </a:xfrm>
          <a:prstGeom prst="rect">
            <a:avLst/>
          </a:prstGeom>
          <a:solidFill>
            <a:srgbClr val="D7F5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503020000020004" pitchFamily="34" charset="-127"/>
                <a:ea typeface="굴림" panose="020B0503020000020004" pitchFamily="34" charset="-127"/>
              </a:defRPr>
            </a:lvl9pPr>
          </a:lstStyle>
          <a:p>
            <a:pPr eaLnBrk="1" latinLnBrk="1" hangingPunct="1"/>
            <a:r>
              <a:rPr lang="en-US" altLang="ko-KR">
                <a:cs typeface="Arial" panose="020B0604020202020204" pitchFamily="34" charset="0"/>
              </a:rPr>
              <a:t>Output :</a:t>
            </a:r>
          </a:p>
          <a:p>
            <a:pPr eaLnBrk="1" latinLnBrk="1" hangingPunct="1"/>
            <a:r>
              <a:rPr lang="en-US" altLang="ko-KR">
                <a:solidFill>
                  <a:srgbClr val="0033CC"/>
                </a:solidFill>
                <a:cs typeface="Arial" panose="020B0604020202020204" pitchFamily="34" charset="0"/>
              </a:rPr>
              <a:t>27                     </a:t>
            </a:r>
            <a:r>
              <a:rPr lang="en-US" altLang="ko-KR">
                <a:solidFill>
                  <a:srgbClr val="0033CC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---- keyboard input</a:t>
            </a:r>
            <a:endParaRPr lang="en-US" altLang="ko-KR">
              <a:solidFill>
                <a:srgbClr val="0033CC"/>
              </a:solidFill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>
                <a:cs typeface="Arial" panose="020B0604020202020204" pitchFamily="34" charset="0"/>
              </a:rPr>
              <a:t>entered n   = 27</a:t>
            </a:r>
          </a:p>
          <a:p>
            <a:pPr eaLnBrk="1" latinLnBrk="1" hangingPunct="1"/>
            <a:r>
              <a:rPr lang="en-US" altLang="ko-KR">
                <a:cs typeface="Arial" panose="020B0604020202020204" pitchFamily="34" charset="0"/>
              </a:rPr>
              <a:t>double of n = 54</a:t>
            </a:r>
          </a:p>
          <a:p>
            <a:pPr eaLnBrk="1" latinLnBrk="1" hangingPunct="1"/>
            <a:r>
              <a:rPr lang="en-US" altLang="ko-KR">
                <a:cs typeface="Arial" panose="020B0604020202020204" pitchFamily="34" charset="0"/>
              </a:rPr>
              <a:t>triple of n = 81</a:t>
            </a: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5D13E5A0-60BB-498E-B56B-3EFB42BD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u="sng">
                <a:latin typeface="Courier New" panose="02070309020205020404" pitchFamily="49" charset="0"/>
                <a:cs typeface="Courier New" panose="02070309020205020404" pitchFamily="49" charset="0"/>
              </a:rPr>
              <a:t>gets(), puts() </a:t>
            </a:r>
            <a:r>
              <a:rPr lang="en-US" altLang="ko-KR" sz="4000" b="1" u="sng">
                <a:cs typeface="Courier New" panose="02070309020205020404" pitchFamily="49" charset="0"/>
              </a:rPr>
              <a:t>functions</a:t>
            </a:r>
            <a:endParaRPr lang="ko-KR" altLang="en-US" sz="4000" b="1" u="sng">
              <a:cs typeface="Courier New" panose="02070309020205020404" pitchFamily="49" charset="0"/>
            </a:endParaRP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F6C235C3-7BEF-4FAB-BC06-6245EB275D92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400"/>
              <a:t>line based string I/O functions</a:t>
            </a:r>
          </a:p>
          <a:p>
            <a:r>
              <a:rPr lang="en-US" altLang="ko-KR" sz="2400"/>
              <a:t>Prototype</a:t>
            </a:r>
          </a:p>
          <a:p>
            <a:pPr lvl="1"/>
            <a:r>
              <a:rPr lang="en-US" altLang="ko-KR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char* gets(char *BUF);</a:t>
            </a:r>
          </a:p>
          <a:p>
            <a:pPr lvl="2"/>
            <a:r>
              <a:rPr lang="en-US" altLang="ko-KR" sz="1800"/>
              <a:t>Read characters from standard input until a newline is found</a:t>
            </a:r>
          </a:p>
          <a:p>
            <a:pPr lvl="1"/>
            <a:r>
              <a:rPr lang="en-US" altLang="ko-KR" sz="2000" b="1" u="sng">
                <a:latin typeface="Courier New" panose="02070309020205020404" pitchFamily="49" charset="0"/>
                <a:cs typeface="Courier New" panose="02070309020205020404" pitchFamily="49" charset="0"/>
              </a:rPr>
              <a:t>int puts(const char *s);</a:t>
            </a:r>
          </a:p>
          <a:p>
            <a:pPr lvl="2"/>
            <a:r>
              <a:rPr lang="en-US" altLang="ko-KR" sz="1800"/>
              <a:t>Writes a string s to the standard output.</a:t>
            </a:r>
          </a:p>
          <a:p>
            <a:pPr lvl="2"/>
            <a:endParaRPr lang="en-US" altLang="ko-KR" sz="1800"/>
          </a:p>
          <a:p>
            <a:pPr lvl="1"/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79400-4BF2-477E-A0A5-4CC761BAB1F8}"/>
              </a:ext>
            </a:extLst>
          </p:cNvPr>
          <p:cNvSpPr txBox="1"/>
          <p:nvPr/>
        </p:nvSpPr>
        <p:spPr>
          <a:xfrm>
            <a:off x="2847976" y="4037013"/>
            <a:ext cx="4176713" cy="267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#include &lt;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stdio.h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&gt;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#define MAX_LINES 256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int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 main()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char line[MAX_LINES];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(“string input :”);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gets(line);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</a:t>
            </a:r>
            <a:r>
              <a:rPr lang="en-US" altLang="ko-KR" sz="1200" b="1" dirty="0" err="1">
                <a:latin typeface="Courier New" pitchFamily="49" charset="0"/>
                <a:ea typeface="굴림" pitchFamily="50" charset="-127"/>
                <a:cs typeface="Courier New" pitchFamily="49" charset="0"/>
              </a:rPr>
              <a:t>printf</a:t>
            </a: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(“the input string is : ”);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puts(line);</a:t>
            </a:r>
          </a:p>
          <a:p>
            <a:pPr eaLnBrk="1" latinLnBrk="1" hangingPunct="1">
              <a:defRPr/>
            </a:pPr>
            <a:endParaRPr lang="en-US" altLang="ko-KR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	return 0;</a:t>
            </a:r>
          </a:p>
          <a:p>
            <a:pPr eaLnBrk="1" latinLnBrk="1" hangingPunct="1">
              <a:defRPr/>
            </a:pPr>
            <a:r>
              <a:rPr lang="en-US" altLang="ko-KR" sz="1200" b="1" dirty="0">
                <a:latin typeface="Courier New" pitchFamily="49" charset="0"/>
                <a:ea typeface="굴림" pitchFamily="50" charset="-127"/>
                <a:cs typeface="Courier New" pitchFamily="49" charset="0"/>
              </a:rPr>
              <a:t>}</a:t>
            </a:r>
            <a:endParaRPr lang="ko-KR" altLang="en-US" sz="1200" b="1" dirty="0">
              <a:latin typeface="Courier New" pitchFamily="49" charset="0"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굴림</vt:lpstr>
      <vt:lpstr>Arial</vt:lpstr>
      <vt:lpstr>Calibri</vt:lpstr>
      <vt:lpstr>Calibri Light</vt:lpstr>
      <vt:lpstr>Courier New</vt:lpstr>
      <vt:lpstr>Lucida Console</vt:lpstr>
      <vt:lpstr>Wingdings</vt:lpstr>
      <vt:lpstr>Office Theme</vt:lpstr>
      <vt:lpstr>C Programming L : Basic standard I/O</vt:lpstr>
      <vt:lpstr>Standard Input/Output (I/O)</vt:lpstr>
      <vt:lpstr>Standard I/O library</vt:lpstr>
      <vt:lpstr>printf function</vt:lpstr>
      <vt:lpstr>printf example</vt:lpstr>
      <vt:lpstr>printf format specifiers</vt:lpstr>
      <vt:lpstr>printf examples</vt:lpstr>
      <vt:lpstr>scanf function</vt:lpstr>
      <vt:lpstr>gets(), puts() functions</vt:lpstr>
      <vt:lpstr>redirection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 : Basic standard I/O</dc:title>
  <dc:creator>User</dc:creator>
  <cp:lastModifiedBy>User</cp:lastModifiedBy>
  <cp:revision>2</cp:revision>
  <dcterms:created xsi:type="dcterms:W3CDTF">2022-06-27T14:25:59Z</dcterms:created>
  <dcterms:modified xsi:type="dcterms:W3CDTF">2022-06-27T14:32:52Z</dcterms:modified>
</cp:coreProperties>
</file>