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7" r:id="rId4"/>
    <p:sldId id="298" r:id="rId5"/>
    <p:sldId id="302" r:id="rId6"/>
    <p:sldId id="312" r:id="rId7"/>
    <p:sldId id="303" r:id="rId8"/>
    <p:sldId id="301" r:id="rId9"/>
    <p:sldId id="304" r:id="rId10"/>
    <p:sldId id="296" r:id="rId11"/>
    <p:sldId id="299" r:id="rId12"/>
    <p:sldId id="300" r:id="rId13"/>
    <p:sldId id="313" r:id="rId14"/>
    <p:sldId id="306" r:id="rId15"/>
    <p:sldId id="314" r:id="rId16"/>
    <p:sldId id="307" r:id="rId17"/>
    <p:sldId id="309" r:id="rId18"/>
    <p:sldId id="310" r:id="rId19"/>
    <p:sldId id="31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8639-468F-4527-8F13-4E1BB8D03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B0B7C-A094-42AA-A585-75AA5EB4D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F8A32-2BD3-4EA5-A2C0-70F14673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CD6A-24A9-40D4-A2E2-46316236883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9A1C1-194C-4613-A18D-93C5F983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C204E-096F-4EE8-897F-4D2D4B70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B683-4A4F-4515-A8C7-F2456AC7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7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C5DB1-6ACA-4F25-9163-F843C2E24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B9BB3-8D8A-494F-9EC8-B4228605F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47523-A0F5-4158-995E-579C531A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CD6A-24A9-40D4-A2E2-46316236883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67CE4-50E8-495E-8968-FF234729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CCFD0-5F00-413E-820B-DF12DF0C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B683-4A4F-4515-A8C7-F2456AC7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8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7F5329-908E-42C3-87F6-7C17636A6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C91AD-52FC-43CB-BBFF-CA6586599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B90F5-6A87-43D8-9514-24D39DD8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CD6A-24A9-40D4-A2E2-46316236883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453D2-94F0-4DD5-8067-D01CDABB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73094-EE51-4274-87E3-B7634991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B683-4A4F-4515-A8C7-F2456AC7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4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A99D-D423-47DC-B88B-3CC545DFF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20A67-DD02-45FF-9B6D-413B58609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66657-FD38-4B63-8257-CD343F9F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CD6A-24A9-40D4-A2E2-46316236883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14755-4E2C-4824-9BE7-394E4701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4F9AE-3AA7-4314-B9F5-27821815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B683-4A4F-4515-A8C7-F2456AC7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8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CB503-B9A5-4F80-AA79-7A67CBD4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99CB0-B8E5-4821-92CA-1D688CCD0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C8B06-AB6B-4437-8D85-75B42E1D0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CD6A-24A9-40D4-A2E2-46316236883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F4D88-353D-4D02-9CB8-305B7024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ECB33-E1F4-452C-A760-1A2CE292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B683-4A4F-4515-A8C7-F2456AC7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4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710D-5670-460A-B608-07AA7F1D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3AB54-0EAD-41BD-B7A4-B5D393633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DD3BB-1ED8-4193-B7E7-D3B90E714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352D2-0BF2-46F8-8D5D-EBCD49BB1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CD6A-24A9-40D4-A2E2-46316236883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0F6FA-ADD7-4BF1-8B0B-F77CD538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65164-838B-4DF1-B5C0-B8E17351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B683-4A4F-4515-A8C7-F2456AC7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90BA-E4FA-402B-AADC-17E5A7614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0DCA-BC55-40A9-93E7-305CABFE3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D0AE4-5085-44AD-8C2F-E3022F1E2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C1590-5283-478E-AD47-4BAF64F4D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4E77B-23DD-419C-BE36-4DAB5996A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EBBFEC-CE8D-4EEC-8C06-036BD797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CD6A-24A9-40D4-A2E2-46316236883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B43289-2443-4D81-95EA-1941BF1EF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FF864B-849C-4557-AD8A-258BACC2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B683-4A4F-4515-A8C7-F2456AC7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4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9FEC-A1E5-4A14-8574-B8FD5102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00F68-59F8-4F85-A799-151C8EF8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CD6A-24A9-40D4-A2E2-46316236883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93FD4-AB4D-4A43-96E9-6BA76AE6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1893D-90E1-47EF-AC66-9F2243F1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B683-4A4F-4515-A8C7-F2456AC7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4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FA8D6-90D1-424A-9486-F428D2E38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CD6A-24A9-40D4-A2E2-46316236883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BCBBCE-6FA2-456F-8E44-E8C378E0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0078E-5BA4-4BE2-BC9E-EC478F45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B683-4A4F-4515-A8C7-F2456AC7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2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F1C50-268D-4FB3-B5F1-E32FB5F55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8E8C-BE1E-45F9-BB20-DA8D87411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6A8AC-CAA2-4A65-9BAD-B9EB69A7A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2A7C3-311C-43D8-9FF6-D9FB81DF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CD6A-24A9-40D4-A2E2-46316236883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66526-B72E-4B68-B3BF-47D14A4D8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C1AF2-6547-4A5A-A659-25BCDE98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B683-4A4F-4515-A8C7-F2456AC7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9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9ECC0-7102-42AC-B7C2-06278521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EEE0DC-CC71-4DFE-BC4E-0C635FF76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A5609-C103-4405-8F50-216E9F6DD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B8BCA-CAD8-4F37-9842-853F3D37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CD6A-24A9-40D4-A2E2-46316236883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72A9E-9236-453F-BE6B-9371E6B2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8B435-8FEB-4884-9A06-156C2994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B683-4A4F-4515-A8C7-F2456AC7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4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407B4-1DEF-4EE0-9ABD-559AEAD3D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56BCB-B308-4615-9CCC-34155B2C8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353C9-7710-4E27-A9E3-5C4394F5A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6CD6A-24A9-40D4-A2E2-46316236883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4925D-28B0-43D6-8745-01CE43690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59E1F-84A3-4AAD-A958-A98645D29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5B683-4A4F-4515-A8C7-F2456AC7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6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5A251AB-C8AE-4F35-833E-F085FCF0BA4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200" b="1"/>
              <a:t>C Programming</a:t>
            </a:r>
            <a:br>
              <a:rPr lang="en-US" altLang="ko-KR" sz="3200" b="1"/>
            </a:br>
            <a:r>
              <a:rPr lang="en-US" altLang="ko-KR" sz="3200" b="1"/>
              <a:t>Lecture 7 : Control Structures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51F6273F-4867-4FA8-9057-C31914E4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/>
              <a:t>switch</a:t>
            </a:r>
            <a:endParaRPr lang="ko-KR" altLang="en-US" b="1" u="sng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F9801A6-FF5E-4234-8470-13BE337DD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t" latinLnBrk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/>
            </a:pPr>
            <a:endParaRPr lang="ko-KR" altLang="en-US" sz="1500" b="1" kern="0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marL="342900" indent="-342900" fontAlgn="t" latinLnBrk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•"/>
              <a:defRPr/>
            </a:pPr>
            <a:r>
              <a:rPr lang="en-US" altLang="ko-KR" sz="1500" b="1" u="sng" kern="0" dirty="0">
                <a:latin typeface="+mj-lt"/>
                <a:ea typeface="굴림" pitchFamily="50" charset="-127"/>
                <a:cs typeface="Courier New" pitchFamily="49" charset="0"/>
              </a:rPr>
              <a:t>The </a:t>
            </a:r>
            <a:r>
              <a:rPr lang="en-US" altLang="ko-KR" sz="1500" b="1" u="sng" kern="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value</a:t>
            </a:r>
            <a:r>
              <a:rPr lang="en-US" altLang="ko-KR" sz="1500" b="1" u="sng" kern="0" dirty="0">
                <a:latin typeface="+mj-lt"/>
                <a:ea typeface="굴림" pitchFamily="50" charset="-127"/>
                <a:cs typeface="Courier New" pitchFamily="49" charset="0"/>
              </a:rPr>
              <a:t> in </a:t>
            </a:r>
            <a:r>
              <a:rPr lang="en-US" altLang="ko-KR" sz="1500" b="1" u="sng" kern="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switch</a:t>
            </a:r>
            <a:r>
              <a:rPr lang="en-US" altLang="ko-KR" sz="1500" b="1" u="sng" kern="0" dirty="0">
                <a:latin typeface="+mj-lt"/>
                <a:ea typeface="굴림" pitchFamily="50" charset="-127"/>
                <a:cs typeface="Courier New" pitchFamily="49" charset="0"/>
              </a:rPr>
              <a:t> statement has many cases.</a:t>
            </a:r>
          </a:p>
          <a:p>
            <a:pPr marL="342900" indent="-342900" fontAlgn="t" latinLnBrk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endParaRPr lang="en-US" altLang="ko-KR" sz="1500" b="1" kern="0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marL="342900" indent="-342900" fontAlgn="t" latinLnBrk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altLang="ko-KR" sz="1500" b="1" kern="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int</a:t>
            </a:r>
            <a:r>
              <a:rPr lang="en-US" altLang="ko-KR" sz="1500" b="1" kern="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main() </a:t>
            </a:r>
          </a:p>
          <a:p>
            <a:pPr marL="342900" indent="-342900" fontAlgn="t" latinLnBrk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altLang="ko-KR" sz="1500" b="1" kern="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{</a:t>
            </a:r>
          </a:p>
          <a:p>
            <a:pPr marL="342900" indent="-342900" fontAlgn="t" latinLnBrk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altLang="ko-KR" sz="1500" b="1" kern="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</a:t>
            </a:r>
            <a:r>
              <a:rPr lang="en-US" altLang="ko-KR" sz="1500" b="1" kern="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int</a:t>
            </a:r>
            <a:r>
              <a:rPr lang="en-US" altLang="ko-KR" sz="1500" b="1" kern="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value;</a:t>
            </a:r>
          </a:p>
          <a:p>
            <a:pPr marL="342900" indent="-342900" fontAlgn="t" latinLnBrk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altLang="ko-KR" sz="1500" b="1" kern="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</a:t>
            </a:r>
            <a:r>
              <a:rPr lang="en-US" altLang="ko-KR" sz="1500" b="1" kern="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scanf</a:t>
            </a:r>
            <a:r>
              <a:rPr lang="en-US" altLang="ko-KR" sz="1500" b="1" kern="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(“%</a:t>
            </a:r>
            <a:r>
              <a:rPr lang="en-US" altLang="ko-KR" sz="1500" b="1" kern="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d”,&amp;value</a:t>
            </a:r>
            <a:r>
              <a:rPr lang="en-US" altLang="ko-KR" sz="1500" b="1" kern="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);</a:t>
            </a:r>
          </a:p>
          <a:p>
            <a:pPr marL="342900" indent="-342900" fontAlgn="t" latinLnBrk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altLang="ko-KR" sz="1500" b="1" kern="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switch (value) {</a:t>
            </a:r>
          </a:p>
          <a:p>
            <a:pPr marL="342900" indent="-342900" fontAlgn="t" latinLnBrk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altLang="ko-KR" sz="1500" b="1" kern="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	case 1 :</a:t>
            </a:r>
          </a:p>
          <a:p>
            <a:pPr marL="342900" indent="-342900" fontAlgn="t" latinLnBrk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altLang="ko-KR" sz="1500" b="1" kern="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		</a:t>
            </a:r>
            <a:r>
              <a:rPr lang="en-US" altLang="ko-KR" sz="1500" b="1" kern="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printf</a:t>
            </a:r>
            <a:r>
              <a:rPr lang="en-US" altLang="ko-KR" sz="1500" b="1" kern="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(“1 received\n”); </a:t>
            </a:r>
          </a:p>
          <a:p>
            <a:pPr marL="342900" indent="-342900" fontAlgn="t" latinLnBrk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altLang="ko-KR" sz="1500" b="1" kern="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		break;</a:t>
            </a:r>
          </a:p>
          <a:p>
            <a:pPr marL="342900" indent="-342900" fontAlgn="t" latinLnBrk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altLang="ko-KR" sz="1500" b="1" kern="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	case 2 :</a:t>
            </a:r>
          </a:p>
          <a:p>
            <a:pPr marL="342900" indent="-342900" fontAlgn="t" latinLnBrk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altLang="ko-KR" sz="1500" b="1" kern="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		</a:t>
            </a:r>
            <a:r>
              <a:rPr lang="en-US" altLang="ko-KR" sz="1500" b="1" kern="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printf</a:t>
            </a:r>
            <a:r>
              <a:rPr lang="en-US" altLang="ko-KR" sz="1500" b="1" kern="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(“2 received\n”);</a:t>
            </a:r>
          </a:p>
          <a:p>
            <a:pPr marL="342900" indent="-342900" fontAlgn="t" latinLnBrk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altLang="ko-KR" sz="1500" b="1" kern="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		break;</a:t>
            </a:r>
          </a:p>
          <a:p>
            <a:pPr marL="342900" indent="-342900" fontAlgn="t" latinLnBrk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altLang="ko-KR" sz="1500" b="1" kern="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	default :</a:t>
            </a:r>
          </a:p>
          <a:p>
            <a:pPr marL="342900" indent="-342900" fontAlgn="t" latinLnBrk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altLang="ko-KR" sz="1500" b="1" kern="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		</a:t>
            </a:r>
            <a:r>
              <a:rPr lang="en-US" altLang="ko-KR" sz="1500" b="1" kern="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printf</a:t>
            </a:r>
            <a:r>
              <a:rPr lang="en-US" altLang="ko-KR" sz="1500" b="1" kern="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(“ values except 1 and 2 were received.\n”);</a:t>
            </a:r>
          </a:p>
          <a:p>
            <a:pPr marL="342900" indent="-342900" fontAlgn="t" latinLnBrk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altLang="ko-KR" sz="1500" b="1" kern="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		break;</a:t>
            </a:r>
          </a:p>
          <a:p>
            <a:pPr marL="342900" indent="-342900" fontAlgn="t" latinLnBrk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altLang="ko-KR" sz="1500" b="1" kern="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}</a:t>
            </a:r>
          </a:p>
          <a:p>
            <a:pPr marL="342900" indent="-342900" fontAlgn="t" latinLnBrk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altLang="ko-KR" sz="1500" b="1" kern="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return 0;</a:t>
            </a:r>
          </a:p>
          <a:p>
            <a:pPr marL="342900" indent="-342900" fontAlgn="t" latinLnBrk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altLang="ko-KR" sz="1500" b="1" kern="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5B63EE3F-EE1A-4E3A-B3A5-E93E3962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endParaRPr lang="ko-KR" altLang="en-US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291" name="Group 3">
            <a:extLst>
              <a:ext uri="{FF2B5EF4-FFF2-40B4-BE49-F238E27FC236}">
                <a16:creationId xmlns:a16="http://schemas.microsoft.com/office/drawing/2014/main" id="{1C64FB42-7552-4A0F-A6D4-1CD464602BFE}"/>
              </a:ext>
            </a:extLst>
          </p:cNvPr>
          <p:cNvGrpSpPr>
            <a:grpSpLocks/>
          </p:cNvGrpSpPr>
          <p:nvPr/>
        </p:nvGrpSpPr>
        <p:grpSpPr bwMode="auto">
          <a:xfrm>
            <a:off x="2711450" y="1557339"/>
            <a:ext cx="6192838" cy="4408487"/>
            <a:chOff x="748" y="981"/>
            <a:chExt cx="3901" cy="2777"/>
          </a:xfrm>
        </p:grpSpPr>
        <p:sp>
          <p:nvSpPr>
            <p:cNvPr id="12292" name="Freeform 4">
              <a:extLst>
                <a:ext uri="{FF2B5EF4-FFF2-40B4-BE49-F238E27FC236}">
                  <a16:creationId xmlns:a16="http://schemas.microsoft.com/office/drawing/2014/main" id="{EA186F7D-F750-4996-9B5B-350D3239E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" y="1731"/>
              <a:ext cx="1406" cy="70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90" y="9989"/>
                  </a:moveTo>
                  <a:lnTo>
                    <a:pt x="9990" y="19977"/>
                  </a:lnTo>
                  <a:lnTo>
                    <a:pt x="0" y="9989"/>
                  </a:lnTo>
                  <a:lnTo>
                    <a:pt x="9990" y="0"/>
                  </a:lnTo>
                  <a:lnTo>
                    <a:pt x="19990" y="9989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3" name="Rectangle 5">
              <a:extLst>
                <a:ext uri="{FF2B5EF4-FFF2-40B4-BE49-F238E27FC236}">
                  <a16:creationId xmlns:a16="http://schemas.microsoft.com/office/drawing/2014/main" id="{0CE02398-7FE7-4D0D-8C95-ABCA07C2D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979"/>
              <a:ext cx="130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num &lt;= 10</a:t>
              </a:r>
            </a:p>
            <a:p>
              <a:endParaRPr lang="ko-KR" altLang="en-US" sz="1200" b="1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2294" name="Oval 6">
              <a:extLst>
                <a:ext uri="{FF2B5EF4-FFF2-40B4-BE49-F238E27FC236}">
                  <a16:creationId xmlns:a16="http://schemas.microsoft.com/office/drawing/2014/main" id="{BAE43C4A-2424-4434-B806-743396656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981"/>
              <a:ext cx="82" cy="87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2295" name="Oval 7">
              <a:extLst>
                <a:ext uri="{FF2B5EF4-FFF2-40B4-BE49-F238E27FC236}">
                  <a16:creationId xmlns:a16="http://schemas.microsoft.com/office/drawing/2014/main" id="{867EF5B7-BB6E-4619-A1BA-2DF0B12D1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" y="2841"/>
              <a:ext cx="82" cy="87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2296" name="Rectangle 8">
              <a:extLst>
                <a:ext uri="{FF2B5EF4-FFF2-40B4-BE49-F238E27FC236}">
                  <a16:creationId xmlns:a16="http://schemas.microsoft.com/office/drawing/2014/main" id="{8A66BEDB-1690-43A9-97DB-2C172E7E4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1888"/>
              <a:ext cx="1697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sum = sum + num;</a:t>
              </a:r>
            </a:p>
            <a:p>
              <a:pPr eaLnBrk="1" hangingPunct="1"/>
              <a:r>
                <a:rPr lang="en-US" altLang="ko-KR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 num = num + 1; </a:t>
              </a:r>
              <a:endParaRPr lang="en-US" altLang="ko-KR" sz="1200" b="1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2297" name="Rectangle 9">
              <a:extLst>
                <a:ext uri="{FF2B5EF4-FFF2-40B4-BE49-F238E27FC236}">
                  <a16:creationId xmlns:a16="http://schemas.microsoft.com/office/drawing/2014/main" id="{1E7A8D5A-B0A2-4376-A4F1-EEC38CE92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5" y="1797"/>
              <a:ext cx="40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true</a:t>
              </a:r>
              <a:endParaRPr lang="en-US" altLang="ko-KR" b="1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2298" name="Rectangle 10">
              <a:extLst>
                <a:ext uri="{FF2B5EF4-FFF2-40B4-BE49-F238E27FC236}">
                  <a16:creationId xmlns:a16="http://schemas.microsoft.com/office/drawing/2014/main" id="{5D7CE4EB-7E8F-41BC-B4D8-1D20D92EA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" y="2478"/>
              <a:ext cx="52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false</a:t>
              </a:r>
              <a:endParaRPr lang="en-US" altLang="ko-KR" b="1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2299" name="Line 11">
              <a:extLst>
                <a:ext uri="{FF2B5EF4-FFF2-40B4-BE49-F238E27FC236}">
                  <a16:creationId xmlns:a16="http://schemas.microsoft.com/office/drawing/2014/main" id="{928FB232-6B7D-4D0C-9185-2E1A8957F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5" y="2069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Line 12">
              <a:extLst>
                <a:ext uri="{FF2B5EF4-FFF2-40B4-BE49-F238E27FC236}">
                  <a16:creationId xmlns:a16="http://schemas.microsoft.com/office/drawing/2014/main" id="{ADF8AA36-591F-4C3B-802F-00A8714F6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5" y="2432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Freeform 13">
              <a:extLst>
                <a:ext uri="{FF2B5EF4-FFF2-40B4-BE49-F238E27FC236}">
                  <a16:creationId xmlns:a16="http://schemas.microsoft.com/office/drawing/2014/main" id="{5BDBEFC1-61F4-4246-9E4C-0CFA79562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3" y="1842"/>
              <a:ext cx="1652" cy="40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90" y="0"/>
                  </a:moveTo>
                  <a:lnTo>
                    <a:pt x="19990" y="19925"/>
                  </a:lnTo>
                  <a:lnTo>
                    <a:pt x="0" y="19925"/>
                  </a:lnTo>
                  <a:lnTo>
                    <a:pt x="0" y="0"/>
                  </a:lnTo>
                  <a:lnTo>
                    <a:pt x="1999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Line 14">
              <a:extLst>
                <a:ext uri="{FF2B5EF4-FFF2-40B4-BE49-F238E27FC236}">
                  <a16:creationId xmlns:a16="http://schemas.microsoft.com/office/drawing/2014/main" id="{16594152-137E-4F8C-BDCD-09D9C7B28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1661"/>
              <a:ext cx="1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3" name="Line 15">
              <a:extLst>
                <a:ext uri="{FF2B5EF4-FFF2-40B4-BE49-F238E27FC236}">
                  <a16:creationId xmlns:a16="http://schemas.microsoft.com/office/drawing/2014/main" id="{53CC47D1-9727-4780-A54E-4428BD1060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4" y="1661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Line 16">
              <a:extLst>
                <a:ext uri="{FF2B5EF4-FFF2-40B4-BE49-F238E27FC236}">
                  <a16:creationId xmlns:a16="http://schemas.microsoft.com/office/drawing/2014/main" id="{60DA5042-57C7-4948-A90E-83DA3B64B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157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5" name="Text Box 17">
              <a:extLst>
                <a:ext uri="{FF2B5EF4-FFF2-40B4-BE49-F238E27FC236}">
                  <a16:creationId xmlns:a16="http://schemas.microsoft.com/office/drawing/2014/main" id="{61543185-F17F-4658-9BBA-F851D70A7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1207"/>
              <a:ext cx="736" cy="3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>
                <a:lnSpc>
                  <a:spcPct val="85000"/>
                </a:lnSpc>
              </a:pPr>
              <a:r>
                <a:rPr lang="en-US" altLang="ko-KR" b="1"/>
                <a:t>num = 1;</a:t>
              </a:r>
            </a:p>
            <a:p>
              <a:pPr eaLnBrk="1" hangingPunct="1">
                <a:lnSpc>
                  <a:spcPct val="85000"/>
                </a:lnSpc>
              </a:pPr>
              <a:r>
                <a:rPr lang="en-US" altLang="ko-KR" b="1"/>
                <a:t>Sum = 0;</a:t>
              </a:r>
            </a:p>
          </p:txBody>
        </p:sp>
        <p:sp>
          <p:nvSpPr>
            <p:cNvPr id="12306" name="Line 18">
              <a:extLst>
                <a:ext uri="{FF2B5EF4-FFF2-40B4-BE49-F238E27FC236}">
                  <a16:creationId xmlns:a16="http://schemas.microsoft.com/office/drawing/2014/main" id="{073DD416-44AC-4742-9EA9-7CB7DFDD9C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1071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Text Box 19">
              <a:extLst>
                <a:ext uri="{FF2B5EF4-FFF2-40B4-BE49-F238E27FC236}">
                  <a16:creationId xmlns:a16="http://schemas.microsoft.com/office/drawing/2014/main" id="{2DD6D522-C2E5-49C8-9AA2-BC6D197CD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2387"/>
              <a:ext cx="1678" cy="13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18800" bIns="118800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>
                <a:lnSpc>
                  <a:spcPct val="75000"/>
                </a:lnSpc>
                <a:spcBef>
                  <a:spcPct val="50000"/>
                </a:spcBef>
              </a:pPr>
              <a:r>
                <a:rPr lang="en-US" altLang="ko-KR" b="1"/>
                <a:t>num = 1;</a:t>
              </a:r>
            </a:p>
            <a:p>
              <a:pPr eaLnBrk="1" hangingPunct="1">
                <a:lnSpc>
                  <a:spcPct val="75000"/>
                </a:lnSpc>
                <a:spcBef>
                  <a:spcPct val="50000"/>
                </a:spcBef>
              </a:pPr>
              <a:r>
                <a:rPr lang="en-US" altLang="ko-KR" b="1"/>
                <a:t>sum = 0;</a:t>
              </a:r>
            </a:p>
            <a:p>
              <a:pPr eaLnBrk="1" hangingPunct="1">
                <a:lnSpc>
                  <a:spcPct val="75000"/>
                </a:lnSpc>
                <a:spcBef>
                  <a:spcPct val="50000"/>
                </a:spcBef>
              </a:pPr>
              <a:r>
                <a:rPr lang="en-US" altLang="ko-KR" b="1"/>
                <a:t>while (num &lt;= 10) {</a:t>
              </a:r>
            </a:p>
            <a:p>
              <a:pPr eaLnBrk="1" hangingPunct="1">
                <a:lnSpc>
                  <a:spcPct val="75000"/>
                </a:lnSpc>
                <a:spcBef>
                  <a:spcPct val="50000"/>
                </a:spcBef>
              </a:pPr>
              <a:r>
                <a:rPr lang="en-US" altLang="ko-KR" b="1"/>
                <a:t>    sum = sum + num;</a:t>
              </a:r>
            </a:p>
            <a:p>
              <a:pPr eaLnBrk="1" hangingPunct="1">
                <a:lnSpc>
                  <a:spcPct val="75000"/>
                </a:lnSpc>
                <a:spcBef>
                  <a:spcPct val="50000"/>
                </a:spcBef>
              </a:pPr>
              <a:r>
                <a:rPr lang="en-US" altLang="ko-KR" b="1"/>
                <a:t>    num = num + 1;</a:t>
              </a:r>
            </a:p>
            <a:p>
              <a:pPr eaLnBrk="1" hangingPunct="1">
                <a:lnSpc>
                  <a:spcPct val="75000"/>
                </a:lnSpc>
                <a:spcBef>
                  <a:spcPct val="50000"/>
                </a:spcBef>
              </a:pPr>
              <a:r>
                <a:rPr lang="en-US" altLang="ko-KR" b="1"/>
                <a:t> }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A6885D97-015F-47E7-88F7-9A9962A1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>
                <a:latin typeface="Courier New" panose="02070309020205020404" pitchFamily="49" charset="0"/>
                <a:cs typeface="Courier New" panose="02070309020205020404" pitchFamily="49" charset="0"/>
              </a:rPr>
              <a:t>do-while</a:t>
            </a:r>
            <a:endParaRPr lang="ko-KR" altLang="en-US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41419E4E-34B5-4C91-B4DF-1F1D4B224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6" y="2970213"/>
            <a:ext cx="2663825" cy="2176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18800" bIns="118800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ko-KR" b="1"/>
              <a:t>num = 1;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ko-KR" b="1"/>
              <a:t>sum = 0;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ko-KR" b="1"/>
              <a:t>do {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ko-KR" b="1"/>
              <a:t>    sum = sum + num;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ko-KR" b="1"/>
              <a:t>    num = num + 1;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ko-KR" b="1"/>
              <a:t> } while (n &lt;= 10)</a:t>
            </a:r>
          </a:p>
        </p:txBody>
      </p:sp>
      <p:grpSp>
        <p:nvGrpSpPr>
          <p:cNvPr id="13316" name="Group 4">
            <a:extLst>
              <a:ext uri="{FF2B5EF4-FFF2-40B4-BE49-F238E27FC236}">
                <a16:creationId xmlns:a16="http://schemas.microsoft.com/office/drawing/2014/main" id="{497908EB-532E-4A7A-A024-046F44037FAC}"/>
              </a:ext>
            </a:extLst>
          </p:cNvPr>
          <p:cNvGrpSpPr>
            <a:grpSpLocks/>
          </p:cNvGrpSpPr>
          <p:nvPr/>
        </p:nvGrpSpPr>
        <p:grpSpPr bwMode="auto">
          <a:xfrm>
            <a:off x="2927350" y="1601788"/>
            <a:ext cx="3240088" cy="4203700"/>
            <a:chOff x="884" y="618"/>
            <a:chExt cx="2041" cy="2648"/>
          </a:xfrm>
        </p:grpSpPr>
        <p:sp>
          <p:nvSpPr>
            <p:cNvPr id="13318" name="Oval 5">
              <a:extLst>
                <a:ext uri="{FF2B5EF4-FFF2-40B4-BE49-F238E27FC236}">
                  <a16:creationId xmlns:a16="http://schemas.microsoft.com/office/drawing/2014/main" id="{235780B7-F01F-4738-8616-ED0EA6E30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618"/>
              <a:ext cx="82" cy="87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3319" name="Rectangle 6">
              <a:extLst>
                <a:ext uri="{FF2B5EF4-FFF2-40B4-BE49-F238E27FC236}">
                  <a16:creationId xmlns:a16="http://schemas.microsoft.com/office/drawing/2014/main" id="{D55E3D29-49D7-4EAE-9C5D-608618368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1480"/>
              <a:ext cx="1697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sum = sum + num;</a:t>
              </a:r>
            </a:p>
            <a:p>
              <a:pPr eaLnBrk="1" hangingPunct="1"/>
              <a:r>
                <a:rPr lang="en-US" altLang="ko-KR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 num = num + 1; </a:t>
              </a:r>
              <a:endParaRPr lang="en-US" altLang="ko-KR" sz="1200" b="1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3320" name="Rectangle 7">
              <a:extLst>
                <a:ext uri="{FF2B5EF4-FFF2-40B4-BE49-F238E27FC236}">
                  <a16:creationId xmlns:a16="http://schemas.microsoft.com/office/drawing/2014/main" id="{7D289996-D0E8-4750-A5B9-4FEE5E370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523"/>
              <a:ext cx="40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true</a:t>
              </a:r>
              <a:endParaRPr lang="en-US" altLang="ko-KR" b="1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3321" name="Line 8">
              <a:extLst>
                <a:ext uri="{FF2B5EF4-FFF2-40B4-BE49-F238E27FC236}">
                  <a16:creationId xmlns:a16="http://schemas.microsoft.com/office/drawing/2014/main" id="{B83E534A-D314-4151-8310-FF6FE065F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2432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22" name="Group 9">
              <a:extLst>
                <a:ext uri="{FF2B5EF4-FFF2-40B4-BE49-F238E27FC236}">
                  <a16:creationId xmlns:a16="http://schemas.microsoft.com/office/drawing/2014/main" id="{7AC1BB30-9BEB-4423-A634-1C754ED14C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0" y="2069"/>
              <a:ext cx="1406" cy="1197"/>
              <a:chOff x="1020" y="1368"/>
              <a:chExt cx="1406" cy="1197"/>
            </a:xfrm>
          </p:grpSpPr>
          <p:sp>
            <p:nvSpPr>
              <p:cNvPr id="13330" name="Freeform 10">
                <a:extLst>
                  <a:ext uri="{FF2B5EF4-FFF2-40B4-BE49-F238E27FC236}">
                    <a16:creationId xmlns:a16="http://schemas.microsoft.com/office/drawing/2014/main" id="{C6DDE8B5-2AA3-4456-88D1-358C0564E3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" y="1368"/>
                <a:ext cx="1406" cy="705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90" y="9989"/>
                    </a:moveTo>
                    <a:lnTo>
                      <a:pt x="9990" y="19977"/>
                    </a:lnTo>
                    <a:lnTo>
                      <a:pt x="0" y="9989"/>
                    </a:lnTo>
                    <a:lnTo>
                      <a:pt x="9990" y="0"/>
                    </a:lnTo>
                    <a:lnTo>
                      <a:pt x="19990" y="9989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1" name="Rectangle 11">
                <a:extLst>
                  <a:ext uri="{FF2B5EF4-FFF2-40B4-BE49-F238E27FC236}">
                    <a16:creationId xmlns:a16="http://schemas.microsoft.com/office/drawing/2014/main" id="{52BC9C5C-849E-48E6-A8A4-1B8427E8D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5" y="1616"/>
                <a:ext cx="1306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latinLnBrk="1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num &lt;= 10</a:t>
                </a:r>
              </a:p>
              <a:p>
                <a:endParaRPr lang="ko-KR" altLang="en-US" sz="1200" b="1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32" name="Oval 12">
                <a:extLst>
                  <a:ext uri="{FF2B5EF4-FFF2-40B4-BE49-F238E27FC236}">
                    <a16:creationId xmlns:a16="http://schemas.microsoft.com/office/drawing/2014/main" id="{826F338B-EDDA-48AD-9394-9C8844F9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2" y="2478"/>
                <a:ext cx="82" cy="87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latinLnBrk="1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3333" name="Rectangle 13">
                <a:extLst>
                  <a:ext uri="{FF2B5EF4-FFF2-40B4-BE49-F238E27FC236}">
                    <a16:creationId xmlns:a16="http://schemas.microsoft.com/office/drawing/2014/main" id="{886B33A7-271E-4CBD-B3C0-9519C69691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8" y="2115"/>
                <a:ext cx="525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latinLnBrk="1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false</a:t>
                </a:r>
                <a:endParaRPr lang="en-US" altLang="ko-KR" b="1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34" name="Line 14">
                <a:extLst>
                  <a:ext uri="{FF2B5EF4-FFF2-40B4-BE49-F238E27FC236}">
                    <a16:creationId xmlns:a16="http://schemas.microsoft.com/office/drawing/2014/main" id="{4B6A8522-35D2-457C-A9E4-E33B721D4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7" y="2069"/>
                <a:ext cx="0" cy="4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23" name="Freeform 15">
              <a:extLst>
                <a:ext uri="{FF2B5EF4-FFF2-40B4-BE49-F238E27FC236}">
                  <a16:creationId xmlns:a16="http://schemas.microsoft.com/office/drawing/2014/main" id="{8A417068-A4DC-4328-A89D-158B80A28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" y="1480"/>
              <a:ext cx="1652" cy="40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90" y="0"/>
                  </a:moveTo>
                  <a:lnTo>
                    <a:pt x="19990" y="19925"/>
                  </a:lnTo>
                  <a:lnTo>
                    <a:pt x="0" y="19925"/>
                  </a:lnTo>
                  <a:lnTo>
                    <a:pt x="0" y="0"/>
                  </a:lnTo>
                  <a:lnTo>
                    <a:pt x="1999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4" name="Line 16">
              <a:extLst>
                <a:ext uri="{FF2B5EF4-FFF2-40B4-BE49-F238E27FC236}">
                  <a16:creationId xmlns:a16="http://schemas.microsoft.com/office/drawing/2014/main" id="{8BBFFAA7-FF0C-4C9A-885B-81C111E7C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207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5" name="Text Box 17">
              <a:extLst>
                <a:ext uri="{FF2B5EF4-FFF2-40B4-BE49-F238E27FC236}">
                  <a16:creationId xmlns:a16="http://schemas.microsoft.com/office/drawing/2014/main" id="{2285F900-5B95-4660-B28E-0BEB272C4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844"/>
              <a:ext cx="724" cy="3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>
                <a:lnSpc>
                  <a:spcPct val="85000"/>
                </a:lnSpc>
              </a:pPr>
              <a:r>
                <a:rPr lang="en-US" altLang="ko-KR" b="1"/>
                <a:t>num = 1;</a:t>
              </a:r>
            </a:p>
            <a:p>
              <a:pPr eaLnBrk="1" hangingPunct="1">
                <a:lnSpc>
                  <a:spcPct val="85000"/>
                </a:lnSpc>
              </a:pPr>
              <a:r>
                <a:rPr lang="en-US" altLang="ko-KR" b="1"/>
                <a:t>Sum = 0;</a:t>
              </a:r>
            </a:p>
          </p:txBody>
        </p:sp>
        <p:sp>
          <p:nvSpPr>
            <p:cNvPr id="13326" name="Line 18">
              <a:extLst>
                <a:ext uri="{FF2B5EF4-FFF2-40B4-BE49-F238E27FC236}">
                  <a16:creationId xmlns:a16="http://schemas.microsoft.com/office/drawing/2014/main" id="{36F2AE23-CE0F-4785-861A-87815ECBA3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70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Line 19">
              <a:extLst>
                <a:ext uri="{FF2B5EF4-FFF2-40B4-BE49-F238E27FC236}">
                  <a16:creationId xmlns:a16="http://schemas.microsoft.com/office/drawing/2014/main" id="{EC13F1B0-FE0D-4EA1-B94E-EFC832A7F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888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Line 20">
              <a:extLst>
                <a:ext uri="{FF2B5EF4-FFF2-40B4-BE49-F238E27FC236}">
                  <a16:creationId xmlns:a16="http://schemas.microsoft.com/office/drawing/2014/main" id="{EC4A119D-0C5D-4877-B3C9-6706FAD91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5" y="1344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Line 21">
              <a:extLst>
                <a:ext uri="{FF2B5EF4-FFF2-40B4-BE49-F238E27FC236}">
                  <a16:creationId xmlns:a16="http://schemas.microsoft.com/office/drawing/2014/main" id="{4D789BFE-9AA8-4126-8C49-1D2365BA7E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6" y="1344"/>
              <a:ext cx="1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17" name="Text Box 22">
            <a:extLst>
              <a:ext uri="{FF2B5EF4-FFF2-40B4-BE49-F238E27FC236}">
                <a16:creationId xmlns:a16="http://schemas.microsoft.com/office/drawing/2014/main" id="{0CAFB0D2-0293-4FBD-9BF1-F52355F89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438" y="1746250"/>
            <a:ext cx="3168650" cy="1007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en-US" altLang="ko-KR" b="1"/>
              <a:t>The body (block) of do-while statement is executed at least once.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87C93E60-2904-44F2-BF39-51390684C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42875"/>
            <a:ext cx="8229600" cy="1143000"/>
          </a:xfrm>
        </p:spPr>
        <p:txBody>
          <a:bodyPr/>
          <a:lstStyle/>
          <a:p>
            <a:r>
              <a:rPr lang="en-US" altLang="ko-KR" b="1" u="sng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b="1" u="sng"/>
              <a:t> example</a:t>
            </a:r>
            <a:endParaRPr lang="ko-KR" altLang="en-US" b="1" u="sng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280617-B1D1-40D1-B963-BD1B2DF06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0" y="1071564"/>
            <a:ext cx="7215188" cy="5786437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None/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main ()</a:t>
            </a: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total = 0, score, count = 0;</a:t>
            </a: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	float average;</a:t>
            </a:r>
          </a:p>
          <a:p>
            <a:pPr>
              <a:buNone/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(“score input</a:t>
            </a:r>
            <a:r>
              <a:rPr lang="ko-KR" alt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(quit:0): \n");</a:t>
            </a: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d",&amp;score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	while (score != 0) {  </a:t>
            </a: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 		total += score;</a:t>
            </a: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   		count++;</a:t>
            </a: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  	 	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d",&amp;score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	}</a:t>
            </a:r>
          </a:p>
          <a:p>
            <a:pPr>
              <a:buNone/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	if (count == 0)</a:t>
            </a: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 	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(“No input received!");</a:t>
            </a: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	else {</a:t>
            </a: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 		average = (float) total / count;</a:t>
            </a: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   		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(“total: %d \n", total);</a:t>
            </a: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  		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(“average: %5.2f \n", average);</a:t>
            </a: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	}</a:t>
            </a:r>
          </a:p>
          <a:p>
            <a:pPr>
              <a:buNone/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  <a:defRPr/>
            </a:pPr>
            <a:endParaRPr lang="ko-KR" alt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F4F10B95-BD2E-47B5-B482-B0674773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ko-KR" altLang="en-US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03FDC3-5A52-493D-B565-E16913CD3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85876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ko-KR" dirty="0"/>
              <a:t>Repetition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990600" lvl="1" indent="-533400">
              <a:lnSpc>
                <a:spcPct val="75000"/>
              </a:lnSpc>
              <a:buFontTx/>
              <a:buAutoNum type="arabicParenBoth"/>
              <a:defRPr/>
            </a:pPr>
            <a:endParaRPr lang="en-US" altLang="ko-KR" b="1" dirty="0">
              <a:latin typeface="Courier New" pitchFamily="49" charset="0"/>
            </a:endParaRPr>
          </a:p>
          <a:p>
            <a:pPr marL="990600" lvl="1" indent="-533400">
              <a:lnSpc>
                <a:spcPct val="75000"/>
              </a:lnSpc>
              <a:buFontTx/>
              <a:buAutoNum type="arabicParenBoth"/>
              <a:defRPr/>
            </a:pPr>
            <a:r>
              <a:rPr lang="en-US" altLang="ko-KR" sz="1400" b="1" dirty="0">
                <a:latin typeface="Courier New" pitchFamily="49" charset="0"/>
              </a:rPr>
              <a:t>control variable initialization</a:t>
            </a:r>
            <a:endParaRPr lang="ko-KR" altLang="en-US" sz="1400" b="1" dirty="0">
              <a:latin typeface="Courier New" pitchFamily="49" charset="0"/>
            </a:endParaRPr>
          </a:p>
          <a:p>
            <a:pPr marL="990600" lvl="1" indent="-533400">
              <a:lnSpc>
                <a:spcPct val="75000"/>
              </a:lnSpc>
              <a:buFontTx/>
              <a:buAutoNum type="arabicParenBoth"/>
              <a:defRPr/>
            </a:pPr>
            <a:r>
              <a:rPr lang="en-US" altLang="ko-KR" sz="1400" b="1" dirty="0">
                <a:latin typeface="Courier New" pitchFamily="49" charset="0"/>
              </a:rPr>
              <a:t>Test </a:t>
            </a:r>
            <a:r>
              <a:rPr lang="en-US" altLang="ko-KR" sz="1400" b="1" dirty="0" err="1">
                <a:latin typeface="Courier New" pitchFamily="49" charset="0"/>
              </a:rPr>
              <a:t>Conditon</a:t>
            </a:r>
            <a:endParaRPr lang="ko-KR" altLang="en-US" sz="1400" b="1" dirty="0">
              <a:latin typeface="Courier New" pitchFamily="49" charset="0"/>
            </a:endParaRPr>
          </a:p>
          <a:p>
            <a:pPr marL="990600" lvl="1" indent="-533400">
              <a:lnSpc>
                <a:spcPct val="75000"/>
              </a:lnSpc>
              <a:buFontTx/>
              <a:buAutoNum type="arabicParenBoth"/>
              <a:defRPr/>
            </a:pPr>
            <a:r>
              <a:rPr lang="en-US" altLang="ko-KR" sz="1400" b="1" dirty="0">
                <a:latin typeface="Courier New" pitchFamily="49" charset="0"/>
              </a:rPr>
              <a:t>Modification of control variable value</a:t>
            </a:r>
          </a:p>
          <a:p>
            <a:pPr marL="590550" indent="-533400">
              <a:lnSpc>
                <a:spcPct val="75000"/>
              </a:lnSpc>
              <a:buNone/>
              <a:defRPr/>
            </a:pPr>
            <a:r>
              <a:rPr lang="en-US" altLang="ko-KR" sz="2000" b="1" dirty="0">
                <a:latin typeface="+mn-ea"/>
              </a:rPr>
              <a:t>   </a:t>
            </a:r>
          </a:p>
          <a:p>
            <a:pPr marL="590550" indent="-533400">
              <a:lnSpc>
                <a:spcPct val="75000"/>
              </a:lnSpc>
              <a:buNone/>
              <a:defRPr/>
            </a:pPr>
            <a:endParaRPr lang="en-US" altLang="ko-KR" sz="2000" b="1" dirty="0">
              <a:latin typeface="+mn-ea"/>
            </a:endParaRPr>
          </a:p>
          <a:p>
            <a:pPr marL="590550" indent="-533400">
              <a:lnSpc>
                <a:spcPct val="75000"/>
              </a:lnSpc>
              <a:buNone/>
              <a:defRPr/>
            </a:pPr>
            <a:r>
              <a:rPr lang="en-US" altLang="ko-KR" sz="1400" b="1" dirty="0">
                <a:latin typeface="+mn-ea"/>
              </a:rPr>
              <a:t>order : (1) (2) body (3) (2) body (3) (2) body … body (3) (2)</a:t>
            </a:r>
          </a:p>
          <a:p>
            <a:pPr marL="590550" indent="-533400">
              <a:lnSpc>
                <a:spcPct val="75000"/>
              </a:lnSpc>
              <a:buNone/>
              <a:defRPr/>
            </a:pPr>
            <a:endParaRPr lang="en-US" altLang="ko-KR" sz="1400" b="1" dirty="0">
              <a:latin typeface="+mn-ea"/>
            </a:endParaRPr>
          </a:p>
          <a:p>
            <a:pPr marL="609600" indent="-609600">
              <a:lnSpc>
                <a:spcPct val="75000"/>
              </a:lnSpc>
              <a:buClr>
                <a:schemeClr val="tx2"/>
              </a:buClr>
              <a:buSzPct val="70000"/>
              <a:buNone/>
              <a:defRPr/>
            </a:pPr>
            <a:r>
              <a:rPr lang="en-US" altLang="ko-KR" sz="1400" b="1" dirty="0">
                <a:latin typeface="Courier New" pitchFamily="49" charset="0"/>
              </a:rPr>
              <a:t>* </a:t>
            </a:r>
            <a:r>
              <a:rPr lang="en-US" altLang="ko-KR" sz="1400" b="1" dirty="0">
                <a:latin typeface="+mj-ea"/>
                <a:ea typeface="+mj-ea"/>
              </a:rPr>
              <a:t>Example</a:t>
            </a:r>
          </a:p>
          <a:p>
            <a:pPr marL="609600" indent="-609600">
              <a:lnSpc>
                <a:spcPct val="75000"/>
              </a:lnSpc>
              <a:buClr>
                <a:schemeClr val="tx2"/>
              </a:buClr>
              <a:buSzPct val="70000"/>
              <a:buNone/>
              <a:defRPr/>
            </a:pPr>
            <a:endParaRPr lang="en-US" altLang="ko-KR" sz="1400" b="1" dirty="0">
              <a:latin typeface="Courier New" pitchFamily="49" charset="0"/>
            </a:endParaRPr>
          </a:p>
          <a:p>
            <a:pPr marL="609600" indent="-609600">
              <a:lnSpc>
                <a:spcPct val="75000"/>
              </a:lnSpc>
              <a:buClr>
                <a:schemeClr val="tx2"/>
              </a:buClr>
              <a:buSzPct val="70000"/>
              <a:buNone/>
              <a:defRPr/>
            </a:pPr>
            <a:r>
              <a:rPr lang="en-US" altLang="ko-KR" sz="1400" b="1" dirty="0">
                <a:latin typeface="Courier New" pitchFamily="49" charset="0"/>
              </a:rPr>
              <a:t>	for(counter = 1; counter &lt;= 10; counter++ )</a:t>
            </a:r>
          </a:p>
          <a:p>
            <a:pPr marL="609600" indent="-609600">
              <a:lnSpc>
                <a:spcPct val="75000"/>
              </a:lnSpc>
              <a:buClr>
                <a:schemeClr val="tx2"/>
              </a:buClr>
              <a:buSzPct val="70000"/>
              <a:buNone/>
              <a:defRPr/>
            </a:pPr>
            <a:r>
              <a:rPr lang="en-US" altLang="ko-KR" sz="1400" b="1" dirty="0">
                <a:latin typeface="Courier New" pitchFamily="49" charset="0"/>
              </a:rPr>
              <a:t>		</a:t>
            </a:r>
            <a:r>
              <a:rPr lang="en-US" altLang="ko-KR" sz="1400" b="1" dirty="0" err="1">
                <a:latin typeface="Courier New" pitchFamily="49" charset="0"/>
              </a:rPr>
              <a:t>printf</a:t>
            </a:r>
            <a:r>
              <a:rPr lang="en-US" altLang="ko-KR" sz="1400" b="1" dirty="0">
                <a:latin typeface="Courier New" pitchFamily="49" charset="0"/>
              </a:rPr>
              <a:t>(“%d\</a:t>
            </a:r>
            <a:r>
              <a:rPr lang="en-US" altLang="ko-KR" sz="1400" b="1" dirty="0" err="1">
                <a:latin typeface="Courier New" pitchFamily="49" charset="0"/>
              </a:rPr>
              <a:t>n”,counter</a:t>
            </a:r>
            <a:r>
              <a:rPr lang="en-US" altLang="ko-KR" sz="1400" b="1" dirty="0">
                <a:latin typeface="Courier New" pitchFamily="49" charset="0"/>
              </a:rPr>
              <a:t>);</a:t>
            </a:r>
          </a:p>
          <a:p>
            <a:pPr marL="590550" indent="-533400">
              <a:lnSpc>
                <a:spcPct val="75000"/>
              </a:lnSpc>
              <a:buNone/>
              <a:defRPr/>
            </a:pPr>
            <a:endParaRPr lang="en-US" altLang="ko-KR" sz="1400" b="1" dirty="0">
              <a:latin typeface="+mn-ea"/>
            </a:endParaRPr>
          </a:p>
          <a:p>
            <a:pPr marL="990600" lvl="1" indent="-533400">
              <a:lnSpc>
                <a:spcPct val="75000"/>
              </a:lnSpc>
              <a:buNone/>
              <a:defRPr/>
            </a:pPr>
            <a:endParaRPr lang="ko-KR" altLang="en-US" dirty="0"/>
          </a:p>
          <a:p>
            <a:pPr>
              <a:buNone/>
              <a:defRPr/>
            </a:pPr>
            <a:endParaRPr lang="ko-KR" altLang="en-US" dirty="0"/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ED9C48CC-2A68-4390-A8A6-EA9DC297C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1785939"/>
            <a:ext cx="4887913" cy="153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18800" bIns="118800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for (  (1);    (2);   (3)   ) </a:t>
            </a:r>
          </a:p>
          <a:p>
            <a:pPr eaLnBrk="1" hangingPunct="1"/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ko-KR" sz="1400" b="1"/>
              <a:t>	//   for-repetition</a:t>
            </a:r>
            <a:r>
              <a:rPr lang="ko-KR" altLang="en-US" sz="1400" b="1"/>
              <a:t> </a:t>
            </a:r>
            <a:r>
              <a:rPr lang="en-US" altLang="ko-KR" sz="1400" b="1"/>
              <a:t>body</a:t>
            </a:r>
          </a:p>
          <a:p>
            <a:pPr eaLnBrk="1" hangingPunct="1"/>
            <a:r>
              <a:rPr lang="en-US" altLang="ko-KR" sz="1400" b="1"/>
              <a:t>	. . . . </a:t>
            </a:r>
          </a:p>
          <a:p>
            <a:pPr eaLnBrk="1" hangingPunct="1"/>
            <a:r>
              <a:rPr lang="en-US" altLang="ko-KR" sz="1400" b="1"/>
              <a:t>	. . . .  // {} is not necessary </a:t>
            </a:r>
          </a:p>
          <a:p>
            <a:pPr eaLnBrk="1" hangingPunct="1"/>
            <a:r>
              <a:rPr lang="en-US" altLang="ko-KR" sz="1400" b="1"/>
              <a:t>                       // if there is only one statement in body</a:t>
            </a:r>
          </a:p>
          <a:p>
            <a:pPr eaLnBrk="1" hangingPunct="1"/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ko-K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50FD4495-A968-49F7-9A85-452F3E5EEE1C}"/>
              </a:ext>
            </a:extLst>
          </p:cNvPr>
          <p:cNvGrpSpPr>
            <a:grpSpLocks/>
          </p:cNvGrpSpPr>
          <p:nvPr/>
        </p:nvGrpSpPr>
        <p:grpSpPr bwMode="auto">
          <a:xfrm>
            <a:off x="7381885" y="1322404"/>
            <a:ext cx="3159393" cy="4392612"/>
            <a:chOff x="1973" y="1071"/>
            <a:chExt cx="1335" cy="2409"/>
          </a:xfrm>
          <a:solidFill>
            <a:srgbClr val="FFC000"/>
          </a:solidFill>
        </p:grpSpPr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86BF6327-F14F-4029-AFD6-00B771767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842"/>
              <a:ext cx="726" cy="318"/>
            </a:xfrm>
            <a:prstGeom prst="flowChartDecision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en-US" altLang="ko-KR" sz="1600" b="1" dirty="0">
                  <a:latin typeface="굴림" pitchFamily="50" charset="-127"/>
                  <a:ea typeface="굴림" pitchFamily="50" charset="-127"/>
                </a:rPr>
                <a:t>(2)</a:t>
              </a:r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11826C6D-D8B1-4A97-ADC9-C6ACBB813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2487"/>
              <a:ext cx="726" cy="317"/>
            </a:xfrm>
            <a:prstGeom prst="flowChartProcess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en-US" altLang="ko-KR" sz="1600" b="1" dirty="0">
                  <a:latin typeface="굴림" pitchFamily="50" charset="-127"/>
                  <a:ea typeface="굴림" pitchFamily="50" charset="-127"/>
                </a:rPr>
                <a:t>body</a:t>
              </a: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99459FC4-DB87-420B-BC8E-D1089277DE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1570"/>
              <a:ext cx="0" cy="27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1" latinLnBrk="1" hangingPunct="1"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F51C19A2-A268-4901-A7D3-F88B1441B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2160"/>
              <a:ext cx="0" cy="31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1" latinLnBrk="1" hangingPunct="1"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F8B23278-B58E-4DE8-8113-F6E536A31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3344"/>
              <a:ext cx="0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latinLnBrk="1" hangingPunct="1"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3BA875AC-B87D-4446-8915-B533CF624A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3" y="3480"/>
              <a:ext cx="635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latinLnBrk="1" hangingPunct="1"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35C45FA7-06A7-482A-9D73-EC02A8A89C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3" y="1697"/>
              <a:ext cx="0" cy="177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latinLnBrk="1" hangingPunct="1"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D426A573-DF72-420D-B494-180218B95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1688"/>
              <a:ext cx="635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1" latinLnBrk="1" hangingPunct="1"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8401DED0-0BA6-417C-ADD7-CBC83E96A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2000"/>
              <a:ext cx="18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latinLnBrk="1" hangingPunct="1"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FD07825F-655C-4D24-89C9-AF3F17052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2000"/>
              <a:ext cx="0" cy="99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1" latinLnBrk="1" hangingPunct="1"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0F8F2A06-29A0-40E4-A573-5AAEFABEF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8" y="2185"/>
              <a:ext cx="298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굴림" pitchFamily="50" charset="-127"/>
                  <a:ea typeface="굴림" pitchFamily="50" charset="-127"/>
                </a:rPr>
                <a:t>TRUE</a:t>
              </a:r>
              <a:endParaRPr lang="ko-KR" altLang="en-US" sz="16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87A7EE93-EBE6-43F9-B9FC-04E10DA824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1814"/>
              <a:ext cx="337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굴림" pitchFamily="50" charset="-127"/>
                  <a:ea typeface="굴림" pitchFamily="50" charset="-127"/>
                </a:rPr>
                <a:t>FALSE</a:t>
              </a:r>
              <a:endParaRPr lang="ko-KR" altLang="en-US" sz="16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8" name="AutoShape 16">
              <a:extLst>
                <a:ext uri="{FF2B5EF4-FFF2-40B4-BE49-F238E27FC236}">
                  <a16:creationId xmlns:a16="http://schemas.microsoft.com/office/drawing/2014/main" id="{813AA70B-3382-4955-854A-4CDF99276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252"/>
              <a:ext cx="726" cy="317"/>
            </a:xfrm>
            <a:prstGeom prst="flowChartProcess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en-US" altLang="ko-KR" sz="1600" b="1" dirty="0">
                  <a:latin typeface="굴림" pitchFamily="50" charset="-127"/>
                  <a:ea typeface="굴림" pitchFamily="50" charset="-127"/>
                </a:rPr>
                <a:t>(1)</a:t>
              </a:r>
            </a:p>
          </p:txBody>
        </p:sp>
        <p:sp>
          <p:nvSpPr>
            <p:cNvPr id="19" name="AutoShape 17">
              <a:extLst>
                <a:ext uri="{FF2B5EF4-FFF2-40B4-BE49-F238E27FC236}">
                  <a16:creationId xmlns:a16="http://schemas.microsoft.com/office/drawing/2014/main" id="{E8146FE2-EE3D-4F64-942C-0F2B7F3D1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3040"/>
              <a:ext cx="726" cy="317"/>
            </a:xfrm>
            <a:prstGeom prst="flowChartProcess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en-US" altLang="ko-KR" sz="1600" b="1" dirty="0">
                  <a:latin typeface="굴림" pitchFamily="50" charset="-127"/>
                  <a:ea typeface="굴림" pitchFamily="50" charset="-127"/>
                </a:rPr>
                <a:t>(3)</a:t>
              </a:r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441B1C36-507A-4883-8E27-F905F20DE7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2813"/>
              <a:ext cx="0" cy="22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1" latinLnBrk="1" hangingPunct="1"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4A56B870-10D9-4FF1-878D-D9900C56B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7" y="1071"/>
              <a:ext cx="0" cy="18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1" latinLnBrk="1" hangingPunct="1"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72145212-12B3-408A-BC7F-877F4C02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b="1" u="sng"/>
              <a:t> example</a:t>
            </a:r>
            <a:endParaRPr lang="ko-KR" altLang="en-US" b="1" u="sng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AFD66-B4F1-4DE4-852C-3B6FEAE79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214439"/>
            <a:ext cx="7943850" cy="5572125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None/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main ()</a:t>
            </a: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total = 0, score, count;</a:t>
            </a: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	float average;</a:t>
            </a:r>
          </a:p>
          <a:p>
            <a:pPr>
              <a:buNone/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(“score input</a:t>
            </a:r>
            <a:r>
              <a:rPr lang="ko-KR" alt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(quit:0): ");</a:t>
            </a: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d",&amp;score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	for (count=0; score != 0; count++) { </a:t>
            </a: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		total += score;</a:t>
            </a: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 		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d",&amp;score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	}</a:t>
            </a:r>
          </a:p>
          <a:p>
            <a:pPr>
              <a:buNone/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	if (count == 0)</a:t>
            </a: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  		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(“No input received!");</a:t>
            </a: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	else {</a:t>
            </a: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  		average = (float) total / count;</a:t>
            </a: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   		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(“total: %d \n", total);</a:t>
            </a: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   		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(“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avarage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: %5.2f \n", average);</a:t>
            </a: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endParaRPr lang="ko-KR" alt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4B6A9781-346F-42F5-A54C-CACD9357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lang="ko-KR" altLang="en-US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411" name="내용 개체 틀 2">
            <a:extLst>
              <a:ext uri="{FF2B5EF4-FFF2-40B4-BE49-F238E27FC236}">
                <a16:creationId xmlns:a16="http://schemas.microsoft.com/office/drawing/2014/main" id="{393C9B07-3548-4DB6-89CD-8C57796BA94A}"/>
              </a:ext>
            </a:extLst>
          </p:cNvPr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ko-KR"/>
              <a:t> in loop</a:t>
            </a:r>
          </a:p>
          <a:p>
            <a:pPr lvl="1"/>
            <a:r>
              <a:rPr lang="en-US" altLang="ko-KR"/>
              <a:t>Go out of the loop block and execute next to the loop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example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2000" b="1">
                <a:latin typeface="Courier New" panose="02070309020205020404" pitchFamily="49" charset="0"/>
                <a:cs typeface="Courier New" panose="02070309020205020404" pitchFamily="49" charset="0"/>
              </a:rPr>
              <a:t> (1) {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000" b="1">
                <a:latin typeface="Courier New" panose="02070309020205020404" pitchFamily="49" charset="0"/>
                <a:cs typeface="Courier New" panose="02070309020205020404" pitchFamily="49" charset="0"/>
              </a:rPr>
              <a:t>    scanf("%d",&amp;j)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000" b="1">
                <a:latin typeface="Courier New" panose="02070309020205020404" pitchFamily="49" charset="0"/>
                <a:cs typeface="Courier New" panose="02070309020205020404" pitchFamily="49" charset="0"/>
              </a:rPr>
              <a:t>  	if (j == 0)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000" b="1">
                <a:latin typeface="Courier New" panose="02070309020205020404" pitchFamily="49" charset="0"/>
                <a:cs typeface="Courier New" panose="02070309020205020404" pitchFamily="49" charset="0"/>
              </a:rPr>
              <a:t>        </a:t>
            </a:r>
            <a:r>
              <a:rPr lang="en-US" altLang="ko-KR" sz="20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ko-KR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000" b="1">
                <a:latin typeface="Courier New" panose="02070309020205020404" pitchFamily="49" charset="0"/>
                <a:cs typeface="Courier New" panose="02070309020205020404" pitchFamily="49" charset="0"/>
              </a:rPr>
              <a:t>    result = i/j;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000" b="1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ko-KR"/>
          </a:p>
          <a:p>
            <a:endParaRPr lang="en-US" altLang="ko-K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975F03B0-E5EF-430D-9F5B-21E0616E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endParaRPr lang="ko-KR" altLang="en-US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5" name="내용 개체 틀 2">
            <a:extLst>
              <a:ext uri="{FF2B5EF4-FFF2-40B4-BE49-F238E27FC236}">
                <a16:creationId xmlns:a16="http://schemas.microsoft.com/office/drawing/2014/main" id="{5522CC80-A2BC-4641-864A-586DD2F35B30}"/>
              </a:ext>
            </a:extLst>
          </p:cNvPr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ko-KR"/>
              <a:t> in loop</a:t>
            </a:r>
          </a:p>
          <a:p>
            <a:pPr lvl="1"/>
            <a:r>
              <a:rPr lang="en-US" altLang="ko-KR"/>
              <a:t>Go to condition test of the loop 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Example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ko-KR" sz="2000" b="1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2000" b="1">
                <a:latin typeface="Courier New" panose="02070309020205020404" pitchFamily="49" charset="0"/>
                <a:cs typeface="Courier New" panose="02070309020205020404" pitchFamily="49" charset="0"/>
              </a:rPr>
              <a:t> (i = 0, sum = 0; i &lt;= n; i++) {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000" b="1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  <a:r>
              <a:rPr lang="en-US" altLang="ko-KR" sz="20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ko-KR" sz="2000" b="1">
                <a:latin typeface="Courier New" panose="02070309020205020404" pitchFamily="49" charset="0"/>
                <a:cs typeface="Courier New" panose="02070309020205020404" pitchFamily="49" charset="0"/>
              </a:rPr>
              <a:t>(i % 2 == 0)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000" b="1">
                <a:latin typeface="Courier New" panose="02070309020205020404" pitchFamily="49" charset="0"/>
                <a:cs typeface="Courier New" panose="02070309020205020404" pitchFamily="49" charset="0"/>
              </a:rPr>
              <a:t>        </a:t>
            </a:r>
            <a:r>
              <a:rPr lang="en-US" altLang="ko-KR" sz="20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ko-KR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000" b="1">
                <a:latin typeface="Courier New" panose="02070309020205020404" pitchFamily="49" charset="0"/>
                <a:cs typeface="Courier New" panose="02070309020205020404" pitchFamily="49" charset="0"/>
              </a:rPr>
              <a:t>    sum += i;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000" b="1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lvl="1">
              <a:buFont typeface="Wingdings" panose="05000000000000000000" pitchFamily="2" charset="2"/>
              <a:buNone/>
            </a:pPr>
            <a:endParaRPr lang="ko-KR" altLang="en-US"/>
          </a:p>
          <a:p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63EDF93D-C866-49BD-BB71-8C66A4EC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/>
              <a:t>Nested Loop</a:t>
            </a:r>
            <a:endParaRPr lang="ko-KR" altLang="en-US" b="1" u="sng"/>
          </a:p>
        </p:txBody>
      </p:sp>
      <p:sp>
        <p:nvSpPr>
          <p:cNvPr id="19459" name="내용 개체 틀 2">
            <a:extLst>
              <a:ext uri="{FF2B5EF4-FFF2-40B4-BE49-F238E27FC236}">
                <a16:creationId xmlns:a16="http://schemas.microsoft.com/office/drawing/2014/main" id="{B23F9F9E-936A-484A-9CB1-9809E74B75FE}"/>
              </a:ext>
            </a:extLst>
          </p:cNvPr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loop in a loop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4DC227-4A2C-41EA-98FD-A6F871F2EABB}"/>
              </a:ext>
            </a:extLst>
          </p:cNvPr>
          <p:cNvSpPr txBox="1"/>
          <p:nvPr/>
        </p:nvSpPr>
        <p:spPr>
          <a:xfrm>
            <a:off x="2452688" y="2428876"/>
            <a:ext cx="7397750" cy="3292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int</a:t>
            </a:r>
            <a:r>
              <a:rPr lang="en-US" altLang="ko-KR" sz="16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main ()</a:t>
            </a:r>
          </a:p>
          <a:p>
            <a:pPr eaLnBrk="1" latinLnBrk="1" hangingPunct="1">
              <a:defRPr/>
            </a:pPr>
            <a:r>
              <a:rPr lang="en-US" altLang="ko-KR" sz="16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6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	</a:t>
            </a:r>
            <a:r>
              <a:rPr lang="en-US" altLang="ko-KR" sz="16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int</a:t>
            </a:r>
            <a:r>
              <a:rPr lang="en-US" altLang="ko-KR" sz="16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lang="en-US" altLang="ko-KR" sz="16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</a:t>
            </a:r>
            <a:r>
              <a:rPr lang="en-US" altLang="ko-KR" sz="16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, j;</a:t>
            </a:r>
          </a:p>
          <a:p>
            <a:pPr eaLnBrk="1" latinLnBrk="1" hangingPunct="1">
              <a:defRPr/>
            </a:pPr>
            <a:r>
              <a:rPr lang="en-US" altLang="ko-KR" sz="16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</a:p>
          <a:p>
            <a:pPr eaLnBrk="1" latinLnBrk="1" hangingPunct="1">
              <a:defRPr/>
            </a:pPr>
            <a:r>
              <a:rPr lang="en-US" altLang="ko-KR" sz="16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	for (</a:t>
            </a:r>
            <a:r>
              <a:rPr lang="en-US" altLang="ko-KR" sz="16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</a:t>
            </a:r>
            <a:r>
              <a:rPr lang="en-US" altLang="ko-KR" sz="16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=1; </a:t>
            </a:r>
            <a:r>
              <a:rPr lang="en-US" altLang="ko-KR" sz="16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</a:t>
            </a:r>
            <a:r>
              <a:rPr lang="en-US" altLang="ko-KR" sz="16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&lt;10; </a:t>
            </a:r>
            <a:r>
              <a:rPr lang="en-US" altLang="ko-KR" sz="16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</a:t>
            </a:r>
            <a:r>
              <a:rPr lang="en-US" altLang="ko-KR" sz="16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++) {</a:t>
            </a:r>
          </a:p>
          <a:p>
            <a:pPr eaLnBrk="1" latinLnBrk="1" hangingPunct="1">
              <a:defRPr/>
            </a:pPr>
            <a:r>
              <a:rPr lang="en-US" altLang="ko-KR" sz="16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	</a:t>
            </a:r>
            <a:r>
              <a:rPr lang="en-US" altLang="ko-KR" sz="16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printf</a:t>
            </a:r>
            <a:r>
              <a:rPr lang="en-US" altLang="ko-KR" sz="16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("%d-</a:t>
            </a:r>
            <a:r>
              <a:rPr lang="en-US" altLang="ko-KR" sz="16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th</a:t>
            </a:r>
            <a:r>
              <a:rPr lang="en-US" altLang="ko-KR" sz="16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iteration </a:t>
            </a:r>
            <a:r>
              <a:rPr lang="ko-KR" altLang="en-US" sz="16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lang="en-US" altLang="ko-KR" sz="16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\n", </a:t>
            </a:r>
            <a:r>
              <a:rPr lang="en-US" altLang="ko-KR" sz="16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</a:t>
            </a:r>
            <a:r>
              <a:rPr lang="en-US" altLang="ko-KR" sz="16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);</a:t>
            </a:r>
          </a:p>
          <a:p>
            <a:pPr eaLnBrk="1" latinLnBrk="1" hangingPunct="1">
              <a:defRPr/>
            </a:pPr>
            <a:r>
              <a:rPr lang="en-US" altLang="ko-KR" sz="16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		for (j = 1; j &lt; 10; j++)</a:t>
            </a:r>
          </a:p>
          <a:p>
            <a:pPr eaLnBrk="1" latinLnBrk="1" hangingPunct="1">
              <a:defRPr/>
            </a:pPr>
            <a:r>
              <a:rPr lang="en-US" altLang="ko-KR" sz="16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		</a:t>
            </a:r>
            <a:r>
              <a:rPr lang="en-US" altLang="ko-KR" sz="16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printf</a:t>
            </a:r>
            <a:r>
              <a:rPr lang="en-US" altLang="ko-KR" sz="16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("%d X %d = %d\n", </a:t>
            </a:r>
            <a:r>
              <a:rPr lang="en-US" altLang="ko-KR" sz="16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</a:t>
            </a:r>
            <a:r>
              <a:rPr lang="en-US" altLang="ko-KR" sz="16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, j, </a:t>
            </a:r>
            <a:r>
              <a:rPr lang="en-US" altLang="ko-KR" sz="16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</a:t>
            </a:r>
            <a:r>
              <a:rPr lang="en-US" altLang="ko-KR" sz="16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*j);</a:t>
            </a:r>
          </a:p>
          <a:p>
            <a:pPr eaLnBrk="1" latinLnBrk="1" hangingPunct="1">
              <a:defRPr/>
            </a:pPr>
            <a:r>
              <a:rPr lang="en-US" altLang="ko-KR" sz="16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		</a:t>
            </a:r>
            <a:r>
              <a:rPr lang="en-US" altLang="ko-KR" sz="16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printf</a:t>
            </a:r>
            <a:r>
              <a:rPr lang="en-US" altLang="ko-KR" sz="16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("\n", </a:t>
            </a:r>
            <a:r>
              <a:rPr lang="en-US" altLang="ko-KR" sz="16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</a:t>
            </a:r>
            <a:r>
              <a:rPr lang="en-US" altLang="ko-KR" sz="16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);</a:t>
            </a:r>
          </a:p>
          <a:p>
            <a:pPr eaLnBrk="1" latinLnBrk="1" hangingPunct="1">
              <a:defRPr/>
            </a:pPr>
            <a:r>
              <a:rPr lang="en-US" altLang="ko-KR" sz="16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	}</a:t>
            </a:r>
          </a:p>
          <a:p>
            <a:pPr eaLnBrk="1" latinLnBrk="1" hangingPunct="1">
              <a:defRPr/>
            </a:pPr>
            <a:endParaRPr lang="en-US" altLang="ko-KR" sz="16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eaLnBrk="1" latinLnBrk="1" hangingPunct="1">
              <a:defRPr/>
            </a:pPr>
            <a:r>
              <a:rPr lang="en-US" altLang="ko-KR" sz="16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return 0;</a:t>
            </a:r>
          </a:p>
          <a:p>
            <a:pPr eaLnBrk="1" latinLnBrk="1" hangingPunct="1">
              <a:defRPr/>
            </a:pPr>
            <a:r>
              <a:rPr lang="en-US" altLang="ko-KR" sz="16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}</a:t>
            </a:r>
            <a:endParaRPr lang="ko-KR" altLang="en-US" sz="16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>
            <a:extLst>
              <a:ext uri="{FF2B5EF4-FFF2-40B4-BE49-F238E27FC236}">
                <a16:creationId xmlns:a16="http://schemas.microsoft.com/office/drawing/2014/main" id="{247E4B6A-6028-4C45-81F5-76212618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/>
              <a:t>Infinite Loop</a:t>
            </a:r>
            <a:endParaRPr lang="ko-KR" altLang="en-US"/>
          </a:p>
        </p:txBody>
      </p:sp>
      <p:sp>
        <p:nvSpPr>
          <p:cNvPr id="20483" name="내용 개체 틀 2">
            <a:extLst>
              <a:ext uri="{FF2B5EF4-FFF2-40B4-BE49-F238E27FC236}">
                <a16:creationId xmlns:a16="http://schemas.microsoft.com/office/drawing/2014/main" id="{98562018-7FAD-48E3-8760-79A467D9276F}"/>
              </a:ext>
            </a:extLst>
          </p:cNvPr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If the condition of the loop is always TRUE, the body of the loop is executed infinitely</a:t>
            </a:r>
          </a:p>
          <a:p>
            <a:endParaRPr lang="en-US" altLang="ko-KR"/>
          </a:p>
          <a:p>
            <a:r>
              <a:rPr lang="en-US" altLang="ko-KR"/>
              <a:t>example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while(1)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	i=0;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	i++;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printf(“%d”,i);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ko-KR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84" name="TextBox 3">
            <a:extLst>
              <a:ext uri="{FF2B5EF4-FFF2-40B4-BE49-F238E27FC236}">
                <a16:creationId xmlns:a16="http://schemas.microsoft.com/office/drawing/2014/main" id="{89DD5632-C039-4D7B-8BAB-85C49C948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3189" y="4244976"/>
            <a:ext cx="3362325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int count = 1;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while (count != 100) 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    count += 2; </a:t>
            </a:r>
          </a:p>
          <a:p>
            <a:pPr eaLnBrk="1" hangingPunct="1"/>
            <a:endParaRPr lang="ko-KR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>
            <a:extLst>
              <a:ext uri="{FF2B5EF4-FFF2-40B4-BE49-F238E27FC236}">
                <a16:creationId xmlns:a16="http://schemas.microsoft.com/office/drawing/2014/main" id="{8A0D8E0F-51F7-4E85-8549-3836576F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/>
              <a:t>Control Structures</a:t>
            </a:r>
            <a:endParaRPr lang="ko-KR" altLang="en-US" b="1" u="sng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174CB3-6497-4808-A01F-D9FF4FBFB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1" y="1600201"/>
            <a:ext cx="8543925" cy="4525963"/>
          </a:xfrm>
        </p:spPr>
        <p:txBody>
          <a:bodyPr/>
          <a:lstStyle/>
          <a:p>
            <a:pPr>
              <a:defRPr/>
            </a:pPr>
            <a:r>
              <a:rPr lang="en-US" altLang="ko-KR" sz="2400" b="1" dirty="0">
                <a:latin typeface="+mn-ea"/>
                <a:cs typeface="Courier New" pitchFamily="49" charset="0"/>
              </a:rPr>
              <a:t>Conditional statement </a:t>
            </a:r>
            <a:r>
              <a:rPr lang="en-US" altLang="ko-KR" sz="2400" b="1" dirty="0">
                <a:latin typeface="Courier New" pitchFamily="49" charset="0"/>
                <a:cs typeface="Courier New" pitchFamily="49" charset="0"/>
              </a:rPr>
              <a:t>: if, switch</a:t>
            </a:r>
          </a:p>
          <a:p>
            <a:pPr lvl="1">
              <a:defRPr/>
            </a:pPr>
            <a:r>
              <a:rPr lang="en-US" altLang="ko-KR" sz="2000" dirty="0"/>
              <a:t>Determine a block of statements to execute depending on whether the condition is true or false</a:t>
            </a:r>
          </a:p>
          <a:p>
            <a:pPr lvl="1">
              <a:defRPr/>
            </a:pPr>
            <a:endParaRPr lang="en-US" altLang="ko-KR" sz="2000" dirty="0"/>
          </a:p>
          <a:p>
            <a:pPr>
              <a:defRPr/>
            </a:pPr>
            <a:r>
              <a:rPr lang="en-US" altLang="ko-KR" sz="2400" b="1" dirty="0">
                <a:latin typeface="+mn-ea"/>
                <a:cs typeface="Courier New" pitchFamily="49" charset="0"/>
              </a:rPr>
              <a:t>Repetition statement </a:t>
            </a:r>
            <a:r>
              <a:rPr lang="en-US" altLang="ko-KR" sz="2400" b="1" dirty="0">
                <a:latin typeface="Courier New" pitchFamily="49" charset="0"/>
                <a:cs typeface="Courier New" pitchFamily="49" charset="0"/>
              </a:rPr>
              <a:t>: for, while, do-while</a:t>
            </a:r>
          </a:p>
          <a:p>
            <a:pPr lvl="1">
              <a:defRPr/>
            </a:pPr>
            <a:r>
              <a:rPr lang="en-US" altLang="ko-KR" sz="2000" dirty="0"/>
              <a:t>Loop : repeat a block of statements a number of times</a:t>
            </a:r>
          </a:p>
          <a:p>
            <a:pPr lvl="1">
              <a:defRPr/>
            </a:pPr>
            <a:r>
              <a:rPr lang="en-US" altLang="ko-KR" sz="2000" dirty="0"/>
              <a:t>Conditional loop : repeat while the condition is true</a:t>
            </a:r>
          </a:p>
          <a:p>
            <a:pPr lvl="1">
              <a:defRPr/>
            </a:pPr>
            <a:endParaRPr lang="en-US" altLang="ko-KR" sz="2000" dirty="0"/>
          </a:p>
          <a:p>
            <a:pPr>
              <a:defRPr/>
            </a:pPr>
            <a:r>
              <a:rPr lang="en-US" altLang="ko-KR" sz="2400" b="1" dirty="0"/>
              <a:t>Other control structures : </a:t>
            </a:r>
            <a:r>
              <a:rPr lang="en-US" altLang="ko-KR" sz="24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altLang="ko-KR" sz="2400" b="1" dirty="0"/>
              <a:t>, …</a:t>
            </a:r>
          </a:p>
          <a:p>
            <a:pPr lvl="1">
              <a:defRPr/>
            </a:pPr>
            <a:endParaRPr lang="ko-KR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74CD728F-C0FD-4021-9D39-1FA6BBBE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endParaRPr lang="ko-KR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99" name="Group 3">
            <a:extLst>
              <a:ext uri="{FF2B5EF4-FFF2-40B4-BE49-F238E27FC236}">
                <a16:creationId xmlns:a16="http://schemas.microsoft.com/office/drawing/2014/main" id="{E276F75B-04E7-44AF-B33A-A6A91C7D8D5E}"/>
              </a:ext>
            </a:extLst>
          </p:cNvPr>
          <p:cNvGrpSpPr>
            <a:grpSpLocks/>
          </p:cNvGrpSpPr>
          <p:nvPr/>
        </p:nvGrpSpPr>
        <p:grpSpPr bwMode="auto">
          <a:xfrm>
            <a:off x="2566989" y="2708275"/>
            <a:ext cx="5730875" cy="2514600"/>
            <a:chOff x="903" y="1117"/>
            <a:chExt cx="3610" cy="1584"/>
          </a:xfrm>
        </p:grpSpPr>
        <p:sp>
          <p:nvSpPr>
            <p:cNvPr id="4101" name="Freeform 4">
              <a:extLst>
                <a:ext uri="{FF2B5EF4-FFF2-40B4-BE49-F238E27FC236}">
                  <a16:creationId xmlns:a16="http://schemas.microsoft.com/office/drawing/2014/main" id="{72D5F11C-A5EF-4D8B-8A30-679025649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" y="1504"/>
              <a:ext cx="1406" cy="70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90" y="9989"/>
                  </a:moveTo>
                  <a:lnTo>
                    <a:pt x="9990" y="19977"/>
                  </a:lnTo>
                  <a:lnTo>
                    <a:pt x="0" y="9989"/>
                  </a:lnTo>
                  <a:lnTo>
                    <a:pt x="9990" y="0"/>
                  </a:lnTo>
                  <a:lnTo>
                    <a:pt x="19990" y="9989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" name="Rectangle 5">
              <a:extLst>
                <a:ext uri="{FF2B5EF4-FFF2-40B4-BE49-F238E27FC236}">
                  <a16:creationId xmlns:a16="http://schemas.microsoft.com/office/drawing/2014/main" id="{01DD4D40-4B4B-406B-BD8B-3B3CAA68D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" y="1776"/>
              <a:ext cx="130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num1 &gt;= num2</a:t>
              </a:r>
            </a:p>
            <a:p>
              <a:endParaRPr lang="ko-KR" altLang="en-US" sz="1200" b="1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103" name="Oval 6">
              <a:extLst>
                <a:ext uri="{FF2B5EF4-FFF2-40B4-BE49-F238E27FC236}">
                  <a16:creationId xmlns:a16="http://schemas.microsoft.com/office/drawing/2014/main" id="{B839CF7C-132B-43B9-8A2F-1609C7265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1117"/>
              <a:ext cx="82" cy="87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104" name="Oval 7">
              <a:extLst>
                <a:ext uri="{FF2B5EF4-FFF2-40B4-BE49-F238E27FC236}">
                  <a16:creationId xmlns:a16="http://schemas.microsoft.com/office/drawing/2014/main" id="{280D7FCE-5F3A-4779-88C5-585E558C9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614"/>
              <a:ext cx="82" cy="87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105" name="Rectangle 8">
              <a:extLst>
                <a:ext uri="{FF2B5EF4-FFF2-40B4-BE49-F238E27FC236}">
                  <a16:creationId xmlns:a16="http://schemas.microsoft.com/office/drawing/2014/main" id="{1726DD7E-9E0F-4E58-B11A-2D1740325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1752"/>
              <a:ext cx="176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diff = num1 – num2</a:t>
              </a:r>
              <a:endParaRPr lang="en-US" altLang="ko-KR" sz="1200" b="1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106" name="Rectangle 9">
              <a:extLst>
                <a:ext uri="{FF2B5EF4-FFF2-40B4-BE49-F238E27FC236}">
                  <a16:creationId xmlns:a16="http://schemas.microsoft.com/office/drawing/2014/main" id="{AB226EED-2D1D-4CB8-ADEF-17BF8ECD9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1570"/>
              <a:ext cx="40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true</a:t>
              </a:r>
              <a:endParaRPr lang="en-US" altLang="ko-KR" b="1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107" name="Rectangle 10">
              <a:extLst>
                <a:ext uri="{FF2B5EF4-FFF2-40B4-BE49-F238E27FC236}">
                  <a16:creationId xmlns:a16="http://schemas.microsoft.com/office/drawing/2014/main" id="{584536B3-08F3-4E7A-8D9F-B146BDB97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251"/>
              <a:ext cx="52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false</a:t>
              </a:r>
              <a:endParaRPr lang="en-US" altLang="ko-KR" b="1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108" name="Line 11">
              <a:extLst>
                <a:ext uri="{FF2B5EF4-FFF2-40B4-BE49-F238E27FC236}">
                  <a16:creationId xmlns:a16="http://schemas.microsoft.com/office/drawing/2014/main" id="{CEB1D64B-11E9-4BAF-95B7-4FD7869DCF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1842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" name="Line 12">
              <a:extLst>
                <a:ext uri="{FF2B5EF4-FFF2-40B4-BE49-F238E27FC236}">
                  <a16:creationId xmlns:a16="http://schemas.microsoft.com/office/drawing/2014/main" id="{BC87175B-8D02-461F-A96D-FDD0F1167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2205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Line 13">
              <a:extLst>
                <a:ext uri="{FF2B5EF4-FFF2-40B4-BE49-F238E27FC236}">
                  <a16:creationId xmlns:a16="http://schemas.microsoft.com/office/drawing/2014/main" id="{65DADDB3-C9D2-4407-A3BA-B3F2F8877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1207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11" name="Group 14">
              <a:extLst>
                <a:ext uri="{FF2B5EF4-FFF2-40B4-BE49-F238E27FC236}">
                  <a16:creationId xmlns:a16="http://schemas.microsoft.com/office/drawing/2014/main" id="{70C22D4A-A747-4294-850D-0863A4A997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0" y="1706"/>
              <a:ext cx="2858" cy="726"/>
              <a:chOff x="1610" y="1706"/>
              <a:chExt cx="2858" cy="726"/>
            </a:xfrm>
          </p:grpSpPr>
          <p:sp>
            <p:nvSpPr>
              <p:cNvPr id="4112" name="Freeform 15">
                <a:extLst>
                  <a:ext uri="{FF2B5EF4-FFF2-40B4-BE49-F238E27FC236}">
                    <a16:creationId xmlns:a16="http://schemas.microsoft.com/office/drawing/2014/main" id="{9C0015ED-051D-4B17-A192-9AF2568A1E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9" y="1706"/>
                <a:ext cx="1679" cy="273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90" y="0"/>
                    </a:moveTo>
                    <a:lnTo>
                      <a:pt x="19990" y="19925"/>
                    </a:lnTo>
                    <a:lnTo>
                      <a:pt x="0" y="19925"/>
                    </a:lnTo>
                    <a:lnTo>
                      <a:pt x="0" y="0"/>
                    </a:lnTo>
                    <a:lnTo>
                      <a:pt x="19990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" name="Line 16">
                <a:extLst>
                  <a:ext uri="{FF2B5EF4-FFF2-40B4-BE49-F238E27FC236}">
                    <a16:creationId xmlns:a16="http://schemas.microsoft.com/office/drawing/2014/main" id="{8428A4BC-25D2-4935-8ED9-89B3D91AD9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0" y="2432"/>
                <a:ext cx="19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" name="Line 17">
                <a:extLst>
                  <a:ext uri="{FF2B5EF4-FFF2-40B4-BE49-F238E27FC236}">
                    <a16:creationId xmlns:a16="http://schemas.microsoft.com/office/drawing/2014/main" id="{D70B2346-E489-441E-ABA7-432234D6C6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0" y="1979"/>
                <a:ext cx="0" cy="4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100" name="Text Box 18">
            <a:extLst>
              <a:ext uri="{FF2B5EF4-FFF2-40B4-BE49-F238E27FC236}">
                <a16:creationId xmlns:a16="http://schemas.microsoft.com/office/drawing/2014/main" id="{32869C5E-CC7E-4839-9789-FFF1F666F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739" y="1773239"/>
            <a:ext cx="2808287" cy="1341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ko-KR" b="1"/>
              <a:t>. . .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ko-KR" b="1"/>
              <a:t>if (num1 &gt;= num2)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ko-KR" b="1"/>
              <a:t>   diff = num1 – num2;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ko-KR" b="1"/>
              <a:t>. . 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>
            <a:extLst>
              <a:ext uri="{FF2B5EF4-FFF2-40B4-BE49-F238E27FC236}">
                <a16:creationId xmlns:a16="http://schemas.microsoft.com/office/drawing/2014/main" id="{87834B5B-C28A-4FA3-B98E-D2D43D9C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endParaRPr lang="ko-KR" altLang="en-US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4D9DF86C-940C-4AAC-98DE-D09B98F7D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4062413"/>
            <a:ext cx="2808288" cy="2030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ko-KR" b="1"/>
              <a:t>. . .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ko-KR" b="1"/>
              <a:t>if (num1 &gt;= num2)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ko-KR" b="1"/>
              <a:t>   diff = num1 – num2;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ko-KR" b="1"/>
              <a:t>else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ko-KR" b="1"/>
              <a:t>   diff = num2 – num1;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ko-KR" b="1"/>
              <a:t>. . .</a:t>
            </a:r>
          </a:p>
        </p:txBody>
      </p:sp>
      <p:grpSp>
        <p:nvGrpSpPr>
          <p:cNvPr id="5124" name="Group 4">
            <a:extLst>
              <a:ext uri="{FF2B5EF4-FFF2-40B4-BE49-F238E27FC236}">
                <a16:creationId xmlns:a16="http://schemas.microsoft.com/office/drawing/2014/main" id="{BAED82DD-B2D2-41A3-880F-0105B36BD8D1}"/>
              </a:ext>
            </a:extLst>
          </p:cNvPr>
          <p:cNvGrpSpPr>
            <a:grpSpLocks/>
          </p:cNvGrpSpPr>
          <p:nvPr/>
        </p:nvGrpSpPr>
        <p:grpSpPr bwMode="auto">
          <a:xfrm>
            <a:off x="2135189" y="1614488"/>
            <a:ext cx="5730875" cy="3090862"/>
            <a:chOff x="657" y="1661"/>
            <a:chExt cx="3610" cy="1947"/>
          </a:xfrm>
        </p:grpSpPr>
        <p:sp>
          <p:nvSpPr>
            <p:cNvPr id="5125" name="Freeform 5">
              <a:extLst>
                <a:ext uri="{FF2B5EF4-FFF2-40B4-BE49-F238E27FC236}">
                  <a16:creationId xmlns:a16="http://schemas.microsoft.com/office/drawing/2014/main" id="{D3FBF101-DDAD-4733-B2F8-C1292EA81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" y="2069"/>
              <a:ext cx="1361" cy="72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90" y="9989"/>
                  </a:moveTo>
                  <a:lnTo>
                    <a:pt x="9990" y="19977"/>
                  </a:lnTo>
                  <a:lnTo>
                    <a:pt x="0" y="9989"/>
                  </a:lnTo>
                  <a:lnTo>
                    <a:pt x="9990" y="0"/>
                  </a:lnTo>
                  <a:lnTo>
                    <a:pt x="19990" y="9989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6" name="Rectangle 6">
              <a:extLst>
                <a:ext uri="{FF2B5EF4-FFF2-40B4-BE49-F238E27FC236}">
                  <a16:creationId xmlns:a16="http://schemas.microsoft.com/office/drawing/2014/main" id="{5DD5DDFF-7A03-4F96-BF81-D5932F950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2341"/>
              <a:ext cx="130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num1 &gt;= num2</a:t>
              </a:r>
            </a:p>
            <a:p>
              <a:endParaRPr lang="ko-KR" altLang="en-US" sz="1200" b="1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127" name="Oval 7">
              <a:extLst>
                <a:ext uri="{FF2B5EF4-FFF2-40B4-BE49-F238E27FC236}">
                  <a16:creationId xmlns:a16="http://schemas.microsoft.com/office/drawing/2014/main" id="{A3216297-A45A-45A3-8E49-1DCF8EE61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661"/>
              <a:ext cx="82" cy="87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128" name="Oval 8">
              <a:extLst>
                <a:ext uri="{FF2B5EF4-FFF2-40B4-BE49-F238E27FC236}">
                  <a16:creationId xmlns:a16="http://schemas.microsoft.com/office/drawing/2014/main" id="{1FB65871-5F8D-4281-AB93-EB69374D1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3521"/>
              <a:ext cx="82" cy="87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129" name="Rectangle 9">
              <a:extLst>
                <a:ext uri="{FF2B5EF4-FFF2-40B4-BE49-F238E27FC236}">
                  <a16:creationId xmlns:a16="http://schemas.microsoft.com/office/drawing/2014/main" id="{59073BC4-EECA-4784-B2EC-15254DEDA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" y="2341"/>
              <a:ext cx="176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diff = num1 – num2</a:t>
              </a:r>
              <a:endParaRPr lang="en-US" altLang="ko-KR" sz="1200" b="1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130" name="Rectangle 10">
              <a:extLst>
                <a:ext uri="{FF2B5EF4-FFF2-40B4-BE49-F238E27FC236}">
                  <a16:creationId xmlns:a16="http://schemas.microsoft.com/office/drawing/2014/main" id="{2592EF6D-6740-4220-A68E-2379F001B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205"/>
              <a:ext cx="40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true</a:t>
              </a:r>
              <a:endParaRPr lang="en-US" altLang="ko-KR" b="1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131" name="Rectangle 11">
              <a:extLst>
                <a:ext uri="{FF2B5EF4-FFF2-40B4-BE49-F238E27FC236}">
                  <a16:creationId xmlns:a16="http://schemas.microsoft.com/office/drawing/2014/main" id="{66B2679E-5CF4-4D8E-AF10-7F74E04EB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840"/>
              <a:ext cx="52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false</a:t>
              </a:r>
              <a:endParaRPr lang="en-US" altLang="ko-KR" b="1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132" name="Line 12">
              <a:extLst>
                <a:ext uri="{FF2B5EF4-FFF2-40B4-BE49-F238E27FC236}">
                  <a16:creationId xmlns:a16="http://schemas.microsoft.com/office/drawing/2014/main" id="{17FBF8FA-1E09-47D0-8E1F-7244F6181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432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" name="Line 13">
              <a:extLst>
                <a:ext uri="{FF2B5EF4-FFF2-40B4-BE49-F238E27FC236}">
                  <a16:creationId xmlns:a16="http://schemas.microsoft.com/office/drawing/2014/main" id="{1C7B255C-DDB5-40ED-B468-2298E0D032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175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4" name="Freeform 14">
              <a:extLst>
                <a:ext uri="{FF2B5EF4-FFF2-40B4-BE49-F238E27FC236}">
                  <a16:creationId xmlns:a16="http://schemas.microsoft.com/office/drawing/2014/main" id="{7B99D0CA-130F-44AF-8141-BFAD0DE4C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3" y="2295"/>
              <a:ext cx="1679" cy="27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90" y="0"/>
                  </a:moveTo>
                  <a:lnTo>
                    <a:pt x="19990" y="19925"/>
                  </a:lnTo>
                  <a:lnTo>
                    <a:pt x="0" y="19925"/>
                  </a:lnTo>
                  <a:lnTo>
                    <a:pt x="0" y="0"/>
                  </a:lnTo>
                  <a:lnTo>
                    <a:pt x="1999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Line 15">
              <a:extLst>
                <a:ext uri="{FF2B5EF4-FFF2-40B4-BE49-F238E27FC236}">
                  <a16:creationId xmlns:a16="http://schemas.microsoft.com/office/drawing/2014/main" id="{A509EAAB-117A-4BB4-BDD3-360ACE145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3430"/>
              <a:ext cx="1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Text Box 16">
              <a:extLst>
                <a:ext uri="{FF2B5EF4-FFF2-40B4-BE49-F238E27FC236}">
                  <a16:creationId xmlns:a16="http://schemas.microsoft.com/office/drawing/2014/main" id="{C5068DD1-339B-4A0F-B797-E812B9B00A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3067"/>
              <a:ext cx="1633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000000"/>
                  </a:solidFill>
                </a:rPr>
                <a:t>diff = num2 – num1</a:t>
              </a:r>
              <a:endParaRPr lang="en-US" altLang="ko-KR"/>
            </a:p>
          </p:txBody>
        </p:sp>
        <p:sp>
          <p:nvSpPr>
            <p:cNvPr id="5137" name="Line 17">
              <a:extLst>
                <a:ext uri="{FF2B5EF4-FFF2-40B4-BE49-F238E27FC236}">
                  <a16:creationId xmlns:a16="http://schemas.microsoft.com/office/drawing/2014/main" id="{075E46E4-12C0-4370-B54A-6FC1A4BE8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79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Line 18">
              <a:extLst>
                <a:ext uri="{FF2B5EF4-FFF2-40B4-BE49-F238E27FC236}">
                  <a16:creationId xmlns:a16="http://schemas.microsoft.com/office/drawing/2014/main" id="{27219600-232F-4806-BEBE-ABE9EABE8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329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Line 19">
              <a:extLst>
                <a:ext uri="{FF2B5EF4-FFF2-40B4-BE49-F238E27FC236}">
                  <a16:creationId xmlns:a16="http://schemas.microsoft.com/office/drawing/2014/main" id="{333955E2-7CEB-411A-9464-15063756A2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8" y="2568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Text Box 20">
              <a:extLst>
                <a:ext uri="{FF2B5EF4-FFF2-40B4-BE49-F238E27FC236}">
                  <a16:creationId xmlns:a16="http://schemas.microsoft.com/office/drawing/2014/main" id="{AB58EB48-E82F-4DC2-A3D8-F0276BF91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" y="2481"/>
              <a:ext cx="1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b="1"/>
                <a:t>?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>
            <a:extLst>
              <a:ext uri="{FF2B5EF4-FFF2-40B4-BE49-F238E27FC236}">
                <a16:creationId xmlns:a16="http://schemas.microsoft.com/office/drawing/2014/main" id="{00E56E0C-0C3E-40EC-8624-DF679EFA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endParaRPr lang="ko-KR" altLang="en-US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47" name="내용 개체 틀 2">
            <a:extLst>
              <a:ext uri="{FF2B5EF4-FFF2-40B4-BE49-F238E27FC236}">
                <a16:creationId xmlns:a16="http://schemas.microsoft.com/office/drawing/2014/main" id="{226AF3D4-9549-4843-91F4-917853C04057}"/>
              </a:ext>
            </a:extLst>
          </p:cNvPr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1800" b="1">
                <a:latin typeface="Courier New" panose="02070309020205020404" pitchFamily="49" charset="0"/>
                <a:cs typeface="Courier New" panose="02070309020205020404" pitchFamily="49" charset="0"/>
              </a:rPr>
              <a:t>	if ( grade &gt;= 90 )       // 90 and above</a:t>
            </a:r>
            <a:br>
              <a:rPr lang="en-US" altLang="ko-KR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b="1">
                <a:latin typeface="Courier New" panose="02070309020205020404" pitchFamily="49" charset="0"/>
                <a:cs typeface="Courier New" panose="02070309020205020404" pitchFamily="49" charset="0"/>
              </a:rPr>
              <a:t>   printf("A“);</a:t>
            </a:r>
            <a:br>
              <a:rPr lang="en-US" altLang="ko-KR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b="1">
                <a:latin typeface="Courier New" panose="02070309020205020404" pitchFamily="49" charset="0"/>
                <a:cs typeface="Courier New" panose="02070309020205020404" pitchFamily="49" charset="0"/>
              </a:rPr>
              <a:t>else if ( grade &gt;= 80 )  // 80-89</a:t>
            </a:r>
            <a:br>
              <a:rPr lang="en-US" altLang="ko-KR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b="1">
                <a:latin typeface="Courier New" panose="02070309020205020404" pitchFamily="49" charset="0"/>
                <a:cs typeface="Courier New" panose="02070309020205020404" pitchFamily="49" charset="0"/>
              </a:rPr>
              <a:t>   printf("B“);</a:t>
            </a:r>
            <a:br>
              <a:rPr lang="en-US" altLang="ko-KR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b="1">
                <a:latin typeface="Courier New" panose="02070309020205020404" pitchFamily="49" charset="0"/>
                <a:cs typeface="Courier New" panose="02070309020205020404" pitchFamily="49" charset="0"/>
              </a:rPr>
              <a:t>else if ( grade &gt;= 70 )  // 70-79</a:t>
            </a:r>
            <a:br>
              <a:rPr lang="en-US" altLang="ko-KR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b="1">
                <a:latin typeface="Courier New" panose="02070309020205020404" pitchFamily="49" charset="0"/>
                <a:cs typeface="Courier New" panose="02070309020205020404" pitchFamily="49" charset="0"/>
              </a:rPr>
              <a:t>   printf("C“);  </a:t>
            </a:r>
            <a:br>
              <a:rPr lang="en-US" altLang="ko-KR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b="1">
                <a:latin typeface="Courier New" panose="02070309020205020404" pitchFamily="49" charset="0"/>
                <a:cs typeface="Courier New" panose="02070309020205020404" pitchFamily="49" charset="0"/>
              </a:rPr>
              <a:t>else if ( grade &gt;= 60 )  // 60-69</a:t>
            </a:r>
            <a:br>
              <a:rPr lang="en-US" altLang="ko-KR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b="1">
                <a:latin typeface="Courier New" panose="02070309020205020404" pitchFamily="49" charset="0"/>
                <a:cs typeface="Courier New" panose="02070309020205020404" pitchFamily="49" charset="0"/>
              </a:rPr>
              <a:t>   printf("D“);</a:t>
            </a:r>
            <a:br>
              <a:rPr lang="en-US" altLang="ko-KR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b="1">
                <a:latin typeface="Courier New" panose="02070309020205020404" pitchFamily="49" charset="0"/>
                <a:cs typeface="Courier New" panose="02070309020205020404" pitchFamily="49" charset="0"/>
              </a:rPr>
              <a:t>else                     // less than 60</a:t>
            </a:r>
            <a:br>
              <a:rPr lang="en-US" altLang="ko-KR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b="1">
                <a:latin typeface="Courier New" panose="02070309020205020404" pitchFamily="49" charset="0"/>
                <a:cs typeface="Courier New" panose="02070309020205020404" pitchFamily="49" charset="0"/>
              </a:rPr>
              <a:t>   printf("F“);</a:t>
            </a:r>
            <a:endParaRPr lang="ko-KR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BCC45391-2C8D-4424-A13F-38B21558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b="1" u="sng"/>
              <a:t> example</a:t>
            </a:r>
            <a:endParaRPr lang="ko-KR" altLang="en-US" b="1" u="sng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81DEC6-C09C-4B8B-87F1-D15B137A8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625" y="1285876"/>
            <a:ext cx="8229600" cy="5357813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main ( )</a:t>
            </a: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num1, num2, num3, min = 0;</a:t>
            </a:r>
          </a:p>
          <a:p>
            <a:pPr>
              <a:buNone/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(“input three integers : ");</a:t>
            </a: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("%d %d %d", &amp;num1, &amp;num2, &amp;num3);</a:t>
            </a:r>
          </a:p>
          <a:p>
            <a:pPr>
              <a:buNone/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	if (num1 &lt; num2)</a:t>
            </a: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	if (num1 &lt; num3)</a:t>
            </a: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   		min = num1;</a:t>
            </a: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   	else</a:t>
            </a: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          	min = num3;</a:t>
            </a: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	else</a:t>
            </a: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 	if (num2 &lt; num3)</a:t>
            </a: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         	min = num2;</a:t>
            </a: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  	else</a:t>
            </a: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  		min = num3;</a:t>
            </a:r>
          </a:p>
          <a:p>
            <a:pPr>
              <a:buNone/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(“min value: %d", min);</a:t>
            </a:r>
          </a:p>
          <a:p>
            <a:pPr>
              <a:buNone/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>
            <a:extLst>
              <a:ext uri="{FF2B5EF4-FFF2-40B4-BE49-F238E27FC236}">
                <a16:creationId xmlns:a16="http://schemas.microsoft.com/office/drawing/2014/main" id="{66890A87-BDB2-4134-8027-AB7949B7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/>
              <a:t>Compound statement</a:t>
            </a:r>
            <a:endParaRPr lang="ko-KR" altLang="en-US" b="1" u="sng"/>
          </a:p>
        </p:txBody>
      </p:sp>
      <p:sp>
        <p:nvSpPr>
          <p:cNvPr id="8195" name="내용 개체 틀 2">
            <a:extLst>
              <a:ext uri="{FF2B5EF4-FFF2-40B4-BE49-F238E27FC236}">
                <a16:creationId xmlns:a16="http://schemas.microsoft.com/office/drawing/2014/main" id="{C8D8516A-51A6-447B-967E-B7AE430553EA}"/>
              </a:ext>
            </a:extLst>
          </p:cNvPr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block : enclosed by { } </a:t>
            </a:r>
          </a:p>
          <a:p>
            <a:r>
              <a:rPr lang="en-US" altLang="ko-KR"/>
              <a:t>Example</a:t>
            </a:r>
          </a:p>
          <a:p>
            <a:endParaRPr lang="en-US" altLang="ko-KR"/>
          </a:p>
          <a:p>
            <a:pPr marL="990600" lvl="1" indent="-533400">
              <a:buNone/>
            </a:pPr>
            <a:r>
              <a:rPr lang="en-US" altLang="ko-KR" sz="1400" b="1">
                <a:latin typeface="Courier New" panose="02070309020205020404" pitchFamily="49" charset="0"/>
              </a:rPr>
              <a:t>if ( num1 &gt;= num2 )</a:t>
            </a:r>
          </a:p>
          <a:p>
            <a:pPr marL="990600" lvl="1" indent="-533400">
              <a:buNone/>
            </a:pPr>
            <a:r>
              <a:rPr lang="en-US" altLang="ko-KR" sz="1400" b="1">
                <a:latin typeface="Courier New" panose="02070309020205020404" pitchFamily="49" charset="0"/>
              </a:rPr>
              <a:t>{</a:t>
            </a:r>
          </a:p>
          <a:p>
            <a:pPr marL="990600" lvl="1" indent="-533400">
              <a:buNone/>
            </a:pPr>
            <a:r>
              <a:rPr lang="en-US" altLang="ko-KR" sz="1400" b="1">
                <a:latin typeface="Courier New" panose="02070309020205020404" pitchFamily="49" charset="0"/>
              </a:rPr>
              <a:t>	printf(“num1 is greater than num2\n“);   </a:t>
            </a:r>
          </a:p>
          <a:p>
            <a:pPr marL="990600" lvl="1" indent="-533400">
              <a:buNone/>
            </a:pPr>
            <a:r>
              <a:rPr lang="en-US" altLang="ko-KR" sz="1400" b="1">
                <a:latin typeface="Courier New" panose="02070309020205020404" pitchFamily="49" charset="0"/>
              </a:rPr>
              <a:t>	printf(“The difference is: %d\n”, num1- num2);	</a:t>
            </a:r>
          </a:p>
          <a:p>
            <a:pPr marL="990600" lvl="1" indent="-533400">
              <a:buNone/>
            </a:pPr>
            <a:r>
              <a:rPr lang="en-US" altLang="ko-KR" sz="1400" b="1">
                <a:latin typeface="Courier New" panose="02070309020205020404" pitchFamily="49" charset="0"/>
              </a:rPr>
              <a:t>} else {</a:t>
            </a:r>
          </a:p>
          <a:p>
            <a:pPr marL="990600" lvl="1" indent="-533400">
              <a:buNone/>
            </a:pPr>
            <a:r>
              <a:rPr lang="en-US" altLang="ko-KR" sz="1400" b="1">
                <a:latin typeface="Courier New" panose="02070309020205020404" pitchFamily="49" charset="0"/>
              </a:rPr>
              <a:t>	printf(“num2 is greater than or equal to num1\n”;</a:t>
            </a:r>
          </a:p>
          <a:p>
            <a:pPr marL="990600" lvl="1" indent="-533400">
              <a:buNone/>
            </a:pPr>
            <a:r>
              <a:rPr lang="en-US" altLang="ko-KR" sz="1400" b="1">
                <a:latin typeface="Courier New" panose="02070309020205020404" pitchFamily="49" charset="0"/>
              </a:rPr>
              <a:t>	printf(“The difference is: %d\n”, num2 – num1); </a:t>
            </a:r>
          </a:p>
          <a:p>
            <a:pPr marL="990600" lvl="1" indent="-533400">
              <a:buNone/>
            </a:pPr>
            <a:r>
              <a:rPr lang="en-US" altLang="ko-KR" sz="1400" b="1">
                <a:latin typeface="Courier New" panose="02070309020205020404" pitchFamily="49" charset="0"/>
              </a:rPr>
              <a:t>} </a:t>
            </a:r>
          </a:p>
          <a:p>
            <a:pPr>
              <a:buFont typeface="Wingdings" panose="05000000000000000000" pitchFamily="2" charset="2"/>
              <a:buNone/>
            </a:pPr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3C7880DF-E509-4296-B732-22A7E46D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/>
              <a:t>Ternary conditional operator ?:</a:t>
            </a:r>
            <a:endParaRPr lang="ko-KR" altLang="en-US" b="1" u="sng"/>
          </a:p>
        </p:txBody>
      </p:sp>
      <p:sp>
        <p:nvSpPr>
          <p:cNvPr id="9219" name="내용 개체 틀 2">
            <a:extLst>
              <a:ext uri="{FF2B5EF4-FFF2-40B4-BE49-F238E27FC236}">
                <a16:creationId xmlns:a16="http://schemas.microsoft.com/office/drawing/2014/main" id="{FA9F2DC3-E7D3-4BC9-833F-1EEFBC0236AF}"/>
              </a:ext>
            </a:extLst>
          </p:cNvPr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Example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b="1">
                <a:latin typeface="Courier New" panose="02070309020205020404" pitchFamily="49" charset="0"/>
                <a:cs typeface="Courier New" panose="02070309020205020404" pitchFamily="49" charset="0"/>
              </a:rPr>
              <a:t>printf(“Enter two integers :”);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b="1">
                <a:latin typeface="Courier New" panose="02070309020205020404" pitchFamily="49" charset="0"/>
                <a:cs typeface="Courier New" panose="02070309020205020404" pitchFamily="49" charset="0"/>
              </a:rPr>
              <a:t>scanf(“%d %d”,&amp;num1, &amp;num2);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b="1">
                <a:latin typeface="Courier New" panose="02070309020205020404" pitchFamily="49" charset="0"/>
                <a:cs typeface="Courier New" panose="02070309020205020404" pitchFamily="49" charset="0"/>
              </a:rPr>
              <a:t>printf(“%d\n”, ((num1 &gt;= num2)? num1–num2: num2-num1));</a:t>
            </a:r>
          </a:p>
          <a:p>
            <a:pPr>
              <a:buFont typeface="Wingdings" panose="05000000000000000000" pitchFamily="2" charset="2"/>
              <a:buNone/>
            </a:pPr>
            <a:endParaRPr lang="ko-KR" altLang="en-US"/>
          </a:p>
        </p:txBody>
      </p:sp>
      <p:grpSp>
        <p:nvGrpSpPr>
          <p:cNvPr id="9220" name="Group 3">
            <a:extLst>
              <a:ext uri="{FF2B5EF4-FFF2-40B4-BE49-F238E27FC236}">
                <a16:creationId xmlns:a16="http://schemas.microsoft.com/office/drawing/2014/main" id="{2B5967A2-465A-407F-8AE8-ADB3A0B75680}"/>
              </a:ext>
            </a:extLst>
          </p:cNvPr>
          <p:cNvGrpSpPr>
            <a:grpSpLocks/>
          </p:cNvGrpSpPr>
          <p:nvPr/>
        </p:nvGrpSpPr>
        <p:grpSpPr bwMode="auto">
          <a:xfrm>
            <a:off x="2640014" y="3643313"/>
            <a:ext cx="6624637" cy="2438400"/>
            <a:chOff x="612" y="2119"/>
            <a:chExt cx="4173" cy="1536"/>
          </a:xfrm>
        </p:grpSpPr>
        <p:sp>
          <p:nvSpPr>
            <p:cNvPr id="9221" name="Freeform 4">
              <a:extLst>
                <a:ext uri="{FF2B5EF4-FFF2-40B4-BE49-F238E27FC236}">
                  <a16:creationId xmlns:a16="http://schemas.microsoft.com/office/drawing/2014/main" id="{FC510A8C-34F7-41BA-9A82-DCA9537403B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880" y="3249"/>
              <a:ext cx="1270" cy="4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90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2" name="Rectangle 5">
              <a:extLst>
                <a:ext uri="{FF2B5EF4-FFF2-40B4-BE49-F238E27FC236}">
                  <a16:creationId xmlns:a16="http://schemas.microsoft.com/office/drawing/2014/main" id="{BE518A8C-E9F9-4B43-9581-E2650E95F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2478"/>
              <a:ext cx="39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false</a:t>
              </a:r>
            </a:p>
            <a:p>
              <a:endParaRPr lang="ko-KR" altLang="en-US" sz="1400" b="1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9223" name="Freeform 6">
              <a:extLst>
                <a:ext uri="{FF2B5EF4-FFF2-40B4-BE49-F238E27FC236}">
                  <a16:creationId xmlns:a16="http://schemas.microsoft.com/office/drawing/2014/main" id="{24FC762E-B47A-4DFD-B61F-39E40BA3332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292" y="3249"/>
              <a:ext cx="1498" cy="4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91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4" name="Rectangle 7">
              <a:extLst>
                <a:ext uri="{FF2B5EF4-FFF2-40B4-BE49-F238E27FC236}">
                  <a16:creationId xmlns:a16="http://schemas.microsoft.com/office/drawing/2014/main" id="{11C2044E-2395-4066-B1CA-DAB6FD7D8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478"/>
              <a:ext cx="4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ko-KR" altLang="en-US" sz="14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true</a:t>
              </a:r>
            </a:p>
            <a:p>
              <a:endParaRPr lang="ko-KR" altLang="en-US" sz="1400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25" name="Group 8">
              <a:extLst>
                <a:ext uri="{FF2B5EF4-FFF2-40B4-BE49-F238E27FC236}">
                  <a16:creationId xmlns:a16="http://schemas.microsoft.com/office/drawing/2014/main" id="{395127D9-EB1E-4FD0-BBC6-2B45047D46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" y="2931"/>
              <a:ext cx="1361" cy="211"/>
              <a:chOff x="0" y="0"/>
              <a:chExt cx="20000" cy="20000"/>
            </a:xfrm>
          </p:grpSpPr>
          <p:sp>
            <p:nvSpPr>
              <p:cNvPr id="9244" name="Rectangle 9">
                <a:extLst>
                  <a:ext uri="{FF2B5EF4-FFF2-40B4-BE49-F238E27FC236}">
                    <a16:creationId xmlns:a16="http://schemas.microsoft.com/office/drawing/2014/main" id="{85EBD8CB-C7EF-403D-8CE5-5CFDD88D1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5" y="4583"/>
                <a:ext cx="16000" cy="14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latinLnBrk="1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14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print num1-num2</a:t>
                </a:r>
              </a:p>
              <a:p>
                <a:endParaRPr lang="ko-KR" altLang="en-US" sz="1400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45" name="Freeform 10">
                <a:extLst>
                  <a:ext uri="{FF2B5EF4-FFF2-40B4-BE49-F238E27FC236}">
                    <a16:creationId xmlns:a16="http://schemas.microsoft.com/office/drawing/2014/main" id="{7848A683-17C4-49C9-AF8E-1546058678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17 h 20000"/>
                  <a:gd name="T4" fmla="*/ 0 w 20000"/>
                  <a:gd name="T5" fmla="*/ 19917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6" name="Rectangle 11">
              <a:extLst>
                <a:ext uri="{FF2B5EF4-FFF2-40B4-BE49-F238E27FC236}">
                  <a16:creationId xmlns:a16="http://schemas.microsoft.com/office/drawing/2014/main" id="{AF86D634-3772-4702-9427-2E7C202AA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2976"/>
              <a:ext cx="116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14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Print  num2-num1</a:t>
              </a:r>
              <a:endParaRPr lang="en-US" altLang="ko-KR" sz="1400" b="1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9227" name="Freeform 12">
              <a:extLst>
                <a:ext uri="{FF2B5EF4-FFF2-40B4-BE49-F238E27FC236}">
                  <a16:creationId xmlns:a16="http://schemas.microsoft.com/office/drawing/2014/main" id="{7DDFE5B3-EA8B-4B5D-A902-3B7AAC86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6" y="2931"/>
              <a:ext cx="1179" cy="22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5" y="0"/>
                  </a:moveTo>
                  <a:lnTo>
                    <a:pt x="19985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85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28" name="Group 13">
              <a:extLst>
                <a:ext uri="{FF2B5EF4-FFF2-40B4-BE49-F238E27FC236}">
                  <a16:creationId xmlns:a16="http://schemas.microsoft.com/office/drawing/2014/main" id="{19C2DBFD-BBA9-4FAA-9BEE-784DDB2DC8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8" y="3254"/>
              <a:ext cx="123" cy="401"/>
              <a:chOff x="-25" y="0"/>
              <a:chExt cx="20049" cy="20000"/>
            </a:xfrm>
          </p:grpSpPr>
          <p:sp>
            <p:nvSpPr>
              <p:cNvPr id="9241" name="Freeform 14">
                <a:extLst>
                  <a:ext uri="{FF2B5EF4-FFF2-40B4-BE49-F238E27FC236}">
                    <a16:creationId xmlns:a16="http://schemas.microsoft.com/office/drawing/2014/main" id="{CFD060E6-35A0-4542-8885-2ACD7F837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1" y="3981"/>
                <a:ext cx="163" cy="12135"/>
              </a:xfrm>
              <a:custGeom>
                <a:avLst/>
                <a:gdLst>
                  <a:gd name="T0" fmla="*/ 0 w 20000"/>
                  <a:gd name="T1" fmla="*/ 995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19947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2" name="Oval 15">
                <a:extLst>
                  <a:ext uri="{FF2B5EF4-FFF2-40B4-BE49-F238E27FC236}">
                    <a16:creationId xmlns:a16="http://schemas.microsoft.com/office/drawing/2014/main" id="{281EF454-CC79-4ACD-A961-2EEB30464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" y="16116"/>
                <a:ext cx="19723" cy="3884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latinLnBrk="1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9243" name="Oval 16">
                <a:extLst>
                  <a:ext uri="{FF2B5EF4-FFF2-40B4-BE49-F238E27FC236}">
                    <a16:creationId xmlns:a16="http://schemas.microsoft.com/office/drawing/2014/main" id="{26F8BDDE-650E-42A1-AC35-73C592C6D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" y="0"/>
                <a:ext cx="19723" cy="3885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latinLnBrk="1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9229" name="Group 17">
              <a:extLst>
                <a:ext uri="{FF2B5EF4-FFF2-40B4-BE49-F238E27FC236}">
                  <a16:creationId xmlns:a16="http://schemas.microsoft.com/office/drawing/2014/main" id="{762914C5-3E73-4870-B6C6-84C12BA246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9" y="2119"/>
              <a:ext cx="121" cy="317"/>
              <a:chOff x="1409" y="0"/>
              <a:chExt cx="17182" cy="20000"/>
            </a:xfrm>
          </p:grpSpPr>
          <p:sp>
            <p:nvSpPr>
              <p:cNvPr id="9239" name="Freeform 18">
                <a:extLst>
                  <a:ext uri="{FF2B5EF4-FFF2-40B4-BE49-F238E27FC236}">
                    <a16:creationId xmlns:a16="http://schemas.microsoft.com/office/drawing/2014/main" id="{75A8971F-3E47-470B-80BE-10318B3ACA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29" y="5041"/>
                <a:ext cx="142" cy="14959"/>
              </a:xfrm>
              <a:custGeom>
                <a:avLst/>
                <a:gdLst>
                  <a:gd name="T0" fmla="*/ 0 w 20000"/>
                  <a:gd name="T1" fmla="*/ 3492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19946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0" name="Oval 19">
                <a:extLst>
                  <a:ext uri="{FF2B5EF4-FFF2-40B4-BE49-F238E27FC236}">
                    <a16:creationId xmlns:a16="http://schemas.microsoft.com/office/drawing/2014/main" id="{3CCD1DB0-C0A9-444C-88CA-988F0E0709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9" y="0"/>
                <a:ext cx="17182" cy="4920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latinLnBrk="1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9230" name="Group 20">
              <a:extLst>
                <a:ext uri="{FF2B5EF4-FFF2-40B4-BE49-F238E27FC236}">
                  <a16:creationId xmlns:a16="http://schemas.microsoft.com/office/drawing/2014/main" id="{76D02C04-B065-442B-B71B-41C8DC961D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2" y="2436"/>
              <a:ext cx="1747" cy="556"/>
              <a:chOff x="0" y="0"/>
              <a:chExt cx="20000" cy="20000"/>
            </a:xfrm>
          </p:grpSpPr>
          <p:sp>
            <p:nvSpPr>
              <p:cNvPr id="9237" name="Freeform 21">
                <a:extLst>
                  <a:ext uri="{FF2B5EF4-FFF2-40B4-BE49-F238E27FC236}">
                    <a16:creationId xmlns:a16="http://schemas.microsoft.com/office/drawing/2014/main" id="{D53DD09B-0303-4770-9CF9-627CC8EB6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90 w 20000"/>
                  <a:gd name="T1" fmla="*/ 10000 h 20000"/>
                  <a:gd name="T2" fmla="*/ 9990 w 20000"/>
                  <a:gd name="T3" fmla="*/ 19977 h 20000"/>
                  <a:gd name="T4" fmla="*/ 0 w 20000"/>
                  <a:gd name="T5" fmla="*/ 10000 h 20000"/>
                  <a:gd name="T6" fmla="*/ 9990 w 20000"/>
                  <a:gd name="T7" fmla="*/ 0 h 20000"/>
                  <a:gd name="T8" fmla="*/ 19990 w 20000"/>
                  <a:gd name="T9" fmla="*/ 1000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90" y="10000"/>
                    </a:moveTo>
                    <a:lnTo>
                      <a:pt x="9990" y="19977"/>
                    </a:lnTo>
                    <a:lnTo>
                      <a:pt x="0" y="10000"/>
                    </a:lnTo>
                    <a:lnTo>
                      <a:pt x="9990" y="0"/>
                    </a:lnTo>
                    <a:lnTo>
                      <a:pt x="19990" y="1000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8" name="Rectangle 22">
                <a:extLst>
                  <a:ext uri="{FF2B5EF4-FFF2-40B4-BE49-F238E27FC236}">
                    <a16:creationId xmlns:a16="http://schemas.microsoft.com/office/drawing/2014/main" id="{CBC28909-2D2B-445E-B879-29DAB6343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5" y="8287"/>
                <a:ext cx="11261" cy="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latinLnBrk="1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14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num1 &gt;= num2</a:t>
                </a:r>
              </a:p>
              <a:p>
                <a:endParaRPr lang="ko-KR" altLang="en-US" sz="1400" b="1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31" name="Line 23">
              <a:extLst>
                <a:ext uri="{FF2B5EF4-FFF2-40B4-BE49-F238E27FC236}">
                  <a16:creationId xmlns:a16="http://schemas.microsoft.com/office/drawing/2014/main" id="{AAB06CFE-3E01-4007-A8C6-7253B828DD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2" y="2704"/>
              <a:ext cx="6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2" name="Line 24">
              <a:extLst>
                <a:ext uri="{FF2B5EF4-FFF2-40B4-BE49-F238E27FC236}">
                  <a16:creationId xmlns:a16="http://schemas.microsoft.com/office/drawing/2014/main" id="{7D067B90-0F67-4843-BC74-00919AB35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70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3" name="Line 25">
              <a:extLst>
                <a:ext uri="{FF2B5EF4-FFF2-40B4-BE49-F238E27FC236}">
                  <a16:creationId xmlns:a16="http://schemas.microsoft.com/office/drawing/2014/main" id="{2B2A8AEE-ED57-4398-B09B-72C2A211F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315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Line 26">
              <a:extLst>
                <a:ext uri="{FF2B5EF4-FFF2-40B4-BE49-F238E27FC236}">
                  <a16:creationId xmlns:a16="http://schemas.microsoft.com/office/drawing/2014/main" id="{120EAFF6-5CCA-428D-8137-D6B431550E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70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5" name="Line 27">
              <a:extLst>
                <a:ext uri="{FF2B5EF4-FFF2-40B4-BE49-F238E27FC236}">
                  <a16:creationId xmlns:a16="http://schemas.microsoft.com/office/drawing/2014/main" id="{28D6B668-825F-496F-8B2A-FCA4185B5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270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6" name="Line 28">
              <a:extLst>
                <a:ext uri="{FF2B5EF4-FFF2-40B4-BE49-F238E27FC236}">
                  <a16:creationId xmlns:a16="http://schemas.microsoft.com/office/drawing/2014/main" id="{8411BF4E-D843-4517-9106-7BF6612DF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315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B2781C5F-286F-4753-8A2E-BC0A25BD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/>
              <a:t>Dangling Else Problem</a:t>
            </a:r>
            <a:endParaRPr lang="ko-KR" altLang="en-US" b="1" u="sng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F110398-9A5F-4F03-B272-B5B41A070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5563" y="1857376"/>
            <a:ext cx="7143750" cy="500063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  <a:defRPr/>
            </a:pP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if a </a:t>
            </a:r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if b </a:t>
            </a:r>
            <a:r>
              <a:rPr lang="en-US" altLang="ko-KR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s1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s2 </a:t>
            </a:r>
            <a:endParaRPr lang="ko-KR" alt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1434</Words>
  <Application>Microsoft Office PowerPoint</Application>
  <PresentationFormat>Widescreen</PresentationFormat>
  <Paragraphs>266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굴림</vt:lpstr>
      <vt:lpstr>맑은 고딕</vt:lpstr>
      <vt:lpstr>Arial</vt:lpstr>
      <vt:lpstr>Calibri</vt:lpstr>
      <vt:lpstr>Calibri Light</vt:lpstr>
      <vt:lpstr>Courier New</vt:lpstr>
      <vt:lpstr>Wingdings</vt:lpstr>
      <vt:lpstr>Office Theme</vt:lpstr>
      <vt:lpstr>C Programming Lecture 7 : Control Structures</vt:lpstr>
      <vt:lpstr>Control Structures</vt:lpstr>
      <vt:lpstr>if </vt:lpstr>
      <vt:lpstr>if-else</vt:lpstr>
      <vt:lpstr>if-else</vt:lpstr>
      <vt:lpstr>if example</vt:lpstr>
      <vt:lpstr>Compound statement</vt:lpstr>
      <vt:lpstr>Ternary conditional operator ?:</vt:lpstr>
      <vt:lpstr>Dangling Else Problem</vt:lpstr>
      <vt:lpstr>switch</vt:lpstr>
      <vt:lpstr>while</vt:lpstr>
      <vt:lpstr>do-while</vt:lpstr>
      <vt:lpstr>while example</vt:lpstr>
      <vt:lpstr>for</vt:lpstr>
      <vt:lpstr>for example</vt:lpstr>
      <vt:lpstr>break</vt:lpstr>
      <vt:lpstr>continue</vt:lpstr>
      <vt:lpstr>Nested Loop</vt:lpstr>
      <vt:lpstr>Infinite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 Lecture 7 : Control Structures</dc:title>
  <dc:creator>User</dc:creator>
  <cp:lastModifiedBy>User</cp:lastModifiedBy>
  <cp:revision>1</cp:revision>
  <dcterms:created xsi:type="dcterms:W3CDTF">2022-06-27T14:26:35Z</dcterms:created>
  <dcterms:modified xsi:type="dcterms:W3CDTF">2022-06-27T14:26:39Z</dcterms:modified>
</cp:coreProperties>
</file>