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1" r:id="rId2"/>
    <p:sldId id="366" r:id="rId3"/>
    <p:sldId id="379" r:id="rId4"/>
    <p:sldId id="367" r:id="rId5"/>
    <p:sldId id="376" r:id="rId6"/>
    <p:sldId id="382" r:id="rId7"/>
    <p:sldId id="371" r:id="rId8"/>
    <p:sldId id="372" r:id="rId9"/>
    <p:sldId id="377" r:id="rId10"/>
    <p:sldId id="373" r:id="rId11"/>
    <p:sldId id="383" r:id="rId12"/>
    <p:sldId id="384" r:id="rId13"/>
    <p:sldId id="385" r:id="rId14"/>
    <p:sldId id="386" r:id="rId15"/>
    <p:sldId id="387" r:id="rId16"/>
    <p:sldId id="388" r:id="rId17"/>
    <p:sldId id="412" r:id="rId18"/>
    <p:sldId id="413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411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D7829-2698-4D38-AFE5-48313D91BA2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B8510-27FC-4D3F-9E1D-21F35188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8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281619BF-5E7A-4D27-8FF5-95EAE15D7E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300">
                <a:latin typeface="Times New Roman" panose="02020603050405020304" pitchFamily="18" charset="0"/>
                <a:cs typeface="Tahoma" panose="020B0604030504040204" pitchFamily="34" charset="0"/>
              </a:rPr>
              <a:t>© 우균, 창병모</a:t>
            </a:r>
            <a:endParaRPr lang="ko-KR" altLang="ko-KR" sz="130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278B9818-9321-449A-8F52-4D1703EC10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39D1DFE5-D104-4F58-83DF-58A711CD20A0}" type="slidenum">
              <a:rPr lang="ko-KR" altLang="ko-KR" sz="1300">
                <a:latin typeface="Times New Roman" panose="02020603050405020304" pitchFamily="18" charset="0"/>
                <a:cs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ko-KR" altLang="ko-KR" sz="130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2CB2F71B-74B3-40DC-BC55-3D66908733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7CEAD014-B07A-4B0E-937D-DEDCD4E35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1164987-45F2-45DF-B497-92795E8FF8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735ECF0E-07F3-4069-B042-F0E83C6690A9}" type="slidenum">
              <a:rPr lang="ko-KR" altLang="ko-KR" sz="1300">
                <a:cs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ko-KR" altLang="ko-KR" sz="1300">
              <a:cs typeface="Tahom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C440569-5BCF-4485-B2DA-9D1E829FAC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7B1C4DF-4340-4DF7-916C-606491CF5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7E9A7B35-1BBF-46D5-81D5-63DD667E4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75C837DD-AE9D-4C77-8C32-F94EE501716C}" type="slidenum">
              <a:rPr lang="ko-KR" altLang="ko-KR" sz="1300">
                <a:cs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ko-KR" altLang="ko-KR" sz="1300">
              <a:cs typeface="Tahoma" panose="020B060403050404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565ABE9-66AC-434B-8CDC-7E0E6C865B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8C3D39A-19A4-4357-A71E-6D716AD02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D5C9A66-AFDC-4F87-9E25-1F8CD109F3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B9839D49-566E-48CE-A5FF-CA36AD73EDC0}" type="slidenum">
              <a:rPr lang="ko-KR" altLang="ko-KR" sz="1300">
                <a:cs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ko-KR" altLang="ko-KR" sz="1300">
              <a:cs typeface="Tahoma" panose="020B060403050404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C5A1A49-E6DD-485E-B2FB-8B06C442E7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B7193D8-0A82-43A7-86D2-59C53BC61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DDD4B5A9-E444-4F8F-AB24-17BF71D18F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2BEF0EE5-8AFB-49E7-917A-B49F4CC9368D}" type="slidenum">
              <a:rPr lang="ko-KR" altLang="ko-KR" sz="1300">
                <a:cs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ko-KR" altLang="ko-KR" sz="1300">
              <a:cs typeface="Tahoma" panose="020B060403050404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48B7C16-FE4D-4697-B9F7-D5C51F9CD5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FB9117F-7700-477A-A0A6-7650EDD58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9E30DBC-715A-4F64-B6B6-8000C4B7E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9BC14DE6-77E6-40EE-9CB7-386D29DEBD95}" type="slidenum">
              <a:rPr lang="ko-KR" altLang="ko-KR" sz="1300">
                <a:cs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ko-KR" altLang="ko-KR" sz="1300">
              <a:cs typeface="Tahoma" panose="020B060403050404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55E7736-03A9-4526-9606-9AF8FB3919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EB35903-6A33-4CCB-8EB4-76110A53D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F567E82-DEA9-47BA-AD3E-127CFB5D68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FEA98F69-E22B-46B8-9747-27B7EAB3BF0D}" type="slidenum">
              <a:rPr lang="ko-KR" altLang="ko-KR" sz="1300">
                <a:cs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ko-KR" altLang="ko-KR" sz="1300">
              <a:cs typeface="Tahoma" panose="020B060403050404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F4D1B44-6B0C-4F71-887F-1C74CBDC16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2FF01F9-23DD-4FEE-94F5-7970D6269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1525F78A-C58B-4C12-8B4F-F9A0C76A49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300">
                <a:latin typeface="Times New Roman" panose="02020603050405020304" pitchFamily="18" charset="0"/>
                <a:cs typeface="Tahoma" panose="020B0604030504040204" pitchFamily="34" charset="0"/>
              </a:rPr>
              <a:t>© 우균, 창병모</a:t>
            </a:r>
            <a:endParaRPr lang="ko-KR" altLang="ko-KR" sz="130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8435" name="Rectangle 7">
            <a:extLst>
              <a:ext uri="{FF2B5EF4-FFF2-40B4-BE49-F238E27FC236}">
                <a16:creationId xmlns:a16="http://schemas.microsoft.com/office/drawing/2014/main" id="{747C0FF7-D592-40CC-9665-3DD6C97803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6516F18A-8C54-44B3-8AA5-AD6AC495AE4A}" type="slidenum">
              <a:rPr lang="ko-KR" altLang="ko-KR" sz="1300">
                <a:latin typeface="Times New Roman" panose="02020603050405020304" pitchFamily="18" charset="0"/>
                <a:cs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ko-KR" altLang="ko-KR" sz="130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D77A27BE-5CBA-44D9-AC60-56F122EF13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12CC1712-4398-4B0C-9D49-021DD6E44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F0EA3135-1942-4BA7-AD96-783CD724C6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300">
                <a:latin typeface="Times New Roman" panose="02020603050405020304" pitchFamily="18" charset="0"/>
                <a:cs typeface="Tahoma" panose="020B0604030504040204" pitchFamily="34" charset="0"/>
              </a:rPr>
              <a:t>© 우균, 창병모</a:t>
            </a:r>
            <a:endParaRPr lang="ko-KR" altLang="ko-KR" sz="130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DB4CE283-69F0-46DF-9B7C-F8EFE1CE04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94C9A813-63F9-4497-840D-362EBABA3773}" type="slidenum">
              <a:rPr lang="ko-KR" altLang="ko-KR" sz="1300">
                <a:latin typeface="Times New Roman" panose="02020603050405020304" pitchFamily="18" charset="0"/>
                <a:cs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ko-KR" altLang="ko-KR" sz="130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63493C2-2C70-4828-96F9-B05B90B6E1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E10F4FCA-4850-4057-BA51-0E6D72D5E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22A57682-10FD-4684-A3B1-59DFD9B5EA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300">
                <a:latin typeface="Times New Roman" panose="02020603050405020304" pitchFamily="18" charset="0"/>
                <a:cs typeface="Tahoma" panose="020B0604030504040204" pitchFamily="34" charset="0"/>
              </a:rPr>
              <a:t>© 우균, 창병모</a:t>
            </a:r>
            <a:endParaRPr lang="ko-KR" altLang="ko-KR" sz="130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50137A92-2E23-43C5-AF21-B23989581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B0FA1CD1-25B7-41C5-B44E-0E9CF8C13613}" type="slidenum">
              <a:rPr lang="ko-KR" altLang="ko-KR" sz="1300">
                <a:latin typeface="Times New Roman" panose="02020603050405020304" pitchFamily="18" charset="0"/>
                <a:cs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ko-KR" altLang="ko-KR" sz="130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6CA4151C-8854-4481-AB2A-D117E64980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728B556D-B19B-4899-9B2B-3B8C0D320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B982899F-38D9-48BB-A0FF-B653C0F0470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300">
                <a:latin typeface="Times New Roman" panose="02020603050405020304" pitchFamily="18" charset="0"/>
                <a:cs typeface="Tahoma" panose="020B0604030504040204" pitchFamily="34" charset="0"/>
              </a:rPr>
              <a:t>© 우균, 창병모</a:t>
            </a:r>
            <a:endParaRPr lang="ko-KR" altLang="ko-KR" sz="130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54007F01-C12E-497F-9163-813339103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F416A9D0-F670-43CF-9F63-2125347F1441}" type="slidenum">
              <a:rPr lang="ko-KR" altLang="ko-KR" sz="1300">
                <a:latin typeface="Times New Roman" panose="02020603050405020304" pitchFamily="18" charset="0"/>
                <a:cs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ko-KR" altLang="ko-KR" sz="130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BDFE744C-0310-4D2E-9A1E-1A56B2E12B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B856E6B7-21AE-4ED0-A9D7-97D5D7759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BCC79FAC-327C-47AE-8DF4-548C8359C9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300">
                <a:latin typeface="Times New Roman" panose="02020603050405020304" pitchFamily="18" charset="0"/>
                <a:cs typeface="Tahoma" panose="020B0604030504040204" pitchFamily="34" charset="0"/>
              </a:rPr>
              <a:t>© 우균, 창병모</a:t>
            </a:r>
            <a:endParaRPr lang="ko-KR" altLang="ko-KR" sz="130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27651" name="Rectangle 7">
            <a:extLst>
              <a:ext uri="{FF2B5EF4-FFF2-40B4-BE49-F238E27FC236}">
                <a16:creationId xmlns:a16="http://schemas.microsoft.com/office/drawing/2014/main" id="{05F53BCB-D0EA-4890-B891-8645D1FBA9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82F1E6F4-01E5-491B-832C-E596E686105A}" type="slidenum">
              <a:rPr lang="ko-KR" altLang="ko-KR" sz="1300">
                <a:latin typeface="Times New Roman" panose="02020603050405020304" pitchFamily="18" charset="0"/>
                <a:cs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ko-KR" altLang="ko-KR" sz="130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EAB92AF8-4E42-4B06-A4BA-F253B12469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5018009E-80A6-43B0-A08A-A38AA129F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3AA51494-218C-471C-B297-A2EFDCDE88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300">
                <a:latin typeface="Times New Roman" panose="02020603050405020304" pitchFamily="18" charset="0"/>
                <a:cs typeface="Tahoma" panose="020B0604030504040204" pitchFamily="34" charset="0"/>
              </a:rPr>
              <a:t>© 우균, 창병모</a:t>
            </a:r>
            <a:endParaRPr lang="ko-KR" altLang="ko-KR" sz="130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29699" name="Rectangle 7">
            <a:extLst>
              <a:ext uri="{FF2B5EF4-FFF2-40B4-BE49-F238E27FC236}">
                <a16:creationId xmlns:a16="http://schemas.microsoft.com/office/drawing/2014/main" id="{00C4A3EA-CA0F-458D-AAE1-FD8035A0A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3D223E6D-7C83-4BFC-BC78-374EF7DF971D}" type="slidenum">
              <a:rPr lang="ko-KR" altLang="ko-KR" sz="1300">
                <a:latin typeface="Times New Roman" panose="02020603050405020304" pitchFamily="18" charset="0"/>
                <a:cs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ko-KR" altLang="ko-KR" sz="130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A8B41139-8137-4104-B91C-4F8D98D54B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C57C47DE-F8C6-46EA-80B6-874CD5B92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91E079F4-D700-4A5C-9161-878A6D1BC0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300">
                <a:latin typeface="Times New Roman" panose="02020603050405020304" pitchFamily="18" charset="0"/>
                <a:cs typeface="Tahoma" panose="020B0604030504040204" pitchFamily="34" charset="0"/>
              </a:rPr>
              <a:t>© 우균, 창병모</a:t>
            </a:r>
            <a:endParaRPr lang="ko-KR" altLang="ko-KR" sz="130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31747" name="Rectangle 7">
            <a:extLst>
              <a:ext uri="{FF2B5EF4-FFF2-40B4-BE49-F238E27FC236}">
                <a16:creationId xmlns:a16="http://schemas.microsoft.com/office/drawing/2014/main" id="{1BFD0EFE-5FDA-4640-9EC6-3012C32D8D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320234B6-FE41-476D-BAAC-09108EFC72CF}" type="slidenum">
              <a:rPr lang="ko-KR" altLang="ko-KR" sz="1300">
                <a:latin typeface="Times New Roman" panose="02020603050405020304" pitchFamily="18" charset="0"/>
                <a:cs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ko-KR" altLang="ko-KR" sz="130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8745441B-9121-48E7-BF89-B1EF77ABFF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784B14F5-4A23-4529-AF04-798AB1DD6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68D4338D-B435-4760-AF42-F66D0C2A04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300">
                <a:latin typeface="Times New Roman" panose="02020603050405020304" pitchFamily="18" charset="0"/>
                <a:cs typeface="Tahoma" panose="020B0604030504040204" pitchFamily="34" charset="0"/>
              </a:rPr>
              <a:t>© 우균, 창병모</a:t>
            </a:r>
            <a:endParaRPr lang="ko-KR" altLang="ko-KR" sz="130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33795" name="Rectangle 7">
            <a:extLst>
              <a:ext uri="{FF2B5EF4-FFF2-40B4-BE49-F238E27FC236}">
                <a16:creationId xmlns:a16="http://schemas.microsoft.com/office/drawing/2014/main" id="{9C4704A0-03DC-4269-8CEC-50BB360F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492CADAC-BA85-472B-ADC4-0A1A668863CD}" type="slidenum">
              <a:rPr lang="ko-KR" altLang="ko-KR" sz="1300">
                <a:latin typeface="Times New Roman" panose="02020603050405020304" pitchFamily="18" charset="0"/>
                <a:cs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ko-KR" altLang="ko-KR" sz="130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91B36BEE-0017-40E7-8152-85CD41249E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D0085700-99FC-44AD-86A6-EA49203AA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00A9-365C-4469-B0E4-AE3AF3D6C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A7F12-3B47-4C51-8C89-1CA2E289E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3BC4-B8E4-4238-A352-4450ED5E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820B-69E2-4CE3-9395-E418D1CDDFF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572B4-B035-4744-BEF9-935111F8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694C1-7763-4487-ABD1-C44BD438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04B-EF0F-471A-A3AD-3F112199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8F07-906D-40CE-8F25-B7A073D2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C49DA-401A-40E5-9663-EDF9FDECD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A8EC-CA2E-4CAE-99C3-282E74C7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820B-69E2-4CE3-9395-E418D1CDDFF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AC42-4DCA-4B50-96F3-3CB5A74D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5D0C-90E1-4D7C-A637-9ABFF4DF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04B-EF0F-471A-A3AD-3F112199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32BBF-3D6B-41D4-BF14-B47ED3D49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28364-FFA0-448C-87C4-8B5789BF1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18B2-8FD5-43C8-BC2B-FF3C00CD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820B-69E2-4CE3-9395-E418D1CDDFF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E45CA-7983-44CD-BEED-D61358A7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24B9-42F2-49CD-A21A-4A139AA1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04B-EF0F-471A-A3AD-3F112199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0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DDA9-DF33-441F-B2EF-7F9518AD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B06A-8FE0-46BC-887D-5E169ABD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FDAC-AFAF-4B32-8DA8-B5311EE6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820B-69E2-4CE3-9395-E418D1CDDFF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DBAF-5838-4836-B2D0-DB5A410E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839E-BD7C-4625-8D6B-BDE5C2C9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04B-EF0F-471A-A3AD-3F112199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9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0BAA-A811-4F96-96CB-49CD2A1B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8D6BB-F76D-4A4A-96DE-47FC3AB0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35BD-BE0B-4907-9235-EE326189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820B-69E2-4CE3-9395-E418D1CDDFF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F257E-7961-4F74-9FAB-BED13A47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A872B-C520-473F-9ABC-386D8DEC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04B-EF0F-471A-A3AD-3F112199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9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5C04-5B6B-4D81-AE28-CAB1F49A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DA92-9D24-4E88-94E8-47E01B9FC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557C5-7668-4164-9C14-6ACE8836C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337B4-E940-4CF7-9CEA-F5E982D0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820B-69E2-4CE3-9395-E418D1CDDFF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15B34-E0B8-47DA-B4BD-018EDE4E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60160-91CA-4D6D-A9B2-E2121305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04B-EF0F-471A-A3AD-3F112199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1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7CA9-DF3B-40EF-BF0E-AF9A7FD0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A7367-F858-4EF0-A619-03BC56A7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6EF30-ED93-4C16-A768-55FB25E06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05427-B7BF-4D22-81FE-62726D2E0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4FACF-E0B0-4BF7-A549-C1EFC31A2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E4B3E-7CFF-49D7-AAD8-EF5264C8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820B-69E2-4CE3-9395-E418D1CDDFF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3EC9B-05ED-4807-91F6-2533B968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91EB6-67B6-43F0-9D9B-344BDFB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04B-EF0F-471A-A3AD-3F112199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0BB7-462F-4D6D-A09C-D0C3C28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655AC-78F7-40DF-B947-4CA5408A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820B-69E2-4CE3-9395-E418D1CDDFF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ADFF1-4B2F-4EE9-92D3-050A2AF7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C852D-F432-4F7C-916F-E22E1DC9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04B-EF0F-471A-A3AD-3F112199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F461D-FD84-450D-9478-5898A40D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820B-69E2-4CE3-9395-E418D1CDDFF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01BC5-D38A-455D-BEDC-4E61D34F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AA016-6AA6-42D4-B80F-B9EC47D6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04B-EF0F-471A-A3AD-3F112199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0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888B-85AF-4067-A633-A5DC7282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C65F-D188-47E8-B593-3DF363146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DDB44-0EB1-43E8-9ADE-2DE13607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0805E-80A8-46FE-9915-47C32325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820B-69E2-4CE3-9395-E418D1CDDFF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3EA56-6DA8-4D20-978B-3938AED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7BB99-EB5A-46B1-89AE-9BF41F7B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04B-EF0F-471A-A3AD-3F112199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A613-9AC3-446C-A546-8E76BFA2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48B20-0906-4EAD-A7A0-20C617E93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18CC7-2BBB-49A3-9E74-5B03EA59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B7A8D-1D17-4DD8-BA86-2CF91503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820B-69E2-4CE3-9395-E418D1CDDFF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6C64A-8387-4A97-BADC-2FACCE10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BA9AA-719F-48FD-BA00-EF405CF7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04B-EF0F-471A-A3AD-3F112199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0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93A6E-E225-4725-B0C1-830AFD74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5C3B3-F369-42AB-B1F3-F4CFF86FB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100D9-1E4B-4AA6-B21C-A233EBAEF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820B-69E2-4CE3-9395-E418D1CDDFF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C6CB2-24EC-41F5-8DD3-84470826C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E8B95-E21B-427A-8B43-4DCF56C9F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E04B-EF0F-471A-A3AD-3F112199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2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>
            <a:extLst>
              <a:ext uri="{FF2B5EF4-FFF2-40B4-BE49-F238E27FC236}">
                <a16:creationId xmlns:a16="http://schemas.microsoft.com/office/drawing/2014/main" id="{6C08F439-C53D-4336-81F1-8A5B125DD3C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953618-B83E-4674-AE1C-8CE728E99936}" type="slidenum">
              <a:rPr kumimoji="0" lang="ko-KR" altLang="en-US" sz="12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73B653C8-CC78-4BB4-AED4-B89B3F582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1778000"/>
            <a:ext cx="72278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600" b="1"/>
              <a:t>Lecture 8 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600" b="1"/>
              <a:t>Programming</a:t>
            </a:r>
            <a:r>
              <a:rPr lang="ko-KR" altLang="en-US" sz="4600" b="1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4">
            <a:extLst>
              <a:ext uri="{FF2B5EF4-FFF2-40B4-BE49-F238E27FC236}">
                <a16:creationId xmlns:a16="http://schemas.microsoft.com/office/drawing/2014/main" id="{9EF12F87-93CF-4A91-966A-E6D6D3F284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E4F415-DDD9-4E4B-96A3-D39C8C327CB4}" type="slidenum">
              <a:rPr kumimoji="0" lang="ko-KR" altLang="en-US" sz="12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706FB64-C211-4AC1-B55D-46470A89F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chemeClr val="tx1"/>
                </a:solidFill>
              </a:rPr>
              <a:t>Compiler / Interpreter</a:t>
            </a:r>
            <a:r>
              <a:rPr lang="ko-KR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8CDDE70-BE08-4217-9D4A-1AC1AF440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412876"/>
            <a:ext cx="7632700" cy="4824413"/>
          </a:xfrm>
        </p:spPr>
        <p:txBody>
          <a:bodyPr/>
          <a:lstStyle/>
          <a:p>
            <a:pPr eaLnBrk="1" hangingPunct="1"/>
            <a:r>
              <a:rPr lang="en-US" altLang="ko-KR"/>
              <a:t>Compiler</a:t>
            </a:r>
            <a:endParaRPr lang="ko-KR" altLang="en-US"/>
          </a:p>
          <a:p>
            <a:pPr lvl="1" eaLnBrk="1" hangingPunct="1"/>
            <a:r>
              <a:rPr lang="en-US" altLang="ko-KR">
                <a:solidFill>
                  <a:srgbClr val="FF6600"/>
                </a:solidFill>
              </a:rPr>
              <a:t>Convert high level language to low level language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FF6600"/>
                </a:solidFill>
              </a:rPr>
              <a:t>	(occur at compile-time)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/>
          </a:p>
          <a:p>
            <a:pPr eaLnBrk="1" hangingPunct="1"/>
            <a:r>
              <a:rPr lang="en-US" altLang="ko-KR"/>
              <a:t>Interpreter</a:t>
            </a:r>
            <a:endParaRPr lang="ko-KR" altLang="en-US"/>
          </a:p>
          <a:p>
            <a:pPr lvl="1" eaLnBrk="1" hangingPunct="1"/>
            <a:r>
              <a:rPr lang="en-US" altLang="ko-KR">
                <a:solidFill>
                  <a:srgbClr val="FF6600"/>
                </a:solidFill>
              </a:rPr>
              <a:t>Compile and execute the program line by line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FF6600"/>
                </a:solidFill>
              </a:rPr>
              <a:t>	(occur at run-time)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>
              <a:solidFill>
                <a:srgbClr val="FF6600"/>
              </a:solidFill>
            </a:endParaRPr>
          </a:p>
          <a:p>
            <a:pPr eaLnBrk="1" hangingPunct="1"/>
            <a:r>
              <a:rPr lang="en-US" altLang="ko-KR"/>
              <a:t>Comparison?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7A30CCFE-597A-49B1-911E-A3B5A104F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u="sng"/>
              <a:t>C Programming Language</a:t>
            </a: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BB2D4D2D-116B-4EB0-B9A4-E00092131F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Designed by</a:t>
            </a:r>
            <a:r>
              <a:rPr lang="ko-KR" altLang="en-US"/>
              <a:t> </a:t>
            </a:r>
            <a:r>
              <a:rPr lang="en-US" altLang="ko-KR"/>
              <a:t>Dennis Ritchie (1972)</a:t>
            </a:r>
            <a:endParaRPr lang="ko-KR" altLang="en-US"/>
          </a:p>
          <a:p>
            <a:pPr lvl="1" eaLnBrk="1" hangingPunct="1"/>
            <a:r>
              <a:rPr lang="ko-KR" altLang="en-US"/>
              <a:t> </a:t>
            </a:r>
            <a:r>
              <a:rPr lang="en-US" altLang="ko-KR"/>
              <a:t>used for developing UNIX OS</a:t>
            </a:r>
          </a:p>
          <a:p>
            <a:pPr lvl="1" eaLnBrk="1" hangingPunct="1"/>
            <a:endParaRPr lang="en-US" altLang="ko-KR"/>
          </a:p>
          <a:p>
            <a:pPr eaLnBrk="1" hangingPunct="1"/>
            <a:r>
              <a:rPr lang="en-US" altLang="ko-KR"/>
              <a:t>C features</a:t>
            </a:r>
            <a:endParaRPr lang="ko-KR" altLang="en-US"/>
          </a:p>
          <a:p>
            <a:pPr lvl="1" eaLnBrk="1" hangingPunct="1"/>
            <a:r>
              <a:rPr lang="en-US" altLang="ko-KR"/>
              <a:t>Structured programming , modular programming</a:t>
            </a:r>
          </a:p>
          <a:p>
            <a:pPr lvl="1" eaLnBrk="1" hangingPunct="1"/>
            <a:r>
              <a:rPr lang="en-US" altLang="ko-KR"/>
              <a:t>Highly portable</a:t>
            </a:r>
          </a:p>
          <a:p>
            <a:pPr lvl="1" eaLnBrk="1" hangingPunct="1"/>
            <a:r>
              <a:rPr lang="en-US" altLang="ko-KR"/>
              <a:t>Efficient (fast)</a:t>
            </a:r>
          </a:p>
          <a:p>
            <a:pPr lvl="1" eaLnBrk="1" hangingPunct="1"/>
            <a:r>
              <a:rPr lang="en-US" altLang="ko-KR"/>
              <a:t>C has the features of high level language and low level language</a:t>
            </a:r>
          </a:p>
          <a:p>
            <a:pPr lvl="1" eaLnBrk="1" hangingPunct="1"/>
            <a:endParaRPr lang="en-US" altLang="ko-KR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/>
          </a:p>
        </p:txBody>
      </p:sp>
      <p:sp>
        <p:nvSpPr>
          <p:cNvPr id="34820" name="슬라이드 번호 개체 틀 4">
            <a:extLst>
              <a:ext uri="{FF2B5EF4-FFF2-40B4-BE49-F238E27FC236}">
                <a16:creationId xmlns:a16="http://schemas.microsoft.com/office/drawing/2014/main" id="{ADAF31BF-1D35-4078-9575-E2127BE600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F5E454-C401-49DD-ACFD-0EB09F9CF499}" type="slidenum">
              <a:rPr kumimoji="0" lang="ko-KR" altLang="en-US" sz="12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200">
              <a:latin typeface="굴림" panose="020B0600000101010101" pitchFamily="34" charset="-127"/>
            </a:endParaRPr>
          </a:p>
        </p:txBody>
      </p:sp>
      <p:grpSp>
        <p:nvGrpSpPr>
          <p:cNvPr id="34821" name="Group 11">
            <a:extLst>
              <a:ext uri="{FF2B5EF4-FFF2-40B4-BE49-F238E27FC236}">
                <a16:creationId xmlns:a16="http://schemas.microsoft.com/office/drawing/2014/main" id="{D6F59557-C671-418A-8F23-FA664E51D46D}"/>
              </a:ext>
            </a:extLst>
          </p:cNvPr>
          <p:cNvGrpSpPr>
            <a:grpSpLocks/>
          </p:cNvGrpSpPr>
          <p:nvPr/>
        </p:nvGrpSpPr>
        <p:grpSpPr bwMode="auto">
          <a:xfrm>
            <a:off x="8904426" y="1285875"/>
            <a:ext cx="1628979" cy="2252258"/>
            <a:chOff x="4043" y="300"/>
            <a:chExt cx="1595" cy="1840"/>
          </a:xfrm>
        </p:grpSpPr>
        <p:pic>
          <p:nvPicPr>
            <p:cNvPr id="34822" name="Picture 8" descr="DMR picture">
              <a:extLst>
                <a:ext uri="{FF2B5EF4-FFF2-40B4-BE49-F238E27FC236}">
                  <a16:creationId xmlns:a16="http://schemas.microsoft.com/office/drawing/2014/main" id="{C5397801-FD83-4448-B580-CCD589747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" y="300"/>
              <a:ext cx="1329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3" name="Text Box 10">
              <a:extLst>
                <a:ext uri="{FF2B5EF4-FFF2-40B4-BE49-F238E27FC236}">
                  <a16:creationId xmlns:a16="http://schemas.microsoft.com/office/drawing/2014/main" id="{F896A298-EB7F-48CE-9C34-A5446EDF6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" y="1838"/>
              <a:ext cx="159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Dennis Ritchie</a:t>
              </a: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A6BC4C4-158C-4382-8E94-41D45B69E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u="sng"/>
              <a:t>First Program</a:t>
            </a:r>
            <a:br>
              <a:rPr lang="en-US" altLang="ko-KR" u="sng"/>
            </a:br>
            <a:r>
              <a:rPr lang="en-US" altLang="ko-KR" u="sng"/>
              <a:t>simple</a:t>
            </a:r>
            <a:r>
              <a:rPr lang="ko-KR" altLang="en-US" u="sng"/>
              <a:t> </a:t>
            </a:r>
            <a:r>
              <a:rPr lang="en-US" altLang="ko-KR" u="sng"/>
              <a:t>C program (hello.c)</a:t>
            </a:r>
          </a:p>
        </p:txBody>
      </p:sp>
      <p:pic>
        <p:nvPicPr>
          <p:cNvPr id="36867" name="Picture 6">
            <a:extLst>
              <a:ext uri="{FF2B5EF4-FFF2-40B4-BE49-F238E27FC236}">
                <a16:creationId xmlns:a16="http://schemas.microsoft.com/office/drawing/2014/main" id="{7C97B097-9C9F-4B46-A543-A609A52C53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5"/>
          <a:stretch>
            <a:fillRect/>
          </a:stretch>
        </p:blipFill>
        <p:spPr>
          <a:xfrm>
            <a:off x="2238376" y="1928813"/>
            <a:ext cx="6570663" cy="21844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6868" name="슬라이드 번호 개체 틀 4">
            <a:extLst>
              <a:ext uri="{FF2B5EF4-FFF2-40B4-BE49-F238E27FC236}">
                <a16:creationId xmlns:a16="http://schemas.microsoft.com/office/drawing/2014/main" id="{D2E173F7-D2BB-4728-A4CD-6DF75435EB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5778AD-E88D-43C1-B6F4-0587532975EB}" type="slidenum">
              <a:rPr kumimoji="0" lang="ko-KR" altLang="en-US" sz="12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3B2D269F-DF23-45D3-8B28-ECEBA0D06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4365626"/>
            <a:ext cx="4427538" cy="2016125"/>
          </a:xfrm>
          <a:prstGeom prst="rect">
            <a:avLst/>
          </a:prstGeom>
          <a:solidFill>
            <a:srgbClr val="ECFF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34" charset="-127"/>
              </a:rPr>
              <a:t>output: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34" charset="-127"/>
              </a:rPr>
              <a:t>Hello, World !</a:t>
            </a:r>
            <a:endParaRPr lang="ko-KR" altLang="en-US" sz="1800">
              <a:latin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5580243-0308-4FB0-92B9-BF32BBA8E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u="sng"/>
              <a:t>C compiler</a:t>
            </a:r>
            <a:endParaRPr lang="ko-KR" altLang="en-US" u="sng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69F8195-271A-42E9-B478-54188FBDA8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62768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ko-KR" b="1" u="sng" dirty="0"/>
              <a:t>compiler?</a:t>
            </a:r>
          </a:p>
          <a:p>
            <a:pPr lvl="1" eaLnBrk="1" hangingPunct="1"/>
            <a:r>
              <a:rPr lang="en-US" altLang="ko-KR" dirty="0"/>
              <a:t>Programmer can use high level language such as C</a:t>
            </a:r>
          </a:p>
          <a:p>
            <a:pPr lvl="1" eaLnBrk="1" hangingPunct="1"/>
            <a:r>
              <a:rPr lang="en-US" altLang="ko-KR" dirty="0"/>
              <a:t>CPU knows machine language (assembly language)</a:t>
            </a:r>
            <a:endParaRPr lang="ko-KR" altLang="en-US" dirty="0"/>
          </a:p>
          <a:p>
            <a:pPr lvl="1" eaLnBrk="1" hangingPunct="1"/>
            <a:endParaRPr lang="ko-KR" altLang="en-US" dirty="0"/>
          </a:p>
          <a:p>
            <a:pPr lvl="1" eaLnBrk="1" hangingPunct="1"/>
            <a:endParaRPr lang="ko-KR" altLang="en-US" dirty="0"/>
          </a:p>
          <a:p>
            <a:pPr lvl="1" eaLnBrk="1" hangingPunct="1"/>
            <a:endParaRPr lang="ko-KR" altLang="en-US" dirty="0"/>
          </a:p>
          <a:p>
            <a:pPr lvl="1" eaLnBrk="1" hangingPunct="1"/>
            <a:endParaRPr lang="ko-KR" altLang="en-US" dirty="0"/>
          </a:p>
          <a:p>
            <a:pPr eaLnBrk="1" hangingPunct="1"/>
            <a:r>
              <a:rPr lang="en-US" altLang="ko-KR" b="1" u="sng" dirty="0"/>
              <a:t>C compiler</a:t>
            </a:r>
            <a:endParaRPr lang="ko-KR" altLang="en-US" b="1" u="sng" dirty="0"/>
          </a:p>
          <a:p>
            <a:pPr lvl="1" eaLnBrk="1" hangingPunct="1"/>
            <a:r>
              <a:rPr lang="en-US" altLang="ko-KR" dirty="0"/>
              <a:t>Commercial compiler: Microsoft Visual C/C++ (ver. 6.0)</a:t>
            </a:r>
          </a:p>
          <a:p>
            <a:pPr lvl="1" eaLnBrk="1" hangingPunct="1"/>
            <a:r>
              <a:rPr lang="en-US" altLang="ko-KR" dirty="0"/>
              <a:t>Free compiler: </a:t>
            </a:r>
            <a:r>
              <a:rPr lang="ko-KR" altLang="en-US" dirty="0"/>
              <a:t> </a:t>
            </a: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endParaRPr lang="ko-KR" altLang="en-US" dirty="0"/>
          </a:p>
          <a:p>
            <a:pPr lvl="1" eaLnBrk="1" hangingPunct="1"/>
            <a:endParaRPr lang="ko-KR" altLang="en-US" dirty="0"/>
          </a:p>
        </p:txBody>
      </p:sp>
      <p:sp>
        <p:nvSpPr>
          <p:cNvPr id="38916" name="슬라이드 번호 개체 틀 4">
            <a:extLst>
              <a:ext uri="{FF2B5EF4-FFF2-40B4-BE49-F238E27FC236}">
                <a16:creationId xmlns:a16="http://schemas.microsoft.com/office/drawing/2014/main" id="{8E8716B6-3BFA-4957-8C37-5C332B9C83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492FAB-EDD4-47A6-9B86-A27261B060CA}" type="slidenum">
              <a:rPr kumimoji="0" lang="ko-KR" altLang="en-US" sz="12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38917" name="AutoShape 4">
            <a:extLst>
              <a:ext uri="{FF2B5EF4-FFF2-40B4-BE49-F238E27FC236}">
                <a16:creationId xmlns:a16="http://schemas.microsoft.com/office/drawing/2014/main" id="{1BC189A3-F6CF-426E-87A1-4D2419944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6" y="2857501"/>
            <a:ext cx="1584325" cy="1008063"/>
          </a:xfrm>
          <a:prstGeom prst="roundRect">
            <a:avLst>
              <a:gd name="adj" fmla="val 16667"/>
            </a:avLst>
          </a:prstGeom>
          <a:solidFill>
            <a:srgbClr val="FFF3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Compiler</a:t>
            </a:r>
            <a:endParaRPr lang="ko-KR" altLang="en-US" sz="1800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B2265048-987E-43DD-B186-0BAEA5E9B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857501"/>
            <a:ext cx="1295400" cy="1008063"/>
          </a:xfrm>
          <a:prstGeom prst="rect">
            <a:avLst/>
          </a:prstGeom>
          <a:solidFill>
            <a:srgbClr val="ECFFD9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C program</a:t>
            </a:r>
            <a:endParaRPr lang="ko-KR" altLang="en-US" sz="18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int main…</a:t>
            </a:r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093CD83C-70B9-4259-A99A-F65BD69E0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2857501"/>
            <a:ext cx="1295400" cy="1008063"/>
          </a:xfrm>
          <a:prstGeom prst="rect">
            <a:avLst/>
          </a:prstGeom>
          <a:solidFill>
            <a:srgbClr val="ECFFD9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Machine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language</a:t>
            </a:r>
            <a:endParaRPr lang="ko-KR" altLang="en-US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010101…</a:t>
            </a:r>
          </a:p>
        </p:txBody>
      </p:sp>
      <p:sp>
        <p:nvSpPr>
          <p:cNvPr id="38920" name="AutoShape 8">
            <a:extLst>
              <a:ext uri="{FF2B5EF4-FFF2-40B4-BE49-F238E27FC236}">
                <a16:creationId xmlns:a16="http://schemas.microsoft.com/office/drawing/2014/main" id="{C2F7E7BC-FFE1-4338-BF5B-57D3434F5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3146425"/>
            <a:ext cx="431800" cy="503238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CC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AutoShape 9">
            <a:extLst>
              <a:ext uri="{FF2B5EF4-FFF2-40B4-BE49-F238E27FC236}">
                <a16:creationId xmlns:a16="http://schemas.microsoft.com/office/drawing/2014/main" id="{33F170E3-E81F-448E-8AF5-408B78012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3146425"/>
            <a:ext cx="431800" cy="503238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CC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B252CB9-4DA8-484A-8506-61DD13D54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u="sng"/>
              <a:t>Compile &amp; Build</a:t>
            </a:r>
            <a:endParaRPr lang="ko-KR" altLang="en-US" u="sng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C8E78F8-9893-4B62-8A6E-46038E9757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/>
              <a:t> compile </a:t>
            </a:r>
            <a:r>
              <a:rPr lang="en-US" altLang="ko-KR" dirty="0">
                <a:sym typeface="Wingdings" panose="05000000000000000000" pitchFamily="2" charset="2"/>
              </a:rPr>
              <a:t> Compile </a:t>
            </a:r>
            <a:r>
              <a:rPr lang="en-US" altLang="ko-KR" dirty="0" err="1">
                <a:sym typeface="Wingdings" panose="05000000000000000000" pitchFamily="2" charset="2"/>
              </a:rPr>
              <a:t>hello.c</a:t>
            </a:r>
            <a:endParaRPr lang="en-US" altLang="ko-KR" dirty="0">
              <a:sym typeface="Wingdings" panose="05000000000000000000" pitchFamily="2" charset="2"/>
            </a:endParaRPr>
          </a:p>
          <a:p>
            <a:pPr eaLnBrk="1" hangingPunct="1"/>
            <a:endParaRPr lang="en-US" altLang="ko-KR" dirty="0">
              <a:sym typeface="Wingdings" panose="05000000000000000000" pitchFamily="2" charset="2"/>
            </a:endParaRPr>
          </a:p>
          <a:p>
            <a:pPr eaLnBrk="1" hangingPunct="1"/>
            <a:endParaRPr lang="en-US" altLang="ko-KR" dirty="0">
              <a:sym typeface="Wingdings" panose="05000000000000000000" pitchFamily="2" charset="2"/>
            </a:endParaRPr>
          </a:p>
          <a:p>
            <a:pPr eaLnBrk="1" hangingPunct="1"/>
            <a:endParaRPr lang="en-US" altLang="ko-KR" dirty="0">
              <a:sym typeface="Wingdings" panose="05000000000000000000" pitchFamily="2" charset="2"/>
            </a:endParaRPr>
          </a:p>
          <a:p>
            <a:pPr lvl="1" eaLnBrk="1" hangingPunct="1"/>
            <a:endParaRPr lang="en-US" altLang="ko-KR" dirty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ko-KR" dirty="0">
                <a:sym typeface="Wingdings" panose="05000000000000000000" pitchFamily="2" charset="2"/>
              </a:rPr>
              <a:t>Object file (.obj)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is created</a:t>
            </a:r>
            <a:endParaRPr lang="ko-KR" altLang="en-US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ko-KR" dirty="0">
                <a:sym typeface="Wingdings" panose="05000000000000000000" pitchFamily="2" charset="2"/>
              </a:rPr>
              <a:t>Build  Build Hello.exe</a:t>
            </a:r>
          </a:p>
          <a:p>
            <a:pPr eaLnBrk="1" hangingPunct="1"/>
            <a:endParaRPr lang="en-US" altLang="ko-KR" dirty="0">
              <a:sym typeface="Wingdings" panose="05000000000000000000" pitchFamily="2" charset="2"/>
            </a:endParaRPr>
          </a:p>
          <a:p>
            <a:pPr eaLnBrk="1" hangingPunct="1"/>
            <a:endParaRPr lang="en-US" altLang="ko-KR" dirty="0">
              <a:sym typeface="Wingdings" panose="05000000000000000000" pitchFamily="2" charset="2"/>
            </a:endParaRPr>
          </a:p>
          <a:p>
            <a:pPr eaLnBrk="1" hangingPunct="1"/>
            <a:endParaRPr lang="en-US" altLang="ko-KR" dirty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ko-KR" dirty="0">
                <a:sym typeface="Wingdings" panose="05000000000000000000" pitchFamily="2" charset="2"/>
              </a:rPr>
              <a:t>Link : link object files and create a executable file (.exe)</a:t>
            </a:r>
            <a:endParaRPr lang="ko-KR" altLang="en-US" dirty="0">
              <a:sym typeface="Wingdings" panose="05000000000000000000" pitchFamily="2" charset="2"/>
            </a:endParaRPr>
          </a:p>
          <a:p>
            <a:pPr lvl="1" eaLnBrk="1" hangingPunct="1"/>
            <a:endParaRPr lang="ko-KR" altLang="en-US" dirty="0"/>
          </a:p>
        </p:txBody>
      </p:sp>
      <p:sp>
        <p:nvSpPr>
          <p:cNvPr id="40964" name="슬라이드 번호 개체 틀 4">
            <a:extLst>
              <a:ext uri="{FF2B5EF4-FFF2-40B4-BE49-F238E27FC236}">
                <a16:creationId xmlns:a16="http://schemas.microsoft.com/office/drawing/2014/main" id="{7E4118F6-B3C8-4B60-BA83-10A005427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A204AE-9FE6-43E2-9BC7-1E682BC4BB85}" type="slidenum">
              <a:rPr kumimoji="0" lang="ko-KR" altLang="en-US" sz="12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200">
              <a:latin typeface="굴림" panose="020B0600000101010101" pitchFamily="34" charset="-127"/>
            </a:endParaRPr>
          </a:p>
        </p:txBody>
      </p:sp>
      <p:pic>
        <p:nvPicPr>
          <p:cNvPr id="40965" name="Picture 6">
            <a:extLst>
              <a:ext uri="{FF2B5EF4-FFF2-40B4-BE49-F238E27FC236}">
                <a16:creationId xmlns:a16="http://schemas.microsoft.com/office/drawing/2014/main" id="{AEF0E629-DEE7-4440-B2B9-EA6E49EF8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100" y="2087335"/>
            <a:ext cx="68659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7">
            <a:extLst>
              <a:ext uri="{FF2B5EF4-FFF2-40B4-BE49-F238E27FC236}">
                <a16:creationId xmlns:a16="http://schemas.microsoft.com/office/drawing/2014/main" id="{D2538F16-6B6E-43CF-8C6A-B393FA180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317" y="4210278"/>
            <a:ext cx="6865937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11D8D4B-A243-45B3-B9B1-FC02FA75E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u="sng"/>
              <a:t>Compile-time error</a:t>
            </a:r>
            <a:endParaRPr lang="ko-KR" altLang="en-US" u="sng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3B60C27-56B2-4DD5-A694-C6C59D6E63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altLang="ko-KR"/>
          </a:p>
          <a:p>
            <a:pPr lvl="1" eaLnBrk="1" hangingPunct="1"/>
            <a:r>
              <a:rPr lang="en-US" altLang="ko-KR"/>
              <a:t>Grammar error. Object file can not be created</a:t>
            </a:r>
            <a:endParaRPr lang="ko-KR" altLang="en-US"/>
          </a:p>
          <a:p>
            <a:pPr lvl="1" eaLnBrk="1" hangingPunct="1"/>
            <a:r>
              <a:rPr lang="en-US" altLang="ko-KR"/>
              <a:t>Double click error message line</a:t>
            </a:r>
          </a:p>
        </p:txBody>
      </p:sp>
      <p:sp>
        <p:nvSpPr>
          <p:cNvPr id="43012" name="슬라이드 번호 개체 틀 4">
            <a:extLst>
              <a:ext uri="{FF2B5EF4-FFF2-40B4-BE49-F238E27FC236}">
                <a16:creationId xmlns:a16="http://schemas.microsoft.com/office/drawing/2014/main" id="{F4E78232-F76C-4E15-8250-8DB3B4E3EE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831707-582E-4C5E-91BF-B86EA203114A}" type="slidenum">
              <a:rPr kumimoji="0" lang="ko-KR" altLang="en-US" sz="12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200">
              <a:latin typeface="굴림" panose="020B0600000101010101" pitchFamily="34" charset="-127"/>
            </a:endParaRPr>
          </a:p>
        </p:txBody>
      </p:sp>
      <p:pic>
        <p:nvPicPr>
          <p:cNvPr id="43013" name="Picture 4">
            <a:extLst>
              <a:ext uri="{FF2B5EF4-FFF2-40B4-BE49-F238E27FC236}">
                <a16:creationId xmlns:a16="http://schemas.microsoft.com/office/drawing/2014/main" id="{E975DE93-BB65-456B-94DC-C8298C905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3011715"/>
            <a:ext cx="5078413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5">
            <a:extLst>
              <a:ext uri="{FF2B5EF4-FFF2-40B4-BE49-F238E27FC236}">
                <a16:creationId xmlns:a16="http://schemas.microsoft.com/office/drawing/2014/main" id="{0E38C751-9B87-4ECE-B8D7-22D61E37C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5341" y="2867252"/>
            <a:ext cx="936625" cy="14398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3015" name="Line 6">
            <a:extLst>
              <a:ext uri="{FF2B5EF4-FFF2-40B4-BE49-F238E27FC236}">
                <a16:creationId xmlns:a16="http://schemas.microsoft.com/office/drawing/2014/main" id="{62C4359A-4F4A-47D9-A3D2-CA6030011A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8163" y="2521858"/>
            <a:ext cx="1008062" cy="302418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5603885-38BB-4A85-8130-EF09408D3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u="sng"/>
              <a:t>Programming Process</a:t>
            </a:r>
            <a:endParaRPr lang="ko-KR" altLang="en-US" u="sng"/>
          </a:p>
        </p:txBody>
      </p:sp>
      <p:sp>
        <p:nvSpPr>
          <p:cNvPr id="45059" name="슬라이드 번호 개체 틀 4">
            <a:extLst>
              <a:ext uri="{FF2B5EF4-FFF2-40B4-BE49-F238E27FC236}">
                <a16:creationId xmlns:a16="http://schemas.microsoft.com/office/drawing/2014/main" id="{AD02BC9A-DF8A-4605-9BAB-562EEA058A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F17233-7FFB-42D4-B7E5-07C213327F9C}" type="slidenum">
              <a:rPr kumimoji="0" lang="ko-KR" altLang="en-US" sz="12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45060" name="TextBox 5">
            <a:extLst>
              <a:ext uri="{FF2B5EF4-FFF2-40B4-BE49-F238E27FC236}">
                <a16:creationId xmlns:a16="http://schemas.microsoft.com/office/drawing/2014/main" id="{D302EFD9-C751-4018-A80C-B3251E383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9" y="1714500"/>
            <a:ext cx="191751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34" charset="-127"/>
              </a:rPr>
              <a:t>Source files (.c)</a:t>
            </a:r>
            <a:endParaRPr lang="ko-KR" altLang="en-US" sz="1800">
              <a:latin typeface="굴림" panose="020B0600000101010101" pitchFamily="34" charset="-127"/>
            </a:endParaRPr>
          </a:p>
        </p:txBody>
      </p:sp>
      <p:sp>
        <p:nvSpPr>
          <p:cNvPr id="45061" name="TextBox 6">
            <a:extLst>
              <a:ext uri="{FF2B5EF4-FFF2-40B4-BE49-F238E27FC236}">
                <a16:creationId xmlns:a16="http://schemas.microsoft.com/office/drawing/2014/main" id="{07B05FB2-6852-4ACC-BF2D-94A6B0D53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2987675"/>
            <a:ext cx="283282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34" charset="-127"/>
              </a:rPr>
              <a:t>temporary program texts</a:t>
            </a:r>
            <a:endParaRPr lang="ko-KR" altLang="en-US" sz="1800">
              <a:latin typeface="굴림" panose="020B0600000101010101" pitchFamily="34" charset="-127"/>
            </a:endParaRPr>
          </a:p>
        </p:txBody>
      </p:sp>
      <p:sp>
        <p:nvSpPr>
          <p:cNvPr id="45062" name="TextBox 7">
            <a:extLst>
              <a:ext uri="{FF2B5EF4-FFF2-40B4-BE49-F238E27FC236}">
                <a16:creationId xmlns:a16="http://schemas.microsoft.com/office/drawing/2014/main" id="{65382EFC-6B7B-4A07-BF18-8DA20BFC0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238" y="4273550"/>
            <a:ext cx="141096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34" charset="-127"/>
              </a:rPr>
              <a:t>Object files</a:t>
            </a:r>
            <a:endParaRPr lang="ko-KR" altLang="en-US" sz="1800">
              <a:latin typeface="굴림" panose="020B0600000101010101" pitchFamily="34" charset="-127"/>
            </a:endParaRPr>
          </a:p>
        </p:txBody>
      </p:sp>
      <p:sp>
        <p:nvSpPr>
          <p:cNvPr id="45063" name="TextBox 8">
            <a:extLst>
              <a:ext uri="{FF2B5EF4-FFF2-40B4-BE49-F238E27FC236}">
                <a16:creationId xmlns:a16="http://schemas.microsoft.com/office/drawing/2014/main" id="{F9F198C8-1796-451E-8A61-25D6717A3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5630863"/>
            <a:ext cx="246574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34" charset="-127"/>
              </a:rPr>
              <a:t>Executable file (.exe)</a:t>
            </a:r>
            <a:endParaRPr lang="ko-KR" altLang="en-US" sz="1800">
              <a:latin typeface="굴림" panose="020B0600000101010101" pitchFamily="34" charset="-127"/>
            </a:endParaRPr>
          </a:p>
        </p:txBody>
      </p:sp>
      <p:cxnSp>
        <p:nvCxnSpPr>
          <p:cNvPr id="45064" name="직선 화살표 연결선 10">
            <a:extLst>
              <a:ext uri="{FF2B5EF4-FFF2-40B4-BE49-F238E27FC236}">
                <a16:creationId xmlns:a16="http://schemas.microsoft.com/office/drawing/2014/main" id="{7A1E88FC-BE12-4E00-9852-E859A7603E26}"/>
              </a:ext>
            </a:extLst>
          </p:cNvPr>
          <p:cNvCxnSpPr>
            <a:cxnSpLocks noChangeShapeType="1"/>
            <a:stCxn id="45060" idx="2"/>
            <a:endCxn id="45061" idx="0"/>
          </p:cNvCxnSpPr>
          <p:nvPr/>
        </p:nvCxnSpPr>
        <p:spPr bwMode="auto">
          <a:xfrm>
            <a:off x="4268696" y="2083833"/>
            <a:ext cx="43319" cy="90384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5" name="직선 화살표 연결선 12">
            <a:extLst>
              <a:ext uri="{FF2B5EF4-FFF2-40B4-BE49-F238E27FC236}">
                <a16:creationId xmlns:a16="http://schemas.microsoft.com/office/drawing/2014/main" id="{39A52AD6-DA67-428F-9E45-1EEC7E4F17E1}"/>
              </a:ext>
            </a:extLst>
          </p:cNvPr>
          <p:cNvCxnSpPr>
            <a:cxnSpLocks noChangeShapeType="1"/>
            <a:stCxn id="45061" idx="2"/>
            <a:endCxn id="45062" idx="0"/>
          </p:cNvCxnSpPr>
          <p:nvPr/>
        </p:nvCxnSpPr>
        <p:spPr bwMode="auto">
          <a:xfrm>
            <a:off x="4312014" y="3357008"/>
            <a:ext cx="71706" cy="91654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6" name="직선 화살표 연결선 14">
            <a:extLst>
              <a:ext uri="{FF2B5EF4-FFF2-40B4-BE49-F238E27FC236}">
                <a16:creationId xmlns:a16="http://schemas.microsoft.com/office/drawing/2014/main" id="{65EB6144-2917-4481-B074-4D45DD7F8D4B}"/>
              </a:ext>
            </a:extLst>
          </p:cNvPr>
          <p:cNvCxnSpPr>
            <a:cxnSpLocks noChangeShapeType="1"/>
            <a:stCxn id="45062" idx="2"/>
            <a:endCxn id="45063" idx="0"/>
          </p:cNvCxnSpPr>
          <p:nvPr/>
        </p:nvCxnSpPr>
        <p:spPr bwMode="auto">
          <a:xfrm flipH="1">
            <a:off x="4211020" y="4642883"/>
            <a:ext cx="172700" cy="9879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7" name="TextBox 15">
            <a:extLst>
              <a:ext uri="{FF2B5EF4-FFF2-40B4-BE49-F238E27FC236}">
                <a16:creationId xmlns:a16="http://schemas.microsoft.com/office/drawing/2014/main" id="{500B8063-BA2A-44AE-A98E-4DF93D8E6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4" y="2357438"/>
            <a:ext cx="1611339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34" charset="-127"/>
              </a:rPr>
              <a:t>preprocessor</a:t>
            </a:r>
            <a:endParaRPr lang="ko-KR" altLang="en-US" sz="1800">
              <a:latin typeface="굴림" panose="020B0600000101010101" pitchFamily="34" charset="-127"/>
            </a:endParaRPr>
          </a:p>
        </p:txBody>
      </p:sp>
      <p:sp>
        <p:nvSpPr>
          <p:cNvPr id="45068" name="TextBox 16">
            <a:extLst>
              <a:ext uri="{FF2B5EF4-FFF2-40B4-BE49-F238E27FC236}">
                <a16:creationId xmlns:a16="http://schemas.microsoft.com/office/drawing/2014/main" id="{771B9B83-8A09-4ECD-8FA8-AA9832BC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3630613"/>
            <a:ext cx="1111202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34" charset="-127"/>
              </a:rPr>
              <a:t>compiler</a:t>
            </a:r>
            <a:endParaRPr lang="ko-KR" altLang="en-US" sz="1800">
              <a:latin typeface="굴림" panose="020B0600000101010101" pitchFamily="34" charset="-127"/>
            </a:endParaRPr>
          </a:p>
        </p:txBody>
      </p:sp>
      <p:sp>
        <p:nvSpPr>
          <p:cNvPr id="45069" name="TextBox 17">
            <a:extLst>
              <a:ext uri="{FF2B5EF4-FFF2-40B4-BE49-F238E27FC236}">
                <a16:creationId xmlns:a16="http://schemas.microsoft.com/office/drawing/2014/main" id="{4AFEBB0E-94AA-4D07-9FE3-05535125A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1" y="4916488"/>
            <a:ext cx="752129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34" charset="-127"/>
              </a:rPr>
              <a:t>linker</a:t>
            </a:r>
            <a:endParaRPr lang="ko-KR" altLang="en-US" sz="1800">
              <a:latin typeface="굴림" panose="020B0600000101010101" pitchFamily="34" charset="-127"/>
            </a:endParaRPr>
          </a:p>
        </p:txBody>
      </p:sp>
      <p:cxnSp>
        <p:nvCxnSpPr>
          <p:cNvPr id="45070" name="직선 화살표 연결선 19">
            <a:extLst>
              <a:ext uri="{FF2B5EF4-FFF2-40B4-BE49-F238E27FC236}">
                <a16:creationId xmlns:a16="http://schemas.microsoft.com/office/drawing/2014/main" id="{59760CC2-C62F-4546-B084-009A962CF68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667250" y="4786314"/>
            <a:ext cx="20002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1" name="TextBox 20">
            <a:extLst>
              <a:ext uri="{FF2B5EF4-FFF2-40B4-BE49-F238E27FC236}">
                <a16:creationId xmlns:a16="http://schemas.microsoft.com/office/drawing/2014/main" id="{B49966DE-A0C5-4348-8E42-312B46137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0" y="4572000"/>
            <a:ext cx="135005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34" charset="-127"/>
              </a:rPr>
              <a:t>library files</a:t>
            </a:r>
            <a:endParaRPr lang="ko-KR" altLang="en-US" sz="1800">
              <a:latin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5859B71D-54F3-4116-B17F-F7A0505D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 set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775AF35A-9B9F-4618-8B0B-CAFBE0232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character denotes any alphabet, digit or special symbol used to represent information. Valid alphabets, numbers and special symbols allowed in C are 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47108" name="Picture 3">
            <a:extLst>
              <a:ext uri="{FF2B5EF4-FFF2-40B4-BE49-F238E27FC236}">
                <a16:creationId xmlns:a16="http://schemas.microsoft.com/office/drawing/2014/main" id="{87909E0D-9D66-4030-9F40-D47229E6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9" y="3068638"/>
            <a:ext cx="884872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34BBC6E-1B03-49D6-BBBF-53825831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Identifiers 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CDD87BDE-CDAC-4486-881E-731C44968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Identifiers are user defined word used to name of entities like variables, arrays, functions, structures etc. Rules for naming identifiers are:</a:t>
            </a:r>
            <a:br>
              <a:rPr lang="en-US" altLang="en-US" sz="1800"/>
            </a:br>
            <a:r>
              <a:rPr lang="en-US" altLang="en-US" sz="1800" b="1"/>
              <a:t>1) </a:t>
            </a:r>
            <a:r>
              <a:rPr lang="en-US" altLang="en-US" sz="1800"/>
              <a:t>name should only consists of alphabets (both upper and lower case), digits and underscore (_) sign.</a:t>
            </a:r>
            <a:br>
              <a:rPr lang="en-US" altLang="en-US" sz="1800"/>
            </a:br>
            <a:r>
              <a:rPr lang="en-US" altLang="en-US" sz="1800" b="1"/>
              <a:t>2) </a:t>
            </a:r>
            <a:r>
              <a:rPr lang="en-US" altLang="en-US" sz="1800"/>
              <a:t>first characters should be alphabet or underscore</a:t>
            </a:r>
            <a:br>
              <a:rPr lang="en-US" altLang="en-US" sz="1800"/>
            </a:br>
            <a:r>
              <a:rPr lang="en-US" altLang="en-US" sz="1800" b="1"/>
              <a:t>3) </a:t>
            </a:r>
            <a:r>
              <a:rPr lang="en-US" altLang="en-US" sz="1800"/>
              <a:t>name should not be a keyword</a:t>
            </a:r>
            <a:br>
              <a:rPr lang="en-US" altLang="en-US" sz="1800"/>
            </a:br>
            <a:r>
              <a:rPr lang="en-US" altLang="en-US" sz="1800" b="1"/>
              <a:t>4) </a:t>
            </a:r>
            <a:r>
              <a:rPr lang="en-US" altLang="en-US" sz="1800"/>
              <a:t>since C is a case sensitive, the upper case and lower case considered</a:t>
            </a:r>
            <a:br>
              <a:rPr lang="en-US" altLang="en-US" sz="1800"/>
            </a:br>
            <a:r>
              <a:rPr lang="en-US" altLang="en-US" sz="1800"/>
              <a:t>differently, for example code, Code, CODE etc. are different identifiers.</a:t>
            </a:r>
            <a:br>
              <a:rPr lang="en-US" altLang="en-US" sz="1800"/>
            </a:br>
            <a:r>
              <a:rPr lang="en-US" altLang="en-US" sz="1800" b="1"/>
              <a:t>5) </a:t>
            </a:r>
            <a:r>
              <a:rPr lang="en-US" altLang="en-US" sz="1800"/>
              <a:t>identifiers are generally given in some meaningful name such as value,</a:t>
            </a:r>
            <a:br>
              <a:rPr lang="en-US" altLang="en-US" sz="1800"/>
            </a:br>
            <a:r>
              <a:rPr lang="en-US" altLang="en-US" sz="1800"/>
              <a:t>net_salary, age, data etc. An identifier name may be long, some implementation recognizes only first eight characters, most recognize 31 characters. </a:t>
            </a:r>
          </a:p>
          <a:p>
            <a:r>
              <a:rPr lang="en-US" altLang="en-US" sz="1800"/>
              <a:t>ANSI standard compiler recognize 31 characters. Some invalid identifiers are 5cb, int, res#, avg no etc. </a:t>
            </a:r>
            <a:br>
              <a:rPr lang="en-US" altLang="en-US" sz="1800"/>
            </a:br>
            <a:endParaRPr lang="en-US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내용 개체 틀 2">
            <a:extLst>
              <a:ext uri="{FF2B5EF4-FFF2-40B4-BE49-F238E27FC236}">
                <a16:creationId xmlns:a16="http://schemas.microsoft.com/office/drawing/2014/main" id="{F11E9DC1-F6BF-41EE-9EFC-4268529D2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143375"/>
            <a:ext cx="8229600" cy="1982788"/>
          </a:xfrm>
        </p:spPr>
        <p:txBody>
          <a:bodyPr/>
          <a:lstStyle/>
          <a:p>
            <a:r>
              <a:rPr lang="en-US" altLang="ko-KR" sz="2000"/>
              <a:t>C is case sensitive.</a:t>
            </a:r>
          </a:p>
          <a:p>
            <a:r>
              <a:rPr lang="en-US" altLang="ko-KR" sz="2000"/>
              <a:t>End of each statement must be marked with a semicolon (;).</a:t>
            </a:r>
          </a:p>
          <a:p>
            <a:r>
              <a:rPr lang="en-US" altLang="ko-KR" sz="2000"/>
              <a:t>Multiple statements can be on the same line.</a:t>
            </a:r>
          </a:p>
          <a:p>
            <a:r>
              <a:rPr lang="en-US" altLang="ko-KR" sz="2000" b="1" i="1"/>
              <a:t>White space </a:t>
            </a:r>
            <a:r>
              <a:rPr lang="en-US" altLang="ko-KR" sz="2000" i="1"/>
              <a:t>(e.g. space, tab, enter, …)</a:t>
            </a:r>
            <a:r>
              <a:rPr lang="en-US" altLang="ko-KR" sz="2000" b="1" i="1"/>
              <a:t> </a:t>
            </a:r>
            <a:r>
              <a:rPr lang="en-US" altLang="ko-KR" sz="2000"/>
              <a:t>is ignored.</a:t>
            </a:r>
            <a:endParaRPr lang="ko-KR" alt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70A60-6161-470B-8CCE-CED19F5F1488}"/>
              </a:ext>
            </a:extLst>
          </p:cNvPr>
          <p:cNvSpPr txBox="1"/>
          <p:nvPr/>
        </p:nvSpPr>
        <p:spPr>
          <a:xfrm>
            <a:off x="2024063" y="1643064"/>
            <a:ext cx="5072062" cy="23082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#include &lt;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stdio.h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&gt;</a:t>
            </a:r>
          </a:p>
          <a:p>
            <a:pPr eaLnBrk="1" latinLnBrk="1" hangingPunct="1">
              <a:defRPr/>
            </a:pP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main()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/* My first program */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printf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("Hello World! \n");</a:t>
            </a:r>
          </a:p>
          <a:p>
            <a:pPr eaLnBrk="1" latinLnBrk="1" hangingPunct="1"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return 0;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}</a:t>
            </a: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D2441-1EB6-40ED-B13B-CEBD50F2CB50}"/>
              </a:ext>
            </a:extLst>
          </p:cNvPr>
          <p:cNvSpPr txBox="1"/>
          <p:nvPr/>
        </p:nvSpPr>
        <p:spPr>
          <a:xfrm>
            <a:off x="7310438" y="1643064"/>
            <a:ext cx="2786062" cy="23082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Output :</a:t>
            </a:r>
          </a:p>
          <a:p>
            <a:pPr eaLnBrk="1" latinLnBrk="1" hangingPunct="1"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Hello World!</a:t>
            </a:r>
          </a:p>
          <a:p>
            <a:pPr eaLnBrk="1" latinLnBrk="1" hangingPunct="1"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4">
            <a:extLst>
              <a:ext uri="{FF2B5EF4-FFF2-40B4-BE49-F238E27FC236}">
                <a16:creationId xmlns:a16="http://schemas.microsoft.com/office/drawing/2014/main" id="{1274FA6E-041F-4CE2-BC2B-274F31150F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2EB388-7BD4-440C-B323-489712B29E91}" type="slidenum">
              <a:rPr kumimoji="0" lang="ko-KR" altLang="en-US" sz="12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5DFC609-2074-453E-A717-5D8A4B919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chemeClr val="tx1"/>
                </a:solidFill>
              </a:rPr>
              <a:t>Programming Language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290333A-30FE-4F81-9EB8-8D1B16FC2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12876"/>
            <a:ext cx="8686800" cy="48244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/>
              <a:t>Language for programming computer processing</a:t>
            </a:r>
            <a:endParaRPr lang="ko-KR" altLang="en-US" sz="2000"/>
          </a:p>
          <a:p>
            <a:pPr lvl="1" eaLnBrk="1" hangingPunct="1">
              <a:lnSpc>
                <a:spcPct val="80000"/>
              </a:lnSpc>
            </a:pPr>
            <a:r>
              <a:rPr lang="en-US" altLang="ko-KR" sz="1800"/>
              <a:t>Machine readable language designed to express computations that can be performed by a computer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/>
              <a:t>Specify behavior of machine, express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/>
              <a:t>Human-Computer Communications </a:t>
            </a:r>
            <a:endParaRPr lang="ko-KR" altLang="en-US" sz="1800"/>
          </a:p>
          <a:p>
            <a:pPr lvl="1" eaLnBrk="1" hangingPunct="1">
              <a:lnSpc>
                <a:spcPct val="80000"/>
              </a:lnSpc>
            </a:pPr>
            <a:endParaRPr lang="ko-KR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ko-KR" sz="2000"/>
              <a:t>Machine language</a:t>
            </a:r>
            <a:endParaRPr lang="ko-KR" altLang="en-US" sz="2000"/>
          </a:p>
          <a:p>
            <a:pPr lvl="1" eaLnBrk="1" hangingPunct="1">
              <a:lnSpc>
                <a:spcPct val="80000"/>
              </a:lnSpc>
            </a:pPr>
            <a:r>
              <a:rPr lang="en-US" altLang="ko-KR" sz="1800"/>
              <a:t>Binary code </a:t>
            </a:r>
            <a:endParaRPr lang="ko-KR" altLang="en-US" sz="180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en-US" sz="2000"/>
              <a:t>    		</a:t>
            </a:r>
            <a:r>
              <a:rPr lang="en-US" altLang="ko-KR" sz="1800">
                <a:solidFill>
                  <a:srgbClr val="FF6600"/>
                </a:solidFill>
              </a:rPr>
              <a:t>1001   0001</a:t>
            </a:r>
            <a:r>
              <a:rPr lang="en-US" altLang="ko-KR" sz="1800">
                <a:solidFill>
                  <a:srgbClr val="3333FF"/>
                </a:solidFill>
              </a:rPr>
              <a:t>   store value at address 0001 into accumulator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3333FF"/>
                </a:solidFill>
              </a:rPr>
              <a:t>    		</a:t>
            </a:r>
            <a:r>
              <a:rPr lang="en-US" altLang="ko-KR" sz="1800">
                <a:solidFill>
                  <a:srgbClr val="FF6600"/>
                </a:solidFill>
              </a:rPr>
              <a:t>1100   0010</a:t>
            </a:r>
            <a:r>
              <a:rPr lang="en-US" altLang="ko-KR" sz="1800">
                <a:solidFill>
                  <a:srgbClr val="3333FF"/>
                </a:solidFill>
              </a:rPr>
              <a:t>   add value at address</a:t>
            </a:r>
            <a:r>
              <a:rPr lang="ko-KR" altLang="en-US" sz="1800">
                <a:solidFill>
                  <a:srgbClr val="3333FF"/>
                </a:solidFill>
              </a:rPr>
              <a:t> </a:t>
            </a:r>
            <a:r>
              <a:rPr lang="en-US" altLang="ko-KR" sz="1800">
                <a:solidFill>
                  <a:srgbClr val="3333FF"/>
                </a:solidFill>
              </a:rPr>
              <a:t>0010 into accumulator</a:t>
            </a:r>
            <a:r>
              <a:rPr lang="ko-KR" altLang="en-US" sz="1800">
                <a:solidFill>
                  <a:srgbClr val="3333FF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3333FF"/>
                </a:solidFill>
              </a:rPr>
              <a:t>    	</a:t>
            </a:r>
            <a:endParaRPr lang="ko-KR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ko-KR" sz="2000"/>
              <a:t>Assembly Language</a:t>
            </a:r>
            <a:r>
              <a:rPr lang="ko-KR" altLang="en-US" sz="20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/>
              <a:t>Symbolization of machine language binary code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en-US" sz="2000"/>
              <a:t>    		</a:t>
            </a:r>
            <a:r>
              <a:rPr lang="en-US" altLang="ko-KR" sz="1800">
                <a:solidFill>
                  <a:srgbClr val="FF6600"/>
                </a:solidFill>
              </a:rPr>
              <a:t>LOAD   Y</a:t>
            </a:r>
            <a:r>
              <a:rPr lang="en-US" altLang="ko-KR" sz="1800">
                <a:solidFill>
                  <a:srgbClr val="3333FF"/>
                </a:solidFill>
              </a:rPr>
              <a:t>     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3333FF"/>
                </a:solidFill>
              </a:rPr>
              <a:t>    		</a:t>
            </a:r>
            <a:r>
              <a:rPr lang="en-US" altLang="ko-KR" sz="1800">
                <a:solidFill>
                  <a:srgbClr val="FF6600"/>
                </a:solidFill>
              </a:rPr>
              <a:t>ADD     Z</a:t>
            </a:r>
            <a:r>
              <a:rPr lang="en-US" altLang="ko-KR" sz="1800">
                <a:solidFill>
                  <a:srgbClr val="3333FF"/>
                </a:solidFill>
              </a:rPr>
              <a:t>   </a:t>
            </a:r>
            <a:endParaRPr lang="ko-KR" altLang="en-US" sz="1800">
              <a:solidFill>
                <a:srgbClr val="3333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3333FF"/>
                </a:solidFill>
              </a:rPr>
              <a:t>    </a:t>
            </a:r>
            <a:endParaRPr lang="ko-KR" altLang="en-US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>
            <a:extLst>
              <a:ext uri="{FF2B5EF4-FFF2-40B4-BE49-F238E27FC236}">
                <a16:creationId xmlns:a16="http://schemas.microsoft.com/office/drawing/2014/main" id="{762F3746-BBC9-4434-8359-E6564965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/>
              <a:t>First Program</a:t>
            </a:r>
            <a:endParaRPr lang="ko-KR" altLang="en-US"/>
          </a:p>
        </p:txBody>
      </p:sp>
      <p:sp>
        <p:nvSpPr>
          <p:cNvPr id="51203" name="내용 개체 틀 2">
            <a:extLst>
              <a:ext uri="{FF2B5EF4-FFF2-40B4-BE49-F238E27FC236}">
                <a16:creationId xmlns:a16="http://schemas.microsoft.com/office/drawing/2014/main" id="{EFCF81A3-C7F0-409D-B82B-8134F11C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The C program starting point : </a:t>
            </a:r>
            <a:r>
              <a:rPr lang="en-US" altLang="ko-KR" sz="2000" b="1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altLang="ko-KR" sz="2000" b="1"/>
              <a:t>.</a:t>
            </a:r>
          </a:p>
          <a:p>
            <a:r>
              <a:rPr lang="en-US" altLang="ko-KR" sz="2000" b="1">
                <a:latin typeface="Courier New" panose="02070309020205020404" pitchFamily="49" charset="0"/>
                <a:cs typeface="Courier New" panose="02070309020205020404" pitchFamily="49" charset="0"/>
              </a:rPr>
              <a:t>main() {} </a:t>
            </a:r>
            <a:r>
              <a:rPr lang="en-US" altLang="ko-KR" sz="2000"/>
              <a:t>indicates where the program actually starts and ends. </a:t>
            </a:r>
          </a:p>
          <a:p>
            <a:r>
              <a:rPr lang="en-US" altLang="ko-KR" sz="2000"/>
              <a:t>In general, braces {} are used throughout C to enclose a block of statements to be treated as a unit. </a:t>
            </a:r>
          </a:p>
          <a:p>
            <a:r>
              <a:rPr lang="en-US" altLang="ko-KR" sz="2000" b="1" i="1">
                <a:solidFill>
                  <a:srgbClr val="FF0000"/>
                </a:solidFill>
              </a:rPr>
              <a:t>COMMON ERROR: unbalanced number of open and close curly brackets!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C9686-7CD1-4515-9379-4C05145587F8}"/>
              </a:ext>
            </a:extLst>
          </p:cNvPr>
          <p:cNvSpPr txBox="1"/>
          <p:nvPr/>
        </p:nvSpPr>
        <p:spPr>
          <a:xfrm>
            <a:off x="2024063" y="1357314"/>
            <a:ext cx="5072062" cy="23082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#include &lt;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stdio.h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&gt;</a:t>
            </a:r>
          </a:p>
          <a:p>
            <a:pPr eaLnBrk="1" latinLnBrk="1" hangingPunct="1">
              <a:defRPr/>
            </a:pP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main()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/* My first program */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printf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("Hello World! \n");</a:t>
            </a:r>
          </a:p>
          <a:p>
            <a:pPr eaLnBrk="1" latinLnBrk="1" hangingPunct="1"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return 0;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}</a:t>
            </a: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85685-AFD7-48CA-9030-00FF8AEED4FC}"/>
              </a:ext>
            </a:extLst>
          </p:cNvPr>
          <p:cNvSpPr txBox="1"/>
          <p:nvPr/>
        </p:nvSpPr>
        <p:spPr>
          <a:xfrm>
            <a:off x="7310438" y="1643064"/>
            <a:ext cx="2786062" cy="17541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Output :</a:t>
            </a:r>
          </a:p>
          <a:p>
            <a:pPr eaLnBrk="1" latinLnBrk="1" hangingPunct="1"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Hello World!</a:t>
            </a:r>
          </a:p>
          <a:p>
            <a:pPr eaLnBrk="1" latinLnBrk="1" hangingPunct="1"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>
            <a:extLst>
              <a:ext uri="{FF2B5EF4-FFF2-40B4-BE49-F238E27FC236}">
                <a16:creationId xmlns:a16="http://schemas.microsoft.com/office/drawing/2014/main" id="{EDCF5D0F-F3CD-4732-AD62-0496DAC7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/>
              <a:t>First Program</a:t>
            </a:r>
            <a:endParaRPr lang="ko-KR" altLang="en-US"/>
          </a:p>
        </p:txBody>
      </p:sp>
      <p:sp>
        <p:nvSpPr>
          <p:cNvPr id="52227" name="내용 개체 틀 2">
            <a:extLst>
              <a:ext uri="{FF2B5EF4-FFF2-40B4-BE49-F238E27FC236}">
                <a16:creationId xmlns:a16="http://schemas.microsoft.com/office/drawing/2014/main" id="{CE88D04C-8A95-4E2A-BF5A-5E37FE992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r>
              <a:rPr lang="en-US" altLang="ko-KR" sz="2000" b="1"/>
              <a:t>#include &lt;stdio.h&gt; </a:t>
            </a:r>
          </a:p>
          <a:p>
            <a:pPr lvl="1"/>
            <a:r>
              <a:rPr lang="en-US" altLang="ko-KR" sz="1800"/>
              <a:t>Including a header file </a:t>
            </a:r>
            <a:r>
              <a:rPr lang="en-US" altLang="ko-KR" sz="180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</a:p>
          <a:p>
            <a:pPr lvl="1"/>
            <a:r>
              <a:rPr lang="en-US" altLang="ko-KR" sz="1800"/>
              <a:t>Allows the use of </a:t>
            </a:r>
            <a:r>
              <a:rPr lang="en-US" altLang="ko-KR" sz="180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800"/>
              <a:t> function</a:t>
            </a:r>
          </a:p>
          <a:p>
            <a:pPr lvl="1"/>
            <a:r>
              <a:rPr lang="en-US" altLang="ko-KR" sz="1800"/>
              <a:t>For each function built into the language, an associated </a:t>
            </a:r>
            <a:r>
              <a:rPr lang="en-US" altLang="ko-KR" sz="1800" b="1" i="1"/>
              <a:t>header file must be included.</a:t>
            </a:r>
          </a:p>
          <a:p>
            <a:pPr lvl="1"/>
            <a:endParaRPr lang="en-US" altLang="ko-KR" b="1" i="1"/>
          </a:p>
          <a:p>
            <a:r>
              <a:rPr lang="en-US" altLang="ko-KR" sz="2000" b="1"/>
              <a:t>printf() is actually a function (procedure) in C that is used for printing variables and text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A7C1E-04DE-4628-AA74-ED49604137BC}"/>
              </a:ext>
            </a:extLst>
          </p:cNvPr>
          <p:cNvSpPr txBox="1"/>
          <p:nvPr/>
        </p:nvSpPr>
        <p:spPr>
          <a:xfrm>
            <a:off x="7310438" y="1643064"/>
            <a:ext cx="2786062" cy="17541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Output :</a:t>
            </a:r>
          </a:p>
          <a:p>
            <a:pPr eaLnBrk="1" latinLnBrk="1" hangingPunct="1"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Hello World!</a:t>
            </a:r>
          </a:p>
          <a:p>
            <a:pPr eaLnBrk="1" latinLnBrk="1" hangingPunct="1"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925E7-1E79-48C3-80DD-5493B938E0B0}"/>
              </a:ext>
            </a:extLst>
          </p:cNvPr>
          <p:cNvSpPr txBox="1"/>
          <p:nvPr/>
        </p:nvSpPr>
        <p:spPr>
          <a:xfrm>
            <a:off x="2024063" y="1357314"/>
            <a:ext cx="5072062" cy="23082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#include &lt;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stdio.h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&gt;</a:t>
            </a:r>
          </a:p>
          <a:p>
            <a:pPr eaLnBrk="1" latinLnBrk="1" hangingPunct="1">
              <a:defRPr/>
            </a:pP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main()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/* My first program */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printf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("Hello World! \n");</a:t>
            </a:r>
          </a:p>
          <a:p>
            <a:pPr eaLnBrk="1" latinLnBrk="1" hangingPunct="1"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return 0;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}</a:t>
            </a: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>
            <a:extLst>
              <a:ext uri="{FF2B5EF4-FFF2-40B4-BE49-F238E27FC236}">
                <a16:creationId xmlns:a16="http://schemas.microsoft.com/office/drawing/2014/main" id="{4632896D-0065-454A-BAA3-7C2FC392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/>
              <a:t>First Program</a:t>
            </a:r>
            <a:endParaRPr lang="ko-KR" altLang="en-US"/>
          </a:p>
        </p:txBody>
      </p:sp>
      <p:sp>
        <p:nvSpPr>
          <p:cNvPr id="53251" name="내용 개체 틀 2">
            <a:extLst>
              <a:ext uri="{FF2B5EF4-FFF2-40B4-BE49-F238E27FC236}">
                <a16:creationId xmlns:a16="http://schemas.microsoft.com/office/drawing/2014/main" id="{7B79CF98-1960-4445-AA44-5455FF0E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/>
          </a:p>
          <a:p>
            <a:r>
              <a:rPr lang="en-US" altLang="ko-KR"/>
              <a:t>Comments</a:t>
            </a:r>
          </a:p>
          <a:p>
            <a:pPr lvl="1"/>
            <a:r>
              <a:rPr lang="en-US" altLang="ko-KR"/>
              <a:t>/* My first program */</a:t>
            </a:r>
          </a:p>
          <a:p>
            <a:pPr lvl="1"/>
            <a:r>
              <a:rPr lang="en-US" altLang="ko-KR"/>
              <a:t>Comments are inserted between “/*” and “*/”</a:t>
            </a:r>
          </a:p>
          <a:p>
            <a:pPr lvl="1"/>
            <a:r>
              <a:rPr lang="en-US" altLang="ko-KR"/>
              <a:t>Or, you can use “//”  </a:t>
            </a:r>
          </a:p>
          <a:p>
            <a:pPr lvl="1"/>
            <a:r>
              <a:rPr lang="en-US" altLang="ko-KR"/>
              <a:t>Primarily they serve as </a:t>
            </a:r>
            <a:r>
              <a:rPr lang="en-US" altLang="ko-KR" i="1"/>
              <a:t>internal documentation for program structure and function</a:t>
            </a:r>
            <a:r>
              <a:rPr lang="en-US" altLang="ko-KR"/>
              <a:t>.</a:t>
            </a:r>
          </a:p>
          <a:p>
            <a:pPr lvl="1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80165-ACFE-40A4-80D4-9CE04083CDCA}"/>
              </a:ext>
            </a:extLst>
          </p:cNvPr>
          <p:cNvSpPr txBox="1"/>
          <p:nvPr/>
        </p:nvSpPr>
        <p:spPr>
          <a:xfrm>
            <a:off x="7310438" y="1643064"/>
            <a:ext cx="2786062" cy="17541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Output :</a:t>
            </a:r>
          </a:p>
          <a:p>
            <a:pPr eaLnBrk="1" latinLnBrk="1" hangingPunct="1"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Hello World!</a:t>
            </a:r>
          </a:p>
          <a:p>
            <a:pPr eaLnBrk="1" latinLnBrk="1" hangingPunct="1"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9C072-2490-4B73-BA91-6D3A3BC40FF7}"/>
              </a:ext>
            </a:extLst>
          </p:cNvPr>
          <p:cNvSpPr txBox="1"/>
          <p:nvPr/>
        </p:nvSpPr>
        <p:spPr>
          <a:xfrm>
            <a:off x="2024063" y="1357314"/>
            <a:ext cx="5072062" cy="23082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#include &lt;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stdio.h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&gt;</a:t>
            </a:r>
          </a:p>
          <a:p>
            <a:pPr eaLnBrk="1" latinLnBrk="1" hangingPunct="1">
              <a:defRPr/>
            </a:pP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main()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/* My first program */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printf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("Hello World! \n");</a:t>
            </a:r>
          </a:p>
          <a:p>
            <a:pPr eaLnBrk="1" latinLnBrk="1" hangingPunct="1"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return 0;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}</a:t>
            </a: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>
            <a:extLst>
              <a:ext uri="{FF2B5EF4-FFF2-40B4-BE49-F238E27FC236}">
                <a16:creationId xmlns:a16="http://schemas.microsoft.com/office/drawing/2014/main" id="{D3079CD2-A3C1-47C9-97DE-5AF1206E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/>
              <a:t>Why use comments?</a:t>
            </a:r>
            <a:endParaRPr lang="ko-KR" altLang="en-US" u="sng"/>
          </a:p>
        </p:txBody>
      </p:sp>
      <p:sp>
        <p:nvSpPr>
          <p:cNvPr id="54275" name="내용 개체 틀 2">
            <a:extLst>
              <a:ext uri="{FF2B5EF4-FFF2-40B4-BE49-F238E27FC236}">
                <a16:creationId xmlns:a16="http://schemas.microsoft.com/office/drawing/2014/main" id="{38748DFC-121C-417E-AB34-E9ED3FBA2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186738" cy="4525963"/>
          </a:xfrm>
        </p:spPr>
        <p:txBody>
          <a:bodyPr/>
          <a:lstStyle/>
          <a:p>
            <a:r>
              <a:rPr lang="en-US" altLang="ko-KR"/>
              <a:t>Documentation of variables, functions and algorithms</a:t>
            </a:r>
          </a:p>
          <a:p>
            <a:endParaRPr lang="en-US" altLang="ko-KR"/>
          </a:p>
          <a:p>
            <a:r>
              <a:rPr lang="en-US" altLang="ko-KR"/>
              <a:t>Ex) for each function, explain input and output of the function, and </a:t>
            </a:r>
            <a:r>
              <a:rPr lang="en-US" altLang="ko-KR" b="1" u="sng"/>
              <a:t>what</a:t>
            </a:r>
            <a:r>
              <a:rPr lang="en-US" altLang="ko-KR"/>
              <a:t> the function does.</a:t>
            </a:r>
          </a:p>
          <a:p>
            <a:endParaRPr lang="en-US" altLang="ko-KR"/>
          </a:p>
          <a:p>
            <a:r>
              <a:rPr lang="en-US" altLang="ko-KR"/>
              <a:t>Describes the program, author, date, modification changes, revisions,…</a:t>
            </a:r>
          </a:p>
          <a:p>
            <a:endParaRPr lang="en-US" altLang="ko-KR"/>
          </a:p>
          <a:p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>
            <a:extLst>
              <a:ext uri="{FF2B5EF4-FFF2-40B4-BE49-F238E27FC236}">
                <a16:creationId xmlns:a16="http://schemas.microsoft.com/office/drawing/2014/main" id="{4DB74D64-3C1C-4435-A44D-BCCB8630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/>
              <a:t>Header Files</a:t>
            </a:r>
            <a:endParaRPr lang="ko-KR" altLang="en-US" u="sng"/>
          </a:p>
        </p:txBody>
      </p:sp>
      <p:sp>
        <p:nvSpPr>
          <p:cNvPr id="55299" name="내용 개체 틀 2">
            <a:extLst>
              <a:ext uri="{FF2B5EF4-FFF2-40B4-BE49-F238E27FC236}">
                <a16:creationId xmlns:a16="http://schemas.microsoft.com/office/drawing/2014/main" id="{76D6A399-5487-4D3B-97B5-89BAE6D9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Header files contain definitions of functions and variables</a:t>
            </a:r>
          </a:p>
          <a:p>
            <a:endParaRPr lang="en-US" altLang="ko-KR" sz="2000" b="1"/>
          </a:p>
          <a:p>
            <a:r>
              <a:rPr lang="en-US" altLang="ko-KR" sz="2000"/>
              <a:t>Preprocessor </a:t>
            </a:r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ko-KR" sz="2000">
                <a:cs typeface="Courier New" panose="02070309020205020404" pitchFamily="49" charset="0"/>
              </a:rPr>
              <a:t>insert the codes of a header file into the source code.</a:t>
            </a:r>
          </a:p>
          <a:p>
            <a:endParaRPr lang="en-US" altLang="ko-KR" sz="2000">
              <a:cs typeface="Courier New" panose="02070309020205020404" pitchFamily="49" charset="0"/>
            </a:endParaRPr>
          </a:p>
          <a:p>
            <a:r>
              <a:rPr lang="en-US" altLang="ko-KR" sz="2000">
                <a:cs typeface="Courier New" panose="02070309020205020404" pitchFamily="49" charset="0"/>
              </a:rPr>
              <a:t>Standard header files are provided with each compiler</a:t>
            </a:r>
          </a:p>
          <a:p>
            <a:endParaRPr lang="en-US" altLang="ko-KR" sz="2000">
              <a:cs typeface="Courier New" panose="02070309020205020404" pitchFamily="49" charset="0"/>
            </a:endParaRPr>
          </a:p>
          <a:p>
            <a:r>
              <a:rPr lang="en-US" altLang="ko-KR" sz="2000">
                <a:cs typeface="Courier New" panose="02070309020205020404" pitchFamily="49" charset="0"/>
              </a:rPr>
              <a:t>To use any of the standard functions, the appropriate header file should be included.</a:t>
            </a:r>
          </a:p>
          <a:p>
            <a:pPr lvl="1"/>
            <a:r>
              <a:rPr lang="en-US" altLang="ko-KR" sz="1800">
                <a:cs typeface="Courier New" panose="02070309020205020404" pitchFamily="49" charset="0"/>
              </a:rPr>
              <a:t>Ex) to use </a:t>
            </a:r>
            <a:r>
              <a:rPr lang="en-US" altLang="ko-KR" sz="1800">
                <a:latin typeface="Courier New" panose="02070309020205020404" pitchFamily="49" charset="0"/>
                <a:cs typeface="Courier New" panose="02070309020205020404" pitchFamily="49" charset="0"/>
              </a:rPr>
              <a:t>printf()</a:t>
            </a:r>
            <a:r>
              <a:rPr lang="en-US" altLang="ko-KR" sz="1800">
                <a:cs typeface="Courier New" panose="02070309020205020404" pitchFamily="49" charset="0"/>
              </a:rPr>
              <a:t> function , insert </a:t>
            </a:r>
            <a:r>
              <a:rPr lang="en-US" altLang="ko-K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/>
            <a:endParaRPr lang="en-US" altLang="ko-K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>
                <a:cs typeface="Courier New" panose="02070309020205020404" pitchFamily="49" charset="0"/>
              </a:rPr>
              <a:t>In UNIX, standard header files are generally located in the /usr/include subdirectory</a:t>
            </a:r>
            <a:endParaRPr lang="ko-KR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>
            <a:extLst>
              <a:ext uri="{FF2B5EF4-FFF2-40B4-BE49-F238E27FC236}">
                <a16:creationId xmlns:a16="http://schemas.microsoft.com/office/drawing/2014/main" id="{CD77F4B7-5F73-4FE0-B18B-833F77E3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/>
              <a:t>Header Files</a:t>
            </a:r>
            <a:endParaRPr lang="ko-KR" altLang="en-US" u="sng"/>
          </a:p>
        </p:txBody>
      </p:sp>
      <p:sp>
        <p:nvSpPr>
          <p:cNvPr id="56323" name="내용 개체 틀 2">
            <a:extLst>
              <a:ext uri="{FF2B5EF4-FFF2-40B4-BE49-F238E27FC236}">
                <a16:creationId xmlns:a16="http://schemas.microsoft.com/office/drawing/2014/main" id="{D4C722A0-21A9-45F0-9FD5-8736EDF9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643189"/>
            <a:ext cx="8229600" cy="3482975"/>
          </a:xfrm>
        </p:spPr>
        <p:txBody>
          <a:bodyPr/>
          <a:lstStyle/>
          <a:p>
            <a:r>
              <a:rPr lang="en-US" altLang="ko-KR"/>
              <a:t>The use of brackets &lt;&gt; informs the compiler to search </a:t>
            </a:r>
            <a:r>
              <a:rPr lang="en-US" altLang="ko-KR" b="1" u="sng"/>
              <a:t>the compiler’s include directories </a:t>
            </a:r>
            <a:r>
              <a:rPr lang="en-US" altLang="ko-KR"/>
              <a:t>for the specified file.</a:t>
            </a:r>
          </a:p>
          <a:p>
            <a:endParaRPr lang="en-US" altLang="ko-KR"/>
          </a:p>
          <a:p>
            <a:r>
              <a:rPr lang="en-US" altLang="ko-KR"/>
              <a:t>The use of the double quotes “” around the filename informs the compiler to </a:t>
            </a:r>
            <a:r>
              <a:rPr lang="en-US" altLang="ko-KR" b="1" u="sng"/>
              <a:t>start the search in the current directory</a:t>
            </a:r>
            <a:r>
              <a:rPr lang="en-US" altLang="ko-KR"/>
              <a:t> for the specified file.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9DE3C4-D51B-4865-B9BB-B677FA2492D3}"/>
              </a:ext>
            </a:extLst>
          </p:cNvPr>
          <p:cNvSpPr/>
          <p:nvPr/>
        </p:nvSpPr>
        <p:spPr>
          <a:xfrm>
            <a:off x="3810000" y="1500189"/>
            <a:ext cx="4572000" cy="923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#include &lt;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string.h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&gt;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#include &lt;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math.h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&gt;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#include “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mylib.h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” </a:t>
            </a: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0C69E1E-B070-4AA7-9F68-71E378A3A6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700"/>
              <a:t>C Programming: Variables , Data Types</a:t>
            </a:r>
          </a:p>
        </p:txBody>
      </p:sp>
      <p:sp>
        <p:nvSpPr>
          <p:cNvPr id="57347" name="TextBox 3">
            <a:extLst>
              <a:ext uri="{FF2B5EF4-FFF2-40B4-BE49-F238E27FC236}">
                <a16:creationId xmlns:a16="http://schemas.microsoft.com/office/drawing/2014/main" id="{BEAB4358-F64E-459B-82A2-5CE244E13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9" y="6296026"/>
            <a:ext cx="6599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34" charset="-127"/>
              </a:rPr>
              <a:t>Lecture notes : courtesy of Ohio Supercomputing Center, science and technolgy support</a:t>
            </a:r>
            <a:endParaRPr lang="ko-KR" altLang="en-US" sz="1200">
              <a:latin typeface="굴림" panose="020B0600000101010101" pitchFamily="34" charset="-127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>
            <a:extLst>
              <a:ext uri="{FF2B5EF4-FFF2-40B4-BE49-F238E27FC236}">
                <a16:creationId xmlns:a16="http://schemas.microsoft.com/office/drawing/2014/main" id="{9E9AE2A1-D3B0-4E52-BA6A-C8ECAC3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/>
              <a:t>Second Program</a:t>
            </a:r>
            <a:endParaRPr lang="ko-KR" altLang="en-US" u="sng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CCAD80-D2DB-4E93-BD24-1E73AF1A8922}"/>
              </a:ext>
            </a:extLst>
          </p:cNvPr>
          <p:cNvSpPr/>
          <p:nvPr/>
        </p:nvSpPr>
        <p:spPr>
          <a:xfrm>
            <a:off x="2024063" y="1428750"/>
            <a:ext cx="8215312" cy="39703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#include &lt;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stdio.h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&gt;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#define TAXRATE 0.10</a:t>
            </a:r>
          </a:p>
          <a:p>
            <a:pPr eaLnBrk="1" latinLnBrk="1" hangingPunct="1">
              <a:defRPr/>
            </a:pP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main () {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float balance;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float tax=0.0;    /* declaration + initialization */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char rate=‘A’;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credit_no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=1;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balance = 72.10;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tax = balance * TAXRATE;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printf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("The tax on %.2f is %.2f\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n",balance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, tax);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printf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(“CREDIT RATE : %d/%c\n”, 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credit_no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, rate);</a:t>
            </a:r>
          </a:p>
          <a:p>
            <a:pPr eaLnBrk="1" latinLnBrk="1" hangingPunct="1">
              <a:defRPr/>
            </a:pPr>
            <a:endParaRPr lang="en-US" altLang="ko-KR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	return 0;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}</a:t>
            </a: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C84EF4-3740-4DCF-BB5C-0F79C09B38C8}"/>
              </a:ext>
            </a:extLst>
          </p:cNvPr>
          <p:cNvSpPr/>
          <p:nvPr/>
        </p:nvSpPr>
        <p:spPr>
          <a:xfrm>
            <a:off x="2116139" y="5572126"/>
            <a:ext cx="7908925" cy="923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Output :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The tax on 72.10 is 7.21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CREDIT RATE : 1/A</a:t>
            </a: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>
            <a:extLst>
              <a:ext uri="{FF2B5EF4-FFF2-40B4-BE49-F238E27FC236}">
                <a16:creationId xmlns:a16="http://schemas.microsoft.com/office/drawing/2014/main" id="{9AB89F7C-B9E8-473A-A59C-E13585CE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/>
              <a:t>Names in C</a:t>
            </a:r>
            <a:endParaRPr lang="ko-KR" altLang="en-US" u="sng"/>
          </a:p>
        </p:txBody>
      </p:sp>
      <p:sp>
        <p:nvSpPr>
          <p:cNvPr id="59395" name="내용 개체 틀 2">
            <a:extLst>
              <a:ext uri="{FF2B5EF4-FFF2-40B4-BE49-F238E27FC236}">
                <a16:creationId xmlns:a16="http://schemas.microsoft.com/office/drawing/2014/main" id="{CE13285C-6CDC-445E-AC89-C2AD256E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Identifiers (variable name)</a:t>
            </a:r>
          </a:p>
          <a:p>
            <a:pPr lvl="1"/>
            <a:r>
              <a:rPr lang="en-US" altLang="ko-KR"/>
              <a:t>Must begin with a character or underscore(_)</a:t>
            </a:r>
          </a:p>
          <a:p>
            <a:pPr lvl="1"/>
            <a:r>
              <a:rPr lang="en-US" altLang="ko-KR"/>
              <a:t>May be followed by any combination of characters, underscores, or digits(0-9)</a:t>
            </a:r>
          </a:p>
          <a:p>
            <a:pPr lvl="1"/>
            <a:r>
              <a:rPr lang="en-US" altLang="ko-KR"/>
              <a:t>Case sensitive</a:t>
            </a:r>
          </a:p>
          <a:p>
            <a:pPr lvl="1"/>
            <a:r>
              <a:rPr lang="en-US" altLang="ko-KR"/>
              <a:t>Ex)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summary, exit_flag, i, _id, jerry7</a:t>
            </a:r>
          </a:p>
          <a:p>
            <a:pPr lvl="1"/>
            <a:endParaRPr lang="en-US" altLang="ko-K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>
                <a:cs typeface="Courier New" panose="02070309020205020404" pitchFamily="49" charset="0"/>
              </a:rPr>
              <a:t>Keywords</a:t>
            </a:r>
          </a:p>
          <a:p>
            <a:pPr lvl="1"/>
            <a:r>
              <a:rPr lang="en-US" altLang="ko-KR">
                <a:cs typeface="Courier New" panose="02070309020205020404" pitchFamily="49" charset="0"/>
              </a:rPr>
              <a:t>Reserved identifiers that have predefined meaning to the C compiler. C only has 29 keywords.</a:t>
            </a:r>
          </a:p>
          <a:p>
            <a:pPr lvl="1"/>
            <a:r>
              <a:rPr lang="en-US" altLang="ko-KR">
                <a:cs typeface="Courier New" panose="02070309020205020404" pitchFamily="49" charset="0"/>
              </a:rPr>
              <a:t>Ex)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if , else, char, int, while</a:t>
            </a:r>
            <a:endParaRPr lang="ko-KR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>
            <a:extLst>
              <a:ext uri="{FF2B5EF4-FFF2-40B4-BE49-F238E27FC236}">
                <a16:creationId xmlns:a16="http://schemas.microsoft.com/office/drawing/2014/main" id="{353632DD-D831-4BAC-A780-312871A6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/>
              <a:t>Symbolic Constants</a:t>
            </a:r>
            <a:endParaRPr lang="ko-KR" altLang="en-US" u="sng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4CD9C-B925-4EF6-9E68-5FA41AAC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Names given to values that cannot be changed. </a:t>
            </a:r>
          </a:p>
          <a:p>
            <a:pPr>
              <a:defRPr/>
            </a:pPr>
            <a:r>
              <a:rPr lang="en-US" altLang="ko-KR" dirty="0"/>
              <a:t>Use preprocessor directive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#define </a:t>
            </a:r>
          </a:p>
          <a:p>
            <a:pPr>
              <a:defRPr/>
            </a:pP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dirty="0">
                <a:ea typeface="+mj-ea"/>
                <a:cs typeface="Courier New" pitchFamily="49" charset="0"/>
              </a:rPr>
              <a:t>Symbols which occur in the C program are replaced by their value before actual compilation</a:t>
            </a:r>
          </a:p>
          <a:p>
            <a:pPr>
              <a:defRPr/>
            </a:pP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136D9F-E99E-4C21-AD34-E031765D1C6F}"/>
              </a:ext>
            </a:extLst>
          </p:cNvPr>
          <p:cNvSpPr/>
          <p:nvPr/>
        </p:nvSpPr>
        <p:spPr>
          <a:xfrm>
            <a:off x="3738563" y="3022827"/>
            <a:ext cx="45720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dirty="0">
                <a:latin typeface="Courier New" pitchFamily="49" charset="0"/>
                <a:ea typeface="굴림" charset="-127"/>
                <a:cs typeface="Courier New" pitchFamily="49" charset="0"/>
              </a:rPr>
              <a:t>#define N 3000</a:t>
            </a:r>
          </a:p>
          <a:p>
            <a:pPr eaLnBrk="1" latinLnBrk="1" hangingPunct="1">
              <a:defRPr/>
            </a:pPr>
            <a:r>
              <a:rPr lang="en-US" altLang="ko-KR" dirty="0">
                <a:latin typeface="Courier New" pitchFamily="49" charset="0"/>
                <a:ea typeface="굴림" charset="-127"/>
                <a:cs typeface="Courier New" pitchFamily="49" charset="0"/>
              </a:rPr>
              <a:t>#define FALSE 0</a:t>
            </a:r>
          </a:p>
          <a:p>
            <a:pPr eaLnBrk="1" latinLnBrk="1" hangingPunct="1">
              <a:defRPr/>
            </a:pPr>
            <a:r>
              <a:rPr lang="en-US" altLang="ko-KR" dirty="0">
                <a:latin typeface="Courier New" pitchFamily="49" charset="0"/>
                <a:ea typeface="굴림" charset="-127"/>
                <a:cs typeface="Courier New" pitchFamily="49" charset="0"/>
              </a:rPr>
              <a:t>#define PI 3.14159</a:t>
            </a:r>
          </a:p>
          <a:p>
            <a:pPr eaLnBrk="1" latinLnBrk="1" hangingPunct="1">
              <a:defRPr/>
            </a:pPr>
            <a:r>
              <a:rPr lang="en-US" altLang="ko-KR" dirty="0">
                <a:latin typeface="Courier New" pitchFamily="49" charset="0"/>
                <a:ea typeface="굴림" charset="-127"/>
                <a:cs typeface="Courier New" pitchFamily="49" charset="0"/>
              </a:rPr>
              <a:t>#define FIGURE "triangle"</a:t>
            </a:r>
            <a:endParaRPr lang="ko-KR" altLang="en-US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4">
            <a:extLst>
              <a:ext uri="{FF2B5EF4-FFF2-40B4-BE49-F238E27FC236}">
                <a16:creationId xmlns:a16="http://schemas.microsoft.com/office/drawing/2014/main" id="{8B3F2882-213D-41AB-9F22-030EFBA79F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A40CF0-189E-4766-A376-CC04073AC842}" type="slidenum">
              <a:rPr kumimoji="0" lang="ko-KR" altLang="en-US" sz="12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4D8F872-83E8-478E-B289-DB46B2816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chemeClr val="tx1"/>
                </a:solidFill>
              </a:rPr>
              <a:t>Programming Language</a:t>
            </a:r>
            <a:r>
              <a:rPr lang="ko-KR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06353C5-0D53-40CE-8304-5E326249F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12876"/>
            <a:ext cx="8686800" cy="48244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/>
              <a:t>High level language</a:t>
            </a:r>
            <a:r>
              <a:rPr lang="ko-KR" altLang="en-US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/>
              <a:t>Easy to use (read and write) , human friendly</a:t>
            </a:r>
            <a:endParaRPr lang="ko-KR" altLang="en-US"/>
          </a:p>
          <a:p>
            <a:pPr lvl="1" eaLnBrk="1" hangingPunct="1">
              <a:lnSpc>
                <a:spcPct val="80000"/>
              </a:lnSpc>
            </a:pPr>
            <a:r>
              <a:rPr lang="en-US" altLang="ko-KR">
                <a:solidFill>
                  <a:srgbClr val="FF6600"/>
                </a:solidFill>
              </a:rPr>
              <a:t>Programmer does not need to know details of machine control.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>
                <a:solidFill>
                  <a:srgbClr val="FF6600"/>
                </a:solidFill>
              </a:rPr>
              <a:t>More portable (machine independent)</a:t>
            </a:r>
            <a:endParaRPr lang="ko-KR" altLang="en-US">
              <a:solidFill>
                <a:srgbClr val="FF66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ko-KR" altLang="en-US" sz="18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/>
              <a:t>		</a:t>
            </a:r>
            <a:r>
              <a:rPr lang="en-US" altLang="ko-KR">
                <a:solidFill>
                  <a:srgbClr val="FF6600"/>
                </a:solidFill>
              </a:rPr>
              <a:t>X = Y + Z</a:t>
            </a:r>
            <a:r>
              <a:rPr lang="en-US" altLang="ko-KR">
                <a:solidFill>
                  <a:srgbClr val="3333FF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>
              <a:solidFill>
                <a:srgbClr val="3333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/>
              <a:t>example</a:t>
            </a:r>
            <a:endParaRPr lang="ko-KR" altLang="en-US"/>
          </a:p>
          <a:p>
            <a:pPr lvl="1" eaLnBrk="1" hangingPunct="1">
              <a:lnSpc>
                <a:spcPct val="80000"/>
              </a:lnSpc>
            </a:pPr>
            <a:r>
              <a:rPr lang="en-US" altLang="ko-KR"/>
              <a:t>FORTRAN, COBOL, BASIC, C, C++, Java </a:t>
            </a:r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>
            <a:extLst>
              <a:ext uri="{FF2B5EF4-FFF2-40B4-BE49-F238E27FC236}">
                <a16:creationId xmlns:a16="http://schemas.microsoft.com/office/drawing/2014/main" id="{9B1BE758-D0FE-42BC-A88D-2E778B26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/>
              <a:t>Declaring Variables</a:t>
            </a:r>
            <a:endParaRPr lang="ko-KR" altLang="en-US" u="sng"/>
          </a:p>
        </p:txBody>
      </p:sp>
      <p:sp>
        <p:nvSpPr>
          <p:cNvPr id="61443" name="내용 개체 틀 2">
            <a:extLst>
              <a:ext uri="{FF2B5EF4-FFF2-40B4-BE49-F238E27FC236}">
                <a16:creationId xmlns:a16="http://schemas.microsoft.com/office/drawing/2014/main" id="{525647F2-7FCE-44BD-A6D3-6F76CC63D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28751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Variable</a:t>
            </a:r>
          </a:p>
          <a:p>
            <a:pPr lvl="1"/>
            <a:r>
              <a:rPr lang="en-US" altLang="ko-KR"/>
              <a:t>Named memory location where data value is stored</a:t>
            </a:r>
          </a:p>
          <a:p>
            <a:pPr lvl="1"/>
            <a:r>
              <a:rPr lang="en-US" altLang="ko-KR"/>
              <a:t>Each variable has a certain type (e.g.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int, char, float,</a:t>
            </a:r>
            <a:r>
              <a:rPr lang="en-US" altLang="ko-KR"/>
              <a:t> …)</a:t>
            </a:r>
          </a:p>
          <a:p>
            <a:pPr lvl="1"/>
            <a:r>
              <a:rPr lang="en-US" altLang="ko-KR"/>
              <a:t>Contents of a variable can change</a:t>
            </a:r>
          </a:p>
          <a:p>
            <a:pPr lvl="1"/>
            <a:r>
              <a:rPr lang="en-US" altLang="ko-KR"/>
              <a:t>Variables must be declared before use in a program</a:t>
            </a:r>
          </a:p>
          <a:p>
            <a:pPr lvl="1"/>
            <a:r>
              <a:rPr lang="en-US" altLang="ko-KR"/>
              <a:t>Declaration of variables should be done at the opening brace of a function in C. ( it is more flexible in C++ )</a:t>
            </a:r>
          </a:p>
          <a:p>
            <a:pPr lvl="1"/>
            <a:endParaRPr lang="en-US" altLang="ko-KR"/>
          </a:p>
          <a:p>
            <a:r>
              <a:rPr lang="en-US" altLang="ko-KR"/>
              <a:t>Basic declaration format</a:t>
            </a:r>
          </a:p>
          <a:p>
            <a:pPr lvl="1"/>
            <a:r>
              <a:rPr lang="en-US" altLang="ko-KR" i="1">
                <a:latin typeface="Courier New" panose="02070309020205020404" pitchFamily="49" charset="0"/>
                <a:cs typeface="Courier New" panose="02070309020205020404" pitchFamily="49" charset="0"/>
              </a:rPr>
              <a:t>data_type var1, var2, …;</a:t>
            </a:r>
          </a:p>
          <a:p>
            <a:pPr lvl="1"/>
            <a:r>
              <a:rPr lang="en-US" altLang="ko-KR" i="1">
                <a:latin typeface="Courier New" panose="02070309020205020404" pitchFamily="49" charset="0"/>
                <a:cs typeface="Courier New" panose="02070309020205020404" pitchFamily="49" charset="0"/>
              </a:rPr>
              <a:t>Examples)</a:t>
            </a:r>
            <a:endParaRPr lang="en-US" altLang="ko-K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	int i,j,k;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	float length, height;</a:t>
            </a:r>
          </a:p>
          <a:p>
            <a:pPr lvl="1"/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>
            <a:extLst>
              <a:ext uri="{FF2B5EF4-FFF2-40B4-BE49-F238E27FC236}">
                <a16:creationId xmlns:a16="http://schemas.microsoft.com/office/drawing/2014/main" id="{D5DB1A5C-1E3E-47AB-86EF-3024870E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/>
              <a:t>Data Types</a:t>
            </a:r>
            <a:endParaRPr lang="ko-KR" altLang="en-US" u="sng"/>
          </a:p>
        </p:txBody>
      </p:sp>
      <p:sp>
        <p:nvSpPr>
          <p:cNvPr id="62467" name="내용 개체 틀 2">
            <a:extLst>
              <a:ext uri="{FF2B5EF4-FFF2-40B4-BE49-F238E27FC236}">
                <a16:creationId xmlns:a16="http://schemas.microsoft.com/office/drawing/2014/main" id="{65ADE151-3EE1-44A4-96C7-ADF975134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2000"/>
              <a:t> : 1 byte, capable of holding one character (ascii code)</a:t>
            </a:r>
          </a:p>
          <a:p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int : </a:t>
            </a:r>
            <a:r>
              <a:rPr lang="en-US" altLang="ko-KR" sz="2000"/>
              <a:t>4 byte (on 32bit computer) integer</a:t>
            </a:r>
          </a:p>
          <a:p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2000"/>
              <a:t> : single-precision floating point</a:t>
            </a:r>
          </a:p>
          <a:p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ko-KR" sz="2000"/>
              <a:t> : double-precision floating point</a:t>
            </a:r>
          </a:p>
          <a:p>
            <a:endParaRPr lang="en-US" altLang="ko-KR" sz="2000"/>
          </a:p>
          <a:p>
            <a:endParaRPr lang="ko-KR" altLang="en-US" sz="2000"/>
          </a:p>
        </p:txBody>
      </p:sp>
      <p:graphicFrame>
        <p:nvGraphicFramePr>
          <p:cNvPr id="4" name="Group 284">
            <a:extLst>
              <a:ext uri="{FF2B5EF4-FFF2-40B4-BE49-F238E27FC236}">
                <a16:creationId xmlns:a16="http://schemas.microsoft.com/office/drawing/2014/main" id="{B01EDD4F-1FB5-497E-84DC-E879E2087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31559"/>
              </p:ext>
            </p:extLst>
          </p:nvPr>
        </p:nvGraphicFramePr>
        <p:xfrm>
          <a:off x="2136775" y="3601586"/>
          <a:ext cx="8135938" cy="2630488"/>
        </p:xfrm>
        <a:graphic>
          <a:graphicData uri="http://schemas.openxmlformats.org/drawingml/2006/table">
            <a:tbl>
              <a:tblPr/>
              <a:tblGrid>
                <a:gridCol w="93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4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type</a:t>
                      </a:r>
                      <a:endParaRPr kumimoji="0" lang="ko-KR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size</a:t>
                      </a:r>
                      <a:endParaRPr kumimoji="0" lang="ko-KR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min value</a:t>
                      </a:r>
                      <a:endParaRPr kumimoji="0" lang="ko-KR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max value</a:t>
                      </a:r>
                      <a:endParaRPr kumimoji="0" lang="ko-KR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4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char</a:t>
                      </a:r>
                      <a:endParaRPr kumimoji="0" lang="en-US" altLang="ko-K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1byte</a:t>
                      </a:r>
                      <a:endParaRPr kumimoji="0" lang="ko-KR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-2</a:t>
                      </a:r>
                      <a:r>
                        <a:rPr kumimoji="0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7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 = -128</a:t>
                      </a:r>
                      <a:endParaRPr kumimoji="0" lang="en-US" altLang="ko-K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7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-1 = 127</a:t>
                      </a:r>
                      <a:endParaRPr kumimoji="0" lang="en-US" altLang="ko-K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4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short</a:t>
                      </a:r>
                      <a:endParaRPr kumimoji="0" lang="en-US" altLang="ko-K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2byte</a:t>
                      </a:r>
                      <a:endParaRPr kumimoji="0" lang="ko-KR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-2</a:t>
                      </a:r>
                      <a:r>
                        <a:rPr kumimoji="0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15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 = -32,768</a:t>
                      </a:r>
                      <a:endParaRPr kumimoji="0" lang="en-US" altLang="ko-K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15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-1 = 32,767</a:t>
                      </a:r>
                      <a:endParaRPr kumimoji="0" lang="en-US" altLang="ko-K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4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int</a:t>
                      </a:r>
                      <a:endParaRPr kumimoji="0" lang="en-US" altLang="ko-K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4byte</a:t>
                      </a:r>
                      <a:endParaRPr kumimoji="0" lang="ko-KR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-2</a:t>
                      </a:r>
                      <a:r>
                        <a:rPr kumimoji="0" lang="en-US" altLang="ko-KR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31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 = -2,147,483,648</a:t>
                      </a:r>
                      <a:endParaRPr kumimoji="0" lang="en-US" altLang="ko-K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31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-1 = 2,147,483,647</a:t>
                      </a:r>
                      <a:endParaRPr kumimoji="0" lang="en-US" altLang="ko-K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5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long</a:t>
                      </a:r>
                      <a:endParaRPr kumimoji="0" lang="en-US" altLang="ko-K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4byte</a:t>
                      </a:r>
                      <a:endParaRPr kumimoji="0" lang="ko-KR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-2</a:t>
                      </a:r>
                      <a:r>
                        <a:rPr kumimoji="0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31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 = -2,147,483,648</a:t>
                      </a:r>
                      <a:endParaRPr kumimoji="0" lang="en-US" altLang="ko-K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31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중고딕"/>
                          <a:cs typeface="한컴바탕" pitchFamily="18" charset="2"/>
                        </a:rPr>
                        <a:t>-1 = 2,147,483,647</a:t>
                      </a:r>
                      <a:endParaRPr kumimoji="0" lang="en-US" altLang="ko-K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한양중고딕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1">
                <a:tc gridSpan="4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501" name="TextBox 4">
            <a:extLst>
              <a:ext uri="{FF2B5EF4-FFF2-40B4-BE49-F238E27FC236}">
                <a16:creationId xmlns:a16="http://schemas.microsoft.com/office/drawing/2014/main" id="{98F21343-5EBC-4FE0-BC03-AE97C2E70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5715000"/>
            <a:ext cx="617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u="sng">
                <a:latin typeface="굴림" panose="020B0600000101010101" pitchFamily="34" charset="-127"/>
              </a:rPr>
              <a:t> Min/Max values are defined in </a:t>
            </a:r>
            <a:r>
              <a:rPr lang="en-US" altLang="ko-KR" sz="1800" u="sng">
                <a:latin typeface="Courier New" panose="02070309020205020404" pitchFamily="49" charset="0"/>
                <a:cs typeface="Courier New" panose="02070309020205020404" pitchFamily="49" charset="0"/>
              </a:rPr>
              <a:t>&lt;limit.h&gt; </a:t>
            </a:r>
            <a:r>
              <a:rPr lang="en-US" altLang="ko-KR" sz="1800" u="sng">
                <a:latin typeface="굴림" panose="020B0600000101010101" pitchFamily="34" charset="-127"/>
              </a:rPr>
              <a:t>header file</a:t>
            </a:r>
            <a:endParaRPr lang="ko-KR" altLang="en-US" sz="1800" u="sng">
              <a:latin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>
            <a:extLst>
              <a:ext uri="{FF2B5EF4-FFF2-40B4-BE49-F238E27FC236}">
                <a16:creationId xmlns:a16="http://schemas.microsoft.com/office/drawing/2014/main" id="{B0C90C8C-7DFD-41B8-8496-18CABC18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/>
              <a:t>unsigned type</a:t>
            </a:r>
            <a:endParaRPr lang="ko-KR" altLang="en-US" u="sng"/>
          </a:p>
        </p:txBody>
      </p:sp>
      <p:sp>
        <p:nvSpPr>
          <p:cNvPr id="63491" name="내용 개체 틀 2">
            <a:extLst>
              <a:ext uri="{FF2B5EF4-FFF2-40B4-BE49-F238E27FC236}">
                <a16:creationId xmlns:a16="http://schemas.microsoft.com/office/drawing/2014/main" id="{6F8F1CD8-7D01-4B7A-BD6F-46396C25E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Use when representing only positive numbers</a:t>
            </a:r>
            <a:endParaRPr lang="ko-KR" altLang="en-US"/>
          </a:p>
        </p:txBody>
      </p:sp>
      <p:graphicFrame>
        <p:nvGraphicFramePr>
          <p:cNvPr id="4" name="Group 139">
            <a:extLst>
              <a:ext uri="{FF2B5EF4-FFF2-40B4-BE49-F238E27FC236}">
                <a16:creationId xmlns:a16="http://schemas.microsoft.com/office/drawing/2014/main" id="{FA4B476B-2940-4FD2-B5E7-4AE5D7BD9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63123"/>
              </p:ext>
            </p:extLst>
          </p:nvPr>
        </p:nvGraphicFramePr>
        <p:xfrm>
          <a:off x="2782889" y="2724831"/>
          <a:ext cx="6840537" cy="1889126"/>
        </p:xfrm>
        <a:graphic>
          <a:graphicData uri="http://schemas.openxmlformats.org/drawingml/2006/table">
            <a:tbl>
              <a:tblPr/>
              <a:tblGrid>
                <a:gridCol w="155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Data type</a:t>
                      </a:r>
                      <a:endParaRPr kumimoji="0" lang="ko-KR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size</a:t>
                      </a:r>
                      <a:endParaRPr kumimoji="0" lang="ko-KR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min</a:t>
                      </a:r>
                      <a:endParaRPr kumimoji="0" lang="ko-KR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max</a:t>
                      </a:r>
                      <a:endParaRPr kumimoji="0" lang="ko-KR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unsigned char</a:t>
                      </a:r>
                      <a:endParaRPr kumimoji="0" lang="en-US" altLang="ko-K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1byte</a:t>
                      </a:r>
                      <a:endParaRPr kumimoji="0" lang="ko-KR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</a:t>
                      </a:r>
                      <a:endParaRPr kumimoji="0" lang="en-US" altLang="ko-K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</a:t>
                      </a:r>
                      <a:r>
                        <a:rPr kumimoji="0" lang="en-US" altLang="ko-KR" sz="15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8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-1 =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체" pitchFamily="49" charset="-127"/>
                          <a:cs typeface="한컴바탕" pitchFamily="18" charset="2"/>
                        </a:rPr>
                        <a:t>                       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255</a:t>
                      </a:r>
                      <a:endParaRPr kumimoji="0" lang="en-US" altLang="ko-K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unsigned short</a:t>
                      </a:r>
                      <a:endParaRPr kumimoji="0" lang="en-US" altLang="ko-K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 byte</a:t>
                      </a:r>
                      <a:endParaRPr kumimoji="0" lang="ko-KR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</a:t>
                      </a:r>
                      <a:endParaRPr kumimoji="0" lang="en-US" altLang="ko-K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</a:t>
                      </a:r>
                      <a:r>
                        <a:rPr kumimoji="0" lang="en-US" altLang="ko-KR" sz="15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16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-1 =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체" pitchFamily="49" charset="-127"/>
                          <a:cs typeface="한컴바탕" pitchFamily="18" charset="2"/>
                        </a:rPr>
                        <a:t>                    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65,535</a:t>
                      </a:r>
                      <a:endParaRPr kumimoji="0" lang="en-US" altLang="ko-K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unsigned int</a:t>
                      </a:r>
                      <a:endParaRPr kumimoji="0" lang="en-US" altLang="ko-K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4byte</a:t>
                      </a:r>
                      <a:endParaRPr kumimoji="0" lang="ko-KR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</a:t>
                      </a:r>
                      <a:endParaRPr kumimoji="0" lang="en-US" altLang="ko-K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</a:t>
                      </a:r>
                      <a:r>
                        <a:rPr kumimoji="0" lang="en-US" altLang="ko-KR" sz="15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32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-1 =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체" pitchFamily="49" charset="-127"/>
                          <a:cs typeface="한컴바탕" pitchFamily="18" charset="2"/>
                        </a:rPr>
                        <a:t>             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4,294,967,295 </a:t>
                      </a:r>
                      <a:endParaRPr kumimoji="0" lang="en-US" altLang="ko-K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>
            <a:extLst>
              <a:ext uri="{FF2B5EF4-FFF2-40B4-BE49-F238E27FC236}">
                <a16:creationId xmlns:a16="http://schemas.microsoft.com/office/drawing/2014/main" id="{DC15AD20-B84E-4E74-8A1B-6E051B24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/>
              <a:t>Negative integer representation</a:t>
            </a:r>
            <a:endParaRPr lang="ko-KR" altLang="en-US" u="sng"/>
          </a:p>
        </p:txBody>
      </p:sp>
      <p:sp>
        <p:nvSpPr>
          <p:cNvPr id="64515" name="내용 개체 틀 2">
            <a:extLst>
              <a:ext uri="{FF2B5EF4-FFF2-40B4-BE49-F238E27FC236}">
                <a16:creationId xmlns:a16="http://schemas.microsoft.com/office/drawing/2014/main" id="{41BC75A4-53F2-4DFB-86A7-2AF7B7C0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signed</a:t>
            </a:r>
          </a:p>
          <a:p>
            <a:r>
              <a:rPr lang="en-US" altLang="ko-KR"/>
              <a:t>first bit represents the sign of a number</a:t>
            </a:r>
          </a:p>
          <a:p>
            <a:r>
              <a:rPr lang="en-US" altLang="ko-KR"/>
              <a:t>Rest of bits represent the value of a number</a:t>
            </a:r>
          </a:p>
          <a:p>
            <a:r>
              <a:rPr lang="en-US" altLang="ko-KR"/>
              <a:t>Negative integer number</a:t>
            </a:r>
          </a:p>
          <a:p>
            <a:pPr lvl="1"/>
            <a:r>
              <a:rPr lang="en-US" altLang="ko-KR"/>
              <a:t>Represented as 2’s complement</a:t>
            </a:r>
            <a:endParaRPr lang="ko-KR" altLang="en-US"/>
          </a:p>
        </p:txBody>
      </p:sp>
      <p:graphicFrame>
        <p:nvGraphicFramePr>
          <p:cNvPr id="4" name="Group 69">
            <a:extLst>
              <a:ext uri="{FF2B5EF4-FFF2-40B4-BE49-F238E27FC236}">
                <a16:creationId xmlns:a16="http://schemas.microsoft.com/office/drawing/2014/main" id="{98AEA138-93A8-4FA0-B84D-5C6B4FA3E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23956"/>
              </p:ext>
            </p:extLst>
          </p:nvPr>
        </p:nvGraphicFramePr>
        <p:xfrm>
          <a:off x="3575051" y="4214585"/>
          <a:ext cx="5521325" cy="2016126"/>
        </p:xfrm>
        <a:graphic>
          <a:graphicData uri="http://schemas.openxmlformats.org/drawingml/2006/table">
            <a:tbl>
              <a:tblPr/>
              <a:tblGrid>
                <a:gridCol w="319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number</a:t>
                      </a:r>
                      <a:endParaRPr kumimoji="0" lang="ko-KR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Bit representation</a:t>
                      </a:r>
                      <a:endParaRPr kumimoji="0" lang="ko-KR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+5</a:t>
                      </a:r>
                      <a:endParaRPr kumimoji="0" lang="en-US" altLang="ko-K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00000101</a:t>
                      </a:r>
                      <a:endParaRPr kumimoji="0" lang="en-US" altLang="ko-K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1’s complement of 5</a:t>
                      </a:r>
                      <a:endParaRPr kumimoji="0" lang="ko-KR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11111010</a:t>
                      </a:r>
                      <a:endParaRPr kumimoji="0" lang="en-US" altLang="ko-K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2’s complement of 5</a:t>
                      </a:r>
                      <a:endParaRPr kumimoji="0" lang="ko-KR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11111011</a:t>
                      </a:r>
                      <a:endParaRPr kumimoji="0" lang="en-US" altLang="ko-K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-5</a:t>
                      </a:r>
                      <a:endParaRPr kumimoji="0" lang="en-US" altLang="ko-K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11111011</a:t>
                      </a:r>
                      <a:endParaRPr kumimoji="0" lang="en-US" altLang="ko-K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>
            <a:extLst>
              <a:ext uri="{FF2B5EF4-FFF2-40B4-BE49-F238E27FC236}">
                <a16:creationId xmlns:a16="http://schemas.microsoft.com/office/drawing/2014/main" id="{243B504D-D900-4A17-A64C-89D296B0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14313"/>
            <a:ext cx="8229600" cy="1143000"/>
          </a:xfrm>
        </p:spPr>
        <p:txBody>
          <a:bodyPr/>
          <a:lstStyle/>
          <a:p>
            <a:r>
              <a:rPr lang="en-US" altLang="ko-KR" u="sng"/>
              <a:t>floating point</a:t>
            </a:r>
            <a:endParaRPr lang="ko-KR" altLang="en-US" u="sng"/>
          </a:p>
        </p:txBody>
      </p:sp>
      <p:sp>
        <p:nvSpPr>
          <p:cNvPr id="65539" name="내용 개체 틀 2">
            <a:extLst>
              <a:ext uri="{FF2B5EF4-FFF2-40B4-BE49-F238E27FC236}">
                <a16:creationId xmlns:a16="http://schemas.microsoft.com/office/drawing/2014/main" id="{76F1A944-CC0B-48CC-B23F-A2078096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4438"/>
            <a:ext cx="8401050" cy="4525962"/>
          </a:xfrm>
        </p:spPr>
        <p:txBody>
          <a:bodyPr/>
          <a:lstStyle/>
          <a:p>
            <a:r>
              <a:rPr lang="en-US" altLang="ko-KR" sz="2000"/>
              <a:t>real number : significant number + position of decimal point</a:t>
            </a:r>
          </a:p>
          <a:p>
            <a:endParaRPr lang="en-US" altLang="ko-KR" sz="2000"/>
          </a:p>
          <a:p>
            <a:r>
              <a:rPr lang="en-US" altLang="ko-KR" sz="2000"/>
              <a:t>Decimal point(.) can be placed anywhere relative to the significant digits of the number</a:t>
            </a:r>
          </a:p>
          <a:p>
            <a:endParaRPr lang="en-US" altLang="ko-KR" sz="2000"/>
          </a:p>
          <a:p>
            <a:r>
              <a:rPr lang="en-US" altLang="ko-KR" sz="2000"/>
              <a:t>This position is indicated separately in the internal representation</a:t>
            </a:r>
          </a:p>
          <a:p>
            <a:endParaRPr lang="en-US" altLang="ko-KR" sz="2000"/>
          </a:p>
          <a:p>
            <a:r>
              <a:rPr lang="en-US" altLang="ko-KR" sz="2000"/>
              <a:t>Advantage of floating point representation</a:t>
            </a:r>
          </a:p>
          <a:p>
            <a:pPr lvl="1"/>
            <a:r>
              <a:rPr lang="en-US" altLang="ko-KR" sz="1800"/>
              <a:t>Support much wider range of values</a:t>
            </a:r>
          </a:p>
          <a:p>
            <a:pPr lvl="1"/>
            <a:r>
              <a:rPr lang="en-US" altLang="ko-KR" sz="1800"/>
              <a:t>Representing 314159265358979.3 vs 3.141592653589793</a:t>
            </a:r>
          </a:p>
          <a:p>
            <a:pPr lvl="1"/>
            <a:endParaRPr lang="ko-KR" altLang="en-US" sz="18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AA9FA1-48E4-4C3B-B846-463709AC86B2}"/>
              </a:ext>
            </a:extLst>
          </p:cNvPr>
          <p:cNvGraphicFramePr>
            <a:graphicFrameLocks noGrp="1"/>
          </p:cNvGraphicFramePr>
          <p:nvPr/>
        </p:nvGraphicFramePr>
        <p:xfrm>
          <a:off x="2166938" y="4873625"/>
          <a:ext cx="7929563" cy="1341438"/>
        </p:xfrm>
        <a:graphic>
          <a:graphicData uri="http://schemas.openxmlformats.org/drawingml/2006/table">
            <a:tbl>
              <a:tblPr/>
              <a:tblGrid>
                <a:gridCol w="919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8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4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한양중고딕"/>
                          <a:ea typeface="굴림" pitchFamily="50" charset="-127"/>
                          <a:cs typeface="Tahoma" pitchFamily="34" charset="0"/>
                        </a:rPr>
                        <a:t>type</a:t>
                      </a:r>
                      <a:endParaRPr kumimoji="0" lang="ko-KR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한양중고딕"/>
                          <a:ea typeface="굴림" pitchFamily="50" charset="-127"/>
                          <a:cs typeface="Tahoma" pitchFamily="34" charset="0"/>
                        </a:rPr>
                        <a:t>size</a:t>
                      </a:r>
                      <a:endParaRPr kumimoji="0" lang="ko-KR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한양중고딕"/>
                          <a:ea typeface="굴림" pitchFamily="50" charset="-127"/>
                          <a:cs typeface="Tahoma" pitchFamily="34" charset="0"/>
                        </a:rPr>
                        <a:t>min</a:t>
                      </a:r>
                      <a:endParaRPr kumimoji="0" lang="ko-KR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한양중고딕"/>
                          <a:ea typeface="굴림" pitchFamily="50" charset="-127"/>
                          <a:cs typeface="Tahoma" pitchFamily="34" charset="0"/>
                        </a:rPr>
                        <a:t>max</a:t>
                      </a:r>
                      <a:endParaRPr kumimoji="0" lang="ko-KR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float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4 byte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(7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significant numbers)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-1.0E+38</a:t>
                      </a:r>
                      <a:endParaRPr kumimoji="0" lang="ko-KR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(7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significant numbers)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1.0E+38</a:t>
                      </a:r>
                      <a:endParaRPr kumimoji="0" lang="ko-KR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double</a:t>
                      </a:r>
                      <a:endParaRPr kumimoji="0" lang="en-US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8 byte</a:t>
                      </a:r>
                      <a:endParaRPr kumimoji="0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(15 significant numbers)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-1.0E+308</a:t>
                      </a:r>
                      <a:endParaRPr kumimoji="0" lang="ko-KR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(15 significant numbers)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1.0E+308</a:t>
                      </a:r>
                      <a:endParaRPr kumimoji="0" lang="ko-KR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L="91439" marR="91439"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>
            <a:extLst>
              <a:ext uri="{FF2B5EF4-FFF2-40B4-BE49-F238E27FC236}">
                <a16:creationId xmlns:a16="http://schemas.microsoft.com/office/drawing/2014/main" id="{F5542F1A-392D-4751-8FED-817300BE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/>
              <a:t>Ascii Code</a:t>
            </a:r>
            <a:endParaRPr lang="ko-KR" altLang="en-US" u="sng"/>
          </a:p>
        </p:txBody>
      </p:sp>
      <p:pic>
        <p:nvPicPr>
          <p:cNvPr id="66564" name="Picture 5" descr="EMB25a0">
            <a:extLst>
              <a:ext uri="{FF2B5EF4-FFF2-40B4-BE49-F238E27FC236}">
                <a16:creationId xmlns:a16="http://schemas.microsoft.com/office/drawing/2014/main" id="{293B2233-747D-4321-A113-36FEEFA6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6" y="1357313"/>
            <a:ext cx="378777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>
            <a:extLst>
              <a:ext uri="{FF2B5EF4-FFF2-40B4-BE49-F238E27FC236}">
                <a16:creationId xmlns:a16="http://schemas.microsoft.com/office/drawing/2014/main" id="{8FF27A22-6B77-43E0-87A7-E94AC345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/>
              <a:t>Escape character</a:t>
            </a:r>
            <a:endParaRPr lang="ko-KR" altLang="en-US" u="sng"/>
          </a:p>
        </p:txBody>
      </p:sp>
      <p:sp>
        <p:nvSpPr>
          <p:cNvPr id="67587" name="내용 개체 틀 2">
            <a:extLst>
              <a:ext uri="{FF2B5EF4-FFF2-40B4-BE49-F238E27FC236}">
                <a16:creationId xmlns:a16="http://schemas.microsoft.com/office/drawing/2014/main" id="{520441FD-269B-40B6-A93D-0CB8B86A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401050" cy="4525963"/>
          </a:xfrm>
        </p:spPr>
        <p:txBody>
          <a:bodyPr/>
          <a:lstStyle/>
          <a:p>
            <a:r>
              <a:rPr lang="en-US" altLang="ko-KR"/>
              <a:t>Starts with backslash(\)</a:t>
            </a:r>
          </a:p>
          <a:p>
            <a:r>
              <a:rPr lang="en-US" altLang="ko-KR"/>
              <a:t>Indicate special meaning and interpretation</a:t>
            </a:r>
          </a:p>
          <a:p>
            <a:pPr lvl="1">
              <a:buFont typeface="Wingdings" panose="05000000000000000000" pitchFamily="2" charset="2"/>
              <a:buNone/>
            </a:pP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C04A15-A48C-4E25-8929-2BCC776F908A}"/>
              </a:ext>
            </a:extLst>
          </p:cNvPr>
          <p:cNvGraphicFramePr>
            <a:graphicFrameLocks noGrp="1"/>
          </p:cNvGraphicFramePr>
          <p:nvPr/>
        </p:nvGraphicFramePr>
        <p:xfrm>
          <a:off x="3095625" y="3000375"/>
          <a:ext cx="4173538" cy="2952752"/>
        </p:xfrm>
        <a:graphic>
          <a:graphicData uri="http://schemas.openxmlformats.org/drawingml/2006/table">
            <a:tbl>
              <a:tblPr/>
              <a:tblGrid>
                <a:gridCol w="2287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Escape character</a:t>
                      </a:r>
                      <a:endParaRPr kumimoji="0" lang="ko-KR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meaning</a:t>
                      </a:r>
                      <a:endParaRPr kumimoji="0" lang="ko-KR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" pitchFamily="50" charset="-127"/>
                          <a:cs typeface="Tahoma" pitchFamily="34" charset="0"/>
                        </a:rPr>
                        <a:t>\b</a:t>
                      </a:r>
                      <a:endParaRPr kumimoji="0" lang="en-US" altLang="ko-K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backspace</a:t>
                      </a:r>
                      <a:endParaRPr kumimoji="0" lang="ko-KR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" pitchFamily="50" charset="-127"/>
                          <a:cs typeface="Tahoma" pitchFamily="34" charset="0"/>
                        </a:rPr>
                        <a:t>\t</a:t>
                      </a:r>
                      <a:endParaRPr kumimoji="0" lang="en-US" altLang="ko-K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tab</a:t>
                      </a:r>
                      <a:endParaRPr kumimoji="0" lang="ko-KR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" pitchFamily="50" charset="-127"/>
                          <a:cs typeface="Tahoma" pitchFamily="34" charset="0"/>
                        </a:rPr>
                        <a:t>\n</a:t>
                      </a:r>
                      <a:endParaRPr kumimoji="0" lang="en-US" altLang="ko-K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newline</a:t>
                      </a:r>
                      <a:endParaRPr kumimoji="0" lang="ko-KR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" pitchFamily="50" charset="-127"/>
                          <a:cs typeface="Tahoma" pitchFamily="34" charset="0"/>
                        </a:rPr>
                        <a:t>\r</a:t>
                      </a:r>
                      <a:endParaRPr kumimoji="0" lang="en-US" altLang="ko-KR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formfeed</a:t>
                      </a:r>
                      <a:endParaRPr kumimoji="0" lang="ko-KR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" pitchFamily="50" charset="-127"/>
                          <a:cs typeface="Tahoma" pitchFamily="34" charset="0"/>
                        </a:rPr>
                        <a:t>\"</a:t>
                      </a:r>
                      <a:endParaRPr kumimoji="0" lang="en-US" altLang="ko-KR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double quote</a:t>
                      </a:r>
                      <a:endParaRPr kumimoji="0" lang="ko-KR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" pitchFamily="50" charset="-127"/>
                          <a:cs typeface="Tahoma" pitchFamily="34" charset="0"/>
                        </a:rPr>
                        <a:t>\'</a:t>
                      </a:r>
                      <a:endParaRPr kumimoji="0" lang="en-US" altLang="ko-KR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single quote</a:t>
                      </a:r>
                      <a:endParaRPr kumimoji="0" lang="ko-KR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" pitchFamily="50" charset="-127"/>
                          <a:cs typeface="Tahoma" pitchFamily="34" charset="0"/>
                        </a:rPr>
                        <a:t>\\</a:t>
                      </a:r>
                      <a:endParaRPr kumimoji="0" lang="en-US" altLang="ko-K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back slash</a:t>
                      </a:r>
                      <a:endParaRPr kumimoji="0" lang="ko-KR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>
            <a:extLst>
              <a:ext uri="{FF2B5EF4-FFF2-40B4-BE49-F238E27FC236}">
                <a16:creationId xmlns:a16="http://schemas.microsoft.com/office/drawing/2014/main" id="{FE62A19A-F26A-4348-9983-62EA3F5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/>
              <a:t>code.c</a:t>
            </a:r>
            <a:endParaRPr lang="ko-KR" altLang="en-US" u="sng"/>
          </a:p>
        </p:txBody>
      </p:sp>
      <p:pic>
        <p:nvPicPr>
          <p:cNvPr id="68612" name="Picture 3">
            <a:extLst>
              <a:ext uri="{FF2B5EF4-FFF2-40B4-BE49-F238E27FC236}">
                <a16:creationId xmlns:a16="http://schemas.microsoft.com/office/drawing/2014/main" id="{D09010D4-33AD-46FE-92E6-EA633C4CB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3"/>
          <a:stretch>
            <a:fillRect/>
          </a:stretch>
        </p:blipFill>
        <p:spPr bwMode="auto">
          <a:xfrm>
            <a:off x="2024063" y="1500189"/>
            <a:ext cx="6215062" cy="4643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F78FBE71-8486-4AA2-A1CC-97FE30B0A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439" y="4143375"/>
            <a:ext cx="2428875" cy="2571750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latinLnBrk="1" hangingPunct="1">
              <a:defRPr/>
            </a:pPr>
            <a:r>
              <a:rPr lang="en-US" altLang="ko-KR" sz="1400" b="1" u="sng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output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: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a 97 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A 65 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1 49 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$ 36 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+ 43 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a 97 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A 65 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1 49 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$ 36 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+ 43 </a:t>
            </a:r>
            <a:endParaRPr lang="ko-KR" altLang="en-US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>
            <a:extLst>
              <a:ext uri="{FF2B5EF4-FFF2-40B4-BE49-F238E27FC236}">
                <a16:creationId xmlns:a16="http://schemas.microsoft.com/office/drawing/2014/main" id="{37DDE66D-9298-4C6F-A990-E7466C30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/>
              <a:t>getchar() , putchar()</a:t>
            </a:r>
            <a:endParaRPr lang="ko-KR" altLang="en-US" u="sng"/>
          </a:p>
        </p:txBody>
      </p:sp>
      <p:sp>
        <p:nvSpPr>
          <p:cNvPr id="69635" name="내용 개체 틀 2">
            <a:extLst>
              <a:ext uri="{FF2B5EF4-FFF2-40B4-BE49-F238E27FC236}">
                <a16:creationId xmlns:a16="http://schemas.microsoft.com/office/drawing/2014/main" id="{480D1EDB-4DB4-46F1-B06C-8D457EFA5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u="sng">
                <a:latin typeface="Courier New" panose="02070309020205020404" pitchFamily="49" charset="0"/>
                <a:cs typeface="Courier New" panose="02070309020205020404" pitchFamily="49" charset="0"/>
              </a:rPr>
              <a:t>int getchar()</a:t>
            </a:r>
          </a:p>
          <a:p>
            <a:pPr lvl="1"/>
            <a:r>
              <a:rPr lang="en-US" altLang="ko-KR" sz="1800"/>
              <a:t>Defined in &lt;stdio.h&gt;, </a:t>
            </a:r>
          </a:p>
          <a:p>
            <a:pPr lvl="1"/>
            <a:r>
              <a:rPr lang="en-US" altLang="ko-KR" sz="1800"/>
              <a:t>Get one character input from keyboard and return the ascii value</a:t>
            </a:r>
          </a:p>
          <a:p>
            <a:r>
              <a:rPr lang="en-US" altLang="ko-KR" sz="2000" b="1" u="sng">
                <a:latin typeface="Courier New" panose="02070309020205020404" pitchFamily="49" charset="0"/>
                <a:cs typeface="Courier New" panose="02070309020205020404" pitchFamily="49" charset="0"/>
              </a:rPr>
              <a:t>int putchar(int c)</a:t>
            </a:r>
          </a:p>
          <a:p>
            <a:pPr lvl="1"/>
            <a:r>
              <a:rPr lang="en-US" altLang="ko-KR" sz="1800"/>
              <a:t>Defined in &lt;stdio.h&gt;</a:t>
            </a:r>
          </a:p>
          <a:p>
            <a:pPr lvl="1"/>
            <a:r>
              <a:rPr lang="en-US" altLang="ko-KR" sz="1800"/>
              <a:t>prints one character provided as a parameter</a:t>
            </a:r>
            <a:endParaRPr lang="ko-KR" alt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F4192-A396-49DD-9037-9102CF056B46}"/>
              </a:ext>
            </a:extLst>
          </p:cNvPr>
          <p:cNvSpPr txBox="1"/>
          <p:nvPr/>
        </p:nvSpPr>
        <p:spPr>
          <a:xfrm>
            <a:off x="1952625" y="3888924"/>
            <a:ext cx="5105400" cy="2862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#include &lt;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stdio.h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eaLnBrk="1" latinLnBrk="1" hangingPunct="1">
              <a:defRPr/>
            </a:pP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main()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c;</a:t>
            </a:r>
          </a:p>
          <a:p>
            <a:pPr eaLnBrk="1" latinLnBrk="1" hangingPunct="1">
              <a:defRPr/>
            </a:pP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(“keyboard input (one character?)”);</a:t>
            </a:r>
          </a:p>
          <a:p>
            <a:pPr eaLnBrk="1" latinLnBrk="1" hangingPunct="1">
              <a:defRPr/>
            </a:pP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c=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getchar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();</a:t>
            </a:r>
          </a:p>
          <a:p>
            <a:pPr eaLnBrk="1" latinLnBrk="1" hangingPunct="1">
              <a:defRPr/>
            </a:pP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(“character input : %c\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n”,c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);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ascii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code : %d\n”, c);</a:t>
            </a:r>
          </a:p>
          <a:p>
            <a:pPr eaLnBrk="1" latinLnBrk="1" hangingPunct="1">
              <a:defRPr/>
            </a:pP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return 0;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endParaRPr lang="ko-KR" altLang="en-US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CE4FB-5579-4305-9BAF-173BF7B352F3}"/>
              </a:ext>
            </a:extLst>
          </p:cNvPr>
          <p:cNvSpPr txBox="1"/>
          <p:nvPr/>
        </p:nvSpPr>
        <p:spPr>
          <a:xfrm>
            <a:off x="7716839" y="3714750"/>
            <a:ext cx="1951037" cy="1200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ea typeface="굴림" pitchFamily="50" charset="-127"/>
              </a:rPr>
              <a:t>Output :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character input : A</a:t>
            </a:r>
          </a:p>
          <a:p>
            <a:pPr eaLnBrk="1" latinLnBrk="1" hangingPunct="1">
              <a:defRPr/>
            </a:pP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ascii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code : 65</a:t>
            </a:r>
          </a:p>
          <a:p>
            <a:pPr eaLnBrk="1" latinLnBrk="1" hangingPunct="1">
              <a:defRPr/>
            </a:pP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endParaRPr lang="en-US" altLang="ko-KR" sz="1200" b="1" dirty="0">
              <a:ea typeface="굴림" pitchFamily="50" charset="-127"/>
            </a:endParaRPr>
          </a:p>
          <a:p>
            <a:pPr eaLnBrk="1" latinLnBrk="1" hangingPunct="1">
              <a:defRPr/>
            </a:pPr>
            <a:endParaRPr lang="ko-KR" altLang="en-US" sz="1200" b="1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>
            <a:extLst>
              <a:ext uri="{FF2B5EF4-FFF2-40B4-BE49-F238E27FC236}">
                <a16:creationId xmlns:a16="http://schemas.microsoft.com/office/drawing/2014/main" id="{9020D406-3E25-4B6F-800D-4F420611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/>
              <a:t>korea.c</a:t>
            </a:r>
            <a:endParaRPr lang="ko-KR" altLang="en-US" u="sng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FA580-DDDA-44A4-A5B6-01D2C1A98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600201"/>
            <a:ext cx="4900613" cy="4525963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	short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no_univ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= 276;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population = 48295000;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	long budget = 237000000000000L;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korea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info\n”);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univ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no : %d\n”,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no_univ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(“population : %d\n”, population);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(“budget : %d\n”, budget);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3BFF83-5C35-4809-98C3-A371F977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4500563"/>
            <a:ext cx="3143250" cy="16430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Output :</a:t>
            </a:r>
          </a:p>
          <a:p>
            <a:pPr eaLnBrk="1" latinLnBrk="1" hangingPunct="1">
              <a:defRPr/>
            </a:pPr>
            <a:r>
              <a:rPr lang="en-US" altLang="ko-KR" sz="16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korea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info</a:t>
            </a:r>
            <a:endParaRPr lang="ko-KR" altLang="en-US" sz="16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sz="16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univ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no : 276 </a:t>
            </a:r>
          </a:p>
          <a:p>
            <a:pPr eaLnBrk="1" latinLnBrk="1" hangingPunct="1">
              <a:defRPr/>
            </a:pPr>
            <a:r>
              <a:rPr lang="en-US" altLang="ko-KR" sz="16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putpulation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:   48295000 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budget:   -590360576 </a:t>
            </a:r>
            <a:endParaRPr lang="ko-KR" altLang="en-US" sz="16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4">
            <a:extLst>
              <a:ext uri="{FF2B5EF4-FFF2-40B4-BE49-F238E27FC236}">
                <a16:creationId xmlns:a16="http://schemas.microsoft.com/office/drawing/2014/main" id="{507BB238-3F2F-45D9-A798-DCDF07FE85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705F6A-34F9-40AE-9ABA-DF2A2BBEEFAD}" type="slidenum">
              <a:rPr kumimoji="0" lang="ko-KR" altLang="en-US" sz="12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8171851-14A5-4F17-8E15-33929886A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High Level Programming Language</a:t>
            </a:r>
            <a:endParaRPr lang="ko-KR" altLang="en-US" sz="3600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ED9E169-EC39-4D6F-85F7-8FD0065D0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>
                <a:solidFill>
                  <a:srgbClr val="FF6600"/>
                </a:solidFill>
              </a:rPr>
              <a:t>FORTRAN(FORmula TRANslation) </a:t>
            </a:r>
            <a:endParaRPr lang="ko-KR" altLang="en-US" sz="2000">
              <a:solidFill>
                <a:srgbClr val="FF6600"/>
              </a:solidFill>
            </a:endParaRPr>
          </a:p>
          <a:p>
            <a:pPr lvl="1" eaLnBrk="1" hangingPunct="1"/>
            <a:r>
              <a:rPr lang="en-US" altLang="ko-KR" sz="1800"/>
              <a:t>Created in 1957</a:t>
            </a:r>
            <a:r>
              <a:rPr lang="ko-KR" altLang="en-US" sz="1800"/>
              <a:t> </a:t>
            </a:r>
            <a:r>
              <a:rPr lang="en-US" altLang="ko-KR" sz="1800"/>
              <a:t>by</a:t>
            </a:r>
            <a:r>
              <a:rPr lang="ko-KR" altLang="en-US" sz="1800"/>
              <a:t> </a:t>
            </a:r>
            <a:r>
              <a:rPr lang="en-US" altLang="ko-KR" sz="1800"/>
              <a:t>John Backus (IBM)</a:t>
            </a:r>
            <a:endParaRPr lang="ko-KR" altLang="en-US" sz="1800"/>
          </a:p>
          <a:p>
            <a:pPr lvl="1" eaLnBrk="1" hangingPunct="1"/>
            <a:r>
              <a:rPr lang="en-US" altLang="ko-KR" sz="1800"/>
              <a:t>General purpose PL especially suited For scientific computation</a:t>
            </a:r>
          </a:p>
          <a:p>
            <a:pPr lvl="1" eaLnBrk="1" hangingPunct="1"/>
            <a:endParaRPr lang="en-US" altLang="ko-KR" sz="1800"/>
          </a:p>
          <a:p>
            <a:pPr eaLnBrk="1" hangingPunct="1"/>
            <a:r>
              <a:rPr lang="en-US" altLang="ko-KR" sz="2000">
                <a:solidFill>
                  <a:srgbClr val="FF6600"/>
                </a:solidFill>
              </a:rPr>
              <a:t>COBOL(COmmon Business Oriented Language)</a:t>
            </a:r>
          </a:p>
          <a:p>
            <a:pPr lvl="1" eaLnBrk="1" hangingPunct="1"/>
            <a:r>
              <a:rPr lang="en-US" altLang="ko-KR" sz="1800"/>
              <a:t>Created in early 1960s</a:t>
            </a:r>
            <a:endParaRPr lang="ko-KR" altLang="en-US" sz="1800"/>
          </a:p>
          <a:p>
            <a:pPr lvl="1" eaLnBrk="1" hangingPunct="1"/>
            <a:r>
              <a:rPr lang="en-US" altLang="ko-KR" sz="1800"/>
              <a:t>Primarily used for business, finance in companies and govenment</a:t>
            </a:r>
          </a:p>
          <a:p>
            <a:pPr eaLnBrk="1" hangingPunct="1"/>
            <a:r>
              <a:rPr lang="en-US" altLang="ko-KR" sz="2000">
                <a:solidFill>
                  <a:srgbClr val="FF6600"/>
                </a:solidFill>
              </a:rPr>
              <a:t>BASIC(Beginner's All-purpose Symbolic Instruction Code)</a:t>
            </a:r>
            <a:r>
              <a:rPr lang="ko-KR" altLang="en-US" sz="2000"/>
              <a:t> </a:t>
            </a:r>
          </a:p>
          <a:p>
            <a:pPr lvl="1" eaLnBrk="1" hangingPunct="1"/>
            <a:r>
              <a:rPr lang="en-US" altLang="ko-KR" sz="1800"/>
              <a:t>Easy to learn and use for beginners</a:t>
            </a:r>
            <a:endParaRPr lang="ko-KR" altLang="en-US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>
            <a:extLst>
              <a:ext uri="{FF2B5EF4-FFF2-40B4-BE49-F238E27FC236}">
                <a16:creationId xmlns:a16="http://schemas.microsoft.com/office/drawing/2014/main" id="{6D13EB2A-66B9-4FF5-BE75-0EDFED44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/>
              <a:t>Overflow?</a:t>
            </a:r>
            <a:endParaRPr lang="ko-KR" altLang="en-US" u="sng"/>
          </a:p>
        </p:txBody>
      </p:sp>
      <p:sp>
        <p:nvSpPr>
          <p:cNvPr id="71683" name="내용 개체 틀 2">
            <a:extLst>
              <a:ext uri="{FF2B5EF4-FFF2-40B4-BE49-F238E27FC236}">
                <a16:creationId xmlns:a16="http://schemas.microsoft.com/office/drawing/2014/main" id="{9CB764E6-08C3-4D97-9161-14BCE1B9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00188"/>
            <a:ext cx="8229600" cy="4525962"/>
          </a:xfrm>
        </p:spPr>
        <p:txBody>
          <a:bodyPr/>
          <a:lstStyle/>
          <a:p>
            <a:r>
              <a:rPr lang="en-US" altLang="ko-KR"/>
              <a:t>(integer type) overflow</a:t>
            </a:r>
          </a:p>
          <a:p>
            <a:pPr lvl="1"/>
            <a:r>
              <a:rPr lang="en-US" altLang="ko-KR"/>
              <a:t>occurs when storing a value that is bigger than what can be stored.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Ex) 2,147,483,647 (= 2</a:t>
            </a:r>
            <a:r>
              <a:rPr lang="en-US" altLang="ko-KR" baseline="30000"/>
              <a:t>31</a:t>
            </a:r>
            <a:r>
              <a:rPr lang="en-US" altLang="ko-KR"/>
              <a:t>-1)  +  1 = 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        01111111 11111111 11111111 11111111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      + 00000000 00000000 00000000 00000001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--------------------------------------------------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            10000000 00000000 00000000 00000000 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/>
              <a:t>  </a:t>
            </a:r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3D0082C-7DE6-4F18-A5F3-CD02096542E6}"/>
              </a:ext>
            </a:extLst>
          </p:cNvPr>
          <p:cNvSpPr txBox="1">
            <a:spLocks/>
          </p:cNvSpPr>
          <p:nvPr/>
        </p:nvSpPr>
        <p:spPr bwMode="auto">
          <a:xfrm>
            <a:off x="8071991" y="4557033"/>
            <a:ext cx="3328987" cy="2185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fontAlgn="t" latinLnBrk="1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200" b="1" kern="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kern="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kern="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 fontAlgn="t" latinLnBrk="1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n-US" altLang="ko-KR" sz="12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fontAlgn="t" latinLnBrk="1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200" b="1" kern="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fontAlgn="t" latinLnBrk="1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2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fontAlgn="t" latinLnBrk="1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200" b="1" kern="0" dirty="0">
                <a:latin typeface="Courier New" pitchFamily="49" charset="0"/>
                <a:cs typeface="Courier New" pitchFamily="49" charset="0"/>
              </a:rPr>
              <a:t>        int a=2147483647;</a:t>
            </a:r>
          </a:p>
          <a:p>
            <a:pPr marL="342900" indent="-342900" fontAlgn="t" latinLnBrk="1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n-US" altLang="ko-KR" sz="12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fontAlgn="t" latinLnBrk="1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2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2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kern="0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ko-KR" sz="1200" b="1" kern="0" dirty="0" err="1">
                <a:latin typeface="Courier New" pitchFamily="49" charset="0"/>
                <a:cs typeface="Courier New" pitchFamily="49" charset="0"/>
              </a:rPr>
              <a:t>d,%d</a:t>
            </a:r>
            <a:r>
              <a:rPr lang="en-US" altLang="ko-KR" sz="1200" b="1" kern="0" dirty="0">
                <a:latin typeface="Courier New" pitchFamily="49" charset="0"/>
                <a:cs typeface="Courier New" pitchFamily="49" charset="0"/>
              </a:rPr>
              <a:t>\n",a,a+1);</a:t>
            </a:r>
          </a:p>
          <a:p>
            <a:pPr marL="342900" indent="-342900" fontAlgn="t" latinLnBrk="1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200" b="1" kern="0" dirty="0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342900" indent="-342900" fontAlgn="t" latinLnBrk="1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200" b="1" kern="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200" b="1" kern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4">
            <a:extLst>
              <a:ext uri="{FF2B5EF4-FFF2-40B4-BE49-F238E27FC236}">
                <a16:creationId xmlns:a16="http://schemas.microsoft.com/office/drawing/2014/main" id="{A3C215F0-41AA-47C9-8408-C42EB337B9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5CB74B-2E5E-4983-8959-868B5103B5F8}" type="slidenum">
              <a:rPr kumimoji="0" lang="ko-KR" altLang="en-US" sz="12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E520592-E253-4844-8876-5749F31B6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High Level Programming Language</a:t>
            </a:r>
            <a:endParaRPr lang="ko-KR" altLang="en-US" sz="360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B744B8A-84B3-40EC-9C87-C7A1D44F0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>
                <a:solidFill>
                  <a:srgbClr val="FF6600"/>
                </a:solidFill>
              </a:rPr>
              <a:t>C </a:t>
            </a:r>
            <a:endParaRPr lang="ko-KR" altLang="en-US" sz="2000">
              <a:solidFill>
                <a:srgbClr val="FF66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/>
              <a:t>Made by Dennis Ritchie (AT&amp;T Bell Lab)</a:t>
            </a:r>
            <a:endParaRPr lang="ko-KR" altLang="en-US" sz="1800"/>
          </a:p>
          <a:p>
            <a:pPr lvl="1" eaLnBrk="1" hangingPunct="1">
              <a:lnSpc>
                <a:spcPct val="80000"/>
              </a:lnSpc>
            </a:pPr>
            <a:r>
              <a:rPr lang="en-US" altLang="ko-KR" sz="1800"/>
              <a:t>made for developing UNIX OS (1970s)</a:t>
            </a:r>
            <a:endParaRPr lang="ko-KR" altLang="en-US" sz="1800"/>
          </a:p>
          <a:p>
            <a:pPr lvl="1" eaLnBrk="1" hangingPunct="1">
              <a:lnSpc>
                <a:spcPct val="80000"/>
              </a:lnSpc>
            </a:pPr>
            <a:r>
              <a:rPr lang="en-US" altLang="ko-KR" sz="1800"/>
              <a:t>High level language with low level language properties (pointers,…)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800"/>
          </a:p>
          <a:p>
            <a:pPr eaLnBrk="1" hangingPunct="1">
              <a:lnSpc>
                <a:spcPct val="80000"/>
              </a:lnSpc>
            </a:pPr>
            <a:r>
              <a:rPr lang="en-US" altLang="ko-KR" sz="2000">
                <a:solidFill>
                  <a:srgbClr val="FF6600"/>
                </a:solidFill>
              </a:rPr>
              <a:t>C++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/>
              <a:t>Made by B. Stroustrup (AT&amp;T Bell Lab)</a:t>
            </a:r>
            <a:endParaRPr lang="ko-KR" altLang="en-US" sz="1800"/>
          </a:p>
          <a:p>
            <a:pPr lvl="1" eaLnBrk="1" hangingPunct="1">
              <a:lnSpc>
                <a:spcPct val="80000"/>
              </a:lnSpc>
            </a:pPr>
            <a:r>
              <a:rPr lang="en-US" altLang="ko-KR" sz="1800"/>
              <a:t>OOPL(Object Oriented Programming Language) extending C</a:t>
            </a:r>
            <a:endParaRPr lang="ko-KR" altLang="en-US" sz="1800"/>
          </a:p>
          <a:p>
            <a:pPr lvl="1" eaLnBrk="1" hangingPunct="1">
              <a:lnSpc>
                <a:spcPct val="80000"/>
              </a:lnSpc>
            </a:pPr>
            <a:endParaRPr lang="en-US" altLang="ko-KR" sz="1800"/>
          </a:p>
          <a:p>
            <a:pPr eaLnBrk="1" hangingPunct="1">
              <a:lnSpc>
                <a:spcPct val="80000"/>
              </a:lnSpc>
            </a:pPr>
            <a:r>
              <a:rPr lang="en-US" altLang="ko-KR" sz="2000">
                <a:solidFill>
                  <a:srgbClr val="FF6600"/>
                </a:solidFill>
              </a:rPr>
              <a:t>Java </a:t>
            </a:r>
            <a:endParaRPr lang="ko-KR" altLang="en-US" sz="2000">
              <a:solidFill>
                <a:srgbClr val="FF66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/>
              <a:t>Made by James Gosling (Sun Microsystems, 1990s)</a:t>
            </a:r>
            <a:endParaRPr lang="ko-KR" altLang="en-US" sz="1800"/>
          </a:p>
          <a:p>
            <a:pPr lvl="1" eaLnBrk="1" hangingPunct="1">
              <a:lnSpc>
                <a:spcPct val="80000"/>
              </a:lnSpc>
            </a:pPr>
            <a:r>
              <a:rPr lang="en-US" altLang="ko-KR" sz="1800"/>
              <a:t>Platform independent OOPL</a:t>
            </a:r>
            <a:endParaRPr lang="ko-KR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8709C7E9-26AE-476B-B70F-4589C86E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/>
                </a:solidFill>
              </a:rPr>
              <a:t>Software Development Process</a:t>
            </a:r>
            <a:endParaRPr lang="ko-KR" altLang="en-US"/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5AF99685-12E6-4A2E-9014-D3E254ED8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Requirement analysis</a:t>
            </a:r>
          </a:p>
          <a:p>
            <a:r>
              <a:rPr lang="en-US" altLang="ko-KR"/>
              <a:t>Design</a:t>
            </a:r>
          </a:p>
          <a:p>
            <a:r>
              <a:rPr lang="en-US" altLang="ko-KR"/>
              <a:t>Implementation</a:t>
            </a:r>
          </a:p>
          <a:p>
            <a:r>
              <a:rPr lang="en-US" altLang="ko-KR"/>
              <a:t>Testing</a:t>
            </a:r>
          </a:p>
          <a:p>
            <a:r>
              <a:rPr lang="en-US" altLang="ko-KR"/>
              <a:t>Maintenance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4">
            <a:extLst>
              <a:ext uri="{FF2B5EF4-FFF2-40B4-BE49-F238E27FC236}">
                <a16:creationId xmlns:a16="http://schemas.microsoft.com/office/drawing/2014/main" id="{D2928950-62A4-4F55-98E8-21DEFB4847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B77E31-6091-497F-A464-97360D52D64A}" type="slidenum">
              <a:rPr kumimoji="0" lang="ko-KR" altLang="en-US" sz="12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3DCA99F-6733-46EC-9A3B-56EA4532D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chemeClr val="tx1"/>
                </a:solidFill>
              </a:rPr>
              <a:t>Programming and Execution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0A57B69-66AE-4AE3-9B52-970A297CB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 b="1">
                <a:solidFill>
                  <a:srgbClr val="FF6600"/>
                </a:solidFill>
              </a:rPr>
              <a:t>Programming Tool</a:t>
            </a:r>
            <a:endParaRPr lang="ko-KR" altLang="en-US" sz="2000" b="1">
              <a:solidFill>
                <a:srgbClr val="FF6600"/>
              </a:solidFill>
            </a:endParaRPr>
          </a:p>
          <a:p>
            <a:pPr lvl="1" eaLnBrk="1" hangingPunct="1"/>
            <a:r>
              <a:rPr lang="en-US" altLang="ko-KR" sz="1800"/>
              <a:t>Editor, Compiler, Interpreter, Debugger, and etc</a:t>
            </a:r>
            <a:endParaRPr lang="ko-KR" altLang="en-US" sz="1800"/>
          </a:p>
          <a:p>
            <a:pPr lvl="1" eaLnBrk="1" hangingPunct="1"/>
            <a:r>
              <a:rPr lang="en-US" altLang="ko-KR" sz="1800"/>
              <a:t>Integrated Development Environment </a:t>
            </a:r>
            <a:r>
              <a:rPr lang="en-US" altLang="ko-KR" sz="1800" b="1"/>
              <a:t>(IDE)</a:t>
            </a:r>
          </a:p>
          <a:p>
            <a:pPr lvl="4" eaLnBrk="1" hangingPunct="1"/>
            <a:endParaRPr lang="en-US" altLang="ko-KR" b="1"/>
          </a:p>
          <a:p>
            <a:pPr eaLnBrk="1" hangingPunct="1">
              <a:buFont typeface="Wingdings" panose="05000000000000000000" pitchFamily="2" charset="2"/>
              <a:buNone/>
            </a:pPr>
            <a:endParaRPr lang="ko-KR" altLang="en-US" sz="2000" b="1">
              <a:solidFill>
                <a:srgbClr val="FF6600"/>
              </a:solidFill>
            </a:endParaRPr>
          </a:p>
        </p:txBody>
      </p:sp>
      <p:grpSp>
        <p:nvGrpSpPr>
          <p:cNvPr id="26629" name="Group 18">
            <a:extLst>
              <a:ext uri="{FF2B5EF4-FFF2-40B4-BE49-F238E27FC236}">
                <a16:creationId xmlns:a16="http://schemas.microsoft.com/office/drawing/2014/main" id="{17D78308-FC31-49F2-9146-504E04ECEB4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284538"/>
            <a:ext cx="4992688" cy="2665412"/>
            <a:chOff x="960" y="2069"/>
            <a:chExt cx="3372" cy="1724"/>
          </a:xfrm>
        </p:grpSpPr>
        <p:sp>
          <p:nvSpPr>
            <p:cNvPr id="26630" name="Line 6">
              <a:extLst>
                <a:ext uri="{FF2B5EF4-FFF2-40B4-BE49-F238E27FC236}">
                  <a16:creationId xmlns:a16="http://schemas.microsoft.com/office/drawing/2014/main" id="{CD964093-06E4-4902-8403-F96309DA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451"/>
              <a:ext cx="190" cy="29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26631" name="Line 7">
              <a:extLst>
                <a:ext uri="{FF2B5EF4-FFF2-40B4-BE49-F238E27FC236}">
                  <a16:creationId xmlns:a16="http://schemas.microsoft.com/office/drawing/2014/main" id="{27A7F3B1-C7B1-4ECC-A73C-7777C9688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" y="3119"/>
              <a:ext cx="178" cy="28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grpSp>
          <p:nvGrpSpPr>
            <p:cNvPr id="26632" name="Group 8">
              <a:extLst>
                <a:ext uri="{FF2B5EF4-FFF2-40B4-BE49-F238E27FC236}">
                  <a16:creationId xmlns:a16="http://schemas.microsoft.com/office/drawing/2014/main" id="{1AA56B8F-404D-434F-B3A5-F648D012D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3" y="2355"/>
              <a:ext cx="890" cy="378"/>
              <a:chOff x="2304" y="1440"/>
              <a:chExt cx="1205" cy="570"/>
            </a:xfrm>
          </p:grpSpPr>
          <p:cxnSp>
            <p:nvCxnSpPr>
              <p:cNvPr id="26639" name="AutoShape 9">
                <a:extLst>
                  <a:ext uri="{FF2B5EF4-FFF2-40B4-BE49-F238E27FC236}">
                    <a16:creationId xmlns:a16="http://schemas.microsoft.com/office/drawing/2014/main" id="{7E1C8336-695A-418A-A24D-27590E744F3C}"/>
                  </a:ext>
                </a:extLst>
              </p:cNvPr>
              <p:cNvCxnSpPr>
                <a:cxnSpLocks noChangeShapeType="1"/>
                <a:stCxn id="26635" idx="0"/>
              </p:cNvCxnSpPr>
              <p:nvPr/>
            </p:nvCxnSpPr>
            <p:spPr bwMode="auto">
              <a:xfrm rot="5400000" flipH="1">
                <a:off x="2307" y="1437"/>
                <a:ext cx="570" cy="576"/>
              </a:xfrm>
              <a:prstGeom prst="bentConnector2">
                <a:avLst/>
              </a:prstGeom>
              <a:noFill/>
              <a:ln w="31750">
                <a:solidFill>
                  <a:srgbClr val="FF0000"/>
                </a:solidFill>
                <a:miter lim="800000"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40" name="Text Box 10">
                <a:extLst>
                  <a:ext uri="{FF2B5EF4-FFF2-40B4-BE49-F238E27FC236}">
                    <a16:creationId xmlns:a16="http://schemas.microsoft.com/office/drawing/2014/main" id="{9E330141-F028-4AF9-B7D0-7B61088B91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1" y="1514"/>
                <a:ext cx="638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 latinLnBrk="1">
                  <a:spcBef>
                    <a:spcPct val="5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34" charset="-127"/>
                    <a:cs typeface="Tahoma" panose="020B060403050404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34" charset="-127"/>
                    <a:cs typeface="Tahoma" panose="020B060403050404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34" charset="-127"/>
                    <a:cs typeface="Tahoma" panose="020B060403050404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34" charset="-127"/>
                    <a:cs typeface="Tahoma" panose="020B060403050404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34" charset="-127"/>
                    <a:cs typeface="Tahoma" panose="020B0604030504040204" pitchFamily="34" charset="0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34" charset="-127"/>
                    <a:cs typeface="Tahoma" panose="020B0604030504040204" pitchFamily="34" charset="0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34" charset="-127"/>
                    <a:cs typeface="Tahoma" panose="020B0604030504040204" pitchFamily="34" charset="0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34" charset="-127"/>
                    <a:cs typeface="Tahoma" panose="020B0604030504040204" pitchFamily="34" charset="0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34" charset="-127"/>
                    <a:cs typeface="Tahoma" panose="020B0604030504040204" pitchFamily="34" charset="0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800">
                    <a:latin typeface="Arial Unicode MS" panose="020B0604020202020204" pitchFamily="34" charset="-128"/>
                  </a:rPr>
                  <a:t>Error</a:t>
                </a:r>
                <a:endParaRPr kumimoji="0" lang="ko-KR" altLang="en-US" sz="1800">
                  <a:latin typeface="Arial Unicode MS" panose="020B0604020202020204" pitchFamily="34" charset="-128"/>
                </a:endParaRPr>
              </a:p>
            </p:txBody>
          </p:sp>
        </p:grpSp>
        <p:grpSp>
          <p:nvGrpSpPr>
            <p:cNvPr id="26633" name="Group 11">
              <a:extLst>
                <a:ext uri="{FF2B5EF4-FFF2-40B4-BE49-F238E27FC236}">
                  <a16:creationId xmlns:a16="http://schemas.microsoft.com/office/drawing/2014/main" id="{6AE55139-9283-4E4A-A953-C04BBD0DDB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3" y="2261"/>
              <a:ext cx="1831" cy="1140"/>
              <a:chOff x="2304" y="1200"/>
              <a:chExt cx="2655" cy="1818"/>
            </a:xfrm>
          </p:grpSpPr>
          <p:cxnSp>
            <p:nvCxnSpPr>
              <p:cNvPr id="26637" name="AutoShape 12">
                <a:extLst>
                  <a:ext uri="{FF2B5EF4-FFF2-40B4-BE49-F238E27FC236}">
                    <a16:creationId xmlns:a16="http://schemas.microsoft.com/office/drawing/2014/main" id="{1CA6812F-A7A8-4528-8D7F-64C712A6A491}"/>
                  </a:ext>
                </a:extLst>
              </p:cNvPr>
              <p:cNvCxnSpPr>
                <a:cxnSpLocks noChangeShapeType="1"/>
                <a:stCxn id="26636" idx="0"/>
              </p:cNvCxnSpPr>
              <p:nvPr/>
            </p:nvCxnSpPr>
            <p:spPr bwMode="auto">
              <a:xfrm rot="5400000" flipH="1">
                <a:off x="2379" y="1125"/>
                <a:ext cx="1818" cy="1968"/>
              </a:xfrm>
              <a:prstGeom prst="bentConnector2">
                <a:avLst/>
              </a:prstGeom>
              <a:noFill/>
              <a:ln w="31750">
                <a:solidFill>
                  <a:srgbClr val="FF0000"/>
                </a:solidFill>
                <a:miter lim="800000"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38" name="Text Box 13">
                <a:extLst>
                  <a:ext uri="{FF2B5EF4-FFF2-40B4-BE49-F238E27FC236}">
                    <a16:creationId xmlns:a16="http://schemas.microsoft.com/office/drawing/2014/main" id="{0250D222-20DC-4B6E-B1EE-FCC835F044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6" y="1867"/>
                <a:ext cx="683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 latinLnBrk="1">
                  <a:spcBef>
                    <a:spcPct val="5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34" charset="-127"/>
                    <a:cs typeface="Tahoma" panose="020B060403050404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34" charset="-127"/>
                    <a:cs typeface="Tahoma" panose="020B060403050404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34" charset="-127"/>
                    <a:cs typeface="Tahoma" panose="020B060403050404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34" charset="-127"/>
                    <a:cs typeface="Tahoma" panose="020B060403050404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34" charset="-127"/>
                    <a:cs typeface="Tahoma" panose="020B0604030504040204" pitchFamily="34" charset="0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34" charset="-127"/>
                    <a:cs typeface="Tahoma" panose="020B0604030504040204" pitchFamily="34" charset="0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34" charset="-127"/>
                    <a:cs typeface="Tahoma" panose="020B0604030504040204" pitchFamily="34" charset="0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34" charset="-127"/>
                    <a:cs typeface="Tahoma" panose="020B0604030504040204" pitchFamily="34" charset="0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34" charset="-127"/>
                    <a:cs typeface="Tahoma" panose="020B0604030504040204" pitchFamily="34" charset="0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800">
                    <a:latin typeface="Arial Unicode MS" panose="020B0604020202020204" pitchFamily="34" charset="-128"/>
                  </a:rPr>
                  <a:t>Error</a:t>
                </a:r>
                <a:endParaRPr kumimoji="0" lang="ko-KR" altLang="en-US" sz="1800">
                  <a:latin typeface="Arial Unicode MS" panose="020B0604020202020204" pitchFamily="34" charset="-128"/>
                </a:endParaRPr>
              </a:p>
            </p:txBody>
          </p:sp>
        </p:grpSp>
        <p:sp>
          <p:nvSpPr>
            <p:cNvPr id="26634" name="Rectangle 14">
              <a:extLst>
                <a:ext uri="{FF2B5EF4-FFF2-40B4-BE49-F238E27FC236}">
                  <a16:creationId xmlns:a16="http://schemas.microsoft.com/office/drawing/2014/main" id="{74CE4E02-C3BF-42A8-8CC2-4A0553733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069"/>
              <a:ext cx="1313" cy="3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latinLnBrk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1">
                  <a:latin typeface="Arial Unicode MS" panose="020B0604020202020204" pitchFamily="34" charset="-128"/>
                </a:rPr>
                <a:t>Program Edit</a:t>
              </a:r>
              <a:endParaRPr kumimoji="0" lang="ko-KR" altLang="en-US" sz="1600" b="1">
                <a:latin typeface="Arial Unicode MS" panose="020B0604020202020204" pitchFamily="34" charset="-128"/>
              </a:endParaRPr>
            </a:p>
          </p:txBody>
        </p:sp>
        <p:sp>
          <p:nvSpPr>
            <p:cNvPr id="26635" name="Rectangle 15">
              <a:extLst>
                <a:ext uri="{FF2B5EF4-FFF2-40B4-BE49-F238E27FC236}">
                  <a16:creationId xmlns:a16="http://schemas.microsoft.com/office/drawing/2014/main" id="{10B139A2-112D-4359-AEEF-D3AB30DE0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737"/>
              <a:ext cx="1207" cy="3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latinLnBrk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1">
                  <a:latin typeface="Arial Unicode MS" panose="020B0604020202020204" pitchFamily="34" charset="-128"/>
                </a:rPr>
                <a:t>Compile</a:t>
              </a:r>
              <a:endParaRPr kumimoji="0" lang="ko-KR" altLang="en-US" sz="1600" b="1">
                <a:latin typeface="Arial Unicode MS" panose="020B0604020202020204" pitchFamily="34" charset="-128"/>
              </a:endParaRPr>
            </a:p>
          </p:txBody>
        </p:sp>
        <p:sp>
          <p:nvSpPr>
            <p:cNvPr id="26636" name="Rectangle 16">
              <a:extLst>
                <a:ext uri="{FF2B5EF4-FFF2-40B4-BE49-F238E27FC236}">
                  <a16:creationId xmlns:a16="http://schemas.microsoft.com/office/drawing/2014/main" id="{33B5B67D-E890-4B98-8F64-382D0ABBD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3405"/>
              <a:ext cx="1207" cy="3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latinLnBrk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34" charset="-127"/>
                  <a:cs typeface="Tahoma" panose="020B0604030504040204" pitchFamily="34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1">
                  <a:latin typeface="Arial Unicode MS" panose="020B0604020202020204" pitchFamily="34" charset="-128"/>
                </a:rPr>
                <a:t>Execution</a:t>
              </a:r>
              <a:endParaRPr kumimoji="0" lang="ko-KR" altLang="en-US" sz="1600" b="1">
                <a:latin typeface="Arial Unicode MS" panose="020B0604020202020204" pitchFamily="34" charset="-128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4">
            <a:extLst>
              <a:ext uri="{FF2B5EF4-FFF2-40B4-BE49-F238E27FC236}">
                <a16:creationId xmlns:a16="http://schemas.microsoft.com/office/drawing/2014/main" id="{73C35F23-4280-4F70-9569-637EC8E3BC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2509B1-7732-42B7-AE8D-09E207A8E0C9}" type="slidenum">
              <a:rPr kumimoji="0" lang="ko-KR" altLang="en-US" sz="12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25422FB-7E34-4C78-9AE9-DDB6AA79A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chemeClr val="tx1"/>
                </a:solidFill>
              </a:rPr>
              <a:t>Error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CDC5F88-4EAC-4D3F-A17B-3B78C9A96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 b="1">
                <a:solidFill>
                  <a:srgbClr val="FF6600"/>
                </a:solidFill>
              </a:rPr>
              <a:t>compile-time error</a:t>
            </a:r>
          </a:p>
          <a:p>
            <a:pPr lvl="1" eaLnBrk="1" hangingPunct="1"/>
            <a:r>
              <a:rPr lang="en-US" altLang="ko-KR" sz="1800"/>
              <a:t>Error occurring during compilation</a:t>
            </a:r>
            <a:endParaRPr lang="ko-KR" altLang="en-US" sz="1800"/>
          </a:p>
          <a:p>
            <a:pPr lvl="1" eaLnBrk="1" hangingPunct="1"/>
            <a:r>
              <a:rPr lang="en-US" altLang="ko-KR" sz="1800"/>
              <a:t>Grammar check</a:t>
            </a:r>
            <a:endParaRPr lang="ko-KR" altLang="en-US" sz="1800"/>
          </a:p>
          <a:p>
            <a:pPr lvl="1" eaLnBrk="1" hangingPunct="1"/>
            <a:r>
              <a:rPr lang="en-US" altLang="ko-KR" sz="1800"/>
              <a:t>Cannot execute if there is compile error</a:t>
            </a:r>
            <a:endParaRPr lang="ko-KR" altLang="en-US" sz="1800"/>
          </a:p>
          <a:p>
            <a:pPr lvl="4" eaLnBrk="1" hangingPunct="1"/>
            <a:endParaRPr lang="en-US" altLang="ko-KR"/>
          </a:p>
          <a:p>
            <a:pPr eaLnBrk="1" hangingPunct="1"/>
            <a:r>
              <a:rPr lang="en-US" altLang="ko-KR" sz="2000" b="1">
                <a:solidFill>
                  <a:srgbClr val="FF6600"/>
                </a:solidFill>
              </a:rPr>
              <a:t>logical error</a:t>
            </a:r>
            <a:r>
              <a:rPr lang="ko-KR" altLang="en-US" sz="2000">
                <a:solidFill>
                  <a:srgbClr val="FF6600"/>
                </a:solidFill>
              </a:rPr>
              <a:t> </a:t>
            </a:r>
          </a:p>
          <a:p>
            <a:pPr lvl="1" eaLnBrk="1" hangingPunct="1"/>
            <a:r>
              <a:rPr lang="en-US" altLang="ko-KR" sz="1800"/>
              <a:t>Grammar is OK but logical error</a:t>
            </a:r>
            <a:r>
              <a:rPr lang="ko-KR" altLang="en-US" sz="1800"/>
              <a:t> </a:t>
            </a:r>
          </a:p>
          <a:p>
            <a:pPr lvl="4" eaLnBrk="1" hangingPunct="1"/>
            <a:endParaRPr lang="ko-KR" altLang="en-US"/>
          </a:p>
          <a:p>
            <a:pPr eaLnBrk="1" hangingPunct="1"/>
            <a:r>
              <a:rPr lang="en-US" altLang="ko-KR" sz="2000"/>
              <a:t> </a:t>
            </a:r>
            <a:r>
              <a:rPr lang="en-US" altLang="ko-KR" sz="2000" b="1">
                <a:solidFill>
                  <a:srgbClr val="FF6600"/>
                </a:solidFill>
              </a:rPr>
              <a:t>run-time error</a:t>
            </a:r>
            <a:r>
              <a:rPr lang="ko-KR" altLang="en-US" sz="2000">
                <a:solidFill>
                  <a:srgbClr val="FF6600"/>
                </a:solidFill>
              </a:rPr>
              <a:t> </a:t>
            </a:r>
          </a:p>
          <a:p>
            <a:pPr lvl="1" eaLnBrk="1" hangingPunct="1"/>
            <a:r>
              <a:rPr lang="en-US" altLang="ko-KR" sz="1800"/>
              <a:t>Abnormal termination owing to unexpected reasons during program execution</a:t>
            </a:r>
            <a:endParaRPr lang="ko-KR" altLang="en-US" sz="1800"/>
          </a:p>
          <a:p>
            <a:pPr lvl="1" eaLnBrk="1" hangingPunct="1"/>
            <a:r>
              <a:rPr lang="en-US" altLang="ko-KR" sz="1800"/>
              <a:t>Ex) divided by zero,  illegal memory access</a:t>
            </a:r>
            <a:endParaRPr lang="ko-KR" altLang="en-US" sz="18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ko-KR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4">
            <a:extLst>
              <a:ext uri="{FF2B5EF4-FFF2-40B4-BE49-F238E27FC236}">
                <a16:creationId xmlns:a16="http://schemas.microsoft.com/office/drawing/2014/main" id="{CF0C6454-1543-4CC4-93A8-63DDBF4461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DF5ED8-B887-47D5-AB3B-6EB09F71400F}" type="slidenum">
              <a:rPr kumimoji="0" lang="ko-KR" altLang="en-US" sz="12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D364336-FDCB-41DF-A095-0139BB68F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chemeClr val="tx1"/>
                </a:solidFill>
              </a:rPr>
              <a:t>Debugging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32D07DD-B811-4192-B998-725C52450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solidFill>
                  <a:srgbClr val="FF6600"/>
                </a:solidFill>
              </a:rPr>
              <a:t>debugging</a:t>
            </a:r>
            <a:r>
              <a:rPr lang="ko-KR" altLang="en-US">
                <a:solidFill>
                  <a:srgbClr val="FF6600"/>
                </a:solidFill>
              </a:rPr>
              <a:t> </a:t>
            </a:r>
          </a:p>
          <a:p>
            <a:pPr lvl="1" eaLnBrk="1" hangingPunct="1"/>
            <a:r>
              <a:rPr lang="en-US" altLang="ko-KR"/>
              <a:t>Bug : program error</a:t>
            </a:r>
          </a:p>
          <a:p>
            <a:pPr lvl="1" eaLnBrk="1" hangingPunct="1"/>
            <a:r>
              <a:rPr lang="en-US" altLang="ko-KR"/>
              <a:t>Debugging : bug correction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2408</Words>
  <Application>Microsoft Office PowerPoint</Application>
  <PresentationFormat>Widescreen</PresentationFormat>
  <Paragraphs>545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 Unicode MS</vt:lpstr>
      <vt:lpstr>굴림</vt:lpstr>
      <vt:lpstr>굴림체</vt:lpstr>
      <vt:lpstr>Arial</vt:lpstr>
      <vt:lpstr>Calibri</vt:lpstr>
      <vt:lpstr>Calibri Light</vt:lpstr>
      <vt:lpstr>Courier New</vt:lpstr>
      <vt:lpstr>Lucida Console</vt:lpstr>
      <vt:lpstr>Tahoma</vt:lpstr>
      <vt:lpstr>Times New Roman</vt:lpstr>
      <vt:lpstr>Wingdings</vt:lpstr>
      <vt:lpstr>한양중고딕</vt:lpstr>
      <vt:lpstr>Office Theme</vt:lpstr>
      <vt:lpstr>PowerPoint Presentation</vt:lpstr>
      <vt:lpstr>Programming Language</vt:lpstr>
      <vt:lpstr>Programming Language </vt:lpstr>
      <vt:lpstr>High Level Programming Language</vt:lpstr>
      <vt:lpstr>High Level Programming Language</vt:lpstr>
      <vt:lpstr>Software Development Process</vt:lpstr>
      <vt:lpstr>Programming and Execution</vt:lpstr>
      <vt:lpstr>Error</vt:lpstr>
      <vt:lpstr>Debugging</vt:lpstr>
      <vt:lpstr>Compiler / Interpreter </vt:lpstr>
      <vt:lpstr>C Programming Language</vt:lpstr>
      <vt:lpstr>First Program simple C program (hello.c)</vt:lpstr>
      <vt:lpstr>C compiler</vt:lpstr>
      <vt:lpstr>Compile &amp; Build</vt:lpstr>
      <vt:lpstr>Compile-time error</vt:lpstr>
      <vt:lpstr>Programming Process</vt:lpstr>
      <vt:lpstr>Character set</vt:lpstr>
      <vt:lpstr>Identifiers </vt:lpstr>
      <vt:lpstr>PowerPoint Presentation</vt:lpstr>
      <vt:lpstr>First Program</vt:lpstr>
      <vt:lpstr>First Program</vt:lpstr>
      <vt:lpstr>First Program</vt:lpstr>
      <vt:lpstr>Why use comments?</vt:lpstr>
      <vt:lpstr>Header Files</vt:lpstr>
      <vt:lpstr>Header Files</vt:lpstr>
      <vt:lpstr>C Programming: Variables , Data Types</vt:lpstr>
      <vt:lpstr>Second Program</vt:lpstr>
      <vt:lpstr>Names in C</vt:lpstr>
      <vt:lpstr>Symbolic Constants</vt:lpstr>
      <vt:lpstr>Declaring Variables</vt:lpstr>
      <vt:lpstr>Data Types</vt:lpstr>
      <vt:lpstr>unsigned type</vt:lpstr>
      <vt:lpstr>Negative integer representation</vt:lpstr>
      <vt:lpstr>floating point</vt:lpstr>
      <vt:lpstr>Ascii Code</vt:lpstr>
      <vt:lpstr>Escape character</vt:lpstr>
      <vt:lpstr>code.c</vt:lpstr>
      <vt:lpstr>getchar() , putchar()</vt:lpstr>
      <vt:lpstr>korea.c</vt:lpstr>
      <vt:lpstr>Overflow?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2022-06-27T14:26:43Z</dcterms:created>
  <dcterms:modified xsi:type="dcterms:W3CDTF">2022-06-27T14:32:12Z</dcterms:modified>
</cp:coreProperties>
</file>