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272" r:id="rId2"/>
    <p:sldId id="273" r:id="rId3"/>
    <p:sldId id="274" r:id="rId4"/>
    <p:sldId id="275" r:id="rId5"/>
    <p:sldId id="303" r:id="rId6"/>
    <p:sldId id="276" r:id="rId7"/>
    <p:sldId id="277" r:id="rId8"/>
    <p:sldId id="296" r:id="rId9"/>
    <p:sldId id="297" r:id="rId10"/>
    <p:sldId id="278" r:id="rId11"/>
    <p:sldId id="298" r:id="rId12"/>
    <p:sldId id="299" r:id="rId13"/>
    <p:sldId id="280" r:id="rId14"/>
    <p:sldId id="279" r:id="rId15"/>
    <p:sldId id="304" r:id="rId16"/>
    <p:sldId id="305" r:id="rId17"/>
    <p:sldId id="306" r:id="rId18"/>
    <p:sldId id="315" r:id="rId19"/>
    <p:sldId id="316" r:id="rId20"/>
    <p:sldId id="282" r:id="rId21"/>
    <p:sldId id="281" r:id="rId22"/>
    <p:sldId id="283" r:id="rId23"/>
    <p:sldId id="307" r:id="rId24"/>
    <p:sldId id="317" r:id="rId25"/>
    <p:sldId id="318" r:id="rId26"/>
    <p:sldId id="319" r:id="rId27"/>
    <p:sldId id="308" r:id="rId28"/>
    <p:sldId id="284" r:id="rId29"/>
    <p:sldId id="300" r:id="rId30"/>
    <p:sldId id="309" r:id="rId31"/>
    <p:sldId id="320" r:id="rId32"/>
    <p:sldId id="321" r:id="rId33"/>
    <p:sldId id="322" r:id="rId34"/>
    <p:sldId id="285" r:id="rId35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5009" autoAdjust="0"/>
  </p:normalViewPr>
  <p:slideViewPr>
    <p:cSldViewPr>
      <p:cViewPr varScale="1">
        <p:scale>
          <a:sx n="66" d="100"/>
          <a:sy n="66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notesViewPr>
    <p:cSldViewPr>
      <p:cViewPr varScale="1">
        <p:scale>
          <a:sx n="59" d="100"/>
          <a:sy n="59" d="100"/>
        </p:scale>
        <p:origin x="-1560" y="-6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B9FF719F-13A1-42A9-A773-7065957BF7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C4A096C-882D-4173-BA85-D51B653127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D5818345-B951-40D1-971A-4D80D0FC17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DB72DDCE-7419-4ED3-BAE9-C6E41CA2E5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452AF0F-7589-44E0-87BE-83E49E4FA5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B4685B88-4081-42B6-BA45-C8BBB7CFAD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8FE6B67-1BC5-46B7-B08A-216C1CE2AA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BB94B5D-FDCA-4410-8BFE-F7D581F7EDE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56875E9-D44E-47EA-AA1C-E895DA1052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CC56C450-83AD-490E-811A-DB69EBE957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E1F4D917-2BC8-4AA1-A473-0814079E0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53FEBCA-55A5-4949-8285-B1935BDA93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CBEC4BC-AA3F-46FC-A76D-4C310E500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CA6B13-BA12-44CC-A703-F7C8DF9BBADF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1779274-8D40-4520-A148-DBB1BDE382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6BC0127-D3E7-4007-B50A-5EF45C5159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C361292-3AB9-48C3-ABD9-8B85F4ECB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B1FC06-8B44-44F3-A219-3DF0781B58D8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835807C-AFE3-46B5-9D40-7818CBA2E08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3849FC0-1650-432E-AF70-09F82FBA5B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AD1069A-9787-410D-990A-B3E4D442A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16FB2D-EDEC-48A7-A0D0-CA80F6542D8F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DE715-5281-4B60-A914-DFB2AD2B4F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11B8BB7-C83A-4F49-AF53-72FC626E44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BB0F98F-4EE1-4E33-9F3C-39998AFF9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F7512-1374-485D-AAFA-0E417F54C52B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4A04BB-CD7B-4F7B-81FA-0C2FD4E7B6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AFB49ED-9149-470B-9641-F815D2CB28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8C82DD8-2336-4086-B830-1D3785CD0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E47087-F337-48F5-B8A1-2B194946F509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03C2A72-0D02-48F2-97D6-7223972C64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C9345FA-5452-449E-9AA4-E1F04D2565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1641ECF-5357-4499-85F9-1C3F94AB2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61C166-B526-4B1F-8F96-51E81A4CAD85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D8583CC-75A9-4749-9995-EEA5C2BD489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749A2E2-F8E4-4C72-AB0E-4D04879374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4466C0A-B107-4CC6-BEB3-8E95D67AC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36965-39AD-4D5A-BDDF-14AA9B8A1C86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BC7D9D3-81DA-48A1-A989-021736C1D5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30AB50-12E8-4AC5-BD68-8CD4A861ED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41F0646-722D-40EC-87A0-0F0E71C4E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73A669-8E9F-42ED-9422-3FAD2E2B705C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6811F74-5DD2-4A4D-A86C-5967BC62E90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07BABCE-9970-446C-984E-A15CEA720E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2E2F3C5-AA5F-4E86-BF64-FCF8D746F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43FBB6-3AB4-45D9-951D-9EBEEFEB9424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25EC71C-2E36-4867-A579-660C7771B27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E67CC4F-B988-4C26-8E98-B110604D3A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4334485-3CB3-4378-AC13-6ECF9BCBF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7301F8-111C-4571-9609-395745A1B0B3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6110769-B81B-4E68-BA83-AEEA7DD928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25096AF-1C19-4699-A8C3-A37DCE1BD0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915A092-0DDE-4FA1-AA08-569F3D759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745AF7-BE8F-4BA9-8A3E-768D34F8C26A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2DBEB23-09B5-4D2A-A573-5A03F7E3F7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E6EC562-6908-460C-B788-0FF38B46FD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F510AAD-61C2-48D3-A94F-41ADDEE6F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740374-7D1C-4911-8A6F-59AF2820A8C6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41CDDAC-54AE-48D9-BAA9-F12A66FEFE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FA21C50-A1B8-4282-9DCC-6EC156446A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83312A1-EB99-4C3B-A52E-562E871D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E061A-BC8D-4CA2-9299-B270FF96C6C3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74BEE47-87FC-48AB-9EC2-29B81263CE7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687BD89-4EAC-4816-A546-5621E68000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62013" y="750888"/>
            <a:ext cx="4946650" cy="3709987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2B8716-34AE-42A1-B7FE-4152B6DDDDB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6F4C5AF-87B9-4A40-B621-919AD982D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CEDFA1A5-B6D6-4CF8-9B3D-D032B6FE4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BDCABBC-5092-4737-93A0-1789EE108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63855DD-B776-4AFC-A4F5-F7781D503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7FF38F8-A00C-4AE8-89F7-9A9EABCFF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2218C56-FB1E-4296-9ABB-8DE0458B7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CD500C1-F3D6-432B-811E-8098A4A4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4269F9D-6B16-4318-9118-8211FCD8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715E17F-3318-4EDD-9E70-8399DF31D3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F8ED351-E51D-43A3-BF4E-34047DC3A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FA79F37-1F86-41EC-9075-32ED0B774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2691631-54CB-4D6B-857A-32A9DEDBB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99255B-341F-488F-A865-69B810207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35050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139B48B-584E-41D8-80FA-15970AA712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9356A2-18F1-4A58-A404-B57A43895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BDC639C-DBB1-4232-9782-5ACD66217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13199-27D1-43BE-B218-A679985F4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52775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8E21B-C0F5-45E3-9EBC-7AFE2D0D0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C936103-2C3A-4E3C-A129-AA79200D4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E929022-1E3D-4191-A2E0-184488188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E0D34-116A-4FF0-BCA8-4E4FCB254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323588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A6D9BDC-C44A-4C0B-914B-43283B1A2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82F011-ECB5-425C-910B-5723C1E22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7BC8DF6-61D8-407E-AF99-28CE3531A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BA204-F990-42C5-985F-E820EA005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90516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FAEA1A-43B6-41FB-A069-E2810C117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1C84502-C07B-468B-9B23-E0CB56E73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E7125A-B4FD-425E-8DDC-DAE0CEA8B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1B71B-EF49-432E-8CB4-059E0EFDA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81901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074942-3261-4152-8BCA-7794013B1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017AA58-7678-4539-853F-8C95431B5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3D3BE55-12D1-4EA8-A12B-CDE19C873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C5F45-1FD3-41F9-85F5-D9773CB11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92023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9B62C33-85BC-47AB-BD08-DDD1F33F6B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9D0172-2A16-447D-9CE9-41B2B38C4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58F722F-4A3B-4666-834F-E67AE1802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6344C-DF6E-403C-8361-295348E45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989099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BD7CE97-1F4E-4252-B298-43B1467B6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D6FADAC-D268-4BEC-B1D7-1EB385269B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96842D7-835D-41C4-984A-5778E8EF3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4E572-98EE-4216-8E45-582D9C61C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238430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1539929-27ED-4D6B-9821-373853809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B36A40D-F305-432B-8EDE-6859966B7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E576F6F-D3A5-4B40-8410-5BD5A5945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D747D-1FC8-4ED1-8057-111D4053D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19539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C8565C8-5211-4199-BF22-C1DDA68DB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3C5D132-3FAF-4DB3-A4CB-B8D4FB15A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A6B6C76-AD53-4E83-98B9-DA0735FCF3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74FDF-90B8-4B9B-9CFB-B01EE9052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40530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E2A9E8-71F9-455D-BBD1-1597326F5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90529D8-E77C-4B2A-93B6-A412575FA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6697613-5067-45E7-A419-5122A8376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E6145-D668-44DF-99DB-C232B2C63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903393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3E5F0B-3D3E-413F-92ED-C4189B29E6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DD2160-96BE-4A38-A5FC-C84889407B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467D55-AE5A-421E-8D20-B9579817A9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977339-E73D-4A1D-BC81-D5C781A696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CAD589-6DB4-485C-858E-83F96D0062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2F01682-9224-41CB-AAE4-A77E1F36ED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B464CA7-B411-4AC6-8758-EA49CA90C9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D4ADD56-8B1D-4297-8906-28D35C30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3B82CB1-0B11-417A-8DAD-662EC8548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FC31284B-B47A-4660-8262-1ACF128991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61DD76DC-0965-4DE7-9470-8ABD32E12B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BB9CF1FE-4F7D-45E9-B211-9176CA97DA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44EF39B-AC33-4D0C-9E39-9920FFBD9E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9E6524-6168-4154-86B4-9C418B929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COD Ch. 7</a:t>
            </a:r>
            <a:br>
              <a:rPr lang="en-US" altLang="en-US"/>
            </a:br>
            <a:r>
              <a:rPr lang="en-US" altLang="en-US"/>
              <a:t>Large and Fast: Exploiting Memory Hierarchy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2442858-6DFF-4416-BE99-97E5B305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943F548-7BD8-4CF9-9B23-35A7BFC16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MIPS style:</a:t>
            </a: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 i="1">
                <a:latin typeface="Times New Roman" panose="02020603050405020304" pitchFamily="18" charset="0"/>
              </a:rPr>
              <a:t>What kind of locality are we taking advantage of?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26D6A5A-B954-4333-B409-386D047B7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Direct Mapped Cache</a:t>
            </a:r>
          </a:p>
        </p:txBody>
      </p:sp>
      <p:pic>
        <p:nvPicPr>
          <p:cNvPr id="19461" name="Picture 6" descr="C:\Work\Architecture\CODbookFigures\F0707.wmf">
            <a:extLst>
              <a:ext uri="{FF2B5EF4-FFF2-40B4-BE49-F238E27FC236}">
                <a16:creationId xmlns:a16="http://schemas.microsoft.com/office/drawing/2014/main" id="{C14D1CD9-65EF-4683-B84C-EADDD38F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981200"/>
            <a:ext cx="43910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7">
            <a:extLst>
              <a:ext uri="{FF2B5EF4-FFF2-40B4-BE49-F238E27FC236}">
                <a16:creationId xmlns:a16="http://schemas.microsoft.com/office/drawing/2014/main" id="{16138125-7902-44E7-BA71-D4E4A9E6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503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Address showing bit positions</a:t>
            </a:r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5753F3A8-A08D-4F08-8753-6E125DF9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0"/>
            <a:ext cx="464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Cache with 1024 1-word blocks: </a:t>
            </a:r>
            <a:r>
              <a:rPr lang="en-US" altLang="en-US" sz="1600" b="1" i="1"/>
              <a:t>byte offset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(least 2 significant bits) is ignored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next 10 bits used to index into cache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1ACED4B8-3E42-45A8-91A0-D1A34BBC0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Read Hit/Miss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426F2801-5180-4118-85FF-3482BE8D9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i="1"/>
              <a:t>Cache read hit</a:t>
            </a:r>
            <a:r>
              <a:rPr lang="en-US" altLang="en-US" sz="2000"/>
              <a:t>: no action needed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i="1"/>
              <a:t>Instruction cache read miss</a:t>
            </a:r>
            <a:r>
              <a:rPr lang="en-US" altLang="en-US" sz="20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i="1"/>
              <a:t>Send original PC value</a:t>
            </a:r>
            <a:r>
              <a:rPr lang="en-US" altLang="en-US" sz="1800"/>
              <a:t> (</a:t>
            </a:r>
            <a:r>
              <a:rPr lang="en-US" altLang="en-US" sz="1800" i="1"/>
              <a:t>current PC – 4</a:t>
            </a:r>
            <a:r>
              <a:rPr lang="en-US" altLang="en-US" sz="1800"/>
              <a:t>, as PC has already been incremented in first step of instruction cycle) to memory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/>
              <a:t>Instruct main memory to perform read and wait for memory to complete access – </a:t>
            </a:r>
            <a:r>
              <a:rPr lang="en-US" altLang="en-US" sz="1800" i="1"/>
              <a:t>stall </a:t>
            </a:r>
            <a:r>
              <a:rPr lang="en-US" altLang="en-US" sz="1800"/>
              <a:t>on read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/>
              <a:t>After read completes </a:t>
            </a:r>
            <a:r>
              <a:rPr lang="en-US" altLang="en-US" sz="1800" i="1"/>
              <a:t>write cache</a:t>
            </a:r>
            <a:r>
              <a:rPr lang="en-US" altLang="en-US" sz="1800"/>
              <a:t> entry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i="1"/>
              <a:t>Restart</a:t>
            </a:r>
            <a:r>
              <a:rPr lang="en-US" altLang="en-US" sz="1800"/>
              <a:t> instruction execution at first step to refetch instruction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i="1"/>
              <a:t>Data cache read miss</a:t>
            </a:r>
            <a:r>
              <a:rPr lang="en-US" altLang="en-US" sz="200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1800"/>
              <a:t>Similar to instruction cache miss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1800"/>
              <a:t>To reduce data miss penalty allow processor to execute instructions while waiting for the read to complete</a:t>
            </a:r>
            <a:r>
              <a:rPr lang="en-US" altLang="en-US" sz="1800" i="1"/>
              <a:t> until</a:t>
            </a:r>
            <a:r>
              <a:rPr lang="en-US" altLang="en-US" sz="1800"/>
              <a:t> the word is required – </a:t>
            </a:r>
            <a:r>
              <a:rPr lang="en-US" altLang="en-US" sz="1800" i="1"/>
              <a:t>stall on use</a:t>
            </a:r>
            <a:r>
              <a:rPr lang="en-US" altLang="en-US" sz="1800"/>
              <a:t> (why won’t this work for instruction misses?)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180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8E7DD4-9485-4EC6-BA68-1D914F1F1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DECStation 3100 Cache</a:t>
            </a:r>
            <a:br>
              <a:rPr lang="en-US" altLang="en-US"/>
            </a:br>
            <a:r>
              <a:rPr lang="en-US" altLang="en-US"/>
              <a:t>(MIPS R2000 processor)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3E5DCDE-19DA-4ABF-9171-A1F280523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22532" name="Picture 4" descr="C:\Work\Architecture\CODbookFigures\F0708.WMF">
            <a:extLst>
              <a:ext uri="{FF2B5EF4-FFF2-40B4-BE49-F238E27FC236}">
                <a16:creationId xmlns:a16="http://schemas.microsoft.com/office/drawing/2014/main" id="{47C30E39-A213-49FA-AA5B-F2D6ABDA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09892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>
            <a:extLst>
              <a:ext uri="{FF2B5EF4-FFF2-40B4-BE49-F238E27FC236}">
                <a16:creationId xmlns:a16="http://schemas.microsoft.com/office/drawing/2014/main" id="{2C195809-55F3-4950-829B-6A01977AD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47800"/>
            <a:ext cx="2503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Address showing bit positions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199BBA3-2D33-49B5-93C8-427EAAF60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45291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Cache with 16K 1-word blocks: </a:t>
            </a:r>
            <a:r>
              <a:rPr lang="en-US" altLang="en-US" sz="1600" b="1" i="1"/>
              <a:t>byte offset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(least 2 significant bits) is ignored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next 14 bits used to index into cache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272970E-7909-449B-89B6-D45044C2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279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4269211-6A25-464A-959E-B63FAE08A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5029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Write-through</a:t>
            </a:r>
            <a:r>
              <a:rPr lang="en-US" altLang="en-US" sz="2000"/>
              <a:t> scheme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on </a:t>
            </a:r>
            <a:r>
              <a:rPr lang="en-US" altLang="en-US" sz="1800" i="1"/>
              <a:t>write</a:t>
            </a:r>
            <a:r>
              <a:rPr lang="en-US" altLang="en-US" sz="1800"/>
              <a:t> </a:t>
            </a:r>
            <a:r>
              <a:rPr lang="en-US" altLang="en-US" sz="1800" i="1"/>
              <a:t>hit</a:t>
            </a:r>
            <a:r>
              <a:rPr lang="en-US" altLang="en-US" sz="1800"/>
              <a:t>: replace data in cache </a:t>
            </a:r>
            <a:r>
              <a:rPr lang="en-US" altLang="en-US" sz="1800" i="1"/>
              <a:t>and </a:t>
            </a:r>
            <a:r>
              <a:rPr lang="en-US" altLang="en-US" sz="1800"/>
              <a:t>memory with </a:t>
            </a:r>
            <a:r>
              <a:rPr lang="en-US" altLang="en-US" sz="1800" i="1"/>
              <a:t>every </a:t>
            </a:r>
            <a:r>
              <a:rPr lang="en-US" altLang="en-US" sz="1800"/>
              <a:t>write hit to avoid </a:t>
            </a:r>
            <a:r>
              <a:rPr lang="en-US" altLang="en-US" sz="1800" i="1"/>
              <a:t>inconsistency</a:t>
            </a:r>
            <a:r>
              <a:rPr lang="en-US" altLang="en-US" sz="1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on </a:t>
            </a:r>
            <a:r>
              <a:rPr lang="en-US" altLang="en-US" sz="1800" i="1"/>
              <a:t>write</a:t>
            </a:r>
            <a:r>
              <a:rPr lang="en-US" altLang="en-US" sz="1800"/>
              <a:t> </a:t>
            </a:r>
            <a:r>
              <a:rPr lang="en-US" altLang="en-US" sz="1800" i="1"/>
              <a:t>miss</a:t>
            </a:r>
            <a:r>
              <a:rPr lang="en-US" altLang="en-US" sz="1800"/>
              <a:t>: write the word into cache </a:t>
            </a:r>
            <a:r>
              <a:rPr lang="en-US" altLang="en-US" sz="1800" i="1"/>
              <a:t>and </a:t>
            </a:r>
            <a:r>
              <a:rPr lang="en-US" altLang="en-US" sz="1800"/>
              <a:t>memory – obviously no need to read missed word from memory!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Write-through is slow because of always required memory write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performance is improved with a </a:t>
            </a:r>
            <a:r>
              <a:rPr lang="en-US" altLang="en-US" sz="1600" i="1"/>
              <a:t>write buffer</a:t>
            </a:r>
            <a:r>
              <a:rPr lang="en-US" altLang="en-US" sz="1600"/>
              <a:t> where words are stored while waiting to be written to memory – processor can continue execution until write buffer is full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when a word in the write buffer completes writing into main that buffer slot is freed and becomes available for future writes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DEC 3100 write buffer has 4 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Write-back</a:t>
            </a:r>
            <a:r>
              <a:rPr lang="en-US" altLang="en-US" sz="2000"/>
              <a:t> scheme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write the data block </a:t>
            </a:r>
            <a:r>
              <a:rPr lang="en-US" altLang="en-US" sz="1800" i="1"/>
              <a:t>only</a:t>
            </a:r>
            <a:r>
              <a:rPr lang="en-US" altLang="en-US" sz="1800"/>
              <a:t> into the cache and </a:t>
            </a:r>
            <a:r>
              <a:rPr lang="en-US" altLang="en-US" sz="1800" i="1"/>
              <a:t>write-back</a:t>
            </a:r>
            <a:r>
              <a:rPr lang="en-US" altLang="en-US" sz="1800"/>
              <a:t> the block to main </a:t>
            </a:r>
            <a:r>
              <a:rPr lang="en-US" altLang="en-US" sz="1800" i="1"/>
              <a:t>only when</a:t>
            </a:r>
            <a:r>
              <a:rPr lang="en-US" altLang="en-US" sz="1800"/>
              <a:t> it is replaced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more efficient than write-through, more complex to implement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EE18491-055B-454D-9003-87E1AAD5F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Cache Write Hit/Miss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5E27279D-5DCB-4DA1-87AA-A11A62E8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/>
              <a:t>Taking advantage of spatial locality with </a:t>
            </a:r>
            <a:r>
              <a:rPr lang="en-US" altLang="en-US" sz="2000" i="1"/>
              <a:t>larger </a:t>
            </a:r>
            <a:r>
              <a:rPr lang="en-US" altLang="en-US" sz="2000"/>
              <a:t>blocks: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F503BE1B-37F3-43EC-AD91-C7994464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Direct Mapped Cache: Taking Advantage of Spatial Locality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F1CC814A-D3EE-41D1-B7E2-31D6DC228DF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54238"/>
            <a:ext cx="6172200" cy="401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6">
            <a:extLst>
              <a:ext uri="{FF2B5EF4-FFF2-40B4-BE49-F238E27FC236}">
                <a16:creationId xmlns:a16="http://schemas.microsoft.com/office/drawing/2014/main" id="{062446D9-EB02-47C5-97AF-1BD545F3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05000"/>
            <a:ext cx="2503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Address showing bit positions</a:t>
            </a:r>
          </a:p>
        </p:txBody>
      </p:sp>
      <p:sp>
        <p:nvSpPr>
          <p:cNvPr id="25606" name="Text Box 8">
            <a:extLst>
              <a:ext uri="{FF2B5EF4-FFF2-40B4-BE49-F238E27FC236}">
                <a16:creationId xmlns:a16="http://schemas.microsoft.com/office/drawing/2014/main" id="{FB6610AE-AF7A-4EFE-9176-B0D7C019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24575"/>
            <a:ext cx="815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Cache with 4K 4-word blocks: </a:t>
            </a:r>
            <a:r>
              <a:rPr lang="en-US" altLang="en-US" sz="1600" b="1" i="1"/>
              <a:t>byte offset</a:t>
            </a:r>
            <a:r>
              <a:rPr lang="en-US" altLang="en-US" sz="1600" b="1"/>
              <a:t> (least 2 significant bits) is ignored, next 2 bits are </a:t>
            </a:r>
            <a:r>
              <a:rPr lang="en-US" altLang="en-US" sz="1600" b="1" i="1"/>
              <a:t>block offset</a:t>
            </a:r>
            <a:r>
              <a:rPr lang="en-US" altLang="en-US" sz="1600" b="1"/>
              <a:t>, and the next 12 bits are used to index into cache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>
            <a:extLst>
              <a:ext uri="{FF2B5EF4-FFF2-40B4-BE49-F238E27FC236}">
                <a16:creationId xmlns:a16="http://schemas.microsoft.com/office/drawing/2014/main" id="{11E80BA5-5640-452F-9D24-93C251A43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Cache: Taking Advantage of Spatial Locality</a:t>
            </a:r>
          </a:p>
        </p:txBody>
      </p:sp>
      <p:sp>
        <p:nvSpPr>
          <p:cNvPr id="27651" name="Rectangle 2051">
            <a:extLst>
              <a:ext uri="{FF2B5EF4-FFF2-40B4-BE49-F238E27FC236}">
                <a16:creationId xmlns:a16="http://schemas.microsoft.com/office/drawing/2014/main" id="{0FB00355-F62C-4FCD-A9E5-ACA2CCE8B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i="1"/>
              <a:t>Cache replacement</a:t>
            </a:r>
            <a:r>
              <a:rPr lang="en-US" altLang="en-US" sz="2000"/>
              <a:t> in large (multiword) blocks:</a:t>
            </a:r>
          </a:p>
          <a:p>
            <a:pPr lvl="1" eaLnBrk="1" hangingPunct="1"/>
            <a:r>
              <a:rPr lang="en-US" altLang="en-US" sz="1800"/>
              <a:t>word </a:t>
            </a:r>
            <a:r>
              <a:rPr lang="en-US" altLang="en-US" sz="1800" i="1"/>
              <a:t>read miss</a:t>
            </a:r>
            <a:r>
              <a:rPr lang="en-US" altLang="en-US" sz="1800"/>
              <a:t>: read entire block from main memory</a:t>
            </a:r>
          </a:p>
          <a:p>
            <a:pPr lvl="1" eaLnBrk="1" hangingPunct="1"/>
            <a:r>
              <a:rPr lang="en-US" altLang="en-US" sz="1800"/>
              <a:t>word </a:t>
            </a:r>
            <a:r>
              <a:rPr lang="en-US" altLang="en-US" sz="1800" i="1"/>
              <a:t>write miss</a:t>
            </a:r>
            <a:r>
              <a:rPr lang="en-US" altLang="en-US" sz="1800"/>
              <a:t>: </a:t>
            </a:r>
            <a:r>
              <a:rPr lang="en-US" altLang="en-US" sz="1800" i="1"/>
              <a:t>cannot</a:t>
            </a:r>
            <a:r>
              <a:rPr lang="en-US" altLang="en-US" sz="1800"/>
              <a:t> simply write word and tag! </a:t>
            </a:r>
            <a:r>
              <a:rPr lang="en-US" altLang="en-US" sz="1800" i="1"/>
              <a:t>Why</a:t>
            </a:r>
            <a:r>
              <a:rPr lang="en-US" altLang="en-US" sz="1800"/>
              <a:t>?!</a:t>
            </a:r>
          </a:p>
          <a:p>
            <a:pPr lvl="1" eaLnBrk="1" hangingPunct="1"/>
            <a:r>
              <a:rPr lang="en-US" altLang="en-US" sz="1800"/>
              <a:t>writing in a </a:t>
            </a:r>
            <a:r>
              <a:rPr lang="en-US" altLang="en-US" sz="1800" i="1"/>
              <a:t>write-through</a:t>
            </a:r>
            <a:r>
              <a:rPr lang="en-US" altLang="en-US" sz="1800"/>
              <a:t> cache:</a:t>
            </a:r>
          </a:p>
          <a:p>
            <a:pPr lvl="2" eaLnBrk="1" hangingPunct="1"/>
            <a:r>
              <a:rPr lang="en-US" altLang="en-US" sz="1600"/>
              <a:t>if </a:t>
            </a:r>
            <a:r>
              <a:rPr lang="en-US" altLang="en-US" sz="1600" i="1"/>
              <a:t>write hit</a:t>
            </a:r>
            <a:r>
              <a:rPr lang="en-US" altLang="en-US" sz="1600"/>
              <a:t>, i.e., tag of requested address and and cache entry are equal, continue as for 1-word blocks by replacing word and writing block to both cache and memory</a:t>
            </a:r>
          </a:p>
          <a:p>
            <a:pPr lvl="2" eaLnBrk="1" hangingPunct="1"/>
            <a:r>
              <a:rPr lang="en-US" altLang="en-US" sz="1600"/>
              <a:t>if </a:t>
            </a:r>
            <a:r>
              <a:rPr lang="en-US" altLang="en-US" sz="1600" i="1"/>
              <a:t>write miss</a:t>
            </a:r>
            <a:r>
              <a:rPr lang="en-US" altLang="en-US" sz="1600"/>
              <a:t>, i.e., tags are unequal, fetch block from memory, replace word that caused miss, and write block to both cache and memory</a:t>
            </a:r>
          </a:p>
          <a:p>
            <a:pPr lvl="2" eaLnBrk="1" hangingPunct="1"/>
            <a:r>
              <a:rPr lang="en-US" altLang="en-US" sz="1600"/>
              <a:t>therefore, unlike case of 1-word blocks, a write miss with a multiword block causes a memory read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7">
            <a:extLst>
              <a:ext uri="{FF2B5EF4-FFF2-40B4-BE49-F238E27FC236}">
                <a16:creationId xmlns:a16="http://schemas.microsoft.com/office/drawing/2014/main" id="{6095E0E6-4F20-4EFE-837F-28AFF3F90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Miss rate falls at first with increasing block size as expected, but, as block size becomes a large fraction of total cache size, miss rate may go up because </a:t>
            </a:r>
          </a:p>
          <a:p>
            <a:pPr lvl="1" eaLnBrk="1" hangingPunct="1"/>
            <a:r>
              <a:rPr lang="en-US" altLang="en-US" sz="1800"/>
              <a:t>there are few blocks</a:t>
            </a:r>
          </a:p>
          <a:p>
            <a:pPr lvl="1" eaLnBrk="1" hangingPunct="1"/>
            <a:r>
              <a:rPr lang="en-US" altLang="en-US" sz="1800"/>
              <a:t>competition for blocks increases</a:t>
            </a:r>
          </a:p>
          <a:p>
            <a:pPr lvl="1" eaLnBrk="1" hangingPunct="1"/>
            <a:r>
              <a:rPr lang="en-US" altLang="en-US" sz="1800"/>
              <a:t>blocks get ejected before most of their words are accessed (</a:t>
            </a:r>
            <a:r>
              <a:rPr lang="en-US" altLang="en-US" sz="1800" i="1"/>
              <a:t>thrashing</a:t>
            </a:r>
            <a:r>
              <a:rPr lang="en-US" altLang="en-US" sz="1800"/>
              <a:t> in cache)</a:t>
            </a:r>
          </a:p>
        </p:txBody>
      </p:sp>
      <p:sp>
        <p:nvSpPr>
          <p:cNvPr id="28675" name="Rectangle 1028">
            <a:extLst>
              <a:ext uri="{FF2B5EF4-FFF2-40B4-BE49-F238E27FC236}">
                <a16:creationId xmlns:a16="http://schemas.microsoft.com/office/drawing/2014/main" id="{ABBD0334-72D3-44A5-927F-B5F5E3F6A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Direct Mapped Cache: Taking Advantage of Spatial Locality</a:t>
            </a:r>
          </a:p>
        </p:txBody>
      </p:sp>
      <p:pic>
        <p:nvPicPr>
          <p:cNvPr id="28676" name="Picture 1029" descr="C:\Work\Architecture\CODbookFigures\F0712.wmf">
            <a:extLst>
              <a:ext uri="{FF2B5EF4-FFF2-40B4-BE49-F238E27FC236}">
                <a16:creationId xmlns:a16="http://schemas.microsoft.com/office/drawing/2014/main" id="{BCD9CE25-E81F-4A35-81C2-784CE4D2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44196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1030">
            <a:extLst>
              <a:ext uri="{FF2B5EF4-FFF2-40B4-BE49-F238E27FC236}">
                <a16:creationId xmlns:a16="http://schemas.microsoft.com/office/drawing/2014/main" id="{9389070D-C548-4354-A6BC-759A4097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5972175"/>
            <a:ext cx="2871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Miss rate vs. block size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various cache sizes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0C56CC0A-1F85-45C6-B3B3-D08C5A4E4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Problem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FAD96E77-CA4F-44B1-90D7-D19A0E845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162800" cy="4114800"/>
          </a:xfrm>
        </p:spPr>
        <p:txBody>
          <a:bodyPr/>
          <a:lstStyle/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How many total bits are required for a direct-mapped cache with 128 KB of data and 1-word block size, assuming a 32-bit address?</a:t>
            </a:r>
          </a:p>
          <a:p>
            <a:pPr eaLnBrk="1" hangingPunct="1"/>
            <a:endParaRPr lang="en-US" altLang="en-US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/>
              <a:t>Cache data = 128 KB = 2</a:t>
            </a:r>
            <a:r>
              <a:rPr lang="en-US" altLang="en-US" sz="2000" baseline="30000"/>
              <a:t>17</a:t>
            </a:r>
            <a:r>
              <a:rPr lang="en-US" altLang="en-US" sz="2000"/>
              <a:t> bytes = 2</a:t>
            </a:r>
            <a:r>
              <a:rPr lang="en-US" altLang="en-US" sz="2000" baseline="30000"/>
              <a:t>15</a:t>
            </a:r>
            <a:r>
              <a:rPr lang="en-US" altLang="en-US" sz="2000"/>
              <a:t> words = 2</a:t>
            </a:r>
            <a:r>
              <a:rPr lang="en-US" altLang="en-US" sz="2000" baseline="30000"/>
              <a:t>15 </a:t>
            </a:r>
            <a:r>
              <a:rPr lang="en-US" altLang="en-US" sz="2000"/>
              <a:t>blocks</a:t>
            </a:r>
          </a:p>
          <a:p>
            <a:pPr eaLnBrk="1" hangingPunct="1"/>
            <a:r>
              <a:rPr lang="en-US" altLang="en-US" sz="2000"/>
              <a:t>Cache entry size = block data bits  + tag bits + valid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               = 32 + (32 – 15 – 2) + 1 = 48 bits</a:t>
            </a:r>
          </a:p>
          <a:p>
            <a:pPr eaLnBrk="1" hangingPunct="1"/>
            <a:r>
              <a:rPr lang="en-US" altLang="en-US" sz="2000"/>
              <a:t>Therefore, cache size = 2</a:t>
            </a:r>
            <a:r>
              <a:rPr lang="en-US" altLang="en-US" sz="2000" baseline="30000"/>
              <a:t>15</a:t>
            </a:r>
            <a:r>
              <a:rPr lang="en-US" altLang="en-US" sz="2000"/>
              <a:t>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48 bits =                         2</a:t>
            </a:r>
            <a:r>
              <a:rPr lang="en-US" altLang="en-US" sz="2000" baseline="30000">
                <a:sym typeface="Symbol" panose="05050102010706020507" pitchFamily="18" charset="2"/>
              </a:rPr>
              <a:t>15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(1.5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32) bits = 1.5 </a:t>
            </a:r>
            <a:r>
              <a:rPr lang="en-US" altLang="en-US" sz="2000" b="1">
                <a:sym typeface="Symbol" panose="05050102010706020507" pitchFamily="18" charset="2"/>
              </a:rPr>
              <a:t> </a:t>
            </a:r>
            <a:r>
              <a:rPr lang="en-US" altLang="en-US" sz="2000"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20</a:t>
            </a:r>
            <a:r>
              <a:rPr lang="en-US" altLang="en-US" sz="2000">
                <a:sym typeface="Symbol" panose="05050102010706020507" pitchFamily="18" charset="2"/>
              </a:rPr>
              <a:t> bits = 1.5 Mbits</a:t>
            </a:r>
          </a:p>
          <a:p>
            <a:pPr lvl="1" eaLnBrk="1" hangingPunct="1"/>
            <a:r>
              <a:rPr lang="en-US" altLang="en-US" sz="1800"/>
              <a:t>data bits in cache = 128 KB </a:t>
            </a:r>
            <a:r>
              <a:rPr lang="en-US" altLang="en-US" sz="1800" b="1">
                <a:sym typeface="Symbol" panose="05050102010706020507" pitchFamily="18" charset="2"/>
              </a:rPr>
              <a:t></a:t>
            </a:r>
            <a:r>
              <a:rPr lang="en-US" altLang="en-US" sz="1800">
                <a:sym typeface="Symbol" panose="05050102010706020507" pitchFamily="18" charset="2"/>
              </a:rPr>
              <a:t> 8 = 1 Mbits</a:t>
            </a:r>
          </a:p>
          <a:p>
            <a:pPr lvl="1" eaLnBrk="1" hangingPunct="1"/>
            <a:r>
              <a:rPr lang="en-US" altLang="en-US" sz="1800">
                <a:sym typeface="Symbol" panose="05050102010706020507" pitchFamily="18" charset="2"/>
              </a:rPr>
              <a:t>total cache size/actual cache data = 1.5</a:t>
            </a:r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endParaRPr lang="en-US" altLang="en-US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FFEFE9EB-36DC-4642-8D47-B121DE4C6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Problem</a:t>
            </a:r>
          </a:p>
        </p:txBody>
      </p:sp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8FE47C59-0E4D-471A-BEE5-F7A1D177F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How many total bits are required for a direct-mapped cache with 128 KB of data and 4-word block size, assuming a 32-bit address?</a:t>
            </a:r>
          </a:p>
          <a:p>
            <a:pPr eaLnBrk="1" hangingPunct="1"/>
            <a:endParaRPr lang="en-US" altLang="en-US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/>
              <a:t>Cache size = 128 KB = 2</a:t>
            </a:r>
            <a:r>
              <a:rPr lang="en-US" altLang="en-US" sz="2000" baseline="30000"/>
              <a:t>17</a:t>
            </a:r>
            <a:r>
              <a:rPr lang="en-US" altLang="en-US" sz="2000"/>
              <a:t> bytes = 2</a:t>
            </a:r>
            <a:r>
              <a:rPr lang="en-US" altLang="en-US" sz="2000" baseline="30000"/>
              <a:t>15</a:t>
            </a:r>
            <a:r>
              <a:rPr lang="en-US" altLang="en-US" sz="2000"/>
              <a:t> words = 2</a:t>
            </a:r>
            <a:r>
              <a:rPr lang="en-US" altLang="en-US" sz="2000" baseline="30000"/>
              <a:t>13 </a:t>
            </a:r>
            <a:r>
              <a:rPr lang="en-US" altLang="en-US" sz="2000"/>
              <a:t>blocks</a:t>
            </a:r>
          </a:p>
          <a:p>
            <a:pPr eaLnBrk="1" hangingPunct="1"/>
            <a:r>
              <a:rPr lang="en-US" altLang="en-US" sz="2000"/>
              <a:t>Cache entry size = block data bits  + tag bits + valid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               = 128 + (32 – 13 – 2 – 2) + 1 = 144 bits</a:t>
            </a:r>
          </a:p>
          <a:p>
            <a:pPr eaLnBrk="1" hangingPunct="1"/>
            <a:r>
              <a:rPr lang="en-US" altLang="en-US" sz="2000"/>
              <a:t>Therefore, cache size = 2</a:t>
            </a:r>
            <a:r>
              <a:rPr lang="en-US" altLang="en-US" sz="2000" baseline="30000"/>
              <a:t>13</a:t>
            </a:r>
            <a:r>
              <a:rPr lang="en-US" altLang="en-US" sz="2000"/>
              <a:t>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144 bits =                        2</a:t>
            </a:r>
            <a:r>
              <a:rPr lang="en-US" altLang="en-US" sz="2000" baseline="30000">
                <a:sym typeface="Symbol" panose="05050102010706020507" pitchFamily="18" charset="2"/>
              </a:rPr>
              <a:t>13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(1.25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128) bits = 1.25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2</a:t>
            </a:r>
            <a:r>
              <a:rPr lang="en-US" altLang="en-US" sz="2000" baseline="30000">
                <a:sym typeface="Symbol" panose="05050102010706020507" pitchFamily="18" charset="2"/>
              </a:rPr>
              <a:t>20</a:t>
            </a:r>
            <a:r>
              <a:rPr lang="en-US" altLang="en-US" sz="2000">
                <a:sym typeface="Symbol" panose="05050102010706020507" pitchFamily="18" charset="2"/>
              </a:rPr>
              <a:t> bits = 1.25 Mbits</a:t>
            </a:r>
          </a:p>
          <a:p>
            <a:pPr lvl="1" eaLnBrk="1" hangingPunct="1"/>
            <a:r>
              <a:rPr lang="en-US" altLang="en-US" sz="1800"/>
              <a:t>data bits in cache = 128 KB </a:t>
            </a:r>
            <a:r>
              <a:rPr lang="en-US" altLang="en-US" sz="1800" b="1">
                <a:sym typeface="Symbol" panose="05050102010706020507" pitchFamily="18" charset="2"/>
              </a:rPr>
              <a:t></a:t>
            </a:r>
            <a:r>
              <a:rPr lang="en-US" altLang="en-US" sz="1800">
                <a:sym typeface="Symbol" panose="05050102010706020507" pitchFamily="18" charset="2"/>
              </a:rPr>
              <a:t> 8 = 1 Mbits</a:t>
            </a:r>
          </a:p>
          <a:p>
            <a:pPr lvl="1" eaLnBrk="1" hangingPunct="1"/>
            <a:r>
              <a:rPr lang="en-US" altLang="en-US" sz="1800">
                <a:sym typeface="Symbol" panose="05050102010706020507" pitchFamily="18" charset="2"/>
              </a:rPr>
              <a:t>total cache size/actual cache data = 1.25</a:t>
            </a:r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i="1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2966F9E1-2183-479A-BF6F-9F54ABE07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Problem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CD642F8E-CC81-4C47-B5B7-A42287505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Consider a cache with 64 blocks and a block size of 16 bytes. What block number does byte address 1200 map to?</a:t>
            </a:r>
          </a:p>
          <a:p>
            <a:pPr eaLnBrk="1" hangingPunct="1"/>
            <a:endParaRPr lang="en-US" altLang="en-US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/>
              <a:t>As block size = 16 bytes: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byte address 1200 </a:t>
            </a:r>
            <a:r>
              <a:rPr lang="en-US" altLang="en-US" sz="2000">
                <a:sym typeface="Symbol" panose="05050102010706020507" pitchFamily="18" charset="2"/>
              </a:rPr>
              <a:t> block address 1200/16  = 75</a:t>
            </a:r>
            <a:endParaRPr lang="en-US" altLang="en-US" sz="2000"/>
          </a:p>
          <a:p>
            <a:pPr eaLnBrk="1" hangingPunct="1"/>
            <a:r>
              <a:rPr lang="en-US" altLang="en-US" sz="2000"/>
              <a:t>As cache size = 64 blocks: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block address 75 </a:t>
            </a:r>
            <a:r>
              <a:rPr lang="en-US" altLang="en-US" sz="2000">
                <a:sym typeface="Symbol" panose="05050102010706020507" pitchFamily="18" charset="2"/>
              </a:rPr>
              <a:t> cache block (75 </a:t>
            </a:r>
            <a:r>
              <a:rPr lang="en-US" altLang="en-US" sz="2000" i="1">
                <a:sym typeface="Symbol" panose="05050102010706020507" pitchFamily="18" charset="2"/>
              </a:rPr>
              <a:t>mod</a:t>
            </a:r>
            <a:r>
              <a:rPr lang="en-US" altLang="en-US" sz="2000">
                <a:sym typeface="Symbol" panose="05050102010706020507" pitchFamily="18" charset="2"/>
              </a:rPr>
              <a:t> 64) = 11 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314AA5-E838-49AD-A69F-98E5FA73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17907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16DA73F-A8B2-4315-9954-5897B19B0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 i="1"/>
              <a:t>DRAM </a:t>
            </a:r>
            <a:r>
              <a:rPr lang="en-US" altLang="en-US" sz="2000"/>
              <a:t>(Dynamic Random Access Memory):</a:t>
            </a:r>
          </a:p>
          <a:p>
            <a:pPr lvl="1" eaLnBrk="1" hangingPunct="1"/>
            <a:r>
              <a:rPr lang="en-US" altLang="en-US" sz="1800"/>
              <a:t>value is stored as a charge on capacitor that must be </a:t>
            </a:r>
            <a:r>
              <a:rPr lang="en-US" altLang="en-US" sz="1800" i="1"/>
              <a:t>periodically</a:t>
            </a:r>
            <a:r>
              <a:rPr lang="en-US" altLang="en-US" sz="1800"/>
              <a:t> </a:t>
            </a:r>
            <a:r>
              <a:rPr lang="en-US" altLang="en-US" sz="1800" i="1"/>
              <a:t>refreshed</a:t>
            </a:r>
            <a:r>
              <a:rPr lang="en-US" altLang="en-US" sz="1800"/>
              <a:t>, which is why it is called </a:t>
            </a:r>
            <a:r>
              <a:rPr lang="en-US" altLang="en-US" sz="1800" i="1"/>
              <a:t>dynamic</a:t>
            </a:r>
          </a:p>
          <a:p>
            <a:pPr lvl="1" eaLnBrk="1" hangingPunct="1"/>
            <a:r>
              <a:rPr lang="en-US" altLang="en-US" sz="1800"/>
              <a:t>very small – 1 transistor per bit – but factor of 5 to 10 slower than SRAM </a:t>
            </a:r>
          </a:p>
          <a:p>
            <a:pPr lvl="1" eaLnBrk="1" hangingPunct="1"/>
            <a:r>
              <a:rPr lang="en-US" altLang="en-US" sz="1800"/>
              <a:t>used for</a:t>
            </a:r>
            <a:r>
              <a:rPr lang="en-US" altLang="en-US" sz="1800" i="1"/>
              <a:t> main memory</a:t>
            </a:r>
          </a:p>
          <a:p>
            <a:pPr eaLnBrk="1" hangingPunct="1"/>
            <a:r>
              <a:rPr lang="en-US" altLang="en-US" sz="2000" i="1"/>
              <a:t>SRAM</a:t>
            </a:r>
            <a:r>
              <a:rPr lang="en-US" altLang="en-US" sz="2000"/>
              <a:t> (Static Random Access Memory):</a:t>
            </a:r>
          </a:p>
          <a:p>
            <a:pPr lvl="1" eaLnBrk="1" hangingPunct="1"/>
            <a:r>
              <a:rPr lang="en-US" altLang="en-US" sz="1800"/>
              <a:t>value is stored on a pair of inverting gates that will </a:t>
            </a:r>
            <a:r>
              <a:rPr lang="en-US" altLang="en-US" sz="1800" i="1"/>
              <a:t>exist indefinitely</a:t>
            </a:r>
            <a:r>
              <a:rPr lang="en-US" altLang="en-US" sz="1800"/>
              <a:t> as long as there is power, which is why it is called </a:t>
            </a:r>
            <a:r>
              <a:rPr lang="en-US" altLang="en-US" sz="1800" i="1"/>
              <a:t>static</a:t>
            </a:r>
          </a:p>
          <a:p>
            <a:pPr lvl="1" eaLnBrk="1" hangingPunct="1"/>
            <a:r>
              <a:rPr lang="en-US" altLang="en-US" sz="1800"/>
              <a:t>very fast but takes up more space than DRAM – 4 to 6 transistors per bit</a:t>
            </a:r>
          </a:p>
          <a:p>
            <a:pPr lvl="1" eaLnBrk="1" hangingPunct="1"/>
            <a:r>
              <a:rPr lang="en-US" altLang="en-US" sz="1800"/>
              <a:t>used for </a:t>
            </a:r>
            <a:r>
              <a:rPr lang="en-US" altLang="en-US" sz="1800" i="1"/>
              <a:t>cache</a:t>
            </a:r>
            <a:br>
              <a:rPr lang="en-US" altLang="en-US" sz="1800" i="1"/>
            </a:br>
            <a:endParaRPr lang="en-US" altLang="en-US" sz="1800" i="1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B415167-C1D6-4028-9477-0970619E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Memories:  Review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pic>
        <p:nvPicPr>
          <p:cNvPr id="6149" name="Picture 7" descr="C:\Work\Architecture\CODbookFigures\F0701.WMF">
            <a:extLst>
              <a:ext uri="{FF2B5EF4-FFF2-40B4-BE49-F238E27FC236}">
                <a16:creationId xmlns:a16="http://schemas.microsoft.com/office/drawing/2014/main" id="{AE7E4586-D3F8-4F7E-BE0D-69B0FE12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3213"/>
            <a:ext cx="396240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C0D91B6-E5A9-4D14-AA5E-5D9F7753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D7B9CD-29D1-4BBC-AC7D-FD875286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Use split caches for instruction and data because there is more spatial locality in instruction references: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Make reading multiple words (higher bandwidth) possible by increasing physical or logical width of the system…</a:t>
            </a: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9DCF54F-4FE9-4652-ADC2-FEE5098D4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219200"/>
            <a:ext cx="7793038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Improving Cache Performance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3277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85A302B5-C592-43B3-BD38-64A6315F35C7}"/>
              </a:ext>
            </a:extLst>
          </p:cNvPr>
          <p:cNvGraphicFramePr>
            <a:graphicFrameLocks/>
          </p:cNvGraphicFramePr>
          <p:nvPr/>
        </p:nvGraphicFramePr>
        <p:xfrm>
          <a:off x="1268413" y="3214688"/>
          <a:ext cx="7037387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037388" imgH="1433513" progId="Excel.Sheet.8">
                  <p:embed/>
                </p:oleObj>
              </mc:Choice>
              <mc:Fallback>
                <p:oleObj name="Worksheet" r:id="rId3" imgW="7037388" imgH="1433513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214688"/>
                        <a:ext cx="7037387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7">
            <a:extLst>
              <a:ext uri="{FF2B5EF4-FFF2-40B4-BE49-F238E27FC236}">
                <a16:creationId xmlns:a16="http://schemas.microsoft.com/office/drawing/2014/main" id="{B6C8E532-04FB-49F0-91E6-5FC01CF86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76775"/>
            <a:ext cx="4826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Miss rates for gcc and spice in a MIPS R2000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with one and four word block sizes</a:t>
            </a:r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9BA4D3C-8E31-437D-8450-00B15DC5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5050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AB290E-867A-4943-A47C-BD7CCEE45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61313" cy="36941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/>
              <a:t>Assume:</a:t>
            </a:r>
          </a:p>
          <a:p>
            <a:pPr lvl="1" eaLnBrk="1" hangingPunct="1"/>
            <a:r>
              <a:rPr lang="en-US" altLang="en-US" sz="1800"/>
              <a:t>cache block of </a:t>
            </a:r>
            <a:r>
              <a:rPr lang="en-US" altLang="en-US" sz="1800" u="sng"/>
              <a:t>4 words</a:t>
            </a:r>
          </a:p>
          <a:p>
            <a:pPr lvl="1" eaLnBrk="1" hangingPunct="1"/>
            <a:r>
              <a:rPr lang="en-US" altLang="en-US" sz="1800"/>
              <a:t>1 clock cycle to send address to memory address buffer (1 bus trip) </a:t>
            </a:r>
          </a:p>
          <a:p>
            <a:pPr lvl="1" eaLnBrk="1" hangingPunct="1"/>
            <a:r>
              <a:rPr lang="en-US" altLang="en-US" sz="1800"/>
              <a:t>15 clock cycles for each memory data access</a:t>
            </a:r>
          </a:p>
          <a:p>
            <a:pPr lvl="1" eaLnBrk="1" hangingPunct="1"/>
            <a:r>
              <a:rPr lang="en-US" altLang="en-US" sz="1800"/>
              <a:t>1 clock cycle to send data to memory data buffer (1 bus trip)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4DD6A02-0169-4455-B38C-F88D53A74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Improving Cache Performance by Increasing Bandwidth</a:t>
            </a:r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91B394A5-077F-4085-A7AE-2EBAB9A7106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5257800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Text Box 6">
            <a:extLst>
              <a:ext uri="{FF2B5EF4-FFF2-40B4-BE49-F238E27FC236}">
                <a16:creationId xmlns:a16="http://schemas.microsoft.com/office/drawing/2014/main" id="{4957E8E7-698F-4D7E-B0A6-D2FA39783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96000"/>
            <a:ext cx="163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Miss penalties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877DF459-7385-43E0-90BA-0D89082C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78563"/>
            <a:ext cx="2076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 + 4*15 + 4*1 = 65 cycles</a:t>
            </a:r>
          </a:p>
        </p:txBody>
      </p:sp>
      <p:sp>
        <p:nvSpPr>
          <p:cNvPr id="34824" name="Text Box 9">
            <a:extLst>
              <a:ext uri="{FF2B5EF4-FFF2-40B4-BE49-F238E27FC236}">
                <a16:creationId xmlns:a16="http://schemas.microsoft.com/office/drawing/2014/main" id="{F3535519-5437-4660-8191-0CBC4E8B0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92763"/>
            <a:ext cx="2028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 + 1*15 +1*1 = 17 cycles</a:t>
            </a:r>
          </a:p>
        </p:txBody>
      </p:sp>
      <p:sp>
        <p:nvSpPr>
          <p:cNvPr id="34825" name="AutoShape 10">
            <a:extLst>
              <a:ext uri="{FF2B5EF4-FFF2-40B4-BE49-F238E27FC236}">
                <a16:creationId xmlns:a16="http://schemas.microsoft.com/office/drawing/2014/main" id="{D8AA40F9-CFC9-4711-B50D-C7F57BC6C358}"/>
              </a:ext>
            </a:extLst>
          </p:cNvPr>
          <p:cNvSpPr>
            <a:spLocks/>
          </p:cNvSpPr>
          <p:nvPr/>
        </p:nvSpPr>
        <p:spPr bwMode="auto">
          <a:xfrm rot="-5400000">
            <a:off x="2590800" y="43434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26" name="Text Box 11">
            <a:extLst>
              <a:ext uri="{FF2B5EF4-FFF2-40B4-BE49-F238E27FC236}">
                <a16:creationId xmlns:a16="http://schemas.microsoft.com/office/drawing/2014/main" id="{D20FD47D-150D-43D8-A8C2-26861F2DA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57800"/>
            <a:ext cx="2192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4 word wide memory and bus</a:t>
            </a:r>
          </a:p>
        </p:txBody>
      </p:sp>
      <p:sp>
        <p:nvSpPr>
          <p:cNvPr id="34827" name="Text Box 12">
            <a:extLst>
              <a:ext uri="{FF2B5EF4-FFF2-40B4-BE49-F238E27FC236}">
                <a16:creationId xmlns:a16="http://schemas.microsoft.com/office/drawing/2014/main" id="{E29B0809-9F3E-4759-BD49-B59EF1A4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592763"/>
            <a:ext cx="2028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 +1*15 + 4*1 = 20 cycles</a:t>
            </a:r>
          </a:p>
        </p:txBody>
      </p:sp>
      <p:sp>
        <p:nvSpPr>
          <p:cNvPr id="34828" name="Text Box 13">
            <a:extLst>
              <a:ext uri="{FF2B5EF4-FFF2-40B4-BE49-F238E27FC236}">
                <a16:creationId xmlns:a16="http://schemas.microsoft.com/office/drawing/2014/main" id="{EA2C64C6-B02D-435B-A007-ABA278F3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257800"/>
            <a:ext cx="1936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4 word wide memory only</a:t>
            </a:r>
          </a:p>
        </p:txBody>
      </p:sp>
      <p:sp>
        <p:nvSpPr>
          <p:cNvPr id="34829" name="AutoShape 14">
            <a:extLst>
              <a:ext uri="{FF2B5EF4-FFF2-40B4-BE49-F238E27FC236}">
                <a16:creationId xmlns:a16="http://schemas.microsoft.com/office/drawing/2014/main" id="{74011E6D-480A-44B9-A757-B2B02CBBB094}"/>
              </a:ext>
            </a:extLst>
          </p:cNvPr>
          <p:cNvSpPr>
            <a:spLocks/>
          </p:cNvSpPr>
          <p:nvPr/>
        </p:nvSpPr>
        <p:spPr bwMode="auto">
          <a:xfrm rot="-5400000">
            <a:off x="4876800" y="43434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30" name="Line 17">
            <a:extLst>
              <a:ext uri="{FF2B5EF4-FFF2-40B4-BE49-F238E27FC236}">
                <a16:creationId xmlns:a16="http://schemas.microsoft.com/office/drawing/2014/main" id="{028BE9FE-A84D-488A-B22A-462F55E4F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1" name="Rectangle 18">
            <a:extLst>
              <a:ext uri="{FF2B5EF4-FFF2-40B4-BE49-F238E27FC236}">
                <a16:creationId xmlns:a16="http://schemas.microsoft.com/office/drawing/2014/main" id="{AFC57895-48FC-4191-AADD-78B5A11E7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32" name="Rectangle 19">
            <a:extLst>
              <a:ext uri="{FF2B5EF4-FFF2-40B4-BE49-F238E27FC236}">
                <a16:creationId xmlns:a16="http://schemas.microsoft.com/office/drawing/2014/main" id="{9A2FD8AD-0D21-467D-83C0-C67991B9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33" name="Rectangle 20">
            <a:extLst>
              <a:ext uri="{FF2B5EF4-FFF2-40B4-BE49-F238E27FC236}">
                <a16:creationId xmlns:a16="http://schemas.microsoft.com/office/drawing/2014/main" id="{040D16FF-BBDD-4634-A5D7-8471B733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34" name="Rectangle 21">
            <a:extLst>
              <a:ext uri="{FF2B5EF4-FFF2-40B4-BE49-F238E27FC236}">
                <a16:creationId xmlns:a16="http://schemas.microsoft.com/office/drawing/2014/main" id="{8C5226F9-9C83-4733-84D6-9BC42728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962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35" name="Rectangle 22">
            <a:extLst>
              <a:ext uri="{FF2B5EF4-FFF2-40B4-BE49-F238E27FC236}">
                <a16:creationId xmlns:a16="http://schemas.microsoft.com/office/drawing/2014/main" id="{35C0E1A3-0343-459E-B490-A5150DD4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962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4836" name="Line 23">
            <a:extLst>
              <a:ext uri="{FF2B5EF4-FFF2-40B4-BE49-F238E27FC236}">
                <a16:creationId xmlns:a16="http://schemas.microsoft.com/office/drawing/2014/main" id="{7E8E9871-E93F-49E3-8F74-1792EA78E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7" name="Line 25">
            <a:extLst>
              <a:ext uri="{FF2B5EF4-FFF2-40B4-BE49-F238E27FC236}">
                <a16:creationId xmlns:a16="http://schemas.microsoft.com/office/drawing/2014/main" id="{C7263A9E-896F-40ED-8076-8F61A5CDF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8" name="Line 26">
            <a:extLst>
              <a:ext uri="{FF2B5EF4-FFF2-40B4-BE49-F238E27FC236}">
                <a16:creationId xmlns:a16="http://schemas.microsoft.com/office/drawing/2014/main" id="{AF30D232-38C2-45F8-B270-38AA301B1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9" name="Line 27">
            <a:extLst>
              <a:ext uri="{FF2B5EF4-FFF2-40B4-BE49-F238E27FC236}">
                <a16:creationId xmlns:a16="http://schemas.microsoft.com/office/drawing/2014/main" id="{3DF0C1A7-ECD9-4AD4-BA67-A549AFBCD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0" name="Line 28">
            <a:extLst>
              <a:ext uri="{FF2B5EF4-FFF2-40B4-BE49-F238E27FC236}">
                <a16:creationId xmlns:a16="http://schemas.microsoft.com/office/drawing/2014/main" id="{9972046D-5E9F-4265-9D99-0A4F50F9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1" name="Text Box 30">
            <a:extLst>
              <a:ext uri="{FF2B5EF4-FFF2-40B4-BE49-F238E27FC236}">
                <a16:creationId xmlns:a16="http://schemas.microsoft.com/office/drawing/2014/main" id="{A05BF191-6608-4764-97A5-4B4BFDC2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78275"/>
            <a:ext cx="5048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Proce-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ssor</a:t>
            </a:r>
          </a:p>
        </p:txBody>
      </p:sp>
      <p:sp>
        <p:nvSpPr>
          <p:cNvPr id="34842" name="Text Box 31">
            <a:extLst>
              <a:ext uri="{FF2B5EF4-FFF2-40B4-BE49-F238E27FC236}">
                <a16:creationId xmlns:a16="http://schemas.microsoft.com/office/drawing/2014/main" id="{57F97EE2-E9EE-479B-80C3-20745CA9E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978275"/>
            <a:ext cx="587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bank 0</a:t>
            </a:r>
          </a:p>
        </p:txBody>
      </p:sp>
      <p:sp>
        <p:nvSpPr>
          <p:cNvPr id="34843" name="Text Box 32">
            <a:extLst>
              <a:ext uri="{FF2B5EF4-FFF2-40B4-BE49-F238E27FC236}">
                <a16:creationId xmlns:a16="http://schemas.microsoft.com/office/drawing/2014/main" id="{4B518CC5-9AD0-4D91-83DB-F1C5904F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3978275"/>
            <a:ext cx="587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bank 2</a:t>
            </a:r>
          </a:p>
        </p:txBody>
      </p:sp>
      <p:sp>
        <p:nvSpPr>
          <p:cNvPr id="34844" name="Text Box 33">
            <a:extLst>
              <a:ext uri="{FF2B5EF4-FFF2-40B4-BE49-F238E27FC236}">
                <a16:creationId xmlns:a16="http://schemas.microsoft.com/office/drawing/2014/main" id="{FA34B080-DB22-4CD8-9BB0-8A06774A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3978275"/>
            <a:ext cx="587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bank 3</a:t>
            </a:r>
          </a:p>
        </p:txBody>
      </p:sp>
      <p:sp>
        <p:nvSpPr>
          <p:cNvPr id="34845" name="Text Box 34">
            <a:extLst>
              <a:ext uri="{FF2B5EF4-FFF2-40B4-BE49-F238E27FC236}">
                <a16:creationId xmlns:a16="http://schemas.microsoft.com/office/drawing/2014/main" id="{3847978D-599B-4A11-9308-F05CCB3A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3978275"/>
            <a:ext cx="587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bank 1</a:t>
            </a:r>
          </a:p>
        </p:txBody>
      </p:sp>
      <p:sp>
        <p:nvSpPr>
          <p:cNvPr id="34846" name="Text Box 35">
            <a:extLst>
              <a:ext uri="{FF2B5EF4-FFF2-40B4-BE49-F238E27FC236}">
                <a16:creationId xmlns:a16="http://schemas.microsoft.com/office/drawing/2014/main" id="{4F1025C4-E58E-4D4C-B348-7CB56515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3505200"/>
            <a:ext cx="393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b="1"/>
              <a:t>Bus</a:t>
            </a:r>
          </a:p>
        </p:txBody>
      </p:sp>
      <p:sp>
        <p:nvSpPr>
          <p:cNvPr id="34847" name="Freeform 36">
            <a:extLst>
              <a:ext uri="{FF2B5EF4-FFF2-40B4-BE49-F238E27FC236}">
                <a16:creationId xmlns:a16="http://schemas.microsoft.com/office/drawing/2014/main" id="{823EE42D-ABEC-4C30-A215-8344BBDF3C2A}"/>
              </a:ext>
            </a:extLst>
          </p:cNvPr>
          <p:cNvSpPr>
            <a:spLocks/>
          </p:cNvSpPr>
          <p:nvPr/>
        </p:nvSpPr>
        <p:spPr bwMode="auto">
          <a:xfrm>
            <a:off x="5410200" y="3263900"/>
            <a:ext cx="1600200" cy="393700"/>
          </a:xfrm>
          <a:custGeom>
            <a:avLst/>
            <a:gdLst>
              <a:gd name="T0" fmla="*/ 0 w 1008"/>
              <a:gd name="T1" fmla="*/ 624998750 h 248"/>
              <a:gd name="T2" fmla="*/ 1209675000 w 1008"/>
              <a:gd name="T3" fmla="*/ 20161250 h 248"/>
              <a:gd name="T4" fmla="*/ 2147483646 w 1008"/>
              <a:gd name="T5" fmla="*/ 5040312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48">
                <a:moveTo>
                  <a:pt x="0" y="248"/>
                </a:moveTo>
                <a:cubicBezTo>
                  <a:pt x="156" y="132"/>
                  <a:pt x="312" y="16"/>
                  <a:pt x="480" y="8"/>
                </a:cubicBezTo>
                <a:cubicBezTo>
                  <a:pt x="648" y="0"/>
                  <a:pt x="828" y="100"/>
                  <a:pt x="1008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8" name="Text Box 37">
            <a:extLst>
              <a:ext uri="{FF2B5EF4-FFF2-40B4-BE49-F238E27FC236}">
                <a16:creationId xmlns:a16="http://schemas.microsoft.com/office/drawing/2014/main" id="{780FEF0F-6CF4-47A3-8D48-06CC8B38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648200"/>
            <a:ext cx="192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Interleaved memory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compete for bus</a:t>
            </a: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60C6F67-304E-4730-8E32-5B0E1F627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Performance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7B857CC-D3A7-4D4C-8180-1E0E67EFF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/>
              <a:t>Simplified model assuming equal read and write miss penalties:</a:t>
            </a:r>
          </a:p>
          <a:p>
            <a:pPr lvl="1" eaLnBrk="1" hangingPunct="1"/>
            <a:r>
              <a:rPr lang="en-US" altLang="en-US" sz="1800"/>
              <a:t>CPU time = (execution cycles + memory stall cycles) </a:t>
            </a:r>
            <a:r>
              <a:rPr lang="en-US" altLang="en-US" sz="1800">
                <a:latin typeface="Symbol" panose="05050102010706020507" pitchFamily="18" charset="2"/>
              </a:rPr>
              <a:t>´</a:t>
            </a:r>
            <a:r>
              <a:rPr lang="en-US" altLang="en-US" sz="1800"/>
              <a:t> cycle time</a:t>
            </a:r>
          </a:p>
          <a:p>
            <a:pPr lvl="1" eaLnBrk="1" hangingPunct="1"/>
            <a:r>
              <a:rPr lang="en-US" altLang="en-US" sz="1800"/>
              <a:t>memory stall cycles = memory accesses </a:t>
            </a:r>
            <a:r>
              <a:rPr lang="en-US" altLang="en-US" sz="1800">
                <a:latin typeface="Symbol" panose="05050102010706020507" pitchFamily="18" charset="2"/>
              </a:rPr>
              <a:t>´</a:t>
            </a:r>
            <a:r>
              <a:rPr lang="en-US" altLang="en-US" sz="1800"/>
              <a:t> miss rate </a:t>
            </a:r>
            <a:r>
              <a:rPr lang="en-US" altLang="en-US" sz="1800">
                <a:latin typeface="Symbol" panose="05050102010706020507" pitchFamily="18" charset="2"/>
              </a:rPr>
              <a:t>´</a:t>
            </a:r>
            <a:r>
              <a:rPr lang="en-US" altLang="en-US" sz="1800"/>
              <a:t> miss penalty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 sz="2000"/>
              <a:t>Therefore, two ways to improve performance in cache:</a:t>
            </a:r>
          </a:p>
          <a:p>
            <a:pPr lvl="1" eaLnBrk="1" hangingPunct="1"/>
            <a:r>
              <a:rPr lang="en-US" altLang="en-US" sz="1800"/>
              <a:t>decrease miss rate</a:t>
            </a:r>
          </a:p>
          <a:p>
            <a:pPr lvl="1" eaLnBrk="1" hangingPunct="1"/>
            <a:r>
              <a:rPr lang="en-US" altLang="en-US" sz="1800"/>
              <a:t>decrease miss penalty </a:t>
            </a:r>
            <a:endParaRPr lang="en-US" altLang="en-US" sz="2400"/>
          </a:p>
          <a:p>
            <a:pPr lvl="1" eaLnBrk="1" hangingPunct="1"/>
            <a:r>
              <a:rPr lang="en-US" altLang="en-US" sz="1800" i="1">
                <a:latin typeface="Times New Roman" panose="02020603050405020304" pitchFamily="18" charset="0"/>
              </a:rPr>
              <a:t>what happens if we increase block size?</a:t>
            </a: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789168EF-A5D0-43D2-90D8-8A58D7414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Problems</a:t>
            </a:r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66B1410B-57D2-4646-B21E-B3A4CFEE0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/>
              <a:t>Assume for a given machine and program: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/>
              <a:t>instruction cache miss rate 2%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/>
              <a:t>data cache miss rate 4%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/>
              <a:t>miss penalty always 40 cycles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/>
              <a:t>CPI of 2 without memory stalls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/>
              <a:t>frequency of load/stores 36% of instructions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>
                <a:latin typeface="Times New Roman" panose="02020603050405020304" pitchFamily="18" charset="0"/>
              </a:rPr>
              <a:t>How much faster is a machine with a perfect cache that never misses?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>
                <a:latin typeface="Times New Roman" panose="02020603050405020304" pitchFamily="18" charset="0"/>
              </a:rPr>
              <a:t>What happens if we speed up the machine by reducing its CPI to 1 without changing the clock rate?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>
                <a:latin typeface="Times New Roman" panose="02020603050405020304" pitchFamily="18" charset="0"/>
              </a:rPr>
              <a:t>What happens if we speed up the machine by doubling its clock rate, but if the absolute time for a miss penalty remains same?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>
            <a:extLst>
              <a:ext uri="{FF2B5EF4-FFF2-40B4-BE49-F238E27FC236}">
                <a16:creationId xmlns:a16="http://schemas.microsoft.com/office/drawing/2014/main" id="{D9EB56D3-85BB-4A0B-971D-F30E7B534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93E5AF59-3027-437A-ACE3-E6A5A7E89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80010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Assume instruction count =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Instruction miss cycles = I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2%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40 = 0.8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Data miss cycles = </a:t>
            </a:r>
            <a:r>
              <a:rPr lang="en-US" altLang="en-US" sz="2000"/>
              <a:t>I </a:t>
            </a:r>
            <a:r>
              <a:rPr lang="en-US" altLang="en-US" sz="2000" b="1">
                <a:sym typeface="Symbol" panose="05050102010706020507" pitchFamily="18" charset="2"/>
              </a:rPr>
              <a:t> </a:t>
            </a:r>
            <a:r>
              <a:rPr lang="en-US" altLang="en-US" sz="2000">
                <a:sym typeface="Symbol" panose="05050102010706020507" pitchFamily="18" charset="2"/>
              </a:rPr>
              <a:t>36%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4%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40 = 0.576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So, total memory-stall cycles = 0.8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I + 0.576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I = 1.376</a:t>
            </a:r>
            <a:r>
              <a:rPr lang="en-US" altLang="en-US" sz="2000" b="1">
                <a:sym typeface="Symbol" panose="05050102010706020507" pitchFamily="18" charset="2"/>
              </a:rPr>
              <a:t> </a:t>
            </a:r>
            <a:r>
              <a:rPr lang="en-US" altLang="en-US" sz="2000">
                <a:sym typeface="Symbol" panose="05050102010706020507" pitchFamily="18" charset="2"/>
              </a:rPr>
              <a:t>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in other words, 1.376 stall cycles per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Therefore, CPI with memory stalls = 2 + 1.376 = 3.376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Assuming instruction count and clock rate remain same for a perfect cache and a cache that misses: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    CPU time with stalls / CPU time with perfect cache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    = 3.376 / 2 = 1.688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Performance with a perfect cache is better by a factor of 1.688</a:t>
            </a: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07D4076C-E4BF-476C-95CA-9DFB9CFE0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1AFBFD54-6E05-41D5-ACD3-3B8A4609D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2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CPI without stall = 1</a:t>
            </a:r>
          </a:p>
          <a:p>
            <a:pPr eaLnBrk="1" hangingPunct="1"/>
            <a:r>
              <a:rPr lang="en-US" altLang="en-US" sz="2000"/>
              <a:t>CPI with stall = 1 + 1.376 = 2.376 (clock has not changed so 	                                            stall cycles per instruction 	                                            remains same)</a:t>
            </a:r>
          </a:p>
          <a:p>
            <a:pPr eaLnBrk="1" hangingPunct="1"/>
            <a:r>
              <a:rPr lang="en-US" altLang="en-US" sz="2000">
                <a:sym typeface="Symbol" panose="05050102010706020507" pitchFamily="18" charset="2"/>
              </a:rPr>
              <a:t>CPU time with stalls / CPU time with perfect cache</a:t>
            </a:r>
            <a:endParaRPr lang="en-US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= CPI with stall / CPI without stall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= 2.376</a:t>
            </a:r>
          </a:p>
          <a:p>
            <a:pPr eaLnBrk="1" hangingPunct="1"/>
            <a:r>
              <a:rPr lang="en-US" altLang="en-US" sz="2000">
                <a:sym typeface="Symbol" panose="05050102010706020507" pitchFamily="18" charset="2"/>
              </a:rPr>
              <a:t>Performance with a perfect cache is better by a factor of 2.376</a:t>
            </a:r>
          </a:p>
          <a:p>
            <a:pPr eaLnBrk="1" hangingPunct="1"/>
            <a:r>
              <a:rPr lang="en-US" altLang="en-US" sz="2000">
                <a:sym typeface="Symbol" panose="05050102010706020507" pitchFamily="18" charset="2"/>
              </a:rPr>
              <a:t>Conclusion: with higher CPI cache misses “hurt more” than with lower CPI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32E02EE-BEF1-41C1-AF0F-2405BA70D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350CC90-3E67-40FF-BAA6-20EFFE982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2057400"/>
            <a:ext cx="81930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With doubled clock rate, miss penalty = 2 </a:t>
            </a:r>
            <a:r>
              <a:rPr lang="en-US" altLang="en-US" sz="2000" b="1">
                <a:sym typeface="Symbol" panose="05050102010706020507" pitchFamily="18" charset="2"/>
              </a:rPr>
              <a:t> </a:t>
            </a:r>
            <a:r>
              <a:rPr lang="en-US" altLang="en-US" sz="2000">
                <a:sym typeface="Symbol" panose="05050102010706020507" pitchFamily="18" charset="2"/>
              </a:rPr>
              <a:t>40 = 80 clock cycles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Stall cycles per instruction = (I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2%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80) + (</a:t>
            </a:r>
            <a:r>
              <a:rPr lang="en-US" altLang="en-US" sz="2000"/>
              <a:t>I </a:t>
            </a:r>
            <a:r>
              <a:rPr lang="en-US" altLang="en-US" sz="2000" b="1">
                <a:sym typeface="Symbol" panose="05050102010706020507" pitchFamily="18" charset="2"/>
              </a:rPr>
              <a:t> </a:t>
            </a:r>
            <a:r>
              <a:rPr lang="en-US" altLang="en-US" sz="2000">
                <a:sym typeface="Symbol" panose="05050102010706020507" pitchFamily="18" charset="2"/>
              </a:rPr>
              <a:t>36%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4%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80)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                                           = 2.752 </a:t>
            </a:r>
            <a:r>
              <a:rPr lang="en-US" altLang="en-US" sz="2000" b="1">
                <a:sym typeface="Symbol" panose="05050102010706020507" pitchFamily="18" charset="2"/>
              </a:rPr>
              <a:t></a:t>
            </a:r>
            <a:r>
              <a:rPr lang="en-US" altLang="en-US" sz="2000">
                <a:sym typeface="Symbol" panose="05050102010706020507" pitchFamily="18" charset="2"/>
              </a:rPr>
              <a:t>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So, faster machine with cache miss has CPI = 2 + 2.752 = 4.752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CPU time with stalls / CPU time with perfect cache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= CPI with stall / CPI without stall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= 4.752 / 2 = 2.376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Performance with a perfect cache is better by a factor of 2.376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Conclusion: with higher clock rate cache misses “hurt more” than with lower clock rate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26D1D68A-E10E-4879-A582-CFB3DD5DC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Direct mapped</a:t>
            </a:r>
            <a:r>
              <a:rPr lang="en-US" altLang="en-US" sz="2000"/>
              <a:t>: one </a:t>
            </a:r>
            <a:r>
              <a:rPr lang="en-US" altLang="en-US" sz="2000" i="1"/>
              <a:t>unique</a:t>
            </a:r>
            <a:r>
              <a:rPr lang="en-US" altLang="en-US" sz="2000"/>
              <a:t> cache location for each memory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cache block address = memory block address </a:t>
            </a:r>
            <a:r>
              <a:rPr lang="en-US" altLang="en-US" sz="1800" i="1"/>
              <a:t>mod</a:t>
            </a:r>
            <a:r>
              <a:rPr lang="en-US" altLang="en-US" sz="1800"/>
              <a:t> cache size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Fully associative</a:t>
            </a:r>
            <a:r>
              <a:rPr lang="en-US" altLang="en-US" sz="2000"/>
              <a:t>: each memory block can locate </a:t>
            </a:r>
            <a:r>
              <a:rPr lang="en-US" altLang="en-US" sz="2000" i="1"/>
              <a:t>anywhere</a:t>
            </a:r>
            <a:r>
              <a:rPr lang="en-US" altLang="en-US" sz="2000"/>
              <a:t>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all</a:t>
            </a:r>
            <a:r>
              <a:rPr lang="en-US" altLang="en-US" sz="1800"/>
              <a:t> cache entries are searched (in parallel) to locate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Set associative</a:t>
            </a:r>
            <a:r>
              <a:rPr lang="en-US" altLang="en-US" sz="2000"/>
              <a:t>: each memory block can place in a </a:t>
            </a:r>
            <a:r>
              <a:rPr lang="en-US" altLang="en-US" sz="2000" i="1"/>
              <a:t>unique set</a:t>
            </a:r>
            <a:r>
              <a:rPr lang="en-US" altLang="en-US" sz="2000"/>
              <a:t> of cache locations – if the set is of size n it is n-way set-associative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cache set address = memory block address </a:t>
            </a:r>
            <a:r>
              <a:rPr lang="en-US" altLang="en-US" sz="1800" i="1"/>
              <a:t>mod</a:t>
            </a:r>
            <a:r>
              <a:rPr lang="en-US" altLang="en-US" sz="1800"/>
              <a:t>  number of sets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cache entries in the corresponding set are searched (</a:t>
            </a:r>
            <a:r>
              <a:rPr lang="en-US" altLang="en-US" sz="1800" i="1"/>
              <a:t>in parallel</a:t>
            </a:r>
            <a:r>
              <a:rPr lang="en-US" altLang="en-US" sz="1800"/>
              <a:t>) to locate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Increasing degree of associativity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reduces miss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increases hit time</a:t>
            </a:r>
            <a:r>
              <a:rPr lang="en-US" altLang="en-US" sz="1800"/>
              <a:t> because of the parallel search and then fetch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811FDD6E-3BA8-4800-9B70-E472AE245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Decreasing Miss Rates with Associative Block Placment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1AA70D7-F82E-45BE-925C-CE4BE9C5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94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408F892-0F86-489F-B79F-52B9BC15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	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6BDF2BF7-883C-4771-B519-F8E3BD2F0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Decreasing Miss Rates with Associative Block Placment</a:t>
            </a:r>
          </a:p>
        </p:txBody>
      </p:sp>
      <p:pic>
        <p:nvPicPr>
          <p:cNvPr id="44037" name="Picture 7" descr="C:\Work\Architecture\CODbookFigures\F0715.WMF">
            <a:extLst>
              <a:ext uri="{FF2B5EF4-FFF2-40B4-BE49-F238E27FC236}">
                <a16:creationId xmlns:a16="http://schemas.microsoft.com/office/drawing/2014/main" id="{7F4E5FB5-2DEC-4E62-AC27-17732A0F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743200"/>
            <a:ext cx="67818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8">
            <a:extLst>
              <a:ext uri="{FF2B5EF4-FFF2-40B4-BE49-F238E27FC236}">
                <a16:creationId xmlns:a16="http://schemas.microsoft.com/office/drawing/2014/main" id="{B1BEF0AF-D964-4E49-A216-A4B3B094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Direct Mapped</a:t>
            </a:r>
          </a:p>
        </p:txBody>
      </p:sp>
      <p:sp>
        <p:nvSpPr>
          <p:cNvPr id="44039" name="Text Box 9">
            <a:extLst>
              <a:ext uri="{FF2B5EF4-FFF2-40B4-BE49-F238E27FC236}">
                <a16:creationId xmlns:a16="http://schemas.microsoft.com/office/drawing/2014/main" id="{9250ADC0-6253-47E5-A262-C93DDE7B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38400"/>
            <a:ext cx="2751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2-way Set Associative</a:t>
            </a:r>
          </a:p>
        </p:txBody>
      </p:sp>
      <p:sp>
        <p:nvSpPr>
          <p:cNvPr id="44040" name="Text Box 10">
            <a:extLst>
              <a:ext uri="{FF2B5EF4-FFF2-40B4-BE49-F238E27FC236}">
                <a16:creationId xmlns:a16="http://schemas.microsoft.com/office/drawing/2014/main" id="{A7AAF979-D3A8-4EEF-AE74-7EA8E52B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400"/>
            <a:ext cx="2262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Fully Associative</a:t>
            </a:r>
          </a:p>
        </p:txBody>
      </p:sp>
      <p:sp>
        <p:nvSpPr>
          <p:cNvPr id="44041" name="Text Box 11">
            <a:extLst>
              <a:ext uri="{FF2B5EF4-FFF2-40B4-BE49-F238E27FC236}">
                <a16:creationId xmlns:a16="http://schemas.microsoft.com/office/drawing/2014/main" id="{8AD0E283-DC70-40D9-A641-C5851A5D6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67400"/>
            <a:ext cx="7210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Location of a memory block with address 12 in a cache with 8 blocks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with different degrees of associativity</a:t>
            </a:r>
          </a:p>
        </p:txBody>
      </p:sp>
      <p:sp>
        <p:nvSpPr>
          <p:cNvPr id="44042" name="Text Box 12">
            <a:extLst>
              <a:ext uri="{FF2B5EF4-FFF2-40B4-BE49-F238E27FC236}">
                <a16:creationId xmlns:a16="http://schemas.microsoft.com/office/drawing/2014/main" id="{B2AE35EC-A82B-48E6-AFFC-A507AE31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343400"/>
            <a:ext cx="1111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12 mod 8 = 4</a:t>
            </a:r>
          </a:p>
        </p:txBody>
      </p:sp>
      <p:sp>
        <p:nvSpPr>
          <p:cNvPr id="44043" name="Text Box 13">
            <a:extLst>
              <a:ext uri="{FF2B5EF4-FFF2-40B4-BE49-F238E27FC236}">
                <a16:creationId xmlns:a16="http://schemas.microsoft.com/office/drawing/2014/main" id="{85EE4AD2-1A61-4D10-9395-685C22B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343400"/>
            <a:ext cx="1111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12 mod 4 = 0</a:t>
            </a: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C:\Work\Architecture\CODbookFigures\F0716.wmf">
            <a:extLst>
              <a:ext uri="{FF2B5EF4-FFF2-40B4-BE49-F238E27FC236}">
                <a16:creationId xmlns:a16="http://schemas.microsoft.com/office/drawing/2014/main" id="{CCFDBB00-4A53-4F4B-975F-D2A1E4D2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27238"/>
            <a:ext cx="52578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6">
            <a:extLst>
              <a:ext uri="{FF2B5EF4-FFF2-40B4-BE49-F238E27FC236}">
                <a16:creationId xmlns:a16="http://schemas.microsoft.com/office/drawing/2014/main" id="{15079F2B-F4FC-44C4-AFB4-44ECAB1E02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286000" y="18288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One-way set associative</a:t>
            </a: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4502438D-802A-4A3E-9914-59B8AC0D7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Decreasing Miss Rates with Associative Block Placment</a:t>
            </a:r>
          </a:p>
        </p:txBody>
      </p:sp>
      <p:sp>
        <p:nvSpPr>
          <p:cNvPr id="46085" name="Text Box 8">
            <a:extLst>
              <a:ext uri="{FF2B5EF4-FFF2-40B4-BE49-F238E27FC236}">
                <a16:creationId xmlns:a16="http://schemas.microsoft.com/office/drawing/2014/main" id="{7E036822-4169-45D3-A442-FF42AA15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172200"/>
            <a:ext cx="768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Configurations of an 8-block cache with different degrees of associativity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122">
            <a:extLst>
              <a:ext uri="{FF2B5EF4-FFF2-40B4-BE49-F238E27FC236}">
                <a16:creationId xmlns:a16="http://schemas.microsoft.com/office/drawing/2014/main" id="{E5DC4BB7-04A0-4E90-804B-17B66B08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42846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195" name="Rectangle 5123">
            <a:extLst>
              <a:ext uri="{FF2B5EF4-FFF2-40B4-BE49-F238E27FC236}">
                <a16:creationId xmlns:a16="http://schemas.microsoft.com/office/drawing/2014/main" id="{B07B58FF-1339-4EB7-ADBE-53A6162BA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/>
              <a:t>Users want large and fast memories…</a:t>
            </a:r>
          </a:p>
          <a:p>
            <a:pPr lvl="1" eaLnBrk="1" hangingPunct="1"/>
            <a:r>
              <a:rPr lang="en-US" altLang="en-US" sz="1800"/>
              <a:t>expensive and they don’t like to pay…</a:t>
            </a:r>
            <a:endParaRPr lang="en-US" altLang="en-US" sz="2000"/>
          </a:p>
          <a:p>
            <a:pPr eaLnBrk="1" hangingPunct="1"/>
            <a:r>
              <a:rPr lang="en-US" altLang="en-US" sz="2000"/>
              <a:t>Make it seem like they have what they want…</a:t>
            </a:r>
          </a:p>
          <a:p>
            <a:pPr lvl="1" eaLnBrk="1" hangingPunct="1"/>
            <a:r>
              <a:rPr lang="en-US" altLang="en-US" sz="1800" i="1"/>
              <a:t>memory hierarchy</a:t>
            </a:r>
          </a:p>
          <a:p>
            <a:pPr lvl="1" eaLnBrk="1" hangingPunct="1"/>
            <a:r>
              <a:rPr lang="en-US" altLang="en-US" sz="1800"/>
              <a:t>hierarchy is </a:t>
            </a:r>
            <a:r>
              <a:rPr lang="en-US" altLang="en-US" sz="1800" i="1"/>
              <a:t>inclusive</a:t>
            </a:r>
            <a:r>
              <a:rPr lang="en-US" altLang="en-US" sz="1800"/>
              <a:t>, every level is </a:t>
            </a:r>
            <a:r>
              <a:rPr lang="en-US" altLang="en-US" sz="1800" i="1"/>
              <a:t>subset</a:t>
            </a:r>
            <a:r>
              <a:rPr lang="en-US" altLang="en-US" sz="1800"/>
              <a:t> of lower level</a:t>
            </a:r>
          </a:p>
          <a:p>
            <a:pPr lvl="1" eaLnBrk="1" hangingPunct="1"/>
            <a:r>
              <a:rPr lang="en-US" altLang="en-US" sz="1800"/>
              <a:t>performance depends on </a:t>
            </a:r>
            <a:r>
              <a:rPr lang="en-US" altLang="en-US" sz="1800" i="1"/>
              <a:t>hit rates</a:t>
            </a:r>
          </a:p>
        </p:txBody>
      </p:sp>
      <p:sp>
        <p:nvSpPr>
          <p:cNvPr id="8196" name="Rectangle 5124">
            <a:extLst>
              <a:ext uri="{FF2B5EF4-FFF2-40B4-BE49-F238E27FC236}">
                <a16:creationId xmlns:a16="http://schemas.microsoft.com/office/drawing/2014/main" id="{2A96D54E-B9E0-46AB-8B4A-BE1099C52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Memory Hierarchy</a:t>
            </a:r>
          </a:p>
        </p:txBody>
      </p:sp>
      <p:pic>
        <p:nvPicPr>
          <p:cNvPr id="8197" name="Picture 5127" descr="C:\Work\Architecture\CODbookFigures\F0702.wmf">
            <a:extLst>
              <a:ext uri="{FF2B5EF4-FFF2-40B4-BE49-F238E27FC236}">
                <a16:creationId xmlns:a16="http://schemas.microsoft.com/office/drawing/2014/main" id="{1C872EA9-89EE-4482-A29F-EB4C9D6E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3320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128" descr="C:\Work\Architecture\CODbookFigures\F0703.wmf">
            <a:extLst>
              <a:ext uri="{FF2B5EF4-FFF2-40B4-BE49-F238E27FC236}">
                <a16:creationId xmlns:a16="http://schemas.microsoft.com/office/drawing/2014/main" id="{03CC0A0C-69D2-46BA-AC58-44AFE056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11575"/>
            <a:ext cx="45720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Line 5130">
            <a:extLst>
              <a:ext uri="{FF2B5EF4-FFF2-40B4-BE49-F238E27FC236}">
                <a16:creationId xmlns:a16="http://schemas.microsoft.com/office/drawing/2014/main" id="{C83E8126-D72D-4391-BCBB-3B447B3C4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191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Text Box 5131">
            <a:extLst>
              <a:ext uri="{FF2B5EF4-FFF2-40B4-BE49-F238E27FC236}">
                <a16:creationId xmlns:a16="http://schemas.microsoft.com/office/drawing/2014/main" id="{232C8249-F4D5-441E-A1D4-4EF5619A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4038600"/>
            <a:ext cx="16494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Block of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(unit of data copy)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50E189F-40E4-42F3-8728-F74571EFB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Problems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B6400AE-B61D-4F96-82AB-F3C26CB50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000" i="1">
                <a:latin typeface="Times New Roman" panose="02020603050405020304" pitchFamily="18" charset="0"/>
              </a:rPr>
              <a:t>Find the number of misses for a cache with four 1-word blocks given the following sequence of memory block accesses:                             			0, 8, 0, 6, 8,                                                                         for each of the following cache configurations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 i="1">
                <a:latin typeface="Times New Roman" panose="02020603050405020304" pitchFamily="18" charset="0"/>
              </a:rPr>
              <a:t>direct mapped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 i="1">
                <a:latin typeface="Times New Roman" panose="02020603050405020304" pitchFamily="18" charset="0"/>
              </a:rPr>
              <a:t>2-way set associative (use LRU replacement policy)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 i="1">
                <a:latin typeface="Times New Roman" panose="02020603050405020304" pitchFamily="18" charset="0"/>
              </a:rPr>
              <a:t>fully associative</a:t>
            </a:r>
          </a:p>
          <a:p>
            <a:pPr marL="914400" lvl="1" indent="-457200" eaLnBrk="1" hangingPunct="1"/>
            <a:endParaRPr lang="en-US" altLang="en-US" sz="1800" i="1">
              <a:latin typeface="Times New Roman" panose="02020603050405020304" pitchFamily="18" charset="0"/>
            </a:endParaRPr>
          </a:p>
          <a:p>
            <a:pPr marL="533400" indent="-533400" eaLnBrk="1" hangingPunct="1"/>
            <a:r>
              <a:rPr lang="en-US" altLang="en-US" sz="2000"/>
              <a:t>Note about LRU replacement</a:t>
            </a:r>
          </a:p>
          <a:p>
            <a:pPr marL="914400" lvl="1" indent="-457200" eaLnBrk="1" hangingPunct="1"/>
            <a:r>
              <a:rPr lang="en-US" altLang="en-US" sz="1800"/>
              <a:t>in a 2-way set associative cache LRU replacement can be implemented with one bit at each set whose value indicates the mostly recently referenced block</a:t>
            </a: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33631FE-F6DA-446A-8616-58733707E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901B60F-562D-498D-A35B-1795B974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3271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1 (direct-mapped)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5 misses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BFEFFD78-0F6B-4055-8305-C7122BBAA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133600"/>
            <a:ext cx="3295650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   Block address     Cache block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          </a:t>
            </a:r>
            <a:r>
              <a:rPr lang="en-US" altLang="en-US" sz="1600"/>
              <a:t>0                 0 (= 0 </a:t>
            </a:r>
            <a:r>
              <a:rPr lang="en-US" altLang="en-US" sz="1600" i="1"/>
              <a:t>mod</a:t>
            </a:r>
            <a:r>
              <a:rPr lang="en-US" altLang="en-US" sz="1600"/>
              <a:t> 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6                 2 (= 6 </a:t>
            </a:r>
            <a:r>
              <a:rPr lang="en-US" altLang="en-US" sz="1600" i="1"/>
              <a:t>mod</a:t>
            </a:r>
            <a:r>
              <a:rPr lang="en-US" altLang="en-US" sz="1600"/>
              <a:t> 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8                 0 (= 8 </a:t>
            </a:r>
            <a:r>
              <a:rPr lang="en-US" altLang="en-US" sz="1600" i="1"/>
              <a:t>mod</a:t>
            </a:r>
            <a:r>
              <a:rPr lang="en-US" altLang="en-US" sz="1600"/>
              <a:t> 4)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03B50BFD-08D4-4E7A-ACF5-950135621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733800"/>
            <a:ext cx="76406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Address of memory     Hit or              Contents of cache blocks after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    block accessed         miss                  0                 1                  2                 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               </a:t>
            </a:r>
            <a:r>
              <a:rPr lang="en-US" altLang="en-US" sz="1600"/>
              <a:t>0                    miss          </a:t>
            </a:r>
            <a:r>
              <a:rPr lang="en-US" altLang="en-US" sz="1600">
                <a:solidFill>
                  <a:schemeClr val="hlink"/>
                </a:solidFill>
              </a:rPr>
              <a:t>Memory[0]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8                     miss         </a:t>
            </a:r>
            <a:r>
              <a:rPr lang="en-US" altLang="en-US" sz="1600">
                <a:solidFill>
                  <a:schemeClr val="hlink"/>
                </a:solidFill>
              </a:rPr>
              <a:t>Memory[8]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0                     miss         </a:t>
            </a:r>
            <a:r>
              <a:rPr lang="en-US" altLang="en-US" sz="1600">
                <a:solidFill>
                  <a:schemeClr val="hlink"/>
                </a:solidFill>
              </a:rPr>
              <a:t>Memory[0]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6                     miss         Memory[0]                      </a:t>
            </a:r>
            <a:r>
              <a:rPr lang="en-US" altLang="en-US" sz="1600">
                <a:solidFill>
                  <a:schemeClr val="hlink"/>
                </a:solidFill>
              </a:rPr>
              <a:t>Memory[6]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8                     miss         </a:t>
            </a:r>
            <a:r>
              <a:rPr lang="en-US" altLang="en-US" sz="1600">
                <a:solidFill>
                  <a:schemeClr val="hlink"/>
                </a:solidFill>
              </a:rPr>
              <a:t>Memory[8]</a:t>
            </a:r>
            <a:r>
              <a:rPr lang="en-US" altLang="en-US" sz="1600"/>
              <a:t>                      Memory[6]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9BFF4509-8BE1-4801-9EC7-7D7876299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244850"/>
            <a:ext cx="5240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Block address translation in direct-mapped cache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A9263D37-C554-4BF8-A4D0-EB0D43F7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759450"/>
            <a:ext cx="723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Cache contents after each reference – red indicates new entry added</a:t>
            </a:r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CFB5041-7E6B-4965-8793-4EA858E5F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BEE3110-E3F2-485A-8603-8C5469691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961312" cy="48768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2 (two-way set-associative)</a:t>
            </a: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sz="2000"/>
              <a:t>Four misses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D6CCC467-3194-40CD-BA18-CFDAB9B19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133600"/>
            <a:ext cx="3295650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   Block address     Cache 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          </a:t>
            </a:r>
            <a:r>
              <a:rPr lang="en-US" altLang="en-US" sz="1600"/>
              <a:t>0                 0 (= 0 </a:t>
            </a:r>
            <a:r>
              <a:rPr lang="en-US" altLang="en-US" sz="1600" i="1"/>
              <a:t>mod</a:t>
            </a:r>
            <a:r>
              <a:rPr lang="en-US" altLang="en-US" sz="1600"/>
              <a:t> 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6                 0 (= 6 </a:t>
            </a:r>
            <a:r>
              <a:rPr lang="en-US" altLang="en-US" sz="1600" i="1"/>
              <a:t>mod</a:t>
            </a:r>
            <a:r>
              <a:rPr lang="en-US" altLang="en-US" sz="1600"/>
              <a:t> 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8                 0 (= 8 </a:t>
            </a:r>
            <a:r>
              <a:rPr lang="en-US" altLang="en-US" sz="1600" i="1"/>
              <a:t>mod</a:t>
            </a:r>
            <a:r>
              <a:rPr lang="en-US" altLang="en-US" sz="1600"/>
              <a:t> 2)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EC3032E2-8E92-4C62-9DC0-D44318C4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733800"/>
            <a:ext cx="786288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Address of memory     Hit or                Contents of cache blocks after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    block accessed         miss               Set 0              Set 0            Set 1            Set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               </a:t>
            </a:r>
            <a:r>
              <a:rPr lang="en-US" altLang="en-US" sz="1600"/>
              <a:t>0                    miss          </a:t>
            </a:r>
            <a:r>
              <a:rPr lang="en-US" altLang="en-US" sz="1600">
                <a:solidFill>
                  <a:schemeClr val="hlink"/>
                </a:solidFill>
              </a:rPr>
              <a:t>Memory[0]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8                     miss         Memory[0]</a:t>
            </a:r>
            <a:r>
              <a:rPr lang="en-US" altLang="en-US" sz="1600">
                <a:solidFill>
                  <a:schemeClr val="hlink"/>
                </a:solidFill>
              </a:rPr>
              <a:t>      Memory[8]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0                     hit            Memory[0]</a:t>
            </a:r>
            <a:r>
              <a:rPr lang="en-US" altLang="en-US" sz="1600">
                <a:solidFill>
                  <a:schemeClr val="hlink"/>
                </a:solidFill>
              </a:rPr>
              <a:t>      </a:t>
            </a:r>
            <a:r>
              <a:rPr lang="en-US" altLang="en-US" sz="1600"/>
              <a:t>Memory[8]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6                     miss         Memory[0]      </a:t>
            </a:r>
            <a:r>
              <a:rPr lang="en-US" altLang="en-US" sz="1600">
                <a:solidFill>
                  <a:schemeClr val="hlink"/>
                </a:solidFill>
              </a:rPr>
              <a:t>Memory[6]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8                     miss         </a:t>
            </a:r>
            <a:r>
              <a:rPr lang="en-US" altLang="en-US" sz="1600">
                <a:solidFill>
                  <a:schemeClr val="hlink"/>
                </a:solidFill>
              </a:rPr>
              <a:t>Memory[8]</a:t>
            </a:r>
            <a:r>
              <a:rPr lang="en-US" altLang="en-US" sz="1600"/>
              <a:t>      Memory[6]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438CDCA-8D7E-4770-B866-FE6D8FCD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3244850"/>
            <a:ext cx="6410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Block address translation in a two-way set-associative cache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CD156766-3171-4984-ADAA-F9DE7243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5791200"/>
            <a:ext cx="723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Cache contents after each reference – red indicates new entry added</a:t>
            </a:r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B0E0FCA-2016-4D33-AC64-57162E9B2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50C1D1A-6868-4812-85EC-F2E0DF54E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3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(fully associative)</a:t>
            </a: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>
              <a:solidFill>
                <a:schemeClr val="folHlink"/>
              </a:solidFill>
            </a:endParaRP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3 misses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9FFF8BCD-9BD8-4E68-BDBD-78188823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8523288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Address of memory     Hit or                     Contents of cache blocks after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    block accessed         miss               Block 0           Block 1            Block 2          Block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               </a:t>
            </a:r>
            <a:r>
              <a:rPr lang="en-US" altLang="en-US" sz="1600"/>
              <a:t>0                    miss          </a:t>
            </a:r>
            <a:r>
              <a:rPr lang="en-US" altLang="en-US" sz="1600">
                <a:solidFill>
                  <a:schemeClr val="hlink"/>
                </a:solidFill>
              </a:rPr>
              <a:t>Memory[0]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8                     miss         Memory[0]</a:t>
            </a:r>
            <a:r>
              <a:rPr lang="en-US" altLang="en-US" sz="1600">
                <a:solidFill>
                  <a:schemeClr val="hlink"/>
                </a:solidFill>
              </a:rPr>
              <a:t>       Memory[8]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0                     hit            Memory[0]</a:t>
            </a:r>
            <a:r>
              <a:rPr lang="en-US" altLang="en-US" sz="1600">
                <a:solidFill>
                  <a:schemeClr val="hlink"/>
                </a:solidFill>
              </a:rPr>
              <a:t>       </a:t>
            </a:r>
            <a:r>
              <a:rPr lang="en-US" altLang="en-US" sz="1600"/>
              <a:t>Memory[8]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6                     miss         Memory[0]       Memory[8]       </a:t>
            </a:r>
            <a:r>
              <a:rPr lang="en-US" altLang="en-US" sz="1600">
                <a:solidFill>
                  <a:schemeClr val="hlink"/>
                </a:solidFill>
              </a:rPr>
              <a:t>Memory[6]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        8                     hit            Memory[0]       Memory[8]       Memory[6]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6BBE9E77-D49C-4EFC-8184-C0FFE6A27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4845050"/>
            <a:ext cx="723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Cache contents after each reference – red indicates new entry added</a:t>
            </a: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6842727-2944-4F35-BEAA-DD59D0E7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Implementation of a Set-Associative Cache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00365D44-6C61-4D52-886F-2E6D65AF66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91200" cy="448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34B58D68-D1CE-4FCA-8A43-1A26AEFC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1447800"/>
            <a:ext cx="828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A3895E40-B071-4B26-AD95-E67059C6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5988050"/>
            <a:ext cx="8020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4-way set-associative cache with 4 comparators and one 4-to-1 multiplexor: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size of cache is 1K blocks = 256 sets * 4-block set size</a:t>
            </a:r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50AAC83A-D6BF-45FA-9C82-64C53DF6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24200"/>
            <a:ext cx="57912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B800FEED-7280-409E-AE4E-3DD7758A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3168650"/>
            <a:ext cx="471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hlink"/>
                </a:solidFill>
              </a:rPr>
              <a:t>Set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1D2412A-E800-4870-9ED6-F786EFEB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Locality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313D46-5FF5-4AF9-A82C-2400849EB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 i="1"/>
              <a:t>Locality</a:t>
            </a:r>
            <a:r>
              <a:rPr lang="en-US" altLang="en-US" sz="2000"/>
              <a:t> is a principle that makes having a memory hierarchy a good idea</a:t>
            </a:r>
          </a:p>
          <a:p>
            <a:pPr eaLnBrk="1" hangingPunct="1"/>
            <a:r>
              <a:rPr lang="en-US" altLang="en-US" sz="2000"/>
              <a:t>If an item is referenced then because of</a:t>
            </a:r>
          </a:p>
          <a:p>
            <a:pPr lvl="1" eaLnBrk="1" hangingPunct="1"/>
            <a:r>
              <a:rPr lang="en-US" altLang="en-US" sz="1800" i="1"/>
              <a:t>temporal locality</a:t>
            </a:r>
            <a:r>
              <a:rPr lang="en-US" altLang="en-US" sz="1800"/>
              <a:t>:  it will tend to be</a:t>
            </a:r>
            <a:r>
              <a:rPr lang="en-US" altLang="en-US" sz="1800" i="1"/>
              <a:t> again</a:t>
            </a:r>
            <a:r>
              <a:rPr lang="en-US" altLang="en-US" sz="1800"/>
              <a:t> referenced soon</a:t>
            </a:r>
          </a:p>
          <a:p>
            <a:pPr lvl="1" eaLnBrk="1" hangingPunct="1"/>
            <a:r>
              <a:rPr lang="en-US" altLang="en-US" sz="1800" i="1"/>
              <a:t>spatial locality</a:t>
            </a:r>
            <a:r>
              <a:rPr lang="en-US" altLang="en-US" sz="1800"/>
              <a:t>:   </a:t>
            </a:r>
            <a:r>
              <a:rPr lang="en-US" altLang="en-US" sz="1800" i="1"/>
              <a:t>nearby items</a:t>
            </a:r>
            <a:r>
              <a:rPr lang="en-US" altLang="en-US" sz="1800"/>
              <a:t> will tend to be referenced soon</a:t>
            </a: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</a:rPr>
              <a:t>why does code have locality  – consider instruction and data?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B7C31205-FD39-4D33-ADE4-DEA001D2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/>
              <a:t>Hit and Miss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0B182AB8-C1CB-4EB4-9F23-4F5F46977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Focus on </a:t>
            </a:r>
            <a:r>
              <a:rPr lang="en-US" altLang="en-US" sz="2000" i="1"/>
              <a:t>any</a:t>
            </a:r>
            <a:r>
              <a:rPr lang="en-US" altLang="en-US" sz="2000"/>
              <a:t> </a:t>
            </a:r>
            <a:r>
              <a:rPr lang="en-US" altLang="en-US" sz="2000" i="1"/>
              <a:t>two adjacent</a:t>
            </a:r>
            <a:r>
              <a:rPr lang="en-US" altLang="en-US" sz="2000"/>
              <a:t> levels – called, </a:t>
            </a:r>
            <a:r>
              <a:rPr lang="en-US" altLang="en-US" sz="2000" i="1"/>
              <a:t>upper</a:t>
            </a:r>
            <a:r>
              <a:rPr lang="en-US" altLang="en-US" sz="2000"/>
              <a:t> (closer to CPU) and</a:t>
            </a:r>
            <a:r>
              <a:rPr lang="en-US" altLang="en-US" sz="2000" i="1"/>
              <a:t> lower </a:t>
            </a:r>
            <a:r>
              <a:rPr lang="en-US" altLang="en-US" sz="2000"/>
              <a:t>(farther from CPU) – in the memory hierarchy, because each block copy is always between two adjacent levels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Terminology: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block</a:t>
            </a:r>
            <a:r>
              <a:rPr lang="en-US" altLang="en-US" sz="1800"/>
              <a:t>: minimum unit of data to move between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hit</a:t>
            </a:r>
            <a:r>
              <a:rPr lang="en-US" altLang="en-US" sz="1800"/>
              <a:t>: data requested is in upper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miss</a:t>
            </a:r>
            <a:r>
              <a:rPr lang="en-US" altLang="en-US" sz="1800"/>
              <a:t>: data requested is not in upper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hit rate</a:t>
            </a:r>
            <a:r>
              <a:rPr lang="en-US" altLang="en-US" sz="1800"/>
              <a:t>: fraction of memory accesses that are hits (i.e., found at upper level)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miss rate</a:t>
            </a:r>
            <a:r>
              <a:rPr lang="en-US" altLang="en-US" sz="1800"/>
              <a:t>: fraction of memory accesses that are not hits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miss rate = 1 – hit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hit time</a:t>
            </a:r>
            <a:r>
              <a:rPr lang="en-US" altLang="en-US" sz="1800"/>
              <a:t>: time to determine if the access is indeed a hit + time to access and deliver the data from the upper level to the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miss penalty</a:t>
            </a:r>
            <a:r>
              <a:rPr lang="en-US" altLang="en-US" sz="1800"/>
              <a:t>: time to determine if the access is a miss + time to replace block at upper level with corresponding block at lower level + time to deliver the block to the CPU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4C46BFF-25DD-4632-AB6A-A542F85A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10271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4344274-9923-4DB6-AA67-E9082FE6D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534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By simple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assume block size = one word of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how do we know if a data item is in the cache?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if it is, how do we find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if not, what do we 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Solution depends on </a:t>
            </a:r>
            <a:r>
              <a:rPr lang="en-US" altLang="en-US" sz="2000" i="1"/>
              <a:t>cache addressing scheme</a:t>
            </a:r>
            <a:r>
              <a:rPr lang="en-US" altLang="en-US" sz="2000"/>
              <a:t>…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E2015486-F3F0-4561-AD63-CDCA6A77F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793038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Caches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pic>
        <p:nvPicPr>
          <p:cNvPr id="13317" name="Picture 7" descr="C:\Work\Architecture\CODbookFigures\F0704.wmf">
            <a:extLst>
              <a:ext uri="{FF2B5EF4-FFF2-40B4-BE49-F238E27FC236}">
                <a16:creationId xmlns:a16="http://schemas.microsoft.com/office/drawing/2014/main" id="{C66A3A3C-FBFF-4C7E-82FD-FDD9BCED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350520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8">
            <a:extLst>
              <a:ext uri="{FF2B5EF4-FFF2-40B4-BE49-F238E27FC236}">
                <a16:creationId xmlns:a16="http://schemas.microsoft.com/office/drawing/2014/main" id="{004F3353-186D-4F11-A87B-CE908F220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2486025"/>
            <a:ext cx="15763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Reference to X</a:t>
            </a:r>
            <a:r>
              <a:rPr lang="en-US" altLang="en-US" sz="1400" baseline="-25000"/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causes miss so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is fetched from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memory</a:t>
            </a:r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23A3526B-FC91-45F8-BCCD-2FC9D3D86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8194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712366E-EDAD-4C23-8D2E-108D10E1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CB3180F-3344-4DAA-95FE-32796ADA4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97888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000"/>
              <a:t>Addressing scheme in </a:t>
            </a:r>
            <a:r>
              <a:rPr lang="en-US" altLang="en-US" sz="2000" i="1"/>
              <a:t>direct mapped</a:t>
            </a:r>
            <a:r>
              <a:rPr lang="en-US" altLang="en-US" sz="2000"/>
              <a:t> cache:</a:t>
            </a:r>
          </a:p>
          <a:p>
            <a:pPr lvl="1" eaLnBrk="1" hangingPunct="1"/>
            <a:r>
              <a:rPr lang="en-US" altLang="en-US" sz="1800"/>
              <a:t>cache block address = memory block address </a:t>
            </a:r>
            <a:r>
              <a:rPr lang="en-US" altLang="en-US" sz="1800" i="1"/>
              <a:t>mod</a:t>
            </a:r>
            <a:r>
              <a:rPr lang="en-US" altLang="en-US" sz="1800"/>
              <a:t> cache size (</a:t>
            </a:r>
            <a:r>
              <a:rPr lang="en-US" altLang="en-US" sz="1800" i="1"/>
              <a:t>unique</a:t>
            </a:r>
            <a:r>
              <a:rPr lang="en-US" altLang="en-US" sz="1800"/>
              <a:t>)</a:t>
            </a:r>
          </a:p>
          <a:p>
            <a:pPr lvl="1" eaLnBrk="1" hangingPunct="1"/>
            <a:r>
              <a:rPr lang="en-US" altLang="en-US" sz="1800"/>
              <a:t>if cache size = 2</a:t>
            </a:r>
            <a:r>
              <a:rPr lang="en-US" altLang="en-US" sz="1800" baseline="30000"/>
              <a:t>m</a:t>
            </a:r>
            <a:r>
              <a:rPr lang="en-US" altLang="en-US" sz="1800"/>
              <a:t>, cache address = lower m bits of n-bit memory address</a:t>
            </a:r>
          </a:p>
          <a:p>
            <a:pPr lvl="1" eaLnBrk="1" hangingPunct="1"/>
            <a:r>
              <a:rPr lang="en-US" altLang="en-US" sz="1800"/>
              <a:t>remaining upper n-m bits kept kept as </a:t>
            </a:r>
            <a:r>
              <a:rPr lang="en-US" altLang="en-US" sz="1800" i="1"/>
              <a:t>tag bits</a:t>
            </a:r>
            <a:r>
              <a:rPr lang="en-US" altLang="en-US" sz="1800"/>
              <a:t> at each cache block</a:t>
            </a:r>
          </a:p>
          <a:p>
            <a:pPr lvl="1" eaLnBrk="1" hangingPunct="1"/>
            <a:r>
              <a:rPr lang="en-US" altLang="en-US" sz="1800"/>
              <a:t>also need a </a:t>
            </a:r>
            <a:r>
              <a:rPr lang="en-US" altLang="en-US" sz="1800" i="1"/>
              <a:t>valid bit</a:t>
            </a:r>
            <a:r>
              <a:rPr lang="en-US" altLang="en-US" sz="1800"/>
              <a:t> to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    recognize valid entry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C784744-F554-4703-87D5-736250690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Direct Mapped Cache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1F2EDA28-3500-4ADC-A31A-73F41CA444D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32138"/>
            <a:ext cx="5257800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74">
            <a:extLst>
              <a:ext uri="{FF2B5EF4-FFF2-40B4-BE49-F238E27FC236}">
                <a16:creationId xmlns:a16="http://schemas.microsoft.com/office/drawing/2014/main" id="{D0342393-F1F0-454D-8881-136A90893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Cache</a:t>
            </a:r>
          </a:p>
        </p:txBody>
      </p:sp>
      <p:sp>
        <p:nvSpPr>
          <p:cNvPr id="17411" name="Rectangle 3075">
            <a:extLst>
              <a:ext uri="{FF2B5EF4-FFF2-40B4-BE49-F238E27FC236}">
                <a16:creationId xmlns:a16="http://schemas.microsoft.com/office/drawing/2014/main" id="{DA757DE6-0BAF-4738-B9B5-3AF8C2A61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Example: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7412" name="Text Box 3076">
            <a:extLst>
              <a:ext uri="{FF2B5EF4-FFF2-40B4-BE49-F238E27FC236}">
                <a16:creationId xmlns:a16="http://schemas.microsoft.com/office/drawing/2014/main" id="{99CACA56-3BAA-4E0A-A2FA-EC97DE834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927350"/>
            <a:ext cx="23018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Index  V  Tag  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000  N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111  N</a:t>
            </a:r>
          </a:p>
        </p:txBody>
      </p:sp>
      <p:sp>
        <p:nvSpPr>
          <p:cNvPr id="17413" name="Text Box 3077">
            <a:extLst>
              <a:ext uri="{FF2B5EF4-FFF2-40B4-BE49-F238E27FC236}">
                <a16:creationId xmlns:a16="http://schemas.microsoft.com/office/drawing/2014/main" id="{1E9695AE-6A43-4C9B-A482-78150EDD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327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Index  V  Tag  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000  N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110  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Y  10 Mem(10110)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111  N</a:t>
            </a:r>
          </a:p>
        </p:txBody>
      </p:sp>
      <p:sp>
        <p:nvSpPr>
          <p:cNvPr id="17414" name="Text Box 3079">
            <a:extLst>
              <a:ext uri="{FF2B5EF4-FFF2-40B4-BE49-F238E27FC236}">
                <a16:creationId xmlns:a16="http://schemas.microsoft.com/office/drawing/2014/main" id="{5E708550-65C1-40E2-96BA-BA37C329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194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(0) Initial state:</a:t>
            </a:r>
          </a:p>
        </p:txBody>
      </p:sp>
      <p:sp>
        <p:nvSpPr>
          <p:cNvPr id="17415" name="Text Box 3080">
            <a:extLst>
              <a:ext uri="{FF2B5EF4-FFF2-40B4-BE49-F238E27FC236}">
                <a16:creationId xmlns:a16="http://schemas.microsoft.com/office/drawing/2014/main" id="{655491EB-7A80-4E72-9C93-70E9E512E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38400"/>
            <a:ext cx="408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(1) Address referred 10110 (</a:t>
            </a:r>
            <a:r>
              <a:rPr lang="en-US" altLang="en-US" sz="2000" i="1"/>
              <a:t>miss</a:t>
            </a:r>
            <a:r>
              <a:rPr lang="en-US" altLang="en-US" sz="2000"/>
              <a:t>):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1C4031CE-CC4E-4E12-9DEE-DA9DD8B73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8435" name="Text Box 1030">
            <a:extLst>
              <a:ext uri="{FF2B5EF4-FFF2-40B4-BE49-F238E27FC236}">
                <a16:creationId xmlns:a16="http://schemas.microsoft.com/office/drawing/2014/main" id="{2541F426-D719-47E5-B669-523DA8DC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327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Index  V  Tag  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000  N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010  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Y  11 Mem(11010)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110  Y  10 Mem(10110)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111  N</a:t>
            </a:r>
          </a:p>
        </p:txBody>
      </p:sp>
      <p:sp>
        <p:nvSpPr>
          <p:cNvPr id="18436" name="Text Box 1031">
            <a:extLst>
              <a:ext uri="{FF2B5EF4-FFF2-40B4-BE49-F238E27FC236}">
                <a16:creationId xmlns:a16="http://schemas.microsoft.com/office/drawing/2014/main" id="{9E37398C-EFBD-4186-A218-B8DF2CCC4FE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6096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(2) Address referred 11010 (</a:t>
            </a:r>
            <a:r>
              <a:rPr lang="en-US" altLang="en-US" sz="2000" i="1"/>
              <a:t>miss</a:t>
            </a:r>
            <a:r>
              <a:rPr lang="en-US" altLang="en-US" sz="2000"/>
              <a:t>):</a:t>
            </a:r>
          </a:p>
        </p:txBody>
      </p:sp>
      <p:sp>
        <p:nvSpPr>
          <p:cNvPr id="18437" name="Text Box 1032">
            <a:extLst>
              <a:ext uri="{FF2B5EF4-FFF2-40B4-BE49-F238E27FC236}">
                <a16:creationId xmlns:a16="http://schemas.microsoft.com/office/drawing/2014/main" id="{72EB031C-3CFA-41F0-9208-47B03AF3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066800"/>
            <a:ext cx="327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Index  V  Tag  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000  N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010  Y  11 Mem(11010)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110  Y  10 Mem(10110)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111  N</a:t>
            </a:r>
          </a:p>
        </p:txBody>
      </p:sp>
      <p:sp>
        <p:nvSpPr>
          <p:cNvPr id="18438" name="Text Box 1034">
            <a:extLst>
              <a:ext uri="{FF2B5EF4-FFF2-40B4-BE49-F238E27FC236}">
                <a16:creationId xmlns:a16="http://schemas.microsoft.com/office/drawing/2014/main" id="{E5AE1DF5-418C-4E59-94D1-74FC79BC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9600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(3) Address referred 10110 (</a:t>
            </a:r>
            <a:r>
              <a:rPr lang="en-US" altLang="en-US" sz="2000" i="1"/>
              <a:t>hit</a:t>
            </a:r>
            <a:r>
              <a:rPr lang="en-US" altLang="en-US" sz="2000"/>
              <a:t>):</a:t>
            </a:r>
          </a:p>
        </p:txBody>
      </p:sp>
      <p:sp>
        <p:nvSpPr>
          <p:cNvPr id="18439" name="Text Box 1035">
            <a:extLst>
              <a:ext uri="{FF2B5EF4-FFF2-40B4-BE49-F238E27FC236}">
                <a16:creationId xmlns:a16="http://schemas.microsoft.com/office/drawing/2014/main" id="{3115EB7C-ABD2-4A7E-AFB5-1167F538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327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Index  V  Tag  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000  N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010  Y  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1800">
                <a:latin typeface="Courier New" panose="02070309020205020404" pitchFamily="49" charset="0"/>
              </a:rPr>
              <a:t> Mem(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1800">
                <a:latin typeface="Courier New" panose="02070309020205020404" pitchFamily="49" charset="0"/>
              </a:rPr>
              <a:t>010)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011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100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101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110  Y  10 Mem(10110)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111  N</a:t>
            </a:r>
          </a:p>
        </p:txBody>
      </p:sp>
      <p:sp>
        <p:nvSpPr>
          <p:cNvPr id="18440" name="Text Box 1036">
            <a:extLst>
              <a:ext uri="{FF2B5EF4-FFF2-40B4-BE49-F238E27FC236}">
                <a16:creationId xmlns:a16="http://schemas.microsoft.com/office/drawing/2014/main" id="{90E596C4-4B51-4FDA-AFB5-56C63B1C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408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(4) Address referred 10010 (</a:t>
            </a:r>
            <a:r>
              <a:rPr lang="en-US" altLang="en-US" sz="2000" i="1"/>
              <a:t>miss</a:t>
            </a:r>
            <a:r>
              <a:rPr lang="en-US" altLang="en-US" sz="2000"/>
              <a:t>):</a:t>
            </a:r>
          </a:p>
        </p:txBody>
      </p:sp>
      <p:sp>
        <p:nvSpPr>
          <p:cNvPr id="18441" name="Freeform 1037">
            <a:extLst>
              <a:ext uri="{FF2B5EF4-FFF2-40B4-BE49-F238E27FC236}">
                <a16:creationId xmlns:a16="http://schemas.microsoft.com/office/drawing/2014/main" id="{76F9B377-DB39-4E74-A4F2-01F0DE4D9EC8}"/>
              </a:ext>
            </a:extLst>
          </p:cNvPr>
          <p:cNvSpPr>
            <a:spLocks/>
          </p:cNvSpPr>
          <p:nvPr/>
        </p:nvSpPr>
        <p:spPr bwMode="auto">
          <a:xfrm>
            <a:off x="7391400" y="2730500"/>
            <a:ext cx="1219200" cy="317500"/>
          </a:xfrm>
          <a:custGeom>
            <a:avLst/>
            <a:gdLst>
              <a:gd name="T0" fmla="*/ 0 w 768"/>
              <a:gd name="T1" fmla="*/ 504031250 h 200"/>
              <a:gd name="T2" fmla="*/ 846772500 w 768"/>
              <a:gd name="T3" fmla="*/ 20161250 h 200"/>
              <a:gd name="T4" fmla="*/ 1935480000 w 768"/>
              <a:gd name="T5" fmla="*/ 38306375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00">
                <a:moveTo>
                  <a:pt x="0" y="200"/>
                </a:moveTo>
                <a:cubicBezTo>
                  <a:pt x="104" y="108"/>
                  <a:pt x="208" y="16"/>
                  <a:pt x="336" y="8"/>
                </a:cubicBezTo>
                <a:cubicBezTo>
                  <a:pt x="464" y="0"/>
                  <a:pt x="616" y="76"/>
                  <a:pt x="768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2" name="Text Box 1038">
            <a:extLst>
              <a:ext uri="{FF2B5EF4-FFF2-40B4-BE49-F238E27FC236}">
                <a16:creationId xmlns:a16="http://schemas.microsoft.com/office/drawing/2014/main" id="{DD2620B9-241B-4BDE-97E0-F358F618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0" y="246856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to CPU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3908</TotalTime>
  <Words>2991</Words>
  <Application>Microsoft Office PowerPoint</Application>
  <PresentationFormat>On-screen Show (4:3)</PresentationFormat>
  <Paragraphs>415</Paragraphs>
  <Slides>34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Tahoma</vt:lpstr>
      <vt:lpstr>Arial</vt:lpstr>
      <vt:lpstr>Wingdings</vt:lpstr>
      <vt:lpstr>Times New Roman</vt:lpstr>
      <vt:lpstr>Courier New</vt:lpstr>
      <vt:lpstr>Symbol</vt:lpstr>
      <vt:lpstr>Blends</vt:lpstr>
      <vt:lpstr>Worksheet</vt:lpstr>
      <vt:lpstr>COD Ch. 7 Large and Fast: Exploiting Memory Hierarchy</vt:lpstr>
      <vt:lpstr>Memories:  Review  </vt:lpstr>
      <vt:lpstr>Memory Hierarchy</vt:lpstr>
      <vt:lpstr>Locality</vt:lpstr>
      <vt:lpstr>Hit and Miss</vt:lpstr>
      <vt:lpstr>Caches  </vt:lpstr>
      <vt:lpstr>Direct Mapped Cache</vt:lpstr>
      <vt:lpstr>Accessing Cache</vt:lpstr>
      <vt:lpstr> </vt:lpstr>
      <vt:lpstr>Direct Mapped Cache</vt:lpstr>
      <vt:lpstr>Cache Read Hit/Miss</vt:lpstr>
      <vt:lpstr>DECStation 3100 Cache (MIPS R2000 processor) </vt:lpstr>
      <vt:lpstr>Cache Write Hit/Miss</vt:lpstr>
      <vt:lpstr>Direct Mapped Cache: Taking Advantage of Spatial Locality</vt:lpstr>
      <vt:lpstr>Direct Mapped Cache: Taking Advantage of Spatial Locality</vt:lpstr>
      <vt:lpstr>Direct Mapped Cache: Taking Advantage of Spatial Locality</vt:lpstr>
      <vt:lpstr>Example Problem</vt:lpstr>
      <vt:lpstr>Example Problem</vt:lpstr>
      <vt:lpstr>Example Problem</vt:lpstr>
      <vt:lpstr>Improving Cache Performance </vt:lpstr>
      <vt:lpstr>Improving Cache Performance by Increasing Bandwidth</vt:lpstr>
      <vt:lpstr>Performance</vt:lpstr>
      <vt:lpstr>Example Problems</vt:lpstr>
      <vt:lpstr>Solution</vt:lpstr>
      <vt:lpstr>Solution (cont.)</vt:lpstr>
      <vt:lpstr>Solution (cont.)</vt:lpstr>
      <vt:lpstr>Decreasing Miss Rates with Associative Block Placment</vt:lpstr>
      <vt:lpstr>Decreasing Miss Rates with Associative Block Placment</vt:lpstr>
      <vt:lpstr>Decreasing Miss Rates with Associative Block Placment</vt:lpstr>
      <vt:lpstr>Example Problems</vt:lpstr>
      <vt:lpstr>Solution</vt:lpstr>
      <vt:lpstr>Solution (cont.)</vt:lpstr>
      <vt:lpstr>Solution (cont.)</vt:lpstr>
      <vt:lpstr>Implementation of a Set-Associative Cache</vt:lpstr>
    </vt:vector>
  </TitlesOfParts>
  <Company>csim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</dc:title>
  <dc:creator>Guha</dc:creator>
  <cp:lastModifiedBy>User</cp:lastModifiedBy>
  <cp:revision>83</cp:revision>
  <cp:lastPrinted>1601-01-01T00:00:00Z</cp:lastPrinted>
  <dcterms:created xsi:type="dcterms:W3CDTF">2002-07-04T05:06:04Z</dcterms:created>
  <dcterms:modified xsi:type="dcterms:W3CDTF">2022-06-28T08:31:46Z</dcterms:modified>
</cp:coreProperties>
</file>