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6" r:id="rId3"/>
    <p:sldMasterId id="2147483707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065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31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15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08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35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4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3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18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5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5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7" name="Google Shape;347;p5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5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5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8" name="Google Shape;368;p5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9" name="Google Shape;369;p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5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5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6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1" name="Google Shape;311;p4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Computer Architecture</a:t>
            </a:r>
            <a:endParaRPr/>
          </a:p>
        </p:txBody>
      </p:sp>
      <p:sp>
        <p:nvSpPr>
          <p:cNvPr id="389" name="Google Shape;389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What ?</a:t>
            </a:r>
            <a:endParaRPr/>
          </a:p>
          <a:p>
            <a:pPr marL="514350" lvl="0" indent="-51435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Why?</a:t>
            </a:r>
            <a:endParaRPr/>
          </a:p>
          <a:p>
            <a:pPr marL="514350" lvl="0" indent="-51435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Where ?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What?</a:t>
            </a:r>
            <a:endParaRPr/>
          </a:p>
        </p:txBody>
      </p:sp>
      <p:sp>
        <p:nvSpPr>
          <p:cNvPr id="398" name="Google Shape;398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Since 1946 all computers have had 5 components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399" name="Google Shape;399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400" name="Google Shape;400;p62"/>
          <p:cNvGrpSpPr/>
          <p:nvPr/>
        </p:nvGrpSpPr>
        <p:grpSpPr>
          <a:xfrm>
            <a:off x="2247900" y="3255963"/>
            <a:ext cx="1490663" cy="1098550"/>
            <a:chOff x="1387" y="1496"/>
            <a:chExt cx="693" cy="464"/>
          </a:xfrm>
        </p:grpSpPr>
        <p:sp>
          <p:nvSpPr>
            <p:cNvPr id="401" name="Google Shape;401;p62"/>
            <p:cNvSpPr/>
            <p:nvPr/>
          </p:nvSpPr>
          <p:spPr>
            <a:xfrm>
              <a:off x="1387" y="1496"/>
              <a:ext cx="693" cy="464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2"/>
            <p:cNvSpPr/>
            <p:nvPr/>
          </p:nvSpPr>
          <p:spPr>
            <a:xfrm>
              <a:off x="1485" y="1639"/>
              <a:ext cx="486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Control</a:t>
              </a:r>
              <a:endParaRPr dirty="0"/>
            </a:p>
          </p:txBody>
        </p:sp>
      </p:grpSp>
      <p:grpSp>
        <p:nvGrpSpPr>
          <p:cNvPr id="403" name="Google Shape;403;p62"/>
          <p:cNvGrpSpPr/>
          <p:nvPr/>
        </p:nvGrpSpPr>
        <p:grpSpPr>
          <a:xfrm>
            <a:off x="2247900" y="4619625"/>
            <a:ext cx="1490663" cy="1096963"/>
            <a:chOff x="1387" y="2072"/>
            <a:chExt cx="693" cy="464"/>
          </a:xfrm>
        </p:grpSpPr>
        <p:sp>
          <p:nvSpPr>
            <p:cNvPr id="404" name="Google Shape;404;p62"/>
            <p:cNvSpPr/>
            <p:nvPr/>
          </p:nvSpPr>
          <p:spPr>
            <a:xfrm>
              <a:off x="1387" y="2072"/>
              <a:ext cx="693" cy="464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2"/>
            <p:cNvSpPr/>
            <p:nvPr/>
          </p:nvSpPr>
          <p:spPr>
            <a:xfrm>
              <a:off x="1443" y="2189"/>
              <a:ext cx="593" cy="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Datapath</a:t>
              </a:r>
              <a:endParaRPr/>
            </a:p>
          </p:txBody>
        </p:sp>
      </p:grpSp>
      <p:sp>
        <p:nvSpPr>
          <p:cNvPr id="406" name="Google Shape;406;p62"/>
          <p:cNvSpPr/>
          <p:nvPr/>
        </p:nvSpPr>
        <p:spPr>
          <a:xfrm>
            <a:off x="4129088" y="2689225"/>
            <a:ext cx="1219200" cy="325437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4191000" y="3962400"/>
            <a:ext cx="11287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  <a:endParaRPr/>
          </a:p>
        </p:txBody>
      </p:sp>
      <p:sp>
        <p:nvSpPr>
          <p:cNvPr id="408" name="Google Shape;408;p62"/>
          <p:cNvSpPr/>
          <p:nvPr/>
        </p:nvSpPr>
        <p:spPr>
          <a:xfrm>
            <a:off x="2070100" y="2689225"/>
            <a:ext cx="1846263" cy="325437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2335213" y="2695575"/>
            <a:ext cx="14033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Processor</a:t>
            </a:r>
            <a:endParaRPr dirty="0"/>
          </a:p>
        </p:txBody>
      </p:sp>
      <p:sp>
        <p:nvSpPr>
          <p:cNvPr id="410" name="Google Shape;410;p62"/>
          <p:cNvSpPr/>
          <p:nvPr/>
        </p:nvSpPr>
        <p:spPr>
          <a:xfrm>
            <a:off x="5562600" y="2689225"/>
            <a:ext cx="1219200" cy="132397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5746750" y="3114675"/>
            <a:ext cx="83978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412" name="Google Shape;412;p62"/>
          <p:cNvSpPr/>
          <p:nvPr/>
        </p:nvSpPr>
        <p:spPr>
          <a:xfrm>
            <a:off x="5562600" y="4619625"/>
            <a:ext cx="1219200" cy="132397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5656263" y="5045075"/>
            <a:ext cx="10223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Tahoma"/>
              <a:buNone/>
            </a:pPr>
            <a:r>
              <a:rPr lang="en-US" sz="3959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Architecture</a:t>
            </a:r>
            <a:br>
              <a:rPr lang="en-US" sz="3959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3959"/>
          </a:p>
        </p:txBody>
      </p:sp>
      <p:sp>
        <p:nvSpPr>
          <p:cNvPr id="421" name="Google Shape;42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22" name="Google Shape;422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43000"/>
            <a:ext cx="5858764" cy="353598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3"/>
          <p:cNvSpPr/>
          <p:nvPr/>
        </p:nvSpPr>
        <p:spPr>
          <a:xfrm>
            <a:off x="1752600" y="5105400"/>
            <a:ext cx="57150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Coordination of many levels of abstraction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a rapidly changing set of forces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Design, Measurement, and  Evaluation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Why?</a:t>
            </a:r>
            <a:endParaRPr/>
          </a:p>
        </p:txBody>
      </p:sp>
      <p:sp>
        <p:nvSpPr>
          <p:cNvPr id="429" name="Google Shape;429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31" name="Google Shape;431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32" name="Google Shape;432;p64"/>
          <p:cNvSpPr/>
          <p:nvPr/>
        </p:nvSpPr>
        <p:spPr>
          <a:xfrm>
            <a:off x="3716338" y="3606800"/>
            <a:ext cx="1393825" cy="69215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500" tIns="25400" rIns="63500" bIns="254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</a:t>
            </a:r>
            <a:endParaRPr/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Architecture</a:t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1928813" y="2209800"/>
            <a:ext cx="19256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Technology</a:t>
            </a:r>
            <a:endParaRPr dirty="0"/>
          </a:p>
        </p:txBody>
      </p:sp>
      <p:sp>
        <p:nvSpPr>
          <p:cNvPr id="434" name="Google Shape;434;p64"/>
          <p:cNvSpPr/>
          <p:nvPr/>
        </p:nvSpPr>
        <p:spPr>
          <a:xfrm>
            <a:off x="4989513" y="2339975"/>
            <a:ext cx="14795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435" name="Google Shape;435;p64"/>
          <p:cNvSpPr/>
          <p:nvPr/>
        </p:nvSpPr>
        <p:spPr>
          <a:xfrm>
            <a:off x="4989513" y="2606675"/>
            <a:ext cx="12128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Languages</a:t>
            </a:r>
            <a:endParaRPr/>
          </a:p>
        </p:txBody>
      </p:sp>
      <p:sp>
        <p:nvSpPr>
          <p:cNvPr id="436" name="Google Shape;436;p64"/>
          <p:cNvSpPr/>
          <p:nvPr/>
        </p:nvSpPr>
        <p:spPr>
          <a:xfrm>
            <a:off x="1674813" y="4918075"/>
            <a:ext cx="11239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</a:t>
            </a:r>
            <a:endParaRPr/>
          </a:p>
        </p:txBody>
      </p:sp>
      <p:sp>
        <p:nvSpPr>
          <p:cNvPr id="437" name="Google Shape;437;p64"/>
          <p:cNvSpPr/>
          <p:nvPr/>
        </p:nvSpPr>
        <p:spPr>
          <a:xfrm>
            <a:off x="1674813" y="5197475"/>
            <a:ext cx="960437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</a:t>
            </a:r>
            <a:endParaRPr dirty="0"/>
          </a:p>
        </p:txBody>
      </p:sp>
      <p:sp>
        <p:nvSpPr>
          <p:cNvPr id="438" name="Google Shape;438;p64"/>
          <p:cNvSpPr/>
          <p:nvPr/>
        </p:nvSpPr>
        <p:spPr>
          <a:xfrm>
            <a:off x="5992813" y="5438775"/>
            <a:ext cx="1068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History</a:t>
            </a:r>
            <a:endParaRPr/>
          </a:p>
        </p:txBody>
      </p:sp>
      <p:sp>
        <p:nvSpPr>
          <p:cNvPr id="439" name="Google Shape;439;p64"/>
          <p:cNvSpPr/>
          <p:nvPr/>
        </p:nvSpPr>
        <p:spPr>
          <a:xfrm>
            <a:off x="862013" y="3184525"/>
            <a:ext cx="17303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Applications</a:t>
            </a:r>
            <a:endParaRPr/>
          </a:p>
        </p:txBody>
      </p:sp>
      <p:cxnSp>
        <p:nvCxnSpPr>
          <p:cNvPr id="440" name="Google Shape;440;p64"/>
          <p:cNvCxnSpPr/>
          <p:nvPr/>
        </p:nvCxnSpPr>
        <p:spPr>
          <a:xfrm>
            <a:off x="2703513" y="3597275"/>
            <a:ext cx="863600" cy="16510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64"/>
          <p:cNvCxnSpPr/>
          <p:nvPr/>
        </p:nvCxnSpPr>
        <p:spPr>
          <a:xfrm rot="10800000" flipH="1">
            <a:off x="2919413" y="4244975"/>
            <a:ext cx="622300" cy="77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64"/>
          <p:cNvCxnSpPr/>
          <p:nvPr/>
        </p:nvCxnSpPr>
        <p:spPr>
          <a:xfrm>
            <a:off x="3236913" y="2670175"/>
            <a:ext cx="533400" cy="8763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64"/>
          <p:cNvCxnSpPr/>
          <p:nvPr/>
        </p:nvCxnSpPr>
        <p:spPr>
          <a:xfrm flipH="1">
            <a:off x="4989513" y="2962275"/>
            <a:ext cx="787400" cy="55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64"/>
          <p:cNvCxnSpPr/>
          <p:nvPr/>
        </p:nvCxnSpPr>
        <p:spPr>
          <a:xfrm rot="10800000">
            <a:off x="4938713" y="4333875"/>
            <a:ext cx="977900" cy="10160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64"/>
          <p:cNvSpPr txBox="1"/>
          <p:nvPr/>
        </p:nvSpPr>
        <p:spPr>
          <a:xfrm>
            <a:off x="5891213" y="3592513"/>
            <a:ext cx="18637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Cleverness</a:t>
            </a:r>
            <a:endParaRPr sz="2000" b="0" i="0" u="none" strike="noStrike" cap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6" name="Google Shape;446;p64"/>
          <p:cNvCxnSpPr/>
          <p:nvPr/>
        </p:nvCxnSpPr>
        <p:spPr>
          <a:xfrm flipH="1">
            <a:off x="5281613" y="3876675"/>
            <a:ext cx="609600" cy="76200"/>
          </a:xfrm>
          <a:prstGeom prst="straightConnector1">
            <a:avLst/>
          </a:pr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65"/>
          <p:cNvSpPr txBox="1"/>
          <p:nvPr/>
        </p:nvSpPr>
        <p:spPr>
          <a:xfrm>
            <a:off x="441325" y="396875"/>
            <a:ext cx="5303838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Why Computer Organization</a:t>
            </a:r>
            <a:endParaRPr/>
          </a:p>
        </p:txBody>
      </p:sp>
      <p:cxnSp>
        <p:nvCxnSpPr>
          <p:cNvPr id="454" name="Google Shape;454;p65"/>
          <p:cNvCxnSpPr/>
          <p:nvPr/>
        </p:nvCxnSpPr>
        <p:spPr>
          <a:xfrm>
            <a:off x="381000" y="1143000"/>
            <a:ext cx="8305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65"/>
          <p:cNvSpPr txBox="1"/>
          <p:nvPr/>
        </p:nvSpPr>
        <p:spPr>
          <a:xfrm>
            <a:off x="457200" y="1447800"/>
            <a:ext cx="8128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Embarrassing if you are a BS in CS/CE and can’t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make sense of the following terms: DRAM, pipelining,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cache hierarchies, I/O, virtual memory,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Embarrassing if you are a BS in CS/CE and can’t decide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which processor to buy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 reason about performance/power),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Obvious first step for chip designers, compiler/OS writers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knowledge of the hardware help you write better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and more secure programs?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67"/>
          <p:cNvSpPr txBox="1"/>
          <p:nvPr/>
        </p:nvSpPr>
        <p:spPr>
          <a:xfrm>
            <a:off x="441325" y="396875"/>
            <a:ext cx="7580313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What Does This Mean to a Programmer?</a:t>
            </a:r>
            <a:endParaRPr/>
          </a:p>
        </p:txBody>
      </p:sp>
      <p:cxnSp>
        <p:nvCxnSpPr>
          <p:cNvPr id="475" name="Google Shape;475;p67"/>
          <p:cNvCxnSpPr/>
          <p:nvPr/>
        </p:nvCxnSpPr>
        <p:spPr>
          <a:xfrm>
            <a:off x="381000" y="1143000"/>
            <a:ext cx="8305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67"/>
          <p:cNvSpPr txBox="1"/>
          <p:nvPr/>
        </p:nvSpPr>
        <p:spPr>
          <a:xfrm>
            <a:off x="366713" y="1524000"/>
            <a:ext cx="8215312" cy="446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Today, one can expect only a 20% annual improvement;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 improvement is even lower if the program is not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multi-threaded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 needs many threads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threads need efficient synchronization and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communication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placement in the memory hierarchy is important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Accelerators should be used when possible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68"/>
          <p:cNvSpPr txBox="1"/>
          <p:nvPr/>
        </p:nvSpPr>
        <p:spPr>
          <a:xfrm>
            <a:off x="441325" y="396875"/>
            <a:ext cx="69024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Challenges for Hardware Designers</a:t>
            </a:r>
            <a:endParaRPr/>
          </a:p>
        </p:txBody>
      </p:sp>
      <p:cxnSp>
        <p:nvCxnSpPr>
          <p:cNvPr id="484" name="Google Shape;484;p68"/>
          <p:cNvCxnSpPr/>
          <p:nvPr/>
        </p:nvCxnSpPr>
        <p:spPr>
          <a:xfrm>
            <a:off x="381000" y="1143000"/>
            <a:ext cx="8305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68"/>
          <p:cNvSpPr txBox="1"/>
          <p:nvPr/>
        </p:nvSpPr>
        <p:spPr>
          <a:xfrm>
            <a:off x="762000" y="1512888"/>
            <a:ext cx="748347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Find efficient ways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single-thread performance and energy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data sharing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boost programmer productivity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the memory system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accelerators for important kernels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security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9"/>
          <p:cNvSpPr txBox="1"/>
          <p:nvPr/>
        </p:nvSpPr>
        <p:spPr>
          <a:xfrm>
            <a:off x="441325" y="396875"/>
            <a:ext cx="4132263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HW/SW Interface</a:t>
            </a:r>
            <a:endParaRPr/>
          </a:p>
        </p:txBody>
      </p:sp>
      <p:cxnSp>
        <p:nvCxnSpPr>
          <p:cNvPr id="493" name="Google Shape;493;p69"/>
          <p:cNvCxnSpPr/>
          <p:nvPr/>
        </p:nvCxnSpPr>
        <p:spPr>
          <a:xfrm>
            <a:off x="381000" y="1143000"/>
            <a:ext cx="8305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69"/>
          <p:cNvSpPr txBox="1"/>
          <p:nvPr/>
        </p:nvSpPr>
        <p:spPr>
          <a:xfrm>
            <a:off x="5486400" y="2209800"/>
            <a:ext cx="12017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cxnSp>
        <p:nvCxnSpPr>
          <p:cNvPr id="495" name="Google Shape;495;p69"/>
          <p:cNvCxnSpPr/>
          <p:nvPr/>
        </p:nvCxnSpPr>
        <p:spPr>
          <a:xfrm>
            <a:off x="990600" y="2667000"/>
            <a:ext cx="2590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69"/>
          <p:cNvCxnSpPr/>
          <p:nvPr/>
        </p:nvCxnSpPr>
        <p:spPr>
          <a:xfrm>
            <a:off x="1066800" y="5181600"/>
            <a:ext cx="2590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69"/>
          <p:cNvSpPr txBox="1"/>
          <p:nvPr/>
        </p:nvSpPr>
        <p:spPr>
          <a:xfrm>
            <a:off x="4572000" y="2819400"/>
            <a:ext cx="236855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    $15, 0($2)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  $16, $15, $14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  $17, $15, $13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    $18, 0($12)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    $19, 0($17)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  $20, $18, $19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   $20, 0($16)</a:t>
            </a:r>
            <a:endParaRPr/>
          </a:p>
        </p:txBody>
      </p:sp>
      <p:sp>
        <p:nvSpPr>
          <p:cNvPr id="498" name="Google Shape;498;p69"/>
          <p:cNvSpPr txBox="1"/>
          <p:nvPr/>
        </p:nvSpPr>
        <p:spPr>
          <a:xfrm>
            <a:off x="4724400" y="1676400"/>
            <a:ext cx="16319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a[i] = b[i] + c;</a:t>
            </a:r>
            <a:endParaRPr/>
          </a:p>
        </p:txBody>
      </p:sp>
      <p:sp>
        <p:nvSpPr>
          <p:cNvPr id="499" name="Google Shape;499;p69"/>
          <p:cNvSpPr txBox="1"/>
          <p:nvPr/>
        </p:nvSpPr>
        <p:spPr>
          <a:xfrm>
            <a:off x="1676400" y="5638800"/>
            <a:ext cx="12858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500" name="Google Shape;500;p69"/>
          <p:cNvSpPr txBox="1"/>
          <p:nvPr/>
        </p:nvSpPr>
        <p:spPr>
          <a:xfrm>
            <a:off x="1143000" y="3429000"/>
            <a:ext cx="21859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 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(OS, compiler)</a:t>
            </a:r>
            <a:endParaRPr/>
          </a:p>
        </p:txBody>
      </p:sp>
      <p:sp>
        <p:nvSpPr>
          <p:cNvPr id="501" name="Google Shape;501;p69"/>
          <p:cNvSpPr txBox="1"/>
          <p:nvPr/>
        </p:nvSpPr>
        <p:spPr>
          <a:xfrm>
            <a:off x="990600" y="1752600"/>
            <a:ext cx="24574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</p:txBody>
      </p:sp>
      <p:cxnSp>
        <p:nvCxnSpPr>
          <p:cNvPr id="502" name="Google Shape;502;p69"/>
          <p:cNvCxnSpPr/>
          <p:nvPr/>
        </p:nvCxnSpPr>
        <p:spPr>
          <a:xfrm>
            <a:off x="54864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69"/>
          <p:cNvCxnSpPr/>
          <p:nvPr/>
        </p:nvCxnSpPr>
        <p:spPr>
          <a:xfrm>
            <a:off x="5562600" y="5029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4" name="Google Shape;504;p69"/>
          <p:cNvSpPr txBox="1"/>
          <p:nvPr/>
        </p:nvSpPr>
        <p:spPr>
          <a:xfrm>
            <a:off x="5562600" y="5105400"/>
            <a:ext cx="1384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05" name="Google Shape;505;p69"/>
          <p:cNvSpPr txBox="1"/>
          <p:nvPr/>
        </p:nvSpPr>
        <p:spPr>
          <a:xfrm>
            <a:off x="4572000" y="5715000"/>
            <a:ext cx="2303463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000000101100000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110100000100010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341</Words>
  <Application>Microsoft Office PowerPoint</Application>
  <PresentationFormat>On-screen Show (4:3)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Noto Sans Symbols</vt:lpstr>
      <vt:lpstr>Comic Sans MS</vt:lpstr>
      <vt:lpstr>Tahoma</vt:lpstr>
      <vt:lpstr>Calibri</vt:lpstr>
      <vt:lpstr>Times New Roman</vt:lpstr>
      <vt:lpstr>Office Theme</vt:lpstr>
      <vt:lpstr>Default Design</vt:lpstr>
      <vt:lpstr>2_Default Design</vt:lpstr>
      <vt:lpstr>3_Default Design</vt:lpstr>
      <vt:lpstr>About Computer Architecture</vt:lpstr>
      <vt:lpstr>What?</vt:lpstr>
      <vt:lpstr>Computer Architecture </vt:lpstr>
      <vt:lpstr>Why?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Computer Architecture</dc:title>
  <dc:creator>User</dc:creator>
  <cp:lastModifiedBy>User</cp:lastModifiedBy>
  <cp:revision>2</cp:revision>
  <dcterms:modified xsi:type="dcterms:W3CDTF">2021-01-04T03:23:55Z</dcterms:modified>
</cp:coreProperties>
</file>