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86" r:id="rId24"/>
  </p:sldIdLst>
  <p:sldSz cx="9144000" cy="6858000" type="screen4x3"/>
  <p:notesSz cx="6669088" cy="9926638"/>
  <p:embeddedFontLst>
    <p:embeddedFont>
      <p:font typeface="Tahoma" panose="020B0604030504040204" pitchFamily="3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3126">
          <p15:clr>
            <a:srgbClr val="000000"/>
          </p15:clr>
        </p15:guide>
        <p15:guide id="2" pos="210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02" y="5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6"/>
        <p:guide pos="21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889250" cy="4968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779837" y="0"/>
            <a:ext cx="2889250" cy="4968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852487" y="744537"/>
            <a:ext cx="4964112"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889000" y="4714875"/>
            <a:ext cx="4891087" cy="446722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429750"/>
            <a:ext cx="2889250" cy="4968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a:t>
            </a:fld>
            <a:endParaRPr/>
          </a:p>
        </p:txBody>
      </p:sp>
    </p:spTree>
    <p:extLst>
      <p:ext uri="{BB962C8B-B14F-4D97-AF65-F5344CB8AC3E}">
        <p14:creationId xmlns:p14="http://schemas.microsoft.com/office/powerpoint/2010/main" val="11540107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txBox="1">
            <a:spLocks noGrp="1"/>
          </p:cNvSpPr>
          <p:nvPr>
            <p:ph type="body" idx="1"/>
          </p:nvPr>
        </p:nvSpPr>
        <p:spPr>
          <a:xfrm>
            <a:off x="889000" y="4714875"/>
            <a:ext cx="489108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1:notes"/>
          <p:cNvSpPr>
            <a:spLocks noGrp="1" noRot="1" noChangeAspect="1"/>
          </p:cNvSpPr>
          <p:nvPr>
            <p:ph type="sldImg" idx="2"/>
          </p:nvPr>
        </p:nvSpPr>
        <p:spPr>
          <a:xfrm>
            <a:off x="852487" y="744537"/>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7058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0" u="none">
                <a:solidFill>
                  <a:srgbClr val="000000"/>
                </a:solidFill>
                <a:latin typeface="Tahoma"/>
                <a:ea typeface="Tahoma"/>
                <a:cs typeface="Tahoma"/>
                <a:sym typeface="Tahoma"/>
              </a:rPr>
              <a:t>10</a:t>
            </a:fld>
            <a:endParaRPr/>
          </a:p>
        </p:txBody>
      </p:sp>
      <p:sp>
        <p:nvSpPr>
          <p:cNvPr id="179" name="Google Shape;179;p10:notes"/>
          <p:cNvSpPr>
            <a:spLocks noGrp="1" noRot="1" noChangeAspect="1"/>
          </p:cNvSpPr>
          <p:nvPr>
            <p:ph type="sldImg" idx="2"/>
          </p:nvPr>
        </p:nvSpPr>
        <p:spPr>
          <a:xfrm>
            <a:off x="862012" y="750887"/>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80" name="Google Shape;180;p10: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8946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1:notes"/>
          <p:cNvSpPr txBox="1">
            <a:spLocks noGrp="1"/>
          </p:cNvSpPr>
          <p:nvPr>
            <p:ph type="body" idx="1"/>
          </p:nvPr>
        </p:nvSpPr>
        <p:spPr>
          <a:xfrm>
            <a:off x="889000" y="4714875"/>
            <a:ext cx="489108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1:notes"/>
          <p:cNvSpPr>
            <a:spLocks noGrp="1" noRot="1" noChangeAspect="1"/>
          </p:cNvSpPr>
          <p:nvPr>
            <p:ph type="sldImg" idx="2"/>
          </p:nvPr>
        </p:nvSpPr>
        <p:spPr>
          <a:xfrm>
            <a:off x="852487" y="744537"/>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4441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2: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0" u="none">
                <a:solidFill>
                  <a:srgbClr val="000000"/>
                </a:solidFill>
                <a:latin typeface="Tahoma"/>
                <a:ea typeface="Tahoma"/>
                <a:cs typeface="Tahoma"/>
                <a:sym typeface="Tahoma"/>
              </a:rPr>
              <a:t>12</a:t>
            </a:fld>
            <a:endParaRPr/>
          </a:p>
        </p:txBody>
      </p:sp>
      <p:sp>
        <p:nvSpPr>
          <p:cNvPr id="213" name="Google Shape;213;p12: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214" name="Google Shape;214;p12:notes"/>
          <p:cNvSpPr>
            <a:spLocks noGrp="1" noRot="1" noChangeAspect="1"/>
          </p:cNvSpPr>
          <p:nvPr>
            <p:ph type="sldImg" idx="2"/>
          </p:nvPr>
        </p:nvSpPr>
        <p:spPr>
          <a:xfrm>
            <a:off x="862012" y="750887"/>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599416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3: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0" u="none">
                <a:solidFill>
                  <a:srgbClr val="000000"/>
                </a:solidFill>
                <a:latin typeface="Tahoma"/>
                <a:ea typeface="Tahoma"/>
                <a:cs typeface="Tahoma"/>
                <a:sym typeface="Tahoma"/>
              </a:rPr>
              <a:t>13</a:t>
            </a:fld>
            <a:endParaRPr/>
          </a:p>
        </p:txBody>
      </p:sp>
      <p:sp>
        <p:nvSpPr>
          <p:cNvPr id="248" name="Google Shape;248;p13: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249" name="Google Shape;249;p13:notes"/>
          <p:cNvSpPr>
            <a:spLocks noGrp="1" noRot="1" noChangeAspect="1"/>
          </p:cNvSpPr>
          <p:nvPr>
            <p:ph type="sldImg" idx="2"/>
          </p:nvPr>
        </p:nvSpPr>
        <p:spPr>
          <a:xfrm>
            <a:off x="862012" y="750887"/>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773678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4: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0" u="none">
                <a:solidFill>
                  <a:srgbClr val="000000"/>
                </a:solidFill>
                <a:latin typeface="Tahoma"/>
                <a:ea typeface="Tahoma"/>
                <a:cs typeface="Tahoma"/>
                <a:sym typeface="Tahoma"/>
              </a:rPr>
              <a:t>14</a:t>
            </a:fld>
            <a:endParaRPr/>
          </a:p>
        </p:txBody>
      </p:sp>
      <p:sp>
        <p:nvSpPr>
          <p:cNvPr id="273" name="Google Shape;273;p14: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274" name="Google Shape;274;p14:notes"/>
          <p:cNvSpPr>
            <a:spLocks noGrp="1" noRot="1" noChangeAspect="1"/>
          </p:cNvSpPr>
          <p:nvPr>
            <p:ph type="sldImg" idx="2"/>
          </p:nvPr>
        </p:nvSpPr>
        <p:spPr>
          <a:xfrm>
            <a:off x="862012" y="750887"/>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65489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5: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0" u="none">
                <a:solidFill>
                  <a:srgbClr val="000000"/>
                </a:solidFill>
                <a:latin typeface="Tahoma"/>
                <a:ea typeface="Tahoma"/>
                <a:cs typeface="Tahoma"/>
                <a:sym typeface="Tahoma"/>
              </a:rPr>
              <a:t>15</a:t>
            </a:fld>
            <a:endParaRPr/>
          </a:p>
        </p:txBody>
      </p:sp>
      <p:sp>
        <p:nvSpPr>
          <p:cNvPr id="281" name="Google Shape;281;p15: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282" name="Google Shape;282;p15:notes"/>
          <p:cNvSpPr>
            <a:spLocks noGrp="1" noRot="1" noChangeAspect="1"/>
          </p:cNvSpPr>
          <p:nvPr>
            <p:ph type="sldImg" idx="2"/>
          </p:nvPr>
        </p:nvSpPr>
        <p:spPr>
          <a:xfrm>
            <a:off x="862012" y="750887"/>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160294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6: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0" u="none">
                <a:solidFill>
                  <a:srgbClr val="000000"/>
                </a:solidFill>
                <a:latin typeface="Tahoma"/>
                <a:ea typeface="Tahoma"/>
                <a:cs typeface="Tahoma"/>
                <a:sym typeface="Tahoma"/>
              </a:rPr>
              <a:t>16</a:t>
            </a:fld>
            <a:endParaRPr/>
          </a:p>
        </p:txBody>
      </p:sp>
      <p:sp>
        <p:nvSpPr>
          <p:cNvPr id="289" name="Google Shape;289;p16:notes"/>
          <p:cNvSpPr>
            <a:spLocks noGrp="1" noRot="1" noChangeAspect="1"/>
          </p:cNvSpPr>
          <p:nvPr>
            <p:ph type="sldImg" idx="2"/>
          </p:nvPr>
        </p:nvSpPr>
        <p:spPr>
          <a:xfrm>
            <a:off x="862012" y="750887"/>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90" name="Google Shape;290;p16: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748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7:notes"/>
          <p:cNvSpPr txBox="1">
            <a:spLocks noGrp="1"/>
          </p:cNvSpPr>
          <p:nvPr>
            <p:ph type="body" idx="1"/>
          </p:nvPr>
        </p:nvSpPr>
        <p:spPr>
          <a:xfrm>
            <a:off x="889000" y="4714875"/>
            <a:ext cx="489108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17:notes"/>
          <p:cNvSpPr>
            <a:spLocks noGrp="1" noRot="1" noChangeAspect="1"/>
          </p:cNvSpPr>
          <p:nvPr>
            <p:ph type="sldImg" idx="2"/>
          </p:nvPr>
        </p:nvSpPr>
        <p:spPr>
          <a:xfrm>
            <a:off x="852487" y="744537"/>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0445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8: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0" u="none">
                <a:solidFill>
                  <a:srgbClr val="000000"/>
                </a:solidFill>
                <a:latin typeface="Tahoma"/>
                <a:ea typeface="Tahoma"/>
                <a:cs typeface="Tahoma"/>
                <a:sym typeface="Tahoma"/>
              </a:rPr>
              <a:t>18</a:t>
            </a:fld>
            <a:endParaRPr/>
          </a:p>
        </p:txBody>
      </p:sp>
      <p:sp>
        <p:nvSpPr>
          <p:cNvPr id="305" name="Google Shape;305;p18: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306" name="Google Shape;306;p18:notes"/>
          <p:cNvSpPr>
            <a:spLocks noGrp="1" noRot="1" noChangeAspect="1"/>
          </p:cNvSpPr>
          <p:nvPr>
            <p:ph type="sldImg" idx="2"/>
          </p:nvPr>
        </p:nvSpPr>
        <p:spPr>
          <a:xfrm>
            <a:off x="862012" y="750887"/>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825700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9: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0" u="none">
                <a:solidFill>
                  <a:srgbClr val="000000"/>
                </a:solidFill>
                <a:latin typeface="Tahoma"/>
                <a:ea typeface="Tahoma"/>
                <a:cs typeface="Tahoma"/>
                <a:sym typeface="Tahoma"/>
              </a:rPr>
              <a:t>19</a:t>
            </a:fld>
            <a:endParaRPr/>
          </a:p>
        </p:txBody>
      </p:sp>
      <p:sp>
        <p:nvSpPr>
          <p:cNvPr id="313" name="Google Shape;313;p19: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314" name="Google Shape;314;p19:notes"/>
          <p:cNvSpPr>
            <a:spLocks noGrp="1" noRot="1" noChangeAspect="1"/>
          </p:cNvSpPr>
          <p:nvPr>
            <p:ph type="sldImg" idx="2"/>
          </p:nvPr>
        </p:nvSpPr>
        <p:spPr>
          <a:xfrm>
            <a:off x="862012" y="750887"/>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635292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889000" y="4714875"/>
            <a:ext cx="489108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2:notes"/>
          <p:cNvSpPr>
            <a:spLocks noGrp="1" noRot="1" noChangeAspect="1"/>
          </p:cNvSpPr>
          <p:nvPr>
            <p:ph type="sldImg" idx="2"/>
          </p:nvPr>
        </p:nvSpPr>
        <p:spPr>
          <a:xfrm>
            <a:off x="852487" y="744537"/>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749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0: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0" u="none">
                <a:solidFill>
                  <a:srgbClr val="000000"/>
                </a:solidFill>
                <a:latin typeface="Tahoma"/>
                <a:ea typeface="Tahoma"/>
                <a:cs typeface="Tahoma"/>
                <a:sym typeface="Tahoma"/>
              </a:rPr>
              <a:t>20</a:t>
            </a:fld>
            <a:endParaRPr/>
          </a:p>
        </p:txBody>
      </p:sp>
      <p:sp>
        <p:nvSpPr>
          <p:cNvPr id="321" name="Google Shape;321;p20: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322" name="Google Shape;322;p20:notes"/>
          <p:cNvSpPr>
            <a:spLocks noGrp="1" noRot="1" noChangeAspect="1"/>
          </p:cNvSpPr>
          <p:nvPr>
            <p:ph type="sldImg" idx="2"/>
          </p:nvPr>
        </p:nvSpPr>
        <p:spPr>
          <a:xfrm>
            <a:off x="862012" y="750887"/>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76598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1: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0" u="none">
                <a:solidFill>
                  <a:srgbClr val="000000"/>
                </a:solidFill>
                <a:latin typeface="Tahoma"/>
                <a:ea typeface="Tahoma"/>
                <a:cs typeface="Tahoma"/>
                <a:sym typeface="Tahoma"/>
              </a:rPr>
              <a:t>21</a:t>
            </a:fld>
            <a:endParaRPr/>
          </a:p>
        </p:txBody>
      </p:sp>
      <p:sp>
        <p:nvSpPr>
          <p:cNvPr id="329" name="Google Shape;329;p21: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330" name="Google Shape;330;p21:notes"/>
          <p:cNvSpPr>
            <a:spLocks noGrp="1" noRot="1" noChangeAspect="1"/>
          </p:cNvSpPr>
          <p:nvPr>
            <p:ph type="sldImg" idx="2"/>
          </p:nvPr>
        </p:nvSpPr>
        <p:spPr>
          <a:xfrm>
            <a:off x="862012" y="750887"/>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422936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1: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0" u="none">
                <a:solidFill>
                  <a:srgbClr val="000000"/>
                </a:solidFill>
                <a:latin typeface="Tahoma"/>
                <a:ea typeface="Tahoma"/>
                <a:cs typeface="Tahoma"/>
                <a:sym typeface="Tahoma"/>
              </a:rPr>
              <a:t>22</a:t>
            </a:fld>
            <a:endParaRPr/>
          </a:p>
        </p:txBody>
      </p:sp>
      <p:sp>
        <p:nvSpPr>
          <p:cNvPr id="400" name="Google Shape;400;p31: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401" name="Google Shape;401;p31:notes"/>
          <p:cNvSpPr>
            <a:spLocks noGrp="1" noRot="1" noChangeAspect="1"/>
          </p:cNvSpPr>
          <p:nvPr>
            <p:ph type="sldImg" idx="2"/>
          </p:nvPr>
        </p:nvSpPr>
        <p:spPr>
          <a:xfrm>
            <a:off x="862013" y="750888"/>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763267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0" u="none">
                <a:solidFill>
                  <a:srgbClr val="000000"/>
                </a:solidFill>
                <a:latin typeface="Tahoma"/>
                <a:ea typeface="Tahoma"/>
                <a:cs typeface="Tahoma"/>
                <a:sym typeface="Tahoma"/>
              </a:rPr>
              <a:t>3</a:t>
            </a:fld>
            <a:endParaRPr/>
          </a:p>
        </p:txBody>
      </p:sp>
      <p:sp>
        <p:nvSpPr>
          <p:cNvPr id="121" name="Google Shape;121;p3: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862012" y="750887"/>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590281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889000" y="4714875"/>
            <a:ext cx="489108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4:notes"/>
          <p:cNvSpPr>
            <a:spLocks noGrp="1" noRot="1" noChangeAspect="1"/>
          </p:cNvSpPr>
          <p:nvPr>
            <p:ph type="sldImg" idx="2"/>
          </p:nvPr>
        </p:nvSpPr>
        <p:spPr>
          <a:xfrm>
            <a:off x="852487" y="744537"/>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3280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0" u="none">
                <a:solidFill>
                  <a:srgbClr val="000000"/>
                </a:solidFill>
                <a:latin typeface="Tahoma"/>
                <a:ea typeface="Tahoma"/>
                <a:cs typeface="Tahoma"/>
                <a:sym typeface="Tahoma"/>
              </a:rPr>
              <a:t>5</a:t>
            </a:fld>
            <a:endParaRPr/>
          </a:p>
        </p:txBody>
      </p:sp>
      <p:sp>
        <p:nvSpPr>
          <p:cNvPr id="135" name="Google Shape;135;p5: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136" name="Google Shape;136;p5:notes"/>
          <p:cNvSpPr>
            <a:spLocks noGrp="1" noRot="1" noChangeAspect="1"/>
          </p:cNvSpPr>
          <p:nvPr>
            <p:ph type="sldImg" idx="2"/>
          </p:nvPr>
        </p:nvSpPr>
        <p:spPr>
          <a:xfrm>
            <a:off x="862012" y="750887"/>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78170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0" u="none">
                <a:solidFill>
                  <a:srgbClr val="000000"/>
                </a:solidFill>
                <a:latin typeface="Tahoma"/>
                <a:ea typeface="Tahoma"/>
                <a:cs typeface="Tahoma"/>
                <a:sym typeface="Tahoma"/>
              </a:rPr>
              <a:t>6</a:t>
            </a:fld>
            <a:endParaRPr/>
          </a:p>
        </p:txBody>
      </p:sp>
      <p:sp>
        <p:nvSpPr>
          <p:cNvPr id="144" name="Google Shape;144;p6:notes"/>
          <p:cNvSpPr>
            <a:spLocks noGrp="1" noRot="1" noChangeAspect="1"/>
          </p:cNvSpPr>
          <p:nvPr>
            <p:ph type="sldImg" idx="2"/>
          </p:nvPr>
        </p:nvSpPr>
        <p:spPr>
          <a:xfrm>
            <a:off x="862012" y="750887"/>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45" name="Google Shape;145;p6:notes"/>
          <p:cNvSpPr txBox="1">
            <a:spLocks noGrp="1"/>
          </p:cNvSpPr>
          <p:nvPr>
            <p:ph type="body" idx="1"/>
          </p:nvPr>
        </p:nvSpPr>
        <p:spPr>
          <a:xfrm>
            <a:off x="420687" y="5267325"/>
            <a:ext cx="5137150" cy="909637"/>
          </a:xfrm>
          <a:prstGeom prst="rect">
            <a:avLst/>
          </a:prstGeom>
          <a:noFill/>
          <a:ln>
            <a:noFill/>
          </a:ln>
        </p:spPr>
        <p:txBody>
          <a:bodyPr spcFirstLastPara="1" wrap="square" lIns="19050" tIns="26975" rIns="19050" bIns="26975" anchor="t" anchorCtr="0">
            <a:noAutofit/>
          </a:bodyPr>
          <a:lstStyle/>
          <a:p>
            <a:pPr marL="0" lvl="0" indent="0" algn="l" rtl="0">
              <a:lnSpc>
                <a:spcPct val="75000"/>
              </a:lnSpc>
              <a:spcBef>
                <a:spcPts val="0"/>
              </a:spcBef>
              <a:spcAft>
                <a:spcPts val="0"/>
              </a:spcAft>
              <a:buNone/>
            </a:pPr>
            <a:r>
              <a:rPr lang="en-US" sz="2400" b="1">
                <a:solidFill>
                  <a:srgbClr val="000000"/>
                </a:solidFill>
              </a:rPr>
              <a:t>Have them raise their hands when </a:t>
            </a:r>
            <a:br>
              <a:rPr lang="en-US" sz="2400" b="1">
                <a:solidFill>
                  <a:srgbClr val="000000"/>
                </a:solidFill>
              </a:rPr>
            </a:br>
            <a:r>
              <a:rPr lang="en-US" sz="2400" b="1">
                <a:solidFill>
                  <a:srgbClr val="000000"/>
                </a:solidFill>
              </a:rPr>
              <a:t>answering questions</a:t>
            </a:r>
            <a:endParaRPr/>
          </a:p>
        </p:txBody>
      </p:sp>
    </p:spTree>
    <p:extLst>
      <p:ext uri="{BB962C8B-B14F-4D97-AF65-F5344CB8AC3E}">
        <p14:creationId xmlns:p14="http://schemas.microsoft.com/office/powerpoint/2010/main" val="2145376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0" u="none">
                <a:solidFill>
                  <a:srgbClr val="000000"/>
                </a:solidFill>
                <a:latin typeface="Tahoma"/>
                <a:ea typeface="Tahoma"/>
                <a:cs typeface="Tahoma"/>
                <a:sym typeface="Tahoma"/>
              </a:rPr>
              <a:t>7</a:t>
            </a:fld>
            <a:endParaRPr/>
          </a:p>
        </p:txBody>
      </p:sp>
      <p:sp>
        <p:nvSpPr>
          <p:cNvPr id="156" name="Google Shape;156;p7: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862012" y="750887"/>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333194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txBox="1"/>
          <p:nvPr/>
        </p:nvSpPr>
        <p:spPr>
          <a:xfrm>
            <a:off x="3779837" y="9429750"/>
            <a:ext cx="288925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400"/>
              <a:buFont typeface="Tahoma"/>
              <a:buNone/>
            </a:pPr>
            <a:fld id="{00000000-1234-1234-1234-123412341234}" type="slidenum">
              <a:rPr lang="en-US" sz="2400" b="0" i="0" u="none">
                <a:solidFill>
                  <a:srgbClr val="000000"/>
                </a:solidFill>
                <a:latin typeface="Tahoma"/>
                <a:ea typeface="Tahoma"/>
                <a:cs typeface="Tahoma"/>
                <a:sym typeface="Tahoma"/>
              </a:rPr>
              <a:t>8</a:t>
            </a:fld>
            <a:endParaRPr/>
          </a:p>
        </p:txBody>
      </p:sp>
      <p:sp>
        <p:nvSpPr>
          <p:cNvPr id="165" name="Google Shape;165;p8:notes"/>
          <p:cNvSpPr txBox="1">
            <a:spLocks noGrp="1"/>
          </p:cNvSpPr>
          <p:nvPr>
            <p:ph type="body" idx="1"/>
          </p:nvPr>
        </p:nvSpPr>
        <p:spPr>
          <a:xfrm>
            <a:off x="889000" y="4714875"/>
            <a:ext cx="4891087" cy="4467225"/>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166" name="Google Shape;166;p8:notes"/>
          <p:cNvSpPr>
            <a:spLocks noGrp="1" noRot="1" noChangeAspect="1"/>
          </p:cNvSpPr>
          <p:nvPr>
            <p:ph type="sldImg" idx="2"/>
          </p:nvPr>
        </p:nvSpPr>
        <p:spPr>
          <a:xfrm>
            <a:off x="862012" y="750887"/>
            <a:ext cx="4946650" cy="3709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892363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889000" y="4714875"/>
            <a:ext cx="4891087" cy="44672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9:notes"/>
          <p:cNvSpPr>
            <a:spLocks noGrp="1" noRot="1" noChangeAspect="1"/>
          </p:cNvSpPr>
          <p:nvPr>
            <p:ph type="sldImg" idx="2"/>
          </p:nvPr>
        </p:nvSpPr>
        <p:spPr>
          <a:xfrm>
            <a:off x="852487" y="744537"/>
            <a:ext cx="4964112"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6017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990600" y="1828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SzPts val="1920"/>
              <a:buFont typeface="Noto Sans Symbols"/>
              <a:buNone/>
              <a:defRPr/>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spcBef>
                <a:spcPts val="360"/>
              </a:spcBef>
              <a:spcAft>
                <a:spcPts val="0"/>
              </a:spcAft>
              <a:buSzPts val="900"/>
              <a:buChar char="■"/>
              <a:defRPr/>
            </a:lvl6pPr>
            <a:lvl7pPr lvl="6" algn="l">
              <a:spcBef>
                <a:spcPts val="360"/>
              </a:spcBef>
              <a:spcAft>
                <a:spcPts val="0"/>
              </a:spcAft>
              <a:buSzPts val="900"/>
              <a:buChar char="■"/>
              <a:defRPr/>
            </a:lvl7pPr>
            <a:lvl8pPr lvl="7" algn="l">
              <a:spcBef>
                <a:spcPts val="360"/>
              </a:spcBef>
              <a:spcAft>
                <a:spcPts val="0"/>
              </a:spcAft>
              <a:buSzPts val="900"/>
              <a:buChar char="■"/>
              <a:defRPr/>
            </a:lvl8pPr>
            <a:lvl9pPr lvl="8" algn="l">
              <a:spcBef>
                <a:spcPts val="360"/>
              </a:spcBef>
              <a:spcAft>
                <a:spcPts val="0"/>
              </a:spcAft>
              <a:buSzPts val="900"/>
              <a:buChar char="■"/>
              <a:defRPr/>
            </a:lvl9pPr>
          </a:lstStyle>
          <a:p>
            <a:endParaRPr/>
          </a:p>
        </p:txBody>
      </p:sp>
      <p:sp>
        <p:nvSpPr>
          <p:cNvPr id="28" name="Google Shape;28;p2"/>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1"/>
        <p:cNvGrpSpPr/>
        <p:nvPr/>
      </p:nvGrpSpPr>
      <p:grpSpPr>
        <a:xfrm>
          <a:off x="0" y="0"/>
          <a:ext cx="0" cy="0"/>
          <a:chOff x="0" y="0"/>
          <a:chExt cx="0" cy="0"/>
        </a:xfrm>
      </p:grpSpPr>
      <p:sp>
        <p:nvSpPr>
          <p:cNvPr id="102" name="Google Shape;102;p1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200"/>
              <a:buNone/>
              <a:defRPr sz="2000"/>
            </a:lvl1pPr>
            <a:lvl2pPr marL="914400" lvl="1" indent="-228600" algn="l">
              <a:spcBef>
                <a:spcPts val="360"/>
              </a:spcBef>
              <a:spcAft>
                <a:spcPts val="0"/>
              </a:spcAft>
              <a:buSzPts val="990"/>
              <a:buNone/>
              <a:defRPr sz="1800"/>
            </a:lvl2pPr>
            <a:lvl3pPr marL="1371600" lvl="2" indent="-228600" algn="l">
              <a:spcBef>
                <a:spcPts val="320"/>
              </a:spcBef>
              <a:spcAft>
                <a:spcPts val="0"/>
              </a:spcAft>
              <a:buSzPts val="800"/>
              <a:buNone/>
              <a:defRPr sz="1600"/>
            </a:lvl3pPr>
            <a:lvl4pPr marL="1828800" lvl="3" indent="-228600" algn="l">
              <a:spcBef>
                <a:spcPts val="280"/>
              </a:spcBef>
              <a:spcAft>
                <a:spcPts val="0"/>
              </a:spcAft>
              <a:buSzPts val="770"/>
              <a:buNone/>
              <a:defRPr sz="1400"/>
            </a:lvl4pPr>
            <a:lvl5pPr marL="2286000" lvl="4" indent="-228600" algn="l">
              <a:spcBef>
                <a:spcPts val="280"/>
              </a:spcBef>
              <a:spcAft>
                <a:spcPts val="0"/>
              </a:spcAft>
              <a:buSzPts val="700"/>
              <a:buNone/>
              <a:defRPr sz="1400"/>
            </a:lvl5pPr>
            <a:lvl6pPr marL="2743200" lvl="5" indent="-228600" algn="l">
              <a:spcBef>
                <a:spcPts val="280"/>
              </a:spcBef>
              <a:spcAft>
                <a:spcPts val="0"/>
              </a:spcAft>
              <a:buSzPts val="700"/>
              <a:buNone/>
              <a:defRPr sz="1400"/>
            </a:lvl6pPr>
            <a:lvl7pPr marL="3200400" lvl="6" indent="-228600" algn="l">
              <a:spcBef>
                <a:spcPts val="280"/>
              </a:spcBef>
              <a:spcAft>
                <a:spcPts val="0"/>
              </a:spcAft>
              <a:buSzPts val="700"/>
              <a:buNone/>
              <a:defRPr sz="1400"/>
            </a:lvl7pPr>
            <a:lvl8pPr marL="3657600" lvl="7" indent="-228600" algn="l">
              <a:spcBef>
                <a:spcPts val="280"/>
              </a:spcBef>
              <a:spcAft>
                <a:spcPts val="0"/>
              </a:spcAft>
              <a:buSzPts val="700"/>
              <a:buNone/>
              <a:defRPr sz="1400"/>
            </a:lvl8pPr>
            <a:lvl9pPr marL="4114800" lvl="8" indent="-228600" algn="l">
              <a:spcBef>
                <a:spcPts val="280"/>
              </a:spcBef>
              <a:spcAft>
                <a:spcPts val="0"/>
              </a:spcAft>
              <a:buSzPts val="700"/>
              <a:buNone/>
              <a:defRPr sz="1400"/>
            </a:lvl9pPr>
          </a:lstStyle>
          <a:p>
            <a:endParaRPr/>
          </a:p>
        </p:txBody>
      </p:sp>
      <p:sp>
        <p:nvSpPr>
          <p:cNvPr id="104" name="Google Shape;104;p13"/>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3"/>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3"/>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4"/>
        <p:cNvGrpSpPr/>
        <p:nvPr/>
      </p:nvGrpSpPr>
      <p:grpSpPr>
        <a:xfrm>
          <a:off x="0" y="0"/>
          <a:ext cx="0" cy="0"/>
          <a:chOff x="0" y="0"/>
          <a:chExt cx="0" cy="0"/>
        </a:xfrm>
      </p:grpSpPr>
      <p:sp>
        <p:nvSpPr>
          <p:cNvPr id="45" name="Google Shape;45;p4"/>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
          <p:cNvSpPr txBox="1">
            <a:spLocks noGrp="1"/>
          </p:cNvSpPr>
          <p:nvPr>
            <p:ph type="body" idx="1"/>
          </p:nvPr>
        </p:nvSpPr>
        <p:spPr>
          <a:xfrm>
            <a:off x="1182687" y="2017712"/>
            <a:ext cx="77724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47" name="Google Shape;47;p4"/>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rot="5400000">
            <a:off x="5222082" y="2399507"/>
            <a:ext cx="5514975" cy="19510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body" idx="1"/>
          </p:nvPr>
        </p:nvSpPr>
        <p:spPr>
          <a:xfrm rot="5400000">
            <a:off x="1243806" y="524670"/>
            <a:ext cx="5514975" cy="5700712"/>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57" name="Google Shape;57;p6"/>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6"/>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6"/>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body" idx="1"/>
          </p:nvPr>
        </p:nvSpPr>
        <p:spPr>
          <a:xfrm rot="5400000">
            <a:off x="3011487" y="188912"/>
            <a:ext cx="4114800" cy="77724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63" name="Google Shape;63;p7"/>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7"/>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7"/>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folHlink"/>
              </a:buClr>
              <a:buSzPts val="1920"/>
              <a:buFont typeface="Noto Sans Symbols"/>
              <a:buNone/>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hlink"/>
              </a:buClr>
              <a:buSzPts val="1540"/>
              <a:buFont typeface="Noto Sans Symbols"/>
              <a:buNone/>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folHlink"/>
              </a:buClr>
              <a:buSzPts val="1200"/>
              <a:buFont typeface="Noto Sans Symbols"/>
              <a:buNone/>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accent2"/>
              </a:buClr>
              <a:buSzPts val="1100"/>
              <a:buFont typeface="Noto Sans Symbols"/>
              <a:buNone/>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9pPr>
          </a:lstStyle>
          <a:p>
            <a:endParaRPr/>
          </a:p>
        </p:txBody>
      </p:sp>
      <p:sp>
        <p:nvSpPr>
          <p:cNvPr id="69" name="Google Shape;69;p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70" name="Google Shape;70;p8"/>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8"/>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8"/>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Google Shape;74;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50520" algn="l">
              <a:spcBef>
                <a:spcPts val="640"/>
              </a:spcBef>
              <a:spcAft>
                <a:spcPts val="0"/>
              </a:spcAft>
              <a:buSzPts val="1920"/>
              <a:buChar char="■"/>
              <a:defRPr sz="3200"/>
            </a:lvl1pPr>
            <a:lvl2pPr marL="914400" lvl="1" indent="-326390" algn="l">
              <a:spcBef>
                <a:spcPts val="560"/>
              </a:spcBef>
              <a:spcAft>
                <a:spcPts val="0"/>
              </a:spcAft>
              <a:buSzPts val="1540"/>
              <a:buChar char="■"/>
              <a:defRPr sz="2800"/>
            </a:lvl2pPr>
            <a:lvl3pPr marL="1371600" lvl="2" indent="-304800" algn="l">
              <a:spcBef>
                <a:spcPts val="480"/>
              </a:spcBef>
              <a:spcAft>
                <a:spcPts val="0"/>
              </a:spcAft>
              <a:buSzPts val="1200"/>
              <a:buChar char="■"/>
              <a:defRPr sz="2400"/>
            </a:lvl3pPr>
            <a:lvl4pPr marL="1828800" lvl="3" indent="-298450" algn="l">
              <a:spcBef>
                <a:spcPts val="400"/>
              </a:spcBef>
              <a:spcAft>
                <a:spcPts val="0"/>
              </a:spcAft>
              <a:buSzPts val="1100"/>
              <a:buChar char="■"/>
              <a:defRPr sz="2000"/>
            </a:lvl4pPr>
            <a:lvl5pPr marL="2286000" lvl="4" indent="-292100" algn="l">
              <a:spcBef>
                <a:spcPts val="400"/>
              </a:spcBef>
              <a:spcAft>
                <a:spcPts val="0"/>
              </a:spcAft>
              <a:buSzPts val="1000"/>
              <a:buChar char="■"/>
              <a:defRPr sz="2000"/>
            </a:lvl5pPr>
            <a:lvl6pPr marL="2743200" lvl="5" indent="-292100" algn="l">
              <a:spcBef>
                <a:spcPts val="400"/>
              </a:spcBef>
              <a:spcAft>
                <a:spcPts val="0"/>
              </a:spcAft>
              <a:buSzPts val="1000"/>
              <a:buChar char="■"/>
              <a:defRPr sz="2000"/>
            </a:lvl6pPr>
            <a:lvl7pPr marL="3200400" lvl="6" indent="-292100" algn="l">
              <a:spcBef>
                <a:spcPts val="400"/>
              </a:spcBef>
              <a:spcAft>
                <a:spcPts val="0"/>
              </a:spcAft>
              <a:buSzPts val="1000"/>
              <a:buChar char="■"/>
              <a:defRPr sz="2000"/>
            </a:lvl7pPr>
            <a:lvl8pPr marL="3657600" lvl="7" indent="-292100" algn="l">
              <a:spcBef>
                <a:spcPts val="400"/>
              </a:spcBef>
              <a:spcAft>
                <a:spcPts val="0"/>
              </a:spcAft>
              <a:buSzPts val="1000"/>
              <a:buChar char="■"/>
              <a:defRPr sz="2000"/>
            </a:lvl8pPr>
            <a:lvl9pPr marL="4114800" lvl="8" indent="-292100" algn="l">
              <a:spcBef>
                <a:spcPts val="400"/>
              </a:spcBef>
              <a:spcAft>
                <a:spcPts val="0"/>
              </a:spcAft>
              <a:buSzPts val="1000"/>
              <a:buChar char="■"/>
              <a:defRPr sz="2000"/>
            </a:lvl9pPr>
          </a:lstStyle>
          <a:p>
            <a:endParaRPr/>
          </a:p>
        </p:txBody>
      </p:sp>
      <p:sp>
        <p:nvSpPr>
          <p:cNvPr id="76" name="Google Shape;76;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77" name="Google Shape;77;p9"/>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9"/>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9"/>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0"/>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0"/>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88" name="Google Shape;88;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89" name="Google Shape;89;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90" name="Google Shape;90;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91" name="Google Shape;91;p11"/>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1"/>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1"/>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4"/>
        <p:cNvGrpSpPr/>
        <p:nvPr/>
      </p:nvGrpSpPr>
      <p:grpSpPr>
        <a:xfrm>
          <a:off x="0" y="0"/>
          <a:ext cx="0" cy="0"/>
          <a:chOff x="0" y="0"/>
          <a:chExt cx="0" cy="0"/>
        </a:xfrm>
      </p:grpSpPr>
      <p:sp>
        <p:nvSpPr>
          <p:cNvPr id="95" name="Google Shape;95;p12"/>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body" idx="1"/>
          </p:nvPr>
        </p:nvSpPr>
        <p:spPr>
          <a:xfrm>
            <a:off x="1182688" y="2017713"/>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97" name="Google Shape;97;p12"/>
          <p:cNvSpPr txBox="1">
            <a:spLocks noGrp="1"/>
          </p:cNvSpPr>
          <p:nvPr>
            <p:ph type="body" idx="2"/>
          </p:nvPr>
        </p:nvSpPr>
        <p:spPr>
          <a:xfrm>
            <a:off x="5145088" y="2017713"/>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98" name="Google Shape;98;p12"/>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2"/>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2438400"/>
            <a:ext cx="9009062" cy="1052512"/>
            <a:chOff x="0" y="1536"/>
            <a:chExt cx="5675" cy="663"/>
          </a:xfrm>
        </p:grpSpPr>
        <p:grpSp>
          <p:nvGrpSpPr>
            <p:cNvPr id="11" name="Google Shape;11;p1"/>
            <p:cNvGrpSpPr/>
            <p:nvPr/>
          </p:nvGrpSpPr>
          <p:grpSpPr>
            <a:xfrm>
              <a:off x="183" y="1604"/>
              <a:ext cx="448" cy="299"/>
              <a:chOff x="720" y="336"/>
              <a:chExt cx="624" cy="432"/>
            </a:xfrm>
          </p:grpSpPr>
          <p:sp>
            <p:nvSpPr>
              <p:cNvPr id="12" name="Google Shape;12;p1"/>
              <p:cNvSpPr txBox="1"/>
              <p:nvPr/>
            </p:nvSpPr>
            <p:spPr>
              <a:xfrm>
                <a:off x="720" y="336"/>
                <a:ext cx="384" cy="43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3" name="Google Shape;13;p1"/>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nvGrpSpPr>
            <p:cNvPr id="14" name="Google Shape;14;p1"/>
            <p:cNvGrpSpPr/>
            <p:nvPr/>
          </p:nvGrpSpPr>
          <p:grpSpPr>
            <a:xfrm>
              <a:off x="261" y="1870"/>
              <a:ext cx="465" cy="299"/>
              <a:chOff x="912" y="2640"/>
              <a:chExt cx="672" cy="432"/>
            </a:xfrm>
          </p:grpSpPr>
          <p:sp>
            <p:nvSpPr>
              <p:cNvPr id="15" name="Google Shape;15;p1"/>
              <p:cNvSpPr txBox="1"/>
              <p:nvPr/>
            </p:nvSpPr>
            <p:spPr>
              <a:xfrm>
                <a:off x="912" y="2640"/>
                <a:ext cx="384" cy="4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6" name="Google Shape;16;p1"/>
              <p:cNvSpPr txBox="1"/>
              <p:nvPr/>
            </p:nvSpPr>
            <p:spPr>
              <a:xfrm>
                <a:off x="1249" y="2640"/>
                <a:ext cx="335" cy="43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sp>
          <p:nvSpPr>
            <p:cNvPr id="17" name="Google Shape;17;p1"/>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8" name="Google Shape;18;p1"/>
            <p:cNvSpPr txBox="1"/>
            <p:nvPr/>
          </p:nvSpPr>
          <p:spPr>
            <a:xfrm>
              <a:off x="400" y="1536"/>
              <a:ext cx="20" cy="663"/>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9" name="Google Shape;19;p1"/>
            <p:cNvSpPr txBox="1"/>
            <p:nvPr/>
          </p:nvSpPr>
          <p:spPr>
            <a:xfrm rot="10800000" flipH="1">
              <a:off x="199" y="2054"/>
              <a:ext cx="5476" cy="35"/>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sp>
        <p:nvSpPr>
          <p:cNvPr id="20" name="Google Shape;20;p1"/>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1" name="Google Shape;21;p1"/>
          <p:cNvSpPr txBox="1">
            <a:spLocks noGrp="1"/>
          </p:cNvSpPr>
          <p:nvPr>
            <p:ph type="body" idx="1"/>
          </p:nvPr>
        </p:nvSpPr>
        <p:spPr>
          <a:xfrm>
            <a:off x="1182687" y="2017712"/>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22" name="Google Shape;22;p1"/>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23" name="Google Shape;23;p1"/>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24" name="Google Shape;24;p1"/>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
        <p:cNvGrpSpPr/>
        <p:nvPr/>
      </p:nvGrpSpPr>
      <p:grpSpPr>
        <a:xfrm>
          <a:off x="0" y="0"/>
          <a:ext cx="0" cy="0"/>
          <a:chOff x="0" y="0"/>
          <a:chExt cx="0" cy="0"/>
        </a:xfrm>
      </p:grpSpPr>
      <p:sp>
        <p:nvSpPr>
          <p:cNvPr id="32" name="Google Shape;32;p3"/>
          <p:cNvSpPr txBox="1"/>
          <p:nvPr/>
        </p:nvSpPr>
        <p:spPr>
          <a:xfrm>
            <a:off x="417512" y="10985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3" name="Google Shape;33;p3"/>
          <p:cNvSpPr txBox="1"/>
          <p:nvPr/>
        </p:nvSpPr>
        <p:spPr>
          <a:xfrm>
            <a:off x="800100" y="10985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4" name="Google Shape;34;p3"/>
          <p:cNvSpPr txBox="1"/>
          <p:nvPr/>
        </p:nvSpPr>
        <p:spPr>
          <a:xfrm>
            <a:off x="541337" y="15208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5" name="Google Shape;35;p3"/>
          <p:cNvSpPr txBox="1"/>
          <p:nvPr/>
        </p:nvSpPr>
        <p:spPr>
          <a:xfrm>
            <a:off x="911225" y="15208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6" name="Google Shape;36;p3"/>
          <p:cNvSpPr txBox="1"/>
          <p:nvPr/>
        </p:nvSpPr>
        <p:spPr>
          <a:xfrm>
            <a:off x="127000" y="14478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7" name="Google Shape;37;p3"/>
          <p:cNvSpPr txBox="1"/>
          <p:nvPr/>
        </p:nvSpPr>
        <p:spPr>
          <a:xfrm>
            <a:off x="762000" y="99060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8" name="Google Shape;38;p3"/>
          <p:cNvSpPr txBox="1"/>
          <p:nvPr/>
        </p:nvSpPr>
        <p:spPr>
          <a:xfrm>
            <a:off x="442912" y="1781175"/>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9" name="Google Shape;39;p3"/>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40" name="Google Shape;40;p3"/>
          <p:cNvSpPr txBox="1">
            <a:spLocks noGrp="1"/>
          </p:cNvSpPr>
          <p:nvPr>
            <p:ph type="body" idx="1"/>
          </p:nvPr>
        </p:nvSpPr>
        <p:spPr>
          <a:xfrm>
            <a:off x="1182687" y="2017712"/>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41" name="Google Shape;41;p3"/>
          <p:cNvSpPr txBox="1">
            <a:spLocks noGrp="1"/>
          </p:cNvSpPr>
          <p:nvPr>
            <p:ph type="dt" idx="10"/>
          </p:nvPr>
        </p:nvSpPr>
        <p:spPr>
          <a:xfrm>
            <a:off x="914400" y="63246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42" name="Google Shape;42;p3"/>
          <p:cNvSpPr txBox="1">
            <a:spLocks noGrp="1"/>
          </p:cNvSpPr>
          <p:nvPr>
            <p:ph type="ftr" idx="11"/>
          </p:nvPr>
        </p:nvSpPr>
        <p:spPr>
          <a:xfrm>
            <a:off x="3352800" y="63246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43" name="Google Shape;43;p3"/>
          <p:cNvSpPr txBox="1">
            <a:spLocks noGrp="1"/>
          </p:cNvSpPr>
          <p:nvPr>
            <p:ph type="sldNum" idx="12"/>
          </p:nvPr>
        </p:nvSpPr>
        <p:spPr>
          <a:xfrm>
            <a:off x="6781800" y="63246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4"/>
          <p:cNvSpPr txBox="1">
            <a:spLocks noGrp="1"/>
          </p:cNvSpPr>
          <p:nvPr>
            <p:ph type="ctrTitle"/>
          </p:nvPr>
        </p:nvSpPr>
        <p:spPr>
          <a:xfrm>
            <a:off x="990600" y="1828800"/>
            <a:ext cx="77724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CSE 317 Lecture 2 </a:t>
            </a:r>
            <a:endParaRPr/>
          </a:p>
        </p:txBody>
      </p:sp>
      <p:sp>
        <p:nvSpPr>
          <p:cNvPr id="112" name="Google Shape;112;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3240"/>
              <a:buNone/>
            </a:pPr>
            <a:r>
              <a:rPr lang="en-US" sz="5400" b="0" i="0" u="none">
                <a:solidFill>
                  <a:srgbClr val="0070C0"/>
                </a:solidFill>
                <a:latin typeface="Tahoma"/>
                <a:ea typeface="Tahoma"/>
                <a:cs typeface="Tahoma"/>
                <a:sym typeface="Tahoma"/>
              </a:rPr>
              <a:t>Computer performance</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3"/>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Clock Cycles</a:t>
            </a:r>
            <a:endParaRPr/>
          </a:p>
        </p:txBody>
      </p:sp>
      <p:sp>
        <p:nvSpPr>
          <p:cNvPr id="183" name="Google Shape;183;p23"/>
          <p:cNvSpPr txBox="1">
            <a:spLocks noGrp="1"/>
          </p:cNvSpPr>
          <p:nvPr>
            <p:ph type="body" idx="1"/>
          </p:nvPr>
        </p:nvSpPr>
        <p:spPr>
          <a:xfrm>
            <a:off x="1182687" y="2017712"/>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Instead of reporting execution time in seconds, we often use </a:t>
            </a:r>
            <a:r>
              <a:rPr lang="en-US" sz="2000" b="0" i="1" u="none">
                <a:solidFill>
                  <a:schemeClr val="dk1"/>
                </a:solidFill>
                <a:latin typeface="Tahoma"/>
                <a:ea typeface="Tahoma"/>
                <a:cs typeface="Tahoma"/>
                <a:sym typeface="Tahoma"/>
              </a:rPr>
              <a:t>cycles</a:t>
            </a:r>
            <a:r>
              <a:rPr lang="en-US" sz="2000" b="0" i="0" u="none">
                <a:solidFill>
                  <a:schemeClr val="dk1"/>
                </a:solidFill>
                <a:latin typeface="Tahoma"/>
                <a:ea typeface="Tahoma"/>
                <a:cs typeface="Tahoma"/>
                <a:sym typeface="Tahoma"/>
              </a:rPr>
              <a:t>. In modern computers hardware events progress cycle by cycle: in other words, each event, e.g., multiplication, addition, etc., is a sequence of cycles</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Clock ticks</a:t>
            </a:r>
            <a:r>
              <a:rPr lang="en-US" sz="2000" b="0" i="0" u="none">
                <a:solidFill>
                  <a:schemeClr val="dk1"/>
                </a:solidFill>
                <a:latin typeface="Tahoma"/>
                <a:ea typeface="Tahoma"/>
                <a:cs typeface="Tahoma"/>
                <a:sym typeface="Tahoma"/>
              </a:rPr>
              <a:t> indicate start and end of cycles:</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
            </a:r>
            <a:br>
              <a:rPr lang="en-US" sz="2000" b="0" i="0" u="none">
                <a:solidFill>
                  <a:schemeClr val="dk1"/>
                </a:solidFill>
                <a:latin typeface="Tahoma"/>
                <a:ea typeface="Tahoma"/>
                <a:cs typeface="Tahoma"/>
                <a:sym typeface="Tahoma"/>
              </a:rPr>
            </a:b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cycle time</a:t>
            </a:r>
            <a:r>
              <a:rPr lang="en-US" sz="2000" b="0" i="0" u="none">
                <a:solidFill>
                  <a:schemeClr val="dk1"/>
                </a:solidFill>
                <a:latin typeface="Tahoma"/>
                <a:ea typeface="Tahoma"/>
                <a:cs typeface="Tahoma"/>
                <a:sym typeface="Tahoma"/>
              </a:rPr>
              <a:t> = time between ticks = seconds per cycle</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clock rate</a:t>
            </a:r>
            <a:r>
              <a:rPr lang="en-US" sz="2000" b="0" i="0" u="none">
                <a:solidFill>
                  <a:schemeClr val="dk1"/>
                </a:solidFill>
                <a:latin typeface="Tahoma"/>
                <a:ea typeface="Tahoma"/>
                <a:cs typeface="Tahoma"/>
                <a:sym typeface="Tahoma"/>
              </a:rPr>
              <a:t> (</a:t>
            </a:r>
            <a:r>
              <a:rPr lang="en-US" sz="2000" b="0" i="1" u="none">
                <a:solidFill>
                  <a:schemeClr val="dk1"/>
                </a:solidFill>
                <a:latin typeface="Tahoma"/>
                <a:ea typeface="Tahoma"/>
                <a:cs typeface="Tahoma"/>
                <a:sym typeface="Tahoma"/>
              </a:rPr>
              <a:t>frequency</a:t>
            </a:r>
            <a:r>
              <a:rPr lang="en-US" sz="2000" b="0" i="0" u="none">
                <a:solidFill>
                  <a:schemeClr val="dk1"/>
                </a:solidFill>
                <a:latin typeface="Tahoma"/>
                <a:ea typeface="Tahoma"/>
                <a:cs typeface="Tahoma"/>
                <a:sym typeface="Tahoma"/>
              </a:rPr>
              <a:t>) = cycles per second  (1 Hz. = 1 cycle/sec, 1 MHz. = 10</a:t>
            </a:r>
            <a:r>
              <a:rPr lang="en-US" sz="2000" b="0" i="0" u="none" baseline="30000">
                <a:solidFill>
                  <a:schemeClr val="dk1"/>
                </a:solidFill>
                <a:latin typeface="Tahoma"/>
                <a:ea typeface="Tahoma"/>
                <a:cs typeface="Tahoma"/>
                <a:sym typeface="Tahoma"/>
              </a:rPr>
              <a:t>6</a:t>
            </a:r>
            <a:r>
              <a:rPr lang="en-US" sz="2000" b="0" i="0" u="none">
                <a:solidFill>
                  <a:schemeClr val="dk1"/>
                </a:solidFill>
                <a:latin typeface="Tahoma"/>
                <a:ea typeface="Tahoma"/>
                <a:cs typeface="Tahoma"/>
                <a:sym typeface="Tahoma"/>
              </a:rPr>
              <a:t> cycles/sec)</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Example</a:t>
            </a:r>
            <a:r>
              <a:rPr lang="en-US" sz="2000" b="0" i="0" u="none">
                <a:solidFill>
                  <a:schemeClr val="dk1"/>
                </a:solidFill>
                <a:latin typeface="Tahoma"/>
                <a:ea typeface="Tahoma"/>
                <a:cs typeface="Tahoma"/>
                <a:sym typeface="Tahoma"/>
              </a:rPr>
              <a:t>: A 200 Mhz. clock has a                                                      cycle time </a:t>
            </a:r>
            <a:endParaRPr/>
          </a:p>
        </p:txBody>
      </p:sp>
      <p:cxnSp>
        <p:nvCxnSpPr>
          <p:cNvPr id="184" name="Google Shape;184;p23"/>
          <p:cNvCxnSpPr/>
          <p:nvPr/>
        </p:nvCxnSpPr>
        <p:spPr>
          <a:xfrm>
            <a:off x="1858962" y="4384675"/>
            <a:ext cx="4160837" cy="0"/>
          </a:xfrm>
          <a:prstGeom prst="straightConnector1">
            <a:avLst/>
          </a:prstGeom>
          <a:noFill/>
          <a:ln w="12700" cap="flat" cmpd="sng">
            <a:solidFill>
              <a:srgbClr val="000000"/>
            </a:solidFill>
            <a:prstDash val="solid"/>
            <a:miter lim="800000"/>
            <a:headEnd type="none" w="med" len="med"/>
            <a:tailEnd type="triangle" w="med" len="med"/>
          </a:ln>
        </p:spPr>
      </p:cxnSp>
      <p:cxnSp>
        <p:nvCxnSpPr>
          <p:cNvPr id="185" name="Google Shape;185;p23"/>
          <p:cNvCxnSpPr/>
          <p:nvPr/>
        </p:nvCxnSpPr>
        <p:spPr>
          <a:xfrm rot="10800000">
            <a:off x="2076450" y="4267200"/>
            <a:ext cx="0" cy="236537"/>
          </a:xfrm>
          <a:prstGeom prst="straightConnector1">
            <a:avLst/>
          </a:prstGeom>
          <a:noFill/>
          <a:ln w="12700" cap="flat" cmpd="sng">
            <a:solidFill>
              <a:srgbClr val="000000"/>
            </a:solidFill>
            <a:prstDash val="solid"/>
            <a:miter lim="800000"/>
            <a:headEnd type="none" w="med" len="med"/>
            <a:tailEnd type="none" w="med" len="med"/>
          </a:ln>
        </p:spPr>
      </p:cxnSp>
      <p:cxnSp>
        <p:nvCxnSpPr>
          <p:cNvPr id="186" name="Google Shape;186;p23"/>
          <p:cNvCxnSpPr/>
          <p:nvPr/>
        </p:nvCxnSpPr>
        <p:spPr>
          <a:xfrm rot="10800000">
            <a:off x="2528887" y="4267200"/>
            <a:ext cx="0" cy="236537"/>
          </a:xfrm>
          <a:prstGeom prst="straightConnector1">
            <a:avLst/>
          </a:prstGeom>
          <a:noFill/>
          <a:ln w="12700" cap="flat" cmpd="sng">
            <a:solidFill>
              <a:srgbClr val="000000"/>
            </a:solidFill>
            <a:prstDash val="solid"/>
            <a:miter lim="800000"/>
            <a:headEnd type="none" w="med" len="med"/>
            <a:tailEnd type="none" w="med" len="med"/>
          </a:ln>
        </p:spPr>
      </p:cxnSp>
      <p:cxnSp>
        <p:nvCxnSpPr>
          <p:cNvPr id="187" name="Google Shape;187;p23"/>
          <p:cNvCxnSpPr/>
          <p:nvPr/>
        </p:nvCxnSpPr>
        <p:spPr>
          <a:xfrm rot="10800000">
            <a:off x="2979737" y="4267200"/>
            <a:ext cx="0" cy="236537"/>
          </a:xfrm>
          <a:prstGeom prst="straightConnector1">
            <a:avLst/>
          </a:prstGeom>
          <a:noFill/>
          <a:ln w="12700" cap="flat" cmpd="sng">
            <a:solidFill>
              <a:srgbClr val="000000"/>
            </a:solidFill>
            <a:prstDash val="solid"/>
            <a:miter lim="800000"/>
            <a:headEnd type="none" w="med" len="med"/>
            <a:tailEnd type="none" w="med" len="med"/>
          </a:ln>
        </p:spPr>
      </p:cxnSp>
      <p:cxnSp>
        <p:nvCxnSpPr>
          <p:cNvPr id="188" name="Google Shape;188;p23"/>
          <p:cNvCxnSpPr/>
          <p:nvPr/>
        </p:nvCxnSpPr>
        <p:spPr>
          <a:xfrm rot="10800000">
            <a:off x="3430587" y="4267200"/>
            <a:ext cx="0" cy="236537"/>
          </a:xfrm>
          <a:prstGeom prst="straightConnector1">
            <a:avLst/>
          </a:prstGeom>
          <a:noFill/>
          <a:ln w="12700" cap="flat" cmpd="sng">
            <a:solidFill>
              <a:srgbClr val="000000"/>
            </a:solidFill>
            <a:prstDash val="solid"/>
            <a:miter lim="800000"/>
            <a:headEnd type="none" w="med" len="med"/>
            <a:tailEnd type="none" w="med" len="med"/>
          </a:ln>
        </p:spPr>
      </p:cxnSp>
      <p:cxnSp>
        <p:nvCxnSpPr>
          <p:cNvPr id="189" name="Google Shape;189;p23"/>
          <p:cNvCxnSpPr/>
          <p:nvPr/>
        </p:nvCxnSpPr>
        <p:spPr>
          <a:xfrm rot="10800000">
            <a:off x="3883025" y="4267200"/>
            <a:ext cx="0" cy="236537"/>
          </a:xfrm>
          <a:prstGeom prst="straightConnector1">
            <a:avLst/>
          </a:prstGeom>
          <a:noFill/>
          <a:ln w="12700" cap="flat" cmpd="sng">
            <a:solidFill>
              <a:srgbClr val="000000"/>
            </a:solidFill>
            <a:prstDash val="solid"/>
            <a:miter lim="800000"/>
            <a:headEnd type="none" w="med" len="med"/>
            <a:tailEnd type="none" w="med" len="med"/>
          </a:ln>
        </p:spPr>
      </p:cxnSp>
      <p:cxnSp>
        <p:nvCxnSpPr>
          <p:cNvPr id="190" name="Google Shape;190;p23"/>
          <p:cNvCxnSpPr/>
          <p:nvPr/>
        </p:nvCxnSpPr>
        <p:spPr>
          <a:xfrm rot="10800000">
            <a:off x="4333875" y="4267200"/>
            <a:ext cx="0" cy="236537"/>
          </a:xfrm>
          <a:prstGeom prst="straightConnector1">
            <a:avLst/>
          </a:prstGeom>
          <a:noFill/>
          <a:ln w="12700" cap="flat" cmpd="sng">
            <a:solidFill>
              <a:srgbClr val="000000"/>
            </a:solidFill>
            <a:prstDash val="solid"/>
            <a:miter lim="800000"/>
            <a:headEnd type="none" w="med" len="med"/>
            <a:tailEnd type="none" w="med" len="med"/>
          </a:ln>
        </p:spPr>
      </p:cxnSp>
      <p:cxnSp>
        <p:nvCxnSpPr>
          <p:cNvPr id="191" name="Google Shape;191;p23"/>
          <p:cNvCxnSpPr/>
          <p:nvPr/>
        </p:nvCxnSpPr>
        <p:spPr>
          <a:xfrm rot="10800000">
            <a:off x="4784725" y="4267200"/>
            <a:ext cx="0" cy="236537"/>
          </a:xfrm>
          <a:prstGeom prst="straightConnector1">
            <a:avLst/>
          </a:prstGeom>
          <a:noFill/>
          <a:ln w="12700" cap="flat" cmpd="sng">
            <a:solidFill>
              <a:srgbClr val="000000"/>
            </a:solidFill>
            <a:prstDash val="solid"/>
            <a:miter lim="800000"/>
            <a:headEnd type="none" w="med" len="med"/>
            <a:tailEnd type="none" w="med" len="med"/>
          </a:ln>
        </p:spPr>
      </p:cxnSp>
      <p:cxnSp>
        <p:nvCxnSpPr>
          <p:cNvPr id="192" name="Google Shape;192;p23"/>
          <p:cNvCxnSpPr/>
          <p:nvPr/>
        </p:nvCxnSpPr>
        <p:spPr>
          <a:xfrm rot="10800000">
            <a:off x="5237162" y="4267200"/>
            <a:ext cx="0" cy="236537"/>
          </a:xfrm>
          <a:prstGeom prst="straightConnector1">
            <a:avLst/>
          </a:prstGeom>
          <a:noFill/>
          <a:ln w="12700" cap="flat" cmpd="sng">
            <a:solidFill>
              <a:srgbClr val="000000"/>
            </a:solidFill>
            <a:prstDash val="solid"/>
            <a:miter lim="800000"/>
            <a:headEnd type="none" w="med" len="med"/>
            <a:tailEnd type="none" w="med" len="med"/>
          </a:ln>
        </p:spPr>
      </p:cxnSp>
      <p:sp>
        <p:nvSpPr>
          <p:cNvPr id="193" name="Google Shape;193;p23"/>
          <p:cNvSpPr txBox="1"/>
          <p:nvPr/>
        </p:nvSpPr>
        <p:spPr>
          <a:xfrm>
            <a:off x="5778500" y="4419600"/>
            <a:ext cx="469900" cy="271462"/>
          </a:xfrm>
          <a:prstGeom prst="rect">
            <a:avLst/>
          </a:prstGeom>
          <a:noFill/>
          <a:ln>
            <a:noFill/>
          </a:ln>
        </p:spPr>
        <p:txBody>
          <a:bodyPr spcFirstLastPara="1" wrap="square" lIns="90475" tIns="44450" rIns="90475" bIns="4445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time</a:t>
            </a:r>
            <a:endParaRPr/>
          </a:p>
        </p:txBody>
      </p:sp>
      <p:pic>
        <p:nvPicPr>
          <p:cNvPr id="194" name="Google Shape;194;p23"/>
          <p:cNvPicPr preferRelativeResize="0"/>
          <p:nvPr/>
        </p:nvPicPr>
        <p:blipFill rotWithShape="1">
          <a:blip r:embed="rId3">
            <a:alphaModFix/>
          </a:blip>
          <a:srcRect/>
          <a:stretch/>
        </p:blipFill>
        <p:spPr>
          <a:xfrm>
            <a:off x="2590800" y="3162300"/>
            <a:ext cx="3124200" cy="952500"/>
          </a:xfrm>
          <a:prstGeom prst="rect">
            <a:avLst/>
          </a:prstGeom>
          <a:noFill/>
          <a:ln>
            <a:noFill/>
          </a:ln>
        </p:spPr>
      </p:pic>
      <p:pic>
        <p:nvPicPr>
          <p:cNvPr id="195" name="Google Shape;195;p23"/>
          <p:cNvPicPr preferRelativeResize="0"/>
          <p:nvPr/>
        </p:nvPicPr>
        <p:blipFill rotWithShape="1">
          <a:blip r:embed="rId4">
            <a:alphaModFix/>
          </a:blip>
          <a:srcRect/>
          <a:stretch/>
        </p:blipFill>
        <p:spPr>
          <a:xfrm>
            <a:off x="5245100" y="5765800"/>
            <a:ext cx="5422900" cy="863600"/>
          </a:xfrm>
          <a:prstGeom prst="rect">
            <a:avLst/>
          </a:prstGeom>
          <a:noFill/>
          <a:ln>
            <a:noFill/>
          </a:ln>
        </p:spPr>
      </p:pic>
      <p:sp>
        <p:nvSpPr>
          <p:cNvPr id="196" name="Google Shape;196;p23"/>
          <p:cNvSpPr txBox="1"/>
          <p:nvPr/>
        </p:nvSpPr>
        <p:spPr>
          <a:xfrm>
            <a:off x="3489325" y="5789612"/>
            <a:ext cx="1712912" cy="336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97" name="Google Shape;197;p23"/>
          <p:cNvSpPr txBox="1"/>
          <p:nvPr/>
        </p:nvSpPr>
        <p:spPr>
          <a:xfrm>
            <a:off x="3429000" y="4343400"/>
            <a:ext cx="5080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cycle</a:t>
            </a:r>
            <a:endParaRPr/>
          </a:p>
        </p:txBody>
      </p:sp>
      <p:sp>
        <p:nvSpPr>
          <p:cNvPr id="198" name="Google Shape;198;p23"/>
          <p:cNvSpPr txBox="1"/>
          <p:nvPr/>
        </p:nvSpPr>
        <p:spPr>
          <a:xfrm rot="-5400000">
            <a:off x="3198812" y="4573587"/>
            <a:ext cx="430212"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tick</a:t>
            </a:r>
            <a:endParaRPr/>
          </a:p>
        </p:txBody>
      </p:sp>
      <p:sp>
        <p:nvSpPr>
          <p:cNvPr id="199" name="Google Shape;199;p23"/>
          <p:cNvSpPr txBox="1"/>
          <p:nvPr/>
        </p:nvSpPr>
        <p:spPr>
          <a:xfrm rot="-5400000">
            <a:off x="3686175" y="4573587"/>
            <a:ext cx="430212"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tick</a:t>
            </a:r>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folHlink"/>
              </a:buClr>
              <a:buSzPts val="4400"/>
              <a:buFont typeface="Tahoma"/>
              <a:buNone/>
            </a:pPr>
            <a:r>
              <a:rPr lang="en-US" sz="4400" b="0" i="0" u="none">
                <a:solidFill>
                  <a:schemeClr val="folHlink"/>
                </a:solidFill>
                <a:latin typeface="Tahoma"/>
                <a:ea typeface="Tahoma"/>
                <a:cs typeface="Tahoma"/>
                <a:sym typeface="Tahoma"/>
              </a:rPr>
              <a:t>Performance Equation I</a:t>
            </a:r>
            <a:endParaRPr/>
          </a:p>
        </p:txBody>
      </p:sp>
      <p:sp>
        <p:nvSpPr>
          <p:cNvPr id="205" name="Google Shape;205;p24"/>
          <p:cNvSpPr txBox="1">
            <a:spLocks noGrp="1"/>
          </p:cNvSpPr>
          <p:nvPr>
            <p:ph type="body" idx="1"/>
          </p:nvPr>
        </p:nvSpPr>
        <p:spPr>
          <a:xfrm>
            <a:off x="1182687" y="47244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So, to improve performance one can either:</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reduce the number of cycles for a program, or</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reduce the clock cycle time, or, equivalently,</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increase the clock rate</a:t>
            </a:r>
            <a:endParaRPr/>
          </a:p>
          <a:p>
            <a:pPr marL="342900" lvl="0" indent="-274320" algn="l" rtl="0">
              <a:spcBef>
                <a:spcPts val="360"/>
              </a:spcBef>
              <a:spcAft>
                <a:spcPts val="0"/>
              </a:spcAft>
              <a:buSzPts val="1080"/>
              <a:buNone/>
            </a:pPr>
            <a:endParaRPr sz="1800" b="0" i="0" u="none">
              <a:solidFill>
                <a:schemeClr val="dk1"/>
              </a:solidFill>
              <a:latin typeface="Tahoma"/>
              <a:ea typeface="Tahoma"/>
              <a:cs typeface="Tahoma"/>
              <a:sym typeface="Tahoma"/>
            </a:endParaRPr>
          </a:p>
        </p:txBody>
      </p:sp>
      <p:pic>
        <p:nvPicPr>
          <p:cNvPr id="206" name="Google Shape;206;p24"/>
          <p:cNvPicPr preferRelativeResize="0"/>
          <p:nvPr/>
        </p:nvPicPr>
        <p:blipFill rotWithShape="1">
          <a:blip r:embed="rId3">
            <a:alphaModFix/>
          </a:blip>
          <a:srcRect/>
          <a:stretch/>
        </p:blipFill>
        <p:spPr>
          <a:xfrm>
            <a:off x="2743200" y="2057400"/>
            <a:ext cx="3124200" cy="952500"/>
          </a:xfrm>
          <a:prstGeom prst="rect">
            <a:avLst/>
          </a:prstGeom>
          <a:noFill/>
          <a:ln>
            <a:noFill/>
          </a:ln>
        </p:spPr>
      </p:pic>
      <p:sp>
        <p:nvSpPr>
          <p:cNvPr id="207" name="Google Shape;207;p24"/>
          <p:cNvSpPr txBox="1"/>
          <p:nvPr/>
        </p:nvSpPr>
        <p:spPr>
          <a:xfrm>
            <a:off x="1249362" y="3581400"/>
            <a:ext cx="6645275" cy="641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CPU execution time            CPU clock cycles         Clock cycle time    </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for a program                       for a program</a:t>
            </a:r>
            <a:endParaRPr/>
          </a:p>
        </p:txBody>
      </p:sp>
      <p:sp>
        <p:nvSpPr>
          <p:cNvPr id="208" name="Google Shape;208;p24"/>
          <p:cNvSpPr txBox="1"/>
          <p:nvPr/>
        </p:nvSpPr>
        <p:spPr>
          <a:xfrm>
            <a:off x="3352800" y="3733800"/>
            <a:ext cx="312737"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t>
            </a:r>
            <a:endParaRPr/>
          </a:p>
        </p:txBody>
      </p:sp>
      <p:sp>
        <p:nvSpPr>
          <p:cNvPr id="209" name="Google Shape;209;p24"/>
          <p:cNvSpPr txBox="1"/>
          <p:nvPr/>
        </p:nvSpPr>
        <p:spPr>
          <a:xfrm>
            <a:off x="5638800" y="3581400"/>
            <a:ext cx="323850"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a:t>
            </a:r>
            <a:endParaRPr/>
          </a:p>
        </p:txBody>
      </p:sp>
      <p:sp>
        <p:nvSpPr>
          <p:cNvPr id="210" name="Google Shape;210;p24"/>
          <p:cNvSpPr txBox="1"/>
          <p:nvPr/>
        </p:nvSpPr>
        <p:spPr>
          <a:xfrm>
            <a:off x="3352800" y="2819400"/>
            <a:ext cx="1522412"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equivalently</a:t>
            </a:r>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p:nvPr/>
        </p:nvSpPr>
        <p:spPr>
          <a:xfrm>
            <a:off x="225425" y="312737"/>
            <a:ext cx="6664325" cy="4778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17" name="Google Shape;217;p25"/>
          <p:cNvSpPr txBox="1">
            <a:spLocks noGrp="1"/>
          </p:cNvSpPr>
          <p:nvPr>
            <p:ph type="body" idx="1"/>
          </p:nvPr>
        </p:nvSpPr>
        <p:spPr>
          <a:xfrm>
            <a:off x="1143000" y="2133600"/>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Could assume that # of cycles = # of instructions</a:t>
            </a:r>
            <a:endParaRPr/>
          </a:p>
        </p:txBody>
      </p:sp>
      <p:sp>
        <p:nvSpPr>
          <p:cNvPr id="218" name="Google Shape;218;p25"/>
          <p:cNvSpPr txBox="1"/>
          <p:nvPr/>
        </p:nvSpPr>
        <p:spPr>
          <a:xfrm>
            <a:off x="706437" y="4560887"/>
            <a:ext cx="5211762" cy="2232025"/>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chemeClr val="dk1"/>
              </a:buClr>
              <a:buSzPts val="1800"/>
              <a:buFont typeface="Tahoma"/>
              <a:buNone/>
            </a:pPr>
            <a:endParaRPr sz="1800" b="1" i="1" u="none">
              <a:solidFill>
                <a:srgbClr val="000000"/>
              </a:solidFill>
              <a:latin typeface="Times New Roman"/>
              <a:ea typeface="Times New Roman"/>
              <a:cs typeface="Times New Roman"/>
              <a:sym typeface="Times New Roman"/>
            </a:endParaRPr>
          </a:p>
          <a:p>
            <a:pPr marL="0" marR="0" lvl="0" indent="0" algn="l" rtl="0">
              <a:lnSpc>
                <a:spcPct val="116666"/>
              </a:lnSpc>
              <a:spcBef>
                <a:spcPts val="0"/>
              </a:spcBef>
              <a:spcAft>
                <a:spcPts val="0"/>
              </a:spcAft>
              <a:buClr>
                <a:schemeClr val="dk1"/>
              </a:buClr>
              <a:buSzPts val="1800"/>
              <a:buFont typeface="Tahoma"/>
              <a:buNone/>
            </a:pPr>
            <a:endParaRPr sz="1800" b="1" i="1" u="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1" i="1" u="none">
              <a:solidFill>
                <a:srgbClr val="000000"/>
              </a:solidFill>
              <a:latin typeface="Times New Roman"/>
              <a:ea typeface="Times New Roman"/>
              <a:cs typeface="Times New Roman"/>
              <a:sym typeface="Times New Roman"/>
            </a:endParaRPr>
          </a:p>
        </p:txBody>
      </p:sp>
      <p:sp>
        <p:nvSpPr>
          <p:cNvPr id="219" name="Google Shape;219;p25"/>
          <p:cNvSpPr txBox="1"/>
          <p:nvPr/>
        </p:nvSpPr>
        <p:spPr>
          <a:xfrm>
            <a:off x="5357812" y="3956050"/>
            <a:ext cx="701675" cy="301625"/>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time</a:t>
            </a:r>
            <a:endParaRPr/>
          </a:p>
        </p:txBody>
      </p:sp>
      <p:grpSp>
        <p:nvGrpSpPr>
          <p:cNvPr id="220" name="Google Shape;220;p25"/>
          <p:cNvGrpSpPr/>
          <p:nvPr/>
        </p:nvGrpSpPr>
        <p:grpSpPr>
          <a:xfrm>
            <a:off x="1676400" y="2437606"/>
            <a:ext cx="4160837" cy="2523330"/>
            <a:chOff x="1084" y="1157"/>
            <a:chExt cx="2621" cy="1589"/>
          </a:xfrm>
        </p:grpSpPr>
        <p:cxnSp>
          <p:nvCxnSpPr>
            <p:cNvPr id="221" name="Google Shape;221;p25"/>
            <p:cNvCxnSpPr/>
            <p:nvPr/>
          </p:nvCxnSpPr>
          <p:spPr>
            <a:xfrm>
              <a:off x="1084" y="2671"/>
              <a:ext cx="2621" cy="0"/>
            </a:xfrm>
            <a:prstGeom prst="straightConnector1">
              <a:avLst/>
            </a:prstGeom>
            <a:noFill/>
            <a:ln w="12700" cap="flat" cmpd="sng">
              <a:solidFill>
                <a:srgbClr val="000000"/>
              </a:solidFill>
              <a:prstDash val="solid"/>
              <a:miter lim="800000"/>
              <a:headEnd type="none" w="med" len="med"/>
              <a:tailEnd type="triangle" w="med" len="med"/>
            </a:ln>
          </p:spPr>
        </p:cxnSp>
        <p:cxnSp>
          <p:nvCxnSpPr>
            <p:cNvPr id="222" name="Google Shape;222;p25"/>
            <p:cNvCxnSpPr/>
            <p:nvPr/>
          </p:nvCxnSpPr>
          <p:spPr>
            <a:xfrm rot="10800000">
              <a:off x="1221" y="2597"/>
              <a:ext cx="0" cy="149"/>
            </a:xfrm>
            <a:prstGeom prst="straightConnector1">
              <a:avLst/>
            </a:prstGeom>
            <a:noFill/>
            <a:ln w="12700" cap="flat" cmpd="sng">
              <a:solidFill>
                <a:srgbClr val="000000"/>
              </a:solidFill>
              <a:prstDash val="solid"/>
              <a:miter lim="800000"/>
              <a:headEnd type="none" w="med" len="med"/>
              <a:tailEnd type="none" w="med" len="med"/>
            </a:ln>
          </p:spPr>
        </p:cxnSp>
        <p:cxnSp>
          <p:nvCxnSpPr>
            <p:cNvPr id="223" name="Google Shape;223;p25"/>
            <p:cNvCxnSpPr/>
            <p:nvPr/>
          </p:nvCxnSpPr>
          <p:spPr>
            <a:xfrm rot="10800000">
              <a:off x="1506" y="2597"/>
              <a:ext cx="0" cy="149"/>
            </a:xfrm>
            <a:prstGeom prst="straightConnector1">
              <a:avLst/>
            </a:prstGeom>
            <a:noFill/>
            <a:ln w="12700" cap="flat" cmpd="sng">
              <a:solidFill>
                <a:srgbClr val="000000"/>
              </a:solidFill>
              <a:prstDash val="solid"/>
              <a:miter lim="800000"/>
              <a:headEnd type="none" w="med" len="med"/>
              <a:tailEnd type="none" w="med" len="med"/>
            </a:ln>
          </p:spPr>
        </p:cxnSp>
        <p:cxnSp>
          <p:nvCxnSpPr>
            <p:cNvPr id="224" name="Google Shape;224;p25"/>
            <p:cNvCxnSpPr/>
            <p:nvPr/>
          </p:nvCxnSpPr>
          <p:spPr>
            <a:xfrm rot="10800000">
              <a:off x="1790" y="2597"/>
              <a:ext cx="0" cy="149"/>
            </a:xfrm>
            <a:prstGeom prst="straightConnector1">
              <a:avLst/>
            </a:prstGeom>
            <a:noFill/>
            <a:ln w="12700" cap="flat" cmpd="sng">
              <a:solidFill>
                <a:srgbClr val="000000"/>
              </a:solidFill>
              <a:prstDash val="solid"/>
              <a:miter lim="800000"/>
              <a:headEnd type="none" w="med" len="med"/>
              <a:tailEnd type="none" w="med" len="med"/>
            </a:ln>
          </p:spPr>
        </p:cxnSp>
        <p:cxnSp>
          <p:nvCxnSpPr>
            <p:cNvPr id="225" name="Google Shape;225;p25"/>
            <p:cNvCxnSpPr/>
            <p:nvPr/>
          </p:nvCxnSpPr>
          <p:spPr>
            <a:xfrm rot="10800000">
              <a:off x="2074" y="2597"/>
              <a:ext cx="0" cy="149"/>
            </a:xfrm>
            <a:prstGeom prst="straightConnector1">
              <a:avLst/>
            </a:prstGeom>
            <a:noFill/>
            <a:ln w="12700" cap="flat" cmpd="sng">
              <a:solidFill>
                <a:srgbClr val="000000"/>
              </a:solidFill>
              <a:prstDash val="solid"/>
              <a:miter lim="800000"/>
              <a:headEnd type="none" w="med" len="med"/>
              <a:tailEnd type="none" w="med" len="med"/>
            </a:ln>
          </p:spPr>
        </p:cxnSp>
        <p:cxnSp>
          <p:nvCxnSpPr>
            <p:cNvPr id="226" name="Google Shape;226;p25"/>
            <p:cNvCxnSpPr/>
            <p:nvPr/>
          </p:nvCxnSpPr>
          <p:spPr>
            <a:xfrm rot="10800000">
              <a:off x="2359" y="2597"/>
              <a:ext cx="0" cy="149"/>
            </a:xfrm>
            <a:prstGeom prst="straightConnector1">
              <a:avLst/>
            </a:prstGeom>
            <a:noFill/>
            <a:ln w="12700" cap="flat" cmpd="sng">
              <a:solidFill>
                <a:srgbClr val="000000"/>
              </a:solidFill>
              <a:prstDash val="solid"/>
              <a:miter lim="800000"/>
              <a:headEnd type="none" w="med" len="med"/>
              <a:tailEnd type="none" w="med" len="med"/>
            </a:ln>
          </p:spPr>
        </p:cxnSp>
        <p:cxnSp>
          <p:nvCxnSpPr>
            <p:cNvPr id="227" name="Google Shape;227;p25"/>
            <p:cNvCxnSpPr/>
            <p:nvPr/>
          </p:nvCxnSpPr>
          <p:spPr>
            <a:xfrm rot="10800000">
              <a:off x="2643" y="2597"/>
              <a:ext cx="0" cy="149"/>
            </a:xfrm>
            <a:prstGeom prst="straightConnector1">
              <a:avLst/>
            </a:prstGeom>
            <a:noFill/>
            <a:ln w="12700" cap="flat" cmpd="sng">
              <a:solidFill>
                <a:srgbClr val="000000"/>
              </a:solidFill>
              <a:prstDash val="solid"/>
              <a:miter lim="800000"/>
              <a:headEnd type="none" w="med" len="med"/>
              <a:tailEnd type="none" w="med" len="med"/>
            </a:ln>
          </p:spPr>
        </p:cxnSp>
        <p:cxnSp>
          <p:nvCxnSpPr>
            <p:cNvPr id="228" name="Google Shape;228;p25"/>
            <p:cNvCxnSpPr/>
            <p:nvPr/>
          </p:nvCxnSpPr>
          <p:spPr>
            <a:xfrm rot="10800000">
              <a:off x="2927" y="2597"/>
              <a:ext cx="0" cy="149"/>
            </a:xfrm>
            <a:prstGeom prst="straightConnector1">
              <a:avLst/>
            </a:prstGeom>
            <a:noFill/>
            <a:ln w="12700" cap="flat" cmpd="sng">
              <a:solidFill>
                <a:srgbClr val="000000"/>
              </a:solidFill>
              <a:prstDash val="solid"/>
              <a:miter lim="800000"/>
              <a:headEnd type="none" w="med" len="med"/>
              <a:tailEnd type="none" w="med" len="med"/>
            </a:ln>
          </p:spPr>
        </p:cxnSp>
        <p:cxnSp>
          <p:nvCxnSpPr>
            <p:cNvPr id="229" name="Google Shape;229;p25"/>
            <p:cNvCxnSpPr/>
            <p:nvPr/>
          </p:nvCxnSpPr>
          <p:spPr>
            <a:xfrm rot="10800000">
              <a:off x="3212" y="2597"/>
              <a:ext cx="0" cy="149"/>
            </a:xfrm>
            <a:prstGeom prst="straightConnector1">
              <a:avLst/>
            </a:prstGeom>
            <a:noFill/>
            <a:ln w="12700" cap="flat" cmpd="sng">
              <a:solidFill>
                <a:srgbClr val="000000"/>
              </a:solidFill>
              <a:prstDash val="solid"/>
              <a:miter lim="800000"/>
              <a:headEnd type="none" w="med" len="med"/>
              <a:tailEnd type="none" w="med" len="med"/>
            </a:ln>
          </p:spPr>
        </p:cxnSp>
        <p:sp>
          <p:nvSpPr>
            <p:cNvPr id="230" name="Google Shape;230;p25"/>
            <p:cNvSpPr txBox="1"/>
            <p:nvPr/>
          </p:nvSpPr>
          <p:spPr>
            <a:xfrm rot="-5400000">
              <a:off x="873" y="1551"/>
              <a:ext cx="1034" cy="245"/>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1st instruction</a:t>
              </a:r>
              <a:endParaRPr/>
            </a:p>
          </p:txBody>
        </p:sp>
        <p:sp>
          <p:nvSpPr>
            <p:cNvPr id="231" name="Google Shape;231;p25"/>
            <p:cNvSpPr txBox="1"/>
            <p:nvPr/>
          </p:nvSpPr>
          <p:spPr>
            <a:xfrm rot="-5400000">
              <a:off x="1157" y="1551"/>
              <a:ext cx="1034" cy="245"/>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2nd instruction</a:t>
              </a:r>
              <a:endParaRPr/>
            </a:p>
          </p:txBody>
        </p:sp>
        <p:sp>
          <p:nvSpPr>
            <p:cNvPr id="232" name="Google Shape;232;p25"/>
            <p:cNvSpPr txBox="1"/>
            <p:nvPr/>
          </p:nvSpPr>
          <p:spPr>
            <a:xfrm rot="-5400000">
              <a:off x="1441" y="1551"/>
              <a:ext cx="1034" cy="245"/>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3rd instruction</a:t>
              </a:r>
              <a:endParaRPr/>
            </a:p>
          </p:txBody>
        </p:sp>
        <p:sp>
          <p:nvSpPr>
            <p:cNvPr id="233" name="Google Shape;233;p25"/>
            <p:cNvSpPr txBox="1"/>
            <p:nvPr/>
          </p:nvSpPr>
          <p:spPr>
            <a:xfrm rot="-5400000">
              <a:off x="2051" y="1874"/>
              <a:ext cx="387" cy="244"/>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4th</a:t>
              </a:r>
              <a:endParaRPr/>
            </a:p>
          </p:txBody>
        </p:sp>
        <p:sp>
          <p:nvSpPr>
            <p:cNvPr id="234" name="Google Shape;234;p25"/>
            <p:cNvSpPr txBox="1"/>
            <p:nvPr/>
          </p:nvSpPr>
          <p:spPr>
            <a:xfrm rot="-5400000">
              <a:off x="2335" y="1875"/>
              <a:ext cx="387" cy="245"/>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5th</a:t>
              </a:r>
              <a:endParaRPr/>
            </a:p>
          </p:txBody>
        </p:sp>
        <p:sp>
          <p:nvSpPr>
            <p:cNvPr id="235" name="Google Shape;235;p25"/>
            <p:cNvSpPr txBox="1"/>
            <p:nvPr/>
          </p:nvSpPr>
          <p:spPr>
            <a:xfrm rot="-5400000">
              <a:off x="2619" y="1875"/>
              <a:ext cx="387" cy="245"/>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6th</a:t>
              </a:r>
              <a:endParaRPr/>
            </a:p>
          </p:txBody>
        </p:sp>
        <p:sp>
          <p:nvSpPr>
            <p:cNvPr id="236" name="Google Shape;236;p25"/>
            <p:cNvSpPr txBox="1"/>
            <p:nvPr/>
          </p:nvSpPr>
          <p:spPr>
            <a:xfrm rot="-5400000">
              <a:off x="2904" y="1803"/>
              <a:ext cx="387" cy="244"/>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t>
              </a:r>
              <a:endParaRPr/>
            </a:p>
          </p:txBody>
        </p:sp>
        <p:sp>
          <p:nvSpPr>
            <p:cNvPr id="237" name="Google Shape;237;p25"/>
            <p:cNvSpPr txBox="1"/>
            <p:nvPr/>
          </p:nvSpPr>
          <p:spPr>
            <a:xfrm>
              <a:off x="1225" y="2241"/>
              <a:ext cx="285" cy="142"/>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38" name="Google Shape;238;p25"/>
            <p:cNvSpPr txBox="1"/>
            <p:nvPr/>
          </p:nvSpPr>
          <p:spPr>
            <a:xfrm>
              <a:off x="1510" y="2241"/>
              <a:ext cx="284" cy="142"/>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39" name="Google Shape;239;p25"/>
            <p:cNvSpPr txBox="1"/>
            <p:nvPr/>
          </p:nvSpPr>
          <p:spPr>
            <a:xfrm>
              <a:off x="1794" y="2241"/>
              <a:ext cx="284" cy="142"/>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40" name="Google Shape;240;p25"/>
            <p:cNvSpPr txBox="1"/>
            <p:nvPr/>
          </p:nvSpPr>
          <p:spPr>
            <a:xfrm>
              <a:off x="2078" y="2241"/>
              <a:ext cx="284" cy="142"/>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41" name="Google Shape;241;p25"/>
            <p:cNvSpPr txBox="1"/>
            <p:nvPr/>
          </p:nvSpPr>
          <p:spPr>
            <a:xfrm>
              <a:off x="2363" y="2241"/>
              <a:ext cx="284" cy="142"/>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42" name="Google Shape;242;p25"/>
            <p:cNvSpPr txBox="1"/>
            <p:nvPr/>
          </p:nvSpPr>
          <p:spPr>
            <a:xfrm>
              <a:off x="2647" y="2241"/>
              <a:ext cx="284" cy="142"/>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43" name="Google Shape;243;p25"/>
            <p:cNvSpPr txBox="1"/>
            <p:nvPr/>
          </p:nvSpPr>
          <p:spPr>
            <a:xfrm>
              <a:off x="2931" y="2241"/>
              <a:ext cx="284" cy="142"/>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sp>
        <p:nvSpPr>
          <p:cNvPr id="244" name="Google Shape;244;p25"/>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folHlink"/>
              </a:buClr>
              <a:buSzPts val="4400"/>
              <a:buFont typeface="Tahoma"/>
              <a:buNone/>
            </a:pPr>
            <a:r>
              <a:rPr lang="en-US" sz="4400" b="0" i="0" u="none">
                <a:solidFill>
                  <a:schemeClr val="folHlink"/>
                </a:solidFill>
                <a:latin typeface="Tahoma"/>
                <a:ea typeface="Tahoma"/>
                <a:cs typeface="Tahoma"/>
                <a:sym typeface="Tahoma"/>
              </a:rPr>
              <a:t>How many cycles are required for a program?</a:t>
            </a:r>
            <a:endParaRPr/>
          </a:p>
        </p:txBody>
      </p:sp>
      <p:sp>
        <p:nvSpPr>
          <p:cNvPr id="245" name="Google Shape;245;p25"/>
          <p:cNvSpPr txBox="1"/>
          <p:nvPr/>
        </p:nvSpPr>
        <p:spPr>
          <a:xfrm>
            <a:off x="1219200" y="5156200"/>
            <a:ext cx="6905625" cy="1125537"/>
          </a:xfrm>
          <a:prstGeom prst="rect">
            <a:avLst/>
          </a:prstGeom>
          <a:noFill/>
          <a:ln>
            <a:noFill/>
          </a:ln>
        </p:spPr>
        <p:txBody>
          <a:bodyPr spcFirstLastPara="1" wrap="square" lIns="91425" tIns="45700" rIns="91425" bIns="45700" anchor="t" anchorCtr="0">
            <a:noAutofit/>
          </a:bodyPr>
          <a:lstStyle/>
          <a:p>
            <a:pPr marL="0" marR="0" lvl="0" indent="-76200" algn="l" rtl="0">
              <a:lnSpc>
                <a:spcPct val="14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 </a:t>
            </a:r>
            <a:r>
              <a:rPr lang="en-US" sz="2000" b="0" i="1" u="none">
                <a:solidFill>
                  <a:schemeClr val="dk1"/>
                </a:solidFill>
                <a:latin typeface="Tahoma"/>
                <a:ea typeface="Tahoma"/>
                <a:cs typeface="Tahoma"/>
                <a:sym typeface="Tahoma"/>
              </a:rPr>
              <a:t>This assumption is incorrect!</a:t>
            </a:r>
            <a:r>
              <a:rPr lang="en-US" sz="2000" b="0" i="0" u="none">
                <a:solidFill>
                  <a:schemeClr val="dk1"/>
                </a:solidFill>
                <a:latin typeface="Tahoma"/>
                <a:ea typeface="Tahoma"/>
                <a:cs typeface="Tahoma"/>
                <a:sym typeface="Tahoma"/>
              </a:rPr>
              <a:t> Because:</a:t>
            </a:r>
            <a:endParaRPr/>
          </a:p>
          <a:p>
            <a:pPr marL="457200" marR="0" lvl="1" indent="-62865" algn="l" rtl="0">
              <a:lnSpc>
                <a:spcPct val="90000"/>
              </a:lnSpc>
              <a:spcBef>
                <a:spcPts val="360"/>
              </a:spcBef>
              <a:spcAft>
                <a:spcPts val="0"/>
              </a:spcAft>
              <a:buClr>
                <a:schemeClr val="hlink"/>
              </a:buClr>
              <a:buSzPts val="990"/>
              <a:buFont typeface="Noto Sans Symbols"/>
              <a:buChar char="■"/>
            </a:pPr>
            <a:r>
              <a:rPr lang="en-US" sz="1800" b="0" i="0" u="none" strike="noStrike" cap="none">
                <a:solidFill>
                  <a:schemeClr val="dk1"/>
                </a:solidFill>
                <a:latin typeface="Tahoma"/>
                <a:ea typeface="Tahoma"/>
                <a:cs typeface="Tahoma"/>
                <a:sym typeface="Tahoma"/>
              </a:rPr>
              <a:t> Different instructions take different amounts of time (cycles)</a:t>
            </a:r>
            <a:endParaRPr/>
          </a:p>
          <a:p>
            <a:pPr marL="457200" marR="0" lvl="1" indent="-62865" algn="l" rtl="0">
              <a:lnSpc>
                <a:spcPct val="90000"/>
              </a:lnSpc>
              <a:spcBef>
                <a:spcPts val="360"/>
              </a:spcBef>
              <a:spcAft>
                <a:spcPts val="0"/>
              </a:spcAft>
              <a:buClr>
                <a:schemeClr val="hlink"/>
              </a:buClr>
              <a:buSzPts val="990"/>
              <a:buFont typeface="Noto Sans Symbols"/>
              <a:buChar char="■"/>
            </a:pPr>
            <a:r>
              <a:rPr lang="en-US" sz="1800" b="0" i="0" u="none" strike="noStrike" cap="none">
                <a:solidFill>
                  <a:schemeClr val="dk1"/>
                </a:solidFill>
                <a:latin typeface="Tahoma"/>
                <a:ea typeface="Tahoma"/>
                <a:cs typeface="Tahoma"/>
                <a:sym typeface="Tahoma"/>
              </a:rPr>
              <a:t> Why…?</a:t>
            </a:r>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6"/>
          <p:cNvSpPr txBox="1"/>
          <p:nvPr/>
        </p:nvSpPr>
        <p:spPr>
          <a:xfrm>
            <a:off x="225425" y="312737"/>
            <a:ext cx="7653337" cy="4778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52" name="Google Shape;252;p26"/>
          <p:cNvSpPr txBox="1">
            <a:spLocks noGrp="1"/>
          </p:cNvSpPr>
          <p:nvPr>
            <p:ph type="body" idx="1"/>
          </p:nvPr>
        </p:nvSpPr>
        <p:spPr>
          <a:xfrm>
            <a:off x="381000" y="2667000"/>
            <a:ext cx="7696200" cy="4038600"/>
          </a:xfrm>
          <a:prstGeom prst="rect">
            <a:avLst/>
          </a:prstGeom>
          <a:noFill/>
          <a:ln>
            <a:noFill/>
          </a:ln>
        </p:spPr>
        <p:txBody>
          <a:bodyPr spcFirstLastPara="1" wrap="square" lIns="90475" tIns="44450" rIns="90475" bIns="44450" anchor="t" anchorCtr="0">
            <a:noAutofit/>
          </a:bodyPr>
          <a:lstStyle/>
          <a:p>
            <a:pPr marL="342900" lvl="0" indent="-342900" algn="l" rtl="0">
              <a:lnSpc>
                <a:spcPct val="200000"/>
              </a:lnSpc>
              <a:spcBef>
                <a:spcPts val="0"/>
              </a:spcBef>
              <a:spcAft>
                <a:spcPts val="0"/>
              </a:spcAft>
              <a:buSzPts val="1680"/>
              <a:buNone/>
            </a:pPr>
            <a:endParaRPr sz="2800" b="0" i="0" u="none">
              <a:solidFill>
                <a:schemeClr val="dk1"/>
              </a:solidFill>
              <a:latin typeface="Tahoma"/>
              <a:ea typeface="Tahoma"/>
              <a:cs typeface="Tahoma"/>
              <a:sym typeface="Tahoma"/>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rgbClr val="000000"/>
                </a:solidFill>
                <a:latin typeface="Tahoma"/>
                <a:ea typeface="Tahoma"/>
                <a:cs typeface="Tahoma"/>
                <a:sym typeface="Tahoma"/>
              </a:rPr>
              <a:t>Multiplication takes more time than addition</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rgbClr val="000000"/>
                </a:solidFill>
                <a:latin typeface="Tahoma"/>
                <a:ea typeface="Tahoma"/>
                <a:cs typeface="Tahoma"/>
                <a:sym typeface="Tahoma"/>
              </a:rPr>
              <a:t>Floating point operations take longer than integer ones</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rgbClr val="000000"/>
                </a:solidFill>
                <a:latin typeface="Tahoma"/>
                <a:ea typeface="Tahoma"/>
                <a:cs typeface="Tahoma"/>
                <a:sym typeface="Tahoma"/>
              </a:rPr>
              <a:t>Accessing memory takes more time than accessing registers</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1" u="none">
                <a:solidFill>
                  <a:srgbClr val="000000"/>
                </a:solidFill>
                <a:latin typeface="Tahoma"/>
                <a:ea typeface="Tahoma"/>
                <a:cs typeface="Tahoma"/>
                <a:sym typeface="Tahoma"/>
              </a:rPr>
              <a:t>Important point</a:t>
            </a:r>
            <a:r>
              <a:rPr lang="en-US" sz="2000" b="0" i="0" u="none">
                <a:solidFill>
                  <a:srgbClr val="000000"/>
                </a:solidFill>
                <a:latin typeface="Tahoma"/>
                <a:ea typeface="Tahoma"/>
                <a:cs typeface="Tahoma"/>
                <a:sym typeface="Tahoma"/>
              </a:rPr>
              <a:t>: changing the cycle time often changes the number of cycles required for various instructions because it means changing the hardware design. More later…</a:t>
            </a:r>
            <a:endParaRPr/>
          </a:p>
        </p:txBody>
      </p:sp>
      <p:sp>
        <p:nvSpPr>
          <p:cNvPr id="253" name="Google Shape;253;p26"/>
          <p:cNvSpPr txBox="1"/>
          <p:nvPr/>
        </p:nvSpPr>
        <p:spPr>
          <a:xfrm>
            <a:off x="5410200" y="2514600"/>
            <a:ext cx="701675" cy="300037"/>
          </a:xfrm>
          <a:prstGeom prst="rect">
            <a:avLst/>
          </a:prstGeom>
          <a:noFill/>
          <a:ln>
            <a:noFill/>
          </a:ln>
        </p:spPr>
        <p:txBody>
          <a:bodyPr spcFirstLastPara="1" wrap="square" lIns="19050" tIns="26975" rIns="19050" bIns="26975" anchor="t" anchorCtr="0">
            <a:noAutofit/>
          </a:bodyPr>
          <a:lstStyle/>
          <a:p>
            <a:pPr marL="0" marR="0" lvl="0" indent="0" algn="l" rtl="0">
              <a:lnSpc>
                <a:spcPct val="116666"/>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time</a:t>
            </a:r>
            <a:endParaRPr/>
          </a:p>
        </p:txBody>
      </p:sp>
      <p:sp>
        <p:nvSpPr>
          <p:cNvPr id="254" name="Google Shape;254;p26"/>
          <p:cNvSpPr txBox="1"/>
          <p:nvPr/>
        </p:nvSpPr>
        <p:spPr>
          <a:xfrm>
            <a:off x="2379662" y="1600200"/>
            <a:ext cx="6764337" cy="14430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255" name="Google Shape;255;p26"/>
          <p:cNvGrpSpPr/>
          <p:nvPr/>
        </p:nvGrpSpPr>
        <p:grpSpPr>
          <a:xfrm>
            <a:off x="1782762" y="2133600"/>
            <a:ext cx="4160837" cy="801687"/>
            <a:chOff x="614" y="834"/>
            <a:chExt cx="2621" cy="505"/>
          </a:xfrm>
        </p:grpSpPr>
        <p:cxnSp>
          <p:nvCxnSpPr>
            <p:cNvPr id="256" name="Google Shape;256;p26"/>
            <p:cNvCxnSpPr/>
            <p:nvPr/>
          </p:nvCxnSpPr>
          <p:spPr>
            <a:xfrm>
              <a:off x="614" y="1264"/>
              <a:ext cx="2621" cy="0"/>
            </a:xfrm>
            <a:prstGeom prst="straightConnector1">
              <a:avLst/>
            </a:prstGeom>
            <a:noFill/>
            <a:ln w="12700" cap="flat" cmpd="sng">
              <a:solidFill>
                <a:srgbClr val="000000"/>
              </a:solidFill>
              <a:prstDash val="solid"/>
              <a:miter lim="800000"/>
              <a:headEnd type="none" w="med" len="med"/>
              <a:tailEnd type="triangle" w="med" len="med"/>
            </a:ln>
          </p:spPr>
        </p:cxnSp>
        <p:cxnSp>
          <p:nvCxnSpPr>
            <p:cNvPr id="257" name="Google Shape;257;p26"/>
            <p:cNvCxnSpPr/>
            <p:nvPr/>
          </p:nvCxnSpPr>
          <p:spPr>
            <a:xfrm rot="10800000">
              <a:off x="751" y="1190"/>
              <a:ext cx="0" cy="149"/>
            </a:xfrm>
            <a:prstGeom prst="straightConnector1">
              <a:avLst/>
            </a:prstGeom>
            <a:noFill/>
            <a:ln w="12700" cap="flat" cmpd="sng">
              <a:solidFill>
                <a:srgbClr val="000000"/>
              </a:solidFill>
              <a:prstDash val="solid"/>
              <a:miter lim="800000"/>
              <a:headEnd type="none" w="med" len="med"/>
              <a:tailEnd type="none" w="med" len="med"/>
            </a:ln>
          </p:spPr>
        </p:cxnSp>
        <p:cxnSp>
          <p:nvCxnSpPr>
            <p:cNvPr id="258" name="Google Shape;258;p26"/>
            <p:cNvCxnSpPr/>
            <p:nvPr/>
          </p:nvCxnSpPr>
          <p:spPr>
            <a:xfrm rot="10800000">
              <a:off x="1036" y="1190"/>
              <a:ext cx="0" cy="149"/>
            </a:xfrm>
            <a:prstGeom prst="straightConnector1">
              <a:avLst/>
            </a:prstGeom>
            <a:noFill/>
            <a:ln w="12700" cap="flat" cmpd="sng">
              <a:solidFill>
                <a:srgbClr val="000000"/>
              </a:solidFill>
              <a:prstDash val="solid"/>
              <a:miter lim="800000"/>
              <a:headEnd type="none" w="med" len="med"/>
              <a:tailEnd type="none" w="med" len="med"/>
            </a:ln>
          </p:spPr>
        </p:cxnSp>
        <p:cxnSp>
          <p:nvCxnSpPr>
            <p:cNvPr id="259" name="Google Shape;259;p26"/>
            <p:cNvCxnSpPr/>
            <p:nvPr/>
          </p:nvCxnSpPr>
          <p:spPr>
            <a:xfrm rot="10800000">
              <a:off x="1320" y="1190"/>
              <a:ext cx="0" cy="149"/>
            </a:xfrm>
            <a:prstGeom prst="straightConnector1">
              <a:avLst/>
            </a:prstGeom>
            <a:noFill/>
            <a:ln w="12700" cap="flat" cmpd="sng">
              <a:solidFill>
                <a:srgbClr val="000000"/>
              </a:solidFill>
              <a:prstDash val="solid"/>
              <a:miter lim="800000"/>
              <a:headEnd type="none" w="med" len="med"/>
              <a:tailEnd type="none" w="med" len="med"/>
            </a:ln>
          </p:spPr>
        </p:cxnSp>
        <p:cxnSp>
          <p:nvCxnSpPr>
            <p:cNvPr id="260" name="Google Shape;260;p26"/>
            <p:cNvCxnSpPr/>
            <p:nvPr/>
          </p:nvCxnSpPr>
          <p:spPr>
            <a:xfrm rot="10800000">
              <a:off x="1604" y="1190"/>
              <a:ext cx="0" cy="149"/>
            </a:xfrm>
            <a:prstGeom prst="straightConnector1">
              <a:avLst/>
            </a:prstGeom>
            <a:noFill/>
            <a:ln w="12700" cap="flat" cmpd="sng">
              <a:solidFill>
                <a:srgbClr val="000000"/>
              </a:solidFill>
              <a:prstDash val="solid"/>
              <a:miter lim="800000"/>
              <a:headEnd type="none" w="med" len="med"/>
              <a:tailEnd type="none" w="med" len="med"/>
            </a:ln>
          </p:spPr>
        </p:cxnSp>
        <p:cxnSp>
          <p:nvCxnSpPr>
            <p:cNvPr id="261" name="Google Shape;261;p26"/>
            <p:cNvCxnSpPr/>
            <p:nvPr/>
          </p:nvCxnSpPr>
          <p:spPr>
            <a:xfrm rot="10800000">
              <a:off x="1889" y="1190"/>
              <a:ext cx="0" cy="149"/>
            </a:xfrm>
            <a:prstGeom prst="straightConnector1">
              <a:avLst/>
            </a:prstGeom>
            <a:noFill/>
            <a:ln w="12700" cap="flat" cmpd="sng">
              <a:solidFill>
                <a:srgbClr val="000000"/>
              </a:solidFill>
              <a:prstDash val="solid"/>
              <a:miter lim="800000"/>
              <a:headEnd type="none" w="med" len="med"/>
              <a:tailEnd type="none" w="med" len="med"/>
            </a:ln>
          </p:spPr>
        </p:cxnSp>
        <p:cxnSp>
          <p:nvCxnSpPr>
            <p:cNvPr id="262" name="Google Shape;262;p26"/>
            <p:cNvCxnSpPr/>
            <p:nvPr/>
          </p:nvCxnSpPr>
          <p:spPr>
            <a:xfrm rot="10800000">
              <a:off x="2173" y="1190"/>
              <a:ext cx="0" cy="149"/>
            </a:xfrm>
            <a:prstGeom prst="straightConnector1">
              <a:avLst/>
            </a:prstGeom>
            <a:noFill/>
            <a:ln w="12700" cap="flat" cmpd="sng">
              <a:solidFill>
                <a:srgbClr val="000000"/>
              </a:solidFill>
              <a:prstDash val="solid"/>
              <a:miter lim="800000"/>
              <a:headEnd type="none" w="med" len="med"/>
              <a:tailEnd type="none" w="med" len="med"/>
            </a:ln>
          </p:spPr>
        </p:cxnSp>
        <p:cxnSp>
          <p:nvCxnSpPr>
            <p:cNvPr id="263" name="Google Shape;263;p26"/>
            <p:cNvCxnSpPr/>
            <p:nvPr/>
          </p:nvCxnSpPr>
          <p:spPr>
            <a:xfrm rot="10800000">
              <a:off x="2457" y="1190"/>
              <a:ext cx="0" cy="149"/>
            </a:xfrm>
            <a:prstGeom prst="straightConnector1">
              <a:avLst/>
            </a:prstGeom>
            <a:noFill/>
            <a:ln w="12700" cap="flat" cmpd="sng">
              <a:solidFill>
                <a:srgbClr val="000000"/>
              </a:solidFill>
              <a:prstDash val="solid"/>
              <a:miter lim="800000"/>
              <a:headEnd type="none" w="med" len="med"/>
              <a:tailEnd type="none" w="med" len="med"/>
            </a:ln>
          </p:spPr>
        </p:cxnSp>
        <p:cxnSp>
          <p:nvCxnSpPr>
            <p:cNvPr id="264" name="Google Shape;264;p26"/>
            <p:cNvCxnSpPr/>
            <p:nvPr/>
          </p:nvCxnSpPr>
          <p:spPr>
            <a:xfrm rot="10800000">
              <a:off x="2742" y="1190"/>
              <a:ext cx="0" cy="149"/>
            </a:xfrm>
            <a:prstGeom prst="straightConnector1">
              <a:avLst/>
            </a:prstGeom>
            <a:noFill/>
            <a:ln w="12700" cap="flat" cmpd="sng">
              <a:solidFill>
                <a:srgbClr val="000000"/>
              </a:solidFill>
              <a:prstDash val="solid"/>
              <a:miter lim="800000"/>
              <a:headEnd type="none" w="med" len="med"/>
              <a:tailEnd type="none" w="med" len="med"/>
            </a:ln>
          </p:spPr>
        </p:cxnSp>
        <p:sp>
          <p:nvSpPr>
            <p:cNvPr id="265" name="Google Shape;265;p26"/>
            <p:cNvSpPr txBox="1"/>
            <p:nvPr/>
          </p:nvSpPr>
          <p:spPr>
            <a:xfrm>
              <a:off x="755" y="834"/>
              <a:ext cx="285" cy="142"/>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66" name="Google Shape;266;p26"/>
            <p:cNvSpPr txBox="1"/>
            <p:nvPr/>
          </p:nvSpPr>
          <p:spPr>
            <a:xfrm>
              <a:off x="1040" y="834"/>
              <a:ext cx="568" cy="142"/>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67" name="Google Shape;267;p26"/>
            <p:cNvSpPr txBox="1"/>
            <p:nvPr/>
          </p:nvSpPr>
          <p:spPr>
            <a:xfrm>
              <a:off x="2177" y="834"/>
              <a:ext cx="569" cy="142"/>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68" name="Google Shape;268;p26"/>
            <p:cNvSpPr txBox="1"/>
            <p:nvPr/>
          </p:nvSpPr>
          <p:spPr>
            <a:xfrm>
              <a:off x="1608" y="834"/>
              <a:ext cx="285" cy="142"/>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69" name="Google Shape;269;p26"/>
            <p:cNvSpPr txBox="1"/>
            <p:nvPr/>
          </p:nvSpPr>
          <p:spPr>
            <a:xfrm>
              <a:off x="1893" y="834"/>
              <a:ext cx="284" cy="142"/>
            </a:xfrm>
            <a:prstGeom prst="rect">
              <a:avLst/>
            </a:prstGeom>
            <a:solidFill>
              <a:srgbClr val="FFFF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sp>
        <p:nvSpPr>
          <p:cNvPr id="270" name="Google Shape;270;p26"/>
          <p:cNvSpPr txBox="1">
            <a:spLocks noGrp="1"/>
          </p:cNvSpPr>
          <p:nvPr>
            <p:ph type="title"/>
          </p:nvPr>
        </p:nvSpPr>
        <p:spPr>
          <a:xfrm>
            <a:off x="1295400" y="762000"/>
            <a:ext cx="8382000" cy="6096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folHlink"/>
              </a:buClr>
              <a:buSzPts val="4400"/>
              <a:buFont typeface="Tahoma"/>
              <a:buNone/>
            </a:pPr>
            <a:r>
              <a:rPr lang="en-US" sz="4400" b="0" i="0" u="none">
                <a:solidFill>
                  <a:schemeClr val="folHlink"/>
                </a:solidFill>
                <a:latin typeface="Tahoma"/>
                <a:ea typeface="Tahoma"/>
                <a:cs typeface="Tahoma"/>
                <a:sym typeface="Tahoma"/>
              </a:rPr>
              <a:t>How many cycles are required for a program?</a:t>
            </a:r>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7"/>
          <p:cNvSpPr txBox="1"/>
          <p:nvPr/>
        </p:nvSpPr>
        <p:spPr>
          <a:xfrm>
            <a:off x="225425" y="312737"/>
            <a:ext cx="3644900" cy="4778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77" name="Google Shape;277;p27"/>
          <p:cNvSpPr txBox="1">
            <a:spLocks noGrp="1"/>
          </p:cNvSpPr>
          <p:nvPr>
            <p:ph type="body" idx="1"/>
          </p:nvPr>
        </p:nvSpPr>
        <p:spPr>
          <a:xfrm>
            <a:off x="1182687" y="2017712"/>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Our favorite program runs in 10 seconds on computer A, which has a 400Mhz. clock.</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We are trying to help a computer designer build a new machine B, that will run this program in 6 seconds.  The designer can use new (or perhaps more expensive) technology to substantially increase the clock rate, but has informed us that this increase will affect the rest of the CPU design, causing machine B to require 1.2 times as many clock cycles as machine A for the same program.</a:t>
            </a:r>
            <a:r>
              <a:rPr lang="en-US" sz="2000" b="0" i="0" u="none">
                <a:solidFill>
                  <a:schemeClr val="dk1"/>
                </a:solidFill>
                <a:latin typeface="Times New Roman"/>
                <a:ea typeface="Times New Roman"/>
                <a:cs typeface="Times New Roman"/>
                <a:sym typeface="Times New Roman"/>
              </a:rPr>
              <a:t> </a:t>
            </a:r>
            <a:endParaRPr/>
          </a:p>
          <a:p>
            <a:pPr marL="342900" lvl="0" indent="-342900" algn="l" rtl="0">
              <a:lnSpc>
                <a:spcPct val="90000"/>
              </a:lnSpc>
              <a:spcBef>
                <a:spcPts val="400"/>
              </a:spcBef>
              <a:spcAft>
                <a:spcPts val="0"/>
              </a:spcAft>
              <a:buSzPts val="1200"/>
              <a:buNone/>
            </a:pPr>
            <a:endParaRPr sz="20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1" u="none">
                <a:solidFill>
                  <a:schemeClr val="dk1"/>
                </a:solidFill>
                <a:latin typeface="Times New Roman"/>
                <a:ea typeface="Times New Roman"/>
                <a:cs typeface="Times New Roman"/>
                <a:sym typeface="Times New Roman"/>
              </a:rPr>
              <a:t>What clock rate should we tell the designer to target?</a:t>
            </a:r>
            <a:br>
              <a:rPr lang="en-US" sz="2000" b="0" i="1" u="none">
                <a:solidFill>
                  <a:schemeClr val="dk1"/>
                </a:solidFill>
                <a:latin typeface="Times New Roman"/>
                <a:ea typeface="Times New Roman"/>
                <a:cs typeface="Times New Roman"/>
                <a:sym typeface="Times New Roman"/>
              </a:rPr>
            </a:br>
            <a:r>
              <a:rPr lang="en-US" sz="2000" b="0" i="0" u="none">
                <a:solidFill>
                  <a:schemeClr val="dk1"/>
                </a:solidFill>
                <a:latin typeface="Times New Roman"/>
                <a:ea typeface="Times New Roman"/>
                <a:cs typeface="Times New Roman"/>
                <a:sym typeface="Times New Roman"/>
              </a:rPr>
              <a:t/>
            </a:r>
            <a:br>
              <a:rPr lang="en-US" sz="2000" b="0" i="0" u="none">
                <a:solidFill>
                  <a:schemeClr val="dk1"/>
                </a:solidFill>
                <a:latin typeface="Times New Roman"/>
                <a:ea typeface="Times New Roman"/>
                <a:cs typeface="Times New Roman"/>
                <a:sym typeface="Times New Roman"/>
              </a:rPr>
            </a:br>
            <a:endParaRPr/>
          </a:p>
        </p:txBody>
      </p:sp>
      <p:sp>
        <p:nvSpPr>
          <p:cNvPr id="278" name="Google Shape;278;p27"/>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Example</a:t>
            </a:r>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8"/>
          <p:cNvSpPr txBox="1"/>
          <p:nvPr/>
        </p:nvSpPr>
        <p:spPr>
          <a:xfrm>
            <a:off x="225425" y="312737"/>
            <a:ext cx="3544887" cy="4778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85" name="Google Shape;285;p28"/>
          <p:cNvSpPr txBox="1">
            <a:spLocks noGrp="1"/>
          </p:cNvSpPr>
          <p:nvPr>
            <p:ph type="body" idx="1"/>
          </p:nvPr>
        </p:nvSpPr>
        <p:spPr>
          <a:xfrm>
            <a:off x="1182687" y="2017712"/>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13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A given program will require:</a:t>
            </a:r>
            <a:endParaRPr/>
          </a:p>
          <a:p>
            <a:pPr marL="742950" lvl="1" indent="-285750" algn="l" rtl="0">
              <a:lnSpc>
                <a:spcPct val="13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some number of instructions (machine instructions)</a:t>
            </a:r>
            <a:endParaRPr/>
          </a:p>
          <a:p>
            <a:pPr marL="742950" lvl="1" indent="-285750" algn="l" rtl="0">
              <a:lnSpc>
                <a:spcPct val="13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some number of cycles</a:t>
            </a:r>
            <a:endParaRPr/>
          </a:p>
          <a:p>
            <a:pPr marL="742950" lvl="1" indent="-285750" algn="l" rtl="0">
              <a:lnSpc>
                <a:spcPct val="13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some number of seconds</a:t>
            </a:r>
            <a:endParaRPr/>
          </a:p>
          <a:p>
            <a:pPr marL="342900" lvl="0" indent="-342900" algn="l" rtl="0">
              <a:lnSpc>
                <a:spcPct val="13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We have a vocabulary that relates these quantities:</a:t>
            </a:r>
            <a:endParaRPr/>
          </a:p>
          <a:p>
            <a:pPr marL="742950" lvl="1" indent="-285750" algn="l" rtl="0">
              <a:lnSpc>
                <a:spcPct val="130000"/>
              </a:lnSpc>
              <a:spcBef>
                <a:spcPts val="360"/>
              </a:spcBef>
              <a:spcAft>
                <a:spcPts val="0"/>
              </a:spcAft>
              <a:buClr>
                <a:schemeClr val="hlink"/>
              </a:buClr>
              <a:buSzPts val="990"/>
              <a:buFont typeface="Noto Sans Symbols"/>
              <a:buChar char="■"/>
            </a:pPr>
            <a:r>
              <a:rPr lang="en-US" sz="1800" b="0" i="1" u="none">
                <a:solidFill>
                  <a:schemeClr val="dk1"/>
                </a:solidFill>
                <a:latin typeface="Tahoma"/>
                <a:ea typeface="Tahoma"/>
                <a:cs typeface="Tahoma"/>
                <a:sym typeface="Tahoma"/>
              </a:rPr>
              <a:t>cycle time</a:t>
            </a:r>
            <a:r>
              <a:rPr lang="en-US" sz="1800" b="0" i="0" u="none">
                <a:solidFill>
                  <a:schemeClr val="dk1"/>
                </a:solidFill>
                <a:latin typeface="Tahoma"/>
                <a:ea typeface="Tahoma"/>
                <a:cs typeface="Tahoma"/>
                <a:sym typeface="Tahoma"/>
              </a:rPr>
              <a:t> (seconds per cycle)</a:t>
            </a:r>
            <a:endParaRPr/>
          </a:p>
          <a:p>
            <a:pPr marL="742950" lvl="1" indent="-285750" algn="l" rtl="0">
              <a:lnSpc>
                <a:spcPct val="130000"/>
              </a:lnSpc>
              <a:spcBef>
                <a:spcPts val="360"/>
              </a:spcBef>
              <a:spcAft>
                <a:spcPts val="0"/>
              </a:spcAft>
              <a:buClr>
                <a:schemeClr val="hlink"/>
              </a:buClr>
              <a:buSzPts val="990"/>
              <a:buFont typeface="Noto Sans Symbols"/>
              <a:buChar char="■"/>
            </a:pPr>
            <a:r>
              <a:rPr lang="en-US" sz="1800" b="0" i="1" u="none">
                <a:solidFill>
                  <a:schemeClr val="dk1"/>
                </a:solidFill>
                <a:latin typeface="Tahoma"/>
                <a:ea typeface="Tahoma"/>
                <a:cs typeface="Tahoma"/>
                <a:sym typeface="Tahoma"/>
              </a:rPr>
              <a:t>clock rate</a:t>
            </a:r>
            <a:r>
              <a:rPr lang="en-US" sz="1800" b="0" i="0" u="none">
                <a:solidFill>
                  <a:schemeClr val="dk1"/>
                </a:solidFill>
                <a:latin typeface="Tahoma"/>
                <a:ea typeface="Tahoma"/>
                <a:cs typeface="Tahoma"/>
                <a:sym typeface="Tahoma"/>
              </a:rPr>
              <a:t> (cycles per second)</a:t>
            </a:r>
            <a:endParaRPr/>
          </a:p>
          <a:p>
            <a:pPr marL="742950" lvl="1" indent="-285750" algn="l" rtl="0">
              <a:lnSpc>
                <a:spcPct val="13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a:t>
            </a:r>
            <a:r>
              <a:rPr lang="en-US" sz="1800" b="0" i="1" u="none">
                <a:solidFill>
                  <a:schemeClr val="dk1"/>
                </a:solidFill>
                <a:latin typeface="Tahoma"/>
                <a:ea typeface="Tahoma"/>
                <a:cs typeface="Tahoma"/>
                <a:sym typeface="Tahoma"/>
              </a:rPr>
              <a:t>average</a:t>
            </a:r>
            <a:r>
              <a:rPr lang="en-US" sz="1800" b="0" i="0" u="none">
                <a:solidFill>
                  <a:schemeClr val="dk1"/>
                </a:solidFill>
                <a:latin typeface="Tahoma"/>
                <a:ea typeface="Tahoma"/>
                <a:cs typeface="Tahoma"/>
                <a:sym typeface="Tahoma"/>
              </a:rPr>
              <a:t>)</a:t>
            </a:r>
            <a:r>
              <a:rPr lang="en-US" sz="1800" b="0" i="1" u="none">
                <a:solidFill>
                  <a:schemeClr val="dk1"/>
                </a:solidFill>
                <a:latin typeface="Tahoma"/>
                <a:ea typeface="Tahoma"/>
                <a:cs typeface="Tahoma"/>
                <a:sym typeface="Tahoma"/>
              </a:rPr>
              <a:t> CPI</a:t>
            </a:r>
            <a:r>
              <a:rPr lang="en-US" sz="1800" b="0" i="0" u="none">
                <a:solidFill>
                  <a:schemeClr val="dk1"/>
                </a:solidFill>
                <a:latin typeface="Tahoma"/>
                <a:ea typeface="Tahoma"/>
                <a:cs typeface="Tahoma"/>
                <a:sym typeface="Tahoma"/>
              </a:rPr>
              <a:t> (cycles per instruction)             </a:t>
            </a:r>
            <a:endParaRPr/>
          </a:p>
          <a:p>
            <a:pPr marL="1143000" lvl="2" indent="-228600" algn="l" rtl="0">
              <a:lnSpc>
                <a:spcPct val="130000"/>
              </a:lnSpc>
              <a:spcBef>
                <a:spcPts val="320"/>
              </a:spcBef>
              <a:spcAft>
                <a:spcPts val="0"/>
              </a:spcAft>
              <a:buClr>
                <a:schemeClr val="folHlink"/>
              </a:buClr>
              <a:buSzPts val="800"/>
              <a:buFont typeface="Noto Sans Symbols"/>
              <a:buChar char="■"/>
            </a:pPr>
            <a:r>
              <a:rPr lang="en-US" sz="1600" b="0" i="0" u="none">
                <a:solidFill>
                  <a:schemeClr val="dk1"/>
                </a:solidFill>
                <a:latin typeface="Tahoma"/>
                <a:ea typeface="Tahoma"/>
                <a:cs typeface="Tahoma"/>
                <a:sym typeface="Tahoma"/>
              </a:rPr>
              <a:t>a floating point intensive application might have a higher average CPI</a:t>
            </a:r>
            <a:endParaRPr/>
          </a:p>
          <a:p>
            <a:pPr marL="742950" lvl="1" indent="-285750" algn="l" rtl="0">
              <a:lnSpc>
                <a:spcPct val="130000"/>
              </a:lnSpc>
              <a:spcBef>
                <a:spcPts val="360"/>
              </a:spcBef>
              <a:spcAft>
                <a:spcPts val="0"/>
              </a:spcAft>
              <a:buClr>
                <a:schemeClr val="hlink"/>
              </a:buClr>
              <a:buSzPts val="990"/>
              <a:buFont typeface="Noto Sans Symbols"/>
              <a:buChar char="■"/>
            </a:pPr>
            <a:r>
              <a:rPr lang="en-US" sz="1800" b="0" i="1" u="none">
                <a:solidFill>
                  <a:schemeClr val="dk1"/>
                </a:solidFill>
                <a:latin typeface="Tahoma"/>
                <a:ea typeface="Tahoma"/>
                <a:cs typeface="Tahoma"/>
                <a:sym typeface="Tahoma"/>
              </a:rPr>
              <a:t>MIPS </a:t>
            </a:r>
            <a:r>
              <a:rPr lang="en-US" sz="1800" b="0" i="0" u="none">
                <a:solidFill>
                  <a:schemeClr val="dk1"/>
                </a:solidFill>
                <a:latin typeface="Tahoma"/>
                <a:ea typeface="Tahoma"/>
                <a:cs typeface="Tahoma"/>
                <a:sym typeface="Tahoma"/>
              </a:rPr>
              <a:t>(millions of instructions per second)</a:t>
            </a:r>
            <a:endParaRPr/>
          </a:p>
          <a:p>
            <a:pPr marL="1143000" lvl="2" indent="-228600" algn="l" rtl="0">
              <a:lnSpc>
                <a:spcPct val="130000"/>
              </a:lnSpc>
              <a:spcBef>
                <a:spcPts val="320"/>
              </a:spcBef>
              <a:spcAft>
                <a:spcPts val="0"/>
              </a:spcAft>
              <a:buClr>
                <a:schemeClr val="folHlink"/>
              </a:buClr>
              <a:buSzPts val="800"/>
              <a:buFont typeface="Noto Sans Symbols"/>
              <a:buChar char="■"/>
            </a:pPr>
            <a:r>
              <a:rPr lang="en-US" sz="1600" b="0" i="0" u="none">
                <a:solidFill>
                  <a:schemeClr val="dk1"/>
                </a:solidFill>
                <a:latin typeface="Tahoma"/>
                <a:ea typeface="Tahoma"/>
                <a:cs typeface="Tahoma"/>
                <a:sym typeface="Tahoma"/>
              </a:rPr>
              <a:t>this would be higher for a program using simple instructions</a:t>
            </a:r>
            <a:endParaRPr/>
          </a:p>
        </p:txBody>
      </p:sp>
      <p:sp>
        <p:nvSpPr>
          <p:cNvPr id="286" name="Google Shape;286;p28"/>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folHlink"/>
              </a:buClr>
              <a:buSzPts val="4400"/>
              <a:buFont typeface="Tahoma"/>
              <a:buNone/>
            </a:pPr>
            <a:r>
              <a:rPr lang="en-US" sz="4400" b="0" i="0" u="none">
                <a:solidFill>
                  <a:schemeClr val="folHlink"/>
                </a:solidFill>
                <a:latin typeface="Tahoma"/>
                <a:ea typeface="Tahoma"/>
                <a:cs typeface="Tahoma"/>
                <a:sym typeface="Tahoma"/>
              </a:rPr>
              <a:t>Terminology</a:t>
            </a:r>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9"/>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Performance Measure</a:t>
            </a:r>
            <a:endParaRPr/>
          </a:p>
        </p:txBody>
      </p:sp>
      <p:sp>
        <p:nvSpPr>
          <p:cNvPr id="293" name="Google Shape;293;p29"/>
          <p:cNvSpPr txBox="1">
            <a:spLocks noGrp="1"/>
          </p:cNvSpPr>
          <p:nvPr>
            <p:ph type="body" idx="1"/>
          </p:nvPr>
        </p:nvSpPr>
        <p:spPr>
          <a:xfrm>
            <a:off x="1182687" y="2017712"/>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Performance is determined by execution time</a:t>
            </a:r>
            <a:endParaRPr/>
          </a:p>
          <a:p>
            <a:pPr marL="342900" lvl="0" indent="-342900" algn="l" rtl="0">
              <a:lnSpc>
                <a:spcPct val="100000"/>
              </a:lnSpc>
              <a:spcBef>
                <a:spcPts val="400"/>
              </a:spcBef>
              <a:spcAft>
                <a:spcPts val="0"/>
              </a:spcAft>
              <a:buSzPts val="1200"/>
              <a:buNone/>
            </a:pPr>
            <a:endParaRPr sz="2000" b="0" i="1" u="none">
              <a:solidFill>
                <a:schemeClr val="dk1"/>
              </a:solidFill>
              <a:latin typeface="Tahoma"/>
              <a:ea typeface="Tahoma"/>
              <a:cs typeface="Tahoma"/>
              <a:sym typeface="Tahoma"/>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Do any of these other variables equal performance?</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 of cycles to execute program?</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 of instructions in program?</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 of cycles per second?</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average # of cycles per instruction?</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average # of instructions per second?</a:t>
            </a:r>
            <a:br>
              <a:rPr lang="en-US" sz="1800" b="0" i="0" u="none">
                <a:solidFill>
                  <a:schemeClr val="dk1"/>
                </a:solidFill>
                <a:latin typeface="Tahoma"/>
                <a:ea typeface="Tahoma"/>
                <a:cs typeface="Tahoma"/>
                <a:sym typeface="Tahoma"/>
              </a:rPr>
            </a:b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Common pitfall </a:t>
            </a:r>
            <a:r>
              <a:rPr lang="en-US" sz="2000" b="0" i="0" u="none">
                <a:solidFill>
                  <a:schemeClr val="dk1"/>
                </a:solidFill>
                <a:latin typeface="Tahoma"/>
                <a:ea typeface="Tahoma"/>
                <a:cs typeface="Tahoma"/>
                <a:sym typeface="Tahoma"/>
              </a:rPr>
              <a:t>: thinking one of the variables is indicative of performance when it really isn’t</a:t>
            </a:r>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0"/>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Performance Equation II</a:t>
            </a:r>
            <a:endParaRPr/>
          </a:p>
        </p:txBody>
      </p:sp>
      <p:sp>
        <p:nvSpPr>
          <p:cNvPr id="299" name="Google Shape;299;p30"/>
          <p:cNvSpPr txBox="1">
            <a:spLocks noGrp="1"/>
          </p:cNvSpPr>
          <p:nvPr>
            <p:ph type="body" idx="1"/>
          </p:nvPr>
        </p:nvSpPr>
        <p:spPr>
          <a:xfrm>
            <a:off x="1182687" y="2017712"/>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080"/>
              <a:buNone/>
            </a:pPr>
            <a:r>
              <a:rPr lang="en-US" sz="1800" b="0" i="0" u="none">
                <a:solidFill>
                  <a:schemeClr val="dk1"/>
                </a:solidFill>
                <a:latin typeface="Times New Roman"/>
                <a:ea typeface="Times New Roman"/>
                <a:cs typeface="Times New Roman"/>
                <a:sym typeface="Times New Roman"/>
              </a:rPr>
              <a:t>CPU execution time         Instruction count        average CPI        Clock cycle time    </a:t>
            </a:r>
            <a:endParaRPr/>
          </a:p>
          <a:p>
            <a:pPr marL="342900" lvl="0" indent="-342900" algn="l" rtl="0">
              <a:lnSpc>
                <a:spcPct val="100000"/>
              </a:lnSpc>
              <a:spcBef>
                <a:spcPts val="0"/>
              </a:spcBef>
              <a:spcAft>
                <a:spcPts val="0"/>
              </a:spcAft>
              <a:buSzPts val="1080"/>
              <a:buNone/>
            </a:pPr>
            <a:r>
              <a:rPr lang="en-US" sz="1800" b="0" i="0" u="none">
                <a:solidFill>
                  <a:schemeClr val="dk1"/>
                </a:solidFill>
                <a:latin typeface="Times New Roman"/>
                <a:ea typeface="Times New Roman"/>
                <a:cs typeface="Times New Roman"/>
                <a:sym typeface="Times New Roman"/>
              </a:rPr>
              <a:t>for a program                   for a program</a:t>
            </a:r>
            <a:endParaRPr/>
          </a:p>
          <a:p>
            <a:pPr marL="342900" lvl="0" indent="-342900" algn="l" rtl="0">
              <a:lnSpc>
                <a:spcPct val="100000"/>
              </a:lnSpc>
              <a:spcBef>
                <a:spcPts val="480"/>
              </a:spcBef>
              <a:spcAft>
                <a:spcPts val="0"/>
              </a:spcAft>
              <a:buSzPts val="1440"/>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folHlink"/>
              </a:buClr>
              <a:buSzPts val="1200"/>
              <a:buFont typeface="Noto Sans Symbols"/>
              <a:buChar char="■"/>
            </a:pPr>
            <a:r>
              <a:rPr lang="en-US" sz="2000" b="0" i="1" u="none">
                <a:solidFill>
                  <a:schemeClr val="dk1"/>
                </a:solidFill>
                <a:latin typeface="Times New Roman"/>
                <a:ea typeface="Times New Roman"/>
                <a:cs typeface="Times New Roman"/>
                <a:sym typeface="Times New Roman"/>
              </a:rPr>
              <a:t>Derive the above equation from Performance Equation I</a:t>
            </a:r>
            <a:r>
              <a:rPr lang="en-US" sz="2400" b="0" i="1" u="none">
                <a:solidFill>
                  <a:schemeClr val="dk1"/>
                </a:solidFill>
                <a:latin typeface="Times New Roman"/>
                <a:ea typeface="Times New Roman"/>
                <a:cs typeface="Times New Roman"/>
                <a:sym typeface="Times New Roman"/>
              </a:rPr>
              <a:t/>
            </a:r>
            <a:br>
              <a:rPr lang="en-US" sz="2400" b="0" i="1" u="none">
                <a:solidFill>
                  <a:schemeClr val="dk1"/>
                </a:solidFill>
                <a:latin typeface="Times New Roman"/>
                <a:ea typeface="Times New Roman"/>
                <a:cs typeface="Times New Roman"/>
                <a:sym typeface="Times New Roman"/>
              </a:rPr>
            </a:br>
            <a:endParaRPr/>
          </a:p>
          <a:p>
            <a:pPr marL="342900" lvl="0" indent="-251459" algn="l" rtl="0">
              <a:spcBef>
                <a:spcPts val="480"/>
              </a:spcBef>
              <a:spcAft>
                <a:spcPts val="0"/>
              </a:spcAft>
              <a:buSzPts val="1440"/>
              <a:buNone/>
            </a:pPr>
            <a:endParaRPr sz="2400" b="0" i="1" u="none">
              <a:solidFill>
                <a:schemeClr val="dk1"/>
              </a:solidFill>
              <a:latin typeface="Times New Roman"/>
              <a:ea typeface="Times New Roman"/>
              <a:cs typeface="Times New Roman"/>
              <a:sym typeface="Times New Roman"/>
            </a:endParaRPr>
          </a:p>
        </p:txBody>
      </p:sp>
      <p:sp>
        <p:nvSpPr>
          <p:cNvPr id="300" name="Google Shape;300;p30"/>
          <p:cNvSpPr txBox="1"/>
          <p:nvPr/>
        </p:nvSpPr>
        <p:spPr>
          <a:xfrm>
            <a:off x="3200400" y="2133600"/>
            <a:ext cx="312737"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t>
            </a:r>
            <a:endParaRPr/>
          </a:p>
        </p:txBody>
      </p:sp>
      <p:sp>
        <p:nvSpPr>
          <p:cNvPr id="301" name="Google Shape;301;p30"/>
          <p:cNvSpPr txBox="1"/>
          <p:nvPr/>
        </p:nvSpPr>
        <p:spPr>
          <a:xfrm>
            <a:off x="5257800" y="1981200"/>
            <a:ext cx="323850"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a:t>
            </a:r>
            <a:endParaRPr/>
          </a:p>
        </p:txBody>
      </p:sp>
      <p:sp>
        <p:nvSpPr>
          <p:cNvPr id="302" name="Google Shape;302;p30"/>
          <p:cNvSpPr txBox="1"/>
          <p:nvPr/>
        </p:nvSpPr>
        <p:spPr>
          <a:xfrm>
            <a:off x="6915150" y="1981200"/>
            <a:ext cx="323850"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Tahoma"/>
              <a:buNone/>
            </a:pPr>
            <a:r>
              <a:rPr lang="en-US" sz="2000" b="0" i="0" u="none">
                <a:solidFill>
                  <a:schemeClr val="dk1"/>
                </a:solidFill>
                <a:latin typeface="Tahoma"/>
                <a:ea typeface="Tahoma"/>
                <a:cs typeface="Tahoma"/>
                <a:sym typeface="Tahoma"/>
              </a:rPr>
              <a:t>×</a:t>
            </a:r>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1"/>
          <p:cNvSpPr txBox="1"/>
          <p:nvPr/>
        </p:nvSpPr>
        <p:spPr>
          <a:xfrm>
            <a:off x="225425" y="312737"/>
            <a:ext cx="3670300" cy="4778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09" name="Google Shape;309;p31"/>
          <p:cNvSpPr txBox="1">
            <a:spLocks noGrp="1"/>
          </p:cNvSpPr>
          <p:nvPr>
            <p:ph type="body" idx="1"/>
          </p:nvPr>
        </p:nvSpPr>
        <p:spPr>
          <a:xfrm>
            <a:off x="1182687" y="2017712"/>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Suppose we have two implementations of the same instruction set architecture (ISA).  For some program:</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machine A has a clock cycle time of 10 ns. and a CPI of 2.0</a:t>
            </a:r>
            <a:endParaRPr/>
          </a:p>
          <a:p>
            <a:pPr marL="742950" lvl="1" indent="-285750" algn="l" rtl="0">
              <a:lnSpc>
                <a:spcPct val="100000"/>
              </a:lnSpc>
              <a:spcBef>
                <a:spcPts val="40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machine B has a clock cycle time of 20 ns. and a CPI of 1.2</a:t>
            </a:r>
            <a:r>
              <a:rPr lang="en-US" sz="2000" b="0" i="0" u="none">
                <a:solidFill>
                  <a:schemeClr val="dk1"/>
                </a:solidFill>
                <a:latin typeface="Tahoma"/>
                <a:ea typeface="Tahoma"/>
                <a:cs typeface="Tahoma"/>
                <a:sym typeface="Tahoma"/>
              </a:rPr>
              <a:t> </a:t>
            </a:r>
            <a:endParaRPr/>
          </a:p>
          <a:p>
            <a:pPr marL="742950" lvl="1" indent="-285750" algn="l" rtl="0">
              <a:lnSpc>
                <a:spcPct val="100000"/>
              </a:lnSpc>
              <a:spcBef>
                <a:spcPts val="400"/>
              </a:spcBef>
              <a:spcAft>
                <a:spcPts val="0"/>
              </a:spcAft>
              <a:buSzPts val="1100"/>
              <a:buNone/>
            </a:pPr>
            <a:endParaRPr sz="2000" b="0" i="0" u="none">
              <a:solidFill>
                <a:schemeClr val="dk1"/>
              </a:solidFill>
              <a:latin typeface="Tahoma"/>
              <a:ea typeface="Tahoma"/>
              <a:cs typeface="Tahoma"/>
              <a:sym typeface="Tahoma"/>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1" u="none">
                <a:solidFill>
                  <a:schemeClr val="dk1"/>
                </a:solidFill>
                <a:latin typeface="Times New Roman"/>
                <a:ea typeface="Times New Roman"/>
                <a:cs typeface="Times New Roman"/>
                <a:sym typeface="Times New Roman"/>
              </a:rPr>
              <a:t>Which machine is faster for this program, and by how much?</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1" u="none">
                <a:solidFill>
                  <a:schemeClr val="dk1"/>
                </a:solidFill>
                <a:latin typeface="Times New Roman"/>
                <a:ea typeface="Times New Roman"/>
                <a:cs typeface="Times New Roman"/>
                <a:sym typeface="Times New Roman"/>
              </a:rPr>
              <a:t>If two machines have the same ISA, which of our quantities (e.g., clock rate, CPI, execution time, # of instructions, MIPS) will always be identical? </a:t>
            </a:r>
            <a:endParaRPr/>
          </a:p>
        </p:txBody>
      </p:sp>
      <p:sp>
        <p:nvSpPr>
          <p:cNvPr id="310" name="Google Shape;310;p31"/>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CPI Example I</a:t>
            </a:r>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2"/>
          <p:cNvSpPr txBox="1"/>
          <p:nvPr/>
        </p:nvSpPr>
        <p:spPr>
          <a:xfrm>
            <a:off x="225425" y="312737"/>
            <a:ext cx="1352550" cy="4778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17" name="Google Shape;317;p32"/>
          <p:cNvSpPr txBox="1">
            <a:spLocks noGrp="1"/>
          </p:cNvSpPr>
          <p:nvPr>
            <p:ph type="body" idx="1"/>
          </p:nvPr>
        </p:nvSpPr>
        <p:spPr>
          <a:xfrm>
            <a:off x="1182687" y="2017712"/>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A compiler designer is trying to decide between two code sequences for a particular machine.</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Based on the hardware implementation, there are three different classes of instructions:  Class A, Class B, and Class C, and they require 1, 2 and 3 cycles (respectively).  </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The first code sequence has 5 instructions:  </a:t>
            </a:r>
            <a:endParaRPr/>
          </a:p>
          <a:p>
            <a:pPr marL="342900" lvl="0" indent="-342900" algn="l" rtl="0">
              <a:lnSpc>
                <a:spcPct val="100000"/>
              </a:lnSpc>
              <a:spcBef>
                <a:spcPts val="400"/>
              </a:spcBef>
              <a:spcAft>
                <a:spcPts val="0"/>
              </a:spcAft>
              <a:buSzPts val="1200"/>
              <a:buNone/>
            </a:pPr>
            <a:r>
              <a:rPr lang="en-US" sz="2000" b="0" i="0" u="none">
                <a:solidFill>
                  <a:schemeClr val="dk1"/>
                </a:solidFill>
                <a:latin typeface="Tahoma"/>
                <a:ea typeface="Tahoma"/>
                <a:cs typeface="Tahoma"/>
                <a:sym typeface="Tahoma"/>
              </a:rPr>
              <a:t>     2 of A, 1 of B, and 2 of C</a:t>
            </a:r>
            <a:br>
              <a:rPr lang="en-US" sz="2000" b="0" i="0" u="none">
                <a:solidFill>
                  <a:schemeClr val="dk1"/>
                </a:solidFill>
                <a:latin typeface="Tahoma"/>
                <a:ea typeface="Tahoma"/>
                <a:cs typeface="Tahoma"/>
                <a:sym typeface="Tahoma"/>
              </a:rPr>
            </a:br>
            <a:r>
              <a:rPr lang="en-US" sz="2000" b="0" i="0" u="none">
                <a:solidFill>
                  <a:schemeClr val="dk1"/>
                </a:solidFill>
                <a:latin typeface="Tahoma"/>
                <a:ea typeface="Tahoma"/>
                <a:cs typeface="Tahoma"/>
                <a:sym typeface="Tahoma"/>
              </a:rPr>
              <a:t>The second sequence has 6 instructions:  </a:t>
            </a:r>
            <a:endParaRPr/>
          </a:p>
          <a:p>
            <a:pPr marL="342900" lvl="0" indent="-342900" algn="l" rtl="0">
              <a:lnSpc>
                <a:spcPct val="100000"/>
              </a:lnSpc>
              <a:spcBef>
                <a:spcPts val="400"/>
              </a:spcBef>
              <a:spcAft>
                <a:spcPts val="0"/>
              </a:spcAft>
              <a:buSzPts val="1200"/>
              <a:buNone/>
            </a:pPr>
            <a:r>
              <a:rPr lang="en-US" sz="2000" b="0" i="0" u="none">
                <a:solidFill>
                  <a:schemeClr val="dk1"/>
                </a:solidFill>
                <a:latin typeface="Tahoma"/>
                <a:ea typeface="Tahoma"/>
                <a:cs typeface="Tahoma"/>
                <a:sym typeface="Tahoma"/>
              </a:rPr>
              <a:t>     4 of A, 1 of B, and 1 of C.</a:t>
            </a:r>
            <a:endParaRPr/>
          </a:p>
          <a:p>
            <a:pPr marL="342900" lvl="0" indent="-342900" algn="l" rtl="0">
              <a:lnSpc>
                <a:spcPct val="100000"/>
              </a:lnSpc>
              <a:spcBef>
                <a:spcPts val="400"/>
              </a:spcBef>
              <a:spcAft>
                <a:spcPts val="0"/>
              </a:spcAft>
              <a:buSzPts val="1200"/>
              <a:buNone/>
            </a:pPr>
            <a:endParaRPr sz="2000" b="0" i="0" u="none">
              <a:solidFill>
                <a:schemeClr val="dk1"/>
              </a:solidFill>
              <a:latin typeface="Tahoma"/>
              <a:ea typeface="Tahoma"/>
              <a:cs typeface="Tahoma"/>
              <a:sym typeface="Tahoma"/>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1" u="none">
                <a:solidFill>
                  <a:schemeClr val="dk1"/>
                </a:solidFill>
                <a:latin typeface="Times New Roman"/>
                <a:ea typeface="Times New Roman"/>
                <a:cs typeface="Times New Roman"/>
                <a:sym typeface="Times New Roman"/>
              </a:rPr>
              <a:t>Which sequence will be faster?  How much? What is the CPI for each sequence?</a:t>
            </a:r>
            <a:endParaRPr/>
          </a:p>
        </p:txBody>
      </p:sp>
      <p:sp>
        <p:nvSpPr>
          <p:cNvPr id="318" name="Google Shape;318;p32"/>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CPI Example II</a:t>
            </a:r>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The Computer Revolution</a:t>
            </a:r>
            <a:endParaRPr/>
          </a:p>
        </p:txBody>
      </p:sp>
      <p:sp>
        <p:nvSpPr>
          <p:cNvPr id="118" name="Google Shape;118;p15"/>
          <p:cNvSpPr txBox="1">
            <a:spLocks noGrp="1"/>
          </p:cNvSpPr>
          <p:nvPr>
            <p:ph type="body" idx="1"/>
          </p:nvPr>
        </p:nvSpPr>
        <p:spPr>
          <a:xfrm>
            <a:off x="1182687" y="2017712"/>
            <a:ext cx="7772400" cy="4114800"/>
          </a:xfrm>
          <a:prstGeom prst="rect">
            <a:avLst/>
          </a:prstGeom>
          <a:noFill/>
          <a:ln>
            <a:noFill/>
          </a:ln>
        </p:spPr>
        <p:txBody>
          <a:bodyPr spcFirstLastPara="1" wrap="square" lIns="91425" tIns="45700" rIns="91425" bIns="45700" anchor="t" anchorCtr="0">
            <a:noAutofit/>
          </a:bodyPr>
          <a:lstStyle/>
          <a:p>
            <a:pPr marL="514350" marR="0" lvl="0" indent="-514350" algn="l" rtl="0">
              <a:lnSpc>
                <a:spcPct val="100000"/>
              </a:lnSpc>
              <a:spcBef>
                <a:spcPts val="0"/>
              </a:spcBef>
              <a:spcAft>
                <a:spcPts val="0"/>
              </a:spcAft>
              <a:buClr>
                <a:schemeClr val="folHlink"/>
              </a:buClr>
              <a:buSzPts val="1920"/>
              <a:buFont typeface="Tahoma"/>
              <a:buAutoNum type="arabicPeriod"/>
            </a:pPr>
            <a:r>
              <a:rPr lang="en-US" sz="3200" b="0" i="0" u="none" strike="noStrike" cap="none">
                <a:solidFill>
                  <a:schemeClr val="dk1"/>
                </a:solidFill>
                <a:latin typeface="Tahoma"/>
                <a:ea typeface="Tahoma"/>
                <a:cs typeface="Tahoma"/>
                <a:sym typeface="Tahoma"/>
              </a:rPr>
              <a:t>Progress in computer technology .</a:t>
            </a:r>
            <a:endParaRPr/>
          </a:p>
          <a:p>
            <a:pPr marL="514350" marR="0" lvl="0" indent="-514350" algn="l" rtl="0">
              <a:lnSpc>
                <a:spcPct val="100000"/>
              </a:lnSpc>
              <a:spcBef>
                <a:spcPts val="640"/>
              </a:spcBef>
              <a:spcAft>
                <a:spcPts val="0"/>
              </a:spcAft>
              <a:buClr>
                <a:schemeClr val="folHlink"/>
              </a:buClr>
              <a:buSzPts val="1920"/>
              <a:buFont typeface="Tahoma"/>
              <a:buAutoNum type="arabicPeriod"/>
            </a:pPr>
            <a:r>
              <a:rPr lang="en-US" sz="3200" b="0" i="0" u="none" strike="noStrike" cap="none">
                <a:solidFill>
                  <a:schemeClr val="dk1"/>
                </a:solidFill>
                <a:latin typeface="Tahoma"/>
                <a:ea typeface="Tahoma"/>
                <a:cs typeface="Tahoma"/>
                <a:sym typeface="Tahoma"/>
              </a:rPr>
              <a:t>Makes novel applications feasible.</a:t>
            </a:r>
            <a:endParaRPr/>
          </a:p>
          <a:p>
            <a:pPr marL="742950" marR="0" lvl="1" indent="-285750" algn="l" rtl="0">
              <a:lnSpc>
                <a:spcPct val="100000"/>
              </a:lnSpc>
              <a:spcBef>
                <a:spcPts val="560"/>
              </a:spcBef>
              <a:spcAft>
                <a:spcPts val="0"/>
              </a:spcAft>
              <a:buClr>
                <a:schemeClr val="hlink"/>
              </a:buClr>
              <a:buSzPts val="1540"/>
              <a:buFont typeface="Noto Sans Symbols"/>
              <a:buChar char="■"/>
            </a:pPr>
            <a:r>
              <a:rPr lang="en-US" sz="2800" b="0" i="0" u="none" strike="noStrike" cap="none">
                <a:solidFill>
                  <a:schemeClr val="dk1"/>
                </a:solidFill>
                <a:latin typeface="Tahoma"/>
                <a:ea typeface="Tahoma"/>
                <a:cs typeface="Tahoma"/>
                <a:sym typeface="Tahoma"/>
              </a:rPr>
              <a:t>Computer in Automobile.</a:t>
            </a:r>
            <a:endParaRPr/>
          </a:p>
          <a:p>
            <a:pPr marL="742950" marR="0" lvl="1" indent="-285750" algn="l" rtl="0">
              <a:lnSpc>
                <a:spcPct val="100000"/>
              </a:lnSpc>
              <a:spcBef>
                <a:spcPts val="560"/>
              </a:spcBef>
              <a:spcAft>
                <a:spcPts val="0"/>
              </a:spcAft>
              <a:buClr>
                <a:schemeClr val="hlink"/>
              </a:buClr>
              <a:buSzPts val="1540"/>
              <a:buFont typeface="Noto Sans Symbols"/>
              <a:buChar char="■"/>
            </a:pPr>
            <a:r>
              <a:rPr lang="en-US" sz="2800" b="0" i="0" u="none" strike="noStrike" cap="none">
                <a:solidFill>
                  <a:schemeClr val="dk1"/>
                </a:solidFill>
                <a:latin typeface="Tahoma"/>
                <a:ea typeface="Tahoma"/>
                <a:cs typeface="Tahoma"/>
                <a:sym typeface="Tahoma"/>
              </a:rPr>
              <a:t>Cell phone</a:t>
            </a:r>
            <a:endParaRPr/>
          </a:p>
          <a:p>
            <a:pPr marL="742950" marR="0" lvl="1" indent="-285750" algn="l" rtl="0">
              <a:lnSpc>
                <a:spcPct val="100000"/>
              </a:lnSpc>
              <a:spcBef>
                <a:spcPts val="560"/>
              </a:spcBef>
              <a:spcAft>
                <a:spcPts val="0"/>
              </a:spcAft>
              <a:buClr>
                <a:schemeClr val="hlink"/>
              </a:buClr>
              <a:buSzPts val="1540"/>
              <a:buFont typeface="Noto Sans Symbols"/>
              <a:buChar char="■"/>
            </a:pPr>
            <a:r>
              <a:rPr lang="en-US" sz="2800" b="0" i="0" u="none" strike="noStrike" cap="none">
                <a:solidFill>
                  <a:schemeClr val="dk1"/>
                </a:solidFill>
                <a:latin typeface="Tahoma"/>
                <a:ea typeface="Tahoma"/>
                <a:cs typeface="Tahoma"/>
                <a:sym typeface="Tahoma"/>
              </a:rPr>
              <a:t>Worldwide web</a:t>
            </a:r>
            <a:endParaRPr/>
          </a:p>
          <a:p>
            <a:pPr marL="742950" marR="0" lvl="1" indent="-285750" algn="l" rtl="0">
              <a:lnSpc>
                <a:spcPct val="100000"/>
              </a:lnSpc>
              <a:spcBef>
                <a:spcPts val="560"/>
              </a:spcBef>
              <a:spcAft>
                <a:spcPts val="0"/>
              </a:spcAft>
              <a:buClr>
                <a:schemeClr val="hlink"/>
              </a:buClr>
              <a:buSzPts val="1540"/>
              <a:buFont typeface="Noto Sans Symbols"/>
              <a:buChar char="■"/>
            </a:pPr>
            <a:r>
              <a:rPr lang="en-US" sz="2800" b="0" i="0" u="none" strike="noStrike" cap="none">
                <a:solidFill>
                  <a:schemeClr val="dk1"/>
                </a:solidFill>
                <a:latin typeface="Tahoma"/>
                <a:ea typeface="Tahoma"/>
                <a:cs typeface="Tahoma"/>
                <a:sym typeface="Tahoma"/>
              </a:rPr>
              <a:t>Search engine …..etc.</a:t>
            </a:r>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3"/>
          <p:cNvSpPr txBox="1"/>
          <p:nvPr/>
        </p:nvSpPr>
        <p:spPr>
          <a:xfrm>
            <a:off x="225425" y="312737"/>
            <a:ext cx="2141537" cy="4778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25" name="Google Shape;325;p33"/>
          <p:cNvSpPr txBox="1">
            <a:spLocks noGrp="1"/>
          </p:cNvSpPr>
          <p:nvPr>
            <p:ph type="body" idx="1"/>
          </p:nvPr>
        </p:nvSpPr>
        <p:spPr>
          <a:xfrm>
            <a:off x="1182687" y="2017712"/>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Two different compilers are being tested for a 500 MHz. machine with three different classes of instructions:  Class A, Class B, and Class C, which require 1, 2 and 3 cycles (respectively).  Both compilers are used to produce code for a large piece of software.</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Compiler 1 generates code with 5 billion Class A instructions, 1 billion Class B instructions, and 1 billion Class C instructions.</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Compiler 2 generates code with 10 billion Class A instructions, 1 billion Class B instructions, and 1 billion Class C instructions.</a:t>
            </a:r>
            <a:endParaRPr/>
          </a:p>
          <a:p>
            <a:pPr marL="342900" lvl="0" indent="-342900" algn="l" rtl="0">
              <a:lnSpc>
                <a:spcPct val="100000"/>
              </a:lnSpc>
              <a:spcBef>
                <a:spcPts val="400"/>
              </a:spcBef>
              <a:spcAft>
                <a:spcPts val="0"/>
              </a:spcAft>
              <a:buSzPts val="1200"/>
              <a:buNone/>
            </a:pPr>
            <a:endParaRPr sz="2000" b="0" i="0" u="none">
              <a:solidFill>
                <a:schemeClr val="dk1"/>
              </a:solidFill>
              <a:latin typeface="Tahoma"/>
              <a:ea typeface="Tahoma"/>
              <a:cs typeface="Tahoma"/>
              <a:sym typeface="Tahoma"/>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1" u="none">
                <a:solidFill>
                  <a:schemeClr val="dk1"/>
                </a:solidFill>
                <a:latin typeface="Times New Roman"/>
                <a:ea typeface="Times New Roman"/>
                <a:cs typeface="Times New Roman"/>
                <a:sym typeface="Times New Roman"/>
              </a:rPr>
              <a:t>Which sequence will be faster according to MIPS?</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1" u="none">
                <a:solidFill>
                  <a:schemeClr val="dk1"/>
                </a:solidFill>
                <a:latin typeface="Times New Roman"/>
                <a:ea typeface="Times New Roman"/>
                <a:cs typeface="Times New Roman"/>
                <a:sym typeface="Times New Roman"/>
              </a:rPr>
              <a:t>Which sequence will be faster according to execution time?</a:t>
            </a:r>
            <a:endParaRPr/>
          </a:p>
        </p:txBody>
      </p:sp>
      <p:sp>
        <p:nvSpPr>
          <p:cNvPr id="326" name="Google Shape;326;p33"/>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MIPS Example</a:t>
            </a:r>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4"/>
          <p:cNvSpPr txBox="1"/>
          <p:nvPr/>
        </p:nvSpPr>
        <p:spPr>
          <a:xfrm>
            <a:off x="225425" y="312737"/>
            <a:ext cx="1928812" cy="4778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33" name="Google Shape;333;p34"/>
          <p:cNvSpPr txBox="1">
            <a:spLocks noGrp="1"/>
          </p:cNvSpPr>
          <p:nvPr>
            <p:ph type="body" idx="1"/>
          </p:nvPr>
        </p:nvSpPr>
        <p:spPr>
          <a:xfrm>
            <a:off x="1182687" y="2017712"/>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Performance best determined by running a real application</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use programs typical of expected workload</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or, typical of expected class of applications</a:t>
            </a:r>
            <a:br>
              <a:rPr lang="en-US" sz="1800" b="0" i="0" u="none">
                <a:solidFill>
                  <a:schemeClr val="dk1"/>
                </a:solidFill>
                <a:latin typeface="Tahoma"/>
                <a:ea typeface="Tahoma"/>
                <a:cs typeface="Tahoma"/>
                <a:sym typeface="Tahoma"/>
              </a:rPr>
            </a:br>
            <a:r>
              <a:rPr lang="en-US" sz="1800" b="0" i="0" u="none">
                <a:solidFill>
                  <a:schemeClr val="dk1"/>
                </a:solidFill>
                <a:latin typeface="Tahoma"/>
                <a:ea typeface="Tahoma"/>
                <a:cs typeface="Tahoma"/>
                <a:sym typeface="Tahoma"/>
              </a:rPr>
              <a:t>	e.g., compilers/editors, scientific applications, graphics, etc.</a:t>
            </a:r>
            <a:endParaRPr/>
          </a:p>
          <a:p>
            <a:pPr marL="742950" lvl="1" indent="-285750" algn="l" rtl="0">
              <a:lnSpc>
                <a:spcPct val="90000"/>
              </a:lnSpc>
              <a:spcBef>
                <a:spcPts val="360"/>
              </a:spcBef>
              <a:spcAft>
                <a:spcPts val="0"/>
              </a:spcAft>
              <a:buSzPts val="990"/>
              <a:buNone/>
            </a:pPr>
            <a:endParaRPr sz="1800" b="0" i="0"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Small benchmarks</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nice for architects and designers</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easy to standardize</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can be abused!</a:t>
            </a:r>
            <a:endParaRPr/>
          </a:p>
          <a:p>
            <a:pPr marL="742950" lvl="1" indent="-285750" algn="l" rtl="0">
              <a:lnSpc>
                <a:spcPct val="90000"/>
              </a:lnSpc>
              <a:spcBef>
                <a:spcPts val="360"/>
              </a:spcBef>
              <a:spcAft>
                <a:spcPts val="0"/>
              </a:spcAft>
              <a:buSzPts val="990"/>
              <a:buNone/>
            </a:pPr>
            <a:endParaRPr sz="1800" b="0" i="0" u="none">
              <a:solidFill>
                <a:schemeClr val="dk1"/>
              </a:solidFill>
              <a:latin typeface="Tahoma"/>
              <a:ea typeface="Tahoma"/>
              <a:cs typeface="Tahoma"/>
              <a:sym typeface="Tahoma"/>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Benchmark suites</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Perfect Club: set of application codes</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Livermore Loops: 24 loop kernels</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Linpack: linear algebra package</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SPEC: mix of code from industry organization</a:t>
            </a:r>
            <a:endParaRPr/>
          </a:p>
        </p:txBody>
      </p:sp>
      <p:sp>
        <p:nvSpPr>
          <p:cNvPr id="334" name="Google Shape;334;p34"/>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Benchmarks</a:t>
            </a:r>
            <a:endParaRP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4"/>
          <p:cNvSpPr txBox="1">
            <a:spLocks noGrp="1"/>
          </p:cNvSpPr>
          <p:nvPr>
            <p:ph type="body" idx="1"/>
          </p:nvPr>
        </p:nvSpPr>
        <p:spPr>
          <a:xfrm>
            <a:off x="1182687" y="2017712"/>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140000"/>
              </a:lnSpc>
              <a:spcBef>
                <a:spcPts val="0"/>
              </a:spcBef>
              <a:spcAft>
                <a:spcPts val="0"/>
              </a:spcAft>
              <a:buClr>
                <a:schemeClr val="folHlink"/>
              </a:buClr>
              <a:buSzPts val="1200"/>
              <a:buFont typeface="Noto Sans Symbols"/>
              <a:buChar char="■"/>
            </a:pPr>
            <a:r>
              <a:rPr lang="en-US" sz="2000" b="0" i="0" u="none" dirty="0">
                <a:solidFill>
                  <a:schemeClr val="dk1"/>
                </a:solidFill>
                <a:latin typeface="Tahoma"/>
                <a:ea typeface="Tahoma"/>
                <a:cs typeface="Tahoma"/>
                <a:sym typeface="Tahoma"/>
              </a:rPr>
              <a:t>Performance is specific to a particular program</a:t>
            </a:r>
            <a:endParaRPr dirty="0"/>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dirty="0">
                <a:solidFill>
                  <a:schemeClr val="dk1"/>
                </a:solidFill>
                <a:latin typeface="Tahoma"/>
                <a:ea typeface="Tahoma"/>
                <a:cs typeface="Tahoma"/>
                <a:sym typeface="Tahoma"/>
              </a:rPr>
              <a:t>total execution time is a consistent summary of performance</a:t>
            </a:r>
            <a:endParaRPr dirty="0"/>
          </a:p>
          <a:p>
            <a:pPr marL="342900" lvl="0" indent="-342900" algn="l" rtl="0">
              <a:lnSpc>
                <a:spcPct val="140000"/>
              </a:lnSpc>
              <a:spcBef>
                <a:spcPts val="400"/>
              </a:spcBef>
              <a:spcAft>
                <a:spcPts val="0"/>
              </a:spcAft>
              <a:buClr>
                <a:schemeClr val="folHlink"/>
              </a:buClr>
              <a:buSzPts val="1200"/>
              <a:buFont typeface="Noto Sans Symbols"/>
              <a:buChar char="■"/>
            </a:pPr>
            <a:r>
              <a:rPr lang="en-US" sz="2000" b="0" i="0" u="none" dirty="0">
                <a:solidFill>
                  <a:schemeClr val="dk1"/>
                </a:solidFill>
                <a:latin typeface="Tahoma"/>
                <a:ea typeface="Tahoma"/>
                <a:cs typeface="Tahoma"/>
                <a:sym typeface="Tahoma"/>
              </a:rPr>
              <a:t>For a given architecture performance increases come from:</a:t>
            </a:r>
            <a:endParaRPr dirty="0"/>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dirty="0">
                <a:solidFill>
                  <a:schemeClr val="dk1"/>
                </a:solidFill>
                <a:latin typeface="Tahoma"/>
                <a:ea typeface="Tahoma"/>
                <a:cs typeface="Tahoma"/>
                <a:sym typeface="Tahoma"/>
              </a:rPr>
              <a:t>increases in clock rate (without adverse CPI affects)</a:t>
            </a:r>
            <a:endParaRPr dirty="0"/>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dirty="0">
                <a:solidFill>
                  <a:schemeClr val="dk1"/>
                </a:solidFill>
                <a:latin typeface="Tahoma"/>
                <a:ea typeface="Tahoma"/>
                <a:cs typeface="Tahoma"/>
                <a:sym typeface="Tahoma"/>
              </a:rPr>
              <a:t>improvements in processor organization that lower CPI</a:t>
            </a:r>
            <a:endParaRPr dirty="0"/>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dirty="0">
                <a:solidFill>
                  <a:schemeClr val="dk1"/>
                </a:solidFill>
                <a:latin typeface="Tahoma"/>
                <a:ea typeface="Tahoma"/>
                <a:cs typeface="Tahoma"/>
                <a:sym typeface="Tahoma"/>
              </a:rPr>
              <a:t>compiler enhancements that lower CPI and/or instruction count</a:t>
            </a:r>
            <a:endParaRPr dirty="0"/>
          </a:p>
          <a:p>
            <a:pPr marL="342900" lvl="0" indent="-342900" algn="l" rtl="0">
              <a:lnSpc>
                <a:spcPct val="140000"/>
              </a:lnSpc>
              <a:spcBef>
                <a:spcPts val="400"/>
              </a:spcBef>
              <a:spcAft>
                <a:spcPts val="0"/>
              </a:spcAft>
              <a:buClr>
                <a:schemeClr val="folHlink"/>
              </a:buClr>
              <a:buSzPts val="1200"/>
              <a:buFont typeface="Noto Sans Symbols"/>
              <a:buChar char="■"/>
            </a:pPr>
            <a:r>
              <a:rPr lang="en-US" sz="2000" b="0" i="1" u="none" dirty="0">
                <a:solidFill>
                  <a:schemeClr val="dk1"/>
                </a:solidFill>
                <a:latin typeface="Tahoma"/>
                <a:ea typeface="Tahoma"/>
                <a:cs typeface="Tahoma"/>
                <a:sym typeface="Tahoma"/>
              </a:rPr>
              <a:t>Pitfall</a:t>
            </a:r>
            <a:r>
              <a:rPr lang="en-US" sz="2000" b="0" i="0" u="none" dirty="0">
                <a:solidFill>
                  <a:schemeClr val="dk1"/>
                </a:solidFill>
                <a:latin typeface="Tahoma"/>
                <a:ea typeface="Tahoma"/>
                <a:cs typeface="Tahoma"/>
                <a:sym typeface="Tahoma"/>
              </a:rPr>
              <a:t>: expecting improvement in one aspect of a machine’s performance to affect the </a:t>
            </a:r>
            <a:r>
              <a:rPr lang="en-US" sz="2000" b="0" i="0" u="none">
                <a:solidFill>
                  <a:schemeClr val="dk1"/>
                </a:solidFill>
                <a:latin typeface="Tahoma"/>
                <a:ea typeface="Tahoma"/>
                <a:cs typeface="Tahoma"/>
                <a:sym typeface="Tahoma"/>
              </a:rPr>
              <a:t>total </a:t>
            </a:r>
            <a:r>
              <a:rPr lang="en-US" sz="2000" b="0" i="0" u="none" smtClean="0">
                <a:solidFill>
                  <a:schemeClr val="dk1"/>
                </a:solidFill>
                <a:latin typeface="Tahoma"/>
                <a:ea typeface="Tahoma"/>
                <a:cs typeface="Tahoma"/>
                <a:sym typeface="Tahoma"/>
              </a:rPr>
              <a:t>performance</a:t>
            </a:r>
            <a:endParaRPr dirty="0"/>
          </a:p>
        </p:txBody>
      </p:sp>
      <p:sp>
        <p:nvSpPr>
          <p:cNvPr id="404" name="Google Shape;404;p44"/>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Summary</a:t>
            </a:r>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p:nvPr/>
        </p:nvSpPr>
        <p:spPr>
          <a:xfrm>
            <a:off x="4035425" y="4656137"/>
            <a:ext cx="1954212" cy="4778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25" name="Google Shape;125;p16"/>
          <p:cNvSpPr txBox="1">
            <a:spLocks noGrp="1"/>
          </p:cNvSpPr>
          <p:nvPr>
            <p:ph type="body" idx="1"/>
          </p:nvPr>
        </p:nvSpPr>
        <p:spPr>
          <a:xfrm>
            <a:off x="1182687" y="2017712"/>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Performance is the key to understanding underlying motivation for the hardware and its organization</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Measure, report, and summarize performance to enable users to</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make intelligent choices</a:t>
            </a:r>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see through the marketing hype!</a:t>
            </a:r>
            <a:endParaRPr/>
          </a:p>
          <a:p>
            <a:pPr marL="342900" lvl="0" indent="-342900" algn="l" rtl="0">
              <a:lnSpc>
                <a:spcPct val="100000"/>
              </a:lnSpc>
              <a:spcBef>
                <a:spcPts val="400"/>
              </a:spcBef>
              <a:spcAft>
                <a:spcPts val="0"/>
              </a:spcAft>
              <a:buSzPts val="1200"/>
              <a:buNone/>
            </a:pPr>
            <a:endParaRPr sz="2000" b="0" i="0" u="none">
              <a:solidFill>
                <a:schemeClr val="dk1"/>
              </a:solidFill>
              <a:latin typeface="Tahoma"/>
              <a:ea typeface="Tahoma"/>
              <a:cs typeface="Tahoma"/>
              <a:sym typeface="Tahoma"/>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1" u="none">
                <a:solidFill>
                  <a:schemeClr val="dk1"/>
                </a:solidFill>
                <a:latin typeface="Times New Roman"/>
                <a:ea typeface="Times New Roman"/>
                <a:cs typeface="Times New Roman"/>
                <a:sym typeface="Times New Roman"/>
              </a:rPr>
              <a:t>Why is some hardware better than others for different programs?</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1" u="none">
                <a:solidFill>
                  <a:schemeClr val="dk1"/>
                </a:solidFill>
                <a:latin typeface="Times New Roman"/>
                <a:ea typeface="Times New Roman"/>
                <a:cs typeface="Times New Roman"/>
                <a:sym typeface="Times New Roman"/>
              </a:rPr>
              <a:t>What factors of system performance are hardware related?</a:t>
            </a:r>
            <a:br>
              <a:rPr lang="en-US" sz="2000" b="0" i="1" u="none">
                <a:solidFill>
                  <a:schemeClr val="dk1"/>
                </a:solidFill>
                <a:latin typeface="Times New Roman"/>
                <a:ea typeface="Times New Roman"/>
                <a:cs typeface="Times New Roman"/>
                <a:sym typeface="Times New Roman"/>
              </a:rPr>
            </a:br>
            <a:r>
              <a:rPr lang="en-US" sz="2000" b="0" i="1" u="none">
                <a:solidFill>
                  <a:schemeClr val="dk1"/>
                </a:solidFill>
                <a:latin typeface="Times New Roman"/>
                <a:ea typeface="Times New Roman"/>
                <a:cs typeface="Times New Roman"/>
                <a:sym typeface="Times New Roman"/>
              </a:rPr>
              <a:t>(e.g., do we need a new machine, or a new operating system?)</a:t>
            </a:r>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1" u="none">
                <a:solidFill>
                  <a:schemeClr val="dk1"/>
                </a:solidFill>
                <a:latin typeface="Times New Roman"/>
                <a:ea typeface="Times New Roman"/>
                <a:cs typeface="Times New Roman"/>
                <a:sym typeface="Times New Roman"/>
              </a:rPr>
              <a:t>How does the machine's instruction set affect performance?</a:t>
            </a:r>
            <a:endParaRPr/>
          </a:p>
        </p:txBody>
      </p:sp>
      <p:sp>
        <p:nvSpPr>
          <p:cNvPr id="126" name="Google Shape;126;p16"/>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Performance</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
            </a:r>
            <a:br>
              <a:rPr lang="en-US" sz="4400" b="0" i="0" u="none">
                <a:solidFill>
                  <a:schemeClr val="dk2"/>
                </a:solidFill>
                <a:latin typeface="Tahoma"/>
                <a:ea typeface="Tahoma"/>
                <a:cs typeface="Tahoma"/>
                <a:sym typeface="Tahoma"/>
              </a:rPr>
            </a:br>
            <a:r>
              <a:rPr lang="en-US" sz="4400" b="0" i="0" u="none">
                <a:solidFill>
                  <a:schemeClr val="dk2"/>
                </a:solidFill>
                <a:latin typeface="Tahoma"/>
                <a:ea typeface="Tahoma"/>
                <a:cs typeface="Tahoma"/>
                <a:sym typeface="Tahoma"/>
              </a:rPr>
              <a:t>The Role of Performance</a:t>
            </a:r>
            <a:endParaRPr/>
          </a:p>
        </p:txBody>
      </p:sp>
      <p:sp>
        <p:nvSpPr>
          <p:cNvPr id="132" name="Google Shape;132;p17"/>
          <p:cNvSpPr txBox="1">
            <a:spLocks noGrp="1"/>
          </p:cNvSpPr>
          <p:nvPr>
            <p:ph type="body" idx="1"/>
          </p:nvPr>
        </p:nvSpPr>
        <p:spPr>
          <a:xfrm>
            <a:off x="1182687" y="2017712"/>
            <a:ext cx="7772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920"/>
              <a:buFont typeface="Noto Sans Symbols"/>
              <a:buNone/>
            </a:pPr>
            <a:r>
              <a:rPr lang="en-US" sz="3200" b="0" i="0" u="none" strike="noStrike" cap="none">
                <a:solidFill>
                  <a:schemeClr val="dk1"/>
                </a:solidFill>
                <a:latin typeface="Tahoma"/>
                <a:ea typeface="Tahoma"/>
                <a:cs typeface="Tahoma"/>
                <a:sym typeface="Tahoma"/>
              </a:rPr>
              <a:t>Response Time</a:t>
            </a:r>
            <a:endParaRPr/>
          </a:p>
          <a:p>
            <a:pPr marL="0" marR="0" lvl="0" indent="0" algn="l" rtl="0">
              <a:lnSpc>
                <a:spcPct val="100000"/>
              </a:lnSpc>
              <a:spcBef>
                <a:spcPts val="640"/>
              </a:spcBef>
              <a:spcAft>
                <a:spcPts val="0"/>
              </a:spcAft>
              <a:buClr>
                <a:schemeClr val="folHlink"/>
              </a:buClr>
              <a:buSzPts val="1920"/>
              <a:buFont typeface="Noto Sans Symbols"/>
              <a:buNone/>
            </a:pPr>
            <a:r>
              <a:rPr lang="en-US" sz="3200" b="0" i="0" u="none" strike="noStrike" cap="none">
                <a:solidFill>
                  <a:schemeClr val="dk1"/>
                </a:solidFill>
                <a:latin typeface="Tahoma"/>
                <a:ea typeface="Tahoma"/>
                <a:cs typeface="Tahoma"/>
                <a:sym typeface="Tahoma"/>
              </a:rPr>
              <a:t>Throughput</a:t>
            </a:r>
            <a:endParaRPr/>
          </a:p>
          <a:p>
            <a:pPr marL="0" marR="0" lvl="0" indent="0" algn="l" rtl="0">
              <a:lnSpc>
                <a:spcPct val="100000"/>
              </a:lnSpc>
              <a:spcBef>
                <a:spcPts val="640"/>
              </a:spcBef>
              <a:spcAft>
                <a:spcPts val="0"/>
              </a:spcAft>
              <a:buClr>
                <a:schemeClr val="folHlink"/>
              </a:buClr>
              <a:buSzPts val="1920"/>
              <a:buFont typeface="Noto Sans Symbols"/>
              <a:buNone/>
            </a:pPr>
            <a:r>
              <a:rPr lang="en-US" sz="3200" b="0" i="0" u="none" strike="noStrike" cap="none">
                <a:solidFill>
                  <a:schemeClr val="dk1"/>
                </a:solidFill>
                <a:latin typeface="Tahoma"/>
                <a:ea typeface="Tahoma"/>
                <a:cs typeface="Tahoma"/>
                <a:sym typeface="Tahoma"/>
              </a:rPr>
              <a:t>Relative performance</a:t>
            </a:r>
            <a:endParaRPr/>
          </a:p>
          <a:p>
            <a:pPr marL="0" marR="0" lvl="0" indent="0" algn="l" rtl="0">
              <a:lnSpc>
                <a:spcPct val="100000"/>
              </a:lnSpc>
              <a:spcBef>
                <a:spcPts val="640"/>
              </a:spcBef>
              <a:spcAft>
                <a:spcPts val="0"/>
              </a:spcAft>
              <a:buClr>
                <a:schemeClr val="folHlink"/>
              </a:buClr>
              <a:buSzPts val="1920"/>
              <a:buFont typeface="Noto Sans Symbols"/>
              <a:buNone/>
            </a:pPr>
            <a:r>
              <a:rPr lang="en-US" sz="3200" b="0" i="0" u="none" strike="noStrike" cap="none">
                <a:solidFill>
                  <a:schemeClr val="dk1"/>
                </a:solidFill>
                <a:latin typeface="Tahoma"/>
                <a:ea typeface="Tahoma"/>
                <a:cs typeface="Tahoma"/>
                <a:sym typeface="Tahoma"/>
              </a:rPr>
              <a:t>Measuring Execution time</a:t>
            </a:r>
            <a:endParaRPr/>
          </a:p>
          <a:p>
            <a:pPr marL="0" marR="0" lvl="0" indent="0" algn="l" rtl="0">
              <a:lnSpc>
                <a:spcPct val="100000"/>
              </a:lnSpc>
              <a:spcBef>
                <a:spcPts val="640"/>
              </a:spcBef>
              <a:spcAft>
                <a:spcPts val="0"/>
              </a:spcAft>
              <a:buClr>
                <a:schemeClr val="folHlink"/>
              </a:buClr>
              <a:buSzPts val="1920"/>
              <a:buFont typeface="Noto Sans Symbols"/>
              <a:buNone/>
            </a:pPr>
            <a:r>
              <a:rPr lang="en-US" sz="3200" b="0" i="0" u="none" strike="noStrike" cap="none">
                <a:solidFill>
                  <a:schemeClr val="dk1"/>
                </a:solidFill>
                <a:latin typeface="Tahoma"/>
                <a:ea typeface="Tahoma"/>
                <a:cs typeface="Tahoma"/>
                <a:sym typeface="Tahoma"/>
              </a:rPr>
              <a:t>CPU time</a:t>
            </a:r>
            <a:endParaRPr/>
          </a:p>
          <a:p>
            <a:pPr marL="0" marR="0" lvl="0" indent="0" algn="l" rtl="0">
              <a:lnSpc>
                <a:spcPct val="100000"/>
              </a:lnSpc>
              <a:spcBef>
                <a:spcPts val="640"/>
              </a:spcBef>
              <a:spcAft>
                <a:spcPts val="0"/>
              </a:spcAft>
              <a:buClr>
                <a:schemeClr val="folHlink"/>
              </a:buClr>
              <a:buSzPts val="1920"/>
              <a:buFont typeface="Noto Sans Symbols"/>
              <a:buNone/>
            </a:pPr>
            <a:r>
              <a:rPr lang="en-US" sz="3200" b="0" i="0" u="none" strike="noStrike" cap="none">
                <a:solidFill>
                  <a:schemeClr val="dk1"/>
                </a:solidFill>
                <a:latin typeface="Tahoma"/>
                <a:ea typeface="Tahoma"/>
                <a:cs typeface="Tahoma"/>
                <a:sym typeface="Tahoma"/>
              </a:rPr>
              <a:t>CPU clocking ,instruction count and CPI</a:t>
            </a:r>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18"/>
          <p:cNvPicPr preferRelativeResize="0"/>
          <p:nvPr/>
        </p:nvPicPr>
        <p:blipFill rotWithShape="1">
          <a:blip r:embed="rId3">
            <a:alphaModFix/>
          </a:blip>
          <a:srcRect/>
          <a:stretch/>
        </p:blipFill>
        <p:spPr>
          <a:xfrm>
            <a:off x="7853362" y="857250"/>
            <a:ext cx="876300" cy="777875"/>
          </a:xfrm>
          <a:prstGeom prst="rect">
            <a:avLst/>
          </a:prstGeom>
          <a:noFill/>
          <a:ln>
            <a:noFill/>
          </a:ln>
        </p:spPr>
      </p:pic>
      <p:sp>
        <p:nvSpPr>
          <p:cNvPr id="139" name="Google Shape;139;p18"/>
          <p:cNvSpPr txBox="1"/>
          <p:nvPr/>
        </p:nvSpPr>
        <p:spPr>
          <a:xfrm>
            <a:off x="609600" y="2133600"/>
            <a:ext cx="8329612" cy="1968500"/>
          </a:xfrm>
          <a:prstGeom prst="rect">
            <a:avLst/>
          </a:prstGeom>
          <a:noFill/>
          <a:ln>
            <a:noFill/>
          </a:ln>
        </p:spPr>
        <p:txBody>
          <a:bodyPr spcFirstLastPara="1" wrap="square" lIns="19050" tIns="26975" rIns="19050" bIns="26975" anchor="t" anchorCtr="0">
            <a:noAutofit/>
          </a:bodyPr>
          <a:lstStyle/>
          <a:p>
            <a:pPr marL="0" marR="0" lvl="0" indent="0" algn="l" rtl="0">
              <a:lnSpc>
                <a:spcPct val="104999"/>
              </a:lnSpc>
              <a:spcBef>
                <a:spcPts val="0"/>
              </a:spcBef>
              <a:spcAft>
                <a:spcPts val="0"/>
              </a:spcAft>
              <a:buClr>
                <a:srgbClr val="000000"/>
              </a:buClr>
              <a:buSzPts val="2000"/>
              <a:buFont typeface="Arial"/>
              <a:buNone/>
            </a:pPr>
            <a:r>
              <a:rPr lang="en-US" sz="2000" b="1" i="0" u="sng">
                <a:solidFill>
                  <a:srgbClr val="000000"/>
                </a:solidFill>
                <a:latin typeface="Arial"/>
                <a:ea typeface="Arial"/>
                <a:cs typeface="Arial"/>
                <a:sym typeface="Arial"/>
              </a:rPr>
              <a:t>Airplane	               Passengers	     Range (mi)	     Speed  (mph)	</a:t>
            </a:r>
            <a:endParaRPr/>
          </a:p>
          <a:p>
            <a:pPr marL="0" marR="0" lvl="0" indent="0" algn="l" rtl="0">
              <a:lnSpc>
                <a:spcPct val="104999"/>
              </a:lnSpc>
              <a:spcBef>
                <a:spcPts val="0"/>
              </a:spcBef>
              <a:spcAft>
                <a:spcPts val="0"/>
              </a:spcAft>
              <a:buClr>
                <a:schemeClr val="dk1"/>
              </a:buClr>
              <a:buSzPts val="2000"/>
              <a:buFont typeface="Tahoma"/>
              <a:buNone/>
            </a:pPr>
            <a:endParaRPr sz="2000" b="1" i="0" u="sng">
              <a:solidFill>
                <a:srgbClr val="000000"/>
              </a:solidFill>
              <a:latin typeface="Arial"/>
              <a:ea typeface="Arial"/>
              <a:cs typeface="Arial"/>
              <a:sym typeface="Arial"/>
            </a:endParaRPr>
          </a:p>
          <a:p>
            <a:pPr marL="0" marR="0" lvl="0" indent="0" algn="l" rtl="0">
              <a:lnSpc>
                <a:spcPct val="104999"/>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Boeing 737-100	101	630	598	</a:t>
            </a:r>
            <a:endParaRPr/>
          </a:p>
          <a:p>
            <a:pPr marL="0" marR="0" lvl="0" indent="0" algn="l" rtl="0">
              <a:lnSpc>
                <a:spcPct val="104999"/>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Boeing 747	470	4150	610</a:t>
            </a:r>
            <a:endParaRPr/>
          </a:p>
          <a:p>
            <a:pPr marL="0" marR="0" lvl="0" indent="0" algn="l" rtl="0">
              <a:lnSpc>
                <a:spcPct val="104999"/>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BAC/Sud Concorde	132	4000	1350</a:t>
            </a:r>
            <a:endParaRPr/>
          </a:p>
          <a:p>
            <a:pPr marL="0" marR="0" lvl="0" indent="0" algn="l" rtl="0">
              <a:lnSpc>
                <a:spcPct val="104999"/>
              </a:lnSpc>
              <a:spcBef>
                <a:spcPts val="0"/>
              </a:spcBef>
              <a:spcAft>
                <a:spcPts val="0"/>
              </a:spcAft>
              <a:buClr>
                <a:srgbClr val="000000"/>
              </a:buClr>
              <a:buSzPts val="2000"/>
              <a:buFont typeface="Times New Roman"/>
              <a:buNone/>
            </a:pPr>
            <a:r>
              <a:rPr lang="en-US" sz="2000" b="0" i="0" u="none">
                <a:solidFill>
                  <a:srgbClr val="000000"/>
                </a:solidFill>
                <a:latin typeface="Times New Roman"/>
                <a:ea typeface="Times New Roman"/>
                <a:cs typeface="Times New Roman"/>
                <a:sym typeface="Times New Roman"/>
              </a:rPr>
              <a:t>Douglas DC-8-50	146	8720	544	</a:t>
            </a:r>
            <a:endParaRPr sz="2000" b="1" i="0" u="sng">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1" i="0" u="sng">
              <a:solidFill>
                <a:srgbClr val="000000"/>
              </a:solidFill>
              <a:latin typeface="Arial"/>
              <a:ea typeface="Arial"/>
              <a:cs typeface="Arial"/>
              <a:sym typeface="Arial"/>
            </a:endParaRPr>
          </a:p>
        </p:txBody>
      </p:sp>
      <p:sp>
        <p:nvSpPr>
          <p:cNvPr id="140" name="Google Shape;140;p18"/>
          <p:cNvSpPr txBox="1">
            <a:spLocks noGrp="1"/>
          </p:cNvSpPr>
          <p:nvPr>
            <p:ph type="body" idx="1"/>
          </p:nvPr>
        </p:nvSpPr>
        <p:spPr>
          <a:xfrm>
            <a:off x="457200" y="4191000"/>
            <a:ext cx="6389687" cy="660400"/>
          </a:xfrm>
          <a:prstGeom prst="rect">
            <a:avLst/>
          </a:prstGeom>
          <a:noFill/>
          <a:ln>
            <a:noFill/>
          </a:ln>
        </p:spPr>
        <p:txBody>
          <a:bodyPr spcFirstLastPara="1" wrap="square" lIns="19050" tIns="26975" rIns="19050" bIns="26975" anchor="t" anchorCtr="0">
            <a:noAutofit/>
          </a:bodyPr>
          <a:lstStyle/>
          <a:p>
            <a:pPr marL="114300" lvl="0" indent="-76200" algn="l" rtl="0">
              <a:lnSpc>
                <a:spcPct val="9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 </a:t>
            </a:r>
            <a:r>
              <a:rPr lang="en-US" sz="2000" b="0" i="0" u="none">
                <a:solidFill>
                  <a:srgbClr val="000000"/>
                </a:solidFill>
                <a:latin typeface="Tahoma"/>
                <a:ea typeface="Tahoma"/>
                <a:cs typeface="Tahoma"/>
                <a:sym typeface="Tahoma"/>
              </a:rPr>
              <a:t>How much faster is the Concorde compared to the 747?</a:t>
            </a:r>
            <a:endParaRPr/>
          </a:p>
          <a:p>
            <a:pPr marL="114300" lvl="0" indent="-76200" algn="l" rtl="0">
              <a:lnSpc>
                <a:spcPct val="90000"/>
              </a:lnSpc>
              <a:spcBef>
                <a:spcPts val="400"/>
              </a:spcBef>
              <a:spcAft>
                <a:spcPts val="0"/>
              </a:spcAft>
              <a:buClr>
                <a:schemeClr val="folHlink"/>
              </a:buClr>
              <a:buSzPts val="1200"/>
              <a:buFont typeface="Noto Sans Symbols"/>
              <a:buChar char="■"/>
            </a:pPr>
            <a:r>
              <a:rPr lang="en-US" sz="2000" b="0" i="0" u="none">
                <a:solidFill>
                  <a:srgbClr val="000000"/>
                </a:solidFill>
                <a:latin typeface="Tahoma"/>
                <a:ea typeface="Tahoma"/>
                <a:cs typeface="Tahoma"/>
                <a:sym typeface="Tahoma"/>
              </a:rPr>
              <a:t> How much bigger is the Boeing 747 than the Douglas DC-8?</a:t>
            </a:r>
            <a:endParaRPr/>
          </a:p>
          <a:p>
            <a:pPr marL="114300" lvl="0" indent="0" algn="l" rtl="0">
              <a:lnSpc>
                <a:spcPct val="90000"/>
              </a:lnSpc>
              <a:spcBef>
                <a:spcPts val="400"/>
              </a:spcBef>
              <a:spcAft>
                <a:spcPts val="0"/>
              </a:spcAft>
              <a:buClr>
                <a:schemeClr val="folHlink"/>
              </a:buClr>
              <a:buSzPts val="1200"/>
              <a:buFont typeface="Noto Sans Symbols"/>
              <a:buNone/>
            </a:pPr>
            <a:endParaRPr sz="2000" b="0" i="0" u="none">
              <a:solidFill>
                <a:srgbClr val="000000"/>
              </a:solidFill>
              <a:latin typeface="Tahoma"/>
              <a:ea typeface="Tahoma"/>
              <a:cs typeface="Tahoma"/>
              <a:sym typeface="Tahoma"/>
            </a:endParaRPr>
          </a:p>
          <a:p>
            <a:pPr marL="114300" lvl="0" indent="-76200" algn="l" rtl="0">
              <a:lnSpc>
                <a:spcPct val="90000"/>
              </a:lnSpc>
              <a:spcBef>
                <a:spcPts val="400"/>
              </a:spcBef>
              <a:spcAft>
                <a:spcPts val="0"/>
              </a:spcAft>
              <a:buClr>
                <a:schemeClr val="folHlink"/>
              </a:buClr>
              <a:buSzPts val="1200"/>
              <a:buFont typeface="Noto Sans Symbols"/>
              <a:buChar char="■"/>
            </a:pPr>
            <a:r>
              <a:rPr lang="en-US" sz="2000" b="0" i="0" u="none">
                <a:solidFill>
                  <a:srgbClr val="000000"/>
                </a:solidFill>
                <a:latin typeface="Tahoma"/>
                <a:ea typeface="Tahoma"/>
                <a:cs typeface="Tahoma"/>
                <a:sym typeface="Tahoma"/>
              </a:rPr>
              <a:t> </a:t>
            </a:r>
            <a:r>
              <a:rPr lang="en-US" sz="2000" b="0" i="1" u="none">
                <a:solidFill>
                  <a:srgbClr val="000000"/>
                </a:solidFill>
                <a:latin typeface="Times New Roman"/>
                <a:ea typeface="Times New Roman"/>
                <a:cs typeface="Times New Roman"/>
                <a:sym typeface="Times New Roman"/>
              </a:rPr>
              <a:t>So which of these airplanes has the best performance?!</a:t>
            </a:r>
            <a:endParaRPr/>
          </a:p>
        </p:txBody>
      </p:sp>
      <p:sp>
        <p:nvSpPr>
          <p:cNvPr id="141" name="Google Shape;141;p18"/>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What do we measure?</a:t>
            </a:r>
            <a:br>
              <a:rPr lang="en-US" sz="4400" b="0" i="0" u="none">
                <a:solidFill>
                  <a:schemeClr val="dk2"/>
                </a:solidFill>
                <a:latin typeface="Tahoma"/>
                <a:ea typeface="Tahoma"/>
                <a:cs typeface="Tahoma"/>
                <a:sym typeface="Tahoma"/>
              </a:rPr>
            </a:br>
            <a:r>
              <a:rPr lang="en-US" sz="4400" b="0" i="0" u="none">
                <a:solidFill>
                  <a:schemeClr val="dk2"/>
                </a:solidFill>
                <a:latin typeface="Tahoma"/>
                <a:ea typeface="Tahoma"/>
                <a:cs typeface="Tahoma"/>
                <a:sym typeface="Tahoma"/>
              </a:rPr>
              <a:t>Define performance….</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p:nvPr/>
        </p:nvSpPr>
        <p:spPr>
          <a:xfrm>
            <a:off x="225425" y="312737"/>
            <a:ext cx="5311775" cy="4778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48" name="Google Shape;148;p19"/>
          <p:cNvSpPr txBox="1">
            <a:spLocks noGrp="1"/>
          </p:cNvSpPr>
          <p:nvPr>
            <p:ph type="body" idx="1"/>
          </p:nvPr>
        </p:nvSpPr>
        <p:spPr>
          <a:xfrm>
            <a:off x="1182687" y="2017712"/>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120000"/>
              </a:lnSpc>
              <a:spcBef>
                <a:spcPts val="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Response Time</a:t>
            </a:r>
            <a:r>
              <a:rPr lang="en-US" sz="2000" b="0" i="0" u="none">
                <a:solidFill>
                  <a:schemeClr val="dk1"/>
                </a:solidFill>
                <a:latin typeface="Tahoma"/>
                <a:ea typeface="Tahoma"/>
                <a:cs typeface="Tahoma"/>
                <a:sym typeface="Tahoma"/>
              </a:rPr>
              <a:t> (</a:t>
            </a:r>
            <a:r>
              <a:rPr lang="en-US" sz="2000" b="0" i="1" u="none">
                <a:solidFill>
                  <a:schemeClr val="dk1"/>
                </a:solidFill>
                <a:latin typeface="Tahoma"/>
                <a:ea typeface="Tahoma"/>
                <a:cs typeface="Tahoma"/>
                <a:sym typeface="Tahoma"/>
              </a:rPr>
              <a:t>elapsed time</a:t>
            </a:r>
            <a:r>
              <a:rPr lang="en-US" sz="2000" b="0" i="0" u="none">
                <a:solidFill>
                  <a:schemeClr val="dk1"/>
                </a:solidFill>
                <a:latin typeface="Tahoma"/>
                <a:ea typeface="Tahoma"/>
                <a:cs typeface="Tahoma"/>
                <a:sym typeface="Tahoma"/>
              </a:rPr>
              <a:t>, </a:t>
            </a:r>
            <a:r>
              <a:rPr lang="en-US" sz="2000" b="0" i="1" u="none">
                <a:solidFill>
                  <a:schemeClr val="dk1"/>
                </a:solidFill>
                <a:latin typeface="Tahoma"/>
                <a:ea typeface="Tahoma"/>
                <a:cs typeface="Tahoma"/>
                <a:sym typeface="Tahoma"/>
              </a:rPr>
              <a:t>latency</a:t>
            </a:r>
            <a:r>
              <a:rPr lang="en-US" sz="2000" b="0" i="0" u="none">
                <a:solidFill>
                  <a:schemeClr val="dk1"/>
                </a:solidFill>
                <a:latin typeface="Tahoma"/>
                <a:ea typeface="Tahoma"/>
                <a:cs typeface="Tahoma"/>
                <a:sym typeface="Tahoma"/>
              </a:rPr>
              <a:t>):</a:t>
            </a:r>
            <a:endParaRPr/>
          </a:p>
          <a:p>
            <a:pPr marL="742950" lvl="1" indent="-285750" algn="l" rtl="0">
              <a:lnSpc>
                <a:spcPct val="12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how long does it take for </a:t>
            </a:r>
            <a:r>
              <a:rPr lang="en-US" sz="1800" b="0" i="1" u="none">
                <a:solidFill>
                  <a:schemeClr val="dk1"/>
                </a:solidFill>
                <a:latin typeface="Tahoma"/>
                <a:ea typeface="Tahoma"/>
                <a:cs typeface="Tahoma"/>
                <a:sym typeface="Tahoma"/>
              </a:rPr>
              <a:t>my</a:t>
            </a:r>
            <a:r>
              <a:rPr lang="en-US" sz="1800" b="0" i="0" u="none">
                <a:solidFill>
                  <a:schemeClr val="dk1"/>
                </a:solidFill>
                <a:latin typeface="Tahoma"/>
                <a:ea typeface="Tahoma"/>
                <a:cs typeface="Tahoma"/>
                <a:sym typeface="Tahoma"/>
              </a:rPr>
              <a:t> job to run?</a:t>
            </a:r>
            <a:endParaRPr/>
          </a:p>
          <a:p>
            <a:pPr marL="742950" lvl="1" indent="-285750" algn="l" rtl="0">
              <a:lnSpc>
                <a:spcPct val="12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how long does it take to execute (start to</a:t>
            </a:r>
            <a:endParaRPr/>
          </a:p>
          <a:p>
            <a:pPr marL="742950" lvl="1" indent="-285750" algn="l" rtl="0">
              <a:lnSpc>
                <a:spcPct val="120000"/>
              </a:lnSpc>
              <a:spcBef>
                <a:spcPts val="360"/>
              </a:spcBef>
              <a:spcAft>
                <a:spcPts val="0"/>
              </a:spcAft>
              <a:buSzPts val="990"/>
              <a:buNone/>
            </a:pPr>
            <a:r>
              <a:rPr lang="en-US" sz="1800" b="0" i="1" u="none">
                <a:solidFill>
                  <a:schemeClr val="dk1"/>
                </a:solidFill>
                <a:latin typeface="Tahoma"/>
                <a:ea typeface="Tahoma"/>
                <a:cs typeface="Tahoma"/>
                <a:sym typeface="Tahoma"/>
              </a:rPr>
              <a:t>    </a:t>
            </a:r>
            <a:r>
              <a:rPr lang="en-US" sz="1800" b="0" i="0" u="none">
                <a:solidFill>
                  <a:schemeClr val="dk1"/>
                </a:solidFill>
                <a:latin typeface="Tahoma"/>
                <a:ea typeface="Tahoma"/>
                <a:cs typeface="Tahoma"/>
                <a:sym typeface="Tahoma"/>
              </a:rPr>
              <a:t>finish)</a:t>
            </a:r>
            <a:r>
              <a:rPr lang="en-US" sz="1800" b="0" i="1" u="none">
                <a:solidFill>
                  <a:schemeClr val="dk1"/>
                </a:solidFill>
                <a:latin typeface="Tahoma"/>
                <a:ea typeface="Tahoma"/>
                <a:cs typeface="Tahoma"/>
                <a:sym typeface="Tahoma"/>
              </a:rPr>
              <a:t> my</a:t>
            </a:r>
            <a:r>
              <a:rPr lang="en-US" sz="1800" b="0" i="0" u="none">
                <a:solidFill>
                  <a:schemeClr val="dk1"/>
                </a:solidFill>
                <a:latin typeface="Tahoma"/>
                <a:ea typeface="Tahoma"/>
                <a:cs typeface="Tahoma"/>
                <a:sym typeface="Tahoma"/>
              </a:rPr>
              <a:t> job?</a:t>
            </a:r>
            <a:endParaRPr/>
          </a:p>
          <a:p>
            <a:pPr marL="742950" lvl="1" indent="-285750" algn="l" rtl="0">
              <a:lnSpc>
                <a:spcPct val="12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how long must </a:t>
            </a:r>
            <a:r>
              <a:rPr lang="en-US" sz="1800" b="0" i="1" u="none">
                <a:solidFill>
                  <a:schemeClr val="dk1"/>
                </a:solidFill>
                <a:latin typeface="Tahoma"/>
                <a:ea typeface="Tahoma"/>
                <a:cs typeface="Tahoma"/>
                <a:sym typeface="Tahoma"/>
              </a:rPr>
              <a:t>I</a:t>
            </a:r>
            <a:r>
              <a:rPr lang="en-US" sz="1800" b="0" i="0" u="none">
                <a:solidFill>
                  <a:schemeClr val="dk1"/>
                </a:solidFill>
                <a:latin typeface="Tahoma"/>
                <a:ea typeface="Tahoma"/>
                <a:cs typeface="Tahoma"/>
                <a:sym typeface="Tahoma"/>
              </a:rPr>
              <a:t> wait for the database query?</a:t>
            </a:r>
            <a:endParaRPr/>
          </a:p>
          <a:p>
            <a:pPr marL="342900" lvl="0" indent="-342900" algn="l" rtl="0">
              <a:lnSpc>
                <a:spcPct val="120000"/>
              </a:lnSpc>
              <a:spcBef>
                <a:spcPts val="40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Throughput</a:t>
            </a:r>
            <a:r>
              <a:rPr lang="en-US" sz="2000" b="0" i="0" u="none">
                <a:solidFill>
                  <a:schemeClr val="dk1"/>
                </a:solidFill>
                <a:latin typeface="Tahoma"/>
                <a:ea typeface="Tahoma"/>
                <a:cs typeface="Tahoma"/>
                <a:sym typeface="Tahoma"/>
              </a:rPr>
              <a:t>:</a:t>
            </a:r>
            <a:endParaRPr/>
          </a:p>
          <a:p>
            <a:pPr marL="742950" lvl="1" indent="-285750" algn="l" rtl="0">
              <a:lnSpc>
                <a:spcPct val="12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how </a:t>
            </a:r>
            <a:r>
              <a:rPr lang="en-US" sz="1800" b="0" i="1" u="none">
                <a:solidFill>
                  <a:schemeClr val="dk1"/>
                </a:solidFill>
                <a:latin typeface="Tahoma"/>
                <a:ea typeface="Tahoma"/>
                <a:cs typeface="Tahoma"/>
                <a:sym typeface="Tahoma"/>
              </a:rPr>
              <a:t>many</a:t>
            </a:r>
            <a:r>
              <a:rPr lang="en-US" sz="1800" b="0" i="0" u="none">
                <a:solidFill>
                  <a:schemeClr val="dk1"/>
                </a:solidFill>
                <a:latin typeface="Tahoma"/>
                <a:ea typeface="Tahoma"/>
                <a:cs typeface="Tahoma"/>
                <a:sym typeface="Tahoma"/>
              </a:rPr>
              <a:t> jobs can the machine run at once?</a:t>
            </a:r>
            <a:endParaRPr/>
          </a:p>
          <a:p>
            <a:pPr marL="742950" lvl="1" indent="-285750" algn="l" rtl="0">
              <a:lnSpc>
                <a:spcPct val="12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what is the </a:t>
            </a:r>
            <a:r>
              <a:rPr lang="en-US" sz="1800" b="0" i="1" u="none">
                <a:solidFill>
                  <a:schemeClr val="dk1"/>
                </a:solidFill>
                <a:latin typeface="Tahoma"/>
                <a:ea typeface="Tahoma"/>
                <a:cs typeface="Tahoma"/>
                <a:sym typeface="Tahoma"/>
              </a:rPr>
              <a:t>average</a:t>
            </a:r>
            <a:r>
              <a:rPr lang="en-US" sz="1800" b="0" i="0" u="none">
                <a:solidFill>
                  <a:schemeClr val="dk1"/>
                </a:solidFill>
                <a:latin typeface="Tahoma"/>
                <a:ea typeface="Tahoma"/>
                <a:cs typeface="Tahoma"/>
                <a:sym typeface="Tahoma"/>
              </a:rPr>
              <a:t> execution rate?</a:t>
            </a:r>
            <a:endParaRPr/>
          </a:p>
          <a:p>
            <a:pPr marL="742950" lvl="1" indent="-285750" algn="l" rtl="0">
              <a:lnSpc>
                <a:spcPct val="12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how </a:t>
            </a:r>
            <a:r>
              <a:rPr lang="en-US" sz="1800" b="0" i="1" u="none">
                <a:solidFill>
                  <a:schemeClr val="dk1"/>
                </a:solidFill>
                <a:latin typeface="Tahoma"/>
                <a:ea typeface="Tahoma"/>
                <a:cs typeface="Tahoma"/>
                <a:sym typeface="Tahoma"/>
              </a:rPr>
              <a:t>much</a:t>
            </a:r>
            <a:r>
              <a:rPr lang="en-US" sz="1800" b="0" i="0" u="none">
                <a:solidFill>
                  <a:schemeClr val="dk1"/>
                </a:solidFill>
                <a:latin typeface="Tahoma"/>
                <a:ea typeface="Tahoma"/>
                <a:cs typeface="Tahoma"/>
                <a:sym typeface="Tahoma"/>
              </a:rPr>
              <a:t> work is getting done?</a:t>
            </a:r>
            <a:endParaRPr/>
          </a:p>
          <a:p>
            <a:pPr marL="742950" lvl="1" indent="-236855" algn="l" rtl="0">
              <a:lnSpc>
                <a:spcPct val="120000"/>
              </a:lnSpc>
              <a:spcBef>
                <a:spcPts val="280"/>
              </a:spcBef>
              <a:spcAft>
                <a:spcPts val="0"/>
              </a:spcAft>
              <a:buClr>
                <a:schemeClr val="hlink"/>
              </a:buClr>
              <a:buSzPts val="770"/>
              <a:buFont typeface="Noto Sans Symbols"/>
              <a:buNone/>
            </a:pPr>
            <a:endParaRPr sz="1400" b="0" i="1" u="none">
              <a:solidFill>
                <a:schemeClr val="dk1"/>
              </a:solidFill>
              <a:latin typeface="Times New Roman"/>
              <a:ea typeface="Times New Roman"/>
              <a:cs typeface="Times New Roman"/>
              <a:sym typeface="Times New Roman"/>
            </a:endParaRPr>
          </a:p>
          <a:p>
            <a:pPr marL="342900" lvl="0" indent="-342900" algn="l" rtl="0">
              <a:lnSpc>
                <a:spcPct val="120000"/>
              </a:lnSpc>
              <a:spcBef>
                <a:spcPts val="400"/>
              </a:spcBef>
              <a:spcAft>
                <a:spcPts val="0"/>
              </a:spcAft>
              <a:buClr>
                <a:schemeClr val="folHlink"/>
              </a:buClr>
              <a:buSzPts val="1200"/>
              <a:buFont typeface="Noto Sans Symbols"/>
              <a:buChar char="■"/>
            </a:pPr>
            <a:r>
              <a:rPr lang="en-US" sz="2000" b="0" i="1" u="none">
                <a:solidFill>
                  <a:schemeClr val="dk1"/>
                </a:solidFill>
                <a:latin typeface="Times New Roman"/>
                <a:ea typeface="Times New Roman"/>
                <a:cs typeface="Times New Roman"/>
                <a:sym typeface="Times New Roman"/>
              </a:rPr>
              <a:t>If we upgrade a machine with a new processor what do we increase?</a:t>
            </a:r>
            <a:endParaRPr/>
          </a:p>
          <a:p>
            <a:pPr marL="342900" lvl="0" indent="-342900" algn="l" rtl="0">
              <a:lnSpc>
                <a:spcPct val="120000"/>
              </a:lnSpc>
              <a:spcBef>
                <a:spcPts val="400"/>
              </a:spcBef>
              <a:spcAft>
                <a:spcPts val="0"/>
              </a:spcAft>
              <a:buClr>
                <a:schemeClr val="folHlink"/>
              </a:buClr>
              <a:buSzPts val="1200"/>
              <a:buFont typeface="Noto Sans Symbols"/>
              <a:buChar char="■"/>
            </a:pPr>
            <a:r>
              <a:rPr lang="en-US" sz="2000" b="0" i="1" u="none">
                <a:solidFill>
                  <a:schemeClr val="dk1"/>
                </a:solidFill>
                <a:latin typeface="Times New Roman"/>
                <a:ea typeface="Times New Roman"/>
                <a:cs typeface="Times New Roman"/>
                <a:sym typeface="Times New Roman"/>
              </a:rPr>
              <a:t>If we add a new machine to the lab what do we increase?</a:t>
            </a:r>
            <a:endParaRPr/>
          </a:p>
        </p:txBody>
      </p:sp>
      <p:sp>
        <p:nvSpPr>
          <p:cNvPr id="149" name="Google Shape;149;p19"/>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Computer Performance:  TIME, TIME, TIME!!!</a:t>
            </a:r>
            <a:endParaRPr/>
          </a:p>
        </p:txBody>
      </p:sp>
      <p:sp>
        <p:nvSpPr>
          <p:cNvPr id="150" name="Google Shape;150;p19"/>
          <p:cNvSpPr/>
          <p:nvPr/>
        </p:nvSpPr>
        <p:spPr>
          <a:xfrm>
            <a:off x="6781800" y="2590800"/>
            <a:ext cx="152400" cy="1447800"/>
          </a:xfrm>
          <a:prstGeom prst="righ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51" name="Google Shape;151;p19"/>
          <p:cNvSpPr txBox="1"/>
          <p:nvPr/>
        </p:nvSpPr>
        <p:spPr>
          <a:xfrm>
            <a:off x="7010400" y="2924175"/>
            <a:ext cx="1503362" cy="581025"/>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Individual user</a:t>
            </a:r>
            <a:endParaRPr/>
          </a:p>
          <a:p>
            <a:pPr marL="457200" marR="0" lvl="0" indent="-45720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concerns…</a:t>
            </a:r>
            <a:endParaRPr/>
          </a:p>
        </p:txBody>
      </p:sp>
      <p:sp>
        <p:nvSpPr>
          <p:cNvPr id="152" name="Google Shape;152;p19"/>
          <p:cNvSpPr/>
          <p:nvPr/>
        </p:nvSpPr>
        <p:spPr>
          <a:xfrm>
            <a:off x="6858000" y="4495800"/>
            <a:ext cx="76200" cy="1066800"/>
          </a:xfrm>
          <a:prstGeom prst="righ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53" name="Google Shape;153;p19"/>
          <p:cNvSpPr txBox="1"/>
          <p:nvPr/>
        </p:nvSpPr>
        <p:spPr>
          <a:xfrm>
            <a:off x="7010400" y="4676775"/>
            <a:ext cx="1778000" cy="5810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Systems manager</a:t>
            </a:r>
            <a:endParaRPr/>
          </a:p>
          <a:p>
            <a:pPr marL="0" marR="0" lvl="0" indent="0" algn="l"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concerns…</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p:nvPr/>
        </p:nvSpPr>
        <p:spPr>
          <a:xfrm>
            <a:off x="225425" y="312737"/>
            <a:ext cx="3544887" cy="4778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60" name="Google Shape;160;p20"/>
          <p:cNvSpPr txBox="1">
            <a:spLocks noGrp="1"/>
          </p:cNvSpPr>
          <p:nvPr>
            <p:ph type="body" idx="1"/>
          </p:nvPr>
        </p:nvSpPr>
        <p:spPr>
          <a:xfrm>
            <a:off x="1182687" y="1752600"/>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Elapsed Time</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counts everything (</a:t>
            </a:r>
            <a:r>
              <a:rPr lang="en-US" sz="1800" b="0" i="1" u="none">
                <a:solidFill>
                  <a:schemeClr val="dk1"/>
                </a:solidFill>
                <a:latin typeface="Tahoma"/>
                <a:ea typeface="Tahoma"/>
                <a:cs typeface="Tahoma"/>
                <a:sym typeface="Tahoma"/>
              </a:rPr>
              <a:t>disk and memory accesses, waiting for I/O, running other programs, etc.</a:t>
            </a:r>
            <a:r>
              <a:rPr lang="en-US" sz="1800" b="0" i="0" u="none">
                <a:solidFill>
                  <a:schemeClr val="dk1"/>
                </a:solidFill>
                <a:latin typeface="Tahoma"/>
                <a:ea typeface="Tahoma"/>
                <a:cs typeface="Tahoma"/>
                <a:sym typeface="Tahoma"/>
              </a:rPr>
              <a:t>) from start to finish</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a useful number, but often not good for comparison purposes</a:t>
            </a:r>
            <a:endParaRPr sz="16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360"/>
              </a:spcBef>
              <a:spcAft>
                <a:spcPts val="0"/>
              </a:spcAft>
              <a:buSzPts val="1080"/>
              <a:buNone/>
            </a:pPr>
            <a:r>
              <a:rPr lang="en-US" sz="1800" b="0" i="0" u="none">
                <a:solidFill>
                  <a:schemeClr val="dk1"/>
                </a:solidFill>
                <a:latin typeface="Times New Roman"/>
                <a:ea typeface="Times New Roman"/>
                <a:cs typeface="Times New Roman"/>
                <a:sym typeface="Times New Roman"/>
              </a:rPr>
              <a:t>            elapsed time = CPU time + wait time (I/O, other programs, etc.)</a:t>
            </a:r>
            <a:endParaRPr/>
          </a:p>
          <a:p>
            <a:pPr marL="742950" lvl="1" indent="-285750" algn="l" rtl="0">
              <a:lnSpc>
                <a:spcPct val="90000"/>
              </a:lnSpc>
              <a:spcBef>
                <a:spcPts val="360"/>
              </a:spcBef>
              <a:spcAft>
                <a:spcPts val="0"/>
              </a:spcAft>
              <a:buSzPts val="990"/>
              <a:buNone/>
            </a:pPr>
            <a:r>
              <a:rPr lang="en-US" sz="1800" b="0" i="0" u="none">
                <a:solidFill>
                  <a:schemeClr val="dk1"/>
                </a:solidFill>
                <a:latin typeface="Tahoma"/>
                <a:ea typeface="Tahoma"/>
                <a:cs typeface="Tahoma"/>
                <a:sym typeface="Tahoma"/>
              </a:rPr>
              <a:t>			</a:t>
            </a:r>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1" u="none">
                <a:solidFill>
                  <a:schemeClr val="dk1"/>
                </a:solidFill>
                <a:latin typeface="Tahoma"/>
                <a:ea typeface="Tahoma"/>
                <a:cs typeface="Tahoma"/>
                <a:sym typeface="Tahoma"/>
              </a:rPr>
              <a:t>CPU time</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doesn't count waiting for I/O or time spent running other programs</a:t>
            </a:r>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can be divided into </a:t>
            </a:r>
            <a:r>
              <a:rPr lang="en-US" sz="1800" b="0" i="1" u="none">
                <a:solidFill>
                  <a:schemeClr val="dk1"/>
                </a:solidFill>
                <a:latin typeface="Tahoma"/>
                <a:ea typeface="Tahoma"/>
                <a:cs typeface="Tahoma"/>
                <a:sym typeface="Tahoma"/>
              </a:rPr>
              <a:t>user CPU time</a:t>
            </a:r>
            <a:r>
              <a:rPr lang="en-US" sz="1800" b="0" i="0" u="none">
                <a:solidFill>
                  <a:schemeClr val="dk1"/>
                </a:solidFill>
                <a:latin typeface="Tahoma"/>
                <a:ea typeface="Tahoma"/>
                <a:cs typeface="Tahoma"/>
                <a:sym typeface="Tahoma"/>
              </a:rPr>
              <a:t> and </a:t>
            </a:r>
            <a:r>
              <a:rPr lang="en-US" sz="1800" b="0" i="1" u="none">
                <a:solidFill>
                  <a:schemeClr val="dk1"/>
                </a:solidFill>
                <a:latin typeface="Tahoma"/>
                <a:ea typeface="Tahoma"/>
                <a:cs typeface="Tahoma"/>
                <a:sym typeface="Tahoma"/>
              </a:rPr>
              <a:t>system CPU time </a:t>
            </a:r>
            <a:r>
              <a:rPr lang="en-US" sz="1800" b="0" i="0" u="none">
                <a:solidFill>
                  <a:schemeClr val="dk1"/>
                </a:solidFill>
                <a:latin typeface="Tahoma"/>
                <a:ea typeface="Tahoma"/>
                <a:cs typeface="Tahoma"/>
                <a:sym typeface="Tahoma"/>
              </a:rPr>
              <a:t>(OS calls)</a:t>
            </a:r>
            <a:endParaRPr sz="1800" b="0" i="1" u="none">
              <a:solidFill>
                <a:schemeClr val="dk1"/>
              </a:solidFill>
              <a:latin typeface="Tahoma"/>
              <a:ea typeface="Tahoma"/>
              <a:cs typeface="Tahoma"/>
              <a:sym typeface="Tahoma"/>
            </a:endParaRPr>
          </a:p>
          <a:p>
            <a:pPr marL="342900" lvl="0" indent="-342900" algn="l" rtl="0">
              <a:lnSpc>
                <a:spcPct val="90000"/>
              </a:lnSpc>
              <a:spcBef>
                <a:spcPts val="360"/>
              </a:spcBef>
              <a:spcAft>
                <a:spcPts val="0"/>
              </a:spcAft>
              <a:buSzPts val="1080"/>
              <a:buNone/>
            </a:pPr>
            <a:r>
              <a:rPr lang="en-US" sz="1800" b="0" i="0" u="none">
                <a:solidFill>
                  <a:schemeClr val="dk1"/>
                </a:solidFill>
                <a:latin typeface="Times New Roman"/>
                <a:ea typeface="Times New Roman"/>
                <a:cs typeface="Times New Roman"/>
                <a:sym typeface="Times New Roman"/>
              </a:rPr>
              <a:t>            CPU time = user CPU time + system CPU time   </a:t>
            </a:r>
            <a:endParaRPr/>
          </a:p>
          <a:p>
            <a:pPr marL="342900" lvl="0" indent="-342900" algn="l" rtl="0">
              <a:lnSpc>
                <a:spcPct val="90000"/>
              </a:lnSpc>
              <a:spcBef>
                <a:spcPts val="360"/>
              </a:spcBef>
              <a:spcAft>
                <a:spcPts val="0"/>
              </a:spcAft>
              <a:buSzPts val="1080"/>
              <a:buNone/>
            </a:pPr>
            <a:r>
              <a:rPr lang="en-US" sz="1800" b="0" i="0" u="none">
                <a:solidFill>
                  <a:schemeClr val="dk1"/>
                </a:solidFill>
                <a:latin typeface="Times New Roman"/>
                <a:ea typeface="Times New Roman"/>
                <a:cs typeface="Times New Roman"/>
                <a:sym typeface="Times New Roman"/>
              </a:rPr>
              <a:t>       ⇒ elapsed time = user CPU time + system CPU time + wait time</a:t>
            </a:r>
            <a:endParaRPr/>
          </a:p>
          <a:p>
            <a:pPr marL="342900" lvl="0" indent="-342900" algn="l" rtl="0">
              <a:lnSpc>
                <a:spcPct val="90000"/>
              </a:lnSpc>
              <a:spcBef>
                <a:spcPts val="360"/>
              </a:spcBef>
              <a:spcAft>
                <a:spcPts val="0"/>
              </a:spcAft>
              <a:buSzPts val="1080"/>
              <a:buNone/>
            </a:pPr>
            <a:endParaRPr sz="1800" b="0" i="0" u="none">
              <a:solidFill>
                <a:schemeClr val="dk1"/>
              </a:solidFill>
              <a:latin typeface="Times New Roman"/>
              <a:ea typeface="Times New Roman"/>
              <a:cs typeface="Times New Roman"/>
              <a:sym typeface="Times New Roman"/>
            </a:endParaRPr>
          </a:p>
          <a:p>
            <a:pPr marL="342900" lvl="0" indent="-3429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Our focus: </a:t>
            </a:r>
            <a:r>
              <a:rPr lang="en-US" sz="2000" b="0" i="1" u="none">
                <a:solidFill>
                  <a:schemeClr val="dk1"/>
                </a:solidFill>
                <a:latin typeface="Tahoma"/>
                <a:ea typeface="Tahoma"/>
                <a:cs typeface="Tahoma"/>
                <a:sym typeface="Tahoma"/>
              </a:rPr>
              <a:t>user CPU time </a:t>
            </a:r>
            <a:r>
              <a:rPr lang="en-US" sz="2000" b="0" i="0" u="none">
                <a:solidFill>
                  <a:schemeClr val="dk1"/>
                </a:solidFill>
                <a:latin typeface="Tahoma"/>
                <a:ea typeface="Tahoma"/>
                <a:cs typeface="Tahoma"/>
                <a:sym typeface="Tahoma"/>
              </a:rPr>
              <a:t>(</a:t>
            </a:r>
            <a:r>
              <a:rPr lang="en-US" sz="2000" b="0" i="1" u="none">
                <a:solidFill>
                  <a:schemeClr val="dk1"/>
                </a:solidFill>
                <a:latin typeface="Tahoma"/>
                <a:ea typeface="Tahoma"/>
                <a:cs typeface="Tahoma"/>
                <a:sym typeface="Tahoma"/>
              </a:rPr>
              <a:t>CPU execution time</a:t>
            </a:r>
            <a:r>
              <a:rPr lang="en-US" sz="2000" b="0" i="0" u="none">
                <a:solidFill>
                  <a:schemeClr val="dk1"/>
                </a:solidFill>
                <a:latin typeface="Tahoma"/>
                <a:ea typeface="Tahoma"/>
                <a:cs typeface="Tahoma"/>
                <a:sym typeface="Tahoma"/>
              </a:rPr>
              <a:t> or, simply, </a:t>
            </a:r>
            <a:r>
              <a:rPr lang="en-US" sz="2000" b="0" i="1" u="none">
                <a:solidFill>
                  <a:schemeClr val="dk1"/>
                </a:solidFill>
                <a:latin typeface="Tahoma"/>
                <a:ea typeface="Tahoma"/>
                <a:cs typeface="Tahoma"/>
                <a:sym typeface="Tahoma"/>
              </a:rPr>
              <a:t>execution time</a:t>
            </a:r>
            <a:r>
              <a:rPr lang="en-US" sz="2000" b="0" i="0" u="none">
                <a:solidFill>
                  <a:schemeClr val="dk1"/>
                </a:solidFill>
                <a:latin typeface="Tahoma"/>
                <a:ea typeface="Tahoma"/>
                <a:cs typeface="Tahoma"/>
                <a:sym typeface="Tahoma"/>
              </a:rPr>
              <a:t>)</a:t>
            </a:r>
            <a:endParaRPr sz="2400" b="0" i="0" u="none">
              <a:solidFill>
                <a:schemeClr val="dk1"/>
              </a:solidFill>
              <a:latin typeface="Tahoma"/>
              <a:ea typeface="Tahoma"/>
              <a:cs typeface="Tahoma"/>
              <a:sym typeface="Tahoma"/>
            </a:endParaRPr>
          </a:p>
          <a:p>
            <a:pPr marL="742950" lvl="1" indent="-285750" algn="l" rtl="0">
              <a:lnSpc>
                <a:spcPct val="90000"/>
              </a:lnSpc>
              <a:spcBef>
                <a:spcPts val="360"/>
              </a:spcBef>
              <a:spcAft>
                <a:spcPts val="0"/>
              </a:spcAft>
              <a:buClr>
                <a:schemeClr val="hlink"/>
              </a:buClr>
              <a:buSzPts val="990"/>
              <a:buFont typeface="Noto Sans Symbols"/>
              <a:buChar char="■"/>
            </a:pPr>
            <a:r>
              <a:rPr lang="en-US" sz="1800" b="0" i="0" u="none">
                <a:solidFill>
                  <a:schemeClr val="dk1"/>
                </a:solidFill>
                <a:latin typeface="Tahoma"/>
                <a:ea typeface="Tahoma"/>
                <a:cs typeface="Tahoma"/>
                <a:sym typeface="Tahoma"/>
              </a:rPr>
              <a:t>time spent executing the lines of code that are </a:t>
            </a:r>
            <a:r>
              <a:rPr lang="en-US" sz="1800" b="0" i="1" u="none">
                <a:solidFill>
                  <a:schemeClr val="dk1"/>
                </a:solidFill>
                <a:latin typeface="Tahoma"/>
                <a:ea typeface="Tahoma"/>
                <a:cs typeface="Tahoma"/>
                <a:sym typeface="Tahoma"/>
              </a:rPr>
              <a:t>in our program</a:t>
            </a:r>
            <a:endParaRPr/>
          </a:p>
        </p:txBody>
      </p:sp>
      <p:sp>
        <p:nvSpPr>
          <p:cNvPr id="161" name="Google Shape;161;p20"/>
          <p:cNvSpPr txBox="1"/>
          <p:nvPr/>
        </p:nvSpPr>
        <p:spPr>
          <a:xfrm>
            <a:off x="881062" y="4718050"/>
            <a:ext cx="7991475" cy="3889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62" name="Google Shape;162;p20"/>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Execution Time</a:t>
            </a:r>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p:nvPr/>
        </p:nvSpPr>
        <p:spPr>
          <a:xfrm>
            <a:off x="225425" y="312737"/>
            <a:ext cx="4860925" cy="4778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69" name="Google Shape;169;p21"/>
          <p:cNvSpPr txBox="1">
            <a:spLocks noGrp="1"/>
          </p:cNvSpPr>
          <p:nvPr>
            <p:ph type="body" idx="1"/>
          </p:nvPr>
        </p:nvSpPr>
        <p:spPr>
          <a:xfrm>
            <a:off x="1182687" y="2017712"/>
            <a:ext cx="7772400" cy="4114800"/>
          </a:xfrm>
          <a:prstGeom prst="rect">
            <a:avLst/>
          </a:prstGeom>
          <a:noFill/>
          <a:ln>
            <a:noFill/>
          </a:ln>
        </p:spPr>
        <p:txBody>
          <a:bodyPr spcFirstLastPara="1" wrap="square" lIns="90475" tIns="44450" rIns="90475" bIns="4445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For some program running on machine </a:t>
            </a:r>
            <a:r>
              <a:rPr lang="en-US" sz="1800" b="0" i="0" u="none">
                <a:solidFill>
                  <a:schemeClr val="dk1"/>
                </a:solidFill>
                <a:latin typeface="Tahoma"/>
                <a:ea typeface="Tahoma"/>
                <a:cs typeface="Tahoma"/>
                <a:sym typeface="Tahoma"/>
              </a:rPr>
              <a:t>X</a:t>
            </a:r>
            <a:r>
              <a:rPr lang="en-US" sz="2000" b="0" i="0" u="none">
                <a:solidFill>
                  <a:schemeClr val="dk1"/>
                </a:solidFill>
                <a:latin typeface="Tahoma"/>
                <a:ea typeface="Tahoma"/>
                <a:cs typeface="Tahoma"/>
                <a:sym typeface="Tahoma"/>
              </a:rPr>
              <a:t>:</a:t>
            </a:r>
            <a:r>
              <a:rPr lang="en-US" sz="2400" b="0" i="0" u="none">
                <a:solidFill>
                  <a:schemeClr val="dk1"/>
                </a:solidFill>
                <a:latin typeface="Tahoma"/>
                <a:ea typeface="Tahoma"/>
                <a:cs typeface="Tahoma"/>
                <a:sym typeface="Tahoma"/>
              </a:rPr>
              <a:t> </a:t>
            </a:r>
            <a:br>
              <a:rPr lang="en-US" sz="2400" b="0" i="0" u="none">
                <a:solidFill>
                  <a:schemeClr val="dk1"/>
                </a:solidFill>
                <a:latin typeface="Tahoma"/>
                <a:ea typeface="Tahoma"/>
                <a:cs typeface="Tahoma"/>
                <a:sym typeface="Tahoma"/>
              </a:rPr>
            </a:br>
            <a:r>
              <a:rPr lang="en-US" sz="2400" b="0" i="0" u="none">
                <a:solidFill>
                  <a:schemeClr val="dk1"/>
                </a:solidFill>
                <a:latin typeface="Tahoma"/>
                <a:ea typeface="Tahoma"/>
                <a:cs typeface="Tahoma"/>
                <a:sym typeface="Tahoma"/>
              </a:rPr>
              <a:t>	</a:t>
            </a:r>
            <a:r>
              <a:rPr lang="en-US" sz="2000" b="0" i="0" u="none">
                <a:solidFill>
                  <a:schemeClr val="dk1"/>
                </a:solidFill>
                <a:latin typeface="Times New Roman"/>
                <a:ea typeface="Times New Roman"/>
                <a:cs typeface="Times New Roman"/>
                <a:sym typeface="Times New Roman"/>
              </a:rPr>
              <a:t>Performance</a:t>
            </a:r>
            <a:r>
              <a:rPr lang="en-US" sz="2000" b="0" i="0" u="none" baseline="-25000">
                <a:solidFill>
                  <a:schemeClr val="dk1"/>
                </a:solidFill>
                <a:latin typeface="Times New Roman"/>
                <a:ea typeface="Times New Roman"/>
                <a:cs typeface="Times New Roman"/>
                <a:sym typeface="Times New Roman"/>
              </a:rPr>
              <a:t>X</a:t>
            </a:r>
            <a:r>
              <a:rPr lang="en-US" sz="2000" b="0" i="0" u="none">
                <a:solidFill>
                  <a:schemeClr val="dk1"/>
                </a:solidFill>
                <a:latin typeface="Times New Roman"/>
                <a:ea typeface="Times New Roman"/>
                <a:cs typeface="Times New Roman"/>
                <a:sym typeface="Times New Roman"/>
              </a:rPr>
              <a:t> = 1 / Execution time</a:t>
            </a:r>
            <a:r>
              <a:rPr lang="en-US" sz="2000" b="0" i="0" u="none" baseline="-25000">
                <a:solidFill>
                  <a:schemeClr val="dk1"/>
                </a:solidFill>
                <a:latin typeface="Times New Roman"/>
                <a:ea typeface="Times New Roman"/>
                <a:cs typeface="Times New Roman"/>
                <a:sym typeface="Times New Roman"/>
              </a:rPr>
              <a:t>X</a:t>
            </a:r>
            <a:br>
              <a:rPr lang="en-US" sz="2000" b="0" i="0" u="none" baseline="-25000">
                <a:solidFill>
                  <a:schemeClr val="dk1"/>
                </a:solidFill>
                <a:latin typeface="Times New Roman"/>
                <a:ea typeface="Times New Roman"/>
                <a:cs typeface="Times New Roman"/>
                <a:sym typeface="Times New Roman"/>
              </a:rPr>
            </a:br>
            <a:r>
              <a:rPr lang="en-US" sz="2000" b="0" i="0" u="none">
                <a:solidFill>
                  <a:schemeClr val="dk1"/>
                </a:solidFill>
                <a:latin typeface="Tahoma"/>
                <a:ea typeface="Tahoma"/>
                <a:cs typeface="Tahoma"/>
                <a:sym typeface="Tahoma"/>
              </a:rPr>
              <a:t>This means that  for two computers X and Y, if the performance of X is greater than the performance of Y,</a:t>
            </a:r>
            <a:endParaRPr/>
          </a:p>
          <a:p>
            <a:pPr marL="342900" lvl="0" indent="-342900" algn="l" rtl="0">
              <a:lnSpc>
                <a:spcPct val="100000"/>
              </a:lnSpc>
              <a:spcBef>
                <a:spcPts val="400"/>
              </a:spcBef>
              <a:spcAft>
                <a:spcPts val="0"/>
              </a:spcAft>
              <a:buSzPts val="1200"/>
              <a:buNone/>
            </a:pPr>
            <a:r>
              <a:rPr lang="en-US" sz="2000" b="0" i="0" u="none">
                <a:solidFill>
                  <a:schemeClr val="dk1"/>
                </a:solidFill>
                <a:latin typeface="Tahoma"/>
                <a:ea typeface="Tahoma"/>
                <a:cs typeface="Tahoma"/>
                <a:sym typeface="Tahoma"/>
              </a:rPr>
              <a:t>We have </a:t>
            </a:r>
            <a:endParaRPr/>
          </a:p>
          <a:p>
            <a:pPr marL="342900" lvl="0" indent="-342900" algn="l" rtl="0">
              <a:lnSpc>
                <a:spcPct val="100000"/>
              </a:lnSpc>
              <a:spcBef>
                <a:spcPts val="400"/>
              </a:spcBef>
              <a:spcAft>
                <a:spcPts val="0"/>
              </a:spcAft>
              <a:buSzPts val="1200"/>
              <a:buNone/>
            </a:pPr>
            <a:r>
              <a:rPr lang="en-US" sz="2000" b="0" i="0" u="none">
                <a:solidFill>
                  <a:schemeClr val="dk1"/>
                </a:solidFill>
                <a:latin typeface="Tahoma"/>
                <a:ea typeface="Tahoma"/>
                <a:cs typeface="Tahoma"/>
                <a:sym typeface="Tahoma"/>
              </a:rPr>
              <a:t>PerformanceX   &gt;  PerformanceY</a:t>
            </a:r>
            <a:endParaRPr/>
          </a:p>
          <a:p>
            <a:pPr marL="342900" lvl="0" indent="-342900" algn="l" rtl="0">
              <a:lnSpc>
                <a:spcPct val="100000"/>
              </a:lnSpc>
              <a:spcBef>
                <a:spcPts val="400"/>
              </a:spcBef>
              <a:spcAft>
                <a:spcPts val="0"/>
              </a:spcAft>
              <a:buSzPts val="1200"/>
              <a:buNone/>
            </a:pPr>
            <a:r>
              <a:rPr lang="en-US" sz="2000" b="0" i="0" u="none">
                <a:solidFill>
                  <a:schemeClr val="dk1"/>
                </a:solidFill>
                <a:latin typeface="Tahoma"/>
                <a:ea typeface="Tahoma"/>
                <a:cs typeface="Tahoma"/>
                <a:sym typeface="Tahoma"/>
              </a:rPr>
              <a:t>1/ execution of time X  &gt; 1/ execution time of Y</a:t>
            </a:r>
            <a:endParaRPr/>
          </a:p>
          <a:p>
            <a:pPr marL="342900" lvl="0" indent="-342900" algn="l" rtl="0">
              <a:lnSpc>
                <a:spcPct val="100000"/>
              </a:lnSpc>
              <a:spcBef>
                <a:spcPts val="400"/>
              </a:spcBef>
              <a:spcAft>
                <a:spcPts val="0"/>
              </a:spcAft>
              <a:buSzPts val="1200"/>
              <a:buNone/>
            </a:pPr>
            <a:r>
              <a:rPr lang="en-US" sz="2000" b="0" i="0" u="none">
                <a:solidFill>
                  <a:schemeClr val="dk1"/>
                </a:solidFill>
                <a:latin typeface="Times New Roman"/>
                <a:ea typeface="Times New Roman"/>
                <a:cs typeface="Times New Roman"/>
                <a:sym typeface="Times New Roman"/>
              </a:rPr>
              <a:t>Execution time</a:t>
            </a:r>
            <a:r>
              <a:rPr lang="en-US" sz="2000" b="0" i="0" u="none" baseline="-25000">
                <a:solidFill>
                  <a:schemeClr val="dk1"/>
                </a:solidFill>
                <a:latin typeface="Times New Roman"/>
                <a:ea typeface="Times New Roman"/>
                <a:cs typeface="Times New Roman"/>
                <a:sym typeface="Times New Roman"/>
              </a:rPr>
              <a:t>Y &gt; </a:t>
            </a:r>
            <a:r>
              <a:rPr lang="en-US" sz="2000" b="0" i="0" u="none">
                <a:solidFill>
                  <a:schemeClr val="dk1"/>
                </a:solidFill>
                <a:latin typeface="Times New Roman"/>
                <a:ea typeface="Times New Roman"/>
                <a:cs typeface="Times New Roman"/>
                <a:sym typeface="Times New Roman"/>
              </a:rPr>
              <a:t>Execution time</a:t>
            </a:r>
            <a:r>
              <a:rPr lang="en-US" sz="2000" b="0" i="0" u="none" baseline="-25000">
                <a:solidFill>
                  <a:schemeClr val="dk1"/>
                </a:solidFill>
                <a:latin typeface="Times New Roman"/>
                <a:ea typeface="Times New Roman"/>
                <a:cs typeface="Times New Roman"/>
                <a:sym typeface="Times New Roman"/>
              </a:rPr>
              <a:t>X</a:t>
            </a:r>
            <a:endParaRPr/>
          </a:p>
          <a:p>
            <a:pPr marL="342900" lvl="0" indent="-342900" algn="l" rtl="0">
              <a:lnSpc>
                <a:spcPct val="100000"/>
              </a:lnSpc>
              <a:spcBef>
                <a:spcPts val="400"/>
              </a:spcBef>
              <a:spcAft>
                <a:spcPts val="0"/>
              </a:spcAft>
              <a:buSzPts val="1200"/>
              <a:buNone/>
            </a:pPr>
            <a:endParaRPr sz="2000" b="0" i="1" u="none" baseline="-25000">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SzPts val="1200"/>
              <a:buNone/>
            </a:pPr>
            <a:r>
              <a:rPr lang="en-US" sz="2000" b="0" i="1" u="none">
                <a:solidFill>
                  <a:schemeClr val="dk1"/>
                </a:solidFill>
                <a:latin typeface="Tahoma"/>
                <a:ea typeface="Tahoma"/>
                <a:cs typeface="Tahoma"/>
                <a:sym typeface="Tahoma"/>
              </a:rPr>
              <a:t>X is n times faster than Y</a:t>
            </a:r>
            <a:r>
              <a:rPr lang="en-US" sz="2000" b="0" i="0" u="none">
                <a:solidFill>
                  <a:schemeClr val="dk1"/>
                </a:solidFill>
                <a:latin typeface="Tahoma"/>
                <a:ea typeface="Tahoma"/>
                <a:cs typeface="Tahoma"/>
                <a:sym typeface="Tahoma"/>
              </a:rPr>
              <a:t> means:</a:t>
            </a:r>
            <a:br>
              <a:rPr lang="en-US" sz="2000" b="0" i="0" u="none">
                <a:solidFill>
                  <a:schemeClr val="dk1"/>
                </a:solidFill>
                <a:latin typeface="Tahoma"/>
                <a:ea typeface="Tahoma"/>
                <a:cs typeface="Tahoma"/>
                <a:sym typeface="Tahoma"/>
              </a:rPr>
            </a:br>
            <a:r>
              <a:rPr lang="en-US" sz="2400" b="0" i="0" u="none">
                <a:solidFill>
                  <a:schemeClr val="dk1"/>
                </a:solidFill>
                <a:latin typeface="Tahoma"/>
                <a:ea typeface="Tahoma"/>
                <a:cs typeface="Tahoma"/>
                <a:sym typeface="Tahoma"/>
              </a:rPr>
              <a:t>	</a:t>
            </a:r>
            <a:r>
              <a:rPr lang="en-US" sz="2000" b="0" i="0" u="none">
                <a:solidFill>
                  <a:schemeClr val="dk1"/>
                </a:solidFill>
                <a:latin typeface="Times New Roman"/>
                <a:ea typeface="Times New Roman"/>
                <a:cs typeface="Times New Roman"/>
                <a:sym typeface="Times New Roman"/>
              </a:rPr>
              <a:t>Performance</a:t>
            </a:r>
            <a:r>
              <a:rPr lang="en-US" sz="2000" b="0" i="0" u="none" baseline="-25000">
                <a:solidFill>
                  <a:schemeClr val="dk1"/>
                </a:solidFill>
                <a:latin typeface="Times New Roman"/>
                <a:ea typeface="Times New Roman"/>
                <a:cs typeface="Times New Roman"/>
                <a:sym typeface="Times New Roman"/>
              </a:rPr>
              <a:t>X</a:t>
            </a:r>
            <a:r>
              <a:rPr lang="en-US" sz="2000" b="0" i="0" u="none">
                <a:solidFill>
                  <a:schemeClr val="dk1"/>
                </a:solidFill>
                <a:latin typeface="Times New Roman"/>
                <a:ea typeface="Times New Roman"/>
                <a:cs typeface="Times New Roman"/>
                <a:sym typeface="Times New Roman"/>
              </a:rPr>
              <a:t>  / Performance</a:t>
            </a:r>
            <a:r>
              <a:rPr lang="en-US" sz="2000" b="0" i="0" u="none" baseline="-25000">
                <a:solidFill>
                  <a:schemeClr val="dk1"/>
                </a:solidFill>
                <a:latin typeface="Times New Roman"/>
                <a:ea typeface="Times New Roman"/>
                <a:cs typeface="Times New Roman"/>
                <a:sym typeface="Times New Roman"/>
              </a:rPr>
              <a:t>Y</a:t>
            </a:r>
            <a:r>
              <a:rPr lang="en-US" sz="2000" b="0" i="0" u="none">
                <a:solidFill>
                  <a:schemeClr val="dk1"/>
                </a:solidFill>
                <a:latin typeface="Times New Roman"/>
                <a:ea typeface="Times New Roman"/>
                <a:cs typeface="Times New Roman"/>
                <a:sym typeface="Times New Roman"/>
              </a:rPr>
              <a:t> = n</a:t>
            </a:r>
            <a:br>
              <a:rPr lang="en-US" sz="2000" b="0" i="0" u="none">
                <a:solidFill>
                  <a:schemeClr val="dk1"/>
                </a:solidFill>
                <a:latin typeface="Times New Roman"/>
                <a:ea typeface="Times New Roman"/>
                <a:cs typeface="Times New Roman"/>
                <a:sym typeface="Times New Roman"/>
              </a:rPr>
            </a:br>
            <a:r>
              <a:rPr lang="en-US" sz="2400" b="0" i="0" u="none">
                <a:solidFill>
                  <a:schemeClr val="dk1"/>
                </a:solidFill>
                <a:latin typeface="Tahoma"/>
                <a:ea typeface="Tahoma"/>
                <a:cs typeface="Tahoma"/>
                <a:sym typeface="Tahoma"/>
              </a:rPr>
              <a:t/>
            </a:r>
            <a:br>
              <a:rPr lang="en-US" sz="2400" b="0" i="0" u="none">
                <a:solidFill>
                  <a:schemeClr val="dk1"/>
                </a:solidFill>
                <a:latin typeface="Tahoma"/>
                <a:ea typeface="Tahoma"/>
                <a:cs typeface="Tahoma"/>
                <a:sym typeface="Tahoma"/>
              </a:rPr>
            </a:br>
            <a:endParaRPr/>
          </a:p>
        </p:txBody>
      </p:sp>
      <p:sp>
        <p:nvSpPr>
          <p:cNvPr id="170" name="Google Shape;170;p21"/>
          <p:cNvSpPr txBox="1">
            <a:spLocks noGrp="1"/>
          </p:cNvSpPr>
          <p:nvPr>
            <p:ph type="title"/>
          </p:nvPr>
        </p:nvSpPr>
        <p:spPr>
          <a:xfrm>
            <a:off x="1150937" y="617537"/>
            <a:ext cx="7793037" cy="1143000"/>
          </a:xfrm>
          <a:prstGeom prst="rect">
            <a:avLst/>
          </a:prstGeom>
          <a:noFill/>
          <a:ln>
            <a:noFill/>
          </a:ln>
        </p:spPr>
        <p:txBody>
          <a:bodyPr spcFirstLastPara="1" wrap="square" lIns="90475" tIns="44450" rIns="90475" bIns="44450" anchor="ctr"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Definition of Performance</a:t>
            </a:r>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1150937" y="617537"/>
            <a:ext cx="7793037"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Example of Relative performance</a:t>
            </a:r>
            <a:endParaRPr/>
          </a:p>
        </p:txBody>
      </p:sp>
      <p:sp>
        <p:nvSpPr>
          <p:cNvPr id="176" name="Google Shape;176;p22"/>
          <p:cNvSpPr txBox="1">
            <a:spLocks noGrp="1"/>
          </p:cNvSpPr>
          <p:nvPr>
            <p:ph type="body" idx="1"/>
          </p:nvPr>
        </p:nvSpPr>
        <p:spPr>
          <a:xfrm>
            <a:off x="1182687" y="2017712"/>
            <a:ext cx="777240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920"/>
              <a:buFont typeface="Noto Sans Symbols"/>
              <a:buChar char="■"/>
            </a:pPr>
            <a:r>
              <a:rPr lang="en-US" sz="3200" b="0" i="0" u="none" strike="noStrike" cap="none">
                <a:solidFill>
                  <a:schemeClr val="dk1"/>
                </a:solidFill>
                <a:latin typeface="Tahoma"/>
                <a:ea typeface="Tahoma"/>
                <a:cs typeface="Tahoma"/>
                <a:sym typeface="Tahoma"/>
              </a:rPr>
              <a:t>If Afia’s Computer runs a program in 10 seconds and Tahmid’s computer runs the same program in 15 seconds, whose  computer is faster and by how much faster?</a:t>
            </a:r>
            <a:endParaRPr/>
          </a:p>
        </p:txBody>
      </p:sp>
    </p:spTree>
  </p:cSld>
  <p:clrMapOvr>
    <a:masterClrMapping/>
  </p:clrMapOvr>
  <p:transition spd="slow">
    <p:fade thruBlk="1"/>
  </p:transition>
</p:sld>
</file>

<file path=ppt/theme/theme1.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1258</Words>
  <Application>Microsoft Office PowerPoint</Application>
  <PresentationFormat>On-screen Show (4:3)</PresentationFormat>
  <Paragraphs>215</Paragraphs>
  <Slides>22</Slides>
  <Notes>22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Noto Sans Symbols</vt:lpstr>
      <vt:lpstr>Times New Roman</vt:lpstr>
      <vt:lpstr>Arial</vt:lpstr>
      <vt:lpstr>Tahoma</vt:lpstr>
      <vt:lpstr>1_Blends</vt:lpstr>
      <vt:lpstr>Blends</vt:lpstr>
      <vt:lpstr>CSE 317 Lecture 2 </vt:lpstr>
      <vt:lpstr>The Computer Revolution</vt:lpstr>
      <vt:lpstr>Performance</vt:lpstr>
      <vt:lpstr> The Role of Performance</vt:lpstr>
      <vt:lpstr>What do we measure? Define performance….</vt:lpstr>
      <vt:lpstr>Computer Performance:  TIME, TIME, TIME!!!</vt:lpstr>
      <vt:lpstr>Execution Time</vt:lpstr>
      <vt:lpstr>Definition of Performance</vt:lpstr>
      <vt:lpstr>Example of Relative performance</vt:lpstr>
      <vt:lpstr>Clock Cycles</vt:lpstr>
      <vt:lpstr>Performance Equation I</vt:lpstr>
      <vt:lpstr>How many cycles are required for a program?</vt:lpstr>
      <vt:lpstr>How many cycles are required for a program?</vt:lpstr>
      <vt:lpstr>Example</vt:lpstr>
      <vt:lpstr>Terminology</vt:lpstr>
      <vt:lpstr>Performance Measure</vt:lpstr>
      <vt:lpstr>Performance Equation II</vt:lpstr>
      <vt:lpstr>CPI Example I</vt:lpstr>
      <vt:lpstr>CPI Example II</vt:lpstr>
      <vt:lpstr>MIPS Example</vt:lpstr>
      <vt:lpstr>Benchmarks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317 Lecture 2 </dc:title>
  <dc:creator>User</dc:creator>
  <cp:lastModifiedBy>User</cp:lastModifiedBy>
  <cp:revision>1</cp:revision>
  <dcterms:modified xsi:type="dcterms:W3CDTF">2021-01-09T13:11:15Z</dcterms:modified>
</cp:coreProperties>
</file>