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4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9144000" cy="6858000" type="screen4x3"/>
  <p:notesSz cx="6669088" cy="9926638"/>
  <p:embeddedFontLst>
    <p:embeddedFont>
      <p:font typeface="Tahoma" panose="020B0604030504040204" pitchFamily="3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3126">
          <p15:clr>
            <a:srgbClr val="000000"/>
          </p15:clr>
        </p15:guide>
        <p15:guide id="2" pos="210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1258" y="5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6"/>
        <p:guide pos="21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1.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8" Type="http://schemas.openxmlformats.org/officeDocument/2006/relationships/slide" Target="slides/slide6.xml"/><Relationship Id="rId51"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traceFormat>
        <inkml:channelProperties>
          <inkml:channelProperty channel="X" name="resolution" value="393.84616" units="1/cm"/>
          <inkml:channelProperty channel="Y" name="resolution" value="393.84616" units="1/cm"/>
          <inkml:channelProperty channel="F" name="resolution" value="999.51166" units="1/in"/>
        </inkml:channelProperties>
      </inkml:inkSource>
      <inkml:timestamp xml:id="ts0" timeString="2021-01-21T06:01:57.804"/>
    </inkml:context>
    <inkml:brush xml:id="br0">
      <inkml:brushProperty name="width" value="0.08333" units="cm"/>
      <inkml:brushProperty name="height" value="0.08333" units="cm"/>
      <inkml:brushProperty name="color" value="#177D36"/>
      <inkml:brushProperty name="fitToCurve" value="1"/>
    </inkml:brush>
  </inkml:definitions>
  <inkml:traceGroup>
    <inkml:annotationXML>
      <emma:emma xmlns:emma="http://www.w3.org/2003/04/emma" version="1.0">
        <emma:interpretation id="{AA4F8AD7-3050-4528-A727-030AC11CD54A}" emma:medium="tactile" emma:mode="ink">
          <msink:context xmlns:msink="http://schemas.microsoft.com/ink/2010/main" type="inkDrawing" rotatedBoundingBox="2283,9697 6191,9266 6267,9955 2359,10385" semanticType="callout" shapeName="Other">
            <msink:sourceLink direction="with" ref="{161D4DA6-85B5-4BDC-ABA4-C8726963D515}"/>
          </msink:context>
        </emma:interpretation>
      </emma:emma>
    </inkml:annotationXML>
    <inkml:trace contextRef="#ctx0" brushRef="#br0">-1 100 66,'0'0'128,"0"0"-39,0 0-37,0-13-29,0 13-8,0 0-9,0 0-2,0 0 1,23 0 6,-23 0 5,23 0 2,-23 0-4,24 13-2,-24 0-1,23-13-3,0 13-1,-23 14-1,47-1 2,-47 0 3,0-13-3,47 27-3,-47-14 2,0 13-5,46-12 4,-46 12 4,0 0-5,47-12 3,-47 12-4,0-13-3,23 14 1,1-14 1,-24 0-2,23 0 3,0 1 0,-23-1 0,24 0 5,23-26-3,-47 0 2,46 0-5,-46 0 7,47 0-2,0 0 2,-1-26 8,1 0-2,23-14-4,23 14 5,-23-13-3,24-1 2,46 14-4,-47-27-4,71 1-5,-71 13-3,70 12 2,-22-25-1,22-1-3,0 14 0,24 13 2,-23-14-3,22 1-8,-22 13-5,-1 12-8,-23-12-7,24 26-6,-24 0-10,0-26-11,-47 26-12,24 26-13,-24-26-30,-46 0-9</inkml:trace>
  </inkml:traceGroup>
</inkml:ink>
</file>

<file path=ppt/ink/ink2.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traceFormat>
        <inkml:channelProperties>
          <inkml:channelProperty channel="X" name="resolution" value="393.84616" units="1/cm"/>
          <inkml:channelProperty channel="Y" name="resolution" value="393.84616" units="1/cm"/>
          <inkml:channelProperty channel="F" name="resolution" value="999.51166" units="1/in"/>
        </inkml:channelProperties>
      </inkml:inkSource>
      <inkml:timestamp xml:id="ts0" timeString="2021-01-21T06:02:04.929"/>
    </inkml:context>
    <inkml:brush xml:id="br0">
      <inkml:brushProperty name="width" value="0.08333" units="cm"/>
      <inkml:brushProperty name="height" value="0.08333" units="cm"/>
      <inkml:brushProperty name="color" value="#177D36"/>
      <inkml:brushProperty name="fitToCurve" value="1"/>
    </inkml:brush>
  </inkml:definitions>
  <inkml:traceGroup>
    <inkml:annotationXML>
      <emma:emma xmlns:emma="http://www.w3.org/2003/04/emma" version="1.0">
        <emma:interpretation id="{2C55944B-AFD5-4EAA-91FA-049B7E94DA9A}" emma:medium="tactile" emma:mode="ink">
          <msink:context xmlns:msink="http://schemas.microsoft.com/ink/2010/main" type="inkDrawing" rotatedBoundingBox="16040,13028 17430,12914 17462,13305 16072,13420" semanticType="callout" shapeName="Other"/>
        </emma:interpretation>
      </emma:emma>
    </inkml:annotationXML>
    <inkml:trace contextRef="#ctx0" brushRef="#br0">-5 276 163,'0'-13'145,"23"-14"-66,0 14-28,1-13-7,-24 0 3,23-1-5,0 14 4,1-13 3,-1 13 3,-23 0 1,47 0-11,-47-1-9,0 14 1,0-13-3,46 13-7,-46-13 1,0 13-15,0 0-2,0 0-6,0 0 1,0 0 0,0 0-5,0 0 4,0 13-4,0 0 2,0 1 3,0-1-6,0 13 3,0 0 0,-46-13 0,46 14 0,0-1 0,0 0 4,0 0-6,0-12 5,0 12-3,46 0-3,-46 0 3,0 1 0,0-27 0,24 13-3,-1 0 9,0-13-3,1 13-2,-1-13 1,24 0-2,-1-13 0,1 0-3,0 0 3,-1-14-2,25 27 6,-25-39-4,48 13-3,-48-1 0,1 1-11,23 0-13,0 0-5,0-1-20,-23 1-16,-1 0-9,1 0 2,0 12 1,-24 1-5,1 0-7,-1 13-23,-23-26-24</inkml:trace>
  </inkml:traceGroup>
</inkml:ink>
</file>

<file path=ppt/ink/ink3.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traceFormat>
        <inkml:channelProperties>
          <inkml:channelProperty channel="X" name="resolution" value="393.84616" units="1/cm"/>
          <inkml:channelProperty channel="Y" name="resolution" value="393.84616" units="1/cm"/>
          <inkml:channelProperty channel="F" name="resolution" value="999.51166" units="1/in"/>
        </inkml:channelProperties>
      </inkml:inkSource>
      <inkml:timestamp xml:id="ts0" timeString="2021-01-21T06:02:05.318"/>
    </inkml:context>
    <inkml:brush xml:id="br0">
      <inkml:brushProperty name="width" value="0.08333" units="cm"/>
      <inkml:brushProperty name="height" value="0.08333" units="cm"/>
      <inkml:brushProperty name="color" value="#177D36"/>
      <inkml:brushProperty name="fitToCurve" value="1"/>
    </inkml:brush>
  </inkml:definitions>
  <inkml:traceGroup>
    <inkml:annotationXML>
      <emma:emma xmlns:emma="http://www.w3.org/2003/04/emma" version="1.0">
        <emma:interpretation id="{12F4093E-D5C3-47B7-A109-4A045A7DC783}" emma:medium="tactile" emma:mode="ink">
          <msink:context xmlns:msink="http://schemas.microsoft.com/ink/2010/main" type="inkDrawing" rotatedBoundingBox="16886,13103 18183,12891 18246,13278 16949,13490" semanticType="callout" shapeName="Other"/>
        </emma:interpretation>
      </emma:emma>
    </inkml:annotationXML>
    <inkml:trace contextRef="#ctx0" brushRef="#br0">-2 89 71,'0'-13'138,"0"13"-26,0 0-39,0-13-15,0 13-5,0 0-18,0 0-2,0 0-11,0 0 0,0 0-8,0 0-1,0 0-5,0 0 7,0 0 0,0 13 9,0 0-7,0 14-1,0-27-6,0 26-5,0 0 2,0 0-5,0 1 7,0-1-2,0 13 6,24-39 5,-24 27 5,0-1-1,23-13 4,-23 13 4,23-13-4,1 0-6,-1-13 0,0 14-3,24-14-5,-24 0-1,24 0-2,0-14-1,-1 1-2,1 0-3,0 0 0,0-13-3,23 13-3,-24 0 3,1-14-3,0-12-7,-1 13-16,24-1-26,-23 1-14,23 0-11,-23 0-7,0-1 0,23 1-1,0 0 5,-24 13 2,-46 0-1,47-1-21,-24 14 1</inkml:trace>
  </inkml:traceGroup>
</inkml:ink>
</file>

<file path=ppt/ink/ink4.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traceFormat>
        <inkml:channelProperties>
          <inkml:channelProperty channel="X" name="resolution" value="393.84616" units="1/cm"/>
          <inkml:channelProperty channel="Y" name="resolution" value="393.84616" units="1/cm"/>
          <inkml:channelProperty channel="F" name="resolution" value="999.51166" units="1/in"/>
        </inkml:channelProperties>
      </inkml:inkSource>
      <inkml:timestamp xml:id="ts0" timeString="2021-01-21T06:02:12.394"/>
    </inkml:context>
    <inkml:brush xml:id="br0">
      <inkml:brushProperty name="width" value="0.08333" units="cm"/>
      <inkml:brushProperty name="height" value="0.08333" units="cm"/>
      <inkml:brushProperty name="color" value="#177D36"/>
      <inkml:brushProperty name="fitToCurve" value="1"/>
    </inkml:brush>
  </inkml:definitions>
  <inkml:traceGroup>
    <inkml:annotationXML>
      <emma:emma xmlns:emma="http://www.w3.org/2003/04/emma" version="1.0">
        <emma:interpretation id="{11643B96-6DF0-4470-AAF4-9CAEE2F7ABA8}" emma:medium="tactile" emma:mode="ink">
          <msink:context xmlns:msink="http://schemas.microsoft.com/ink/2010/main" type="writingRegion" rotatedBoundingBox="2041,17029 3337,12676 5761,13398 4465,17751"/>
        </emma:interpretation>
      </emma:emma>
    </inkml:annotationXML>
    <inkml:traceGroup>
      <inkml:annotationXML>
        <emma:emma xmlns:emma="http://www.w3.org/2003/04/emma" version="1.0">
          <emma:interpretation id="{C66D30D7-E40B-4A2D-83A3-B5BADD96C9C4}" emma:medium="tactile" emma:mode="ink">
            <msink:context xmlns:msink="http://schemas.microsoft.com/ink/2010/main" type="paragraph" rotatedBoundingBox="2041,17029 3337,12676 5761,13398 4465,17751" alignmentLevel="1"/>
          </emma:interpretation>
        </emma:emma>
      </inkml:annotationXML>
      <inkml:traceGroup>
        <inkml:annotationXML>
          <emma:emma xmlns:emma="http://www.w3.org/2003/04/emma" version="1.0">
            <emma:interpretation id="{6C905F2A-B1B4-46DC-BA33-92E97C1BE041}" emma:medium="tactile" emma:mode="ink">
              <msink:context xmlns:msink="http://schemas.microsoft.com/ink/2010/main" type="line" rotatedBoundingBox="2041,17029 3337,12676 5761,13398 4465,17751"/>
            </emma:interpretation>
          </emma:emma>
        </inkml:annotationXML>
        <inkml:traceGroup>
          <inkml:annotationXML>
            <emma:emma xmlns:emma="http://www.w3.org/2003/04/emma" version="1.0">
              <emma:interpretation id="{161D4DA6-85B5-4BDC-ABA4-C8726963D515}" emma:medium="tactile" emma:mode="ink">
                <msink:context xmlns:msink="http://schemas.microsoft.com/ink/2010/main" type="inkWord" rotatedBoundingBox="2041,17029 3337,12676 5761,13398 4465,17751">
                  <msink:destinationLink direction="with" ref="{AA4F8AD7-3050-4528-A727-030AC11CD54A}"/>
                </msink:context>
              </emma:interpretation>
            </emma:emma>
          </inkml:annotationXML>
          <inkml:trace contextRef="#ctx0" brushRef="#br0">1637 27 5,'-23'0'3,"23"0"3,0 0 4,0 0 9,0 0 16,0 0 20,-23 0 5,23 0-18,0 0-18,0 0-11,0 0-7,-24 0-2,24 0 0,0 0-2,0 0 1,0 0 0,0 0 1,0 0 0,0 0 1,0 0-2,0 0 3,0 0-1,0 0 0,0 0 0,0 0 3,0 0 2,0 0-3,0 0-2,0 0-1,0 0-2,0-13-2,0 13 2,-23 0-1,23 0 1,0 0-4,0 0 3,0-13 1,0 13-1,0 0-4,0 0 5,0 0-2,0 0 6,0 0-4,0 0 2,0 0 4,0-13-3,0 13 0,0 0-1,0 0 3,0 0-1,0 0 2,0 0-2,0 0 0,0 0 1,0 0-1,0 0 0,0 0 3,0 0-4,0 0-3,0 0 0,0 0 3,0 0-2,0 13 2,0-13 2,-47 0-2,47 0-2,0 13 2,0-13 0,0 13-2,0-13 1,-47 13 2,47 14-2,0-27-1,0 26 0,0-26 4,0 0-1,0 26-6,-46-13 6,46 0 1,0 14 1,0-14-6,0 13 2,0 0-1,0 1 0,0-1 1,0 0 2,0 0-5,0 1-1,0 12 0,0-13 3,0 1-3,46-1-2,-46 13 3,0 14 0,0-27-1,0 0-2,0 1 0,47 12-1,-47-13 0,0 27-4,-47-40 7,47 13 0,0 0-4,0-13 1,0 14 3,-46-14-2,46 13-1,-47-13 3,24 0 0,-1 1 0,24-1-4,-46-13 5,22 13-1,24-13-2,-46 0 2,46 13-5,-47-13 2,47 0-3,-47 0-1,1 0 1,46 0 2,-24 0-2,1 0 0,23 0-3,-23 0 4,23 0 0,-24 0 2,24 0-2,0 0-1,0 0 0,0 0 1,0 0 2,0 0-4,0 0 0,0-13 3,24 13-1,-24 0 7,0-13 0,23 13 0,0 0-2,-23 0 3,24 13-3,-24-13 1,46 0-4,-46 13 7,0 0-4,0 0 0,0 0 0,47 0 0,-47 1 3,0 12-5,0 0 6,0 0 1,0 1-4,0-1-1,0 0 2,0 14 1,0-1 4,0-13 0,0 14-2,-47-1-1,47 0 2,0 1 0,0-1-2,-46 1 0,46-1 4,-24 0 2,24 14-1,-23-1-5,0-25 3,-1 12-1,24 1 2,-23-1-1,23 13 3,-47-12-3,47-1-1,0 1 3,-47 12-6,47-12 6,-46-1-7,46 27 2,-47-40-1,24 26 3,-1-12-5,-22 12-1,22-12 2,24 12 0,-46 1-2,-1-1 2,47 1 1,-47-14-5,1 14 2,22-1 3,1-12-2,-24 12 0,24-12 2,23 12-8,-47-12 5,1-1 4,46 0-3,-47 1 0,23-1 1,1 1-2,0 12 0,-1-13 0,1 14 2,23 13-4,-47-27 4,47 14-2,0-1-6,-46 1 1,46-1-4,0 1-3,46-1-5,-46-12 0,0 12 5,47 14 5,-24-40 1,1 27-5,22-14 0,25 13 3,-25-25 2,1 12 0,-24 1 0,47-1 8,-23-13 0,23 14 4,-23-14-9,23 13-6,-24 1-21,1-14-24,0 0-10,-1-13-8,1 0-11,-47-13 5,47 14 15</inkml:trace>
          <inkml:trace contextRef="#ctx0" brushRef="#br0" timeOffset="1185.9599">633 881 170,'0'13'122,"0"-13"-48,0 0-31,0 26-11,0-26-4,0 26 2,0 1 4,0-1 4,0 0-2,-46 0-2,46 14-12,0-1-2,0-12-3,0 12-3,0 0-8,0-12 0,0 12-3,0 0-1,46-12 5,-46 12-1,0-13-2,24-13 3,22 14-4,-22-14-1,46 0 4,-24-13-6,1 0-2,23-13 6,24 0-9,-1 0 5,0-1-4,1 1 4,22-13 3,-22 0-6,23 0-5,23-1-17,-47-12-14,24 13-17,-24-1-15,-23 1-13,0-13 0,0 12-3,-23 1-16,0 0 7</inkml:trace>
          <inkml:trace contextRef="#ctx0" brushRef="#br0" timeOffset="875.9235">-160 868 209,'0'-14'84,"23"1"-41,-23-13-19,0 26-6,0-13-4,0 0-1,0 13-1,0 0-1,0 0 5,0 0 6,0 13 5,0 0-13,0 13-2,-23 1-4,23-1-3,0 0-1,0 14-1,0-1 2,23 0 2,-23-12-2,0 12 3,23-13 0,-23 1 3,47 12 6,-47-26-1,47 13 5,-47 1-2,46-27 3,1 0 0,-24 13-2,24-26-1,0 13 5,46-27-4,-46 14-9,46-13-4,24 0-5,-70-14 2,69 14-4,-22-13 0,-1 12 0,1-12-12,22 0-19,-22 12-10,-48-12-22,24 13-7,24-1-4,-94 1-3,46 0 0,1 13-9,-47-14-13,0 27-75</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889250" cy="4968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9pPr>
          </a:lstStyle>
          <a:p>
            <a:endParaRPr/>
          </a:p>
        </p:txBody>
      </p:sp>
      <p:sp>
        <p:nvSpPr>
          <p:cNvPr id="4" name="Google Shape;4;n"/>
          <p:cNvSpPr txBox="1">
            <a:spLocks noGrp="1"/>
          </p:cNvSpPr>
          <p:nvPr>
            <p:ph type="dt" idx="10"/>
          </p:nvPr>
        </p:nvSpPr>
        <p:spPr>
          <a:xfrm>
            <a:off x="3779837" y="0"/>
            <a:ext cx="2889250" cy="4968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9pPr>
          </a:lstStyle>
          <a:p>
            <a:endParaRPr/>
          </a:p>
        </p:txBody>
      </p:sp>
      <p:sp>
        <p:nvSpPr>
          <p:cNvPr id="5" name="Google Shape;5;n"/>
          <p:cNvSpPr>
            <a:spLocks noGrp="1" noRot="1" noChangeAspect="1"/>
          </p:cNvSpPr>
          <p:nvPr>
            <p:ph type="sldImg" idx="3"/>
          </p:nvPr>
        </p:nvSpPr>
        <p:spPr>
          <a:xfrm>
            <a:off x="852487" y="744537"/>
            <a:ext cx="4964112"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889000" y="4714875"/>
            <a:ext cx="4891087" cy="44672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29750"/>
            <a:ext cx="2889250" cy="4968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600" b="0" i="0" u="none" strike="noStrike" cap="none">
                <a:solidFill>
                  <a:srgbClr val="000000"/>
                </a:solidFill>
                <a:latin typeface="Courier New"/>
                <a:ea typeface="Courier New"/>
                <a:cs typeface="Courier New"/>
                <a:sym typeface="Courier New"/>
              </a:defRPr>
            </a:lvl9pPr>
          </a:lstStyle>
          <a:p>
            <a:endParaRPr/>
          </a:p>
        </p:txBody>
      </p:sp>
      <p:sp>
        <p:nvSpPr>
          <p:cNvPr id="8" name="Google Shape;8;n"/>
          <p:cNvSpPr txBox="1">
            <a:spLocks noGrp="1"/>
          </p:cNvSpPr>
          <p:nvPr>
            <p:ph type="sldNum" idx="12"/>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a:t>
            </a:fld>
            <a:endParaRPr/>
          </a:p>
        </p:txBody>
      </p:sp>
    </p:spTree>
    <p:extLst>
      <p:ext uri="{BB962C8B-B14F-4D97-AF65-F5344CB8AC3E}">
        <p14:creationId xmlns:p14="http://schemas.microsoft.com/office/powerpoint/2010/main" val="12245223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0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0: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10</a:t>
            </a:fld>
            <a:endParaRPr/>
          </a:p>
        </p:txBody>
      </p:sp>
      <p:sp>
        <p:nvSpPr>
          <p:cNvPr id="236" name="Google Shape;236;p10: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237" name="Google Shape;237;p10: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56501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1: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11</a:t>
            </a:fld>
            <a:endParaRPr/>
          </a:p>
        </p:txBody>
      </p:sp>
      <p:sp>
        <p:nvSpPr>
          <p:cNvPr id="243" name="Google Shape;243;p11: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44" name="Google Shape;244;p11:notes"/>
          <p:cNvSpPr txBox="1">
            <a:spLocks noGrp="1"/>
          </p:cNvSpPr>
          <p:nvPr>
            <p:ph type="body" idx="1"/>
          </p:nvPr>
        </p:nvSpPr>
        <p:spPr>
          <a:xfrm>
            <a:off x="420687" y="5267325"/>
            <a:ext cx="4519612" cy="523875"/>
          </a:xfrm>
          <a:prstGeom prst="rect">
            <a:avLst/>
          </a:prstGeom>
          <a:noFill/>
          <a:ln>
            <a:noFill/>
          </a:ln>
        </p:spPr>
        <p:txBody>
          <a:bodyPr spcFirstLastPara="1" wrap="square" lIns="19050" tIns="26975" rIns="19050" bIns="269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809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2: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12</a:t>
            </a:fld>
            <a:endParaRPr/>
          </a:p>
        </p:txBody>
      </p:sp>
      <p:sp>
        <p:nvSpPr>
          <p:cNvPr id="277" name="Google Shape;277;p12: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278" name="Google Shape;278;p12: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16398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3: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13</a:t>
            </a:fld>
            <a:endParaRPr/>
          </a:p>
        </p:txBody>
      </p:sp>
      <p:sp>
        <p:nvSpPr>
          <p:cNvPr id="296" name="Google Shape;296;p13: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297" name="Google Shape;297;p13: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7670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4: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4: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46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5: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5: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5720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6: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16: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9877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7: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17</a:t>
            </a:fld>
            <a:endParaRPr/>
          </a:p>
        </p:txBody>
      </p:sp>
      <p:sp>
        <p:nvSpPr>
          <p:cNvPr id="386" name="Google Shape;386;p17: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387" name="Google Shape;387;p17: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30906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8: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18</a:t>
            </a:fld>
            <a:endParaRPr/>
          </a:p>
        </p:txBody>
      </p:sp>
      <p:sp>
        <p:nvSpPr>
          <p:cNvPr id="406" name="Google Shape;406;p18: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407" name="Google Shape;407;p18: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030469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9: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19: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9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2</a:t>
            </a:fld>
            <a:endParaRPr/>
          </a:p>
        </p:txBody>
      </p:sp>
      <p:sp>
        <p:nvSpPr>
          <p:cNvPr id="114" name="Google Shape;114;p2: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7546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0: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20</a:t>
            </a:fld>
            <a:endParaRPr/>
          </a:p>
        </p:txBody>
      </p:sp>
      <p:sp>
        <p:nvSpPr>
          <p:cNvPr id="430" name="Google Shape;430;p20: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431" name="Google Shape;431;p20: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88173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1: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21: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9290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2: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22</a:t>
            </a:fld>
            <a:endParaRPr/>
          </a:p>
        </p:txBody>
      </p:sp>
      <p:sp>
        <p:nvSpPr>
          <p:cNvPr id="460" name="Google Shape;460;p22: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461" name="Google Shape;461;p22: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955104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23: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23: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0389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24: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24</a:t>
            </a:fld>
            <a:endParaRPr/>
          </a:p>
        </p:txBody>
      </p:sp>
      <p:sp>
        <p:nvSpPr>
          <p:cNvPr id="492" name="Google Shape;492;p24: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493" name="Google Shape;493;p24: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600813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25: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25</a:t>
            </a:fld>
            <a:endParaRPr/>
          </a:p>
        </p:txBody>
      </p:sp>
      <p:sp>
        <p:nvSpPr>
          <p:cNvPr id="527" name="Google Shape;527;p25: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528" name="Google Shape;528;p25: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44257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26: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26</a:t>
            </a:fld>
            <a:endParaRPr/>
          </a:p>
        </p:txBody>
      </p:sp>
      <p:sp>
        <p:nvSpPr>
          <p:cNvPr id="555" name="Google Shape;555;p26: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56" name="Google Shape;556;p26:notes"/>
          <p:cNvSpPr txBox="1">
            <a:spLocks noGrp="1"/>
          </p:cNvSpPr>
          <p:nvPr>
            <p:ph type="body" idx="1"/>
          </p:nvPr>
        </p:nvSpPr>
        <p:spPr>
          <a:xfrm>
            <a:off x="420687" y="5267325"/>
            <a:ext cx="4519612" cy="523875"/>
          </a:xfrm>
          <a:prstGeom prst="rect">
            <a:avLst/>
          </a:prstGeom>
          <a:noFill/>
          <a:ln>
            <a:noFill/>
          </a:ln>
        </p:spPr>
        <p:txBody>
          <a:bodyPr spcFirstLastPara="1" wrap="square" lIns="19050" tIns="26975" rIns="19050" bIns="26975" anchor="t" anchorCtr="0">
            <a:noAutofit/>
          </a:bodyPr>
          <a:lstStyle/>
          <a:p>
            <a:pPr marL="0" lvl="0" indent="0" algn="l" rtl="0">
              <a:lnSpc>
                <a:spcPct val="116666"/>
              </a:lnSpc>
              <a:spcBef>
                <a:spcPts val="0"/>
              </a:spcBef>
              <a:spcAft>
                <a:spcPts val="0"/>
              </a:spcAft>
              <a:buNone/>
            </a:pPr>
            <a:r>
              <a:rPr lang="en-US" sz="2400" b="1">
                <a:solidFill>
                  <a:srgbClr val="000000"/>
                </a:solidFill>
              </a:rPr>
              <a:t>Board work:  Binary Numbers</a:t>
            </a:r>
            <a:endParaRPr/>
          </a:p>
        </p:txBody>
      </p:sp>
    </p:spTree>
    <p:extLst>
      <p:ext uri="{BB962C8B-B14F-4D97-AF65-F5344CB8AC3E}">
        <p14:creationId xmlns:p14="http://schemas.microsoft.com/office/powerpoint/2010/main" val="2423524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7: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27</a:t>
            </a:fld>
            <a:endParaRPr/>
          </a:p>
        </p:txBody>
      </p:sp>
      <p:sp>
        <p:nvSpPr>
          <p:cNvPr id="564" name="Google Shape;564;p27: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65" name="Google Shape;565;p27: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001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28: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28</a:t>
            </a:fld>
            <a:endParaRPr/>
          </a:p>
        </p:txBody>
      </p:sp>
      <p:sp>
        <p:nvSpPr>
          <p:cNvPr id="572" name="Google Shape;572;p28: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573" name="Google Shape;573;p28: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687415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29: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29: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135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3</a:t>
            </a:fld>
            <a:endParaRPr/>
          </a:p>
        </p:txBody>
      </p:sp>
      <p:sp>
        <p:nvSpPr>
          <p:cNvPr id="121" name="Google Shape;121;p3: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557113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30: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6" name="Google Shape;586;p30: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183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31: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p31: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518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32: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9" name="Google Shape;639;p32: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8190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33: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5" name="Google Shape;645;p33: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829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34: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p34: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4812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35: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3" name="Google Shape;683;p35: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9087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36: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p36:notes"/>
          <p:cNvSpPr>
            <a:spLocks noGrp="1" noRot="1" noChangeAspect="1"/>
          </p:cNvSpPr>
          <p:nvPr>
            <p:ph type="sldImg" idx="2"/>
          </p:nvPr>
        </p:nvSpPr>
        <p:spPr>
          <a:xfrm>
            <a:off x="852488" y="744538"/>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9360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37: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37</a:t>
            </a:fld>
            <a:endParaRPr/>
          </a:p>
        </p:txBody>
      </p:sp>
      <p:sp>
        <p:nvSpPr>
          <p:cNvPr id="695" name="Google Shape;695;p37: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696" name="Google Shape;696;p37: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366404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38: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38</a:t>
            </a:fld>
            <a:endParaRPr/>
          </a:p>
        </p:txBody>
      </p:sp>
      <p:sp>
        <p:nvSpPr>
          <p:cNvPr id="724" name="Google Shape;724;p38: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725" name="Google Shape;725;p38: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5402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39: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39</a:t>
            </a:fld>
            <a:endParaRPr/>
          </a:p>
        </p:txBody>
      </p:sp>
      <p:sp>
        <p:nvSpPr>
          <p:cNvPr id="732" name="Google Shape;732;p39: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733" name="Google Shape;733;p39: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22134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4</a:t>
            </a:fld>
            <a:endParaRPr/>
          </a:p>
        </p:txBody>
      </p:sp>
      <p:sp>
        <p:nvSpPr>
          <p:cNvPr id="133" name="Google Shape;133;p4: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62189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40: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40</a:t>
            </a:fld>
            <a:endParaRPr/>
          </a:p>
        </p:txBody>
      </p:sp>
      <p:sp>
        <p:nvSpPr>
          <p:cNvPr id="740" name="Google Shape;740;p40: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741" name="Google Shape;741;p40: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956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41: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41</a:t>
            </a:fld>
            <a:endParaRPr/>
          </a:p>
        </p:txBody>
      </p:sp>
      <p:sp>
        <p:nvSpPr>
          <p:cNvPr id="747" name="Google Shape;747;p41: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748" name="Google Shape;748;p41: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6990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42: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42</a:t>
            </a:fld>
            <a:endParaRPr/>
          </a:p>
        </p:txBody>
      </p:sp>
      <p:sp>
        <p:nvSpPr>
          <p:cNvPr id="754" name="Google Shape;754;p42: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755" name="Google Shape;755;p42: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240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43: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43</a:t>
            </a:fld>
            <a:endParaRPr/>
          </a:p>
        </p:txBody>
      </p:sp>
      <p:sp>
        <p:nvSpPr>
          <p:cNvPr id="761" name="Google Shape;761;p43: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762" name="Google Shape;762;p43: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43497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5</a:t>
            </a:fld>
            <a:endParaRPr/>
          </a:p>
        </p:txBody>
      </p:sp>
      <p:sp>
        <p:nvSpPr>
          <p:cNvPr id="142" name="Google Shape;142;p5: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43" name="Google Shape;143;p5: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341686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6</a:t>
            </a:fld>
            <a:endParaRPr/>
          </a:p>
        </p:txBody>
      </p:sp>
      <p:sp>
        <p:nvSpPr>
          <p:cNvPr id="149" name="Google Shape;149;p6: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95924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7</a:t>
            </a:fld>
            <a:endParaRPr/>
          </a:p>
        </p:txBody>
      </p:sp>
      <p:sp>
        <p:nvSpPr>
          <p:cNvPr id="172" name="Google Shape;172;p7: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65048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8: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8</a:t>
            </a:fld>
            <a:endParaRPr/>
          </a:p>
        </p:txBody>
      </p:sp>
      <p:sp>
        <p:nvSpPr>
          <p:cNvPr id="201" name="Google Shape;201;p8: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202" name="Google Shape;202;p8: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38124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9: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600"/>
              <a:buFont typeface="Tahoma"/>
              <a:buNone/>
            </a:pPr>
            <a:fld id="{00000000-1234-1234-1234-123412341234}" type="slidenum">
              <a:rPr lang="en-US" sz="1600" b="0" i="0" u="none">
                <a:solidFill>
                  <a:srgbClr val="000000"/>
                </a:solidFill>
                <a:latin typeface="Tahoma"/>
                <a:ea typeface="Tahoma"/>
                <a:cs typeface="Tahoma"/>
                <a:sym typeface="Tahoma"/>
              </a:rPr>
              <a:t>9</a:t>
            </a:fld>
            <a:endParaRPr/>
          </a:p>
        </p:txBody>
      </p:sp>
      <p:sp>
        <p:nvSpPr>
          <p:cNvPr id="223" name="Google Shape;223;p9: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90117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2"/>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82" name="Google Shape;82;p11"/>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1"/>
        <p:cNvGrpSpPr/>
        <p:nvPr/>
      </p:nvGrpSpPr>
      <p:grpSpPr>
        <a:xfrm>
          <a:off x="0" y="0"/>
          <a:ext cx="0" cy="0"/>
          <a:chOff x="0" y="0"/>
          <a:chExt cx="0" cy="0"/>
        </a:xfrm>
      </p:grpSpPr>
      <p:sp>
        <p:nvSpPr>
          <p:cNvPr id="102" name="Google Shape;102;p13"/>
          <p:cNvSpPr txBox="1">
            <a:spLocks noGrp="1"/>
          </p:cNvSpPr>
          <p:nvPr>
            <p:ph type="ctrTitle"/>
          </p:nvPr>
        </p:nvSpPr>
        <p:spPr>
          <a:xfrm>
            <a:off x="990600" y="1828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a:endParaRPr/>
          </a:p>
        </p:txBody>
      </p:sp>
      <p:sp>
        <p:nvSpPr>
          <p:cNvPr id="104" name="Google Shape;104;p13"/>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3"/>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3"/>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0" name="Google Shape;30;p3"/>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rot="5400000">
            <a:off x="5222082" y="2399507"/>
            <a:ext cx="5514975" cy="19510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body" idx="1"/>
          </p:nvPr>
        </p:nvSpPr>
        <p:spPr>
          <a:xfrm rot="5400000">
            <a:off x="1243806" y="524670"/>
            <a:ext cx="5514975" cy="5700712"/>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6" name="Google Shape;36;p4"/>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body" idx="1"/>
          </p:nvPr>
        </p:nvSpPr>
        <p:spPr>
          <a:xfrm rot="5400000">
            <a:off x="3011487" y="188912"/>
            <a:ext cx="4114800" cy="77724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42" name="Google Shape;42;p5"/>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None/>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None/>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9pPr>
          </a:lstStyle>
          <a:p>
            <a:endParaRPr/>
          </a:p>
        </p:txBody>
      </p:sp>
      <p:sp>
        <p:nvSpPr>
          <p:cNvPr id="48" name="Google Shape;48;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49" name="Google Shape;49;p6"/>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55" name="Google Shape;55;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56" name="Google Shape;56;p7"/>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66" name="Google Shape;66;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67" name="Google Shape;67;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68" name="Google Shape;68;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69" name="Google Shape;69;p9"/>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body" idx="1"/>
          </p:nvPr>
        </p:nvSpPr>
        <p:spPr>
          <a:xfrm>
            <a:off x="1182688" y="2017713"/>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75" name="Google Shape;75;p10"/>
          <p:cNvSpPr txBox="1">
            <a:spLocks noGrp="1"/>
          </p:cNvSpPr>
          <p:nvPr>
            <p:ph type="body" idx="2"/>
          </p:nvPr>
        </p:nvSpPr>
        <p:spPr>
          <a:xfrm>
            <a:off x="5145088" y="2017713"/>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76" name="Google Shape;76;p10"/>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417512" y="10985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11" name="Google Shape;11;p1"/>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12" name="Google Shape;12;p1"/>
          <p:cNvSpPr txBox="1"/>
          <p:nvPr/>
        </p:nvSpPr>
        <p:spPr>
          <a:xfrm>
            <a:off x="541337" y="15208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13" name="Google Shape;13;p1"/>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14" name="Google Shape;14;p1"/>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15" name="Google Shape;15;p1"/>
          <p:cNvSpPr txBox="1"/>
          <p:nvPr/>
        </p:nvSpPr>
        <p:spPr>
          <a:xfrm>
            <a:off x="762000" y="99060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16" name="Google Shape;16;p1"/>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17" name="Google Shape;17;p1"/>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8" name="Google Shape;18;p1"/>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9" name="Google Shape;19;p1"/>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6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9pPr>
          </a:lstStyle>
          <a:p>
            <a:endParaRPr/>
          </a:p>
        </p:txBody>
      </p:sp>
      <p:sp>
        <p:nvSpPr>
          <p:cNvPr id="20" name="Google Shape;20;p1"/>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6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9pPr>
          </a:lstStyle>
          <a:p>
            <a:endParaRPr/>
          </a:p>
        </p:txBody>
      </p:sp>
      <p:sp>
        <p:nvSpPr>
          <p:cNvPr id="21" name="Google Shape;21;p1"/>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grpSp>
        <p:nvGrpSpPr>
          <p:cNvPr id="86" name="Google Shape;86;p12"/>
          <p:cNvGrpSpPr/>
          <p:nvPr/>
        </p:nvGrpSpPr>
        <p:grpSpPr>
          <a:xfrm>
            <a:off x="0" y="2438400"/>
            <a:ext cx="9009062" cy="1052512"/>
            <a:chOff x="0" y="1536"/>
            <a:chExt cx="5675" cy="663"/>
          </a:xfrm>
        </p:grpSpPr>
        <p:grpSp>
          <p:nvGrpSpPr>
            <p:cNvPr id="87" name="Google Shape;87;p12"/>
            <p:cNvGrpSpPr/>
            <p:nvPr/>
          </p:nvGrpSpPr>
          <p:grpSpPr>
            <a:xfrm>
              <a:off x="183" y="1604"/>
              <a:ext cx="448" cy="299"/>
              <a:chOff x="720" y="336"/>
              <a:chExt cx="624" cy="432"/>
            </a:xfrm>
          </p:grpSpPr>
          <p:sp>
            <p:nvSpPr>
              <p:cNvPr id="88" name="Google Shape;88;p12"/>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89" name="Google Shape;89;p12"/>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grpSp>
          <p:nvGrpSpPr>
            <p:cNvPr id="90" name="Google Shape;90;p12"/>
            <p:cNvGrpSpPr/>
            <p:nvPr/>
          </p:nvGrpSpPr>
          <p:grpSpPr>
            <a:xfrm>
              <a:off x="261" y="1870"/>
              <a:ext cx="465" cy="299"/>
              <a:chOff x="912" y="2640"/>
              <a:chExt cx="672" cy="432"/>
            </a:xfrm>
          </p:grpSpPr>
          <p:sp>
            <p:nvSpPr>
              <p:cNvPr id="91" name="Google Shape;91;p12"/>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92" name="Google Shape;92;p12"/>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sp>
          <p:nvSpPr>
            <p:cNvPr id="93" name="Google Shape;93;p12"/>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94" name="Google Shape;94;p12"/>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95" name="Google Shape;95;p12"/>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sp>
        <p:nvSpPr>
          <p:cNvPr id="96" name="Google Shape;96;p12"/>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97" name="Google Shape;97;p12"/>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98" name="Google Shape;98;p12"/>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6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9pPr>
          </a:lstStyle>
          <a:p>
            <a:endParaRPr/>
          </a:p>
        </p:txBody>
      </p:sp>
      <p:sp>
        <p:nvSpPr>
          <p:cNvPr id="99" name="Google Shape;99;p12"/>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6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600" b="0" i="0" u="none" strike="noStrike" cap="none">
                <a:solidFill>
                  <a:schemeClr val="dk1"/>
                </a:solidFill>
                <a:latin typeface="Courier New"/>
                <a:ea typeface="Courier New"/>
                <a:cs typeface="Courier New"/>
                <a:sym typeface="Courier New"/>
              </a:defRPr>
            </a:lvl9pPr>
          </a:lstStyle>
          <a:p>
            <a:endParaRPr/>
          </a:p>
        </p:txBody>
      </p:sp>
      <p:sp>
        <p:nvSpPr>
          <p:cNvPr id="100" name="Google Shape;100;p12"/>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customXml" Target="../ink/ink2.xml"/><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customXml" Target="../ink/ink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1143000" y="1066800"/>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COD Ch. 3</a:t>
            </a:r>
            <a:br>
              <a:rPr lang="en-US" sz="4400" b="0" i="0" u="none">
                <a:solidFill>
                  <a:schemeClr val="dk2"/>
                </a:solidFill>
                <a:latin typeface="Tahoma"/>
                <a:ea typeface="Tahoma"/>
                <a:cs typeface="Tahoma"/>
                <a:sym typeface="Tahoma"/>
              </a:rPr>
            </a:br>
            <a:r>
              <a:rPr lang="en-US" sz="4400" b="0" i="0" u="none">
                <a:solidFill>
                  <a:schemeClr val="dk2"/>
                </a:solidFill>
                <a:latin typeface="Tahoma"/>
                <a:ea typeface="Tahoma"/>
                <a:cs typeface="Tahoma"/>
                <a:sym typeface="Tahoma"/>
              </a:rPr>
              <a:t>Instructions: Language of the Machine</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3"/>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So far we’ve learned:</a:t>
            </a:r>
            <a:endParaRPr/>
          </a:p>
        </p:txBody>
      </p:sp>
      <p:sp>
        <p:nvSpPr>
          <p:cNvPr id="240" name="Google Shape;240;p23"/>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MIPS</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loading words but addressing bytes</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arithmetic on registers only</a:t>
            </a:r>
            <a:br>
              <a:rPr lang="en-US" sz="1800" b="0" i="0" u="none">
                <a:solidFill>
                  <a:schemeClr val="dk1"/>
                </a:solidFill>
                <a:latin typeface="Tahoma"/>
                <a:ea typeface="Tahoma"/>
                <a:cs typeface="Tahoma"/>
                <a:sym typeface="Tahoma"/>
              </a:rPr>
            </a:b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sng">
                <a:solidFill>
                  <a:schemeClr val="dk1"/>
                </a:solidFill>
                <a:latin typeface="Tahoma"/>
                <a:ea typeface="Tahoma"/>
                <a:cs typeface="Tahoma"/>
                <a:sym typeface="Tahoma"/>
              </a:rPr>
              <a:t>Instruction</a:t>
            </a:r>
            <a:r>
              <a:rPr lang="en-US" sz="2000" b="0" i="0" u="none">
                <a:solidFill>
                  <a:schemeClr val="dk1"/>
                </a:solidFill>
                <a:latin typeface="Tahoma"/>
                <a:ea typeface="Tahoma"/>
                <a:cs typeface="Tahoma"/>
                <a:sym typeface="Tahoma"/>
              </a:rPr>
              <a:t>			</a:t>
            </a:r>
            <a:r>
              <a:rPr lang="en-US" sz="2000" b="0" i="0" u="sng">
                <a:solidFill>
                  <a:schemeClr val="dk1"/>
                </a:solidFill>
                <a:latin typeface="Tahoma"/>
                <a:ea typeface="Tahoma"/>
                <a:cs typeface="Tahoma"/>
                <a:sym typeface="Tahoma"/>
              </a:rPr>
              <a:t>Meaning</a:t>
            </a:r>
            <a:br>
              <a:rPr lang="en-US" sz="2000" b="0" i="0" u="sng">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Courier New"/>
                <a:ea typeface="Courier New"/>
                <a:cs typeface="Courier New"/>
                <a:sym typeface="Courier New"/>
              </a:rPr>
              <a:t>add $s1, $s2, $s3	$s1 = $s2 + $s3</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sub $s1, $s2, $s3	$s1 = $s2 – $s3</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lw $s1, 100($s2)	$s1 = Memory[$s2+100] </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sw $s1, 100($s2)	Memory[$s2+100]= $s1</a:t>
            </a: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body" idx="1"/>
          </p:nvPr>
        </p:nvSpPr>
        <p:spPr>
          <a:xfrm>
            <a:off x="762000" y="2286000"/>
            <a:ext cx="83058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Instructions, like registers and words of data, are also 32 bits long</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Example</a:t>
            </a:r>
            <a:r>
              <a:rPr lang="en-US" sz="1800" b="0" i="0" u="none">
                <a:solidFill>
                  <a:schemeClr val="dk1"/>
                </a:solidFill>
                <a:latin typeface="Tahoma"/>
                <a:ea typeface="Tahoma"/>
                <a:cs typeface="Tahoma"/>
                <a:sym typeface="Tahoma"/>
              </a:rPr>
              <a:t>:   </a:t>
            </a:r>
            <a:r>
              <a:rPr lang="en-US" sz="1800" b="0" i="0" u="none">
                <a:solidFill>
                  <a:schemeClr val="dk1"/>
                </a:solidFill>
                <a:latin typeface="Courier New"/>
                <a:ea typeface="Courier New"/>
                <a:cs typeface="Courier New"/>
                <a:sym typeface="Courier New"/>
              </a:rPr>
              <a:t>add $t0, $s1, $s2</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registers are numbered, e.g., </a:t>
            </a:r>
            <a:r>
              <a:rPr lang="en-US" sz="1800" b="0" i="0" u="none">
                <a:solidFill>
                  <a:schemeClr val="dk1"/>
                </a:solidFill>
                <a:latin typeface="Courier New"/>
                <a:ea typeface="Courier New"/>
                <a:cs typeface="Courier New"/>
                <a:sym typeface="Courier New"/>
              </a:rPr>
              <a:t>$t0 is 8, $s1 is 17, $s2 is 18</a:t>
            </a:r>
            <a:br>
              <a:rPr lang="en-US" sz="1800" b="0" i="0" u="none">
                <a:solidFill>
                  <a:schemeClr val="dk1"/>
                </a:solidFill>
                <a:latin typeface="Courier New"/>
                <a:ea typeface="Courier New"/>
                <a:cs typeface="Courier New"/>
                <a:sym typeface="Courier New"/>
              </a:rPr>
            </a:b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Instruction Format </a:t>
            </a:r>
            <a:r>
              <a:rPr lang="en-US" sz="2000" b="1" i="0" u="none">
                <a:solidFill>
                  <a:schemeClr val="dk1"/>
                </a:solidFill>
                <a:latin typeface="Tahoma"/>
                <a:ea typeface="Tahoma"/>
                <a:cs typeface="Tahoma"/>
                <a:sym typeface="Tahoma"/>
              </a:rPr>
              <a:t>R-type</a:t>
            </a:r>
            <a:r>
              <a:rPr lang="en-US" sz="2000" b="0" i="0" u="none">
                <a:solidFill>
                  <a:schemeClr val="dk1"/>
                </a:solidFill>
                <a:latin typeface="Tahoma"/>
                <a:ea typeface="Tahoma"/>
                <a:cs typeface="Tahoma"/>
                <a:sym typeface="Tahoma"/>
              </a:rPr>
              <a:t> (“R” for aRithmetic):</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t>
            </a:r>
            <a:endParaRPr sz="2000" b="0" i="0" u="none">
              <a:solidFill>
                <a:schemeClr val="dk1"/>
              </a:solidFill>
              <a:latin typeface="Courier New"/>
              <a:ea typeface="Courier New"/>
              <a:cs typeface="Courier New"/>
              <a:sym typeface="Courier New"/>
            </a:endParaRPr>
          </a:p>
          <a:p>
            <a:pPr marL="342900" lvl="0" indent="-342900" algn="l" rtl="0">
              <a:lnSpc>
                <a:spcPct val="100000"/>
              </a:lnSpc>
              <a:spcBef>
                <a:spcPts val="480"/>
              </a:spcBef>
              <a:spcAft>
                <a:spcPts val="0"/>
              </a:spcAft>
              <a:buSzPts val="1440"/>
              <a:buNone/>
            </a:pPr>
            <a:r>
              <a:rPr lang="en-US" sz="2400" b="0" i="0" u="none">
                <a:solidFill>
                  <a:schemeClr val="dk1"/>
                </a:solidFill>
                <a:latin typeface="Courier New"/>
                <a:ea typeface="Courier New"/>
                <a:cs typeface="Courier New"/>
                <a:sym typeface="Courier New"/>
              </a:rPr>
              <a:t/>
            </a:r>
            <a:br>
              <a:rPr lang="en-US" sz="2400" b="0" i="0" u="none">
                <a:solidFill>
                  <a:schemeClr val="dk1"/>
                </a:solidFill>
                <a:latin typeface="Courier New"/>
                <a:ea typeface="Courier New"/>
                <a:cs typeface="Courier New"/>
                <a:sym typeface="Courier New"/>
              </a:rPr>
            </a:br>
            <a:r>
              <a:rPr lang="en-US" sz="2400" b="0" i="0" u="none">
                <a:solidFill>
                  <a:schemeClr val="dk1"/>
                </a:solidFill>
                <a:latin typeface="Courier New"/>
                <a:ea typeface="Courier New"/>
                <a:cs typeface="Courier New"/>
                <a:sym typeface="Courier New"/>
              </a:rPr>
              <a:t>    </a:t>
            </a:r>
            <a:endParaRPr/>
          </a:p>
          <a:p>
            <a:pPr marL="342900" lvl="0" indent="-251459" algn="l" rtl="0">
              <a:spcBef>
                <a:spcPts val="480"/>
              </a:spcBef>
              <a:spcAft>
                <a:spcPts val="0"/>
              </a:spcAft>
              <a:buSzPts val="1440"/>
              <a:buNone/>
            </a:pPr>
            <a:endParaRPr sz="2400" b="0" i="0" u="none">
              <a:solidFill>
                <a:schemeClr val="dk1"/>
              </a:solidFill>
              <a:latin typeface="Courier New"/>
              <a:ea typeface="Courier New"/>
              <a:cs typeface="Courier New"/>
              <a:sym typeface="Courier New"/>
            </a:endParaRPr>
          </a:p>
        </p:txBody>
      </p:sp>
      <p:sp>
        <p:nvSpPr>
          <p:cNvPr id="247" name="Google Shape;247;p24"/>
          <p:cNvSpPr txBox="1"/>
          <p:nvPr/>
        </p:nvSpPr>
        <p:spPr>
          <a:xfrm>
            <a:off x="225425" y="312737"/>
            <a:ext cx="2817812"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248" name="Google Shape;248;p24"/>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Machine Language</a:t>
            </a:r>
            <a:endParaRPr/>
          </a:p>
        </p:txBody>
      </p:sp>
      <p:sp>
        <p:nvSpPr>
          <p:cNvPr id="249" name="Google Shape;249;p24"/>
          <p:cNvSpPr txBox="1"/>
          <p:nvPr/>
        </p:nvSpPr>
        <p:spPr>
          <a:xfrm>
            <a:off x="2057400" y="4343400"/>
            <a:ext cx="5943600" cy="304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250" name="Google Shape;250;p24"/>
          <p:cNvCxnSpPr/>
          <p:nvPr/>
        </p:nvCxnSpPr>
        <p:spPr>
          <a:xfrm>
            <a:off x="3124200" y="43434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251" name="Google Shape;251;p24"/>
          <p:cNvCxnSpPr/>
          <p:nvPr/>
        </p:nvCxnSpPr>
        <p:spPr>
          <a:xfrm>
            <a:off x="3962400" y="43434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252" name="Google Shape;252;p24"/>
          <p:cNvCxnSpPr/>
          <p:nvPr/>
        </p:nvCxnSpPr>
        <p:spPr>
          <a:xfrm>
            <a:off x="4800600" y="43434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253" name="Google Shape;253;p24"/>
          <p:cNvCxnSpPr/>
          <p:nvPr/>
        </p:nvCxnSpPr>
        <p:spPr>
          <a:xfrm>
            <a:off x="5638800" y="43434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254" name="Google Shape;254;p24"/>
          <p:cNvCxnSpPr/>
          <p:nvPr/>
        </p:nvCxnSpPr>
        <p:spPr>
          <a:xfrm>
            <a:off x="6629400" y="4343400"/>
            <a:ext cx="0" cy="304800"/>
          </a:xfrm>
          <a:prstGeom prst="straightConnector1">
            <a:avLst/>
          </a:prstGeom>
          <a:noFill/>
          <a:ln w="9525" cap="flat" cmpd="sng">
            <a:solidFill>
              <a:schemeClr val="dk1"/>
            </a:solidFill>
            <a:prstDash val="solid"/>
            <a:miter lim="800000"/>
            <a:headEnd type="none" w="med" len="med"/>
            <a:tailEnd type="none" w="med" len="med"/>
          </a:ln>
        </p:spPr>
      </p:cxnSp>
      <p:sp>
        <p:nvSpPr>
          <p:cNvPr id="255" name="Google Shape;255;p24"/>
          <p:cNvSpPr txBox="1"/>
          <p:nvPr/>
        </p:nvSpPr>
        <p:spPr>
          <a:xfrm>
            <a:off x="3124200" y="4267200"/>
            <a:ext cx="91440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10001</a:t>
            </a:r>
            <a:endParaRPr/>
          </a:p>
        </p:txBody>
      </p:sp>
      <p:sp>
        <p:nvSpPr>
          <p:cNvPr id="256" name="Google Shape;256;p24"/>
          <p:cNvSpPr txBox="1"/>
          <p:nvPr/>
        </p:nvSpPr>
        <p:spPr>
          <a:xfrm>
            <a:off x="3886200" y="4267200"/>
            <a:ext cx="1006475"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10010</a:t>
            </a:r>
            <a:endParaRPr/>
          </a:p>
        </p:txBody>
      </p:sp>
      <p:sp>
        <p:nvSpPr>
          <p:cNvPr id="257" name="Google Shape;257;p24"/>
          <p:cNvSpPr txBox="1"/>
          <p:nvPr/>
        </p:nvSpPr>
        <p:spPr>
          <a:xfrm>
            <a:off x="4800600" y="4267200"/>
            <a:ext cx="874712"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01000</a:t>
            </a:r>
            <a:endParaRPr/>
          </a:p>
        </p:txBody>
      </p:sp>
      <p:sp>
        <p:nvSpPr>
          <p:cNvPr id="258" name="Google Shape;258;p24"/>
          <p:cNvSpPr txBox="1"/>
          <p:nvPr/>
        </p:nvSpPr>
        <p:spPr>
          <a:xfrm>
            <a:off x="5638800" y="4267200"/>
            <a:ext cx="874712"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00000</a:t>
            </a:r>
            <a:endParaRPr/>
          </a:p>
        </p:txBody>
      </p:sp>
      <p:sp>
        <p:nvSpPr>
          <p:cNvPr id="259" name="Google Shape;259;p24"/>
          <p:cNvSpPr txBox="1"/>
          <p:nvPr/>
        </p:nvSpPr>
        <p:spPr>
          <a:xfrm>
            <a:off x="6629400" y="4267200"/>
            <a:ext cx="1012825"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100000</a:t>
            </a:r>
            <a:endParaRPr/>
          </a:p>
        </p:txBody>
      </p:sp>
      <p:sp>
        <p:nvSpPr>
          <p:cNvPr id="260" name="Google Shape;260;p24"/>
          <p:cNvSpPr txBox="1"/>
          <p:nvPr/>
        </p:nvSpPr>
        <p:spPr>
          <a:xfrm>
            <a:off x="2133600" y="4267200"/>
            <a:ext cx="1012825"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000000</a:t>
            </a:r>
            <a:endParaRPr/>
          </a:p>
        </p:txBody>
      </p:sp>
      <p:sp>
        <p:nvSpPr>
          <p:cNvPr id="261" name="Google Shape;261;p24"/>
          <p:cNvSpPr txBox="1"/>
          <p:nvPr/>
        </p:nvSpPr>
        <p:spPr>
          <a:xfrm>
            <a:off x="2057400" y="6019800"/>
            <a:ext cx="5943600" cy="304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262" name="Google Shape;262;p24"/>
          <p:cNvCxnSpPr/>
          <p:nvPr/>
        </p:nvCxnSpPr>
        <p:spPr>
          <a:xfrm>
            <a:off x="4876800" y="60198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263" name="Google Shape;263;p24"/>
          <p:cNvCxnSpPr/>
          <p:nvPr/>
        </p:nvCxnSpPr>
        <p:spPr>
          <a:xfrm>
            <a:off x="3124200" y="60198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264" name="Google Shape;264;p24"/>
          <p:cNvCxnSpPr/>
          <p:nvPr/>
        </p:nvCxnSpPr>
        <p:spPr>
          <a:xfrm>
            <a:off x="5715000" y="60198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265" name="Google Shape;265;p24"/>
          <p:cNvCxnSpPr/>
          <p:nvPr/>
        </p:nvCxnSpPr>
        <p:spPr>
          <a:xfrm>
            <a:off x="4038600" y="60198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266" name="Google Shape;266;p24"/>
          <p:cNvCxnSpPr/>
          <p:nvPr/>
        </p:nvCxnSpPr>
        <p:spPr>
          <a:xfrm>
            <a:off x="6705600" y="6019800"/>
            <a:ext cx="0" cy="304800"/>
          </a:xfrm>
          <a:prstGeom prst="straightConnector1">
            <a:avLst/>
          </a:prstGeom>
          <a:noFill/>
          <a:ln w="9525" cap="flat" cmpd="sng">
            <a:solidFill>
              <a:schemeClr val="dk1"/>
            </a:solidFill>
            <a:prstDash val="solid"/>
            <a:miter lim="800000"/>
            <a:headEnd type="none" w="med" len="med"/>
            <a:tailEnd type="none" w="med" len="med"/>
          </a:ln>
        </p:spPr>
      </p:cxnSp>
      <p:sp>
        <p:nvSpPr>
          <p:cNvPr id="267" name="Google Shape;267;p24"/>
          <p:cNvSpPr txBox="1"/>
          <p:nvPr/>
        </p:nvSpPr>
        <p:spPr>
          <a:xfrm>
            <a:off x="2057400" y="4572000"/>
            <a:ext cx="5359400" cy="180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  </a:t>
            </a:r>
            <a:endParaRPr/>
          </a:p>
          <a:p>
            <a:pPr marL="0" marR="0" lvl="0" indent="0" algn="l" rtl="0">
              <a:lnSpc>
                <a:spcPct val="100000"/>
              </a:lnSpc>
              <a:spcBef>
                <a:spcPts val="0"/>
              </a:spcBef>
              <a:spcAft>
                <a:spcPts val="0"/>
              </a:spcAft>
              <a:buClr>
                <a:schemeClr val="dk1"/>
              </a:buClr>
              <a:buSzPts val="1600"/>
              <a:buFont typeface="Courier New"/>
              <a:buNone/>
            </a:pPr>
            <a:endParaRPr sz="1600" b="0"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600"/>
              <a:buFont typeface="Courier New"/>
              <a:buNone/>
            </a:pPr>
            <a:endParaRPr sz="1600" b="0"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600"/>
              <a:buFont typeface="Courier New"/>
              <a:buNone/>
            </a:pPr>
            <a:endParaRPr sz="1600" b="0"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600"/>
              <a:buFont typeface="Courier New"/>
              <a:buNone/>
            </a:pPr>
            <a:endParaRPr sz="1600" b="0"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     </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   6 bits      5 bits      5 bits      5 bits     5 bits         6 bits</a:t>
            </a:r>
            <a:endParaRPr/>
          </a:p>
        </p:txBody>
      </p:sp>
      <p:sp>
        <p:nvSpPr>
          <p:cNvPr id="268" name="Google Shape;268;p24"/>
          <p:cNvSpPr txBox="1"/>
          <p:nvPr/>
        </p:nvSpPr>
        <p:spPr>
          <a:xfrm>
            <a:off x="2362200" y="4648200"/>
            <a:ext cx="5184775"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op          rs         rt          rd        shamt      funct</a:t>
            </a:r>
            <a:endParaRPr/>
          </a:p>
        </p:txBody>
      </p:sp>
      <p:sp>
        <p:nvSpPr>
          <p:cNvPr id="269" name="Google Shape;269;p24"/>
          <p:cNvSpPr txBox="1"/>
          <p:nvPr/>
        </p:nvSpPr>
        <p:spPr>
          <a:xfrm>
            <a:off x="1905000" y="4876800"/>
            <a:ext cx="1141412" cy="517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opcode –</a:t>
            </a:r>
            <a:endParaRPr/>
          </a:p>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operation</a:t>
            </a:r>
            <a:endParaRPr/>
          </a:p>
        </p:txBody>
      </p:sp>
      <p:sp>
        <p:nvSpPr>
          <p:cNvPr id="270" name="Google Shape;270;p24"/>
          <p:cNvSpPr txBox="1"/>
          <p:nvPr/>
        </p:nvSpPr>
        <p:spPr>
          <a:xfrm>
            <a:off x="3048000" y="4876800"/>
            <a:ext cx="1035050" cy="942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first</a:t>
            </a:r>
            <a:endParaRPr/>
          </a:p>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register</a:t>
            </a:r>
            <a:endParaRPr/>
          </a:p>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source</a:t>
            </a:r>
            <a:endParaRPr/>
          </a:p>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operand</a:t>
            </a:r>
            <a:endParaRPr/>
          </a:p>
        </p:txBody>
      </p:sp>
      <p:sp>
        <p:nvSpPr>
          <p:cNvPr id="271" name="Google Shape;271;p24"/>
          <p:cNvSpPr txBox="1"/>
          <p:nvPr/>
        </p:nvSpPr>
        <p:spPr>
          <a:xfrm>
            <a:off x="3994150" y="4876800"/>
            <a:ext cx="1035050" cy="942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second</a:t>
            </a:r>
            <a:endParaRPr/>
          </a:p>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register</a:t>
            </a:r>
            <a:endParaRPr/>
          </a:p>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source</a:t>
            </a:r>
            <a:endParaRPr/>
          </a:p>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operand</a:t>
            </a:r>
            <a:endParaRPr/>
          </a:p>
        </p:txBody>
      </p:sp>
      <p:sp>
        <p:nvSpPr>
          <p:cNvPr id="272" name="Google Shape;272;p24"/>
          <p:cNvSpPr txBox="1"/>
          <p:nvPr/>
        </p:nvSpPr>
        <p:spPr>
          <a:xfrm>
            <a:off x="4908550" y="4876800"/>
            <a:ext cx="1035050" cy="942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register</a:t>
            </a:r>
            <a:endParaRPr/>
          </a:p>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destin-</a:t>
            </a:r>
            <a:endParaRPr/>
          </a:p>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ation</a:t>
            </a:r>
            <a:endParaRPr/>
          </a:p>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operand</a:t>
            </a:r>
            <a:endParaRPr/>
          </a:p>
        </p:txBody>
      </p:sp>
      <p:sp>
        <p:nvSpPr>
          <p:cNvPr id="273" name="Google Shape;273;p24"/>
          <p:cNvSpPr txBox="1"/>
          <p:nvPr/>
        </p:nvSpPr>
        <p:spPr>
          <a:xfrm>
            <a:off x="5883275" y="4876800"/>
            <a:ext cx="822325" cy="517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shift</a:t>
            </a:r>
            <a:endParaRPr/>
          </a:p>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amount</a:t>
            </a:r>
            <a:endParaRPr/>
          </a:p>
        </p:txBody>
      </p:sp>
      <p:sp>
        <p:nvSpPr>
          <p:cNvPr id="274" name="Google Shape;274;p24"/>
          <p:cNvSpPr txBox="1"/>
          <p:nvPr/>
        </p:nvSpPr>
        <p:spPr>
          <a:xfrm>
            <a:off x="6705600" y="4876800"/>
            <a:ext cx="1885950" cy="730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function field -</a:t>
            </a:r>
            <a:endParaRPr/>
          </a:p>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selects variant</a:t>
            </a:r>
            <a:endParaRPr/>
          </a:p>
          <a:p>
            <a:pPr marL="0" marR="0" lvl="0" indent="0" algn="l" rtl="0">
              <a:lnSpc>
                <a:spcPct val="100000"/>
              </a:lnSpc>
              <a:spcBef>
                <a:spcPts val="0"/>
              </a:spcBef>
              <a:spcAft>
                <a:spcPts val="0"/>
              </a:spcAft>
              <a:buClr>
                <a:schemeClr val="hlink"/>
              </a:buClr>
              <a:buSzPts val="1400"/>
              <a:buFont typeface="Courier New"/>
              <a:buNone/>
            </a:pPr>
            <a:r>
              <a:rPr lang="en-US" sz="1400" b="0" i="0" u="none">
                <a:solidFill>
                  <a:schemeClr val="hlink"/>
                </a:solidFill>
                <a:latin typeface="Courier New"/>
                <a:ea typeface="Courier New"/>
                <a:cs typeface="Courier New"/>
                <a:sym typeface="Courier New"/>
              </a:rPr>
              <a:t>of operation</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body" idx="1"/>
          </p:nvPr>
        </p:nvSpPr>
        <p:spPr>
          <a:xfrm>
            <a:off x="1143000" y="1676400"/>
            <a:ext cx="7772400" cy="4114800"/>
          </a:xfrm>
          <a:prstGeom prst="rect">
            <a:avLst/>
          </a:prstGeom>
          <a:noFill/>
          <a:ln>
            <a:noFill/>
          </a:ln>
        </p:spPr>
        <p:txBody>
          <a:bodyPr spcFirstLastPara="1" wrap="square" lIns="90475" tIns="44450" rIns="90475" bIns="44450" anchor="t" anchorCtr="0">
            <a:noAutofit/>
          </a:bodyPr>
          <a:lstStyle/>
          <a:p>
            <a:pPr marL="742950" lvl="1" indent="-285750" algn="l" rtl="0">
              <a:lnSpc>
                <a:spcPct val="90000"/>
              </a:lnSpc>
              <a:spcBef>
                <a:spcPts val="0"/>
              </a:spcBef>
              <a:spcAft>
                <a:spcPts val="0"/>
              </a:spcAft>
              <a:buSzPts val="990"/>
              <a:buNone/>
            </a:pPr>
            <a:endParaRPr sz="18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Consider the load-word and store-word instructions,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what would the regularity principle have us do?</a:t>
            </a:r>
            <a:endParaRPr/>
          </a:p>
          <a:p>
            <a:pPr marL="1143000" lvl="2" indent="-228600" algn="l" rtl="0">
              <a:lnSpc>
                <a:spcPct val="90000"/>
              </a:lnSpc>
              <a:spcBef>
                <a:spcPts val="320"/>
              </a:spcBef>
              <a:spcAft>
                <a:spcPts val="0"/>
              </a:spcAft>
              <a:buClr>
                <a:schemeClr val="folHlink"/>
              </a:buClr>
              <a:buSzPts val="800"/>
              <a:buFont typeface="Noto Sans Symbols"/>
              <a:buChar char="■"/>
            </a:pPr>
            <a:r>
              <a:rPr lang="en-US" sz="1600" b="0" i="0" u="none">
                <a:solidFill>
                  <a:schemeClr val="dk1"/>
                </a:solidFill>
                <a:latin typeface="Tahoma"/>
                <a:ea typeface="Tahoma"/>
                <a:cs typeface="Tahoma"/>
                <a:sym typeface="Tahoma"/>
              </a:rPr>
              <a:t>we would have only 5 or 6 bits to determine the offset from a base register - too little…</a:t>
            </a:r>
            <a:endParaRPr/>
          </a:p>
          <a:p>
            <a:pPr marL="1143000" lvl="2" indent="-177800" algn="l" rtl="0">
              <a:lnSpc>
                <a:spcPct val="90000"/>
              </a:lnSpc>
              <a:spcBef>
                <a:spcPts val="320"/>
              </a:spcBef>
              <a:spcAft>
                <a:spcPts val="0"/>
              </a:spcAft>
              <a:buClr>
                <a:schemeClr val="folHlink"/>
              </a:buClr>
              <a:buSzPts val="800"/>
              <a:buFont typeface="Noto Sans Symbols"/>
              <a:buNone/>
            </a:pPr>
            <a:endParaRPr sz="16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sng">
                <a:solidFill>
                  <a:schemeClr val="dk1"/>
                </a:solidFill>
                <a:latin typeface="Tahoma"/>
                <a:ea typeface="Tahoma"/>
                <a:cs typeface="Tahoma"/>
                <a:sym typeface="Tahoma"/>
              </a:rPr>
              <a:t>Design Principle 3</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Good design demands a compromise</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Introduce a new type of instruction format</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1" i="0" u="none">
                <a:solidFill>
                  <a:schemeClr val="dk1"/>
                </a:solidFill>
                <a:latin typeface="Tahoma"/>
                <a:ea typeface="Tahoma"/>
                <a:cs typeface="Tahoma"/>
                <a:sym typeface="Tahoma"/>
              </a:rPr>
              <a:t>I-type</a:t>
            </a:r>
            <a:r>
              <a:rPr lang="en-US" sz="1800" b="0" i="0" u="none">
                <a:solidFill>
                  <a:schemeClr val="dk1"/>
                </a:solidFill>
                <a:latin typeface="Tahoma"/>
                <a:ea typeface="Tahoma"/>
                <a:cs typeface="Tahoma"/>
                <a:sym typeface="Tahoma"/>
              </a:rPr>
              <a:t> (“I” for Immediate) for data transfer instructions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Example</a:t>
            </a:r>
            <a:r>
              <a:rPr lang="en-US" sz="1800" b="0" i="0" u="none">
                <a:solidFill>
                  <a:schemeClr val="dk1"/>
                </a:solidFill>
                <a:latin typeface="Tahoma"/>
                <a:ea typeface="Tahoma"/>
                <a:cs typeface="Tahoma"/>
                <a:sym typeface="Tahoma"/>
              </a:rPr>
              <a:t>:  </a:t>
            </a:r>
            <a:r>
              <a:rPr lang="en-US" sz="1800" b="0" i="0" u="none">
                <a:solidFill>
                  <a:schemeClr val="dk1"/>
                </a:solidFill>
                <a:latin typeface="Courier New"/>
                <a:ea typeface="Courier New"/>
                <a:cs typeface="Courier New"/>
                <a:sym typeface="Courier New"/>
              </a:rPr>
              <a:t>lw $t0, 1002($s2)</a:t>
            </a:r>
            <a:r>
              <a:rPr lang="en-US" sz="1800" b="0" i="0" u="none">
                <a:solidFill>
                  <a:schemeClr val="dk1"/>
                </a:solidFill>
                <a:latin typeface="Tahoma"/>
                <a:ea typeface="Tahoma"/>
                <a:cs typeface="Tahoma"/>
                <a:sym typeface="Tahoma"/>
              </a:rPr>
              <a:t/>
            </a:r>
            <a:br>
              <a:rPr lang="en-US" sz="1800" b="0" i="0" u="none">
                <a:solidFill>
                  <a:schemeClr val="dk1"/>
                </a:solidFill>
                <a:latin typeface="Tahoma"/>
                <a:ea typeface="Tahoma"/>
                <a:cs typeface="Tahoma"/>
                <a:sym typeface="Tahoma"/>
              </a:rPr>
            </a:br>
            <a:r>
              <a:rPr lang="en-US" sz="1800" b="0" i="0" u="none">
                <a:solidFill>
                  <a:schemeClr val="dk1"/>
                </a:solidFill>
                <a:latin typeface="Tahoma"/>
                <a:ea typeface="Tahoma"/>
                <a:cs typeface="Tahoma"/>
                <a:sym typeface="Tahoma"/>
              </a:rPr>
              <a:t/>
            </a:r>
            <a:br>
              <a:rPr lang="en-US" sz="1800" b="0" i="0" u="none">
                <a:solidFill>
                  <a:schemeClr val="dk1"/>
                </a:solidFill>
                <a:latin typeface="Tahoma"/>
                <a:ea typeface="Tahoma"/>
                <a:cs typeface="Tahoma"/>
                <a:sym typeface="Tahoma"/>
              </a:rPr>
            </a:br>
            <a:r>
              <a:rPr lang="en-US" sz="1800" b="0" i="0" u="none">
                <a:solidFill>
                  <a:schemeClr val="dk1"/>
                </a:solidFill>
                <a:latin typeface="Tahoma"/>
                <a:ea typeface="Tahoma"/>
                <a:cs typeface="Tahoma"/>
                <a:sym typeface="Tahoma"/>
              </a:rPr>
              <a:t>    100011   10010      01000      0000001111101010</a:t>
            </a:r>
            <a:br>
              <a:rPr lang="en-US" sz="1800" b="0" i="0" u="none">
                <a:solidFill>
                  <a:schemeClr val="dk1"/>
                </a:solidFill>
                <a:latin typeface="Tahoma"/>
                <a:ea typeface="Tahoma"/>
                <a:cs typeface="Tahoma"/>
                <a:sym typeface="Tahoma"/>
              </a:rPr>
            </a:br>
            <a:r>
              <a:rPr lang="en-US" sz="1800" b="0" i="0" u="none">
                <a:solidFill>
                  <a:schemeClr val="dk1"/>
                </a:solidFill>
                <a:latin typeface="Tahoma"/>
                <a:ea typeface="Tahoma"/>
                <a:cs typeface="Tahoma"/>
                <a:sym typeface="Tahoma"/>
              </a:rPr>
              <a:t/>
            </a:r>
            <a:br>
              <a:rPr lang="en-US" sz="1800" b="0" i="0" u="none">
                <a:solidFill>
                  <a:schemeClr val="dk1"/>
                </a:solidFill>
                <a:latin typeface="Tahoma"/>
                <a:ea typeface="Tahoma"/>
                <a:cs typeface="Tahoma"/>
                <a:sym typeface="Tahoma"/>
              </a:rPr>
            </a:br>
            <a:r>
              <a:rPr lang="en-US" sz="1800" b="0" i="0" u="none">
                <a:solidFill>
                  <a:schemeClr val="dk1"/>
                </a:solidFill>
                <a:latin typeface="Tahoma"/>
                <a:ea typeface="Tahoma"/>
                <a:cs typeface="Tahoma"/>
                <a:sym typeface="Tahoma"/>
              </a:rPr>
              <a:t>	  </a:t>
            </a:r>
            <a:endParaRPr/>
          </a:p>
          <a:p>
            <a:pPr marL="742950" lvl="1" indent="-285750" algn="l" rtl="0">
              <a:lnSpc>
                <a:spcPct val="90000"/>
              </a:lnSpc>
              <a:spcBef>
                <a:spcPts val="360"/>
              </a:spcBef>
              <a:spcAft>
                <a:spcPts val="0"/>
              </a:spcAft>
              <a:buSzPts val="990"/>
              <a:buNone/>
            </a:pPr>
            <a:r>
              <a:rPr lang="en-US" sz="1800" b="0" i="0" u="none">
                <a:solidFill>
                  <a:schemeClr val="dk1"/>
                </a:solidFill>
                <a:latin typeface="Tahoma"/>
                <a:ea typeface="Tahoma"/>
                <a:cs typeface="Tahoma"/>
                <a:sym typeface="Tahoma"/>
              </a:rPr>
              <a:t>           op	      rs	      rt	          16 bit offset</a:t>
            </a:r>
            <a:br>
              <a:rPr lang="en-US" sz="1800" b="0" i="0" u="none">
                <a:solidFill>
                  <a:schemeClr val="dk1"/>
                </a:solidFill>
                <a:latin typeface="Tahoma"/>
                <a:ea typeface="Tahoma"/>
                <a:cs typeface="Tahoma"/>
                <a:sym typeface="Tahoma"/>
              </a:rPr>
            </a:br>
            <a:endParaRPr/>
          </a:p>
          <a:p>
            <a:pPr marL="342900" lvl="0" indent="-274320" algn="l" rtl="0">
              <a:spcBef>
                <a:spcPts val="360"/>
              </a:spcBef>
              <a:spcAft>
                <a:spcPts val="0"/>
              </a:spcAft>
              <a:buSzPts val="1080"/>
              <a:buNone/>
            </a:pPr>
            <a:endParaRPr sz="1800" b="0" i="0" u="none">
              <a:solidFill>
                <a:schemeClr val="dk1"/>
              </a:solidFill>
              <a:latin typeface="Tahoma"/>
              <a:ea typeface="Tahoma"/>
              <a:cs typeface="Tahoma"/>
              <a:sym typeface="Tahoma"/>
            </a:endParaRPr>
          </a:p>
        </p:txBody>
      </p:sp>
      <p:sp>
        <p:nvSpPr>
          <p:cNvPr id="281" name="Google Shape;281;p25"/>
          <p:cNvSpPr txBox="1"/>
          <p:nvPr/>
        </p:nvSpPr>
        <p:spPr>
          <a:xfrm>
            <a:off x="225425" y="312737"/>
            <a:ext cx="2817812"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nvGrpSpPr>
          <p:cNvPr id="282" name="Google Shape;282;p25"/>
          <p:cNvGrpSpPr/>
          <p:nvPr/>
        </p:nvGrpSpPr>
        <p:grpSpPr>
          <a:xfrm>
            <a:off x="2135186" y="5594350"/>
            <a:ext cx="6088062" cy="338137"/>
            <a:chOff x="629" y="2449"/>
            <a:chExt cx="3835" cy="213"/>
          </a:xfrm>
        </p:grpSpPr>
        <p:sp>
          <p:nvSpPr>
            <p:cNvPr id="283" name="Google Shape;283;p25"/>
            <p:cNvSpPr txBox="1"/>
            <p:nvPr/>
          </p:nvSpPr>
          <p:spPr>
            <a:xfrm>
              <a:off x="629" y="2449"/>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284" name="Google Shape;284;p25"/>
            <p:cNvSpPr txBox="1"/>
            <p:nvPr/>
          </p:nvSpPr>
          <p:spPr>
            <a:xfrm>
              <a:off x="1268" y="2449"/>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285" name="Google Shape;285;p25"/>
            <p:cNvSpPr txBox="1"/>
            <p:nvPr/>
          </p:nvSpPr>
          <p:spPr>
            <a:xfrm>
              <a:off x="1908" y="2449"/>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286" name="Google Shape;286;p25"/>
            <p:cNvSpPr txBox="1"/>
            <p:nvPr/>
          </p:nvSpPr>
          <p:spPr>
            <a:xfrm>
              <a:off x="2547" y="2449"/>
              <a:ext cx="1917"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sp>
        <p:nvSpPr>
          <p:cNvPr id="287" name="Google Shape;287;p25"/>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Machine Language</a:t>
            </a:r>
            <a:endParaRPr/>
          </a:p>
        </p:txBody>
      </p:sp>
      <p:grpSp>
        <p:nvGrpSpPr>
          <p:cNvPr id="288" name="Google Shape;288;p25"/>
          <p:cNvGrpSpPr/>
          <p:nvPr/>
        </p:nvGrpSpPr>
        <p:grpSpPr>
          <a:xfrm>
            <a:off x="2134393" y="4764882"/>
            <a:ext cx="6088062" cy="338137"/>
            <a:chOff x="629" y="2449"/>
            <a:chExt cx="3835" cy="213"/>
          </a:xfrm>
        </p:grpSpPr>
        <p:sp>
          <p:nvSpPr>
            <p:cNvPr id="289" name="Google Shape;289;p25"/>
            <p:cNvSpPr txBox="1"/>
            <p:nvPr/>
          </p:nvSpPr>
          <p:spPr>
            <a:xfrm>
              <a:off x="629" y="2449"/>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290" name="Google Shape;290;p25"/>
            <p:cNvSpPr txBox="1"/>
            <p:nvPr/>
          </p:nvSpPr>
          <p:spPr>
            <a:xfrm>
              <a:off x="1268" y="2449"/>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291" name="Google Shape;291;p25"/>
            <p:cNvSpPr txBox="1"/>
            <p:nvPr/>
          </p:nvSpPr>
          <p:spPr>
            <a:xfrm>
              <a:off x="1908" y="2449"/>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292" name="Google Shape;292;p25"/>
            <p:cNvSpPr txBox="1"/>
            <p:nvPr/>
          </p:nvSpPr>
          <p:spPr>
            <a:xfrm>
              <a:off x="2547" y="2449"/>
              <a:ext cx="1917"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sp>
        <p:nvSpPr>
          <p:cNvPr id="293" name="Google Shape;293;p25"/>
          <p:cNvSpPr txBox="1"/>
          <p:nvPr/>
        </p:nvSpPr>
        <p:spPr>
          <a:xfrm>
            <a:off x="2362200" y="5257800"/>
            <a:ext cx="4575175"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6 bits        5 bits         5 bits                 16 bits</a:t>
            </a:r>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23009" y="3459734"/>
              <a:ext cx="1420200" cy="258480"/>
            </p14:xfrm>
          </p:contentPart>
        </mc:Choice>
        <mc:Fallback xmlns="">
          <p:pic>
            <p:nvPicPr>
              <p:cNvPr id="3" name="Ink 2"/>
              <p:cNvPicPr/>
              <p:nvPr/>
            </p:nvPicPr>
            <p:blipFill>
              <a:blip r:embed="rId4"/>
              <a:stretch>
                <a:fillRect/>
              </a:stretch>
            </p:blipFill>
            <p:spPr>
              <a:xfrm>
                <a:off x="815089" y="3450014"/>
                <a:ext cx="14335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783089" y="4672934"/>
              <a:ext cx="492840" cy="147240"/>
            </p14:xfrm>
          </p:contentPart>
        </mc:Choice>
        <mc:Fallback xmlns="">
          <p:pic>
            <p:nvPicPr>
              <p:cNvPr id="6" name="Ink 5"/>
              <p:cNvPicPr/>
              <p:nvPr/>
            </p:nvPicPr>
            <p:blipFill>
              <a:blip r:embed="rId6"/>
              <a:stretch>
                <a:fillRect/>
              </a:stretch>
            </p:blipFill>
            <p:spPr>
              <a:xfrm>
                <a:off x="5775889" y="4667534"/>
                <a:ext cx="5068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6092689" y="4692734"/>
              <a:ext cx="461880" cy="151560"/>
            </p14:xfrm>
          </p:contentPart>
        </mc:Choice>
        <mc:Fallback xmlns="">
          <p:pic>
            <p:nvPicPr>
              <p:cNvPr id="7" name="Ink 6"/>
              <p:cNvPicPr/>
              <p:nvPr/>
            </p:nvPicPr>
            <p:blipFill>
              <a:blip r:embed="rId8"/>
              <a:stretch>
                <a:fillRect/>
              </a:stretch>
            </p:blipFill>
            <p:spPr>
              <a:xfrm>
                <a:off x="6080089" y="4686614"/>
                <a:ext cx="4795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p14:cNvContentPartPr/>
              <p14:nvPr/>
            </p14:nvContentPartPr>
            <p14:xfrm>
              <a:off x="1066369" y="4710374"/>
              <a:ext cx="924840" cy="1636560"/>
            </p14:xfrm>
          </p:contentPart>
        </mc:Choice>
        <mc:Fallback xmlns="">
          <p:pic>
            <p:nvPicPr>
              <p:cNvPr id="10" name="Ink 9"/>
              <p:cNvPicPr/>
              <p:nvPr/>
            </p:nvPicPr>
            <p:blipFill>
              <a:blip r:embed="rId10"/>
              <a:stretch>
                <a:fillRect/>
              </a:stretch>
            </p:blipFill>
            <p:spPr>
              <a:xfrm>
                <a:off x="1056649" y="4701374"/>
                <a:ext cx="939600" cy="1650240"/>
              </a:xfrm>
              <a:prstGeom prst="rect">
                <a:avLst/>
              </a:prstGeom>
            </p:spPr>
          </p:pic>
        </mc:Fallback>
      </mc:AlternateContent>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6"/>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Instructions are bit sequences</a:t>
            </a:r>
            <a:r>
              <a:rPr lang="en-US" sz="2000" b="0" i="0" u="none">
                <a:solidFill>
                  <a:schemeClr val="dk1"/>
                </a:solidFill>
                <a:latin typeface="Tahoma"/>
                <a:ea typeface="Tahoma"/>
                <a:cs typeface="Tahoma"/>
                <a:sym typeface="Tahoma"/>
              </a:rPr>
              <a:t>, just like data</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Programs are stored in memory </a:t>
            </a:r>
            <a:endParaRPr/>
          </a:p>
          <a:p>
            <a:pPr marL="742950" lvl="1" indent="-285750" algn="l" rtl="0">
              <a:lnSpc>
                <a:spcPct val="90000"/>
              </a:lnSpc>
              <a:spcBef>
                <a:spcPts val="5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to be read or written just like data</a:t>
            </a:r>
            <a:r>
              <a:rPr lang="en-US" sz="2800" b="0" i="0" u="none">
                <a:solidFill>
                  <a:schemeClr val="dk1"/>
                </a:solidFill>
                <a:latin typeface="Tahoma"/>
                <a:ea typeface="Tahoma"/>
                <a:cs typeface="Tahoma"/>
                <a:sym typeface="Tahoma"/>
              </a:rPr>
              <a:t/>
            </a:r>
            <a:br>
              <a:rPr lang="en-US" sz="2800" b="0" i="0" u="none">
                <a:solidFill>
                  <a:schemeClr val="dk1"/>
                </a:solidFill>
                <a:latin typeface="Tahoma"/>
                <a:ea typeface="Tahoma"/>
                <a:cs typeface="Tahoma"/>
                <a:sym typeface="Tahoma"/>
              </a:rPr>
            </a:br>
            <a:r>
              <a:rPr lang="en-US" sz="2800" b="0" i="0" u="none">
                <a:solidFill>
                  <a:schemeClr val="dk1"/>
                </a:solidFill>
                <a:latin typeface="Tahoma"/>
                <a:ea typeface="Tahoma"/>
                <a:cs typeface="Tahoma"/>
                <a:sym typeface="Tahoma"/>
              </a:rPr>
              <a:t/>
            </a:r>
            <a:br>
              <a:rPr lang="en-US" sz="2800" b="0" i="0" u="none">
                <a:solidFill>
                  <a:schemeClr val="dk1"/>
                </a:solidFill>
                <a:latin typeface="Tahoma"/>
                <a:ea typeface="Tahoma"/>
                <a:cs typeface="Tahoma"/>
                <a:sym typeface="Tahoma"/>
              </a:rPr>
            </a:br>
            <a:r>
              <a:rPr lang="en-US" sz="2800" b="0" i="0" u="none">
                <a:solidFill>
                  <a:schemeClr val="dk1"/>
                </a:solidFill>
                <a:latin typeface="Tahoma"/>
                <a:ea typeface="Tahoma"/>
                <a:cs typeface="Tahoma"/>
                <a:sym typeface="Tahoma"/>
              </a:rPr>
              <a:t/>
            </a:r>
            <a:br>
              <a:rPr lang="en-US" sz="2800" b="0" i="0" u="none">
                <a:solidFill>
                  <a:schemeClr val="dk1"/>
                </a:solidFill>
                <a:latin typeface="Tahoma"/>
                <a:ea typeface="Tahoma"/>
                <a:cs typeface="Tahoma"/>
                <a:sym typeface="Tahoma"/>
              </a:rPr>
            </a:br>
            <a:r>
              <a:rPr lang="en-US" sz="2800" b="0" i="0" u="none">
                <a:solidFill>
                  <a:schemeClr val="dk1"/>
                </a:solidFill>
                <a:latin typeface="Tahoma"/>
                <a:ea typeface="Tahoma"/>
                <a:cs typeface="Tahoma"/>
                <a:sym typeface="Tahoma"/>
              </a:rPr>
              <a:t/>
            </a:r>
            <a:br>
              <a:rPr lang="en-US" sz="2800" b="0" i="0" u="none">
                <a:solidFill>
                  <a:schemeClr val="dk1"/>
                </a:solidFill>
                <a:latin typeface="Tahoma"/>
                <a:ea typeface="Tahoma"/>
                <a:cs typeface="Tahoma"/>
                <a:sym typeface="Tahoma"/>
              </a:rPr>
            </a:br>
            <a:endParaRPr sz="1800" b="0" i="0" u="none">
              <a:solidFill>
                <a:schemeClr val="dk1"/>
              </a:solidFill>
              <a:latin typeface="Tahoma"/>
              <a:ea typeface="Tahoma"/>
              <a:cs typeface="Tahoma"/>
              <a:sym typeface="Tahoma"/>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Fetch &amp; Execute Cycle</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instructions are</a:t>
            </a:r>
            <a:r>
              <a:rPr lang="en-US" sz="1800" b="0" i="1" u="none">
                <a:solidFill>
                  <a:schemeClr val="dk1"/>
                </a:solidFill>
                <a:latin typeface="Tahoma"/>
                <a:ea typeface="Tahoma"/>
                <a:cs typeface="Tahoma"/>
                <a:sym typeface="Tahoma"/>
              </a:rPr>
              <a:t> fetched</a:t>
            </a:r>
            <a:r>
              <a:rPr lang="en-US" sz="1800" b="0" i="0" u="none">
                <a:solidFill>
                  <a:schemeClr val="dk1"/>
                </a:solidFill>
                <a:latin typeface="Tahoma"/>
                <a:ea typeface="Tahoma"/>
                <a:cs typeface="Tahoma"/>
                <a:sym typeface="Tahoma"/>
              </a:rPr>
              <a:t> and put into a special register</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bits in the register</a:t>
            </a:r>
            <a:r>
              <a:rPr lang="en-US" sz="1800" b="0" i="1" u="none">
                <a:solidFill>
                  <a:schemeClr val="dk1"/>
                </a:solidFill>
                <a:latin typeface="Tahoma"/>
                <a:ea typeface="Tahoma"/>
                <a:cs typeface="Tahoma"/>
                <a:sym typeface="Tahoma"/>
              </a:rPr>
              <a:t> control</a:t>
            </a:r>
            <a:r>
              <a:rPr lang="en-US" sz="1800" b="0" i="0" u="none">
                <a:solidFill>
                  <a:schemeClr val="dk1"/>
                </a:solidFill>
                <a:latin typeface="Tahoma"/>
                <a:ea typeface="Tahoma"/>
                <a:cs typeface="Tahoma"/>
                <a:sym typeface="Tahoma"/>
              </a:rPr>
              <a:t> the </a:t>
            </a:r>
            <a:r>
              <a:rPr lang="en-US" sz="1800" b="0" i="1" u="none">
                <a:solidFill>
                  <a:schemeClr val="dk1"/>
                </a:solidFill>
                <a:latin typeface="Tahoma"/>
                <a:ea typeface="Tahoma"/>
                <a:cs typeface="Tahoma"/>
                <a:sym typeface="Tahoma"/>
              </a:rPr>
              <a:t>subsequent actions</a:t>
            </a:r>
            <a:r>
              <a:rPr lang="en-US" sz="1800" b="0" i="0" u="none">
                <a:solidFill>
                  <a:schemeClr val="dk1"/>
                </a:solidFill>
                <a:latin typeface="Tahoma"/>
                <a:ea typeface="Tahoma"/>
                <a:cs typeface="Tahoma"/>
                <a:sym typeface="Tahoma"/>
              </a:rPr>
              <a:t> (= </a:t>
            </a:r>
            <a:r>
              <a:rPr lang="en-US" sz="1800" b="0" i="1" u="none">
                <a:solidFill>
                  <a:schemeClr val="dk1"/>
                </a:solidFill>
                <a:latin typeface="Tahoma"/>
                <a:ea typeface="Tahoma"/>
                <a:cs typeface="Tahoma"/>
                <a:sym typeface="Tahoma"/>
              </a:rPr>
              <a:t>execution</a:t>
            </a:r>
            <a:r>
              <a:rPr lang="en-US" sz="1800" b="0" i="0" u="none">
                <a:solidFill>
                  <a:schemeClr val="dk1"/>
                </a:solidFill>
                <a:latin typeface="Tahoma"/>
                <a:ea typeface="Tahoma"/>
                <a:cs typeface="Tahoma"/>
                <a:sym typeface="Tahoma"/>
              </a:rPr>
              <a:t>)</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fetch the next instruction and </a:t>
            </a:r>
            <a:r>
              <a:rPr lang="en-US" sz="1800" b="0" i="1" u="none">
                <a:solidFill>
                  <a:schemeClr val="dk1"/>
                </a:solidFill>
                <a:latin typeface="Tahoma"/>
                <a:ea typeface="Tahoma"/>
                <a:cs typeface="Tahoma"/>
                <a:sym typeface="Tahoma"/>
              </a:rPr>
              <a:t>repeat</a:t>
            </a:r>
            <a:endParaRPr/>
          </a:p>
        </p:txBody>
      </p:sp>
      <p:grpSp>
        <p:nvGrpSpPr>
          <p:cNvPr id="300" name="Google Shape;300;p26"/>
          <p:cNvGrpSpPr/>
          <p:nvPr/>
        </p:nvGrpSpPr>
        <p:grpSpPr>
          <a:xfrm>
            <a:off x="2209800" y="2971800"/>
            <a:ext cx="2579687" cy="2241550"/>
            <a:chOff x="734" y="1640"/>
            <a:chExt cx="1625" cy="1412"/>
          </a:xfrm>
        </p:grpSpPr>
        <p:cxnSp>
          <p:nvCxnSpPr>
            <p:cNvPr id="301" name="Google Shape;301;p26"/>
            <p:cNvCxnSpPr/>
            <p:nvPr/>
          </p:nvCxnSpPr>
          <p:spPr>
            <a:xfrm>
              <a:off x="1491" y="1640"/>
              <a:ext cx="0" cy="1412"/>
            </a:xfrm>
            <a:prstGeom prst="straightConnector1">
              <a:avLst/>
            </a:prstGeom>
            <a:noFill/>
            <a:ln w="12700" cap="flat" cmpd="sng">
              <a:solidFill>
                <a:srgbClr val="FFFFFF"/>
              </a:solidFill>
              <a:prstDash val="solid"/>
              <a:miter lim="800000"/>
              <a:headEnd type="none" w="med" len="med"/>
              <a:tailEnd type="none" w="med" len="med"/>
            </a:ln>
          </p:spPr>
        </p:cxnSp>
        <p:sp>
          <p:nvSpPr>
            <p:cNvPr id="302" name="Google Shape;302;p26"/>
            <p:cNvSpPr txBox="1"/>
            <p:nvPr/>
          </p:nvSpPr>
          <p:spPr>
            <a:xfrm>
              <a:off x="734" y="2069"/>
              <a:ext cx="962" cy="387"/>
            </a:xfrm>
            <a:prstGeom prst="rect">
              <a:avLst/>
            </a:prstGeom>
            <a:noFill/>
            <a:ln>
              <a:noFill/>
            </a:ln>
          </p:spPr>
          <p:txBody>
            <a:bodyPr spcFirstLastPara="1" wrap="square" lIns="19050" tIns="26975" rIns="19050" bIns="26975" anchor="t" anchorCtr="0">
              <a:noAutofit/>
            </a:bodyPr>
            <a:lstStyle/>
            <a:p>
              <a:pPr marL="0" marR="0" lvl="0" indent="0" algn="l" rtl="0">
                <a:lnSpc>
                  <a:spcPct val="15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Processor</a:t>
              </a:r>
              <a:endParaRPr/>
            </a:p>
          </p:txBody>
        </p:sp>
        <p:sp>
          <p:nvSpPr>
            <p:cNvPr id="303" name="Google Shape;303;p26"/>
            <p:cNvSpPr txBox="1"/>
            <p:nvPr/>
          </p:nvSpPr>
          <p:spPr>
            <a:xfrm>
              <a:off x="1637" y="1781"/>
              <a:ext cx="639" cy="995"/>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304" name="Google Shape;304;p26"/>
            <p:cNvSpPr txBox="1"/>
            <p:nvPr/>
          </p:nvSpPr>
          <p:spPr>
            <a:xfrm>
              <a:off x="1586" y="2069"/>
              <a:ext cx="773" cy="387"/>
            </a:xfrm>
            <a:prstGeom prst="rect">
              <a:avLst/>
            </a:prstGeom>
            <a:noFill/>
            <a:ln>
              <a:noFill/>
            </a:ln>
          </p:spPr>
          <p:txBody>
            <a:bodyPr spcFirstLastPara="1" wrap="square" lIns="19050" tIns="26975" rIns="19050" bIns="26975" anchor="t" anchorCtr="0">
              <a:noAutofit/>
            </a:bodyPr>
            <a:lstStyle/>
            <a:p>
              <a:pPr marL="0" marR="0" lvl="0" indent="0" algn="ctr" rtl="0">
                <a:lnSpc>
                  <a:spcPct val="15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Memory</a:t>
              </a:r>
              <a:endParaRPr/>
            </a:p>
          </p:txBody>
        </p:sp>
      </p:grpSp>
      <p:cxnSp>
        <p:nvCxnSpPr>
          <p:cNvPr id="305" name="Google Shape;305;p26"/>
          <p:cNvCxnSpPr/>
          <p:nvPr/>
        </p:nvCxnSpPr>
        <p:spPr>
          <a:xfrm flipH="1">
            <a:off x="4419600" y="3733800"/>
            <a:ext cx="1027112" cy="438150"/>
          </a:xfrm>
          <a:prstGeom prst="straightConnector1">
            <a:avLst/>
          </a:prstGeom>
          <a:noFill/>
          <a:ln w="12700" cap="flat" cmpd="sng">
            <a:solidFill>
              <a:srgbClr val="000000"/>
            </a:solidFill>
            <a:prstDash val="solid"/>
            <a:miter lim="800000"/>
            <a:headEnd type="none" w="med" len="med"/>
            <a:tailEnd type="triangle" w="med" len="med"/>
          </a:ln>
        </p:spPr>
      </p:cxnSp>
      <p:sp>
        <p:nvSpPr>
          <p:cNvPr id="306" name="Google Shape;306;p26"/>
          <p:cNvSpPr txBox="1"/>
          <p:nvPr/>
        </p:nvSpPr>
        <p:spPr>
          <a:xfrm>
            <a:off x="5334000" y="3352800"/>
            <a:ext cx="4359275" cy="652462"/>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memory for data, programs, </a:t>
            </a:r>
            <a:endParaRPr/>
          </a:p>
          <a:p>
            <a:pPr marL="0" marR="0" lvl="0" indent="0" algn="l" rtl="0">
              <a:lnSpc>
                <a:spcPct val="116666"/>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	compilers, editors, etc.</a:t>
            </a:r>
            <a:endParaRPr/>
          </a:p>
        </p:txBody>
      </p:sp>
      <p:sp>
        <p:nvSpPr>
          <p:cNvPr id="307" name="Google Shape;307;p26"/>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Stored Program Concept</a:t>
            </a:r>
            <a:endParaRPr/>
          </a:p>
        </p:txBody>
      </p:sp>
      <p:cxnSp>
        <p:nvCxnSpPr>
          <p:cNvPr id="308" name="Google Shape;308;p26"/>
          <p:cNvCxnSpPr/>
          <p:nvPr/>
        </p:nvCxnSpPr>
        <p:spPr>
          <a:xfrm>
            <a:off x="3429000" y="3124200"/>
            <a:ext cx="0" cy="1752600"/>
          </a:xfrm>
          <a:prstGeom prst="straightConnector1">
            <a:avLst/>
          </a:prstGeom>
          <a:noFill/>
          <a:ln w="9525" cap="flat" cmpd="sng">
            <a:solidFill>
              <a:schemeClr val="dk1"/>
            </a:solidFill>
            <a:prstDash val="solid"/>
            <a:miter lim="800000"/>
            <a:headEnd type="none" w="med" len="med"/>
            <a:tailEnd type="none" w="med" len="med"/>
          </a:ln>
        </p:spPr>
      </p:cxnSp>
      <p:sp>
        <p:nvSpPr>
          <p:cNvPr id="309" name="Google Shape;309;p26"/>
          <p:cNvSpPr txBox="1"/>
          <p:nvPr/>
        </p:nvSpPr>
        <p:spPr>
          <a:xfrm>
            <a:off x="2133600" y="3581400"/>
            <a:ext cx="1143000" cy="6096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7"/>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SPIM – the MIPS simulator</a:t>
            </a:r>
            <a:endParaRPr/>
          </a:p>
        </p:txBody>
      </p:sp>
      <p:sp>
        <p:nvSpPr>
          <p:cNvPr id="315" name="Google Shape;315;p27"/>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SPIM (MIPS spelt backwards!) is a MIPS simulator that</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reads </a:t>
            </a:r>
            <a:r>
              <a:rPr lang="en-US" sz="1800" b="0" i="0" u="none">
                <a:solidFill>
                  <a:schemeClr val="dk1"/>
                </a:solidFill>
                <a:latin typeface="Tahoma"/>
                <a:ea typeface="Tahoma"/>
                <a:cs typeface="Tahoma"/>
                <a:sym typeface="Tahoma"/>
              </a:rPr>
              <a:t>MIPS assembly language files and </a:t>
            </a:r>
            <a:r>
              <a:rPr lang="en-US" sz="1800" b="0" i="1" u="none">
                <a:solidFill>
                  <a:schemeClr val="dk1"/>
                </a:solidFill>
                <a:latin typeface="Tahoma"/>
                <a:ea typeface="Tahoma"/>
                <a:cs typeface="Tahoma"/>
                <a:sym typeface="Tahoma"/>
              </a:rPr>
              <a:t>translates</a:t>
            </a:r>
            <a:r>
              <a:rPr lang="en-US" sz="1800" b="0" i="0" u="none">
                <a:solidFill>
                  <a:schemeClr val="dk1"/>
                </a:solidFill>
                <a:latin typeface="Tahoma"/>
                <a:ea typeface="Tahoma"/>
                <a:cs typeface="Tahoma"/>
                <a:sym typeface="Tahoma"/>
              </a:rPr>
              <a:t> to machine language</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executes</a:t>
            </a:r>
            <a:r>
              <a:rPr lang="en-US" sz="1800" b="0" i="0" u="none">
                <a:solidFill>
                  <a:schemeClr val="dk1"/>
                </a:solidFill>
                <a:latin typeface="Tahoma"/>
                <a:ea typeface="Tahoma"/>
                <a:cs typeface="Tahoma"/>
                <a:sym typeface="Tahoma"/>
              </a:rPr>
              <a:t> the machine language instructions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shows contents of </a:t>
            </a:r>
            <a:r>
              <a:rPr lang="en-US" sz="1800" b="0" i="1" u="none">
                <a:solidFill>
                  <a:schemeClr val="dk1"/>
                </a:solidFill>
                <a:latin typeface="Tahoma"/>
                <a:ea typeface="Tahoma"/>
                <a:cs typeface="Tahoma"/>
                <a:sym typeface="Tahoma"/>
              </a:rPr>
              <a:t>registers</a:t>
            </a:r>
            <a:r>
              <a:rPr lang="en-US" sz="1800" b="0" i="0" u="none">
                <a:solidFill>
                  <a:schemeClr val="dk1"/>
                </a:solidFill>
                <a:latin typeface="Tahoma"/>
                <a:ea typeface="Tahoma"/>
                <a:cs typeface="Tahoma"/>
                <a:sym typeface="Tahoma"/>
              </a:rPr>
              <a:t> and </a:t>
            </a:r>
            <a:r>
              <a:rPr lang="en-US" sz="1800" b="0" i="1" u="none">
                <a:solidFill>
                  <a:schemeClr val="dk1"/>
                </a:solidFill>
                <a:latin typeface="Tahoma"/>
                <a:ea typeface="Tahoma"/>
                <a:cs typeface="Tahoma"/>
                <a:sym typeface="Tahoma"/>
              </a:rPr>
              <a:t>memory</a:t>
            </a:r>
            <a:endParaRPr sz="1800" b="0" i="1" u="none">
              <a:solidFill>
                <a:schemeClr val="dk1"/>
              </a:solidFill>
              <a:latin typeface="Tahoma"/>
              <a:ea typeface="Tahoma"/>
              <a:cs typeface="Tahoma"/>
              <a:sym typeface="Tahoma"/>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works as a </a:t>
            </a:r>
            <a:r>
              <a:rPr lang="en-US" sz="1800" b="0" i="1" u="none">
                <a:solidFill>
                  <a:schemeClr val="dk1"/>
                </a:solidFill>
                <a:latin typeface="Tahoma"/>
                <a:ea typeface="Tahoma"/>
                <a:cs typeface="Tahoma"/>
                <a:sym typeface="Tahoma"/>
              </a:rPr>
              <a:t>debugger </a:t>
            </a:r>
            <a:r>
              <a:rPr lang="en-US" sz="1800" b="0" i="0" u="none">
                <a:solidFill>
                  <a:schemeClr val="dk1"/>
                </a:solidFill>
                <a:latin typeface="Tahoma"/>
                <a:ea typeface="Tahoma"/>
                <a:cs typeface="Tahoma"/>
                <a:sym typeface="Tahoma"/>
              </a:rPr>
              <a:t>(supports </a:t>
            </a:r>
            <a:r>
              <a:rPr lang="en-US" sz="1800" b="0" i="1" u="none">
                <a:solidFill>
                  <a:schemeClr val="dk1"/>
                </a:solidFill>
                <a:latin typeface="Tahoma"/>
                <a:ea typeface="Tahoma"/>
                <a:cs typeface="Tahoma"/>
                <a:sym typeface="Tahoma"/>
              </a:rPr>
              <a:t>break-points</a:t>
            </a:r>
            <a:r>
              <a:rPr lang="en-US" sz="1800" b="0" i="0" u="none">
                <a:solidFill>
                  <a:schemeClr val="dk1"/>
                </a:solidFill>
                <a:latin typeface="Tahoma"/>
                <a:ea typeface="Tahoma"/>
                <a:cs typeface="Tahoma"/>
                <a:sym typeface="Tahoma"/>
              </a:rPr>
              <a:t> and </a:t>
            </a:r>
            <a:r>
              <a:rPr lang="en-US" sz="1800" b="0" i="1" u="none">
                <a:solidFill>
                  <a:schemeClr val="dk1"/>
                </a:solidFill>
                <a:latin typeface="Tahoma"/>
                <a:ea typeface="Tahoma"/>
                <a:cs typeface="Tahoma"/>
                <a:sym typeface="Tahoma"/>
              </a:rPr>
              <a:t>single-stepping</a:t>
            </a:r>
            <a:r>
              <a:rPr lang="en-US" sz="1800" b="0" i="0" u="none">
                <a:solidFill>
                  <a:schemeClr val="dk1"/>
                </a:solidFill>
                <a:latin typeface="Tahoma"/>
                <a:ea typeface="Tahoma"/>
                <a:cs typeface="Tahoma"/>
                <a:sym typeface="Tahoma"/>
              </a:rPr>
              <a:t>)</a:t>
            </a:r>
            <a:endParaRPr sz="1800" b="0" i="1" u="none">
              <a:solidFill>
                <a:schemeClr val="dk1"/>
              </a:solidFill>
              <a:latin typeface="Tahoma"/>
              <a:ea typeface="Tahoma"/>
              <a:cs typeface="Tahoma"/>
              <a:sym typeface="Tahoma"/>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provides basic </a:t>
            </a:r>
            <a:r>
              <a:rPr lang="en-US" sz="1800" b="0" i="1" u="none">
                <a:solidFill>
                  <a:schemeClr val="dk1"/>
                </a:solidFill>
                <a:latin typeface="Tahoma"/>
                <a:ea typeface="Tahoma"/>
                <a:cs typeface="Tahoma"/>
                <a:sym typeface="Tahoma"/>
              </a:rPr>
              <a:t>OS-like services</a:t>
            </a:r>
            <a:r>
              <a:rPr lang="en-US" sz="1800" b="0" i="0" u="none">
                <a:solidFill>
                  <a:schemeClr val="dk1"/>
                </a:solidFill>
                <a:latin typeface="Tahoma"/>
                <a:ea typeface="Tahoma"/>
                <a:cs typeface="Tahoma"/>
                <a:sym typeface="Tahoma"/>
              </a:rPr>
              <a:t>, like simple I/O</a:t>
            </a:r>
            <a:endParaRPr sz="18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SPIM is freely available on-line</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An important part of our course is to actually write MIPS assembly code and run using SPIM</a:t>
            </a:r>
            <a:r>
              <a:rPr lang="en-US" sz="2000" b="0" i="0" u="none">
                <a:solidFill>
                  <a:schemeClr val="dk1"/>
                </a:solidFill>
                <a:latin typeface="Tahoma"/>
                <a:ea typeface="Tahoma"/>
                <a:cs typeface="Tahoma"/>
                <a:sym typeface="Tahoma"/>
              </a:rPr>
              <a:t> – </a:t>
            </a:r>
            <a:r>
              <a:rPr lang="en-US" sz="2000" b="0" i="1" u="none">
                <a:solidFill>
                  <a:schemeClr val="dk1"/>
                </a:solidFill>
                <a:latin typeface="Tahoma"/>
                <a:ea typeface="Tahoma"/>
                <a:cs typeface="Tahoma"/>
                <a:sym typeface="Tahoma"/>
              </a:rPr>
              <a:t>the only way to learn assembly (or any programming language) is to write lots and lots of code!!!</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Refer to our material, including slides, on SPIM</a:t>
            </a:r>
            <a:endParaRPr/>
          </a:p>
          <a:p>
            <a:pPr marL="342900" lvl="0" indent="-266700" algn="l" rtl="0">
              <a:spcBef>
                <a:spcPts val="400"/>
              </a:spcBef>
              <a:spcAft>
                <a:spcPts val="0"/>
              </a:spcAft>
              <a:buSzPts val="1200"/>
              <a:buNone/>
            </a:pPr>
            <a:endParaRPr sz="2000" b="0" i="0"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8"/>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Memory Organization:</a:t>
            </a:r>
            <a:br>
              <a:rPr lang="en-US" sz="4400" b="0" i="0" u="none">
                <a:solidFill>
                  <a:schemeClr val="dk2"/>
                </a:solidFill>
                <a:latin typeface="Tahoma"/>
                <a:ea typeface="Tahoma"/>
                <a:cs typeface="Tahoma"/>
                <a:sym typeface="Tahoma"/>
              </a:rPr>
            </a:br>
            <a:r>
              <a:rPr lang="en-US" sz="4400" b="0" i="0" u="none">
                <a:solidFill>
                  <a:schemeClr val="dk2"/>
                </a:solidFill>
                <a:latin typeface="Tahoma"/>
                <a:ea typeface="Tahoma"/>
                <a:cs typeface="Tahoma"/>
                <a:sym typeface="Tahoma"/>
              </a:rPr>
              <a:t>Big/Little Endian Byte Order</a:t>
            </a:r>
            <a:endParaRPr/>
          </a:p>
        </p:txBody>
      </p:sp>
      <p:sp>
        <p:nvSpPr>
          <p:cNvPr id="321" name="Google Shape;321;p28"/>
          <p:cNvSpPr txBox="1">
            <a:spLocks noGrp="1"/>
          </p:cNvSpPr>
          <p:nvPr>
            <p:ph type="body" idx="1"/>
          </p:nvPr>
        </p:nvSpPr>
        <p:spPr>
          <a:xfrm>
            <a:off x="954087" y="1828800"/>
            <a:ext cx="7961312" cy="51816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Bytes in a word can be numbered in two ways: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byte 0 at the leftmost (most significant) to byte 3 at the rightmost (least significant), called </a:t>
            </a:r>
            <a:r>
              <a:rPr lang="en-US" sz="1800" b="0" i="1" u="none">
                <a:solidFill>
                  <a:schemeClr val="dk1"/>
                </a:solidFill>
                <a:latin typeface="Tahoma"/>
                <a:ea typeface="Tahoma"/>
                <a:cs typeface="Tahoma"/>
                <a:sym typeface="Tahoma"/>
              </a:rPr>
              <a:t>big-endian</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byte 3 at the leftmost (most significant) to byte 0 at the rightmost (least significant), called </a:t>
            </a:r>
            <a:r>
              <a:rPr lang="en-US" sz="1800" b="0" i="1" u="none">
                <a:solidFill>
                  <a:schemeClr val="dk1"/>
                </a:solidFill>
                <a:latin typeface="Tahoma"/>
                <a:ea typeface="Tahoma"/>
                <a:cs typeface="Tahoma"/>
                <a:sym typeface="Tahoma"/>
              </a:rPr>
              <a:t>little-endian</a:t>
            </a:r>
            <a:endParaRPr/>
          </a:p>
          <a:p>
            <a:pPr marL="742950" lvl="1" indent="-222884" algn="l" rtl="0">
              <a:lnSpc>
                <a:spcPct val="90000"/>
              </a:lnSpc>
              <a:spcBef>
                <a:spcPts val="360"/>
              </a:spcBef>
              <a:spcAft>
                <a:spcPts val="0"/>
              </a:spcAft>
              <a:buClr>
                <a:schemeClr val="hlink"/>
              </a:buClr>
              <a:buSzPts val="990"/>
              <a:buFont typeface="Noto Sans Symbols"/>
              <a:buNone/>
            </a:pPr>
            <a:endParaRPr sz="1800" b="0" i="1" u="none">
              <a:solidFill>
                <a:schemeClr val="dk1"/>
              </a:solidFill>
              <a:latin typeface="Tahoma"/>
              <a:ea typeface="Tahoma"/>
              <a:cs typeface="Tahoma"/>
              <a:sym typeface="Tahoma"/>
            </a:endParaRPr>
          </a:p>
          <a:p>
            <a:pPr marL="742950" lvl="1" indent="-222884" algn="l" rtl="0">
              <a:lnSpc>
                <a:spcPct val="90000"/>
              </a:lnSpc>
              <a:spcBef>
                <a:spcPts val="360"/>
              </a:spcBef>
              <a:spcAft>
                <a:spcPts val="0"/>
              </a:spcAft>
              <a:buClr>
                <a:schemeClr val="hlink"/>
              </a:buClr>
              <a:buSzPts val="990"/>
              <a:buFont typeface="Noto Sans Symbols"/>
              <a:buNone/>
            </a:pPr>
            <a:endParaRPr sz="1800" b="0" i="1" u="none">
              <a:solidFill>
                <a:schemeClr val="dk1"/>
              </a:solidFill>
              <a:latin typeface="Tahoma"/>
              <a:ea typeface="Tahoma"/>
              <a:cs typeface="Tahoma"/>
              <a:sym typeface="Tahoma"/>
            </a:endParaRPr>
          </a:p>
          <a:p>
            <a:pPr marL="742950" lvl="1" indent="-222884" algn="l" rtl="0">
              <a:lnSpc>
                <a:spcPct val="90000"/>
              </a:lnSpc>
              <a:spcBef>
                <a:spcPts val="360"/>
              </a:spcBef>
              <a:spcAft>
                <a:spcPts val="0"/>
              </a:spcAft>
              <a:buClr>
                <a:schemeClr val="hlink"/>
              </a:buClr>
              <a:buSzPts val="990"/>
              <a:buFont typeface="Noto Sans Symbols"/>
              <a:buNone/>
            </a:pPr>
            <a:endParaRPr sz="1800" b="0" i="1" u="none">
              <a:solidFill>
                <a:schemeClr val="dk1"/>
              </a:solidFill>
              <a:latin typeface="Tahoma"/>
              <a:ea typeface="Tahoma"/>
              <a:cs typeface="Tahoma"/>
              <a:sym typeface="Tahoma"/>
            </a:endParaRPr>
          </a:p>
          <a:p>
            <a:pPr marL="742950" lvl="1" indent="-222884" algn="l" rtl="0">
              <a:lnSpc>
                <a:spcPct val="90000"/>
              </a:lnSpc>
              <a:spcBef>
                <a:spcPts val="360"/>
              </a:spcBef>
              <a:spcAft>
                <a:spcPts val="0"/>
              </a:spcAft>
              <a:buClr>
                <a:schemeClr val="hlink"/>
              </a:buClr>
              <a:buSzPts val="990"/>
              <a:buFont typeface="Noto Sans Symbols"/>
              <a:buNone/>
            </a:pPr>
            <a:endParaRPr sz="1800" b="0" i="1" u="none">
              <a:solidFill>
                <a:schemeClr val="dk1"/>
              </a:solidFill>
              <a:latin typeface="Tahoma"/>
              <a:ea typeface="Tahoma"/>
              <a:cs typeface="Tahoma"/>
              <a:sym typeface="Tahoma"/>
            </a:endParaRPr>
          </a:p>
          <a:p>
            <a:pPr marL="742950" lvl="1" indent="-222884" algn="l" rtl="0">
              <a:lnSpc>
                <a:spcPct val="90000"/>
              </a:lnSpc>
              <a:spcBef>
                <a:spcPts val="360"/>
              </a:spcBef>
              <a:spcAft>
                <a:spcPts val="0"/>
              </a:spcAft>
              <a:buClr>
                <a:schemeClr val="hlink"/>
              </a:buClr>
              <a:buSzPts val="990"/>
              <a:buFont typeface="Noto Sans Symbols"/>
              <a:buNone/>
            </a:pPr>
            <a:endParaRPr sz="1800" b="0" i="1" u="none">
              <a:solidFill>
                <a:schemeClr val="dk1"/>
              </a:solidFill>
              <a:latin typeface="Tahoma"/>
              <a:ea typeface="Tahoma"/>
              <a:cs typeface="Tahoma"/>
              <a:sym typeface="Tahoma"/>
            </a:endParaRPr>
          </a:p>
          <a:p>
            <a:pPr marL="742950" lvl="1" indent="-222884" algn="l" rtl="0">
              <a:lnSpc>
                <a:spcPct val="90000"/>
              </a:lnSpc>
              <a:spcBef>
                <a:spcPts val="360"/>
              </a:spcBef>
              <a:spcAft>
                <a:spcPts val="0"/>
              </a:spcAft>
              <a:buClr>
                <a:schemeClr val="hlink"/>
              </a:buClr>
              <a:buSzPts val="990"/>
              <a:buFont typeface="Noto Sans Symbols"/>
              <a:buNone/>
            </a:pPr>
            <a:endParaRPr sz="1800" b="0" i="1" u="none">
              <a:solidFill>
                <a:schemeClr val="dk1"/>
              </a:solidFill>
              <a:latin typeface="Tahoma"/>
              <a:ea typeface="Tahoma"/>
              <a:cs typeface="Tahoma"/>
              <a:sym typeface="Tahoma"/>
            </a:endParaRPr>
          </a:p>
          <a:p>
            <a:pPr marL="742950" lvl="1" indent="-222884" algn="l" rtl="0">
              <a:lnSpc>
                <a:spcPct val="90000"/>
              </a:lnSpc>
              <a:spcBef>
                <a:spcPts val="360"/>
              </a:spcBef>
              <a:spcAft>
                <a:spcPts val="0"/>
              </a:spcAft>
              <a:buClr>
                <a:schemeClr val="hlink"/>
              </a:buClr>
              <a:buSzPts val="990"/>
              <a:buFont typeface="Noto Sans Symbols"/>
              <a:buNone/>
            </a:pPr>
            <a:endParaRPr sz="1800" b="0" i="1" u="none">
              <a:solidFill>
                <a:schemeClr val="dk1"/>
              </a:solidFill>
              <a:latin typeface="Tahoma"/>
              <a:ea typeface="Tahoma"/>
              <a:cs typeface="Tahoma"/>
              <a:sym typeface="Tahoma"/>
            </a:endParaRPr>
          </a:p>
          <a:p>
            <a:pPr marL="742950" lvl="1" indent="-222884" algn="l" rtl="0">
              <a:lnSpc>
                <a:spcPct val="90000"/>
              </a:lnSpc>
              <a:spcBef>
                <a:spcPts val="360"/>
              </a:spcBef>
              <a:spcAft>
                <a:spcPts val="0"/>
              </a:spcAft>
              <a:buClr>
                <a:schemeClr val="hlink"/>
              </a:buClr>
              <a:buSzPts val="990"/>
              <a:buFont typeface="Noto Sans Symbols"/>
              <a:buNone/>
            </a:pPr>
            <a:endParaRPr sz="1800" b="0" i="1" u="none">
              <a:solidFill>
                <a:schemeClr val="dk1"/>
              </a:solidFill>
              <a:latin typeface="Tahoma"/>
              <a:ea typeface="Tahoma"/>
              <a:cs typeface="Tahoma"/>
              <a:sym typeface="Tahoma"/>
            </a:endParaRPr>
          </a:p>
          <a:p>
            <a:pPr marL="742950" lvl="1" indent="-222884" algn="l" rtl="0">
              <a:lnSpc>
                <a:spcPct val="90000"/>
              </a:lnSpc>
              <a:spcBef>
                <a:spcPts val="360"/>
              </a:spcBef>
              <a:spcAft>
                <a:spcPts val="0"/>
              </a:spcAft>
              <a:buClr>
                <a:schemeClr val="hlink"/>
              </a:buClr>
              <a:buSzPts val="990"/>
              <a:buFont typeface="Noto Sans Symbols"/>
              <a:buNone/>
            </a:pPr>
            <a:endParaRPr sz="1800" b="0" i="1" u="none">
              <a:solidFill>
                <a:schemeClr val="dk1"/>
              </a:solidFill>
              <a:latin typeface="Tahoma"/>
              <a:ea typeface="Tahoma"/>
              <a:cs typeface="Tahoma"/>
              <a:sym typeface="Tahoma"/>
            </a:endParaRPr>
          </a:p>
          <a:p>
            <a:pPr marL="742950" lvl="1" indent="-285750" algn="l" rtl="0">
              <a:lnSpc>
                <a:spcPct val="90000"/>
              </a:lnSpc>
              <a:spcBef>
                <a:spcPts val="360"/>
              </a:spcBef>
              <a:spcAft>
                <a:spcPts val="0"/>
              </a:spcAft>
              <a:buSzPts val="990"/>
              <a:buNone/>
            </a:pPr>
            <a:endParaRPr sz="1800" b="0" i="0" u="none">
              <a:solidFill>
                <a:schemeClr val="dk1"/>
              </a:solidFill>
              <a:latin typeface="Tahoma"/>
              <a:ea typeface="Tahoma"/>
              <a:cs typeface="Tahoma"/>
              <a:sym typeface="Tahoma"/>
            </a:endParaRPr>
          </a:p>
          <a:p>
            <a:pPr marL="742950" lvl="1" indent="-285750" algn="l" rtl="0">
              <a:lnSpc>
                <a:spcPct val="90000"/>
              </a:lnSpc>
              <a:spcBef>
                <a:spcPts val="360"/>
              </a:spcBef>
              <a:spcAft>
                <a:spcPts val="0"/>
              </a:spcAft>
              <a:buSzPts val="990"/>
              <a:buNone/>
            </a:pPr>
            <a:r>
              <a:rPr lang="en-US" sz="1800" b="0" i="0" u="none">
                <a:solidFill>
                  <a:schemeClr val="dk1"/>
                </a:solidFill>
                <a:latin typeface="Tahoma"/>
                <a:ea typeface="Tahoma"/>
                <a:cs typeface="Tahoma"/>
                <a:sym typeface="Tahoma"/>
              </a:rPr>
              <a:t>	</a:t>
            </a:r>
            <a:endParaRPr/>
          </a:p>
        </p:txBody>
      </p:sp>
      <p:sp>
        <p:nvSpPr>
          <p:cNvPr id="322" name="Google Shape;322;p28"/>
          <p:cNvSpPr txBox="1"/>
          <p:nvPr/>
        </p:nvSpPr>
        <p:spPr>
          <a:xfrm>
            <a:off x="5562600" y="2438400"/>
            <a:ext cx="1219200" cy="304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323" name="Google Shape;323;p28"/>
          <p:cNvCxnSpPr/>
          <p:nvPr/>
        </p:nvCxnSpPr>
        <p:spPr>
          <a:xfrm>
            <a:off x="5867400" y="24384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324" name="Google Shape;324;p28"/>
          <p:cNvCxnSpPr/>
          <p:nvPr/>
        </p:nvCxnSpPr>
        <p:spPr>
          <a:xfrm>
            <a:off x="6172200" y="24384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325" name="Google Shape;325;p28"/>
          <p:cNvCxnSpPr/>
          <p:nvPr/>
        </p:nvCxnSpPr>
        <p:spPr>
          <a:xfrm>
            <a:off x="6477000" y="2438400"/>
            <a:ext cx="0" cy="304800"/>
          </a:xfrm>
          <a:prstGeom prst="straightConnector1">
            <a:avLst/>
          </a:prstGeom>
          <a:noFill/>
          <a:ln w="9525" cap="flat" cmpd="sng">
            <a:solidFill>
              <a:schemeClr val="dk1"/>
            </a:solidFill>
            <a:prstDash val="solid"/>
            <a:miter lim="800000"/>
            <a:headEnd type="none" w="med" len="med"/>
            <a:tailEnd type="none" w="med" len="med"/>
          </a:ln>
        </p:spPr>
      </p:cxnSp>
      <p:sp>
        <p:nvSpPr>
          <p:cNvPr id="326" name="Google Shape;326;p28"/>
          <p:cNvSpPr txBox="1"/>
          <p:nvPr/>
        </p:nvSpPr>
        <p:spPr>
          <a:xfrm>
            <a:off x="5486400" y="2438400"/>
            <a:ext cx="1284287"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0 1  2 3</a:t>
            </a:r>
            <a:endParaRPr/>
          </a:p>
        </p:txBody>
      </p:sp>
      <p:sp>
        <p:nvSpPr>
          <p:cNvPr id="327" name="Google Shape;327;p28"/>
          <p:cNvSpPr txBox="1"/>
          <p:nvPr/>
        </p:nvSpPr>
        <p:spPr>
          <a:xfrm>
            <a:off x="5578475" y="3048000"/>
            <a:ext cx="1219200" cy="304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328" name="Google Shape;328;p28"/>
          <p:cNvCxnSpPr/>
          <p:nvPr/>
        </p:nvCxnSpPr>
        <p:spPr>
          <a:xfrm>
            <a:off x="5883275" y="30480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329" name="Google Shape;329;p28"/>
          <p:cNvCxnSpPr/>
          <p:nvPr/>
        </p:nvCxnSpPr>
        <p:spPr>
          <a:xfrm>
            <a:off x="6188075" y="30480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330" name="Google Shape;330;p28"/>
          <p:cNvCxnSpPr/>
          <p:nvPr/>
        </p:nvCxnSpPr>
        <p:spPr>
          <a:xfrm>
            <a:off x="6492875" y="3048000"/>
            <a:ext cx="0" cy="304800"/>
          </a:xfrm>
          <a:prstGeom prst="straightConnector1">
            <a:avLst/>
          </a:prstGeom>
          <a:noFill/>
          <a:ln w="9525" cap="flat" cmpd="sng">
            <a:solidFill>
              <a:schemeClr val="dk1"/>
            </a:solidFill>
            <a:prstDash val="solid"/>
            <a:miter lim="800000"/>
            <a:headEnd type="none" w="med" len="med"/>
            <a:tailEnd type="none" w="med" len="med"/>
          </a:ln>
        </p:spPr>
      </p:cxnSp>
      <p:sp>
        <p:nvSpPr>
          <p:cNvPr id="331" name="Google Shape;331;p28"/>
          <p:cNvSpPr txBox="1"/>
          <p:nvPr/>
        </p:nvSpPr>
        <p:spPr>
          <a:xfrm>
            <a:off x="5562600" y="3049587"/>
            <a:ext cx="1284287"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3 2  1  0</a:t>
            </a:r>
            <a:endParaRPr/>
          </a:p>
        </p:txBody>
      </p:sp>
      <p:sp>
        <p:nvSpPr>
          <p:cNvPr id="332" name="Google Shape;332;p28"/>
          <p:cNvSpPr txBox="1"/>
          <p:nvPr/>
        </p:nvSpPr>
        <p:spPr>
          <a:xfrm>
            <a:off x="1022350" y="4343400"/>
            <a:ext cx="2590800" cy="121920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333" name="Google Shape;333;p28"/>
          <p:cNvCxnSpPr/>
          <p:nvPr/>
        </p:nvCxnSpPr>
        <p:spPr>
          <a:xfrm>
            <a:off x="1022350" y="4953000"/>
            <a:ext cx="2590800" cy="0"/>
          </a:xfrm>
          <a:prstGeom prst="straightConnector1">
            <a:avLst/>
          </a:prstGeom>
          <a:noFill/>
          <a:ln w="25400" cap="flat" cmpd="sng">
            <a:solidFill>
              <a:schemeClr val="dk1"/>
            </a:solidFill>
            <a:prstDash val="solid"/>
            <a:miter lim="800000"/>
            <a:headEnd type="none" w="med" len="med"/>
            <a:tailEnd type="none" w="med" len="med"/>
          </a:ln>
        </p:spPr>
      </p:cxnSp>
      <p:cxnSp>
        <p:nvCxnSpPr>
          <p:cNvPr id="334" name="Google Shape;334;p28"/>
          <p:cNvCxnSpPr/>
          <p:nvPr/>
        </p:nvCxnSpPr>
        <p:spPr>
          <a:xfrm>
            <a:off x="2317750" y="4343400"/>
            <a:ext cx="0" cy="1219200"/>
          </a:xfrm>
          <a:prstGeom prst="straightConnector1">
            <a:avLst/>
          </a:prstGeom>
          <a:noFill/>
          <a:ln w="9525" cap="flat" cmpd="sng">
            <a:solidFill>
              <a:schemeClr val="dk1"/>
            </a:solidFill>
            <a:prstDash val="solid"/>
            <a:miter lim="800000"/>
            <a:headEnd type="none" w="med" len="med"/>
            <a:tailEnd type="none" w="med" len="med"/>
          </a:ln>
        </p:spPr>
      </p:cxnSp>
      <p:cxnSp>
        <p:nvCxnSpPr>
          <p:cNvPr id="335" name="Google Shape;335;p28"/>
          <p:cNvCxnSpPr/>
          <p:nvPr/>
        </p:nvCxnSpPr>
        <p:spPr>
          <a:xfrm>
            <a:off x="1708150" y="4343400"/>
            <a:ext cx="0" cy="1219200"/>
          </a:xfrm>
          <a:prstGeom prst="straightConnector1">
            <a:avLst/>
          </a:prstGeom>
          <a:noFill/>
          <a:ln w="9525" cap="flat" cmpd="sng">
            <a:solidFill>
              <a:schemeClr val="dk1"/>
            </a:solidFill>
            <a:prstDash val="solid"/>
            <a:miter lim="800000"/>
            <a:headEnd type="none" w="med" len="med"/>
            <a:tailEnd type="none" w="med" len="med"/>
          </a:ln>
        </p:spPr>
      </p:cxnSp>
      <p:cxnSp>
        <p:nvCxnSpPr>
          <p:cNvPr id="336" name="Google Shape;336;p28"/>
          <p:cNvCxnSpPr/>
          <p:nvPr/>
        </p:nvCxnSpPr>
        <p:spPr>
          <a:xfrm>
            <a:off x="2927350" y="4343400"/>
            <a:ext cx="0" cy="1219200"/>
          </a:xfrm>
          <a:prstGeom prst="straightConnector1">
            <a:avLst/>
          </a:prstGeom>
          <a:noFill/>
          <a:ln w="9525" cap="flat" cmpd="sng">
            <a:solidFill>
              <a:schemeClr val="dk1"/>
            </a:solidFill>
            <a:prstDash val="solid"/>
            <a:miter lim="800000"/>
            <a:headEnd type="none" w="med" len="med"/>
            <a:tailEnd type="none" w="med" len="med"/>
          </a:ln>
        </p:spPr>
      </p:cxnSp>
      <p:sp>
        <p:nvSpPr>
          <p:cNvPr id="337" name="Google Shape;337;p28"/>
          <p:cNvSpPr txBox="1"/>
          <p:nvPr/>
        </p:nvSpPr>
        <p:spPr>
          <a:xfrm>
            <a:off x="3613150" y="4475162"/>
            <a:ext cx="838200"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Word 0</a:t>
            </a:r>
            <a:endParaRPr/>
          </a:p>
        </p:txBody>
      </p:sp>
      <p:sp>
        <p:nvSpPr>
          <p:cNvPr id="338" name="Google Shape;338;p28"/>
          <p:cNvSpPr txBox="1"/>
          <p:nvPr/>
        </p:nvSpPr>
        <p:spPr>
          <a:xfrm>
            <a:off x="3597275" y="5029200"/>
            <a:ext cx="838200"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Word 1</a:t>
            </a:r>
            <a:endParaRPr/>
          </a:p>
        </p:txBody>
      </p:sp>
      <p:sp>
        <p:nvSpPr>
          <p:cNvPr id="339" name="Google Shape;339;p28"/>
          <p:cNvSpPr txBox="1"/>
          <p:nvPr/>
        </p:nvSpPr>
        <p:spPr>
          <a:xfrm rot="-5400000">
            <a:off x="731043" y="3840956"/>
            <a:ext cx="7032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Bit 31</a:t>
            </a:r>
            <a:endParaRPr/>
          </a:p>
        </p:txBody>
      </p:sp>
      <p:cxnSp>
        <p:nvCxnSpPr>
          <p:cNvPr id="340" name="Google Shape;340;p28"/>
          <p:cNvCxnSpPr/>
          <p:nvPr/>
        </p:nvCxnSpPr>
        <p:spPr>
          <a:xfrm>
            <a:off x="1098550" y="4343400"/>
            <a:ext cx="0" cy="1219200"/>
          </a:xfrm>
          <a:prstGeom prst="straightConnector1">
            <a:avLst/>
          </a:prstGeom>
          <a:noFill/>
          <a:ln w="9525" cap="flat" cmpd="sng">
            <a:solidFill>
              <a:schemeClr val="dk1"/>
            </a:solidFill>
            <a:prstDash val="solid"/>
            <a:miter lim="800000"/>
            <a:headEnd type="none" w="med" len="med"/>
            <a:tailEnd type="none" w="med" len="med"/>
          </a:ln>
        </p:spPr>
      </p:cxnSp>
      <p:cxnSp>
        <p:nvCxnSpPr>
          <p:cNvPr id="341" name="Google Shape;341;p28"/>
          <p:cNvCxnSpPr/>
          <p:nvPr/>
        </p:nvCxnSpPr>
        <p:spPr>
          <a:xfrm>
            <a:off x="3536950" y="4343400"/>
            <a:ext cx="0" cy="1219200"/>
          </a:xfrm>
          <a:prstGeom prst="straightConnector1">
            <a:avLst/>
          </a:prstGeom>
          <a:noFill/>
          <a:ln w="9525" cap="flat" cmpd="sng">
            <a:solidFill>
              <a:schemeClr val="dk1"/>
            </a:solidFill>
            <a:prstDash val="solid"/>
            <a:miter lim="800000"/>
            <a:headEnd type="none" w="med" len="med"/>
            <a:tailEnd type="none" w="med" len="med"/>
          </a:ln>
        </p:spPr>
      </p:cxnSp>
      <p:sp>
        <p:nvSpPr>
          <p:cNvPr id="342" name="Google Shape;342;p28"/>
          <p:cNvSpPr txBox="1"/>
          <p:nvPr/>
        </p:nvSpPr>
        <p:spPr>
          <a:xfrm rot="-5400000">
            <a:off x="3223418" y="3894931"/>
            <a:ext cx="592137"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Bit 0</a:t>
            </a:r>
            <a:endParaRPr/>
          </a:p>
        </p:txBody>
      </p:sp>
      <p:sp>
        <p:nvSpPr>
          <p:cNvPr id="343" name="Google Shape;343;p28"/>
          <p:cNvSpPr txBox="1"/>
          <p:nvPr/>
        </p:nvSpPr>
        <p:spPr>
          <a:xfrm>
            <a:off x="1030287" y="44958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0</a:t>
            </a:r>
            <a:endParaRPr/>
          </a:p>
        </p:txBody>
      </p:sp>
      <p:sp>
        <p:nvSpPr>
          <p:cNvPr id="344" name="Google Shape;344;p28"/>
          <p:cNvSpPr txBox="1"/>
          <p:nvPr/>
        </p:nvSpPr>
        <p:spPr>
          <a:xfrm>
            <a:off x="1631950" y="44958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1</a:t>
            </a:r>
            <a:endParaRPr/>
          </a:p>
        </p:txBody>
      </p:sp>
      <p:sp>
        <p:nvSpPr>
          <p:cNvPr id="345" name="Google Shape;345;p28"/>
          <p:cNvSpPr txBox="1"/>
          <p:nvPr/>
        </p:nvSpPr>
        <p:spPr>
          <a:xfrm>
            <a:off x="2249487" y="44958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2</a:t>
            </a:r>
            <a:endParaRPr/>
          </a:p>
        </p:txBody>
      </p:sp>
      <p:sp>
        <p:nvSpPr>
          <p:cNvPr id="346" name="Google Shape;346;p28"/>
          <p:cNvSpPr txBox="1"/>
          <p:nvPr/>
        </p:nvSpPr>
        <p:spPr>
          <a:xfrm>
            <a:off x="2859087" y="44958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3</a:t>
            </a:r>
            <a:endParaRPr/>
          </a:p>
        </p:txBody>
      </p:sp>
      <p:sp>
        <p:nvSpPr>
          <p:cNvPr id="347" name="Google Shape;347;p28"/>
          <p:cNvSpPr txBox="1"/>
          <p:nvPr/>
        </p:nvSpPr>
        <p:spPr>
          <a:xfrm>
            <a:off x="1030287" y="50292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4</a:t>
            </a:r>
            <a:endParaRPr/>
          </a:p>
        </p:txBody>
      </p:sp>
      <p:sp>
        <p:nvSpPr>
          <p:cNvPr id="348" name="Google Shape;348;p28"/>
          <p:cNvSpPr txBox="1"/>
          <p:nvPr/>
        </p:nvSpPr>
        <p:spPr>
          <a:xfrm>
            <a:off x="1639887" y="50292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5</a:t>
            </a:r>
            <a:endParaRPr/>
          </a:p>
        </p:txBody>
      </p:sp>
      <p:sp>
        <p:nvSpPr>
          <p:cNvPr id="349" name="Google Shape;349;p28"/>
          <p:cNvSpPr txBox="1"/>
          <p:nvPr/>
        </p:nvSpPr>
        <p:spPr>
          <a:xfrm>
            <a:off x="2241550" y="50292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6</a:t>
            </a:r>
            <a:endParaRPr/>
          </a:p>
        </p:txBody>
      </p:sp>
      <p:sp>
        <p:nvSpPr>
          <p:cNvPr id="350" name="Google Shape;350;p28"/>
          <p:cNvSpPr txBox="1"/>
          <p:nvPr/>
        </p:nvSpPr>
        <p:spPr>
          <a:xfrm>
            <a:off x="2859087" y="50292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7</a:t>
            </a:r>
            <a:endParaRPr/>
          </a:p>
        </p:txBody>
      </p:sp>
      <p:sp>
        <p:nvSpPr>
          <p:cNvPr id="351" name="Google Shape;351;p28"/>
          <p:cNvSpPr txBox="1"/>
          <p:nvPr/>
        </p:nvSpPr>
        <p:spPr>
          <a:xfrm>
            <a:off x="5029200" y="4343400"/>
            <a:ext cx="2590800" cy="121920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352" name="Google Shape;352;p28"/>
          <p:cNvCxnSpPr/>
          <p:nvPr/>
        </p:nvCxnSpPr>
        <p:spPr>
          <a:xfrm>
            <a:off x="5029200" y="4953000"/>
            <a:ext cx="2590800" cy="0"/>
          </a:xfrm>
          <a:prstGeom prst="straightConnector1">
            <a:avLst/>
          </a:prstGeom>
          <a:noFill/>
          <a:ln w="25400" cap="flat" cmpd="sng">
            <a:solidFill>
              <a:schemeClr val="dk1"/>
            </a:solidFill>
            <a:prstDash val="solid"/>
            <a:miter lim="800000"/>
            <a:headEnd type="none" w="med" len="med"/>
            <a:tailEnd type="none" w="med" len="med"/>
          </a:ln>
        </p:spPr>
      </p:cxnSp>
      <p:cxnSp>
        <p:nvCxnSpPr>
          <p:cNvPr id="353" name="Google Shape;353;p28"/>
          <p:cNvCxnSpPr/>
          <p:nvPr/>
        </p:nvCxnSpPr>
        <p:spPr>
          <a:xfrm>
            <a:off x="6324600" y="4343400"/>
            <a:ext cx="0" cy="1219200"/>
          </a:xfrm>
          <a:prstGeom prst="straightConnector1">
            <a:avLst/>
          </a:prstGeom>
          <a:noFill/>
          <a:ln w="9525" cap="flat" cmpd="sng">
            <a:solidFill>
              <a:schemeClr val="dk1"/>
            </a:solidFill>
            <a:prstDash val="solid"/>
            <a:miter lim="800000"/>
            <a:headEnd type="none" w="med" len="med"/>
            <a:tailEnd type="none" w="med" len="med"/>
          </a:ln>
        </p:spPr>
      </p:cxnSp>
      <p:cxnSp>
        <p:nvCxnSpPr>
          <p:cNvPr id="354" name="Google Shape;354;p28"/>
          <p:cNvCxnSpPr/>
          <p:nvPr/>
        </p:nvCxnSpPr>
        <p:spPr>
          <a:xfrm>
            <a:off x="5715000" y="4343400"/>
            <a:ext cx="0" cy="1219200"/>
          </a:xfrm>
          <a:prstGeom prst="straightConnector1">
            <a:avLst/>
          </a:prstGeom>
          <a:noFill/>
          <a:ln w="9525" cap="flat" cmpd="sng">
            <a:solidFill>
              <a:schemeClr val="dk1"/>
            </a:solidFill>
            <a:prstDash val="solid"/>
            <a:miter lim="800000"/>
            <a:headEnd type="none" w="med" len="med"/>
            <a:tailEnd type="none" w="med" len="med"/>
          </a:ln>
        </p:spPr>
      </p:cxnSp>
      <p:cxnSp>
        <p:nvCxnSpPr>
          <p:cNvPr id="355" name="Google Shape;355;p28"/>
          <p:cNvCxnSpPr/>
          <p:nvPr/>
        </p:nvCxnSpPr>
        <p:spPr>
          <a:xfrm>
            <a:off x="6934200" y="4343400"/>
            <a:ext cx="0" cy="1219200"/>
          </a:xfrm>
          <a:prstGeom prst="straightConnector1">
            <a:avLst/>
          </a:prstGeom>
          <a:noFill/>
          <a:ln w="9525" cap="flat" cmpd="sng">
            <a:solidFill>
              <a:schemeClr val="dk1"/>
            </a:solidFill>
            <a:prstDash val="solid"/>
            <a:miter lim="800000"/>
            <a:headEnd type="none" w="med" len="med"/>
            <a:tailEnd type="none" w="med" len="med"/>
          </a:ln>
        </p:spPr>
      </p:cxnSp>
      <p:sp>
        <p:nvSpPr>
          <p:cNvPr id="356" name="Google Shape;356;p28"/>
          <p:cNvSpPr txBox="1"/>
          <p:nvPr/>
        </p:nvSpPr>
        <p:spPr>
          <a:xfrm>
            <a:off x="7620000" y="4475162"/>
            <a:ext cx="838200"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Word 0</a:t>
            </a:r>
            <a:endParaRPr/>
          </a:p>
        </p:txBody>
      </p:sp>
      <p:sp>
        <p:nvSpPr>
          <p:cNvPr id="357" name="Google Shape;357;p28"/>
          <p:cNvSpPr txBox="1"/>
          <p:nvPr/>
        </p:nvSpPr>
        <p:spPr>
          <a:xfrm>
            <a:off x="7604125" y="5029200"/>
            <a:ext cx="838200"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Word 1</a:t>
            </a:r>
            <a:endParaRPr/>
          </a:p>
        </p:txBody>
      </p:sp>
      <p:sp>
        <p:nvSpPr>
          <p:cNvPr id="358" name="Google Shape;358;p28"/>
          <p:cNvSpPr txBox="1"/>
          <p:nvPr/>
        </p:nvSpPr>
        <p:spPr>
          <a:xfrm rot="-5400000">
            <a:off x="4737893" y="3840956"/>
            <a:ext cx="7032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Bit 31</a:t>
            </a:r>
            <a:endParaRPr/>
          </a:p>
        </p:txBody>
      </p:sp>
      <p:cxnSp>
        <p:nvCxnSpPr>
          <p:cNvPr id="359" name="Google Shape;359;p28"/>
          <p:cNvCxnSpPr/>
          <p:nvPr/>
        </p:nvCxnSpPr>
        <p:spPr>
          <a:xfrm>
            <a:off x="5105400" y="4343400"/>
            <a:ext cx="0" cy="1219200"/>
          </a:xfrm>
          <a:prstGeom prst="straightConnector1">
            <a:avLst/>
          </a:prstGeom>
          <a:noFill/>
          <a:ln w="9525" cap="flat" cmpd="sng">
            <a:solidFill>
              <a:schemeClr val="dk1"/>
            </a:solidFill>
            <a:prstDash val="solid"/>
            <a:miter lim="800000"/>
            <a:headEnd type="none" w="med" len="med"/>
            <a:tailEnd type="none" w="med" len="med"/>
          </a:ln>
        </p:spPr>
      </p:cxnSp>
      <p:cxnSp>
        <p:nvCxnSpPr>
          <p:cNvPr id="360" name="Google Shape;360;p28"/>
          <p:cNvCxnSpPr/>
          <p:nvPr/>
        </p:nvCxnSpPr>
        <p:spPr>
          <a:xfrm>
            <a:off x="7543800" y="4343400"/>
            <a:ext cx="0" cy="1219200"/>
          </a:xfrm>
          <a:prstGeom prst="straightConnector1">
            <a:avLst/>
          </a:prstGeom>
          <a:noFill/>
          <a:ln w="9525" cap="flat" cmpd="sng">
            <a:solidFill>
              <a:schemeClr val="dk1"/>
            </a:solidFill>
            <a:prstDash val="solid"/>
            <a:miter lim="800000"/>
            <a:headEnd type="none" w="med" len="med"/>
            <a:tailEnd type="none" w="med" len="med"/>
          </a:ln>
        </p:spPr>
      </p:cxnSp>
      <p:sp>
        <p:nvSpPr>
          <p:cNvPr id="361" name="Google Shape;361;p28"/>
          <p:cNvSpPr txBox="1"/>
          <p:nvPr/>
        </p:nvSpPr>
        <p:spPr>
          <a:xfrm rot="-5400000">
            <a:off x="7230268" y="3894931"/>
            <a:ext cx="592137"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Bit 0</a:t>
            </a:r>
            <a:endParaRPr/>
          </a:p>
        </p:txBody>
      </p:sp>
      <p:sp>
        <p:nvSpPr>
          <p:cNvPr id="362" name="Google Shape;362;p28"/>
          <p:cNvSpPr txBox="1"/>
          <p:nvPr/>
        </p:nvSpPr>
        <p:spPr>
          <a:xfrm>
            <a:off x="5037137" y="44958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3</a:t>
            </a:r>
            <a:endParaRPr/>
          </a:p>
        </p:txBody>
      </p:sp>
      <p:sp>
        <p:nvSpPr>
          <p:cNvPr id="363" name="Google Shape;363;p28"/>
          <p:cNvSpPr txBox="1"/>
          <p:nvPr/>
        </p:nvSpPr>
        <p:spPr>
          <a:xfrm>
            <a:off x="5638800" y="44958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2</a:t>
            </a:r>
            <a:endParaRPr/>
          </a:p>
        </p:txBody>
      </p:sp>
      <p:sp>
        <p:nvSpPr>
          <p:cNvPr id="364" name="Google Shape;364;p28"/>
          <p:cNvSpPr txBox="1"/>
          <p:nvPr/>
        </p:nvSpPr>
        <p:spPr>
          <a:xfrm>
            <a:off x="6256337" y="44958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1</a:t>
            </a:r>
            <a:endParaRPr/>
          </a:p>
        </p:txBody>
      </p:sp>
      <p:sp>
        <p:nvSpPr>
          <p:cNvPr id="365" name="Google Shape;365;p28"/>
          <p:cNvSpPr txBox="1"/>
          <p:nvPr/>
        </p:nvSpPr>
        <p:spPr>
          <a:xfrm>
            <a:off x="6865937" y="44958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0</a:t>
            </a:r>
            <a:endParaRPr/>
          </a:p>
        </p:txBody>
      </p:sp>
      <p:sp>
        <p:nvSpPr>
          <p:cNvPr id="366" name="Google Shape;366;p28"/>
          <p:cNvSpPr txBox="1"/>
          <p:nvPr/>
        </p:nvSpPr>
        <p:spPr>
          <a:xfrm>
            <a:off x="5037137" y="50292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7</a:t>
            </a:r>
            <a:endParaRPr/>
          </a:p>
        </p:txBody>
      </p:sp>
      <p:sp>
        <p:nvSpPr>
          <p:cNvPr id="367" name="Google Shape;367;p28"/>
          <p:cNvSpPr txBox="1"/>
          <p:nvPr/>
        </p:nvSpPr>
        <p:spPr>
          <a:xfrm>
            <a:off x="5646737" y="50292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6</a:t>
            </a:r>
            <a:endParaRPr/>
          </a:p>
        </p:txBody>
      </p:sp>
      <p:sp>
        <p:nvSpPr>
          <p:cNvPr id="368" name="Google Shape;368;p28"/>
          <p:cNvSpPr txBox="1"/>
          <p:nvPr/>
        </p:nvSpPr>
        <p:spPr>
          <a:xfrm>
            <a:off x="6248400" y="50292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5</a:t>
            </a:r>
            <a:endParaRPr/>
          </a:p>
        </p:txBody>
      </p:sp>
      <p:sp>
        <p:nvSpPr>
          <p:cNvPr id="369" name="Google Shape;369;p28"/>
          <p:cNvSpPr txBox="1"/>
          <p:nvPr/>
        </p:nvSpPr>
        <p:spPr>
          <a:xfrm>
            <a:off x="6865937" y="5029200"/>
            <a:ext cx="7540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Byte 4</a:t>
            </a:r>
            <a:endParaRPr/>
          </a:p>
        </p:txBody>
      </p:sp>
      <p:sp>
        <p:nvSpPr>
          <p:cNvPr id="370" name="Google Shape;370;p28"/>
          <p:cNvSpPr/>
          <p:nvPr/>
        </p:nvSpPr>
        <p:spPr>
          <a:xfrm>
            <a:off x="2286000" y="5638800"/>
            <a:ext cx="76200" cy="762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371" name="Google Shape;371;p28"/>
          <p:cNvSpPr/>
          <p:nvPr/>
        </p:nvSpPr>
        <p:spPr>
          <a:xfrm>
            <a:off x="2286000" y="5791200"/>
            <a:ext cx="76200" cy="762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372" name="Google Shape;372;p28"/>
          <p:cNvSpPr/>
          <p:nvPr/>
        </p:nvSpPr>
        <p:spPr>
          <a:xfrm>
            <a:off x="2286000" y="5943600"/>
            <a:ext cx="76200" cy="762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373" name="Google Shape;373;p28"/>
          <p:cNvSpPr/>
          <p:nvPr/>
        </p:nvSpPr>
        <p:spPr>
          <a:xfrm>
            <a:off x="6324600" y="5638800"/>
            <a:ext cx="76200" cy="762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374" name="Google Shape;374;p28"/>
          <p:cNvSpPr/>
          <p:nvPr/>
        </p:nvSpPr>
        <p:spPr>
          <a:xfrm>
            <a:off x="6324600" y="5791200"/>
            <a:ext cx="76200" cy="762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375" name="Google Shape;375;p28"/>
          <p:cNvSpPr/>
          <p:nvPr/>
        </p:nvSpPr>
        <p:spPr>
          <a:xfrm>
            <a:off x="6324600" y="5943600"/>
            <a:ext cx="76200" cy="762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376" name="Google Shape;376;p28"/>
          <p:cNvSpPr txBox="1"/>
          <p:nvPr/>
        </p:nvSpPr>
        <p:spPr>
          <a:xfrm>
            <a:off x="1752600" y="3549650"/>
            <a:ext cx="1255712" cy="641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Big-endian</a:t>
            </a:r>
            <a:endParaRPr/>
          </a:p>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Memory</a:t>
            </a:r>
            <a:endParaRPr/>
          </a:p>
        </p:txBody>
      </p:sp>
      <p:sp>
        <p:nvSpPr>
          <p:cNvPr id="377" name="Google Shape;377;p28"/>
          <p:cNvSpPr txBox="1"/>
          <p:nvPr/>
        </p:nvSpPr>
        <p:spPr>
          <a:xfrm>
            <a:off x="5754687" y="3581400"/>
            <a:ext cx="1433512" cy="641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Little-endian</a:t>
            </a:r>
            <a:endParaRPr/>
          </a:p>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Memory</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body" idx="1"/>
          </p:nvPr>
        </p:nvSpPr>
        <p:spPr>
          <a:xfrm>
            <a:off x="838200" y="2017712"/>
            <a:ext cx="7924800" cy="4840287"/>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SPIM’s memory storage depends on that of the underlying machine</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Intel 80x86 processors are </a:t>
            </a:r>
            <a:r>
              <a:rPr lang="en-US" sz="1800" b="1" i="1" u="none">
                <a:solidFill>
                  <a:schemeClr val="dk1"/>
                </a:solidFill>
                <a:latin typeface="Tahoma"/>
                <a:ea typeface="Tahoma"/>
                <a:cs typeface="Tahoma"/>
                <a:sym typeface="Tahoma"/>
              </a:rPr>
              <a:t>little-endian</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because SPIM </a:t>
            </a:r>
            <a:r>
              <a:rPr lang="en-US" sz="1800" b="0" i="1" u="none">
                <a:solidFill>
                  <a:schemeClr val="dk1"/>
                </a:solidFill>
                <a:latin typeface="Tahoma"/>
                <a:ea typeface="Tahoma"/>
                <a:cs typeface="Tahoma"/>
                <a:sym typeface="Tahoma"/>
              </a:rPr>
              <a:t>always shows</a:t>
            </a:r>
            <a:r>
              <a:rPr lang="en-US" sz="1800" b="0" i="0" u="none">
                <a:solidFill>
                  <a:schemeClr val="dk1"/>
                </a:solidFill>
                <a:latin typeface="Tahoma"/>
                <a:ea typeface="Tahoma"/>
                <a:cs typeface="Tahoma"/>
                <a:sym typeface="Tahoma"/>
              </a:rPr>
              <a:t> words from left to right a “mental adjustment” has to be made for little-endian memory as in Intel PCs in our labs: start at right of first word go left, start at right of next word go left, …!</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Word placement</a:t>
            </a:r>
            <a:r>
              <a:rPr lang="en-US" sz="2000" b="0" i="0" u="none">
                <a:solidFill>
                  <a:schemeClr val="dk1"/>
                </a:solidFill>
                <a:latin typeface="Tahoma"/>
                <a:ea typeface="Tahoma"/>
                <a:cs typeface="Tahoma"/>
                <a:sym typeface="Tahoma"/>
              </a:rPr>
              <a:t> in memory (from </a:t>
            </a:r>
            <a:r>
              <a:rPr lang="en-US" sz="2000" b="0" i="0" u="none">
                <a:solidFill>
                  <a:schemeClr val="dk1"/>
                </a:solidFill>
                <a:latin typeface="Courier New"/>
                <a:ea typeface="Courier New"/>
                <a:cs typeface="Courier New"/>
                <a:sym typeface="Courier New"/>
              </a:rPr>
              <a:t>.data </a:t>
            </a:r>
            <a:r>
              <a:rPr lang="en-US" sz="2000" b="0" i="0" u="none">
                <a:solidFill>
                  <a:schemeClr val="dk1"/>
                </a:solidFill>
                <a:latin typeface="Tahoma"/>
                <a:ea typeface="Tahoma"/>
                <a:cs typeface="Tahoma"/>
                <a:sym typeface="Tahoma"/>
              </a:rPr>
              <a:t>area of code) or </a:t>
            </a:r>
            <a:r>
              <a:rPr lang="en-US" sz="2000" b="0" i="1" u="none">
                <a:solidFill>
                  <a:schemeClr val="dk1"/>
                </a:solidFill>
                <a:latin typeface="Tahoma"/>
                <a:ea typeface="Tahoma"/>
                <a:cs typeface="Tahoma"/>
                <a:sym typeface="Tahoma"/>
              </a:rPr>
              <a:t>word access</a:t>
            </a:r>
            <a:r>
              <a:rPr lang="en-US" sz="2000" b="0" i="0" u="none">
                <a:solidFill>
                  <a:schemeClr val="dk1"/>
                </a:solidFill>
                <a:latin typeface="Tahoma"/>
                <a:ea typeface="Tahoma"/>
                <a:cs typeface="Tahoma"/>
                <a:sym typeface="Tahoma"/>
              </a:rPr>
              <a:t> (lw, sw) is the </a:t>
            </a:r>
            <a:r>
              <a:rPr lang="en-US" sz="2000" b="0" i="0" u="sng">
                <a:solidFill>
                  <a:schemeClr val="dk1"/>
                </a:solidFill>
                <a:latin typeface="Tahoma"/>
                <a:ea typeface="Tahoma"/>
                <a:cs typeface="Tahoma"/>
                <a:sym typeface="Tahoma"/>
              </a:rPr>
              <a:t>same</a:t>
            </a:r>
            <a:r>
              <a:rPr lang="en-US" sz="2000" b="0" i="0" u="none">
                <a:solidFill>
                  <a:schemeClr val="dk1"/>
                </a:solidFill>
                <a:latin typeface="Tahoma"/>
                <a:ea typeface="Tahoma"/>
                <a:cs typeface="Tahoma"/>
                <a:sym typeface="Tahoma"/>
              </a:rPr>
              <a:t> in big or little endian</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Byte placement</a:t>
            </a:r>
            <a:r>
              <a:rPr lang="en-US" sz="2000" b="0" i="0" u="none">
                <a:solidFill>
                  <a:schemeClr val="dk1"/>
                </a:solidFill>
                <a:latin typeface="Tahoma"/>
                <a:ea typeface="Tahoma"/>
                <a:cs typeface="Tahoma"/>
                <a:sym typeface="Tahoma"/>
              </a:rPr>
              <a:t> and </a:t>
            </a:r>
            <a:r>
              <a:rPr lang="en-US" sz="2000" b="0" i="1" u="none">
                <a:solidFill>
                  <a:schemeClr val="dk1"/>
                </a:solidFill>
                <a:latin typeface="Tahoma"/>
                <a:ea typeface="Tahoma"/>
                <a:cs typeface="Tahoma"/>
                <a:sym typeface="Tahoma"/>
              </a:rPr>
              <a:t>byte access</a:t>
            </a:r>
            <a:r>
              <a:rPr lang="en-US" sz="2000" b="0" i="0" u="none">
                <a:solidFill>
                  <a:schemeClr val="dk1"/>
                </a:solidFill>
                <a:latin typeface="Tahoma"/>
                <a:ea typeface="Tahoma"/>
                <a:cs typeface="Tahoma"/>
                <a:sym typeface="Tahoma"/>
              </a:rPr>
              <a:t> (lb, lbu, sb) </a:t>
            </a:r>
            <a:r>
              <a:rPr lang="en-US" sz="2000" b="0" i="0" u="sng">
                <a:solidFill>
                  <a:schemeClr val="dk1"/>
                </a:solidFill>
                <a:latin typeface="Tahoma"/>
                <a:ea typeface="Tahoma"/>
                <a:cs typeface="Tahoma"/>
                <a:sym typeface="Tahoma"/>
              </a:rPr>
              <a:t>depend</a:t>
            </a:r>
            <a:r>
              <a:rPr lang="en-US" sz="2000" b="0" i="0" u="none">
                <a:solidFill>
                  <a:schemeClr val="dk1"/>
                </a:solidFill>
                <a:latin typeface="Tahoma"/>
                <a:ea typeface="Tahoma"/>
                <a:cs typeface="Tahoma"/>
                <a:sym typeface="Tahoma"/>
              </a:rPr>
              <a:t> on big or little endian because of the different numbering of bytes within a word</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Character placement </a:t>
            </a:r>
            <a:r>
              <a:rPr lang="en-US" sz="2000" b="0" i="0" u="none">
                <a:solidFill>
                  <a:schemeClr val="dk1"/>
                </a:solidFill>
                <a:latin typeface="Tahoma"/>
                <a:ea typeface="Tahoma"/>
                <a:cs typeface="Tahoma"/>
                <a:sym typeface="Tahoma"/>
              </a:rPr>
              <a:t>in memory (from </a:t>
            </a:r>
            <a:r>
              <a:rPr lang="en-US" sz="2000" b="0" i="0" u="none">
                <a:solidFill>
                  <a:schemeClr val="dk1"/>
                </a:solidFill>
                <a:latin typeface="Courier New"/>
                <a:ea typeface="Courier New"/>
                <a:cs typeface="Courier New"/>
                <a:sym typeface="Courier New"/>
              </a:rPr>
              <a:t>.data</a:t>
            </a:r>
            <a:r>
              <a:rPr lang="en-US" sz="2000" b="0" i="0" u="none">
                <a:solidFill>
                  <a:schemeClr val="dk1"/>
                </a:solidFill>
                <a:latin typeface="Tahoma"/>
                <a:ea typeface="Tahoma"/>
                <a:cs typeface="Tahoma"/>
                <a:sym typeface="Tahoma"/>
              </a:rPr>
              <a:t> area of code) </a:t>
            </a:r>
            <a:r>
              <a:rPr lang="en-US" sz="2000" b="0" i="0" u="sng">
                <a:solidFill>
                  <a:schemeClr val="dk1"/>
                </a:solidFill>
                <a:latin typeface="Tahoma"/>
                <a:ea typeface="Tahoma"/>
                <a:cs typeface="Tahoma"/>
                <a:sym typeface="Tahoma"/>
              </a:rPr>
              <a:t>depend</a:t>
            </a:r>
            <a:r>
              <a:rPr lang="en-US" sz="2000" b="0" i="0" u="none">
                <a:solidFill>
                  <a:schemeClr val="dk1"/>
                </a:solidFill>
                <a:latin typeface="Tahoma"/>
                <a:ea typeface="Tahoma"/>
                <a:cs typeface="Tahoma"/>
                <a:sym typeface="Tahoma"/>
              </a:rPr>
              <a:t> on big or little endian because it is equivalent to byte placement after ASCII encoding</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hlink"/>
                </a:solidFill>
                <a:latin typeface="Tahoma"/>
                <a:ea typeface="Tahoma"/>
                <a:cs typeface="Tahoma"/>
                <a:sym typeface="Tahoma"/>
              </a:rPr>
              <a:t>Run </a:t>
            </a:r>
            <a:r>
              <a:rPr lang="en-US" sz="2000" b="0" i="0" u="none">
                <a:solidFill>
                  <a:schemeClr val="hlink"/>
                </a:solidFill>
                <a:latin typeface="Courier New"/>
                <a:ea typeface="Courier New"/>
                <a:cs typeface="Courier New"/>
                <a:sym typeface="Courier New"/>
              </a:rPr>
              <a:t>storeWords.asm</a:t>
            </a:r>
            <a:r>
              <a:rPr lang="en-US" sz="2000" b="0" i="0" u="none">
                <a:solidFill>
                  <a:schemeClr val="hlink"/>
                </a:solidFill>
                <a:latin typeface="Tahoma"/>
                <a:ea typeface="Tahoma"/>
                <a:cs typeface="Tahoma"/>
                <a:sym typeface="Tahoma"/>
              </a:rPr>
              <a:t> from SPIM examples!!</a:t>
            </a:r>
            <a:endParaRPr/>
          </a:p>
        </p:txBody>
      </p:sp>
      <p:sp>
        <p:nvSpPr>
          <p:cNvPr id="383" name="Google Shape;383;p29"/>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Memory Organization:</a:t>
            </a:r>
            <a:br>
              <a:rPr lang="en-US" sz="4400" b="0" i="0" u="none">
                <a:solidFill>
                  <a:schemeClr val="dk2"/>
                </a:solidFill>
                <a:latin typeface="Tahoma"/>
                <a:ea typeface="Tahoma"/>
                <a:cs typeface="Tahoma"/>
                <a:sym typeface="Tahoma"/>
              </a:rPr>
            </a:br>
            <a:r>
              <a:rPr lang="en-US" sz="4400" b="0" i="0" u="none">
                <a:solidFill>
                  <a:schemeClr val="dk2"/>
                </a:solidFill>
                <a:latin typeface="Tahoma"/>
                <a:ea typeface="Tahoma"/>
                <a:cs typeface="Tahoma"/>
                <a:sym typeface="Tahoma"/>
              </a:rPr>
              <a:t>Big/Little Endian Byte Order</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0"/>
          <p:cNvSpPr txBox="1"/>
          <p:nvPr/>
        </p:nvSpPr>
        <p:spPr>
          <a:xfrm>
            <a:off x="225425" y="312737"/>
            <a:ext cx="1190625"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390" name="Google Shape;390;p30"/>
          <p:cNvSpPr txBox="1">
            <a:spLocks noGrp="1"/>
          </p:cNvSpPr>
          <p:nvPr>
            <p:ph type="body" idx="1"/>
          </p:nvPr>
        </p:nvSpPr>
        <p:spPr>
          <a:xfrm>
            <a:off x="838200" y="1981200"/>
            <a:ext cx="80010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Decision making instructions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alter the control flow,</a:t>
            </a:r>
            <a:endParaRPr/>
          </a:p>
          <a:p>
            <a:pPr marL="1143000" lvl="2" indent="-228600" algn="l" rtl="0">
              <a:lnSpc>
                <a:spcPct val="90000"/>
              </a:lnSpc>
              <a:spcBef>
                <a:spcPts val="360"/>
              </a:spcBef>
              <a:spcAft>
                <a:spcPts val="0"/>
              </a:spcAft>
              <a:buClr>
                <a:schemeClr val="folHlink"/>
              </a:buClr>
              <a:buSzPts val="800"/>
              <a:buFont typeface="Noto Sans Symbols"/>
              <a:buChar char="■"/>
            </a:pPr>
            <a:r>
              <a:rPr lang="en-US" sz="1600" b="0" i="0" u="none">
                <a:solidFill>
                  <a:schemeClr val="dk1"/>
                </a:solidFill>
                <a:latin typeface="Tahoma"/>
                <a:ea typeface="Tahoma"/>
                <a:cs typeface="Tahoma"/>
                <a:sym typeface="Tahoma"/>
              </a:rPr>
              <a:t>i.e., change the next instruction to be executed</a:t>
            </a:r>
            <a:r>
              <a:rPr lang="en-US" sz="1800" b="0" i="0" u="none">
                <a:solidFill>
                  <a:schemeClr val="dk1"/>
                </a:solidFill>
                <a:latin typeface="Tahoma"/>
                <a:ea typeface="Tahoma"/>
                <a:cs typeface="Tahoma"/>
                <a:sym typeface="Tahoma"/>
              </a:rPr>
              <a:t/>
            </a:r>
            <a:br>
              <a:rPr lang="en-US" sz="1800" b="0" i="0" u="none">
                <a:solidFill>
                  <a:schemeClr val="dk1"/>
                </a:solidFill>
                <a:latin typeface="Tahoma"/>
                <a:ea typeface="Tahoma"/>
                <a:cs typeface="Tahoma"/>
                <a:sym typeface="Tahoma"/>
              </a:rPr>
            </a:b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MIPS conditional branch instructions:</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t>
            </a:r>
            <a:r>
              <a:rPr lang="en-US" sz="2000" b="0" i="0" u="none">
                <a:solidFill>
                  <a:schemeClr val="dk1"/>
                </a:solidFill>
                <a:latin typeface="Courier New"/>
                <a:ea typeface="Courier New"/>
                <a:cs typeface="Courier New"/>
                <a:sym typeface="Courier New"/>
              </a:rPr>
              <a:t>bne $t0, $t1, Label </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beq $t0, $t1, Label </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a:t>
            </a:r>
            <a:endParaRPr/>
          </a:p>
          <a:p>
            <a:pPr marL="342900" lvl="0" indent="-342900" algn="l" rtl="0">
              <a:lnSpc>
                <a:spcPct val="90000"/>
              </a:lnSpc>
              <a:spcBef>
                <a:spcPts val="360"/>
              </a:spcBef>
              <a:spcAft>
                <a:spcPts val="0"/>
              </a:spcAft>
              <a:buSzPts val="1080"/>
              <a:buNone/>
            </a:pPr>
            <a:r>
              <a:rPr lang="en-US" sz="1800" b="0" i="0" u="none">
                <a:solidFill>
                  <a:schemeClr val="dk1"/>
                </a:solidFill>
                <a:latin typeface="Tahoma"/>
                <a:ea typeface="Tahoma"/>
                <a:cs typeface="Tahoma"/>
                <a:sym typeface="Tahoma"/>
              </a:rPr>
              <a:t>         </a:t>
            </a:r>
            <a:endParaRPr/>
          </a:p>
          <a:p>
            <a:pPr marL="342900" lvl="0" indent="-342900" algn="l" rtl="0">
              <a:lnSpc>
                <a:spcPct val="9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Example</a:t>
            </a:r>
            <a:r>
              <a:rPr lang="en-US" sz="2000" b="0" i="0" u="none">
                <a:solidFill>
                  <a:schemeClr val="dk1"/>
                </a:solidFill>
                <a:latin typeface="Tahoma"/>
                <a:ea typeface="Tahoma"/>
                <a:cs typeface="Tahoma"/>
                <a:sym typeface="Tahoma"/>
              </a:rPr>
              <a:t>:	</a:t>
            </a:r>
            <a:r>
              <a:rPr lang="en-US" sz="2000" b="0" i="0" u="none">
                <a:solidFill>
                  <a:schemeClr val="dk1"/>
                </a:solidFill>
                <a:latin typeface="Courier New"/>
                <a:ea typeface="Courier New"/>
                <a:cs typeface="Courier New"/>
                <a:sym typeface="Courier New"/>
              </a:rPr>
              <a:t> </a:t>
            </a:r>
            <a:r>
              <a:rPr lang="en-US" sz="2000" b="0" i="0" u="none">
                <a:solidFill>
                  <a:schemeClr val="dk1"/>
                </a:solidFill>
                <a:latin typeface="Tahoma"/>
                <a:ea typeface="Tahoma"/>
                <a:cs typeface="Tahoma"/>
                <a:sym typeface="Tahoma"/>
              </a:rPr>
              <a:t>if (i==j) h = i + j;</a:t>
            </a:r>
            <a:r>
              <a:rPr lang="en-US" sz="2000" b="0" i="0" u="none">
                <a:solidFill>
                  <a:schemeClr val="dk1"/>
                </a:solidFill>
                <a:latin typeface="Courier New"/>
                <a:ea typeface="Courier New"/>
                <a:cs typeface="Courier New"/>
                <a:sym typeface="Courier New"/>
              </a:rPr>
              <a:t> </a:t>
            </a: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t>
            </a:r>
            <a:r>
              <a:rPr lang="en-US" sz="2000" b="0" i="0" u="none">
                <a:solidFill>
                  <a:schemeClr val="dk1"/>
                </a:solidFill>
                <a:latin typeface="Courier New"/>
                <a:ea typeface="Courier New"/>
                <a:cs typeface="Courier New"/>
                <a:sym typeface="Courier New"/>
              </a:rPr>
              <a:t>bne $s0, $s1, Label</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add $s3, $s0, $s1</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Label:	....</a:t>
            </a:r>
            <a:endParaRPr/>
          </a:p>
        </p:txBody>
      </p:sp>
      <p:sp>
        <p:nvSpPr>
          <p:cNvPr id="391" name="Google Shape;391;p30"/>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Control: Conditional Branch</a:t>
            </a:r>
            <a:endParaRPr/>
          </a:p>
        </p:txBody>
      </p:sp>
      <p:sp>
        <p:nvSpPr>
          <p:cNvPr id="392" name="Google Shape;392;p30"/>
          <p:cNvSpPr/>
          <p:nvPr/>
        </p:nvSpPr>
        <p:spPr>
          <a:xfrm>
            <a:off x="5181600" y="3733800"/>
            <a:ext cx="76200" cy="533400"/>
          </a:xfrm>
          <a:prstGeom prst="righ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393" name="Google Shape;393;p30"/>
          <p:cNvSpPr txBox="1"/>
          <p:nvPr/>
        </p:nvSpPr>
        <p:spPr>
          <a:xfrm>
            <a:off x="5257800" y="3810000"/>
            <a:ext cx="1812925"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I-type instructions</a:t>
            </a:r>
            <a:endParaRPr/>
          </a:p>
        </p:txBody>
      </p:sp>
      <p:grpSp>
        <p:nvGrpSpPr>
          <p:cNvPr id="394" name="Google Shape;394;p30"/>
          <p:cNvGrpSpPr/>
          <p:nvPr/>
        </p:nvGrpSpPr>
        <p:grpSpPr>
          <a:xfrm>
            <a:off x="304800" y="4572000"/>
            <a:ext cx="5334000" cy="338137"/>
            <a:chOff x="629" y="2449"/>
            <a:chExt cx="3835" cy="213"/>
          </a:xfrm>
        </p:grpSpPr>
        <p:sp>
          <p:nvSpPr>
            <p:cNvPr id="395" name="Google Shape;395;p30"/>
            <p:cNvSpPr txBox="1"/>
            <p:nvPr/>
          </p:nvSpPr>
          <p:spPr>
            <a:xfrm>
              <a:off x="629" y="2449"/>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396" name="Google Shape;396;p30"/>
            <p:cNvSpPr txBox="1"/>
            <p:nvPr/>
          </p:nvSpPr>
          <p:spPr>
            <a:xfrm>
              <a:off x="1268" y="2449"/>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397" name="Google Shape;397;p30"/>
            <p:cNvSpPr txBox="1"/>
            <p:nvPr/>
          </p:nvSpPr>
          <p:spPr>
            <a:xfrm>
              <a:off x="1908" y="2449"/>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398" name="Google Shape;398;p30"/>
            <p:cNvSpPr txBox="1"/>
            <p:nvPr/>
          </p:nvSpPr>
          <p:spPr>
            <a:xfrm>
              <a:off x="2547" y="2449"/>
              <a:ext cx="1917"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sp>
        <p:nvSpPr>
          <p:cNvPr id="399" name="Google Shape;399;p30"/>
          <p:cNvSpPr txBox="1"/>
          <p:nvPr/>
        </p:nvSpPr>
        <p:spPr>
          <a:xfrm>
            <a:off x="304800" y="4572000"/>
            <a:ext cx="505460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000100   01000   01001      0000000000011001</a:t>
            </a:r>
            <a:endParaRPr/>
          </a:p>
        </p:txBody>
      </p:sp>
      <p:sp>
        <p:nvSpPr>
          <p:cNvPr id="400" name="Google Shape;400;p30"/>
          <p:cNvSpPr txBox="1"/>
          <p:nvPr/>
        </p:nvSpPr>
        <p:spPr>
          <a:xfrm>
            <a:off x="6248400" y="4267200"/>
            <a:ext cx="2778125" cy="641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beq $t0, $t1, Label</a:t>
            </a:r>
            <a:endParaRPr/>
          </a:p>
          <a:p>
            <a:pPr marL="0" marR="0" lvl="0" indent="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       (= addr.100)</a:t>
            </a:r>
            <a:endParaRPr/>
          </a:p>
        </p:txBody>
      </p:sp>
      <p:cxnSp>
        <p:nvCxnSpPr>
          <p:cNvPr id="401" name="Google Shape;401;p30"/>
          <p:cNvCxnSpPr/>
          <p:nvPr/>
        </p:nvCxnSpPr>
        <p:spPr>
          <a:xfrm>
            <a:off x="5715000" y="4648200"/>
            <a:ext cx="533400" cy="0"/>
          </a:xfrm>
          <a:prstGeom prst="straightConnector1">
            <a:avLst/>
          </a:prstGeom>
          <a:noFill/>
          <a:ln w="25400" cap="flat" cmpd="sng">
            <a:solidFill>
              <a:schemeClr val="dk1"/>
            </a:solidFill>
            <a:prstDash val="solid"/>
            <a:miter lim="800000"/>
            <a:headEnd type="triangle" w="med" len="med"/>
            <a:tailEnd type="triangle" w="med" len="med"/>
          </a:ln>
        </p:spPr>
      </p:cxnSp>
      <p:sp>
        <p:nvSpPr>
          <p:cNvPr id="402" name="Google Shape;402;p30"/>
          <p:cNvSpPr/>
          <p:nvPr/>
        </p:nvSpPr>
        <p:spPr>
          <a:xfrm>
            <a:off x="4419600" y="4876800"/>
            <a:ext cx="3962400" cy="393700"/>
          </a:xfrm>
          <a:custGeom>
            <a:avLst/>
            <a:gdLst/>
            <a:ahLst/>
            <a:cxnLst/>
            <a:rect l="l" t="t" r="r" b="b"/>
            <a:pathLst>
              <a:path w="2544" h="248" extrusionOk="0">
                <a:moveTo>
                  <a:pt x="0" y="48"/>
                </a:moveTo>
                <a:cubicBezTo>
                  <a:pt x="460" y="148"/>
                  <a:pt x="920" y="248"/>
                  <a:pt x="1344" y="240"/>
                </a:cubicBezTo>
                <a:cubicBezTo>
                  <a:pt x="1768" y="232"/>
                  <a:pt x="2344" y="40"/>
                  <a:pt x="2544" y="0"/>
                </a:cubicBezTo>
              </a:path>
            </a:pathLst>
          </a:custGeom>
          <a:noFill/>
          <a:ln w="9525" cap="flat" cmpd="sng">
            <a:solidFill>
              <a:schemeClr val="dk1"/>
            </a:solidFill>
            <a:prstDash val="solid"/>
            <a:miter lim="524288"/>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403" name="Google Shape;403;p30"/>
          <p:cNvSpPr txBox="1"/>
          <p:nvPr/>
        </p:nvSpPr>
        <p:spPr>
          <a:xfrm>
            <a:off x="5810250" y="5181600"/>
            <a:ext cx="2459037" cy="82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1" u="none">
                <a:solidFill>
                  <a:schemeClr val="dk1"/>
                </a:solidFill>
                <a:latin typeface="Tahoma"/>
                <a:ea typeface="Tahoma"/>
                <a:cs typeface="Tahoma"/>
                <a:sym typeface="Tahoma"/>
              </a:rPr>
              <a:t>word-relative addressing</a:t>
            </a:r>
            <a:r>
              <a:rPr lang="en-US" sz="1600" b="0" i="0" u="none">
                <a:solidFill>
                  <a:schemeClr val="dk1"/>
                </a:solidFill>
                <a:latin typeface="Tahoma"/>
                <a:ea typeface="Tahoma"/>
                <a:cs typeface="Tahoma"/>
                <a:sym typeface="Tahoma"/>
              </a:rPr>
              <a:t>:</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25 words = 100 bytes;</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also </a:t>
            </a:r>
            <a:r>
              <a:rPr lang="en-US" sz="1600" b="0" i="1" u="none">
                <a:solidFill>
                  <a:schemeClr val="dk1"/>
                </a:solidFill>
                <a:latin typeface="Tahoma"/>
                <a:ea typeface="Tahoma"/>
                <a:cs typeface="Tahoma"/>
                <a:sym typeface="Tahoma"/>
              </a:rPr>
              <a:t>PC-relative</a:t>
            </a:r>
            <a:r>
              <a:rPr lang="en-US" sz="1600" b="0" i="0" u="none">
                <a:solidFill>
                  <a:schemeClr val="dk1"/>
                </a:solidFill>
                <a:latin typeface="Tahoma"/>
                <a:ea typeface="Tahoma"/>
                <a:cs typeface="Tahoma"/>
                <a:sym typeface="Tahoma"/>
              </a:rPr>
              <a:t> (more…)</a:t>
            </a:r>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1"/>
          <p:cNvSpPr txBox="1"/>
          <p:nvPr/>
        </p:nvSpPr>
        <p:spPr>
          <a:xfrm>
            <a:off x="225425" y="312737"/>
            <a:ext cx="3457575"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410" name="Google Shape;410;p31"/>
          <p:cNvSpPr txBox="1">
            <a:spLocks noGrp="1"/>
          </p:cNvSpPr>
          <p:nvPr>
            <p:ph type="body" idx="1"/>
          </p:nvPr>
        </p:nvSpPr>
        <p:spPr>
          <a:xfrm>
            <a:off x="1143000" y="1752600"/>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Instructions:</a:t>
            </a:r>
            <a:endParaRPr/>
          </a:p>
          <a:p>
            <a:pPr marL="742950" lvl="1" indent="-285750" algn="l" rtl="0">
              <a:lnSpc>
                <a:spcPct val="90000"/>
              </a:lnSpc>
              <a:spcBef>
                <a:spcPts val="360"/>
              </a:spcBef>
              <a:spcAft>
                <a:spcPts val="0"/>
              </a:spcAft>
              <a:buSzPts val="990"/>
              <a:buNone/>
            </a:pPr>
            <a:r>
              <a:rPr lang="en-US" sz="1800" b="0" i="0" u="none">
                <a:solidFill>
                  <a:schemeClr val="dk1"/>
                </a:solidFill>
                <a:latin typeface="Courier New"/>
                <a:ea typeface="Courier New"/>
                <a:cs typeface="Courier New"/>
                <a:sym typeface="Courier New"/>
              </a:rPr>
              <a:t>bne $t4,$t5,Label</a:t>
            </a:r>
            <a:r>
              <a:rPr lang="en-US" sz="1800" b="0" i="0" u="none">
                <a:solidFill>
                  <a:schemeClr val="dk1"/>
                </a:solidFill>
                <a:latin typeface="Tahoma"/>
                <a:ea typeface="Tahoma"/>
                <a:cs typeface="Tahoma"/>
                <a:sym typeface="Tahoma"/>
              </a:rPr>
              <a:t>	</a:t>
            </a:r>
            <a:r>
              <a:rPr lang="en-US" sz="1800" b="0" i="0" u="none">
                <a:solidFill>
                  <a:schemeClr val="dk1"/>
                </a:solidFill>
                <a:latin typeface="Times New Roman"/>
                <a:ea typeface="Times New Roman"/>
                <a:cs typeface="Times New Roman"/>
                <a:sym typeface="Times New Roman"/>
              </a:rPr>
              <a:t>Next instruction is at Label if $t4 != $t5</a:t>
            </a:r>
            <a:endParaRPr/>
          </a:p>
          <a:p>
            <a:pPr marL="742950" lvl="1" indent="-285750" algn="l" rtl="0">
              <a:lnSpc>
                <a:spcPct val="90000"/>
              </a:lnSpc>
              <a:spcBef>
                <a:spcPts val="0"/>
              </a:spcBef>
              <a:spcAft>
                <a:spcPts val="0"/>
              </a:spcAft>
              <a:buSzPts val="990"/>
              <a:buNone/>
            </a:pPr>
            <a:r>
              <a:rPr lang="en-US" sz="1800" b="0" i="0" u="none">
                <a:solidFill>
                  <a:schemeClr val="dk1"/>
                </a:solidFill>
                <a:latin typeface="Courier New"/>
                <a:ea typeface="Courier New"/>
                <a:cs typeface="Courier New"/>
                <a:sym typeface="Courier New"/>
              </a:rPr>
              <a:t>beq $t4,$t5,Label</a:t>
            </a:r>
            <a:r>
              <a:rPr lang="en-US" sz="1800" b="0" i="0" u="none">
                <a:solidFill>
                  <a:schemeClr val="dk1"/>
                </a:solidFill>
                <a:latin typeface="Tahoma"/>
                <a:ea typeface="Tahoma"/>
                <a:cs typeface="Tahoma"/>
                <a:sym typeface="Tahoma"/>
              </a:rPr>
              <a:t>	</a:t>
            </a:r>
            <a:r>
              <a:rPr lang="en-US" sz="1800" b="0" i="0" u="none">
                <a:solidFill>
                  <a:schemeClr val="dk1"/>
                </a:solidFill>
                <a:latin typeface="Times New Roman"/>
                <a:ea typeface="Times New Roman"/>
                <a:cs typeface="Times New Roman"/>
                <a:sym typeface="Times New Roman"/>
              </a:rPr>
              <a:t>Next instruction is at Label if $t4 = $t5</a:t>
            </a:r>
            <a:endParaRPr sz="1800" b="0" i="0" u="none">
              <a:solidFill>
                <a:schemeClr val="dk1"/>
              </a:solidFill>
              <a:latin typeface="Tahoma"/>
              <a:ea typeface="Tahoma"/>
              <a:cs typeface="Tahoma"/>
              <a:sym typeface="Tahoma"/>
            </a:endParaRPr>
          </a:p>
          <a:p>
            <a:pPr marL="342900" lvl="0" indent="-342900" algn="l" rtl="0">
              <a:lnSpc>
                <a:spcPct val="90000"/>
              </a:lnSpc>
              <a:spcBef>
                <a:spcPts val="72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Format:</a:t>
            </a:r>
            <a:br>
              <a:rPr lang="en-US" sz="2000" b="0" i="0" u="none">
                <a:solidFill>
                  <a:schemeClr val="dk1"/>
                </a:solidFill>
                <a:latin typeface="Tahoma"/>
                <a:ea typeface="Tahoma"/>
                <a:cs typeface="Tahoma"/>
                <a:sym typeface="Tahoma"/>
              </a:rPr>
            </a:br>
            <a:r>
              <a:rPr lang="en-US" sz="1800" b="0" i="0" u="none">
                <a:solidFill>
                  <a:schemeClr val="dk1"/>
                </a:solidFill>
                <a:latin typeface="Tahoma"/>
                <a:ea typeface="Tahoma"/>
                <a:cs typeface="Tahoma"/>
                <a:sym typeface="Tahoma"/>
              </a:rPr>
              <a:t/>
            </a:r>
            <a:br>
              <a:rPr lang="en-US" sz="1800" b="0" i="0" u="none">
                <a:solidFill>
                  <a:schemeClr val="dk1"/>
                </a:solidFill>
                <a:latin typeface="Tahoma"/>
                <a:ea typeface="Tahoma"/>
                <a:cs typeface="Tahoma"/>
                <a:sym typeface="Tahoma"/>
              </a:rPr>
            </a:br>
            <a:r>
              <a:rPr lang="en-US" sz="1800" b="0" i="0" u="none">
                <a:solidFill>
                  <a:schemeClr val="dk1"/>
                </a:solidFill>
                <a:latin typeface="Tahoma"/>
                <a:ea typeface="Tahoma"/>
                <a:cs typeface="Tahoma"/>
                <a:sym typeface="Tahoma"/>
              </a:rPr>
              <a:t/>
            </a:r>
            <a:br>
              <a:rPr lang="en-US" sz="1800" b="0" i="0" u="none">
                <a:solidFill>
                  <a:schemeClr val="dk1"/>
                </a:solidFill>
                <a:latin typeface="Tahoma"/>
                <a:ea typeface="Tahoma"/>
                <a:cs typeface="Tahoma"/>
                <a:sym typeface="Tahoma"/>
              </a:rPr>
            </a:br>
            <a:endParaRPr/>
          </a:p>
          <a:p>
            <a:pPr marL="342900" lvl="0" indent="-342900" algn="l" rtl="0">
              <a:lnSpc>
                <a:spcPct val="90000"/>
              </a:lnSpc>
              <a:spcBef>
                <a:spcPts val="12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16 bits is too small a reach in a 2</a:t>
            </a:r>
            <a:r>
              <a:rPr lang="en-US" sz="2000" b="0" i="0" u="none" baseline="30000">
                <a:solidFill>
                  <a:schemeClr val="dk1"/>
                </a:solidFill>
                <a:latin typeface="Tahoma"/>
                <a:ea typeface="Tahoma"/>
                <a:cs typeface="Tahoma"/>
                <a:sym typeface="Tahoma"/>
              </a:rPr>
              <a:t>32 </a:t>
            </a:r>
            <a:r>
              <a:rPr lang="en-US" sz="2000" b="0" i="0" u="none">
                <a:solidFill>
                  <a:schemeClr val="dk1"/>
                </a:solidFill>
                <a:latin typeface="Tahoma"/>
                <a:ea typeface="Tahoma"/>
                <a:cs typeface="Tahoma"/>
                <a:sym typeface="Tahoma"/>
              </a:rPr>
              <a:t>address space</a:t>
            </a:r>
            <a:endParaRPr/>
          </a:p>
          <a:p>
            <a:pPr marL="342900" lvl="0" indent="-342900" algn="l" rtl="0">
              <a:lnSpc>
                <a:spcPct val="90000"/>
              </a:lnSpc>
              <a:spcBef>
                <a:spcPts val="400"/>
              </a:spcBef>
              <a:spcAft>
                <a:spcPts val="0"/>
              </a:spcAft>
              <a:buSzPts val="1200"/>
              <a:buNone/>
            </a:pPr>
            <a:endParaRPr sz="2000" b="0" i="0" u="none" baseline="30000">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Solution: specify a register (as for </a:t>
            </a:r>
            <a:r>
              <a:rPr lang="en-US" sz="2000" b="0" i="0" u="none">
                <a:solidFill>
                  <a:schemeClr val="dk1"/>
                </a:solidFill>
                <a:latin typeface="Courier New"/>
                <a:ea typeface="Courier New"/>
                <a:cs typeface="Courier New"/>
                <a:sym typeface="Courier New"/>
              </a:rPr>
              <a:t>lw</a:t>
            </a:r>
            <a:r>
              <a:rPr lang="en-US" sz="2000" b="0" i="0" u="none">
                <a:solidFill>
                  <a:schemeClr val="dk1"/>
                </a:solidFill>
                <a:latin typeface="Tahoma"/>
                <a:ea typeface="Tahoma"/>
                <a:cs typeface="Tahoma"/>
                <a:sym typeface="Tahoma"/>
              </a:rPr>
              <a:t> and </a:t>
            </a:r>
            <a:r>
              <a:rPr lang="en-US" sz="2000" b="0" i="0" u="none">
                <a:solidFill>
                  <a:schemeClr val="dk1"/>
                </a:solidFill>
                <a:latin typeface="Courier New"/>
                <a:ea typeface="Courier New"/>
                <a:cs typeface="Courier New"/>
                <a:sym typeface="Courier New"/>
              </a:rPr>
              <a:t>sw</a:t>
            </a:r>
            <a:r>
              <a:rPr lang="en-US" sz="2000" b="0" i="0" u="none">
                <a:solidFill>
                  <a:schemeClr val="dk1"/>
                </a:solidFill>
                <a:latin typeface="Tahoma"/>
                <a:ea typeface="Tahoma"/>
                <a:cs typeface="Tahoma"/>
                <a:sym typeface="Tahoma"/>
              </a:rPr>
              <a:t>) and add it to offset</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use PC (= program counter), called </a:t>
            </a:r>
            <a:r>
              <a:rPr lang="en-US" sz="1800" b="0" i="1" u="none">
                <a:solidFill>
                  <a:schemeClr val="dk1"/>
                </a:solidFill>
                <a:latin typeface="Tahoma"/>
                <a:ea typeface="Tahoma"/>
                <a:cs typeface="Tahoma"/>
                <a:sym typeface="Tahoma"/>
              </a:rPr>
              <a:t>PC-relative </a:t>
            </a:r>
            <a:r>
              <a:rPr lang="en-US" sz="1800" b="0" i="0" u="none">
                <a:solidFill>
                  <a:schemeClr val="dk1"/>
                </a:solidFill>
                <a:latin typeface="Tahoma"/>
                <a:ea typeface="Tahoma"/>
                <a:cs typeface="Tahoma"/>
                <a:sym typeface="Tahoma"/>
              </a:rPr>
              <a:t>addressing, based on</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principle of locality</a:t>
            </a:r>
            <a:r>
              <a:rPr lang="en-US" sz="1800" b="0" i="0" u="none">
                <a:solidFill>
                  <a:schemeClr val="dk1"/>
                </a:solidFill>
                <a:latin typeface="Tahoma"/>
                <a:ea typeface="Tahoma"/>
                <a:cs typeface="Tahoma"/>
                <a:sym typeface="Tahoma"/>
              </a:rPr>
              <a:t>: most branches are to instructions near current instruction  (e.g., loops and </a:t>
            </a:r>
            <a:r>
              <a:rPr lang="en-US" sz="1800" b="0" i="1" u="none">
                <a:solidFill>
                  <a:schemeClr val="dk1"/>
                </a:solidFill>
                <a:latin typeface="Tahoma"/>
                <a:ea typeface="Tahoma"/>
                <a:cs typeface="Tahoma"/>
                <a:sym typeface="Tahoma"/>
              </a:rPr>
              <a:t>if</a:t>
            </a:r>
            <a:r>
              <a:rPr lang="en-US" sz="1800" b="0" i="0" u="none">
                <a:solidFill>
                  <a:schemeClr val="dk1"/>
                </a:solidFill>
                <a:latin typeface="Tahoma"/>
                <a:ea typeface="Tahoma"/>
                <a:cs typeface="Tahoma"/>
                <a:sym typeface="Tahoma"/>
              </a:rPr>
              <a:t> statements) </a:t>
            </a:r>
            <a:endParaRPr sz="1800" b="0" i="1" u="none">
              <a:solidFill>
                <a:schemeClr val="dk1"/>
              </a:solidFill>
              <a:latin typeface="Tahoma"/>
              <a:ea typeface="Tahoma"/>
              <a:cs typeface="Tahoma"/>
              <a:sym typeface="Tahoma"/>
            </a:endParaRPr>
          </a:p>
          <a:p>
            <a:pPr marL="742950" lvl="1" indent="-285750" algn="l" rtl="0">
              <a:lnSpc>
                <a:spcPct val="90000"/>
              </a:lnSpc>
              <a:spcBef>
                <a:spcPts val="360"/>
              </a:spcBef>
              <a:spcAft>
                <a:spcPts val="0"/>
              </a:spcAft>
              <a:buSzPts val="990"/>
              <a:buNone/>
            </a:pPr>
            <a:endParaRPr sz="1800" b="0" i="0" u="none">
              <a:solidFill>
                <a:schemeClr val="dk1"/>
              </a:solidFill>
              <a:latin typeface="Tahoma"/>
              <a:ea typeface="Tahoma"/>
              <a:cs typeface="Tahoma"/>
              <a:sym typeface="Tahoma"/>
            </a:endParaRPr>
          </a:p>
          <a:p>
            <a:pPr marL="342900" lvl="0" indent="-274320" algn="l" rtl="0">
              <a:spcBef>
                <a:spcPts val="360"/>
              </a:spcBef>
              <a:spcAft>
                <a:spcPts val="0"/>
              </a:spcAft>
              <a:buSzPts val="1080"/>
              <a:buNone/>
            </a:pPr>
            <a:endParaRPr sz="1800" b="0" i="0" u="none">
              <a:solidFill>
                <a:schemeClr val="dk1"/>
              </a:solidFill>
              <a:latin typeface="Tahoma"/>
              <a:ea typeface="Tahoma"/>
              <a:cs typeface="Tahoma"/>
              <a:sym typeface="Tahoma"/>
            </a:endParaRPr>
          </a:p>
        </p:txBody>
      </p:sp>
      <p:sp>
        <p:nvSpPr>
          <p:cNvPr id="411" name="Google Shape;411;p31"/>
          <p:cNvSpPr txBox="1"/>
          <p:nvPr/>
        </p:nvSpPr>
        <p:spPr>
          <a:xfrm>
            <a:off x="1524000" y="2971800"/>
            <a:ext cx="5867400" cy="954087"/>
          </a:xfrm>
          <a:prstGeom prst="rect">
            <a:avLst/>
          </a:prstGeom>
          <a:noFill/>
          <a:ln>
            <a:noFill/>
          </a:ln>
        </p:spPr>
        <p:txBody>
          <a:bodyPr spcFirstLastPara="1" wrap="square" lIns="19050" tIns="26975" rIns="19050" bIns="26975"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412" name="Google Shape;412;p31"/>
          <p:cNvSpPr txBox="1"/>
          <p:nvPr/>
        </p:nvSpPr>
        <p:spPr>
          <a:xfrm>
            <a:off x="1524000" y="3200400"/>
            <a:ext cx="228600" cy="457200"/>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Courier New"/>
              <a:buNone/>
            </a:pPr>
            <a:r>
              <a:rPr lang="en-US" sz="1800" b="1" i="0" u="none">
                <a:solidFill>
                  <a:srgbClr val="000000"/>
                </a:solidFill>
                <a:latin typeface="Courier New"/>
                <a:ea typeface="Courier New"/>
                <a:cs typeface="Courier New"/>
                <a:sym typeface="Courier New"/>
              </a:rPr>
              <a:t>I</a:t>
            </a:r>
            <a:endParaRPr/>
          </a:p>
          <a:p>
            <a:pPr marL="0" marR="0" lvl="0" indent="0" algn="l" rtl="0">
              <a:lnSpc>
                <a:spcPct val="100000"/>
              </a:lnSpc>
              <a:spcBef>
                <a:spcPts val="600"/>
              </a:spcBef>
              <a:spcAft>
                <a:spcPts val="0"/>
              </a:spcAft>
              <a:buNone/>
            </a:pPr>
            <a:endParaRPr sz="1800" b="1" i="0" u="none">
              <a:solidFill>
                <a:srgbClr val="000000"/>
              </a:solidFill>
              <a:latin typeface="Courier New"/>
              <a:ea typeface="Courier New"/>
              <a:cs typeface="Courier New"/>
              <a:sym typeface="Courier New"/>
            </a:endParaRPr>
          </a:p>
        </p:txBody>
      </p:sp>
      <p:sp>
        <p:nvSpPr>
          <p:cNvPr id="413" name="Google Shape;413;p31"/>
          <p:cNvSpPr txBox="1">
            <a:spLocks noGrp="1"/>
          </p:cNvSpPr>
          <p:nvPr>
            <p:ph type="title"/>
          </p:nvPr>
        </p:nvSpPr>
        <p:spPr>
          <a:xfrm>
            <a:off x="381000" y="685800"/>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     Addresses in Branch</a:t>
            </a:r>
            <a:endParaRPr/>
          </a:p>
        </p:txBody>
      </p:sp>
      <p:sp>
        <p:nvSpPr>
          <p:cNvPr id="414" name="Google Shape;414;p31"/>
          <p:cNvSpPr txBox="1"/>
          <p:nvPr/>
        </p:nvSpPr>
        <p:spPr>
          <a:xfrm>
            <a:off x="1828800" y="3200400"/>
            <a:ext cx="57912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415" name="Google Shape;415;p31"/>
          <p:cNvCxnSpPr/>
          <p:nvPr/>
        </p:nvCxnSpPr>
        <p:spPr>
          <a:xfrm>
            <a:off x="2895600" y="32004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416" name="Google Shape;416;p31"/>
          <p:cNvCxnSpPr/>
          <p:nvPr/>
        </p:nvCxnSpPr>
        <p:spPr>
          <a:xfrm>
            <a:off x="3962400" y="32004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417" name="Google Shape;417;p31"/>
          <p:cNvCxnSpPr/>
          <p:nvPr/>
        </p:nvCxnSpPr>
        <p:spPr>
          <a:xfrm>
            <a:off x="5029200" y="3200400"/>
            <a:ext cx="0" cy="381000"/>
          </a:xfrm>
          <a:prstGeom prst="straightConnector1">
            <a:avLst/>
          </a:prstGeom>
          <a:noFill/>
          <a:ln w="9525" cap="flat" cmpd="sng">
            <a:solidFill>
              <a:schemeClr val="dk1"/>
            </a:solidFill>
            <a:prstDash val="solid"/>
            <a:miter lim="800000"/>
            <a:headEnd type="none" w="med" len="med"/>
            <a:tailEnd type="none" w="med" len="med"/>
          </a:ln>
        </p:spPr>
      </p:cxnSp>
      <p:sp>
        <p:nvSpPr>
          <p:cNvPr id="418" name="Google Shape;418;p31"/>
          <p:cNvSpPr txBox="1"/>
          <p:nvPr/>
        </p:nvSpPr>
        <p:spPr>
          <a:xfrm>
            <a:off x="1905000" y="3200400"/>
            <a:ext cx="5508625"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op      rs     rt       16 bit offset</a:t>
            </a: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2"/>
          <p:cNvSpPr txBox="1">
            <a:spLocks noGrp="1"/>
          </p:cNvSpPr>
          <p:nvPr>
            <p:ph type="body" idx="1"/>
          </p:nvPr>
        </p:nvSpPr>
        <p:spPr>
          <a:xfrm>
            <a:off x="990600" y="18288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Further extend reach of branch by observing all MIPS instructions are a word (= 4 bytes), therefore </a:t>
            </a:r>
            <a:r>
              <a:rPr lang="en-US" sz="2000" b="0" i="1" u="none">
                <a:solidFill>
                  <a:schemeClr val="dk1"/>
                </a:solidFill>
                <a:latin typeface="Tahoma"/>
                <a:ea typeface="Tahoma"/>
                <a:cs typeface="Tahoma"/>
                <a:sym typeface="Tahoma"/>
              </a:rPr>
              <a:t>word-relative</a:t>
            </a:r>
            <a:r>
              <a:rPr lang="en-US" sz="2000" b="0" i="0" u="none">
                <a:solidFill>
                  <a:schemeClr val="dk1"/>
                </a:solidFill>
                <a:latin typeface="Tahoma"/>
                <a:ea typeface="Tahoma"/>
                <a:cs typeface="Tahoma"/>
                <a:sym typeface="Tahoma"/>
              </a:rPr>
              <a:t> addressing:</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MIPS branch destination address = (PC + 4) + (4 * offset)</a:t>
            </a:r>
            <a:endParaRPr/>
          </a:p>
          <a:p>
            <a:pPr marL="342900" lvl="0" indent="-266700" algn="l"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251459" algn="l" rtl="0">
              <a:lnSpc>
                <a:spcPct val="100000"/>
              </a:lnSpc>
              <a:spcBef>
                <a:spcPts val="480"/>
              </a:spcBef>
              <a:spcAft>
                <a:spcPts val="0"/>
              </a:spcAft>
              <a:buClr>
                <a:schemeClr val="folHlink"/>
              </a:buClr>
              <a:buSzPts val="1440"/>
              <a:buFont typeface="Noto Sans Symbols"/>
              <a:buNone/>
            </a:pPr>
            <a:endParaRPr sz="2400" b="0" i="0" u="none">
              <a:solidFill>
                <a:schemeClr val="dk1"/>
              </a:solidFill>
              <a:latin typeface="Tahoma"/>
              <a:ea typeface="Tahoma"/>
              <a:cs typeface="Tahoma"/>
              <a:sym typeface="Tahoma"/>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so offset = (branch destination address – PC – 4)/4</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but SPIM does</a:t>
            </a:r>
            <a:r>
              <a:rPr lang="en-US" sz="1800" b="0" i="0" u="none">
                <a:solidFill>
                  <a:schemeClr val="dk1"/>
                </a:solidFill>
                <a:latin typeface="Tahoma"/>
                <a:ea typeface="Tahoma"/>
                <a:cs typeface="Tahoma"/>
                <a:sym typeface="Tahoma"/>
              </a:rPr>
              <a:t> offset = (branch destination address – PC)/4</a:t>
            </a:r>
            <a:endParaRPr/>
          </a:p>
          <a:p>
            <a:pPr marL="342900" lvl="0" indent="-274320" algn="l" rtl="0">
              <a:spcBef>
                <a:spcPts val="360"/>
              </a:spcBef>
              <a:spcAft>
                <a:spcPts val="0"/>
              </a:spcAft>
              <a:buSzPts val="1080"/>
              <a:buNone/>
            </a:pPr>
            <a:endParaRPr sz="1800" b="0" i="0" u="none">
              <a:solidFill>
                <a:schemeClr val="dk1"/>
              </a:solidFill>
              <a:latin typeface="Tahoma"/>
              <a:ea typeface="Tahoma"/>
              <a:cs typeface="Tahoma"/>
              <a:sym typeface="Tahoma"/>
            </a:endParaRPr>
          </a:p>
        </p:txBody>
      </p:sp>
      <p:sp>
        <p:nvSpPr>
          <p:cNvPr id="424" name="Google Shape;424;p32"/>
          <p:cNvSpPr txBox="1">
            <a:spLocks noGrp="1"/>
          </p:cNvSpPr>
          <p:nvPr>
            <p:ph type="title"/>
          </p:nvPr>
        </p:nvSpPr>
        <p:spPr>
          <a:xfrm>
            <a:off x="-561975" y="533400"/>
            <a:ext cx="8791575"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          Addresses in Branch</a:t>
            </a:r>
            <a:endParaRPr/>
          </a:p>
        </p:txBody>
      </p:sp>
      <p:sp>
        <p:nvSpPr>
          <p:cNvPr id="425" name="Google Shape;425;p32"/>
          <p:cNvSpPr txBox="1"/>
          <p:nvPr/>
        </p:nvSpPr>
        <p:spPr>
          <a:xfrm>
            <a:off x="4249737" y="3368675"/>
            <a:ext cx="3979862" cy="517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Because hardware typically increments PC early </a:t>
            </a:r>
            <a:endParaRPr/>
          </a:p>
          <a:p>
            <a:pPr marL="0" marR="0" lvl="0" indent="0" algn="l"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in execute cycle to point to next instruction</a:t>
            </a:r>
            <a:endParaRPr/>
          </a:p>
        </p:txBody>
      </p:sp>
      <p:sp>
        <p:nvSpPr>
          <p:cNvPr id="426" name="Google Shape;426;p32"/>
          <p:cNvSpPr/>
          <p:nvPr/>
        </p:nvSpPr>
        <p:spPr>
          <a:xfrm rot="-5520000">
            <a:off x="5867400" y="2819400"/>
            <a:ext cx="152400" cy="914400"/>
          </a:xfrm>
          <a:prstGeom prst="lef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txBox="1"/>
          <p:nvPr/>
        </p:nvSpPr>
        <p:spPr>
          <a:xfrm rot="-120000">
            <a:off x="5488400" y="3200430"/>
            <a:ext cx="906961" cy="5388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Instructions: Overview</a:t>
            </a:r>
            <a:endParaRPr/>
          </a:p>
        </p:txBody>
      </p:sp>
      <p:sp>
        <p:nvSpPr>
          <p:cNvPr id="118" name="Google Shape;118;p15"/>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Language of the machine</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More primitive than higher level languages, e.g., no sophisticated control flow such as </a:t>
            </a:r>
            <a:r>
              <a:rPr lang="en-US" sz="2000" b="0" i="1" u="none">
                <a:solidFill>
                  <a:schemeClr val="dk1"/>
                </a:solidFill>
                <a:latin typeface="Tahoma"/>
                <a:ea typeface="Tahoma"/>
                <a:cs typeface="Tahoma"/>
                <a:sym typeface="Tahoma"/>
              </a:rPr>
              <a:t>while</a:t>
            </a:r>
            <a:r>
              <a:rPr lang="en-US" sz="2000" b="0" i="0" u="none">
                <a:solidFill>
                  <a:schemeClr val="dk1"/>
                </a:solidFill>
                <a:latin typeface="Tahoma"/>
                <a:ea typeface="Tahoma"/>
                <a:cs typeface="Tahoma"/>
                <a:sym typeface="Tahoma"/>
              </a:rPr>
              <a:t> or </a:t>
            </a:r>
            <a:r>
              <a:rPr lang="en-US" sz="2000" b="0" i="1" u="none">
                <a:solidFill>
                  <a:schemeClr val="dk1"/>
                </a:solidFill>
                <a:latin typeface="Tahoma"/>
                <a:ea typeface="Tahoma"/>
                <a:cs typeface="Tahoma"/>
                <a:sym typeface="Tahoma"/>
              </a:rPr>
              <a:t>for </a:t>
            </a:r>
            <a:r>
              <a:rPr lang="en-US" sz="2000" b="0" i="0" u="none">
                <a:solidFill>
                  <a:schemeClr val="dk1"/>
                </a:solidFill>
                <a:latin typeface="Tahoma"/>
                <a:ea typeface="Tahoma"/>
                <a:cs typeface="Tahoma"/>
                <a:sym typeface="Tahoma"/>
              </a:rPr>
              <a:t>loops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Very restrictive</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e.g., MIPS arithmetic instructions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We’ll be working with the MIPS instruction set architecture</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inspired most architectures developed since the 80's</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used by NEC, Nintendo, Silicon Graphics, Sony</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the name is  just not related to </a:t>
            </a:r>
            <a:r>
              <a:rPr lang="en-US" sz="1800" b="0" i="1" u="none">
                <a:solidFill>
                  <a:schemeClr val="dk1"/>
                </a:solidFill>
                <a:latin typeface="Tahoma"/>
                <a:ea typeface="Tahoma"/>
                <a:cs typeface="Tahoma"/>
                <a:sym typeface="Tahoma"/>
              </a:rPr>
              <a:t>millions of instructions per second</a:t>
            </a:r>
            <a:r>
              <a:rPr lang="en-US" sz="1800" b="0" i="0" u="none">
                <a:solidFill>
                  <a:schemeClr val="dk1"/>
                </a:solidFill>
                <a:latin typeface="Tahoma"/>
                <a:ea typeface="Tahoma"/>
                <a:cs typeface="Tahoma"/>
                <a:sym typeface="Tahoma"/>
              </a:rPr>
              <a:t> !</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it stands for </a:t>
            </a:r>
            <a:r>
              <a:rPr lang="en-US" sz="1800" b="1" i="0" u="none">
                <a:solidFill>
                  <a:schemeClr val="dk1"/>
                </a:solidFill>
                <a:latin typeface="Tahoma"/>
                <a:ea typeface="Tahoma"/>
                <a:cs typeface="Tahoma"/>
                <a:sym typeface="Tahoma"/>
              </a:rPr>
              <a:t>m</a:t>
            </a:r>
            <a:r>
              <a:rPr lang="en-US" sz="1800" b="0" i="1" u="none">
                <a:solidFill>
                  <a:schemeClr val="dk1"/>
                </a:solidFill>
                <a:latin typeface="Tahoma"/>
                <a:ea typeface="Tahoma"/>
                <a:cs typeface="Tahoma"/>
                <a:sym typeface="Tahoma"/>
              </a:rPr>
              <a:t>icrocomputer without </a:t>
            </a:r>
            <a:r>
              <a:rPr lang="en-US" sz="1800" b="1" i="0" u="none">
                <a:solidFill>
                  <a:schemeClr val="dk1"/>
                </a:solidFill>
                <a:latin typeface="Tahoma"/>
                <a:ea typeface="Tahoma"/>
                <a:cs typeface="Tahoma"/>
                <a:sym typeface="Tahoma"/>
              </a:rPr>
              <a:t>i</a:t>
            </a:r>
            <a:r>
              <a:rPr lang="en-US" sz="1800" b="0" i="1" u="none">
                <a:solidFill>
                  <a:schemeClr val="dk1"/>
                </a:solidFill>
                <a:latin typeface="Tahoma"/>
                <a:ea typeface="Tahoma"/>
                <a:cs typeface="Tahoma"/>
                <a:sym typeface="Tahoma"/>
              </a:rPr>
              <a:t>nterlocked </a:t>
            </a:r>
            <a:r>
              <a:rPr lang="en-US" sz="1800" b="1" i="0" u="none">
                <a:solidFill>
                  <a:schemeClr val="dk1"/>
                </a:solidFill>
                <a:latin typeface="Tahoma"/>
                <a:ea typeface="Tahoma"/>
                <a:cs typeface="Tahoma"/>
                <a:sym typeface="Tahoma"/>
              </a:rPr>
              <a:t>p</a:t>
            </a:r>
            <a:r>
              <a:rPr lang="en-US" sz="1800" b="0" i="1" u="none">
                <a:solidFill>
                  <a:schemeClr val="dk1"/>
                </a:solidFill>
                <a:latin typeface="Tahoma"/>
                <a:ea typeface="Tahoma"/>
                <a:cs typeface="Tahoma"/>
                <a:sym typeface="Tahoma"/>
              </a:rPr>
              <a:t>ipeline </a:t>
            </a:r>
            <a:r>
              <a:rPr lang="en-US" sz="1800" b="1" i="0" u="none">
                <a:solidFill>
                  <a:schemeClr val="dk1"/>
                </a:solidFill>
                <a:latin typeface="Tahoma"/>
                <a:ea typeface="Tahoma"/>
                <a:cs typeface="Tahoma"/>
                <a:sym typeface="Tahoma"/>
              </a:rPr>
              <a:t>s</a:t>
            </a:r>
            <a:r>
              <a:rPr lang="en-US" sz="1800" b="0" i="1" u="none">
                <a:solidFill>
                  <a:schemeClr val="dk1"/>
                </a:solidFill>
                <a:latin typeface="Tahoma"/>
                <a:ea typeface="Tahoma"/>
                <a:cs typeface="Tahoma"/>
                <a:sym typeface="Tahoma"/>
              </a:rPr>
              <a:t>tages </a:t>
            </a:r>
            <a:r>
              <a:rPr lang="en-US" sz="1800" b="0" i="0" u="none">
                <a:solidFill>
                  <a:schemeClr val="dk1"/>
                </a:solidFill>
                <a:latin typeface="Tahoma"/>
                <a:ea typeface="Tahoma"/>
                <a:cs typeface="Tahoma"/>
                <a:sym typeface="Tahoma"/>
              </a:rPr>
              <a:t>!</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sng">
                <a:solidFill>
                  <a:schemeClr val="dk1"/>
                </a:solidFill>
                <a:latin typeface="Tahoma"/>
                <a:ea typeface="Tahoma"/>
                <a:cs typeface="Tahoma"/>
                <a:sym typeface="Tahoma"/>
              </a:rPr>
              <a:t>Design goals</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maximize performance </a:t>
            </a:r>
            <a:r>
              <a:rPr lang="en-US" sz="2000" b="0" i="0" u="none">
                <a:solidFill>
                  <a:schemeClr val="dk1"/>
                </a:solidFill>
                <a:latin typeface="Tahoma"/>
                <a:ea typeface="Tahoma"/>
                <a:cs typeface="Tahoma"/>
                <a:sym typeface="Tahoma"/>
              </a:rPr>
              <a:t>and </a:t>
            </a:r>
            <a:r>
              <a:rPr lang="en-US" sz="2000" b="0" i="1" u="none">
                <a:solidFill>
                  <a:schemeClr val="dk1"/>
                </a:solidFill>
                <a:latin typeface="Tahoma"/>
                <a:ea typeface="Tahoma"/>
                <a:cs typeface="Tahoma"/>
                <a:sym typeface="Tahoma"/>
              </a:rPr>
              <a:t>minimize cost </a:t>
            </a:r>
            <a:r>
              <a:rPr lang="en-US" sz="2000" b="0" i="0" u="none">
                <a:solidFill>
                  <a:schemeClr val="dk1"/>
                </a:solidFill>
                <a:latin typeface="Tahoma"/>
                <a:ea typeface="Tahoma"/>
                <a:cs typeface="Tahoma"/>
                <a:sym typeface="Tahoma"/>
              </a:rPr>
              <a:t>and </a:t>
            </a:r>
            <a:r>
              <a:rPr lang="en-US" sz="2000" b="0" i="1" u="none">
                <a:solidFill>
                  <a:schemeClr val="dk1"/>
                </a:solidFill>
                <a:latin typeface="Tahoma"/>
                <a:ea typeface="Tahoma"/>
                <a:cs typeface="Tahoma"/>
                <a:sym typeface="Tahoma"/>
              </a:rPr>
              <a:t>reduce design time</a:t>
            </a:r>
            <a:endParaRPr/>
          </a:p>
          <a:p>
            <a:pPr marL="742950" lvl="1" indent="-285750" algn="l" rtl="0">
              <a:lnSpc>
                <a:spcPct val="100000"/>
              </a:lnSpc>
              <a:spcBef>
                <a:spcPts val="480"/>
              </a:spcBef>
              <a:spcAft>
                <a:spcPts val="0"/>
              </a:spcAft>
              <a:buSzPts val="1320"/>
              <a:buNone/>
            </a:pPr>
            <a:endParaRPr sz="2400" b="0" i="1" u="none">
              <a:solidFill>
                <a:schemeClr val="dk1"/>
              </a:solidFill>
              <a:latin typeface="Times New Roman"/>
              <a:ea typeface="Times New Roman"/>
              <a:cs typeface="Times New Roman"/>
              <a:sym typeface="Times New Roman"/>
            </a:endParaRPr>
          </a:p>
          <a:p>
            <a:pPr marL="342900" lvl="0" indent="-251459" algn="l" rtl="0">
              <a:spcBef>
                <a:spcPts val="480"/>
              </a:spcBef>
              <a:spcAft>
                <a:spcPts val="0"/>
              </a:spcAft>
              <a:buSzPts val="1440"/>
              <a:buNone/>
            </a:pPr>
            <a:endParaRPr sz="2400" b="0" i="1"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3"/>
          <p:cNvSpPr txBox="1"/>
          <p:nvPr/>
        </p:nvSpPr>
        <p:spPr>
          <a:xfrm>
            <a:off x="225425" y="312737"/>
            <a:ext cx="1190625"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434" name="Google Shape;434;p33"/>
          <p:cNvSpPr txBox="1">
            <a:spLocks noGrp="1"/>
          </p:cNvSpPr>
          <p:nvPr>
            <p:ph type="body" idx="1"/>
          </p:nvPr>
        </p:nvSpPr>
        <p:spPr>
          <a:xfrm>
            <a:off x="1143000" y="1447800"/>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MIPS unconditional branch instructions:</a:t>
            </a:r>
            <a:endParaRPr/>
          </a:p>
          <a:p>
            <a:pPr marL="342900" lvl="0" indent="-342900" algn="l" rtl="0">
              <a:lnSpc>
                <a:spcPct val="10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j Label</a:t>
            </a:r>
            <a:r>
              <a:rPr lang="en-US" sz="2000" b="0" i="0" u="none">
                <a:solidFill>
                  <a:schemeClr val="dk1"/>
                </a:solidFill>
                <a:latin typeface="Tahoma"/>
                <a:ea typeface="Tahoma"/>
                <a:cs typeface="Tahoma"/>
                <a:sym typeface="Tahoma"/>
              </a:rPr>
              <a:t> </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Example</a:t>
            </a:r>
            <a:r>
              <a:rPr lang="en-US" sz="2000" b="0" i="0" u="none">
                <a:solidFill>
                  <a:schemeClr val="dk1"/>
                </a:solidFill>
                <a:latin typeface="Tahoma"/>
                <a:ea typeface="Tahoma"/>
                <a:cs typeface="Tahoma"/>
                <a:sym typeface="Tahoma"/>
              </a:rPr>
              <a:t>:</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t>
            </a:r>
            <a:r>
              <a:rPr lang="en-US" sz="2000" b="0" i="0" u="none">
                <a:solidFill>
                  <a:schemeClr val="dk1"/>
                </a:solidFill>
                <a:latin typeface="Courier New"/>
                <a:ea typeface="Courier New"/>
                <a:cs typeface="Courier New"/>
                <a:sym typeface="Courier New"/>
              </a:rPr>
              <a:t>if (i!=j) 		beq $s4, $s5, Lab1</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h=i+j;		add $s3, $s4, $s5</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else 			j Lab2</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h=i-j;		Lab1:	sub $s3, $s4, $s5</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Lab2:	...</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1" i="0" u="none">
                <a:solidFill>
                  <a:schemeClr val="dk1"/>
                </a:solidFill>
                <a:latin typeface="Tahoma"/>
                <a:ea typeface="Tahoma"/>
                <a:cs typeface="Tahoma"/>
                <a:sym typeface="Tahoma"/>
              </a:rPr>
              <a:t>J-type</a:t>
            </a:r>
            <a:r>
              <a:rPr lang="en-US" sz="2000" b="0" i="0" u="none">
                <a:solidFill>
                  <a:schemeClr val="dk1"/>
                </a:solidFill>
                <a:latin typeface="Tahoma"/>
                <a:ea typeface="Tahoma"/>
                <a:cs typeface="Tahoma"/>
                <a:sym typeface="Tahoma"/>
              </a:rPr>
              <a:t> (“J” for Jump) instruction format</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Example</a:t>
            </a:r>
            <a:r>
              <a:rPr lang="en-US" sz="1800" b="0" i="0" u="none">
                <a:solidFill>
                  <a:schemeClr val="dk1"/>
                </a:solidFill>
                <a:latin typeface="Tahoma"/>
                <a:ea typeface="Tahoma"/>
                <a:cs typeface="Tahoma"/>
                <a:sym typeface="Tahoma"/>
              </a:rPr>
              <a:t>:  </a:t>
            </a:r>
            <a:r>
              <a:rPr lang="en-US" sz="1800" b="0" i="0" u="none">
                <a:solidFill>
                  <a:schemeClr val="dk1"/>
                </a:solidFill>
                <a:latin typeface="Courier New"/>
                <a:ea typeface="Courier New"/>
                <a:cs typeface="Courier New"/>
                <a:sym typeface="Courier New"/>
              </a:rPr>
              <a:t>j Label # addr. Label = 100</a:t>
            </a:r>
            <a:endParaRPr/>
          </a:p>
        </p:txBody>
      </p:sp>
      <p:sp>
        <p:nvSpPr>
          <p:cNvPr id="435" name="Google Shape;435;p33"/>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Control: Unconditional Branch (Jump)</a:t>
            </a:r>
            <a:endParaRPr/>
          </a:p>
        </p:txBody>
      </p:sp>
      <p:sp>
        <p:nvSpPr>
          <p:cNvPr id="436" name="Google Shape;436;p33"/>
          <p:cNvSpPr txBox="1"/>
          <p:nvPr/>
        </p:nvSpPr>
        <p:spPr>
          <a:xfrm>
            <a:off x="1143000" y="5562600"/>
            <a:ext cx="6629400" cy="304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437" name="Google Shape;437;p33"/>
          <p:cNvCxnSpPr/>
          <p:nvPr/>
        </p:nvCxnSpPr>
        <p:spPr>
          <a:xfrm>
            <a:off x="2743200" y="5562600"/>
            <a:ext cx="0" cy="304800"/>
          </a:xfrm>
          <a:prstGeom prst="straightConnector1">
            <a:avLst/>
          </a:prstGeom>
          <a:noFill/>
          <a:ln w="9525" cap="flat" cmpd="sng">
            <a:solidFill>
              <a:schemeClr val="dk1"/>
            </a:solidFill>
            <a:prstDash val="solid"/>
            <a:miter lim="800000"/>
            <a:headEnd type="none" w="med" len="med"/>
            <a:tailEnd type="none" w="med" len="med"/>
          </a:ln>
        </p:spPr>
      </p:cxnSp>
      <p:sp>
        <p:nvSpPr>
          <p:cNvPr id="438" name="Google Shape;438;p33"/>
          <p:cNvSpPr txBox="1"/>
          <p:nvPr/>
        </p:nvSpPr>
        <p:spPr>
          <a:xfrm>
            <a:off x="1143000" y="6324600"/>
            <a:ext cx="6629400" cy="3048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439" name="Google Shape;439;p33"/>
          <p:cNvCxnSpPr/>
          <p:nvPr/>
        </p:nvCxnSpPr>
        <p:spPr>
          <a:xfrm>
            <a:off x="2743200" y="6324600"/>
            <a:ext cx="0" cy="304800"/>
          </a:xfrm>
          <a:prstGeom prst="straightConnector1">
            <a:avLst/>
          </a:prstGeom>
          <a:noFill/>
          <a:ln w="9525" cap="flat" cmpd="sng">
            <a:solidFill>
              <a:schemeClr val="dk1"/>
            </a:solidFill>
            <a:prstDash val="solid"/>
            <a:miter lim="800000"/>
            <a:headEnd type="none" w="med" len="med"/>
            <a:tailEnd type="none" w="med" len="med"/>
          </a:ln>
        </p:spPr>
      </p:cxnSp>
      <p:sp>
        <p:nvSpPr>
          <p:cNvPr id="440" name="Google Shape;440;p33"/>
          <p:cNvSpPr txBox="1"/>
          <p:nvPr/>
        </p:nvSpPr>
        <p:spPr>
          <a:xfrm>
            <a:off x="1676400" y="5943600"/>
            <a:ext cx="3883025"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6 bits                                         26 bits</a:t>
            </a:r>
            <a:endParaRPr/>
          </a:p>
        </p:txBody>
      </p:sp>
      <p:sp>
        <p:nvSpPr>
          <p:cNvPr id="441" name="Google Shape;441;p33"/>
          <p:cNvSpPr txBox="1"/>
          <p:nvPr/>
        </p:nvSpPr>
        <p:spPr>
          <a:xfrm>
            <a:off x="1676400" y="6248400"/>
            <a:ext cx="777875"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op</a:t>
            </a:r>
            <a:endParaRPr/>
          </a:p>
        </p:txBody>
      </p:sp>
      <p:sp>
        <p:nvSpPr>
          <p:cNvPr id="442" name="Google Shape;442;p33"/>
          <p:cNvSpPr txBox="1"/>
          <p:nvPr/>
        </p:nvSpPr>
        <p:spPr>
          <a:xfrm>
            <a:off x="4191000" y="6248400"/>
            <a:ext cx="1763712"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26 bit number</a:t>
            </a:r>
            <a:endParaRPr/>
          </a:p>
        </p:txBody>
      </p:sp>
      <p:cxnSp>
        <p:nvCxnSpPr>
          <p:cNvPr id="443" name="Google Shape;443;p33"/>
          <p:cNvCxnSpPr/>
          <p:nvPr/>
        </p:nvCxnSpPr>
        <p:spPr>
          <a:xfrm>
            <a:off x="3886200" y="3505200"/>
            <a:ext cx="762000" cy="0"/>
          </a:xfrm>
          <a:prstGeom prst="straightConnector1">
            <a:avLst/>
          </a:prstGeom>
          <a:noFill/>
          <a:ln w="25400" cap="flat" cmpd="sng">
            <a:solidFill>
              <a:schemeClr val="dk1"/>
            </a:solidFill>
            <a:prstDash val="solid"/>
            <a:miter lim="800000"/>
            <a:headEnd type="triangle" w="med" len="med"/>
            <a:tailEnd type="triangle" w="med" len="med"/>
          </a:ln>
        </p:spPr>
      </p:cxnSp>
      <p:sp>
        <p:nvSpPr>
          <p:cNvPr id="444" name="Google Shape;444;p33"/>
          <p:cNvSpPr txBox="1"/>
          <p:nvPr/>
        </p:nvSpPr>
        <p:spPr>
          <a:xfrm>
            <a:off x="1447800" y="5486400"/>
            <a:ext cx="1012825"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000010</a:t>
            </a:r>
            <a:endParaRPr/>
          </a:p>
        </p:txBody>
      </p:sp>
      <p:sp>
        <p:nvSpPr>
          <p:cNvPr id="445" name="Google Shape;445;p33"/>
          <p:cNvSpPr txBox="1"/>
          <p:nvPr/>
        </p:nvSpPr>
        <p:spPr>
          <a:xfrm>
            <a:off x="3276600" y="5486400"/>
            <a:ext cx="3775075"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00000000000000000000011001</a:t>
            </a:r>
            <a:endParaRPr/>
          </a:p>
        </p:txBody>
      </p:sp>
      <p:sp>
        <p:nvSpPr>
          <p:cNvPr id="446" name="Google Shape;446;p33"/>
          <p:cNvSpPr/>
          <p:nvPr/>
        </p:nvSpPr>
        <p:spPr>
          <a:xfrm>
            <a:off x="6781800" y="4953000"/>
            <a:ext cx="152400" cy="533400"/>
          </a:xfrm>
          <a:custGeom>
            <a:avLst/>
            <a:gdLst/>
            <a:ahLst/>
            <a:cxnLst/>
            <a:rect l="l" t="t" r="r" b="b"/>
            <a:pathLst>
              <a:path w="280" h="432" extrusionOk="0">
                <a:moveTo>
                  <a:pt x="0" y="0"/>
                </a:moveTo>
                <a:cubicBezTo>
                  <a:pt x="100" y="36"/>
                  <a:pt x="200" y="72"/>
                  <a:pt x="240" y="144"/>
                </a:cubicBezTo>
                <a:cubicBezTo>
                  <a:pt x="280" y="216"/>
                  <a:pt x="260" y="324"/>
                  <a:pt x="240" y="432"/>
                </a:cubicBezTo>
              </a:path>
            </a:pathLst>
          </a:custGeom>
          <a:noFill/>
          <a:ln w="9525" cap="flat" cmpd="sng">
            <a:solidFill>
              <a:schemeClr val="dk1"/>
            </a:solidFill>
            <a:prstDash val="solid"/>
            <a:miter lim="524288"/>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447" name="Google Shape;447;p33"/>
          <p:cNvSpPr txBox="1"/>
          <p:nvPr/>
        </p:nvSpPr>
        <p:spPr>
          <a:xfrm>
            <a:off x="6858000" y="4648200"/>
            <a:ext cx="2286000" cy="82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  </a:t>
            </a:r>
            <a:r>
              <a:rPr lang="en-US" sz="1600" b="0" i="1" u="none">
                <a:solidFill>
                  <a:schemeClr val="dk1"/>
                </a:solidFill>
                <a:latin typeface="Tahoma"/>
                <a:ea typeface="Tahoma"/>
                <a:cs typeface="Tahoma"/>
                <a:sym typeface="Tahoma"/>
              </a:rPr>
              <a:t>word-relative </a:t>
            </a:r>
            <a:endParaRPr/>
          </a:p>
          <a:p>
            <a:pPr marL="0" marR="0" lvl="0" indent="0" algn="l" rtl="0">
              <a:lnSpc>
                <a:spcPct val="100000"/>
              </a:lnSpc>
              <a:spcBef>
                <a:spcPts val="0"/>
              </a:spcBef>
              <a:spcAft>
                <a:spcPts val="0"/>
              </a:spcAft>
              <a:buClr>
                <a:schemeClr val="dk1"/>
              </a:buClr>
              <a:buSzPts val="1600"/>
              <a:buFont typeface="Tahoma"/>
              <a:buNone/>
            </a:pPr>
            <a:r>
              <a:rPr lang="en-US" sz="1600" b="0" i="1" u="none">
                <a:solidFill>
                  <a:schemeClr val="dk1"/>
                </a:solidFill>
                <a:latin typeface="Tahoma"/>
                <a:ea typeface="Tahoma"/>
                <a:cs typeface="Tahoma"/>
                <a:sym typeface="Tahoma"/>
              </a:rPr>
              <a:t>  addressing</a:t>
            </a:r>
            <a:r>
              <a:rPr lang="en-US" sz="1600" b="0" i="0" u="none">
                <a:solidFill>
                  <a:schemeClr val="dk1"/>
                </a:solidFill>
                <a:latin typeface="Tahoma"/>
                <a:ea typeface="Tahoma"/>
                <a:cs typeface="Tahoma"/>
                <a:sym typeface="Tahoma"/>
              </a:rPr>
              <a:t>:</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  25 words = 100 bytes</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4"/>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Addresses in Jump</a:t>
            </a:r>
            <a:endParaRPr/>
          </a:p>
        </p:txBody>
      </p:sp>
      <p:sp>
        <p:nvSpPr>
          <p:cNvPr id="453" name="Google Shape;453;p34"/>
          <p:cNvSpPr txBox="1">
            <a:spLocks noGrp="1"/>
          </p:cNvSpPr>
          <p:nvPr>
            <p:ph type="body" idx="1"/>
          </p:nvPr>
        </p:nvSpPr>
        <p:spPr>
          <a:xfrm>
            <a:off x="990600" y="2017712"/>
            <a:ext cx="7964487"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Word-relative addressing also for jump instructions</a:t>
            </a:r>
            <a:endParaRPr/>
          </a:p>
          <a:p>
            <a:pPr marL="342900" lvl="0" indent="-342900" algn="l" rtl="0">
              <a:lnSpc>
                <a:spcPct val="90000"/>
              </a:lnSpc>
              <a:spcBef>
                <a:spcPts val="360"/>
              </a:spcBef>
              <a:spcAft>
                <a:spcPts val="0"/>
              </a:spcAft>
              <a:buSzPts val="1080"/>
              <a:buNone/>
            </a:pPr>
            <a:endParaRPr sz="1800" b="0" i="0" u="none">
              <a:solidFill>
                <a:schemeClr val="dk1"/>
              </a:solidFill>
              <a:latin typeface="Tahoma"/>
              <a:ea typeface="Tahoma"/>
              <a:cs typeface="Tahoma"/>
              <a:sym typeface="Tahoma"/>
            </a:endParaRPr>
          </a:p>
          <a:p>
            <a:pPr marL="342900" lvl="0" indent="-342900" algn="l" rtl="0">
              <a:lnSpc>
                <a:spcPct val="90000"/>
              </a:lnSpc>
              <a:spcBef>
                <a:spcPts val="360"/>
              </a:spcBef>
              <a:spcAft>
                <a:spcPts val="0"/>
              </a:spcAft>
              <a:buSzPts val="1080"/>
              <a:buNone/>
            </a:pPr>
            <a:endParaRPr sz="1800" b="0" i="0" u="none">
              <a:solidFill>
                <a:schemeClr val="dk1"/>
              </a:solidFill>
              <a:latin typeface="Tahoma"/>
              <a:ea typeface="Tahoma"/>
              <a:cs typeface="Tahoma"/>
              <a:sym typeface="Tahoma"/>
            </a:endParaRPr>
          </a:p>
          <a:p>
            <a:pPr marL="342900" lvl="0" indent="-274320" algn="l" rtl="0">
              <a:lnSpc>
                <a:spcPct val="90000"/>
              </a:lnSpc>
              <a:spcBef>
                <a:spcPts val="360"/>
              </a:spcBef>
              <a:spcAft>
                <a:spcPts val="0"/>
              </a:spcAft>
              <a:buClr>
                <a:schemeClr val="folHlink"/>
              </a:buClr>
              <a:buSzPts val="1080"/>
              <a:buFont typeface="Noto Sans Symbols"/>
              <a:buNone/>
            </a:pPr>
            <a:endParaRPr sz="18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MIPS jump </a:t>
            </a:r>
            <a:r>
              <a:rPr lang="en-US" sz="2000" b="0" i="0" u="none">
                <a:solidFill>
                  <a:schemeClr val="dk1"/>
                </a:solidFill>
                <a:latin typeface="Courier New"/>
                <a:ea typeface="Courier New"/>
                <a:cs typeface="Courier New"/>
                <a:sym typeface="Courier New"/>
              </a:rPr>
              <a:t>j </a:t>
            </a:r>
            <a:r>
              <a:rPr lang="en-US" sz="2000" b="0" i="0" u="none">
                <a:solidFill>
                  <a:schemeClr val="dk1"/>
                </a:solidFill>
                <a:latin typeface="Tahoma"/>
                <a:ea typeface="Tahoma"/>
                <a:cs typeface="Tahoma"/>
                <a:sym typeface="Tahoma"/>
              </a:rPr>
              <a:t>instruction replaces </a:t>
            </a:r>
            <a:r>
              <a:rPr lang="en-US" sz="2000" b="0" i="1" u="none">
                <a:solidFill>
                  <a:schemeClr val="dk1"/>
                </a:solidFill>
                <a:latin typeface="Tahoma"/>
                <a:ea typeface="Tahoma"/>
                <a:cs typeface="Tahoma"/>
                <a:sym typeface="Tahoma"/>
              </a:rPr>
              <a:t>lower</a:t>
            </a:r>
            <a:r>
              <a:rPr lang="en-US" sz="2000" b="0" i="0" u="none">
                <a:solidFill>
                  <a:schemeClr val="dk1"/>
                </a:solidFill>
                <a:latin typeface="Tahoma"/>
                <a:ea typeface="Tahoma"/>
                <a:cs typeface="Tahoma"/>
                <a:sym typeface="Tahoma"/>
              </a:rPr>
              <a:t> 28 bits of  the PC with </a:t>
            </a:r>
            <a:r>
              <a:rPr lang="en-US" sz="2000" b="0" i="0" u="none">
                <a:solidFill>
                  <a:schemeClr val="dk1"/>
                </a:solidFill>
                <a:latin typeface="Courier New"/>
                <a:ea typeface="Courier New"/>
                <a:cs typeface="Courier New"/>
                <a:sym typeface="Courier New"/>
              </a:rPr>
              <a:t>A00</a:t>
            </a:r>
            <a:r>
              <a:rPr lang="en-US" sz="2000" b="0" i="0" u="none">
                <a:solidFill>
                  <a:schemeClr val="dk1"/>
                </a:solidFill>
                <a:latin typeface="Tahoma"/>
                <a:ea typeface="Tahoma"/>
                <a:cs typeface="Tahoma"/>
                <a:sym typeface="Tahoma"/>
              </a:rPr>
              <a:t> where </a:t>
            </a:r>
            <a:r>
              <a:rPr lang="en-US" sz="2000" b="0" i="0" u="none">
                <a:solidFill>
                  <a:schemeClr val="dk1"/>
                </a:solidFill>
                <a:latin typeface="Courier New"/>
                <a:ea typeface="Courier New"/>
                <a:cs typeface="Courier New"/>
                <a:sym typeface="Courier New"/>
              </a:rPr>
              <a:t>A</a:t>
            </a:r>
            <a:r>
              <a:rPr lang="en-US" sz="2000" b="0" i="0" u="none">
                <a:solidFill>
                  <a:schemeClr val="dk1"/>
                </a:solidFill>
                <a:latin typeface="Tahoma"/>
                <a:ea typeface="Tahoma"/>
                <a:cs typeface="Tahoma"/>
                <a:sym typeface="Tahoma"/>
              </a:rPr>
              <a:t> is the 26 bit address; it </a:t>
            </a:r>
            <a:r>
              <a:rPr lang="en-US" sz="2000" b="0" i="1" u="none">
                <a:solidFill>
                  <a:schemeClr val="dk1"/>
                </a:solidFill>
                <a:latin typeface="Tahoma"/>
                <a:ea typeface="Tahoma"/>
                <a:cs typeface="Tahoma"/>
                <a:sym typeface="Tahoma"/>
              </a:rPr>
              <a:t>never changes</a:t>
            </a:r>
            <a:r>
              <a:rPr lang="en-US" sz="2000" b="0" i="0" u="none">
                <a:solidFill>
                  <a:schemeClr val="dk1"/>
                </a:solidFill>
                <a:latin typeface="Tahoma"/>
                <a:ea typeface="Tahoma"/>
                <a:cs typeface="Tahoma"/>
                <a:sym typeface="Tahoma"/>
              </a:rPr>
              <a:t> upper 4 bits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Example</a:t>
            </a:r>
            <a:r>
              <a:rPr lang="en-US" sz="1800" b="0" i="0" u="none">
                <a:solidFill>
                  <a:schemeClr val="dk1"/>
                </a:solidFill>
                <a:latin typeface="Tahoma"/>
                <a:ea typeface="Tahoma"/>
                <a:cs typeface="Tahoma"/>
                <a:sym typeface="Tahoma"/>
              </a:rPr>
              <a:t>: if </a:t>
            </a:r>
            <a:r>
              <a:rPr lang="en-US" sz="1800" b="0" i="0" u="none">
                <a:solidFill>
                  <a:schemeClr val="dk1"/>
                </a:solidFill>
                <a:latin typeface="Courier New"/>
                <a:ea typeface="Courier New"/>
                <a:cs typeface="Courier New"/>
                <a:sym typeface="Courier New"/>
              </a:rPr>
              <a:t>PC = 1011X</a:t>
            </a:r>
            <a:r>
              <a:rPr lang="en-US" sz="1800" b="0" i="0" u="none">
                <a:solidFill>
                  <a:schemeClr val="dk1"/>
                </a:solidFill>
                <a:latin typeface="Tahoma"/>
                <a:ea typeface="Tahoma"/>
                <a:cs typeface="Tahoma"/>
                <a:sym typeface="Tahoma"/>
              </a:rPr>
              <a:t> (where X = 28 bits), it is replaced with </a:t>
            </a:r>
            <a:r>
              <a:rPr lang="en-US" sz="1800" b="0" i="0" u="none">
                <a:solidFill>
                  <a:schemeClr val="dk1"/>
                </a:solidFill>
                <a:latin typeface="Courier New"/>
                <a:ea typeface="Courier New"/>
                <a:cs typeface="Courier New"/>
                <a:sym typeface="Courier New"/>
              </a:rPr>
              <a:t>1011A00</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there are 16(=2</a:t>
            </a:r>
            <a:r>
              <a:rPr lang="en-US" sz="1800" b="0" i="0" u="none" baseline="30000">
                <a:solidFill>
                  <a:schemeClr val="dk1"/>
                </a:solidFill>
                <a:latin typeface="Tahoma"/>
                <a:ea typeface="Tahoma"/>
                <a:cs typeface="Tahoma"/>
                <a:sym typeface="Tahoma"/>
              </a:rPr>
              <a:t>4</a:t>
            </a:r>
            <a:r>
              <a:rPr lang="en-US" sz="1800" b="0" i="0" u="none">
                <a:solidFill>
                  <a:schemeClr val="dk1"/>
                </a:solidFill>
                <a:latin typeface="Tahoma"/>
                <a:ea typeface="Tahoma"/>
                <a:cs typeface="Tahoma"/>
                <a:sym typeface="Tahoma"/>
              </a:rPr>
              <a:t>) partitions of the 2</a:t>
            </a:r>
            <a:r>
              <a:rPr lang="en-US" sz="1800" b="0" i="0" u="none" baseline="30000">
                <a:solidFill>
                  <a:schemeClr val="dk1"/>
                </a:solidFill>
                <a:latin typeface="Tahoma"/>
                <a:ea typeface="Tahoma"/>
                <a:cs typeface="Tahoma"/>
                <a:sym typeface="Tahoma"/>
              </a:rPr>
              <a:t>32</a:t>
            </a:r>
            <a:r>
              <a:rPr lang="en-US" sz="1800" b="0" i="0" u="none">
                <a:solidFill>
                  <a:schemeClr val="dk1"/>
                </a:solidFill>
                <a:latin typeface="Tahoma"/>
                <a:ea typeface="Tahoma"/>
                <a:cs typeface="Tahoma"/>
                <a:sym typeface="Tahoma"/>
              </a:rPr>
              <a:t> size address space, each partition of size 256 MB (=2</a:t>
            </a:r>
            <a:r>
              <a:rPr lang="en-US" sz="1800" b="0" i="0" u="none" baseline="30000">
                <a:solidFill>
                  <a:schemeClr val="dk1"/>
                </a:solidFill>
                <a:latin typeface="Tahoma"/>
                <a:ea typeface="Tahoma"/>
                <a:cs typeface="Tahoma"/>
                <a:sym typeface="Tahoma"/>
              </a:rPr>
              <a:t>28</a:t>
            </a: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such that</a:t>
            </a:r>
            <a:r>
              <a:rPr lang="en-US" sz="1800" b="0" i="0" u="none">
                <a:solidFill>
                  <a:schemeClr val="dk1"/>
                </a:solidFill>
                <a:latin typeface="Tahoma"/>
                <a:ea typeface="Tahoma"/>
                <a:cs typeface="Tahoma"/>
                <a:sym typeface="Tahoma"/>
              </a:rPr>
              <a:t>, in each partition the upper 4 bits of the address is same. </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if a program crosses an address partition,  then a </a:t>
            </a:r>
            <a:r>
              <a:rPr lang="en-US" sz="1800" b="0" i="0" u="none">
                <a:solidFill>
                  <a:schemeClr val="dk1"/>
                </a:solidFill>
                <a:latin typeface="Courier New"/>
                <a:ea typeface="Courier New"/>
                <a:cs typeface="Courier New"/>
                <a:sym typeface="Courier New"/>
              </a:rPr>
              <a:t>j </a:t>
            </a:r>
            <a:r>
              <a:rPr lang="en-US" sz="1800" b="0" i="0" u="none">
                <a:solidFill>
                  <a:schemeClr val="dk1"/>
                </a:solidFill>
                <a:latin typeface="Tahoma"/>
                <a:ea typeface="Tahoma"/>
                <a:cs typeface="Tahoma"/>
                <a:sym typeface="Tahoma"/>
              </a:rPr>
              <a:t>that reaches a different partition has to be replaced by </a:t>
            </a:r>
            <a:r>
              <a:rPr lang="en-US" sz="1800" b="0" i="0" u="none">
                <a:solidFill>
                  <a:schemeClr val="dk1"/>
                </a:solidFill>
                <a:latin typeface="Courier New"/>
                <a:ea typeface="Courier New"/>
                <a:cs typeface="Courier New"/>
                <a:sym typeface="Courier New"/>
              </a:rPr>
              <a:t>jr </a:t>
            </a:r>
            <a:r>
              <a:rPr lang="en-US" sz="1800" b="0" i="0" u="none">
                <a:solidFill>
                  <a:schemeClr val="dk1"/>
                </a:solidFill>
                <a:latin typeface="Tahoma"/>
                <a:ea typeface="Tahoma"/>
                <a:cs typeface="Tahoma"/>
                <a:sym typeface="Tahoma"/>
              </a:rPr>
              <a:t>with a full 32-bit address first loaded into the jump register</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therefore, OS should always try to load a program inside a single partition </a:t>
            </a:r>
            <a:endParaRPr/>
          </a:p>
          <a:p>
            <a:pPr marL="342900" lvl="0" indent="-274320" algn="l" rtl="0">
              <a:spcBef>
                <a:spcPts val="360"/>
              </a:spcBef>
              <a:spcAft>
                <a:spcPts val="0"/>
              </a:spcAft>
              <a:buSzPts val="1080"/>
              <a:buNone/>
            </a:pPr>
            <a:endParaRPr sz="1800" b="0" i="0" u="none">
              <a:solidFill>
                <a:schemeClr val="dk1"/>
              </a:solidFill>
              <a:latin typeface="Tahoma"/>
              <a:ea typeface="Tahoma"/>
              <a:cs typeface="Tahoma"/>
              <a:sym typeface="Tahoma"/>
            </a:endParaRPr>
          </a:p>
        </p:txBody>
      </p:sp>
      <p:sp>
        <p:nvSpPr>
          <p:cNvPr id="454" name="Google Shape;454;p34"/>
          <p:cNvSpPr txBox="1"/>
          <p:nvPr/>
        </p:nvSpPr>
        <p:spPr>
          <a:xfrm>
            <a:off x="1828800" y="2667000"/>
            <a:ext cx="57912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455" name="Google Shape;455;p34"/>
          <p:cNvSpPr txBox="1"/>
          <p:nvPr/>
        </p:nvSpPr>
        <p:spPr>
          <a:xfrm>
            <a:off x="2057400" y="2667000"/>
            <a:ext cx="4689475"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  op               26 bit address</a:t>
            </a:r>
            <a:endParaRPr/>
          </a:p>
        </p:txBody>
      </p:sp>
      <p:sp>
        <p:nvSpPr>
          <p:cNvPr id="456" name="Google Shape;456;p34"/>
          <p:cNvSpPr txBox="1"/>
          <p:nvPr/>
        </p:nvSpPr>
        <p:spPr>
          <a:xfrm>
            <a:off x="1447800" y="2667000"/>
            <a:ext cx="320675"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Courier New"/>
                <a:ea typeface="Courier New"/>
                <a:cs typeface="Courier New"/>
                <a:sym typeface="Courier New"/>
              </a:rPr>
              <a:t>J</a:t>
            </a:r>
            <a:endParaRPr/>
          </a:p>
        </p:txBody>
      </p:sp>
      <p:cxnSp>
        <p:nvCxnSpPr>
          <p:cNvPr id="457" name="Google Shape;457;p34"/>
          <p:cNvCxnSpPr/>
          <p:nvPr/>
        </p:nvCxnSpPr>
        <p:spPr>
          <a:xfrm>
            <a:off x="3352800" y="2667000"/>
            <a:ext cx="0" cy="381000"/>
          </a:xfrm>
          <a:prstGeom prst="straightConnector1">
            <a:avLst/>
          </a:prstGeom>
          <a:noFill/>
          <a:ln w="9525" cap="flat" cmpd="sng">
            <a:solidFill>
              <a:schemeClr val="dk1"/>
            </a:solidFill>
            <a:prstDash val="solid"/>
            <a:miter lim="800000"/>
            <a:headEnd type="none" w="med" len="med"/>
            <a:tailEnd type="none" w="med" len="med"/>
          </a:ln>
        </p:spPr>
      </p:cxn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5"/>
          <p:cNvSpPr txBox="1"/>
          <p:nvPr/>
        </p:nvSpPr>
        <p:spPr>
          <a:xfrm>
            <a:off x="225425" y="312737"/>
            <a:ext cx="1590675"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464" name="Google Shape;464;p35"/>
          <p:cNvSpPr txBox="1">
            <a:spLocks noGrp="1"/>
          </p:cNvSpPr>
          <p:nvPr>
            <p:ph type="body" idx="1"/>
          </p:nvPr>
        </p:nvSpPr>
        <p:spPr>
          <a:xfrm>
            <a:off x="1219200" y="1828800"/>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Small constants are used quite frequently (50% of operands)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e.g., 	A = A + 5;</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B = B + 1;</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C = C - 18;</a:t>
            </a:r>
            <a:endParaRPr/>
          </a:p>
          <a:p>
            <a:pPr marL="342900" lvl="0" indent="-342900" algn="l" rtl="0">
              <a:lnSpc>
                <a:spcPct val="9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Solutions?  Will these work?</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create hard-wired registers (like $zero) for constants like 1</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put program constants in memory and load them as required</a:t>
            </a:r>
            <a:endParaRPr/>
          </a:p>
          <a:p>
            <a:pPr marL="742950" lvl="1" indent="-285750" algn="l" rtl="0">
              <a:lnSpc>
                <a:spcPct val="90000"/>
              </a:lnSpc>
              <a:spcBef>
                <a:spcPts val="360"/>
              </a:spcBef>
              <a:spcAft>
                <a:spcPts val="0"/>
              </a:spcAft>
              <a:buSzPts val="990"/>
              <a:buNone/>
            </a:pPr>
            <a:endParaRPr sz="18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MIPS Instructions:</a:t>
            </a:r>
            <a:br>
              <a:rPr lang="en-US" sz="2000" b="0" i="0" u="none">
                <a:solidFill>
                  <a:schemeClr val="dk1"/>
                </a:solidFill>
                <a:latin typeface="Tahoma"/>
                <a:ea typeface="Tahoma"/>
                <a:cs typeface="Tahoma"/>
                <a:sym typeface="Tahoma"/>
              </a:rPr>
            </a:br>
            <a:r>
              <a:rPr lang="en-US" sz="2000" b="0" i="0" u="none">
                <a:solidFill>
                  <a:schemeClr val="dk1"/>
                </a:solidFill>
                <a:latin typeface="Courier New"/>
                <a:ea typeface="Courier New"/>
                <a:cs typeface="Courier New"/>
                <a:sym typeface="Courier New"/>
              </a:rPr>
              <a:t> </a:t>
            </a:r>
            <a:r>
              <a:rPr lang="en-US" sz="2000" b="0" i="0" u="none">
                <a:solidFill>
                  <a:srgbClr val="000000"/>
                </a:solidFill>
                <a:latin typeface="Courier New"/>
                <a:ea typeface="Courier New"/>
                <a:cs typeface="Courier New"/>
                <a:sym typeface="Courier New"/>
              </a:rPr>
              <a:t>	addi $29, $29, 4	</a:t>
            </a:r>
            <a:br>
              <a:rPr lang="en-US" sz="2000" b="0" i="0" u="none">
                <a:solidFill>
                  <a:srgbClr val="000000"/>
                </a:solidFill>
                <a:latin typeface="Courier New"/>
                <a:ea typeface="Courier New"/>
                <a:cs typeface="Courier New"/>
                <a:sym typeface="Courier New"/>
              </a:rPr>
            </a:br>
            <a:r>
              <a:rPr lang="en-US" sz="2000" b="0" i="0" u="none">
                <a:solidFill>
                  <a:srgbClr val="000000"/>
                </a:solidFill>
                <a:latin typeface="Courier New"/>
                <a:ea typeface="Courier New"/>
                <a:cs typeface="Courier New"/>
                <a:sym typeface="Courier New"/>
              </a:rPr>
              <a:t>	slti $8, $18, 10	</a:t>
            </a:r>
            <a:br>
              <a:rPr lang="en-US" sz="2000" b="0" i="0" u="none">
                <a:solidFill>
                  <a:srgbClr val="000000"/>
                </a:solidFill>
                <a:latin typeface="Courier New"/>
                <a:ea typeface="Courier New"/>
                <a:cs typeface="Courier New"/>
                <a:sym typeface="Courier New"/>
              </a:rPr>
            </a:br>
            <a:r>
              <a:rPr lang="en-US" sz="2000" b="0" i="0" u="none">
                <a:solidFill>
                  <a:srgbClr val="000000"/>
                </a:solidFill>
                <a:latin typeface="Courier New"/>
                <a:ea typeface="Courier New"/>
                <a:cs typeface="Courier New"/>
                <a:sym typeface="Courier New"/>
              </a:rPr>
              <a:t>	andi $29, $29, 6</a:t>
            </a:r>
            <a:br>
              <a:rPr lang="en-US" sz="2000" b="0" i="0" u="none">
                <a:solidFill>
                  <a:srgbClr val="000000"/>
                </a:solidFill>
                <a:latin typeface="Courier New"/>
                <a:ea typeface="Courier New"/>
                <a:cs typeface="Courier New"/>
                <a:sym typeface="Courier New"/>
              </a:rPr>
            </a:br>
            <a:r>
              <a:rPr lang="en-US" sz="2000" b="0" i="0" u="none">
                <a:solidFill>
                  <a:srgbClr val="000000"/>
                </a:solidFill>
                <a:latin typeface="Courier New"/>
                <a:ea typeface="Courier New"/>
                <a:cs typeface="Courier New"/>
                <a:sym typeface="Courier New"/>
              </a:rPr>
              <a:t>	ori $29, $29, 4</a:t>
            </a:r>
            <a:endParaRPr/>
          </a:p>
          <a:p>
            <a:pPr marL="342900" lvl="0" indent="-342900" algn="l" rtl="0">
              <a:lnSpc>
                <a:spcPct val="90000"/>
              </a:lnSpc>
              <a:spcBef>
                <a:spcPts val="400"/>
              </a:spcBef>
              <a:spcAft>
                <a:spcPts val="0"/>
              </a:spcAft>
              <a:buSzPts val="1200"/>
              <a:buNone/>
            </a:pPr>
            <a:endParaRPr sz="2000" b="0" i="0" u="none">
              <a:solidFill>
                <a:srgbClr val="000000"/>
              </a:solidFill>
              <a:latin typeface="Courier New"/>
              <a:ea typeface="Courier New"/>
              <a:cs typeface="Courier New"/>
              <a:sym typeface="Courier New"/>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How to make this work?</a:t>
            </a:r>
            <a:endParaRPr/>
          </a:p>
        </p:txBody>
      </p:sp>
      <p:sp>
        <p:nvSpPr>
          <p:cNvPr id="465" name="Google Shape;465;p35"/>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Constants</a:t>
            </a:r>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6"/>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Immediate Operands</a:t>
            </a:r>
            <a:endParaRPr/>
          </a:p>
        </p:txBody>
      </p:sp>
      <p:sp>
        <p:nvSpPr>
          <p:cNvPr id="471" name="Google Shape;471;p36"/>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Make operand part of instruction itself!</a:t>
            </a:r>
            <a:endParaRPr/>
          </a:p>
          <a:p>
            <a:pPr marL="342900" lvl="0" indent="-266700" algn="l"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sng">
                <a:solidFill>
                  <a:schemeClr val="dk1"/>
                </a:solidFill>
                <a:latin typeface="Tahoma"/>
                <a:ea typeface="Tahoma"/>
                <a:cs typeface="Tahoma"/>
                <a:sym typeface="Tahoma"/>
              </a:rPr>
              <a:t>Design Principle 4</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Make the common case fast</a:t>
            </a:r>
            <a:endParaRPr/>
          </a:p>
          <a:p>
            <a:pPr marL="342900" lvl="0" indent="-266700" algn="l" rtl="0">
              <a:lnSpc>
                <a:spcPct val="100000"/>
              </a:lnSpc>
              <a:spcBef>
                <a:spcPts val="400"/>
              </a:spcBef>
              <a:spcAft>
                <a:spcPts val="0"/>
              </a:spcAft>
              <a:buClr>
                <a:schemeClr val="folHlink"/>
              </a:buClr>
              <a:buSzPts val="1200"/>
              <a:buFont typeface="Noto Sans Symbols"/>
              <a:buNone/>
            </a:pPr>
            <a:endParaRPr sz="2000" b="0" i="1"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Example</a:t>
            </a:r>
            <a:r>
              <a:rPr lang="en-US" sz="2000" b="0" i="0" u="none">
                <a:solidFill>
                  <a:schemeClr val="dk1"/>
                </a:solidFill>
                <a:latin typeface="Tahoma"/>
                <a:ea typeface="Tahoma"/>
                <a:cs typeface="Tahoma"/>
                <a:sym typeface="Tahoma"/>
              </a:rPr>
              <a:t>: </a:t>
            </a:r>
            <a:r>
              <a:rPr lang="en-US" sz="2000" b="0" i="0" u="none">
                <a:solidFill>
                  <a:schemeClr val="dk1"/>
                </a:solidFill>
                <a:latin typeface="Courier New"/>
                <a:ea typeface="Courier New"/>
                <a:cs typeface="Courier New"/>
                <a:sym typeface="Courier New"/>
              </a:rPr>
              <a:t> addi $sp, $sp, 4 # $sp = $sp + 4</a:t>
            </a:r>
            <a:endParaRPr/>
          </a:p>
          <a:p>
            <a:pPr marL="342900" lvl="0" indent="-342900" algn="l" rtl="0">
              <a:lnSpc>
                <a:spcPct val="100000"/>
              </a:lnSpc>
              <a:spcBef>
                <a:spcPts val="400"/>
              </a:spcBef>
              <a:spcAft>
                <a:spcPts val="0"/>
              </a:spcAft>
              <a:buSzPts val="1200"/>
              <a:buNone/>
            </a:pPr>
            <a:endParaRPr sz="2000" b="0" i="0" u="none">
              <a:solidFill>
                <a:schemeClr val="dk1"/>
              </a:solidFill>
              <a:latin typeface="Courier New"/>
              <a:ea typeface="Courier New"/>
              <a:cs typeface="Courier New"/>
              <a:sym typeface="Courier New"/>
            </a:endParaRPr>
          </a:p>
          <a:p>
            <a:pPr marL="342900" lvl="0" indent="-342900" algn="l" rtl="0">
              <a:lnSpc>
                <a:spcPct val="100000"/>
              </a:lnSpc>
              <a:spcBef>
                <a:spcPts val="400"/>
              </a:spcBef>
              <a:spcAft>
                <a:spcPts val="0"/>
              </a:spcAft>
              <a:buSzPts val="1200"/>
              <a:buNone/>
            </a:pPr>
            <a:endParaRPr sz="2000" b="0" i="0" u="none">
              <a:solidFill>
                <a:schemeClr val="dk1"/>
              </a:solidFill>
              <a:latin typeface="Courier New"/>
              <a:ea typeface="Courier New"/>
              <a:cs typeface="Courier New"/>
              <a:sym typeface="Courier New"/>
            </a:endParaRPr>
          </a:p>
          <a:p>
            <a:pPr marL="342900" lvl="0" indent="-266700" algn="l"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Courier New"/>
              <a:ea typeface="Courier New"/>
              <a:cs typeface="Courier New"/>
              <a:sym typeface="Courier New"/>
            </a:endParaRPr>
          </a:p>
          <a:p>
            <a:pPr marL="342900" lvl="0" indent="-342900" algn="l" rtl="0">
              <a:lnSpc>
                <a:spcPct val="10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266700" algn="l" rtl="0">
              <a:spcBef>
                <a:spcPts val="400"/>
              </a:spcBef>
              <a:spcAft>
                <a:spcPts val="0"/>
              </a:spcAft>
              <a:buSzPts val="1200"/>
              <a:buNone/>
            </a:pPr>
            <a:endParaRPr sz="2000" b="0" i="0" u="none">
              <a:solidFill>
                <a:schemeClr val="dk1"/>
              </a:solidFill>
              <a:latin typeface="Tahoma"/>
              <a:ea typeface="Tahoma"/>
              <a:cs typeface="Tahoma"/>
              <a:sym typeface="Tahoma"/>
            </a:endParaRPr>
          </a:p>
        </p:txBody>
      </p:sp>
      <p:sp>
        <p:nvSpPr>
          <p:cNvPr id="472" name="Google Shape;472;p36"/>
          <p:cNvSpPr txBox="1"/>
          <p:nvPr/>
        </p:nvSpPr>
        <p:spPr>
          <a:xfrm>
            <a:off x="1447800" y="4419600"/>
            <a:ext cx="67818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473" name="Google Shape;473;p36"/>
          <p:cNvCxnSpPr/>
          <p:nvPr/>
        </p:nvCxnSpPr>
        <p:spPr>
          <a:xfrm>
            <a:off x="2819400" y="44196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474" name="Google Shape;474;p36"/>
          <p:cNvCxnSpPr/>
          <p:nvPr/>
        </p:nvCxnSpPr>
        <p:spPr>
          <a:xfrm>
            <a:off x="3962400" y="44196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475" name="Google Shape;475;p36"/>
          <p:cNvCxnSpPr/>
          <p:nvPr/>
        </p:nvCxnSpPr>
        <p:spPr>
          <a:xfrm>
            <a:off x="5105400" y="4419600"/>
            <a:ext cx="0" cy="381000"/>
          </a:xfrm>
          <a:prstGeom prst="straightConnector1">
            <a:avLst/>
          </a:prstGeom>
          <a:noFill/>
          <a:ln w="9525" cap="flat" cmpd="sng">
            <a:solidFill>
              <a:schemeClr val="dk1"/>
            </a:solidFill>
            <a:prstDash val="solid"/>
            <a:miter lim="800000"/>
            <a:headEnd type="none" w="med" len="med"/>
            <a:tailEnd type="none" w="med" len="med"/>
          </a:ln>
        </p:spPr>
      </p:cxnSp>
      <p:sp>
        <p:nvSpPr>
          <p:cNvPr id="476" name="Google Shape;476;p36"/>
          <p:cNvSpPr txBox="1"/>
          <p:nvPr/>
        </p:nvSpPr>
        <p:spPr>
          <a:xfrm>
            <a:off x="1447800" y="5410200"/>
            <a:ext cx="67818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477" name="Google Shape;477;p36"/>
          <p:cNvCxnSpPr/>
          <p:nvPr/>
        </p:nvCxnSpPr>
        <p:spPr>
          <a:xfrm>
            <a:off x="2819400" y="54102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478" name="Google Shape;478;p36"/>
          <p:cNvCxnSpPr/>
          <p:nvPr/>
        </p:nvCxnSpPr>
        <p:spPr>
          <a:xfrm>
            <a:off x="3962400" y="54102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479" name="Google Shape;479;p36"/>
          <p:cNvCxnSpPr/>
          <p:nvPr/>
        </p:nvCxnSpPr>
        <p:spPr>
          <a:xfrm>
            <a:off x="5105400" y="5410200"/>
            <a:ext cx="0" cy="381000"/>
          </a:xfrm>
          <a:prstGeom prst="straightConnector1">
            <a:avLst/>
          </a:prstGeom>
          <a:noFill/>
          <a:ln w="9525" cap="flat" cmpd="sng">
            <a:solidFill>
              <a:schemeClr val="dk1"/>
            </a:solidFill>
            <a:prstDash val="solid"/>
            <a:miter lim="800000"/>
            <a:headEnd type="none" w="med" len="med"/>
            <a:tailEnd type="none" w="med" len="med"/>
          </a:ln>
        </p:spPr>
      </p:cxnSp>
      <p:sp>
        <p:nvSpPr>
          <p:cNvPr id="480" name="Google Shape;480;p36"/>
          <p:cNvSpPr txBox="1"/>
          <p:nvPr/>
        </p:nvSpPr>
        <p:spPr>
          <a:xfrm>
            <a:off x="1676400" y="4419600"/>
            <a:ext cx="152400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001000</a:t>
            </a:r>
            <a:endParaRPr/>
          </a:p>
        </p:txBody>
      </p:sp>
      <p:sp>
        <p:nvSpPr>
          <p:cNvPr id="481" name="Google Shape;481;p36"/>
          <p:cNvSpPr txBox="1"/>
          <p:nvPr/>
        </p:nvSpPr>
        <p:spPr>
          <a:xfrm>
            <a:off x="2971800" y="4419600"/>
            <a:ext cx="91440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11101</a:t>
            </a:r>
            <a:endParaRPr/>
          </a:p>
        </p:txBody>
      </p:sp>
      <p:sp>
        <p:nvSpPr>
          <p:cNvPr id="482" name="Google Shape;482;p36"/>
          <p:cNvSpPr txBox="1"/>
          <p:nvPr/>
        </p:nvSpPr>
        <p:spPr>
          <a:xfrm>
            <a:off x="5486400" y="4419600"/>
            <a:ext cx="266700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0000000000000100</a:t>
            </a:r>
            <a:endParaRPr/>
          </a:p>
        </p:txBody>
      </p:sp>
      <p:sp>
        <p:nvSpPr>
          <p:cNvPr id="483" name="Google Shape;483;p36"/>
          <p:cNvSpPr txBox="1"/>
          <p:nvPr/>
        </p:nvSpPr>
        <p:spPr>
          <a:xfrm>
            <a:off x="1981200" y="5410200"/>
            <a:ext cx="461962"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op</a:t>
            </a:r>
            <a:endParaRPr/>
          </a:p>
        </p:txBody>
      </p:sp>
      <p:sp>
        <p:nvSpPr>
          <p:cNvPr id="484" name="Google Shape;484;p36"/>
          <p:cNvSpPr txBox="1"/>
          <p:nvPr/>
        </p:nvSpPr>
        <p:spPr>
          <a:xfrm>
            <a:off x="3124200" y="5410200"/>
            <a:ext cx="38893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rs</a:t>
            </a:r>
            <a:endParaRPr/>
          </a:p>
        </p:txBody>
      </p:sp>
      <p:sp>
        <p:nvSpPr>
          <p:cNvPr id="485" name="Google Shape;485;p36"/>
          <p:cNvSpPr txBox="1"/>
          <p:nvPr/>
        </p:nvSpPr>
        <p:spPr>
          <a:xfrm>
            <a:off x="4343400" y="5410200"/>
            <a:ext cx="36195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rt</a:t>
            </a:r>
            <a:endParaRPr/>
          </a:p>
        </p:txBody>
      </p:sp>
      <p:sp>
        <p:nvSpPr>
          <p:cNvPr id="486" name="Google Shape;486;p36"/>
          <p:cNvSpPr txBox="1"/>
          <p:nvPr/>
        </p:nvSpPr>
        <p:spPr>
          <a:xfrm>
            <a:off x="5638800" y="5410200"/>
            <a:ext cx="1763712"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16 bit number</a:t>
            </a:r>
            <a:endParaRPr/>
          </a:p>
        </p:txBody>
      </p:sp>
      <p:sp>
        <p:nvSpPr>
          <p:cNvPr id="487" name="Google Shape;487;p36"/>
          <p:cNvSpPr txBox="1"/>
          <p:nvPr/>
        </p:nvSpPr>
        <p:spPr>
          <a:xfrm>
            <a:off x="1508125" y="3560762"/>
            <a:ext cx="184150"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488" name="Google Shape;488;p36"/>
          <p:cNvSpPr txBox="1"/>
          <p:nvPr/>
        </p:nvSpPr>
        <p:spPr>
          <a:xfrm>
            <a:off x="1981200" y="4953000"/>
            <a:ext cx="4930775"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6 bits        5 bits          5 bits                        16 bits</a:t>
            </a:r>
            <a:endParaRPr/>
          </a:p>
        </p:txBody>
      </p:sp>
      <p:sp>
        <p:nvSpPr>
          <p:cNvPr id="489" name="Google Shape;489;p36"/>
          <p:cNvSpPr txBox="1"/>
          <p:nvPr/>
        </p:nvSpPr>
        <p:spPr>
          <a:xfrm>
            <a:off x="4114800" y="4419600"/>
            <a:ext cx="91440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11101</a:t>
            </a:r>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7"/>
          <p:cNvSpPr txBox="1"/>
          <p:nvPr/>
        </p:nvSpPr>
        <p:spPr>
          <a:xfrm>
            <a:off x="225425" y="312737"/>
            <a:ext cx="4259262"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496" name="Google Shape;496;p37"/>
          <p:cNvSpPr txBox="1">
            <a:spLocks noGrp="1"/>
          </p:cNvSpPr>
          <p:nvPr>
            <p:ph type="body" idx="1"/>
          </p:nvPr>
        </p:nvSpPr>
        <p:spPr>
          <a:xfrm>
            <a:off x="914400" y="1905000"/>
            <a:ext cx="8229600" cy="49530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First we need to load a 32 bit constant into a register</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Must use two instructions for this: first new </a:t>
            </a:r>
            <a:r>
              <a:rPr lang="en-US" sz="2000" b="0" i="1" u="none">
                <a:solidFill>
                  <a:schemeClr val="dk1"/>
                </a:solidFill>
                <a:latin typeface="Tahoma"/>
                <a:ea typeface="Tahoma"/>
                <a:cs typeface="Tahoma"/>
                <a:sym typeface="Tahoma"/>
              </a:rPr>
              <a:t>load upper immediate</a:t>
            </a:r>
            <a:r>
              <a:rPr lang="en-US" sz="2000" b="0" i="0" u="none">
                <a:solidFill>
                  <a:schemeClr val="dk1"/>
                </a:solidFill>
                <a:latin typeface="Tahoma"/>
                <a:ea typeface="Tahoma"/>
                <a:cs typeface="Tahoma"/>
                <a:sym typeface="Tahoma"/>
              </a:rPr>
              <a:t> instruction for upper 16 bits</a:t>
            </a:r>
            <a:br>
              <a:rPr lang="en-US" sz="2000" b="0" i="0" u="none">
                <a:solidFill>
                  <a:schemeClr val="dk1"/>
                </a:solidFill>
                <a:latin typeface="Tahoma"/>
                <a:ea typeface="Tahoma"/>
                <a:cs typeface="Tahoma"/>
                <a:sym typeface="Tahoma"/>
              </a:rPr>
            </a:br>
            <a:r>
              <a:rPr lang="en-US" sz="2000" b="0" i="0" u="none">
                <a:solidFill>
                  <a:schemeClr val="dk1"/>
                </a:solidFill>
                <a:latin typeface="Courier New"/>
                <a:ea typeface="Courier New"/>
                <a:cs typeface="Courier New"/>
                <a:sym typeface="Courier New"/>
              </a:rPr>
              <a:t>	lui $t0, 1010101010101010</a:t>
            </a: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Then get lower 16 bits in place: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t>
            </a:r>
            <a:r>
              <a:rPr lang="en-US" sz="2000" b="0" i="0" u="none">
                <a:solidFill>
                  <a:schemeClr val="dk1"/>
                </a:solidFill>
                <a:latin typeface="Courier New"/>
                <a:ea typeface="Courier New"/>
                <a:cs typeface="Courier New"/>
                <a:sym typeface="Courier New"/>
              </a:rPr>
              <a:t>ori $t0, $t0, 1010101010101010</a:t>
            </a:r>
            <a:endParaRPr/>
          </a:p>
          <a:p>
            <a:pPr marL="342900" lvl="0" indent="-266700" algn="l"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Now the constant is in place, use register-register arithmetic</a:t>
            </a:r>
            <a:endParaRPr/>
          </a:p>
        </p:txBody>
      </p:sp>
      <p:grpSp>
        <p:nvGrpSpPr>
          <p:cNvPr id="497" name="Google Shape;497;p37"/>
          <p:cNvGrpSpPr/>
          <p:nvPr/>
        </p:nvGrpSpPr>
        <p:grpSpPr>
          <a:xfrm>
            <a:off x="1676400" y="4948237"/>
            <a:ext cx="4084637" cy="325437"/>
            <a:chOff x="1124" y="3036"/>
            <a:chExt cx="2573" cy="205"/>
          </a:xfrm>
        </p:grpSpPr>
        <p:sp>
          <p:nvSpPr>
            <p:cNvPr id="498" name="Google Shape;498;p37"/>
            <p:cNvSpPr txBox="1"/>
            <p:nvPr/>
          </p:nvSpPr>
          <p:spPr>
            <a:xfrm>
              <a:off x="1124" y="3036"/>
              <a:ext cx="1286" cy="205"/>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499" name="Google Shape;499;p37"/>
            <p:cNvSpPr txBox="1"/>
            <p:nvPr/>
          </p:nvSpPr>
          <p:spPr>
            <a:xfrm>
              <a:off x="2411" y="3036"/>
              <a:ext cx="1286" cy="205"/>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sp>
        <p:nvSpPr>
          <p:cNvPr id="500" name="Google Shape;500;p37"/>
          <p:cNvSpPr txBox="1"/>
          <p:nvPr/>
        </p:nvSpPr>
        <p:spPr>
          <a:xfrm>
            <a:off x="1828800" y="4948237"/>
            <a:ext cx="2630487" cy="538162"/>
          </a:xfrm>
          <a:prstGeom prst="rect">
            <a:avLst/>
          </a:prstGeom>
          <a:noFill/>
          <a:ln>
            <a:noFill/>
          </a:ln>
        </p:spPr>
        <p:txBody>
          <a:bodyPr spcFirstLastPara="1" wrap="square" lIns="19050" tIns="26975" rIns="19050" bIns="26975" anchor="t" anchorCtr="0">
            <a:noAutofit/>
          </a:bodyPr>
          <a:lstStyle/>
          <a:p>
            <a:pPr marL="0" marR="0" lvl="0" indent="0" algn="l" rtl="0">
              <a:lnSpc>
                <a:spcPct val="150000"/>
              </a:lnSpc>
              <a:spcBef>
                <a:spcPts val="0"/>
              </a:spcBef>
              <a:spcAft>
                <a:spcPts val="0"/>
              </a:spcAft>
              <a:buClr>
                <a:srgbClr val="000000"/>
              </a:buClr>
              <a:buSzPts val="1400"/>
              <a:buFont typeface="Courier New"/>
              <a:buNone/>
            </a:pPr>
            <a:r>
              <a:rPr lang="en-US" sz="1400" b="1" i="0" u="none">
                <a:solidFill>
                  <a:srgbClr val="000000"/>
                </a:solidFill>
                <a:latin typeface="Courier New"/>
                <a:ea typeface="Courier New"/>
                <a:cs typeface="Courier New"/>
                <a:sym typeface="Courier New"/>
              </a:rPr>
              <a:t>1010101010101010</a:t>
            </a:r>
            <a:endParaRPr/>
          </a:p>
        </p:txBody>
      </p:sp>
      <p:sp>
        <p:nvSpPr>
          <p:cNvPr id="501" name="Google Shape;501;p37"/>
          <p:cNvSpPr txBox="1"/>
          <p:nvPr/>
        </p:nvSpPr>
        <p:spPr>
          <a:xfrm>
            <a:off x="3886200" y="4948237"/>
            <a:ext cx="2030412" cy="538162"/>
          </a:xfrm>
          <a:prstGeom prst="rect">
            <a:avLst/>
          </a:prstGeom>
          <a:noFill/>
          <a:ln>
            <a:noFill/>
          </a:ln>
        </p:spPr>
        <p:txBody>
          <a:bodyPr spcFirstLastPara="1" wrap="square" lIns="19050" tIns="26975" rIns="19050" bIns="26975" anchor="t" anchorCtr="0">
            <a:noAutofit/>
          </a:bodyPr>
          <a:lstStyle/>
          <a:p>
            <a:pPr marL="0" marR="0" lvl="0" indent="0" algn="l" rtl="0">
              <a:lnSpc>
                <a:spcPct val="150000"/>
              </a:lnSpc>
              <a:spcBef>
                <a:spcPts val="0"/>
              </a:spcBef>
              <a:spcAft>
                <a:spcPts val="0"/>
              </a:spcAft>
              <a:buClr>
                <a:srgbClr val="000000"/>
              </a:buClr>
              <a:buSzPts val="1400"/>
              <a:buFont typeface="Courier New"/>
              <a:buNone/>
            </a:pPr>
            <a:r>
              <a:rPr lang="en-US" sz="1400" b="1" i="0" u="none">
                <a:solidFill>
                  <a:srgbClr val="000000"/>
                </a:solidFill>
                <a:latin typeface="Courier New"/>
                <a:ea typeface="Courier New"/>
                <a:cs typeface="Courier New"/>
                <a:sym typeface="Courier New"/>
              </a:rPr>
              <a:t>0000000000000000</a:t>
            </a:r>
            <a:endParaRPr/>
          </a:p>
        </p:txBody>
      </p:sp>
      <p:grpSp>
        <p:nvGrpSpPr>
          <p:cNvPr id="502" name="Google Shape;502;p37"/>
          <p:cNvGrpSpPr/>
          <p:nvPr/>
        </p:nvGrpSpPr>
        <p:grpSpPr>
          <a:xfrm>
            <a:off x="1676400" y="5329237"/>
            <a:ext cx="4084637" cy="325437"/>
            <a:chOff x="1124" y="3281"/>
            <a:chExt cx="2573" cy="205"/>
          </a:xfrm>
        </p:grpSpPr>
        <p:sp>
          <p:nvSpPr>
            <p:cNvPr id="503" name="Google Shape;503;p37"/>
            <p:cNvSpPr txBox="1"/>
            <p:nvPr/>
          </p:nvSpPr>
          <p:spPr>
            <a:xfrm>
              <a:off x="1124" y="3281"/>
              <a:ext cx="1286" cy="205"/>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504" name="Google Shape;504;p37"/>
            <p:cNvSpPr txBox="1"/>
            <p:nvPr/>
          </p:nvSpPr>
          <p:spPr>
            <a:xfrm>
              <a:off x="2411" y="3281"/>
              <a:ext cx="1286" cy="205"/>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sp>
        <p:nvSpPr>
          <p:cNvPr id="505" name="Google Shape;505;p37"/>
          <p:cNvSpPr txBox="1"/>
          <p:nvPr/>
        </p:nvSpPr>
        <p:spPr>
          <a:xfrm>
            <a:off x="1828800" y="5329237"/>
            <a:ext cx="2630487" cy="538162"/>
          </a:xfrm>
          <a:prstGeom prst="rect">
            <a:avLst/>
          </a:prstGeom>
          <a:noFill/>
          <a:ln>
            <a:noFill/>
          </a:ln>
        </p:spPr>
        <p:txBody>
          <a:bodyPr spcFirstLastPara="1" wrap="square" lIns="19050" tIns="26975" rIns="19050" bIns="26975" anchor="t" anchorCtr="0">
            <a:noAutofit/>
          </a:bodyPr>
          <a:lstStyle/>
          <a:p>
            <a:pPr marL="0" marR="0" lvl="0" indent="0" algn="l" rtl="0">
              <a:lnSpc>
                <a:spcPct val="150000"/>
              </a:lnSpc>
              <a:spcBef>
                <a:spcPts val="0"/>
              </a:spcBef>
              <a:spcAft>
                <a:spcPts val="0"/>
              </a:spcAft>
              <a:buClr>
                <a:srgbClr val="000000"/>
              </a:buClr>
              <a:buSzPts val="1400"/>
              <a:buFont typeface="Courier New"/>
              <a:buNone/>
            </a:pPr>
            <a:r>
              <a:rPr lang="en-US" sz="1400" b="1" i="0" u="none">
                <a:solidFill>
                  <a:srgbClr val="000000"/>
                </a:solidFill>
                <a:latin typeface="Courier New"/>
                <a:ea typeface="Courier New"/>
                <a:cs typeface="Courier New"/>
                <a:sym typeface="Courier New"/>
              </a:rPr>
              <a:t>0000000000000000</a:t>
            </a:r>
            <a:endParaRPr/>
          </a:p>
        </p:txBody>
      </p:sp>
      <p:sp>
        <p:nvSpPr>
          <p:cNvPr id="506" name="Google Shape;506;p37"/>
          <p:cNvSpPr txBox="1"/>
          <p:nvPr/>
        </p:nvSpPr>
        <p:spPr>
          <a:xfrm>
            <a:off x="3886200" y="5329237"/>
            <a:ext cx="2030412" cy="538162"/>
          </a:xfrm>
          <a:prstGeom prst="rect">
            <a:avLst/>
          </a:prstGeom>
          <a:noFill/>
          <a:ln>
            <a:noFill/>
          </a:ln>
        </p:spPr>
        <p:txBody>
          <a:bodyPr spcFirstLastPara="1" wrap="square" lIns="19050" tIns="26975" rIns="19050" bIns="26975" anchor="t" anchorCtr="0">
            <a:noAutofit/>
          </a:bodyPr>
          <a:lstStyle/>
          <a:p>
            <a:pPr marL="0" marR="0" lvl="0" indent="0" algn="l" rtl="0">
              <a:lnSpc>
                <a:spcPct val="150000"/>
              </a:lnSpc>
              <a:spcBef>
                <a:spcPts val="0"/>
              </a:spcBef>
              <a:spcAft>
                <a:spcPts val="0"/>
              </a:spcAft>
              <a:buClr>
                <a:srgbClr val="000000"/>
              </a:buClr>
              <a:buSzPts val="1400"/>
              <a:buFont typeface="Courier New"/>
              <a:buNone/>
            </a:pPr>
            <a:r>
              <a:rPr lang="en-US" sz="1400" b="1" i="0" u="none">
                <a:solidFill>
                  <a:srgbClr val="000000"/>
                </a:solidFill>
                <a:latin typeface="Courier New"/>
                <a:ea typeface="Courier New"/>
                <a:cs typeface="Courier New"/>
                <a:sym typeface="Courier New"/>
              </a:rPr>
              <a:t>1010101010101010</a:t>
            </a:r>
            <a:endParaRPr/>
          </a:p>
        </p:txBody>
      </p:sp>
      <p:grpSp>
        <p:nvGrpSpPr>
          <p:cNvPr id="507" name="Google Shape;507;p37"/>
          <p:cNvGrpSpPr/>
          <p:nvPr/>
        </p:nvGrpSpPr>
        <p:grpSpPr>
          <a:xfrm>
            <a:off x="1676400" y="5710237"/>
            <a:ext cx="4216400" cy="538162"/>
            <a:chOff x="1124" y="3657"/>
            <a:chExt cx="2656" cy="339"/>
          </a:xfrm>
        </p:grpSpPr>
        <p:grpSp>
          <p:nvGrpSpPr>
            <p:cNvPr id="508" name="Google Shape;508;p37"/>
            <p:cNvGrpSpPr/>
            <p:nvPr/>
          </p:nvGrpSpPr>
          <p:grpSpPr>
            <a:xfrm>
              <a:off x="1124" y="3716"/>
              <a:ext cx="2573" cy="205"/>
              <a:chOff x="1124" y="3716"/>
              <a:chExt cx="2573" cy="205"/>
            </a:xfrm>
          </p:grpSpPr>
          <p:sp>
            <p:nvSpPr>
              <p:cNvPr id="509" name="Google Shape;509;p37"/>
              <p:cNvSpPr txBox="1"/>
              <p:nvPr/>
            </p:nvSpPr>
            <p:spPr>
              <a:xfrm>
                <a:off x="1124" y="3716"/>
                <a:ext cx="1286" cy="205"/>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510" name="Google Shape;510;p37"/>
              <p:cNvSpPr txBox="1"/>
              <p:nvPr/>
            </p:nvSpPr>
            <p:spPr>
              <a:xfrm>
                <a:off x="2411" y="3716"/>
                <a:ext cx="1286" cy="205"/>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sp>
          <p:nvSpPr>
            <p:cNvPr id="511" name="Google Shape;511;p37"/>
            <p:cNvSpPr txBox="1"/>
            <p:nvPr/>
          </p:nvSpPr>
          <p:spPr>
            <a:xfrm>
              <a:off x="1223" y="3657"/>
              <a:ext cx="1657" cy="339"/>
            </a:xfrm>
            <a:prstGeom prst="rect">
              <a:avLst/>
            </a:prstGeom>
            <a:noFill/>
            <a:ln>
              <a:noFill/>
            </a:ln>
          </p:spPr>
          <p:txBody>
            <a:bodyPr spcFirstLastPara="1" wrap="square" lIns="19050" tIns="26975" rIns="19050" bIns="26975" anchor="t" anchorCtr="0">
              <a:noAutofit/>
            </a:bodyPr>
            <a:lstStyle/>
            <a:p>
              <a:pPr marL="0" marR="0" lvl="0" indent="0" algn="l" rtl="0">
                <a:lnSpc>
                  <a:spcPct val="150000"/>
                </a:lnSpc>
                <a:spcBef>
                  <a:spcPts val="0"/>
                </a:spcBef>
                <a:spcAft>
                  <a:spcPts val="0"/>
                </a:spcAft>
                <a:buClr>
                  <a:srgbClr val="000000"/>
                </a:buClr>
                <a:buSzPts val="1400"/>
                <a:buFont typeface="Courier New"/>
                <a:buNone/>
              </a:pPr>
              <a:r>
                <a:rPr lang="en-US" sz="1400" b="1" i="0" u="none">
                  <a:solidFill>
                    <a:srgbClr val="000000"/>
                  </a:solidFill>
                  <a:latin typeface="Courier New"/>
                  <a:ea typeface="Courier New"/>
                  <a:cs typeface="Courier New"/>
                  <a:sym typeface="Courier New"/>
                </a:rPr>
                <a:t>1010101010101010</a:t>
              </a:r>
              <a:endParaRPr/>
            </a:p>
          </p:txBody>
        </p:sp>
        <p:sp>
          <p:nvSpPr>
            <p:cNvPr id="512" name="Google Shape;512;p37"/>
            <p:cNvSpPr txBox="1"/>
            <p:nvPr/>
          </p:nvSpPr>
          <p:spPr>
            <a:xfrm>
              <a:off x="2501" y="3657"/>
              <a:ext cx="1279" cy="339"/>
            </a:xfrm>
            <a:prstGeom prst="rect">
              <a:avLst/>
            </a:prstGeom>
            <a:noFill/>
            <a:ln>
              <a:noFill/>
            </a:ln>
          </p:spPr>
          <p:txBody>
            <a:bodyPr spcFirstLastPara="1" wrap="square" lIns="19050" tIns="26975" rIns="19050" bIns="26975" anchor="t" anchorCtr="0">
              <a:noAutofit/>
            </a:bodyPr>
            <a:lstStyle/>
            <a:p>
              <a:pPr marL="0" marR="0" lvl="0" indent="0" algn="l" rtl="0">
                <a:lnSpc>
                  <a:spcPct val="150000"/>
                </a:lnSpc>
                <a:spcBef>
                  <a:spcPts val="0"/>
                </a:spcBef>
                <a:spcAft>
                  <a:spcPts val="0"/>
                </a:spcAft>
                <a:buClr>
                  <a:srgbClr val="000000"/>
                </a:buClr>
                <a:buSzPts val="1400"/>
                <a:buFont typeface="Courier New"/>
                <a:buNone/>
              </a:pPr>
              <a:r>
                <a:rPr lang="en-US" sz="1400" b="1" i="0" u="none">
                  <a:solidFill>
                    <a:srgbClr val="000000"/>
                  </a:solidFill>
                  <a:latin typeface="Courier New"/>
                  <a:ea typeface="Courier New"/>
                  <a:cs typeface="Courier New"/>
                  <a:sym typeface="Courier New"/>
                </a:rPr>
                <a:t>1010101010101010</a:t>
              </a:r>
              <a:endParaRPr/>
            </a:p>
          </p:txBody>
        </p:sp>
      </p:grpSp>
      <p:cxnSp>
        <p:nvCxnSpPr>
          <p:cNvPr id="513" name="Google Shape;513;p37"/>
          <p:cNvCxnSpPr/>
          <p:nvPr/>
        </p:nvCxnSpPr>
        <p:spPr>
          <a:xfrm>
            <a:off x="1143000" y="5710237"/>
            <a:ext cx="4946650" cy="0"/>
          </a:xfrm>
          <a:prstGeom prst="straightConnector1">
            <a:avLst/>
          </a:prstGeom>
          <a:noFill/>
          <a:ln w="12700" cap="flat" cmpd="sng">
            <a:solidFill>
              <a:srgbClr val="000000"/>
            </a:solidFill>
            <a:prstDash val="solid"/>
            <a:miter lim="800000"/>
            <a:headEnd type="none" w="med" len="med"/>
            <a:tailEnd type="none" w="med" len="med"/>
          </a:ln>
        </p:spPr>
      </p:cxnSp>
      <p:sp>
        <p:nvSpPr>
          <p:cNvPr id="514" name="Google Shape;514;p37"/>
          <p:cNvSpPr txBox="1"/>
          <p:nvPr/>
        </p:nvSpPr>
        <p:spPr>
          <a:xfrm>
            <a:off x="381000" y="5562600"/>
            <a:ext cx="1139825" cy="325437"/>
          </a:xfrm>
          <a:prstGeom prst="rect">
            <a:avLst/>
          </a:prstGeom>
          <a:noFill/>
          <a:ln>
            <a:noFill/>
          </a:ln>
        </p:spPr>
        <p:txBody>
          <a:bodyPr spcFirstLastPara="1" wrap="square" lIns="19050" tIns="26975" rIns="19050" bIns="26975" anchor="t" anchorCtr="0">
            <a:noAutofit/>
          </a:bodyPr>
          <a:lstStyle/>
          <a:p>
            <a:pPr marL="0" marR="0" lvl="0" indent="0" algn="ctr" rtl="0">
              <a:lnSpc>
                <a:spcPct val="114285"/>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ori</a:t>
            </a:r>
            <a:endParaRPr/>
          </a:p>
        </p:txBody>
      </p:sp>
      <p:grpSp>
        <p:nvGrpSpPr>
          <p:cNvPr id="515" name="Google Shape;515;p37"/>
          <p:cNvGrpSpPr/>
          <p:nvPr/>
        </p:nvGrpSpPr>
        <p:grpSpPr>
          <a:xfrm>
            <a:off x="1295400" y="2971800"/>
            <a:ext cx="8574087" cy="1079500"/>
            <a:chOff x="548" y="1443"/>
            <a:chExt cx="5401" cy="680"/>
          </a:xfrm>
        </p:grpSpPr>
        <p:grpSp>
          <p:nvGrpSpPr>
            <p:cNvPr id="516" name="Google Shape;516;p37"/>
            <p:cNvGrpSpPr/>
            <p:nvPr/>
          </p:nvGrpSpPr>
          <p:grpSpPr>
            <a:xfrm>
              <a:off x="548" y="1794"/>
              <a:ext cx="2573" cy="206"/>
              <a:chOff x="548" y="1794"/>
              <a:chExt cx="2573" cy="206"/>
            </a:xfrm>
          </p:grpSpPr>
          <p:sp>
            <p:nvSpPr>
              <p:cNvPr id="517" name="Google Shape;517;p37"/>
              <p:cNvSpPr txBox="1"/>
              <p:nvPr/>
            </p:nvSpPr>
            <p:spPr>
              <a:xfrm>
                <a:off x="548" y="1794"/>
                <a:ext cx="1286" cy="206"/>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518" name="Google Shape;518;p37"/>
              <p:cNvSpPr txBox="1"/>
              <p:nvPr/>
            </p:nvSpPr>
            <p:spPr>
              <a:xfrm>
                <a:off x="1835" y="1794"/>
                <a:ext cx="1286" cy="206"/>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cxnSp>
          <p:nvCxnSpPr>
            <p:cNvPr id="519" name="Google Shape;519;p37"/>
            <p:cNvCxnSpPr/>
            <p:nvPr/>
          </p:nvCxnSpPr>
          <p:spPr>
            <a:xfrm flipH="1">
              <a:off x="1323" y="1598"/>
              <a:ext cx="606" cy="165"/>
            </a:xfrm>
            <a:prstGeom prst="straightConnector1">
              <a:avLst/>
            </a:prstGeom>
            <a:noFill/>
            <a:ln w="12700" cap="flat" cmpd="sng">
              <a:solidFill>
                <a:srgbClr val="000000"/>
              </a:solidFill>
              <a:prstDash val="solid"/>
              <a:miter lim="800000"/>
              <a:headEnd type="none" w="med" len="med"/>
              <a:tailEnd type="triangle" w="med" len="med"/>
            </a:ln>
          </p:spPr>
        </p:cxnSp>
        <p:sp>
          <p:nvSpPr>
            <p:cNvPr id="520" name="Google Shape;520;p37"/>
            <p:cNvSpPr txBox="1"/>
            <p:nvPr/>
          </p:nvSpPr>
          <p:spPr>
            <a:xfrm>
              <a:off x="647" y="1783"/>
              <a:ext cx="1657" cy="340"/>
            </a:xfrm>
            <a:prstGeom prst="rect">
              <a:avLst/>
            </a:prstGeom>
            <a:noFill/>
            <a:ln>
              <a:noFill/>
            </a:ln>
          </p:spPr>
          <p:txBody>
            <a:bodyPr spcFirstLastPara="1" wrap="square" lIns="19050" tIns="26975" rIns="19050" bIns="26975" anchor="t" anchorCtr="0">
              <a:noAutofit/>
            </a:bodyPr>
            <a:lstStyle/>
            <a:p>
              <a:pPr marL="0" marR="0" lvl="0" indent="0" algn="l" rtl="0">
                <a:lnSpc>
                  <a:spcPct val="150000"/>
                </a:lnSpc>
                <a:spcBef>
                  <a:spcPts val="0"/>
                </a:spcBef>
                <a:spcAft>
                  <a:spcPts val="0"/>
                </a:spcAft>
                <a:buClr>
                  <a:srgbClr val="000000"/>
                </a:buClr>
                <a:buSzPts val="1400"/>
                <a:buFont typeface="Courier New"/>
                <a:buNone/>
              </a:pPr>
              <a:r>
                <a:rPr lang="en-US" sz="1400" b="1" i="0" u="none">
                  <a:solidFill>
                    <a:srgbClr val="000000"/>
                  </a:solidFill>
                  <a:latin typeface="Courier New"/>
                  <a:ea typeface="Courier New"/>
                  <a:cs typeface="Courier New"/>
                  <a:sym typeface="Courier New"/>
                </a:rPr>
                <a:t>1010101010101010</a:t>
              </a:r>
              <a:endParaRPr/>
            </a:p>
          </p:txBody>
        </p:sp>
        <p:sp>
          <p:nvSpPr>
            <p:cNvPr id="521" name="Google Shape;521;p37"/>
            <p:cNvSpPr txBox="1"/>
            <p:nvPr/>
          </p:nvSpPr>
          <p:spPr>
            <a:xfrm>
              <a:off x="1925" y="1783"/>
              <a:ext cx="1279" cy="340"/>
            </a:xfrm>
            <a:prstGeom prst="rect">
              <a:avLst/>
            </a:prstGeom>
            <a:noFill/>
            <a:ln>
              <a:noFill/>
            </a:ln>
          </p:spPr>
          <p:txBody>
            <a:bodyPr spcFirstLastPara="1" wrap="square" lIns="19050" tIns="26975" rIns="19050" bIns="26975" anchor="t" anchorCtr="0">
              <a:noAutofit/>
            </a:bodyPr>
            <a:lstStyle/>
            <a:p>
              <a:pPr marL="0" marR="0" lvl="0" indent="0" algn="l" rtl="0">
                <a:lnSpc>
                  <a:spcPct val="150000"/>
                </a:lnSpc>
                <a:spcBef>
                  <a:spcPts val="0"/>
                </a:spcBef>
                <a:spcAft>
                  <a:spcPts val="0"/>
                </a:spcAft>
                <a:buClr>
                  <a:srgbClr val="000000"/>
                </a:buClr>
                <a:buSzPts val="1400"/>
                <a:buFont typeface="Courier New"/>
                <a:buNone/>
              </a:pPr>
              <a:r>
                <a:rPr lang="en-US" sz="1400" b="1" i="0" u="none">
                  <a:solidFill>
                    <a:srgbClr val="000000"/>
                  </a:solidFill>
                  <a:latin typeface="Courier New"/>
                  <a:ea typeface="Courier New"/>
                  <a:cs typeface="Courier New"/>
                  <a:sym typeface="Courier New"/>
                </a:rPr>
                <a:t>0000000000000000</a:t>
              </a:r>
              <a:endParaRPr/>
            </a:p>
          </p:txBody>
        </p:sp>
        <p:cxnSp>
          <p:nvCxnSpPr>
            <p:cNvPr id="522" name="Google Shape;522;p37"/>
            <p:cNvCxnSpPr/>
            <p:nvPr/>
          </p:nvCxnSpPr>
          <p:spPr>
            <a:xfrm flipH="1">
              <a:off x="2972" y="1630"/>
              <a:ext cx="606" cy="165"/>
            </a:xfrm>
            <a:prstGeom prst="straightConnector1">
              <a:avLst/>
            </a:prstGeom>
            <a:noFill/>
            <a:ln w="12700" cap="flat" cmpd="sng">
              <a:solidFill>
                <a:srgbClr val="000000"/>
              </a:solidFill>
              <a:prstDash val="solid"/>
              <a:miter lim="800000"/>
              <a:headEnd type="none" w="med" len="med"/>
              <a:tailEnd type="triangle" w="med" len="med"/>
            </a:ln>
          </p:spPr>
        </p:cxnSp>
        <p:sp>
          <p:nvSpPr>
            <p:cNvPr id="523" name="Google Shape;523;p37"/>
            <p:cNvSpPr txBox="1"/>
            <p:nvPr/>
          </p:nvSpPr>
          <p:spPr>
            <a:xfrm>
              <a:off x="3661" y="1443"/>
              <a:ext cx="2288" cy="387"/>
            </a:xfrm>
            <a:prstGeom prst="rect">
              <a:avLst/>
            </a:prstGeom>
            <a:noFill/>
            <a:ln>
              <a:noFill/>
            </a:ln>
          </p:spPr>
          <p:txBody>
            <a:bodyPr spcFirstLastPara="1" wrap="square" lIns="19050" tIns="26975" rIns="19050" bIns="26975" anchor="t" anchorCtr="0">
              <a:noAutofit/>
            </a:bodyPr>
            <a:lstStyle/>
            <a:p>
              <a:pPr marL="0" marR="0" lvl="0" indent="0" algn="l" rtl="0">
                <a:lnSpc>
                  <a:spcPct val="150000"/>
                </a:lnSpc>
                <a:spcBef>
                  <a:spcPts val="0"/>
                </a:spcBef>
                <a:spcAft>
                  <a:spcPts val="0"/>
                </a:spcAft>
                <a:buClr>
                  <a:srgbClr val="000000"/>
                </a:buClr>
                <a:buSzPts val="1800"/>
                <a:buFont typeface="Courier New"/>
                <a:buNone/>
              </a:pPr>
              <a:r>
                <a:rPr lang="en-US" sz="1800" b="1" i="0" u="none">
                  <a:solidFill>
                    <a:srgbClr val="000000"/>
                  </a:solidFill>
                  <a:latin typeface="Courier New"/>
                  <a:ea typeface="Courier New"/>
                  <a:cs typeface="Courier New"/>
                  <a:sym typeface="Courier New"/>
                </a:rPr>
                <a:t>filled with zeros</a:t>
              </a:r>
              <a:endParaRPr/>
            </a:p>
          </p:txBody>
        </p:sp>
      </p:grpSp>
      <p:sp>
        <p:nvSpPr>
          <p:cNvPr id="524" name="Google Shape;524;p37"/>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How about larger constants?</a:t>
            </a:r>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8"/>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So far</a:t>
            </a:r>
            <a:endParaRPr/>
          </a:p>
        </p:txBody>
      </p:sp>
      <p:sp>
        <p:nvSpPr>
          <p:cNvPr id="531" name="Google Shape;531;p38"/>
          <p:cNvSpPr txBox="1">
            <a:spLocks noGrp="1"/>
          </p:cNvSpPr>
          <p:nvPr>
            <p:ph type="body" idx="1"/>
          </p:nvPr>
        </p:nvSpPr>
        <p:spPr>
          <a:xfrm>
            <a:off x="304800" y="1905000"/>
            <a:ext cx="83820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sng" dirty="0">
                <a:solidFill>
                  <a:schemeClr val="dk1"/>
                </a:solidFill>
                <a:latin typeface="Tahoma"/>
                <a:ea typeface="Tahoma"/>
                <a:cs typeface="Tahoma"/>
                <a:sym typeface="Tahoma"/>
              </a:rPr>
              <a:t>Instruction</a:t>
            </a:r>
            <a:r>
              <a:rPr lang="en-US" sz="2000" b="0" i="0" u="none" dirty="0">
                <a:solidFill>
                  <a:schemeClr val="dk1"/>
                </a:solidFill>
                <a:latin typeface="Tahoma"/>
                <a:ea typeface="Tahoma"/>
                <a:cs typeface="Tahoma"/>
                <a:sym typeface="Tahoma"/>
              </a:rPr>
              <a:t>	       </a:t>
            </a:r>
            <a:r>
              <a:rPr lang="en-US" sz="2000" b="0" i="0" u="sng" dirty="0">
                <a:solidFill>
                  <a:schemeClr val="dk1"/>
                </a:solidFill>
                <a:latin typeface="Tahoma"/>
                <a:ea typeface="Tahoma"/>
                <a:cs typeface="Tahoma"/>
                <a:sym typeface="Tahoma"/>
              </a:rPr>
              <a:t>Format</a:t>
            </a:r>
            <a:r>
              <a:rPr lang="en-US" sz="2000" b="0" i="0" u="none" dirty="0">
                <a:solidFill>
                  <a:schemeClr val="dk1"/>
                </a:solidFill>
                <a:latin typeface="Tahoma"/>
                <a:ea typeface="Tahoma"/>
                <a:cs typeface="Tahoma"/>
                <a:sym typeface="Tahoma"/>
              </a:rPr>
              <a:t>     </a:t>
            </a:r>
            <a:r>
              <a:rPr lang="en-US" sz="2000" b="0" i="0" u="sng" dirty="0">
                <a:solidFill>
                  <a:schemeClr val="dk1"/>
                </a:solidFill>
                <a:latin typeface="Tahoma"/>
                <a:ea typeface="Tahoma"/>
                <a:cs typeface="Tahoma"/>
                <a:sym typeface="Tahoma"/>
              </a:rPr>
              <a:t>Meaning</a:t>
            </a:r>
            <a:br>
              <a:rPr lang="en-US" sz="2000" b="0" i="0" u="sng" dirty="0">
                <a:solidFill>
                  <a:schemeClr val="dk1"/>
                </a:solidFill>
                <a:latin typeface="Tahoma"/>
                <a:ea typeface="Tahoma"/>
                <a:cs typeface="Tahoma"/>
                <a:sym typeface="Tahoma"/>
              </a:rPr>
            </a:br>
            <a:r>
              <a:rPr lang="en-US" sz="2000" b="0" i="0" u="none" dirty="0">
                <a:solidFill>
                  <a:schemeClr val="dk1"/>
                </a:solidFill>
                <a:latin typeface="Tahoma"/>
                <a:ea typeface="Tahoma"/>
                <a:cs typeface="Tahoma"/>
                <a:sym typeface="Tahoma"/>
              </a:rPr>
              <a:t/>
            </a:r>
            <a:br>
              <a:rPr lang="en-US" sz="2000" b="0" i="0" u="none" dirty="0">
                <a:solidFill>
                  <a:schemeClr val="dk1"/>
                </a:solidFill>
                <a:latin typeface="Tahoma"/>
                <a:ea typeface="Tahoma"/>
                <a:cs typeface="Tahoma"/>
                <a:sym typeface="Tahoma"/>
              </a:rPr>
            </a:br>
            <a:r>
              <a:rPr lang="en-US" sz="1600" b="0" i="0" u="none" dirty="0">
                <a:solidFill>
                  <a:schemeClr val="dk1"/>
                </a:solidFill>
                <a:latin typeface="Courier New"/>
                <a:ea typeface="Courier New"/>
                <a:cs typeface="Courier New"/>
                <a:sym typeface="Courier New"/>
              </a:rPr>
              <a:t>add $s1,$s2,$s3	R      $s1 = $s2 + $s3</a:t>
            </a:r>
            <a:br>
              <a:rPr lang="en-US" sz="1600" b="0" i="0" u="none" dirty="0">
                <a:solidFill>
                  <a:schemeClr val="dk1"/>
                </a:solidFill>
                <a:latin typeface="Courier New"/>
                <a:ea typeface="Courier New"/>
                <a:cs typeface="Courier New"/>
                <a:sym typeface="Courier New"/>
              </a:rPr>
            </a:br>
            <a:r>
              <a:rPr lang="en-US" sz="1600" b="0" i="0" u="none" dirty="0">
                <a:solidFill>
                  <a:schemeClr val="dk1"/>
                </a:solidFill>
                <a:latin typeface="Courier New"/>
                <a:ea typeface="Courier New"/>
                <a:cs typeface="Courier New"/>
                <a:sym typeface="Courier New"/>
              </a:rPr>
              <a:t>sub $s1,$s2,$s3	R      $s1 = $s2 – $s3</a:t>
            </a:r>
            <a:br>
              <a:rPr lang="en-US" sz="1600" b="0" i="0" u="none" dirty="0">
                <a:solidFill>
                  <a:schemeClr val="dk1"/>
                </a:solidFill>
                <a:latin typeface="Courier New"/>
                <a:ea typeface="Courier New"/>
                <a:cs typeface="Courier New"/>
                <a:sym typeface="Courier New"/>
              </a:rPr>
            </a:br>
            <a:r>
              <a:rPr lang="en-US" sz="1600" b="0" i="0" u="none" dirty="0" err="1">
                <a:solidFill>
                  <a:schemeClr val="dk1"/>
                </a:solidFill>
                <a:latin typeface="Courier New"/>
                <a:ea typeface="Courier New"/>
                <a:cs typeface="Courier New"/>
                <a:sym typeface="Courier New"/>
              </a:rPr>
              <a:t>lw</a:t>
            </a:r>
            <a:r>
              <a:rPr lang="en-US" sz="1600" b="0" i="0" u="none" dirty="0">
                <a:solidFill>
                  <a:schemeClr val="dk1"/>
                </a:solidFill>
                <a:latin typeface="Courier New"/>
                <a:ea typeface="Courier New"/>
                <a:cs typeface="Courier New"/>
                <a:sym typeface="Courier New"/>
              </a:rPr>
              <a:t> $s1,100($s2)	I      $s1 = Memory[$s2+100] </a:t>
            </a:r>
            <a:br>
              <a:rPr lang="en-US" sz="1600" b="0" i="0" u="none" dirty="0">
                <a:solidFill>
                  <a:schemeClr val="dk1"/>
                </a:solidFill>
                <a:latin typeface="Courier New"/>
                <a:ea typeface="Courier New"/>
                <a:cs typeface="Courier New"/>
                <a:sym typeface="Courier New"/>
              </a:rPr>
            </a:br>
            <a:r>
              <a:rPr lang="en-US" sz="1600" b="0" i="0" u="none" dirty="0" err="1">
                <a:solidFill>
                  <a:schemeClr val="dk1"/>
                </a:solidFill>
                <a:latin typeface="Courier New"/>
                <a:ea typeface="Courier New"/>
                <a:cs typeface="Courier New"/>
                <a:sym typeface="Courier New"/>
              </a:rPr>
              <a:t>sw</a:t>
            </a:r>
            <a:r>
              <a:rPr lang="en-US" sz="1600" b="0" i="0" u="none" dirty="0">
                <a:solidFill>
                  <a:schemeClr val="dk1"/>
                </a:solidFill>
                <a:latin typeface="Courier New"/>
                <a:ea typeface="Courier New"/>
                <a:cs typeface="Courier New"/>
                <a:sym typeface="Courier New"/>
              </a:rPr>
              <a:t> $s1,100($s2)	I      Memory[$s2+100] = $s1</a:t>
            </a:r>
            <a:br>
              <a:rPr lang="en-US" sz="1600" b="0" i="0" u="none" dirty="0">
                <a:solidFill>
                  <a:schemeClr val="dk1"/>
                </a:solidFill>
                <a:latin typeface="Courier New"/>
                <a:ea typeface="Courier New"/>
                <a:cs typeface="Courier New"/>
                <a:sym typeface="Courier New"/>
              </a:rPr>
            </a:br>
            <a:r>
              <a:rPr lang="en-US" sz="1600" b="0" i="0" u="none" dirty="0" err="1">
                <a:solidFill>
                  <a:schemeClr val="dk1"/>
                </a:solidFill>
                <a:latin typeface="Courier New"/>
                <a:ea typeface="Courier New"/>
                <a:cs typeface="Courier New"/>
                <a:sym typeface="Courier New"/>
              </a:rPr>
              <a:t>bne</a:t>
            </a:r>
            <a:r>
              <a:rPr lang="en-US" sz="1600" b="0" i="0" u="none" dirty="0">
                <a:solidFill>
                  <a:schemeClr val="dk1"/>
                </a:solidFill>
                <a:latin typeface="Courier New"/>
                <a:ea typeface="Courier New"/>
                <a:cs typeface="Courier New"/>
                <a:sym typeface="Courier New"/>
              </a:rPr>
              <a:t> $s4,$s5,Lab1	I      Next instr. is at Lab1 if $s4 != $s5</a:t>
            </a:r>
            <a:br>
              <a:rPr lang="en-US" sz="1600" b="0" i="0" u="none" dirty="0">
                <a:solidFill>
                  <a:schemeClr val="dk1"/>
                </a:solidFill>
                <a:latin typeface="Courier New"/>
                <a:ea typeface="Courier New"/>
                <a:cs typeface="Courier New"/>
                <a:sym typeface="Courier New"/>
              </a:rPr>
            </a:br>
            <a:r>
              <a:rPr lang="en-US" sz="1600" b="0" i="0" u="none" dirty="0" err="1">
                <a:solidFill>
                  <a:schemeClr val="dk1"/>
                </a:solidFill>
                <a:latin typeface="Courier New"/>
                <a:ea typeface="Courier New"/>
                <a:cs typeface="Courier New"/>
                <a:sym typeface="Courier New"/>
              </a:rPr>
              <a:t>beq</a:t>
            </a:r>
            <a:r>
              <a:rPr lang="en-US" sz="1600" b="0" i="0" u="none" dirty="0">
                <a:solidFill>
                  <a:schemeClr val="dk1"/>
                </a:solidFill>
                <a:latin typeface="Courier New"/>
                <a:ea typeface="Courier New"/>
                <a:cs typeface="Courier New"/>
                <a:sym typeface="Courier New"/>
              </a:rPr>
              <a:t> $s4,$s5,Lab2	I      Next instr. is at Lab2 if $s4 = $s5</a:t>
            </a:r>
            <a:br>
              <a:rPr lang="en-US" sz="1600" b="0" i="0" u="none" dirty="0">
                <a:solidFill>
                  <a:schemeClr val="dk1"/>
                </a:solidFill>
                <a:latin typeface="Courier New"/>
                <a:ea typeface="Courier New"/>
                <a:cs typeface="Courier New"/>
                <a:sym typeface="Courier New"/>
              </a:rPr>
            </a:br>
            <a:r>
              <a:rPr lang="en-US" sz="1600" b="0" i="0" u="none" dirty="0">
                <a:solidFill>
                  <a:schemeClr val="dk1"/>
                </a:solidFill>
                <a:latin typeface="Courier New"/>
                <a:ea typeface="Courier New"/>
                <a:cs typeface="Courier New"/>
                <a:sym typeface="Courier New"/>
              </a:rPr>
              <a:t>j Lab3		J      Next instr. is at Lab3</a:t>
            </a:r>
            <a:r>
              <a:rPr lang="en-US" sz="2000" b="0" i="0" u="none" dirty="0">
                <a:solidFill>
                  <a:schemeClr val="dk1"/>
                </a:solidFill>
                <a:latin typeface="Tahoma"/>
                <a:ea typeface="Tahoma"/>
                <a:cs typeface="Tahoma"/>
                <a:sym typeface="Tahoma"/>
              </a:rPr>
              <a:t/>
            </a:r>
            <a:br>
              <a:rPr lang="en-US" sz="2000" b="0" i="0" u="none" dirty="0">
                <a:solidFill>
                  <a:schemeClr val="dk1"/>
                </a:solidFill>
                <a:latin typeface="Tahoma"/>
                <a:ea typeface="Tahoma"/>
                <a:cs typeface="Tahoma"/>
                <a:sym typeface="Tahoma"/>
              </a:rPr>
            </a:br>
            <a:endParaRPr dirty="0"/>
          </a:p>
          <a:p>
            <a:pPr marL="342900" lvl="0" indent="-342900" algn="l" rtl="0">
              <a:lnSpc>
                <a:spcPct val="90000"/>
              </a:lnSpc>
              <a:spcBef>
                <a:spcPts val="64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Formats:</a:t>
            </a:r>
            <a:br>
              <a:rPr lang="en-US" sz="2000" b="0" i="0" u="none" dirty="0">
                <a:solidFill>
                  <a:schemeClr val="dk1"/>
                </a:solidFill>
                <a:latin typeface="Tahoma"/>
                <a:ea typeface="Tahoma"/>
                <a:cs typeface="Tahoma"/>
                <a:sym typeface="Tahoma"/>
              </a:rPr>
            </a:br>
            <a:r>
              <a:rPr lang="en-US" sz="3200" b="0" i="0" u="none" dirty="0">
                <a:solidFill>
                  <a:schemeClr val="dk1"/>
                </a:solidFill>
                <a:latin typeface="Tahoma"/>
                <a:ea typeface="Tahoma"/>
                <a:cs typeface="Tahoma"/>
                <a:sym typeface="Tahoma"/>
              </a:rPr>
              <a:t/>
            </a:r>
            <a:br>
              <a:rPr lang="en-US" sz="3200" b="0" i="0" u="none" dirty="0">
                <a:solidFill>
                  <a:schemeClr val="dk1"/>
                </a:solidFill>
                <a:latin typeface="Tahoma"/>
                <a:ea typeface="Tahoma"/>
                <a:cs typeface="Tahoma"/>
                <a:sym typeface="Tahoma"/>
              </a:rPr>
            </a:br>
            <a:r>
              <a:rPr lang="en-US" sz="3200" b="0" i="0" u="none" dirty="0">
                <a:solidFill>
                  <a:schemeClr val="dk1"/>
                </a:solidFill>
                <a:latin typeface="Tahoma"/>
                <a:ea typeface="Tahoma"/>
                <a:cs typeface="Tahoma"/>
                <a:sym typeface="Tahoma"/>
              </a:rPr>
              <a:t/>
            </a:r>
            <a:br>
              <a:rPr lang="en-US" sz="3200" b="0" i="0" u="none" dirty="0">
                <a:solidFill>
                  <a:schemeClr val="dk1"/>
                </a:solidFill>
                <a:latin typeface="Tahoma"/>
                <a:ea typeface="Tahoma"/>
                <a:cs typeface="Tahoma"/>
                <a:sym typeface="Tahoma"/>
              </a:rPr>
            </a:br>
            <a:r>
              <a:rPr lang="en-US" sz="3200" b="0" i="0" u="none" dirty="0">
                <a:solidFill>
                  <a:schemeClr val="dk1"/>
                </a:solidFill>
                <a:latin typeface="Tahoma"/>
                <a:ea typeface="Tahoma"/>
                <a:cs typeface="Tahoma"/>
                <a:sym typeface="Tahoma"/>
              </a:rPr>
              <a:t/>
            </a:r>
            <a:br>
              <a:rPr lang="en-US" sz="3200" b="0" i="0" u="none" dirty="0">
                <a:solidFill>
                  <a:schemeClr val="dk1"/>
                </a:solidFill>
                <a:latin typeface="Tahoma"/>
                <a:ea typeface="Tahoma"/>
                <a:cs typeface="Tahoma"/>
                <a:sym typeface="Tahoma"/>
              </a:rPr>
            </a:br>
            <a:endParaRPr dirty="0"/>
          </a:p>
        </p:txBody>
      </p:sp>
      <p:grpSp>
        <p:nvGrpSpPr>
          <p:cNvPr id="532" name="Google Shape;532;p38"/>
          <p:cNvGrpSpPr/>
          <p:nvPr/>
        </p:nvGrpSpPr>
        <p:grpSpPr>
          <a:xfrm>
            <a:off x="914400" y="4876800"/>
            <a:ext cx="6445250" cy="1379537"/>
            <a:chOff x="420" y="2891"/>
            <a:chExt cx="4060" cy="869"/>
          </a:xfrm>
        </p:grpSpPr>
        <p:grpSp>
          <p:nvGrpSpPr>
            <p:cNvPr id="533" name="Google Shape;533;p38"/>
            <p:cNvGrpSpPr/>
            <p:nvPr/>
          </p:nvGrpSpPr>
          <p:grpSpPr>
            <a:xfrm>
              <a:off x="645" y="3171"/>
              <a:ext cx="3835" cy="213"/>
              <a:chOff x="645" y="3171"/>
              <a:chExt cx="3835" cy="213"/>
            </a:xfrm>
          </p:grpSpPr>
          <p:sp>
            <p:nvSpPr>
              <p:cNvPr id="534" name="Google Shape;534;p38"/>
              <p:cNvSpPr txBox="1"/>
              <p:nvPr/>
            </p:nvSpPr>
            <p:spPr>
              <a:xfrm>
                <a:off x="645" y="3171"/>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535" name="Google Shape;535;p38"/>
              <p:cNvSpPr txBox="1"/>
              <p:nvPr/>
            </p:nvSpPr>
            <p:spPr>
              <a:xfrm>
                <a:off x="1284" y="3171"/>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536" name="Google Shape;536;p38"/>
              <p:cNvSpPr txBox="1"/>
              <p:nvPr/>
            </p:nvSpPr>
            <p:spPr>
              <a:xfrm>
                <a:off x="1923" y="3171"/>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537" name="Google Shape;537;p38"/>
              <p:cNvSpPr txBox="1"/>
              <p:nvPr/>
            </p:nvSpPr>
            <p:spPr>
              <a:xfrm>
                <a:off x="2562" y="3171"/>
                <a:ext cx="1918"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grpSp>
          <p:nvGrpSpPr>
            <p:cNvPr id="538" name="Google Shape;538;p38"/>
            <p:cNvGrpSpPr/>
            <p:nvPr/>
          </p:nvGrpSpPr>
          <p:grpSpPr>
            <a:xfrm>
              <a:off x="645" y="2918"/>
              <a:ext cx="3835" cy="213"/>
              <a:chOff x="645" y="2918"/>
              <a:chExt cx="3835" cy="213"/>
            </a:xfrm>
          </p:grpSpPr>
          <p:sp>
            <p:nvSpPr>
              <p:cNvPr id="539" name="Google Shape;539;p38"/>
              <p:cNvSpPr txBox="1"/>
              <p:nvPr/>
            </p:nvSpPr>
            <p:spPr>
              <a:xfrm>
                <a:off x="645" y="2918"/>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540" name="Google Shape;540;p38"/>
              <p:cNvSpPr txBox="1"/>
              <p:nvPr/>
            </p:nvSpPr>
            <p:spPr>
              <a:xfrm>
                <a:off x="1284" y="2918"/>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541" name="Google Shape;541;p38"/>
              <p:cNvSpPr txBox="1"/>
              <p:nvPr/>
            </p:nvSpPr>
            <p:spPr>
              <a:xfrm>
                <a:off x="1923" y="2918"/>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542" name="Google Shape;542;p38"/>
              <p:cNvSpPr txBox="1"/>
              <p:nvPr/>
            </p:nvSpPr>
            <p:spPr>
              <a:xfrm>
                <a:off x="2562" y="2918"/>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543" name="Google Shape;543;p38"/>
              <p:cNvSpPr txBox="1"/>
              <p:nvPr/>
            </p:nvSpPr>
            <p:spPr>
              <a:xfrm>
                <a:off x="3202" y="2918"/>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544" name="Google Shape;544;p38"/>
              <p:cNvSpPr txBox="1"/>
              <p:nvPr/>
            </p:nvSpPr>
            <p:spPr>
              <a:xfrm>
                <a:off x="3841" y="2918"/>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grpSp>
          <p:nvGrpSpPr>
            <p:cNvPr id="545" name="Google Shape;545;p38"/>
            <p:cNvGrpSpPr/>
            <p:nvPr/>
          </p:nvGrpSpPr>
          <p:grpSpPr>
            <a:xfrm>
              <a:off x="645" y="3424"/>
              <a:ext cx="3835" cy="213"/>
              <a:chOff x="645" y="3424"/>
              <a:chExt cx="3835" cy="213"/>
            </a:xfrm>
          </p:grpSpPr>
          <p:sp>
            <p:nvSpPr>
              <p:cNvPr id="546" name="Google Shape;546;p38"/>
              <p:cNvSpPr txBox="1"/>
              <p:nvPr/>
            </p:nvSpPr>
            <p:spPr>
              <a:xfrm>
                <a:off x="645" y="3424"/>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547" name="Google Shape;547;p38"/>
              <p:cNvSpPr txBox="1"/>
              <p:nvPr/>
            </p:nvSpPr>
            <p:spPr>
              <a:xfrm>
                <a:off x="1284" y="3424"/>
                <a:ext cx="3196"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grpSp>
          <p:nvGrpSpPr>
            <p:cNvPr id="548" name="Google Shape;548;p38"/>
            <p:cNvGrpSpPr/>
            <p:nvPr/>
          </p:nvGrpSpPr>
          <p:grpSpPr>
            <a:xfrm>
              <a:off x="420" y="2891"/>
              <a:ext cx="4040" cy="869"/>
              <a:chOff x="420" y="2891"/>
              <a:chExt cx="4040" cy="869"/>
            </a:xfrm>
          </p:grpSpPr>
          <p:sp>
            <p:nvSpPr>
              <p:cNvPr id="549" name="Google Shape;549;p38"/>
              <p:cNvSpPr txBox="1"/>
              <p:nvPr/>
            </p:nvSpPr>
            <p:spPr>
              <a:xfrm>
                <a:off x="436" y="2891"/>
                <a:ext cx="4024" cy="387"/>
              </a:xfrm>
              <a:prstGeom prst="rect">
                <a:avLst/>
              </a:prstGeom>
              <a:noFill/>
              <a:ln>
                <a:noFill/>
              </a:ln>
            </p:spPr>
            <p:txBody>
              <a:bodyPr spcFirstLastPara="1" wrap="square" lIns="19050" tIns="26975" rIns="19050" bIns="26975" anchor="t" anchorCtr="0">
                <a:noAutofit/>
              </a:bodyPr>
              <a:lstStyle/>
              <a:p>
                <a:pPr marL="112712" marR="0" lvl="0" indent="0" algn="l" rtl="0">
                  <a:lnSpc>
                    <a:spcPct val="150000"/>
                  </a:lnSpc>
                  <a:spcBef>
                    <a:spcPts val="0"/>
                  </a:spcBef>
                  <a:spcAft>
                    <a:spcPts val="0"/>
                  </a:spcAft>
                  <a:buClr>
                    <a:srgbClr val="000000"/>
                  </a:buClr>
                  <a:buSzPts val="1800"/>
                  <a:buFont typeface="Courier New"/>
                  <a:buNone/>
                </a:pPr>
                <a:r>
                  <a:rPr lang="en-US" sz="1800" b="1" i="0" u="none">
                    <a:solidFill>
                      <a:srgbClr val="000000"/>
                    </a:solidFill>
                    <a:latin typeface="Courier New"/>
                    <a:ea typeface="Courier New"/>
                    <a:cs typeface="Courier New"/>
                    <a:sym typeface="Courier New"/>
                  </a:rPr>
                  <a:t>	  op	  rs	  rt	  rd	shamt	funct</a:t>
                </a:r>
                <a:endParaRPr/>
              </a:p>
            </p:txBody>
          </p:sp>
          <p:sp>
            <p:nvSpPr>
              <p:cNvPr id="550" name="Google Shape;550;p38"/>
              <p:cNvSpPr txBox="1"/>
              <p:nvPr/>
            </p:nvSpPr>
            <p:spPr>
              <a:xfrm>
                <a:off x="420" y="3120"/>
                <a:ext cx="3701" cy="600"/>
              </a:xfrm>
              <a:prstGeom prst="rect">
                <a:avLst/>
              </a:prstGeom>
              <a:noFill/>
              <a:ln>
                <a:noFill/>
              </a:ln>
            </p:spPr>
            <p:txBody>
              <a:bodyPr spcFirstLastPara="1" wrap="square" lIns="19050" tIns="26975" rIns="19050" bIns="26975" anchor="t" anchorCtr="0">
                <a:noAutofit/>
              </a:bodyPr>
              <a:lstStyle/>
              <a:p>
                <a:pPr marL="112712" marR="0" lvl="0" indent="0" algn="l" rtl="0">
                  <a:lnSpc>
                    <a:spcPct val="150000"/>
                  </a:lnSpc>
                  <a:spcBef>
                    <a:spcPts val="0"/>
                  </a:spcBef>
                  <a:spcAft>
                    <a:spcPts val="0"/>
                  </a:spcAft>
                  <a:buClr>
                    <a:srgbClr val="000000"/>
                  </a:buClr>
                  <a:buSzPts val="1800"/>
                  <a:buFont typeface="Courier New"/>
                  <a:buNone/>
                </a:pPr>
                <a:r>
                  <a:rPr lang="en-US" sz="1800" b="1" i="0" u="none">
                    <a:solidFill>
                      <a:srgbClr val="000000"/>
                    </a:solidFill>
                    <a:latin typeface="Courier New"/>
                    <a:ea typeface="Courier New"/>
                    <a:cs typeface="Courier New"/>
                    <a:sym typeface="Courier New"/>
                  </a:rPr>
                  <a:t>	  op	  rs	  rt	  16 bit address</a:t>
                </a:r>
                <a:br>
                  <a:rPr lang="en-US" sz="1800" b="1" i="0" u="none">
                    <a:solidFill>
                      <a:srgbClr val="000000"/>
                    </a:solidFill>
                    <a:latin typeface="Courier New"/>
                    <a:ea typeface="Courier New"/>
                    <a:cs typeface="Courier New"/>
                    <a:sym typeface="Courier New"/>
                  </a:rPr>
                </a:br>
                <a:endParaRPr/>
              </a:p>
            </p:txBody>
          </p:sp>
          <p:sp>
            <p:nvSpPr>
              <p:cNvPr id="551" name="Google Shape;551;p38"/>
              <p:cNvSpPr txBox="1"/>
              <p:nvPr/>
            </p:nvSpPr>
            <p:spPr>
              <a:xfrm>
                <a:off x="420" y="3373"/>
                <a:ext cx="3062" cy="387"/>
              </a:xfrm>
              <a:prstGeom prst="rect">
                <a:avLst/>
              </a:prstGeom>
              <a:noFill/>
              <a:ln>
                <a:noFill/>
              </a:ln>
            </p:spPr>
            <p:txBody>
              <a:bodyPr spcFirstLastPara="1" wrap="square" lIns="19050" tIns="26975" rIns="19050" bIns="26975" anchor="t" anchorCtr="0">
                <a:noAutofit/>
              </a:bodyPr>
              <a:lstStyle/>
              <a:p>
                <a:pPr marL="112712" marR="0" lvl="0" indent="0" algn="l" rtl="0">
                  <a:lnSpc>
                    <a:spcPct val="150000"/>
                  </a:lnSpc>
                  <a:spcBef>
                    <a:spcPts val="0"/>
                  </a:spcBef>
                  <a:spcAft>
                    <a:spcPts val="0"/>
                  </a:spcAft>
                  <a:buClr>
                    <a:srgbClr val="000000"/>
                  </a:buClr>
                  <a:buSzPts val="1800"/>
                  <a:buFont typeface="Courier New"/>
                  <a:buNone/>
                </a:pPr>
                <a:r>
                  <a:rPr lang="en-US" sz="1800" b="1" i="0" u="none" dirty="0">
                    <a:solidFill>
                      <a:srgbClr val="000000"/>
                    </a:solidFill>
                    <a:latin typeface="Courier New"/>
                    <a:ea typeface="Courier New"/>
                    <a:cs typeface="Courier New"/>
                    <a:sym typeface="Courier New"/>
                  </a:rPr>
                  <a:t>	  op	  	  26 bit address</a:t>
                </a:r>
                <a:endParaRPr dirty="0"/>
              </a:p>
            </p:txBody>
          </p:sp>
        </p:grpSp>
      </p:grpSp>
      <p:sp>
        <p:nvSpPr>
          <p:cNvPr id="552" name="Google Shape;552;p38"/>
          <p:cNvSpPr txBox="1"/>
          <p:nvPr/>
        </p:nvSpPr>
        <p:spPr>
          <a:xfrm>
            <a:off x="762000" y="4876800"/>
            <a:ext cx="400050" cy="1366837"/>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Courier New"/>
              <a:buNone/>
            </a:pPr>
            <a:r>
              <a:rPr lang="en-US" sz="1800" b="1" i="0" u="none">
                <a:solidFill>
                  <a:srgbClr val="000000"/>
                </a:solidFill>
                <a:latin typeface="Courier New"/>
                <a:ea typeface="Courier New"/>
                <a:cs typeface="Courier New"/>
                <a:sym typeface="Courier New"/>
              </a:rPr>
              <a:t>R</a:t>
            </a:r>
            <a:endParaRPr/>
          </a:p>
          <a:p>
            <a:pPr marL="0" marR="0" lvl="0" indent="0" algn="l" rtl="0">
              <a:lnSpc>
                <a:spcPct val="116666"/>
              </a:lnSpc>
              <a:spcBef>
                <a:spcPts val="1200"/>
              </a:spcBef>
              <a:spcAft>
                <a:spcPts val="0"/>
              </a:spcAft>
              <a:buClr>
                <a:srgbClr val="000000"/>
              </a:buClr>
              <a:buSzPts val="1800"/>
              <a:buFont typeface="Courier New"/>
              <a:buNone/>
            </a:pPr>
            <a:r>
              <a:rPr lang="en-US" sz="1800" b="1" i="0" u="none">
                <a:solidFill>
                  <a:srgbClr val="000000"/>
                </a:solidFill>
                <a:latin typeface="Courier New"/>
                <a:ea typeface="Courier New"/>
                <a:cs typeface="Courier New"/>
                <a:sym typeface="Courier New"/>
              </a:rPr>
              <a:t>I</a:t>
            </a:r>
            <a:endParaRPr/>
          </a:p>
          <a:p>
            <a:pPr marL="0" marR="0" lvl="0" indent="0" algn="l" rtl="0">
              <a:lnSpc>
                <a:spcPct val="116666"/>
              </a:lnSpc>
              <a:spcBef>
                <a:spcPts val="1200"/>
              </a:spcBef>
              <a:spcAft>
                <a:spcPts val="0"/>
              </a:spcAft>
              <a:buClr>
                <a:srgbClr val="000000"/>
              </a:buClr>
              <a:buSzPts val="1800"/>
              <a:buFont typeface="Courier New"/>
              <a:buNone/>
            </a:pPr>
            <a:r>
              <a:rPr lang="en-US" sz="1800" b="1" i="0" u="none">
                <a:solidFill>
                  <a:srgbClr val="000000"/>
                </a:solidFill>
                <a:latin typeface="Courier New"/>
                <a:ea typeface="Courier New"/>
                <a:cs typeface="Courier New"/>
                <a:sym typeface="Courier New"/>
              </a:rPr>
              <a:t>J</a:t>
            </a:r>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9"/>
          <p:cNvSpPr txBox="1">
            <a:spLocks noGrp="1"/>
          </p:cNvSpPr>
          <p:nvPr>
            <p:ph type="body" idx="1"/>
          </p:nvPr>
        </p:nvSpPr>
        <p:spPr>
          <a:xfrm>
            <a:off x="1143000" y="1828800"/>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We have:  beq, bne. What about </a:t>
            </a:r>
            <a:r>
              <a:rPr lang="en-US" sz="2000" b="0" i="1" u="none">
                <a:solidFill>
                  <a:schemeClr val="dk1"/>
                </a:solidFill>
                <a:latin typeface="Tahoma"/>
                <a:ea typeface="Tahoma"/>
                <a:cs typeface="Tahoma"/>
                <a:sym typeface="Tahoma"/>
              </a:rPr>
              <a:t>branch-if-less-than</a:t>
            </a:r>
            <a:r>
              <a:rPr lang="en-US" sz="2000" b="0" i="0" u="none">
                <a:solidFill>
                  <a:schemeClr val="dk1"/>
                </a:solidFill>
                <a:latin typeface="Tahoma"/>
                <a:ea typeface="Tahoma"/>
                <a:cs typeface="Tahoma"/>
                <a:sym typeface="Tahoma"/>
              </a:rPr>
              <a:t>?</a:t>
            </a:r>
            <a:endParaRPr/>
          </a:p>
          <a:p>
            <a:pPr marL="342900" lvl="0" indent="-342900" algn="l" rtl="0">
              <a:lnSpc>
                <a:spcPct val="9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New instruction:</a:t>
            </a:r>
            <a:br>
              <a:rPr lang="en-US" sz="2000" b="0" i="0" u="none">
                <a:solidFill>
                  <a:schemeClr val="dk1"/>
                </a:solidFill>
                <a:latin typeface="Tahoma"/>
                <a:ea typeface="Tahoma"/>
                <a:cs typeface="Tahoma"/>
                <a:sym typeface="Tahoma"/>
              </a:rPr>
            </a:br>
            <a:r>
              <a:rPr lang="en-US" sz="2000" b="0" i="0" u="none">
                <a:solidFill>
                  <a:schemeClr val="dk1"/>
                </a:solidFill>
                <a:latin typeface="Courier New"/>
                <a:ea typeface="Courier New"/>
                <a:cs typeface="Courier New"/>
                <a:sym typeface="Courier New"/>
              </a:rPr>
              <a:t>					if  $s1 &lt; $s2 then</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$t0 = 1</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slt $t0, $s1, $s2 	else </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$t0 = 0</a:t>
            </a: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Can use this instruction to build   </a:t>
            </a:r>
            <a:r>
              <a:rPr lang="en-US" sz="2000" b="0" i="0" u="none">
                <a:solidFill>
                  <a:schemeClr val="dk1"/>
                </a:solidFill>
                <a:latin typeface="Courier New"/>
                <a:ea typeface="Courier New"/>
                <a:cs typeface="Courier New"/>
                <a:sym typeface="Courier New"/>
              </a:rPr>
              <a:t>blt $s1, $s2, Label</a:t>
            </a:r>
            <a:endParaRPr sz="2000" b="0" i="0" u="none">
              <a:solidFill>
                <a:schemeClr val="dk1"/>
              </a:solidFill>
              <a:latin typeface="Tahoma"/>
              <a:ea typeface="Tahoma"/>
              <a:cs typeface="Tahoma"/>
              <a:sym typeface="Tahoma"/>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1" u="none">
                <a:solidFill>
                  <a:schemeClr val="dk1"/>
                </a:solidFill>
                <a:latin typeface="Times New Roman"/>
                <a:ea typeface="Times New Roman"/>
                <a:cs typeface="Times New Roman"/>
                <a:sym typeface="Times New Roman"/>
              </a:rPr>
              <a:t>how?</a:t>
            </a:r>
            <a:r>
              <a:rPr lang="en-US" sz="1800" b="0" i="1" u="none">
                <a:solidFill>
                  <a:schemeClr val="dk1"/>
                </a:solidFill>
                <a:latin typeface="Tahoma"/>
                <a:ea typeface="Tahoma"/>
                <a:cs typeface="Tahoma"/>
                <a:sym typeface="Tahoma"/>
              </a:rPr>
              <a:t> </a:t>
            </a:r>
            <a:r>
              <a:rPr lang="en-US" sz="1800" b="0" i="0" u="none">
                <a:solidFill>
                  <a:schemeClr val="dk1"/>
                </a:solidFill>
                <a:latin typeface="Tahoma"/>
                <a:ea typeface="Tahoma"/>
                <a:cs typeface="Tahoma"/>
                <a:sym typeface="Tahoma"/>
              </a:rPr>
              <a:t>We generate more than one instruction</a:t>
            </a:r>
            <a:r>
              <a:rPr lang="en-US" sz="1800" b="0" i="1" u="none">
                <a:solidFill>
                  <a:schemeClr val="dk1"/>
                </a:solidFill>
                <a:latin typeface="Tahoma"/>
                <a:ea typeface="Tahoma"/>
                <a:cs typeface="Tahoma"/>
                <a:sym typeface="Tahoma"/>
              </a:rPr>
              <a:t> – pseudo-instruction</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can now build general control structures</a:t>
            </a:r>
            <a:endParaRPr/>
          </a:p>
          <a:p>
            <a:pPr marL="742950" lvl="1" indent="-285750" algn="l" rtl="0">
              <a:lnSpc>
                <a:spcPct val="90000"/>
              </a:lnSpc>
              <a:spcBef>
                <a:spcPts val="360"/>
              </a:spcBef>
              <a:spcAft>
                <a:spcPts val="0"/>
              </a:spcAft>
              <a:buSzPts val="990"/>
              <a:buNone/>
            </a:pPr>
            <a:endParaRPr sz="18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 assembler needs a register to manufacture instructions from pseudo-instructions</a:t>
            </a:r>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There is a </a:t>
            </a:r>
            <a:r>
              <a:rPr lang="en-US" sz="2000" b="0" i="1" u="none">
                <a:solidFill>
                  <a:schemeClr val="dk1"/>
                </a:solidFill>
                <a:latin typeface="Tahoma"/>
                <a:ea typeface="Tahoma"/>
                <a:cs typeface="Tahoma"/>
                <a:sym typeface="Tahoma"/>
              </a:rPr>
              <a:t>convention</a:t>
            </a:r>
            <a:r>
              <a:rPr lang="en-US" sz="2000" b="0" i="0" u="none">
                <a:solidFill>
                  <a:schemeClr val="dk1"/>
                </a:solidFill>
                <a:latin typeface="Tahoma"/>
                <a:ea typeface="Tahoma"/>
                <a:cs typeface="Tahoma"/>
                <a:sym typeface="Tahoma"/>
              </a:rPr>
              <a:t> (not mandatory) for use of registers</a:t>
            </a:r>
            <a:endParaRPr/>
          </a:p>
          <a:p>
            <a:pPr marL="342900" lvl="0" indent="-266700" algn="l" rtl="0">
              <a:spcBef>
                <a:spcPts val="400"/>
              </a:spcBef>
              <a:spcAft>
                <a:spcPts val="0"/>
              </a:spcAft>
              <a:buSzPts val="1200"/>
              <a:buNone/>
            </a:pPr>
            <a:endParaRPr sz="2000" b="0" i="0" u="none">
              <a:solidFill>
                <a:schemeClr val="dk1"/>
              </a:solidFill>
              <a:latin typeface="Tahoma"/>
              <a:ea typeface="Tahoma"/>
              <a:cs typeface="Tahoma"/>
              <a:sym typeface="Tahoma"/>
            </a:endParaRPr>
          </a:p>
        </p:txBody>
      </p:sp>
      <p:sp>
        <p:nvSpPr>
          <p:cNvPr id="559" name="Google Shape;559;p39"/>
          <p:cNvSpPr txBox="1"/>
          <p:nvPr/>
        </p:nvSpPr>
        <p:spPr>
          <a:xfrm>
            <a:off x="225425" y="312737"/>
            <a:ext cx="1954212"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560" name="Google Shape;560;p39"/>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Control Flow</a:t>
            </a:r>
            <a:endParaRPr/>
          </a:p>
        </p:txBody>
      </p:sp>
      <p:cxnSp>
        <p:nvCxnSpPr>
          <p:cNvPr id="561" name="Google Shape;561;p39"/>
          <p:cNvCxnSpPr/>
          <p:nvPr/>
        </p:nvCxnSpPr>
        <p:spPr>
          <a:xfrm>
            <a:off x="5105400" y="3657600"/>
            <a:ext cx="609600" cy="0"/>
          </a:xfrm>
          <a:prstGeom prst="straightConnector1">
            <a:avLst/>
          </a:prstGeom>
          <a:noFill/>
          <a:ln w="25400" cap="flat" cmpd="sng">
            <a:solidFill>
              <a:schemeClr val="dk1"/>
            </a:solidFill>
            <a:prstDash val="solid"/>
            <a:miter lim="800000"/>
            <a:headEnd type="triangle" w="med" len="med"/>
            <a:tailEnd type="triangle" w="med" len="med"/>
          </a:ln>
        </p:spPr>
      </p:cxn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0"/>
          <p:cNvSpPr txBox="1">
            <a:spLocks noGrp="1"/>
          </p:cNvSpPr>
          <p:nvPr>
            <p:ph type="ctrTitle"/>
          </p:nvPr>
        </p:nvSpPr>
        <p:spPr>
          <a:xfrm>
            <a:off x="609600" y="990600"/>
            <a:ext cx="7772400" cy="114300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Policy-of-Use Convention for Registers</a:t>
            </a:r>
            <a:endParaRPr/>
          </a:p>
        </p:txBody>
      </p:sp>
      <p:pic>
        <p:nvPicPr>
          <p:cNvPr id="568" name="Google Shape;568;p40"/>
          <p:cNvPicPr preferRelativeResize="0"/>
          <p:nvPr/>
        </p:nvPicPr>
        <p:blipFill rotWithShape="1">
          <a:blip r:embed="rId3">
            <a:alphaModFix/>
          </a:blip>
          <a:srcRect/>
          <a:stretch/>
        </p:blipFill>
        <p:spPr>
          <a:xfrm>
            <a:off x="1076325" y="2447925"/>
            <a:ext cx="6659562" cy="2965450"/>
          </a:xfrm>
          <a:prstGeom prst="rect">
            <a:avLst/>
          </a:prstGeom>
          <a:noFill/>
          <a:ln>
            <a:noFill/>
          </a:ln>
        </p:spPr>
      </p:pic>
      <p:sp>
        <p:nvSpPr>
          <p:cNvPr id="569" name="Google Shape;569;p40"/>
          <p:cNvSpPr txBox="1"/>
          <p:nvPr/>
        </p:nvSpPr>
        <p:spPr>
          <a:xfrm>
            <a:off x="533400" y="5486400"/>
            <a:ext cx="7886700" cy="7016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Register 1, called $at, is reserved for the assembler; registers 26-27,</a:t>
            </a:r>
            <a:endParaRPr/>
          </a:p>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called $k0 and $k1 are reserved for the operating system.</a:t>
            </a:r>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1"/>
          <p:cNvSpPr txBox="1"/>
          <p:nvPr/>
        </p:nvSpPr>
        <p:spPr>
          <a:xfrm>
            <a:off x="225425" y="312737"/>
            <a:ext cx="6338887"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576" name="Google Shape;576;p41"/>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Assembly provides convenient </a:t>
            </a:r>
            <a:r>
              <a:rPr lang="en-US" sz="2000" b="0" i="1" u="none">
                <a:solidFill>
                  <a:schemeClr val="dk1"/>
                </a:solidFill>
                <a:latin typeface="Tahoma"/>
                <a:ea typeface="Tahoma"/>
                <a:cs typeface="Tahoma"/>
                <a:sym typeface="Tahoma"/>
              </a:rPr>
              <a:t>symbolic representation</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much easier than writing down numbers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regular rules: e.g., destination first</a:t>
            </a:r>
            <a:endParaRPr/>
          </a:p>
          <a:p>
            <a:pPr marL="742950" lvl="1" indent="-222884" algn="l" rtl="0">
              <a:lnSpc>
                <a:spcPct val="90000"/>
              </a:lnSpc>
              <a:spcBef>
                <a:spcPts val="360"/>
              </a:spcBef>
              <a:spcAft>
                <a:spcPts val="0"/>
              </a:spcAft>
              <a:buClr>
                <a:schemeClr val="hlink"/>
              </a:buClr>
              <a:buSzPts val="990"/>
              <a:buFont typeface="Noto Sans Symbols"/>
              <a:buNone/>
            </a:pPr>
            <a:endParaRPr sz="18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Machine language is the </a:t>
            </a:r>
            <a:r>
              <a:rPr lang="en-US" sz="2000" b="0" i="1" u="none">
                <a:solidFill>
                  <a:schemeClr val="dk1"/>
                </a:solidFill>
                <a:latin typeface="Tahoma"/>
                <a:ea typeface="Tahoma"/>
                <a:cs typeface="Tahoma"/>
                <a:sym typeface="Tahoma"/>
              </a:rPr>
              <a:t>underlying reality</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e.g., destination is no longer first</a:t>
            </a:r>
            <a:endParaRPr/>
          </a:p>
          <a:p>
            <a:pPr marL="742950" lvl="1" indent="-222884" algn="l" rtl="0">
              <a:lnSpc>
                <a:spcPct val="90000"/>
              </a:lnSpc>
              <a:spcBef>
                <a:spcPts val="360"/>
              </a:spcBef>
              <a:spcAft>
                <a:spcPts val="0"/>
              </a:spcAft>
              <a:buClr>
                <a:schemeClr val="hlink"/>
              </a:buClr>
              <a:buSzPts val="990"/>
              <a:buFont typeface="Noto Sans Symbols"/>
              <a:buNone/>
            </a:pPr>
            <a:endParaRPr sz="18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Assembly can provide </a:t>
            </a:r>
            <a:r>
              <a:rPr lang="en-US" sz="2000" b="0" i="1" u="none">
                <a:solidFill>
                  <a:schemeClr val="dk1"/>
                </a:solidFill>
                <a:latin typeface="Tahoma"/>
                <a:ea typeface="Tahoma"/>
                <a:cs typeface="Tahoma"/>
                <a:sym typeface="Tahoma"/>
              </a:rPr>
              <a:t>pseudo-instructions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e.g.,  </a:t>
            </a:r>
            <a:r>
              <a:rPr lang="en-US" sz="1800" b="0" i="0" u="none">
                <a:solidFill>
                  <a:schemeClr val="dk1"/>
                </a:solidFill>
                <a:latin typeface="Courier New"/>
                <a:ea typeface="Courier New"/>
                <a:cs typeface="Courier New"/>
                <a:sym typeface="Courier New"/>
              </a:rPr>
              <a:t>move $t0, $t1 </a:t>
            </a:r>
            <a:r>
              <a:rPr lang="en-US" sz="1800" b="0" i="0" u="none">
                <a:solidFill>
                  <a:schemeClr val="dk1"/>
                </a:solidFill>
                <a:latin typeface="Tahoma"/>
                <a:ea typeface="Tahoma"/>
                <a:cs typeface="Tahoma"/>
                <a:sym typeface="Tahoma"/>
              </a:rPr>
              <a:t> exists only in assembly </a:t>
            </a:r>
            <a:endParaRPr/>
          </a:p>
          <a:p>
            <a:pPr marL="742950" lvl="1" indent="-285750" algn="l" rtl="0">
              <a:lnSpc>
                <a:spcPct val="90000"/>
              </a:lnSpc>
              <a:spcBef>
                <a:spcPts val="40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would be implemented using  </a:t>
            </a:r>
            <a:r>
              <a:rPr lang="en-US" sz="1800" b="0" i="0" u="none">
                <a:solidFill>
                  <a:schemeClr val="dk1"/>
                </a:solidFill>
                <a:latin typeface="Courier New"/>
                <a:ea typeface="Courier New"/>
                <a:cs typeface="Courier New"/>
                <a:sym typeface="Courier New"/>
              </a:rPr>
              <a:t>add $t0, $t1, $zero</a:t>
            </a:r>
            <a:r>
              <a:rPr lang="en-US" sz="2000" b="0" i="0" u="none">
                <a:solidFill>
                  <a:schemeClr val="dk1"/>
                </a:solidFill>
                <a:latin typeface="Tahoma"/>
                <a:ea typeface="Tahoma"/>
                <a:cs typeface="Tahoma"/>
                <a:sym typeface="Tahoma"/>
              </a:rPr>
              <a:t> </a:t>
            </a:r>
            <a:endParaRPr/>
          </a:p>
          <a:p>
            <a:pPr marL="742950" lvl="1" indent="-285750" algn="l" rtl="0">
              <a:lnSpc>
                <a:spcPct val="90000"/>
              </a:lnSpc>
              <a:spcBef>
                <a:spcPts val="400"/>
              </a:spcBef>
              <a:spcAft>
                <a:spcPts val="0"/>
              </a:spcAft>
              <a:buSzPts val="1100"/>
              <a:buNone/>
            </a:pPr>
            <a:endParaRPr sz="20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When considering performance you should count actual number of machine instructions that will execute	</a:t>
            </a:r>
            <a:endParaRPr/>
          </a:p>
        </p:txBody>
      </p:sp>
      <p:sp>
        <p:nvSpPr>
          <p:cNvPr id="577" name="Google Shape;577;p41"/>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Assembly Language vs. Machine Language</a:t>
            </a:r>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2"/>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Procedures</a:t>
            </a:r>
            <a:endParaRPr/>
          </a:p>
        </p:txBody>
      </p:sp>
      <p:sp>
        <p:nvSpPr>
          <p:cNvPr id="583" name="Google Shape;583;p42"/>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Example C code</a:t>
            </a:r>
            <a:r>
              <a:rPr lang="en-US" sz="2000" b="0" i="0" u="none">
                <a:solidFill>
                  <a:schemeClr val="dk1"/>
                </a:solidFill>
                <a:latin typeface="Tahoma"/>
                <a:ea typeface="Tahoma"/>
                <a:cs typeface="Tahoma"/>
                <a:sym typeface="Tahoma"/>
              </a:rPr>
              <a:t>:</a:t>
            </a:r>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procedure adds 10 to input parameter</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int main()</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int i, j;</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i = 5;</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j = add10(i);</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i = j;</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return 0;}</a:t>
            </a:r>
            <a:endParaRPr/>
          </a:p>
          <a:p>
            <a:pPr marL="342900" lvl="0" indent="-342900" algn="l" rtl="0">
              <a:lnSpc>
                <a:spcPct val="90000"/>
              </a:lnSpc>
              <a:spcBef>
                <a:spcPts val="400"/>
              </a:spcBef>
              <a:spcAft>
                <a:spcPts val="0"/>
              </a:spcAft>
              <a:buSzPts val="1200"/>
              <a:buNone/>
            </a:pPr>
            <a:endParaRPr sz="2000" b="0" i="0" u="none">
              <a:solidFill>
                <a:schemeClr val="dk1"/>
              </a:solidFill>
              <a:latin typeface="Courier New"/>
              <a:ea typeface="Courier New"/>
              <a:cs typeface="Courier New"/>
              <a:sym typeface="Courier New"/>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int add10(int i)</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return (i + 10);}</a:t>
            </a:r>
            <a:endParaRPr/>
          </a:p>
          <a:p>
            <a:pPr marL="342900" lvl="0" indent="-266700" algn="l" rtl="0">
              <a:spcBef>
                <a:spcPts val="400"/>
              </a:spcBef>
              <a:spcAft>
                <a:spcPts val="0"/>
              </a:spcAft>
              <a:buSzPts val="1200"/>
              <a:buNone/>
            </a:pPr>
            <a:endParaRPr sz="2000" b="0" i="0" u="none">
              <a:solidFill>
                <a:schemeClr val="dk1"/>
              </a:solidFill>
              <a:latin typeface="Courier New"/>
              <a:ea typeface="Courier New"/>
              <a:cs typeface="Courier New"/>
              <a:sym typeface="Courier New"/>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MIPS Arithmetic</a:t>
            </a:r>
            <a:endParaRPr/>
          </a:p>
        </p:txBody>
      </p:sp>
      <p:sp>
        <p:nvSpPr>
          <p:cNvPr id="125" name="Google Shape;125;p16"/>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All MIPS arithmetic instructions have 3 operands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Operand order is fixed (e.g., destination first)</a:t>
            </a:r>
            <a:br>
              <a:rPr lang="en-US" sz="2000" b="0" i="0" u="none">
                <a:solidFill>
                  <a:schemeClr val="dk1"/>
                </a:solidFill>
                <a:latin typeface="Tahoma"/>
                <a:ea typeface="Tahoma"/>
                <a:cs typeface="Tahoma"/>
                <a:sym typeface="Tahoma"/>
              </a:rPr>
            </a:b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Example</a:t>
            </a:r>
            <a:r>
              <a:rPr lang="en-US" sz="2000" b="0" i="0" u="none">
                <a:solidFill>
                  <a:schemeClr val="dk1"/>
                </a:solidFill>
                <a:latin typeface="Tahoma"/>
                <a:ea typeface="Tahoma"/>
                <a:cs typeface="Tahoma"/>
                <a:sym typeface="Tahoma"/>
              </a:rPr>
              <a:t>:</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C code:  	</a:t>
            </a:r>
            <a:r>
              <a:rPr lang="en-US" sz="2000" b="0" i="0" u="none">
                <a:solidFill>
                  <a:schemeClr val="dk1"/>
                </a:solidFill>
                <a:latin typeface="Courier New"/>
                <a:ea typeface="Courier New"/>
                <a:cs typeface="Courier New"/>
                <a:sym typeface="Courier New"/>
              </a:rPr>
              <a:t>A = B + C</a:t>
            </a: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MIPS code:	</a:t>
            </a:r>
            <a:r>
              <a:rPr lang="en-US" sz="2000" b="0" i="0" u="none">
                <a:solidFill>
                  <a:schemeClr val="dk1"/>
                </a:solidFill>
                <a:latin typeface="Courier New"/>
                <a:ea typeface="Courier New"/>
                <a:cs typeface="Courier New"/>
                <a:sym typeface="Courier New"/>
              </a:rPr>
              <a:t>add $s0, $s1, $s2  </a:t>
            </a: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t>
            </a:r>
            <a:endParaRPr/>
          </a:p>
        </p:txBody>
      </p:sp>
      <p:sp>
        <p:nvSpPr>
          <p:cNvPr id="126" name="Google Shape;126;p16"/>
          <p:cNvSpPr/>
          <p:nvPr/>
        </p:nvSpPr>
        <p:spPr>
          <a:xfrm rot="-5460000">
            <a:off x="5484812" y="3733800"/>
            <a:ext cx="304800" cy="1981200"/>
          </a:xfrm>
          <a:prstGeom prst="lef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127" name="Google Shape;127;p16"/>
          <p:cNvCxnSpPr/>
          <p:nvPr/>
        </p:nvCxnSpPr>
        <p:spPr>
          <a:xfrm>
            <a:off x="4038600" y="3962400"/>
            <a:ext cx="83820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128" name="Google Shape;128;p16"/>
          <p:cNvCxnSpPr/>
          <p:nvPr/>
        </p:nvCxnSpPr>
        <p:spPr>
          <a:xfrm>
            <a:off x="4724400" y="3962400"/>
            <a:ext cx="914400" cy="381000"/>
          </a:xfrm>
          <a:prstGeom prst="straightConnector1">
            <a:avLst/>
          </a:prstGeom>
          <a:noFill/>
          <a:ln w="9525" cap="flat" cmpd="sng">
            <a:solidFill>
              <a:schemeClr val="dk1"/>
            </a:solidFill>
            <a:prstDash val="solid"/>
            <a:miter lim="800000"/>
            <a:headEnd type="none" w="med" len="med"/>
            <a:tailEnd type="triangle" w="med" len="med"/>
          </a:ln>
        </p:spPr>
      </p:cxnSp>
      <p:cxnSp>
        <p:nvCxnSpPr>
          <p:cNvPr id="129" name="Google Shape;129;p16"/>
          <p:cNvCxnSpPr/>
          <p:nvPr/>
        </p:nvCxnSpPr>
        <p:spPr>
          <a:xfrm>
            <a:off x="5334000" y="3962400"/>
            <a:ext cx="1066800" cy="381000"/>
          </a:xfrm>
          <a:prstGeom prst="straightConnector1">
            <a:avLst/>
          </a:prstGeom>
          <a:noFill/>
          <a:ln w="9525" cap="flat" cmpd="sng">
            <a:solidFill>
              <a:schemeClr val="dk1"/>
            </a:solidFill>
            <a:prstDash val="solid"/>
            <a:miter lim="800000"/>
            <a:headEnd type="none" w="med" len="med"/>
            <a:tailEnd type="triangle" w="med" len="med"/>
          </a:ln>
        </p:spPr>
      </p:cxnSp>
      <p:sp>
        <p:nvSpPr>
          <p:cNvPr id="130" name="Google Shape;130;p16"/>
          <p:cNvSpPr txBox="1"/>
          <p:nvPr/>
        </p:nvSpPr>
        <p:spPr>
          <a:xfrm>
            <a:off x="6016625" y="3679825"/>
            <a:ext cx="2547937" cy="5810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compiler’s job to associate</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variables with registers</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3"/>
          <p:cNvSpPr txBox="1">
            <a:spLocks noGrp="1"/>
          </p:cNvSpPr>
          <p:nvPr>
            <p:ph type="title"/>
          </p:nvPr>
        </p:nvSpPr>
        <p:spPr>
          <a:xfrm>
            <a:off x="1150937" y="228600"/>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Procedures</a:t>
            </a:r>
            <a:br>
              <a:rPr lang="en-US" sz="4400" b="0" i="0" u="none">
                <a:solidFill>
                  <a:schemeClr val="dk2"/>
                </a:solidFill>
                <a:latin typeface="Tahoma"/>
                <a:ea typeface="Tahoma"/>
                <a:cs typeface="Tahoma"/>
                <a:sym typeface="Tahoma"/>
              </a:rPr>
            </a:br>
            <a:endParaRPr/>
          </a:p>
        </p:txBody>
      </p:sp>
      <p:sp>
        <p:nvSpPr>
          <p:cNvPr id="589" name="Google Shape;589;p43"/>
          <p:cNvSpPr txBox="1">
            <a:spLocks noGrp="1"/>
          </p:cNvSpPr>
          <p:nvPr>
            <p:ph type="body" idx="1"/>
          </p:nvPr>
        </p:nvSpPr>
        <p:spPr>
          <a:xfrm>
            <a:off x="1143000" y="6858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Translated MIPS assembly</a:t>
            </a:r>
            <a:endParaRPr sz="20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Note more efficient use of registers possible!</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.text</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.globl main</a:t>
            </a:r>
            <a:endParaRPr/>
          </a:p>
          <a:p>
            <a:pPr marL="342900" lvl="0" indent="-342900" algn="l" rtl="0">
              <a:lnSpc>
                <a:spcPct val="90000"/>
              </a:lnSpc>
              <a:spcBef>
                <a:spcPts val="400"/>
              </a:spcBef>
              <a:spcAft>
                <a:spcPts val="0"/>
              </a:spcAft>
              <a:buSzPts val="1200"/>
              <a:buNone/>
            </a:pPr>
            <a:endParaRPr sz="2000" b="0" i="0" u="none">
              <a:solidFill>
                <a:schemeClr val="dk1"/>
              </a:solidFill>
              <a:latin typeface="Courier New"/>
              <a:ea typeface="Courier New"/>
              <a:cs typeface="Courier New"/>
              <a:sym typeface="Courier New"/>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main:</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addi $s0, $0, 5</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add  </a:t>
            </a:r>
            <a:r>
              <a:rPr lang="en-US" sz="2000" b="0" i="0" u="none">
                <a:solidFill>
                  <a:schemeClr val="hlink"/>
                </a:solidFill>
                <a:latin typeface="Courier New"/>
                <a:ea typeface="Courier New"/>
                <a:cs typeface="Courier New"/>
                <a:sym typeface="Courier New"/>
              </a:rPr>
              <a:t>$a0</a:t>
            </a:r>
            <a:r>
              <a:rPr lang="en-US" sz="2000" b="0" i="0" u="none">
                <a:solidFill>
                  <a:schemeClr val="dk1"/>
                </a:solidFill>
                <a:latin typeface="Courier New"/>
                <a:ea typeface="Courier New"/>
                <a:cs typeface="Courier New"/>
                <a:sym typeface="Courier New"/>
              </a:rPr>
              <a:t>, $s0, $0</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a:t>
            </a:r>
            <a:r>
              <a:rPr lang="en-US" sz="2000" b="0" i="0" u="none">
                <a:solidFill>
                  <a:schemeClr val="hlink"/>
                </a:solidFill>
                <a:latin typeface="Courier New"/>
                <a:ea typeface="Courier New"/>
                <a:cs typeface="Courier New"/>
                <a:sym typeface="Courier New"/>
              </a:rPr>
              <a:t>jal add10</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add $s1, $v0, $0</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add $s0, $s1, $0</a:t>
            </a:r>
            <a:endParaRPr/>
          </a:p>
          <a:p>
            <a:pPr marL="342900" lvl="0" indent="-342900" algn="l" rtl="0">
              <a:lnSpc>
                <a:spcPct val="90000"/>
              </a:lnSpc>
              <a:spcBef>
                <a:spcPts val="400"/>
              </a:spcBef>
              <a:spcAft>
                <a:spcPts val="0"/>
              </a:spcAft>
              <a:buSzPts val="1200"/>
              <a:buNone/>
            </a:pPr>
            <a:endParaRPr sz="2000" b="0" i="0" u="none">
              <a:solidFill>
                <a:schemeClr val="dk1"/>
              </a:solidFill>
              <a:latin typeface="Courier New"/>
              <a:ea typeface="Courier New"/>
              <a:cs typeface="Courier New"/>
              <a:sym typeface="Courier New"/>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li  $v0, 10 </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syscall</a:t>
            </a:r>
            <a:endParaRPr/>
          </a:p>
        </p:txBody>
      </p:sp>
      <p:sp>
        <p:nvSpPr>
          <p:cNvPr id="590" name="Google Shape;590;p43"/>
          <p:cNvSpPr txBox="1"/>
          <p:nvPr/>
        </p:nvSpPr>
        <p:spPr>
          <a:xfrm>
            <a:off x="5029200" y="1752600"/>
            <a:ext cx="3689350" cy="402113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Courier New"/>
              <a:buNone/>
            </a:pPr>
            <a:r>
              <a:rPr lang="en-US" sz="2000" b="0" i="0" u="none">
                <a:solidFill>
                  <a:schemeClr val="dk1"/>
                </a:solidFill>
                <a:latin typeface="Courier New"/>
                <a:ea typeface="Courier New"/>
                <a:cs typeface="Courier New"/>
                <a:sym typeface="Courier New"/>
              </a:rPr>
              <a:t>add10:</a:t>
            </a:r>
            <a:endParaRPr/>
          </a:p>
          <a:p>
            <a:pPr marL="0" marR="0" lvl="0" indent="0" algn="l" rtl="0">
              <a:lnSpc>
                <a:spcPct val="90000"/>
              </a:lnSpc>
              <a:spcBef>
                <a:spcPts val="400"/>
              </a:spcBef>
              <a:spcAft>
                <a:spcPts val="0"/>
              </a:spcAft>
              <a:buClr>
                <a:schemeClr val="dk1"/>
              </a:buClr>
              <a:buSzPts val="2000"/>
              <a:buFont typeface="Courier New"/>
              <a:buNone/>
            </a:pPr>
            <a:r>
              <a:rPr lang="en-US" sz="2000" b="0" i="0" u="none">
                <a:solidFill>
                  <a:schemeClr val="dk1"/>
                </a:solidFill>
                <a:latin typeface="Courier New"/>
                <a:ea typeface="Courier New"/>
                <a:cs typeface="Courier New"/>
                <a:sym typeface="Courier New"/>
              </a:rPr>
              <a:t>	</a:t>
            </a:r>
            <a:r>
              <a:rPr lang="en-US" sz="2000" b="0" i="0" u="none">
                <a:solidFill>
                  <a:schemeClr val="hlink"/>
                </a:solidFill>
                <a:latin typeface="Courier New"/>
                <a:ea typeface="Courier New"/>
                <a:cs typeface="Courier New"/>
                <a:sym typeface="Courier New"/>
              </a:rPr>
              <a:t>addi $sp, $sp, -4</a:t>
            </a:r>
            <a:endParaRPr/>
          </a:p>
          <a:p>
            <a:pPr marL="0" marR="0" lvl="0" indent="0" algn="l" rtl="0">
              <a:lnSpc>
                <a:spcPct val="90000"/>
              </a:lnSpc>
              <a:spcBef>
                <a:spcPts val="400"/>
              </a:spcBef>
              <a:spcAft>
                <a:spcPts val="0"/>
              </a:spcAft>
              <a:buClr>
                <a:schemeClr val="hlink"/>
              </a:buClr>
              <a:buSzPts val="2000"/>
              <a:buFont typeface="Courier New"/>
              <a:buNone/>
            </a:pPr>
            <a:r>
              <a:rPr lang="en-US" sz="2000" b="0" i="0" u="none">
                <a:solidFill>
                  <a:schemeClr val="hlink"/>
                </a:solidFill>
                <a:latin typeface="Courier New"/>
                <a:ea typeface="Courier New"/>
                <a:cs typeface="Courier New"/>
                <a:sym typeface="Courier New"/>
              </a:rPr>
              <a:t>	sw $s0, 0($sp)</a:t>
            </a:r>
            <a:endParaRPr/>
          </a:p>
          <a:p>
            <a:pPr marL="0" marR="0" lvl="0" indent="0" algn="l" rtl="0">
              <a:lnSpc>
                <a:spcPct val="90000"/>
              </a:lnSpc>
              <a:spcBef>
                <a:spcPts val="400"/>
              </a:spcBef>
              <a:spcAft>
                <a:spcPts val="0"/>
              </a:spcAft>
              <a:buClr>
                <a:schemeClr val="dk1"/>
              </a:buClr>
              <a:buSzPts val="2000"/>
              <a:buFont typeface="Courier New"/>
              <a:buNone/>
            </a:pPr>
            <a:r>
              <a:rPr lang="en-US" sz="2000" b="0" i="0" u="none">
                <a:solidFill>
                  <a:schemeClr val="dk1"/>
                </a:solidFill>
                <a:latin typeface="Courier New"/>
                <a:ea typeface="Courier New"/>
                <a:cs typeface="Courier New"/>
                <a:sym typeface="Courier New"/>
              </a:rPr>
              <a:t>	</a:t>
            </a:r>
            <a:endParaRPr/>
          </a:p>
          <a:p>
            <a:pPr marL="0" marR="0" lvl="0" indent="0" algn="l" rtl="0">
              <a:lnSpc>
                <a:spcPct val="90000"/>
              </a:lnSpc>
              <a:spcBef>
                <a:spcPts val="400"/>
              </a:spcBef>
              <a:spcAft>
                <a:spcPts val="0"/>
              </a:spcAft>
              <a:buClr>
                <a:schemeClr val="dk1"/>
              </a:buClr>
              <a:buSzPts val="2000"/>
              <a:buFont typeface="Courier New"/>
              <a:buNone/>
            </a:pPr>
            <a:r>
              <a:rPr lang="en-US" sz="2000" b="0" i="0" u="none">
                <a:solidFill>
                  <a:schemeClr val="dk1"/>
                </a:solidFill>
                <a:latin typeface="Courier New"/>
                <a:ea typeface="Courier New"/>
                <a:cs typeface="Courier New"/>
                <a:sym typeface="Courier New"/>
              </a:rPr>
              <a:t>	addi $s0, $a0, 10</a:t>
            </a:r>
            <a:endParaRPr/>
          </a:p>
          <a:p>
            <a:pPr marL="0" marR="0" lvl="0" indent="0" algn="l" rtl="0">
              <a:lnSpc>
                <a:spcPct val="90000"/>
              </a:lnSpc>
              <a:spcBef>
                <a:spcPts val="400"/>
              </a:spcBef>
              <a:spcAft>
                <a:spcPts val="0"/>
              </a:spcAft>
              <a:buClr>
                <a:schemeClr val="dk1"/>
              </a:buClr>
              <a:buSzPts val="2000"/>
              <a:buFont typeface="Courier New"/>
              <a:buNone/>
            </a:pPr>
            <a:r>
              <a:rPr lang="en-US" sz="2000" b="0" i="0" u="none">
                <a:solidFill>
                  <a:schemeClr val="dk1"/>
                </a:solidFill>
                <a:latin typeface="Courier New"/>
                <a:ea typeface="Courier New"/>
                <a:cs typeface="Courier New"/>
                <a:sym typeface="Courier New"/>
              </a:rPr>
              <a:t>	add </a:t>
            </a:r>
            <a:r>
              <a:rPr lang="en-US" sz="2000" b="0" i="0" u="none">
                <a:solidFill>
                  <a:schemeClr val="hlink"/>
                </a:solidFill>
                <a:latin typeface="Courier New"/>
                <a:ea typeface="Courier New"/>
                <a:cs typeface="Courier New"/>
                <a:sym typeface="Courier New"/>
              </a:rPr>
              <a:t>$v0</a:t>
            </a:r>
            <a:r>
              <a:rPr lang="en-US" sz="2000" b="0" i="0" u="none">
                <a:solidFill>
                  <a:schemeClr val="dk1"/>
                </a:solidFill>
                <a:latin typeface="Courier New"/>
                <a:ea typeface="Courier New"/>
                <a:cs typeface="Courier New"/>
                <a:sym typeface="Courier New"/>
              </a:rPr>
              <a:t>, $s0, $0</a:t>
            </a:r>
            <a:endParaRPr/>
          </a:p>
          <a:p>
            <a:pPr marL="0" marR="0" lvl="0" indent="0" algn="l" rtl="0">
              <a:lnSpc>
                <a:spcPct val="90000"/>
              </a:lnSpc>
              <a:spcBef>
                <a:spcPts val="400"/>
              </a:spcBef>
              <a:spcAft>
                <a:spcPts val="0"/>
              </a:spcAft>
              <a:buClr>
                <a:schemeClr val="dk1"/>
              </a:buClr>
              <a:buSzPts val="2000"/>
              <a:buFont typeface="Courier New"/>
              <a:buNone/>
            </a:pPr>
            <a:r>
              <a:rPr lang="en-US" sz="2000" b="0" i="0" u="none">
                <a:solidFill>
                  <a:schemeClr val="dk1"/>
                </a:solidFill>
                <a:latin typeface="Courier New"/>
                <a:ea typeface="Courier New"/>
                <a:cs typeface="Courier New"/>
                <a:sym typeface="Courier New"/>
              </a:rPr>
              <a:t>	</a:t>
            </a:r>
            <a:endParaRPr/>
          </a:p>
          <a:p>
            <a:pPr marL="0" marR="0" lvl="0" indent="0" algn="l" rtl="0">
              <a:lnSpc>
                <a:spcPct val="90000"/>
              </a:lnSpc>
              <a:spcBef>
                <a:spcPts val="400"/>
              </a:spcBef>
              <a:spcAft>
                <a:spcPts val="0"/>
              </a:spcAft>
              <a:buClr>
                <a:schemeClr val="dk1"/>
              </a:buClr>
              <a:buSzPts val="2000"/>
              <a:buFont typeface="Courier New"/>
              <a:buNone/>
            </a:pPr>
            <a:r>
              <a:rPr lang="en-US" sz="2000" b="0" i="0" u="none">
                <a:solidFill>
                  <a:schemeClr val="dk1"/>
                </a:solidFill>
                <a:latin typeface="Courier New"/>
                <a:ea typeface="Courier New"/>
                <a:cs typeface="Courier New"/>
                <a:sym typeface="Courier New"/>
              </a:rPr>
              <a:t>	</a:t>
            </a:r>
            <a:r>
              <a:rPr lang="en-US" sz="2000" b="0" i="0" u="none">
                <a:solidFill>
                  <a:schemeClr val="hlink"/>
                </a:solidFill>
                <a:latin typeface="Courier New"/>
                <a:ea typeface="Courier New"/>
                <a:cs typeface="Courier New"/>
                <a:sym typeface="Courier New"/>
              </a:rPr>
              <a:t>lw $s0, 0($sp)</a:t>
            </a:r>
            <a:endParaRPr/>
          </a:p>
          <a:p>
            <a:pPr marL="0" marR="0" lvl="0" indent="0" algn="l" rtl="0">
              <a:lnSpc>
                <a:spcPct val="90000"/>
              </a:lnSpc>
              <a:spcBef>
                <a:spcPts val="400"/>
              </a:spcBef>
              <a:spcAft>
                <a:spcPts val="0"/>
              </a:spcAft>
              <a:buClr>
                <a:schemeClr val="hlink"/>
              </a:buClr>
              <a:buSzPts val="2000"/>
              <a:buFont typeface="Courier New"/>
              <a:buNone/>
            </a:pPr>
            <a:r>
              <a:rPr lang="en-US" sz="2000" b="0" i="0" u="none">
                <a:solidFill>
                  <a:schemeClr val="hlink"/>
                </a:solidFill>
                <a:latin typeface="Courier New"/>
                <a:ea typeface="Courier New"/>
                <a:cs typeface="Courier New"/>
                <a:sym typeface="Courier New"/>
              </a:rPr>
              <a:t>	addi $sp, $sp, 4</a:t>
            </a:r>
            <a:endParaRPr/>
          </a:p>
          <a:p>
            <a:pPr marL="0" marR="0" lvl="0" indent="0" algn="l" rtl="0">
              <a:lnSpc>
                <a:spcPct val="90000"/>
              </a:lnSpc>
              <a:spcBef>
                <a:spcPts val="400"/>
              </a:spcBef>
              <a:spcAft>
                <a:spcPts val="0"/>
              </a:spcAft>
              <a:buClr>
                <a:schemeClr val="dk1"/>
              </a:buClr>
              <a:buSzPts val="2000"/>
              <a:buFont typeface="Courier New"/>
              <a:buNone/>
            </a:pPr>
            <a:endParaRPr sz="2000" b="0" i="0" u="none">
              <a:solidFill>
                <a:schemeClr val="hlink"/>
              </a:solidFill>
              <a:latin typeface="Courier New"/>
              <a:ea typeface="Courier New"/>
              <a:cs typeface="Courier New"/>
              <a:sym typeface="Courier New"/>
            </a:endParaRPr>
          </a:p>
          <a:p>
            <a:pPr marL="0" marR="0" lvl="0" indent="0" algn="l" rtl="0">
              <a:lnSpc>
                <a:spcPct val="90000"/>
              </a:lnSpc>
              <a:spcBef>
                <a:spcPts val="400"/>
              </a:spcBef>
              <a:spcAft>
                <a:spcPts val="0"/>
              </a:spcAft>
              <a:buClr>
                <a:schemeClr val="hlink"/>
              </a:buClr>
              <a:buSzPts val="2000"/>
              <a:buFont typeface="Courier New"/>
              <a:buNone/>
            </a:pPr>
            <a:r>
              <a:rPr lang="en-US" sz="2000" b="0" i="0" u="none">
                <a:solidFill>
                  <a:schemeClr val="hlink"/>
                </a:solidFill>
                <a:latin typeface="Courier New"/>
                <a:ea typeface="Courier New"/>
                <a:cs typeface="Courier New"/>
                <a:sym typeface="Courier New"/>
              </a:rPr>
              <a:t>	jr $ra</a:t>
            </a:r>
            <a:endParaRPr/>
          </a:p>
          <a:p>
            <a:pPr marL="0" marR="0" lvl="0" indent="0" algn="l" rtl="0">
              <a:lnSpc>
                <a:spcPct val="100000"/>
              </a:lnSpc>
              <a:spcBef>
                <a:spcPts val="0"/>
              </a:spcBef>
              <a:spcAft>
                <a:spcPts val="0"/>
              </a:spcAft>
              <a:buNone/>
            </a:pPr>
            <a:endParaRPr sz="2000" b="0" i="0" u="none">
              <a:solidFill>
                <a:schemeClr val="hlink"/>
              </a:solidFill>
              <a:latin typeface="Courier New"/>
              <a:ea typeface="Courier New"/>
              <a:cs typeface="Courier New"/>
              <a:sym typeface="Courier New"/>
            </a:endParaRPr>
          </a:p>
        </p:txBody>
      </p:sp>
      <p:cxnSp>
        <p:nvCxnSpPr>
          <p:cNvPr id="591" name="Google Shape;591;p43"/>
          <p:cNvCxnSpPr/>
          <p:nvPr/>
        </p:nvCxnSpPr>
        <p:spPr>
          <a:xfrm>
            <a:off x="4876800" y="1066800"/>
            <a:ext cx="0" cy="4800600"/>
          </a:xfrm>
          <a:prstGeom prst="straightConnector1">
            <a:avLst/>
          </a:prstGeom>
          <a:noFill/>
          <a:ln w="9525" cap="flat" cmpd="sng">
            <a:solidFill>
              <a:schemeClr val="dk1"/>
            </a:solidFill>
            <a:prstDash val="solid"/>
            <a:miter lim="800000"/>
            <a:headEnd type="none" w="med" len="med"/>
            <a:tailEnd type="none" w="med" len="med"/>
          </a:ln>
        </p:spPr>
      </p:cxnSp>
      <p:cxnSp>
        <p:nvCxnSpPr>
          <p:cNvPr id="592" name="Google Shape;592;p43"/>
          <p:cNvCxnSpPr/>
          <p:nvPr/>
        </p:nvCxnSpPr>
        <p:spPr>
          <a:xfrm>
            <a:off x="6172200" y="5562600"/>
            <a:ext cx="0" cy="1143000"/>
          </a:xfrm>
          <a:prstGeom prst="straightConnector1">
            <a:avLst/>
          </a:prstGeom>
          <a:noFill/>
          <a:ln w="9525" cap="flat" cmpd="sng">
            <a:solidFill>
              <a:schemeClr val="folHlink"/>
            </a:solidFill>
            <a:prstDash val="solid"/>
            <a:miter lim="800000"/>
            <a:headEnd type="none" w="med" len="med"/>
            <a:tailEnd type="none" w="med" len="med"/>
          </a:ln>
        </p:spPr>
      </p:cxnSp>
      <p:cxnSp>
        <p:nvCxnSpPr>
          <p:cNvPr id="593" name="Google Shape;593;p43"/>
          <p:cNvCxnSpPr/>
          <p:nvPr/>
        </p:nvCxnSpPr>
        <p:spPr>
          <a:xfrm>
            <a:off x="7620000" y="5562600"/>
            <a:ext cx="0" cy="1143000"/>
          </a:xfrm>
          <a:prstGeom prst="straightConnector1">
            <a:avLst/>
          </a:prstGeom>
          <a:noFill/>
          <a:ln w="9525" cap="flat" cmpd="sng">
            <a:solidFill>
              <a:schemeClr val="folHlink"/>
            </a:solidFill>
            <a:prstDash val="solid"/>
            <a:miter lim="800000"/>
            <a:headEnd type="none" w="med" len="med"/>
            <a:tailEnd type="none" w="med" len="med"/>
          </a:ln>
        </p:spPr>
      </p:cxnSp>
      <p:cxnSp>
        <p:nvCxnSpPr>
          <p:cNvPr id="594" name="Google Shape;594;p43"/>
          <p:cNvCxnSpPr/>
          <p:nvPr/>
        </p:nvCxnSpPr>
        <p:spPr>
          <a:xfrm>
            <a:off x="6172200" y="6096000"/>
            <a:ext cx="1447800" cy="0"/>
          </a:xfrm>
          <a:prstGeom prst="straightConnector1">
            <a:avLst/>
          </a:prstGeom>
          <a:noFill/>
          <a:ln w="9525" cap="flat" cmpd="sng">
            <a:solidFill>
              <a:schemeClr val="folHlink"/>
            </a:solidFill>
            <a:prstDash val="solid"/>
            <a:miter lim="800000"/>
            <a:headEnd type="none" w="med" len="med"/>
            <a:tailEnd type="none" w="med" len="med"/>
          </a:ln>
        </p:spPr>
      </p:cxnSp>
      <p:sp>
        <p:nvSpPr>
          <p:cNvPr id="595" name="Google Shape;595;p43"/>
          <p:cNvSpPr txBox="1"/>
          <p:nvPr/>
        </p:nvSpPr>
        <p:spPr>
          <a:xfrm>
            <a:off x="4876800" y="5791200"/>
            <a:ext cx="498475"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600"/>
              <a:buFont typeface="Tahoma"/>
              <a:buNone/>
            </a:pPr>
            <a:r>
              <a:rPr lang="en-US" sz="1600" b="0" i="0" u="none">
                <a:solidFill>
                  <a:schemeClr val="folHlink"/>
                </a:solidFill>
                <a:latin typeface="Tahoma"/>
                <a:ea typeface="Tahoma"/>
                <a:cs typeface="Tahoma"/>
                <a:sym typeface="Tahoma"/>
              </a:rPr>
              <a:t>$sp</a:t>
            </a:r>
            <a:endParaRPr/>
          </a:p>
        </p:txBody>
      </p:sp>
      <p:cxnSp>
        <p:nvCxnSpPr>
          <p:cNvPr id="596" name="Google Shape;596;p43"/>
          <p:cNvCxnSpPr/>
          <p:nvPr/>
        </p:nvCxnSpPr>
        <p:spPr>
          <a:xfrm>
            <a:off x="6172200" y="6400800"/>
            <a:ext cx="144780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597" name="Google Shape;597;p43"/>
          <p:cNvCxnSpPr/>
          <p:nvPr/>
        </p:nvCxnSpPr>
        <p:spPr>
          <a:xfrm>
            <a:off x="5334000" y="5943600"/>
            <a:ext cx="762000" cy="0"/>
          </a:xfrm>
          <a:prstGeom prst="straightConnector1">
            <a:avLst/>
          </a:prstGeom>
          <a:noFill/>
          <a:ln w="9525" cap="flat" cmpd="sng">
            <a:solidFill>
              <a:schemeClr val="folHlink"/>
            </a:solidFill>
            <a:prstDash val="solid"/>
            <a:miter lim="800000"/>
            <a:headEnd type="none" w="med" len="med"/>
            <a:tailEnd type="triangle" w="med" len="med"/>
          </a:ln>
        </p:spPr>
      </p:cxnSp>
      <p:cxnSp>
        <p:nvCxnSpPr>
          <p:cNvPr id="598" name="Google Shape;598;p43"/>
          <p:cNvCxnSpPr/>
          <p:nvPr/>
        </p:nvCxnSpPr>
        <p:spPr>
          <a:xfrm>
            <a:off x="5334000" y="6019800"/>
            <a:ext cx="762000" cy="228600"/>
          </a:xfrm>
          <a:prstGeom prst="straightConnector1">
            <a:avLst/>
          </a:prstGeom>
          <a:noFill/>
          <a:ln w="9525" cap="flat" cmpd="sng">
            <a:solidFill>
              <a:schemeClr val="folHlink"/>
            </a:solidFill>
            <a:prstDash val="solid"/>
            <a:miter lim="800000"/>
            <a:headEnd type="none" w="med" len="med"/>
            <a:tailEnd type="triangle" w="med" len="med"/>
          </a:ln>
        </p:spPr>
      </p:cxnSp>
      <p:sp>
        <p:nvSpPr>
          <p:cNvPr id="599" name="Google Shape;599;p43"/>
          <p:cNvSpPr txBox="1"/>
          <p:nvPr/>
        </p:nvSpPr>
        <p:spPr>
          <a:xfrm>
            <a:off x="6194425" y="6064250"/>
            <a:ext cx="1501775"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600"/>
              <a:buFont typeface="Tahoma"/>
              <a:buNone/>
            </a:pPr>
            <a:r>
              <a:rPr lang="en-US" sz="1600" b="0" i="0" u="none">
                <a:solidFill>
                  <a:schemeClr val="folHlink"/>
                </a:solidFill>
                <a:latin typeface="Tahoma"/>
                <a:ea typeface="Tahoma"/>
                <a:cs typeface="Tahoma"/>
                <a:sym typeface="Tahoma"/>
              </a:rPr>
              <a:t>Content of $s0</a:t>
            </a:r>
            <a:endParaRPr/>
          </a:p>
        </p:txBody>
      </p:sp>
      <p:sp>
        <p:nvSpPr>
          <p:cNvPr id="600" name="Google Shape;600;p43"/>
          <p:cNvSpPr txBox="1"/>
          <p:nvPr/>
        </p:nvSpPr>
        <p:spPr>
          <a:xfrm>
            <a:off x="7620000" y="5486400"/>
            <a:ext cx="1347787"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600"/>
              <a:buFont typeface="Tahoma"/>
              <a:buNone/>
            </a:pPr>
            <a:r>
              <a:rPr lang="en-US" sz="1600" b="0" i="0" u="none">
                <a:solidFill>
                  <a:schemeClr val="folHlink"/>
                </a:solidFill>
                <a:latin typeface="Tahoma"/>
                <a:ea typeface="Tahoma"/>
                <a:cs typeface="Tahoma"/>
                <a:sym typeface="Tahoma"/>
              </a:rPr>
              <a:t>High address</a:t>
            </a:r>
            <a:endParaRPr/>
          </a:p>
        </p:txBody>
      </p:sp>
      <p:sp>
        <p:nvSpPr>
          <p:cNvPr id="601" name="Google Shape;601;p43"/>
          <p:cNvSpPr txBox="1"/>
          <p:nvPr/>
        </p:nvSpPr>
        <p:spPr>
          <a:xfrm>
            <a:off x="7620000" y="6400800"/>
            <a:ext cx="1303337"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600"/>
              <a:buFont typeface="Tahoma"/>
              <a:buNone/>
            </a:pPr>
            <a:r>
              <a:rPr lang="en-US" sz="1600" b="0" i="0" u="none">
                <a:solidFill>
                  <a:schemeClr val="folHlink"/>
                </a:solidFill>
                <a:latin typeface="Tahoma"/>
                <a:ea typeface="Tahoma"/>
                <a:cs typeface="Tahoma"/>
                <a:sym typeface="Tahoma"/>
              </a:rPr>
              <a:t>Low address</a:t>
            </a:r>
            <a:endParaRPr/>
          </a:p>
        </p:txBody>
      </p:sp>
      <p:sp>
        <p:nvSpPr>
          <p:cNvPr id="602" name="Google Shape;602;p43"/>
          <p:cNvSpPr txBox="1"/>
          <p:nvPr/>
        </p:nvSpPr>
        <p:spPr>
          <a:xfrm>
            <a:off x="0" y="6461125"/>
            <a:ext cx="5622925"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1" u="none">
                <a:solidFill>
                  <a:schemeClr val="dk1"/>
                </a:solidFill>
                <a:latin typeface="Tahoma"/>
                <a:ea typeface="Tahoma"/>
                <a:cs typeface="Tahoma"/>
                <a:sym typeface="Tahoma"/>
              </a:rPr>
              <a:t>Run this code with PCSpim: procCallsProg1.asm </a:t>
            </a:r>
            <a:endParaRPr/>
          </a:p>
        </p:txBody>
      </p:sp>
      <p:sp>
        <p:nvSpPr>
          <p:cNvPr id="603" name="Google Shape;603;p43"/>
          <p:cNvSpPr txBox="1"/>
          <p:nvPr/>
        </p:nvSpPr>
        <p:spPr>
          <a:xfrm>
            <a:off x="6400800" y="5562600"/>
            <a:ext cx="1000125"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600"/>
              <a:buFont typeface="Tahoma"/>
              <a:buNone/>
            </a:pPr>
            <a:r>
              <a:rPr lang="en-US" sz="1600" b="0" i="0" u="none">
                <a:solidFill>
                  <a:schemeClr val="folHlink"/>
                </a:solidFill>
                <a:latin typeface="Tahoma"/>
                <a:ea typeface="Tahoma"/>
                <a:cs typeface="Tahoma"/>
                <a:sym typeface="Tahoma"/>
              </a:rPr>
              <a:t>MEMORY</a:t>
            </a:r>
            <a:endParaRPr/>
          </a:p>
        </p:txBody>
      </p:sp>
      <p:sp>
        <p:nvSpPr>
          <p:cNvPr id="604" name="Google Shape;604;p43"/>
          <p:cNvSpPr txBox="1"/>
          <p:nvPr/>
        </p:nvSpPr>
        <p:spPr>
          <a:xfrm>
            <a:off x="152400" y="3352800"/>
            <a:ext cx="1284287" cy="5810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600"/>
              <a:buFont typeface="Courier New"/>
              <a:buNone/>
            </a:pPr>
            <a:r>
              <a:rPr lang="en-US" sz="1600" b="0" i="0" u="none">
                <a:solidFill>
                  <a:schemeClr val="folHlink"/>
                </a:solidFill>
                <a:latin typeface="Courier New"/>
                <a:ea typeface="Courier New"/>
                <a:cs typeface="Courier New"/>
                <a:sym typeface="Courier New"/>
              </a:rPr>
              <a:t>argument </a:t>
            </a:r>
            <a:endParaRPr/>
          </a:p>
          <a:p>
            <a:pPr marL="0" marR="0" lvl="0" indent="0" algn="l" rtl="0">
              <a:lnSpc>
                <a:spcPct val="100000"/>
              </a:lnSpc>
              <a:spcBef>
                <a:spcPts val="0"/>
              </a:spcBef>
              <a:spcAft>
                <a:spcPts val="0"/>
              </a:spcAft>
              <a:buClr>
                <a:schemeClr val="folHlink"/>
              </a:buClr>
              <a:buSzPts val="1600"/>
              <a:buFont typeface="Courier New"/>
              <a:buNone/>
            </a:pPr>
            <a:r>
              <a:rPr lang="en-US" sz="1600" b="0" i="0" u="none">
                <a:solidFill>
                  <a:schemeClr val="folHlink"/>
                </a:solidFill>
                <a:latin typeface="Courier New"/>
                <a:ea typeface="Courier New"/>
                <a:cs typeface="Courier New"/>
                <a:sym typeface="Courier New"/>
              </a:rPr>
              <a:t>to callee</a:t>
            </a:r>
            <a:endParaRPr/>
          </a:p>
        </p:txBody>
      </p:sp>
      <p:cxnSp>
        <p:nvCxnSpPr>
          <p:cNvPr id="605" name="Google Shape;605;p43"/>
          <p:cNvCxnSpPr/>
          <p:nvPr/>
        </p:nvCxnSpPr>
        <p:spPr>
          <a:xfrm rot="10800000" flipH="1">
            <a:off x="1295400" y="3352800"/>
            <a:ext cx="990600" cy="304800"/>
          </a:xfrm>
          <a:prstGeom prst="straightConnector1">
            <a:avLst/>
          </a:prstGeom>
          <a:noFill/>
          <a:ln w="9525" cap="flat" cmpd="sng">
            <a:solidFill>
              <a:schemeClr val="folHlink"/>
            </a:solidFill>
            <a:prstDash val="solid"/>
            <a:miter lim="800000"/>
            <a:headEnd type="none" w="med" len="med"/>
            <a:tailEnd type="triangle" w="med" len="med"/>
          </a:ln>
        </p:spPr>
      </p:cxnSp>
      <p:sp>
        <p:nvSpPr>
          <p:cNvPr id="606" name="Google Shape;606;p43"/>
          <p:cNvSpPr txBox="1"/>
          <p:nvPr/>
        </p:nvSpPr>
        <p:spPr>
          <a:xfrm>
            <a:off x="4876800" y="3657600"/>
            <a:ext cx="1284287" cy="5810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600"/>
              <a:buFont typeface="Courier New"/>
              <a:buNone/>
            </a:pPr>
            <a:r>
              <a:rPr lang="en-US" sz="1600" b="0" i="0" u="none">
                <a:solidFill>
                  <a:schemeClr val="folHlink"/>
                </a:solidFill>
                <a:latin typeface="Courier New"/>
                <a:ea typeface="Courier New"/>
                <a:cs typeface="Courier New"/>
                <a:sym typeface="Courier New"/>
              </a:rPr>
              <a:t>result</a:t>
            </a:r>
            <a:endParaRPr/>
          </a:p>
          <a:p>
            <a:pPr marL="0" marR="0" lvl="0" indent="0" algn="l" rtl="0">
              <a:lnSpc>
                <a:spcPct val="100000"/>
              </a:lnSpc>
              <a:spcBef>
                <a:spcPts val="0"/>
              </a:spcBef>
              <a:spcAft>
                <a:spcPts val="0"/>
              </a:spcAft>
              <a:buClr>
                <a:schemeClr val="folHlink"/>
              </a:buClr>
              <a:buSzPts val="1600"/>
              <a:buFont typeface="Courier New"/>
              <a:buNone/>
            </a:pPr>
            <a:r>
              <a:rPr lang="en-US" sz="1600" b="0" i="0" u="none">
                <a:solidFill>
                  <a:schemeClr val="folHlink"/>
                </a:solidFill>
                <a:latin typeface="Courier New"/>
                <a:ea typeface="Courier New"/>
                <a:cs typeface="Courier New"/>
                <a:sym typeface="Courier New"/>
              </a:rPr>
              <a:t>to caller</a:t>
            </a:r>
            <a:endParaRPr/>
          </a:p>
        </p:txBody>
      </p:sp>
      <p:cxnSp>
        <p:nvCxnSpPr>
          <p:cNvPr id="607" name="Google Shape;607;p43"/>
          <p:cNvCxnSpPr/>
          <p:nvPr/>
        </p:nvCxnSpPr>
        <p:spPr>
          <a:xfrm rot="10800000" flipH="1">
            <a:off x="5867400" y="3733800"/>
            <a:ext cx="762000" cy="152400"/>
          </a:xfrm>
          <a:prstGeom prst="straightConnector1">
            <a:avLst/>
          </a:prstGeom>
          <a:noFill/>
          <a:ln w="9525" cap="flat" cmpd="sng">
            <a:solidFill>
              <a:schemeClr val="folHlink"/>
            </a:solidFill>
            <a:prstDash val="solid"/>
            <a:miter lim="800000"/>
            <a:headEnd type="none" w="med" len="med"/>
            <a:tailEnd type="triangle" w="med" len="med"/>
          </a:ln>
        </p:spPr>
      </p:cxnSp>
      <p:sp>
        <p:nvSpPr>
          <p:cNvPr id="608" name="Google Shape;608;p43"/>
          <p:cNvSpPr txBox="1"/>
          <p:nvPr/>
        </p:nvSpPr>
        <p:spPr>
          <a:xfrm>
            <a:off x="0" y="4114800"/>
            <a:ext cx="1773237"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600"/>
              <a:buFont typeface="Courier New"/>
              <a:buNone/>
            </a:pPr>
            <a:r>
              <a:rPr lang="en-US" sz="1600" b="0" i="0" u="none">
                <a:solidFill>
                  <a:schemeClr val="folHlink"/>
                </a:solidFill>
                <a:latin typeface="Courier New"/>
                <a:ea typeface="Courier New"/>
                <a:cs typeface="Courier New"/>
                <a:sym typeface="Courier New"/>
              </a:rPr>
              <a:t>jump and link</a:t>
            </a:r>
            <a:endParaRPr/>
          </a:p>
        </p:txBody>
      </p:sp>
      <p:cxnSp>
        <p:nvCxnSpPr>
          <p:cNvPr id="609" name="Google Shape;609;p43"/>
          <p:cNvCxnSpPr/>
          <p:nvPr/>
        </p:nvCxnSpPr>
        <p:spPr>
          <a:xfrm rot="10800000" flipH="1">
            <a:off x="685800" y="3962400"/>
            <a:ext cx="838200" cy="228600"/>
          </a:xfrm>
          <a:prstGeom prst="straightConnector1">
            <a:avLst/>
          </a:prstGeom>
          <a:noFill/>
          <a:ln w="9525" cap="flat" cmpd="sng">
            <a:solidFill>
              <a:schemeClr val="folHlink"/>
            </a:solidFill>
            <a:prstDash val="solid"/>
            <a:miter lim="800000"/>
            <a:headEnd type="none" w="med" len="med"/>
            <a:tailEnd type="triangle" w="med" len="med"/>
          </a:ln>
        </p:spPr>
      </p:cxnSp>
      <p:sp>
        <p:nvSpPr>
          <p:cNvPr id="610" name="Google Shape;610;p43"/>
          <p:cNvSpPr txBox="1"/>
          <p:nvPr/>
        </p:nvSpPr>
        <p:spPr>
          <a:xfrm>
            <a:off x="2324100" y="3930650"/>
            <a:ext cx="2628900"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600"/>
              <a:buFont typeface="Courier New"/>
              <a:buNone/>
            </a:pPr>
            <a:r>
              <a:rPr lang="en-US" sz="1600" b="0" i="0" u="none">
                <a:solidFill>
                  <a:schemeClr val="folHlink"/>
                </a:solidFill>
                <a:latin typeface="Courier New"/>
                <a:ea typeface="Courier New"/>
                <a:cs typeface="Courier New"/>
                <a:sym typeface="Courier New"/>
              </a:rPr>
              <a:t>control returns here</a:t>
            </a:r>
            <a:endParaRPr/>
          </a:p>
        </p:txBody>
      </p:sp>
      <p:sp>
        <p:nvSpPr>
          <p:cNvPr id="611" name="Google Shape;611;p43"/>
          <p:cNvSpPr txBox="1"/>
          <p:nvPr/>
        </p:nvSpPr>
        <p:spPr>
          <a:xfrm>
            <a:off x="6629400" y="990600"/>
            <a:ext cx="1773237" cy="82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save register</a:t>
            </a:r>
            <a:endParaRPr/>
          </a:p>
          <a:p>
            <a:pPr marL="0" marR="0" lvl="0" indent="0" algn="l" rtl="0">
              <a:lnSpc>
                <a:spcPct val="100000"/>
              </a:lnSpc>
              <a:spcBef>
                <a:spcPts val="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in stack, see</a:t>
            </a:r>
            <a:endParaRPr/>
          </a:p>
          <a:p>
            <a:pPr marL="0" marR="0" lvl="0" indent="0" algn="l" rtl="0">
              <a:lnSpc>
                <a:spcPct val="100000"/>
              </a:lnSpc>
              <a:spcBef>
                <a:spcPts val="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figure below</a:t>
            </a:r>
            <a:endParaRPr/>
          </a:p>
        </p:txBody>
      </p:sp>
      <p:sp>
        <p:nvSpPr>
          <p:cNvPr id="612" name="Google Shape;612;p43"/>
          <p:cNvSpPr/>
          <p:nvPr/>
        </p:nvSpPr>
        <p:spPr>
          <a:xfrm>
            <a:off x="8686800" y="2133600"/>
            <a:ext cx="76200" cy="609600"/>
          </a:xfrm>
          <a:prstGeom prst="righ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13" name="Google Shape;613;p43"/>
          <p:cNvSpPr/>
          <p:nvPr/>
        </p:nvSpPr>
        <p:spPr>
          <a:xfrm>
            <a:off x="8458200" y="1447800"/>
            <a:ext cx="444500" cy="990600"/>
          </a:xfrm>
          <a:custGeom>
            <a:avLst/>
            <a:gdLst/>
            <a:ahLst/>
            <a:cxnLst/>
            <a:rect l="l" t="t" r="r" b="b"/>
            <a:pathLst>
              <a:path w="280" h="624" extrusionOk="0">
                <a:moveTo>
                  <a:pt x="0" y="0"/>
                </a:moveTo>
                <a:cubicBezTo>
                  <a:pt x="100" y="68"/>
                  <a:pt x="200" y="136"/>
                  <a:pt x="240" y="240"/>
                </a:cubicBezTo>
                <a:cubicBezTo>
                  <a:pt x="280" y="344"/>
                  <a:pt x="260" y="484"/>
                  <a:pt x="240" y="624"/>
                </a:cubicBezTo>
              </a:path>
            </a:pathLst>
          </a:custGeom>
          <a:noFill/>
          <a:ln w="9525" cap="flat" cmpd="sng">
            <a:solidFill>
              <a:schemeClr val="dk1"/>
            </a:solidFill>
            <a:prstDash val="solid"/>
            <a:miter lim="524288"/>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14" name="Google Shape;614;p43"/>
          <p:cNvSpPr txBox="1"/>
          <p:nvPr/>
        </p:nvSpPr>
        <p:spPr>
          <a:xfrm>
            <a:off x="4918075" y="4203700"/>
            <a:ext cx="1039812" cy="5810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600"/>
              <a:buFont typeface="Courier New"/>
              <a:buNone/>
            </a:pPr>
            <a:r>
              <a:rPr lang="en-US" sz="1600" b="0" i="0" u="none">
                <a:solidFill>
                  <a:schemeClr val="folHlink"/>
                </a:solidFill>
                <a:latin typeface="Courier New"/>
                <a:ea typeface="Courier New"/>
                <a:cs typeface="Courier New"/>
                <a:sym typeface="Courier New"/>
              </a:rPr>
              <a:t>restore</a:t>
            </a:r>
            <a:endParaRPr/>
          </a:p>
          <a:p>
            <a:pPr marL="0" marR="0" lvl="0" indent="0" algn="l" rtl="0">
              <a:lnSpc>
                <a:spcPct val="100000"/>
              </a:lnSpc>
              <a:spcBef>
                <a:spcPts val="0"/>
              </a:spcBef>
              <a:spcAft>
                <a:spcPts val="0"/>
              </a:spcAft>
              <a:buClr>
                <a:schemeClr val="folHlink"/>
              </a:buClr>
              <a:buSzPts val="1600"/>
              <a:buFont typeface="Courier New"/>
              <a:buNone/>
            </a:pPr>
            <a:r>
              <a:rPr lang="en-US" sz="1600" b="0" i="0" u="none">
                <a:solidFill>
                  <a:schemeClr val="folHlink"/>
                </a:solidFill>
                <a:latin typeface="Courier New"/>
                <a:ea typeface="Courier New"/>
                <a:cs typeface="Courier New"/>
                <a:sym typeface="Courier New"/>
              </a:rPr>
              <a:t>values</a:t>
            </a:r>
            <a:endParaRPr/>
          </a:p>
        </p:txBody>
      </p:sp>
      <p:sp>
        <p:nvSpPr>
          <p:cNvPr id="615" name="Google Shape;615;p43"/>
          <p:cNvSpPr/>
          <p:nvPr/>
        </p:nvSpPr>
        <p:spPr>
          <a:xfrm>
            <a:off x="5943600" y="4191000"/>
            <a:ext cx="76200" cy="533400"/>
          </a:xfrm>
          <a:prstGeom prst="leftBrace">
            <a:avLst>
              <a:gd name="adj1" fmla="val 8333"/>
              <a:gd name="adj2" fmla="val 50000"/>
            </a:avLst>
          </a:prstGeom>
          <a:no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16" name="Google Shape;616;p43"/>
          <p:cNvSpPr/>
          <p:nvPr/>
        </p:nvSpPr>
        <p:spPr>
          <a:xfrm>
            <a:off x="3352800" y="5410200"/>
            <a:ext cx="76200" cy="609600"/>
          </a:xfrm>
          <a:prstGeom prst="righ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17" name="Google Shape;617;p43"/>
          <p:cNvSpPr txBox="1"/>
          <p:nvPr/>
        </p:nvSpPr>
        <p:spPr>
          <a:xfrm>
            <a:off x="3424237" y="5346700"/>
            <a:ext cx="1528762" cy="82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system code</a:t>
            </a:r>
            <a:endParaRPr/>
          </a:p>
          <a:p>
            <a:pPr marL="0" marR="0" lvl="0" indent="0" algn="l" rtl="0">
              <a:lnSpc>
                <a:spcPct val="100000"/>
              </a:lnSpc>
              <a:spcBef>
                <a:spcPts val="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&amp; call to </a:t>
            </a:r>
            <a:endParaRPr/>
          </a:p>
          <a:p>
            <a:pPr marL="0" marR="0" lvl="0" indent="0" algn="l" rtl="0">
              <a:lnSpc>
                <a:spcPct val="100000"/>
              </a:lnSpc>
              <a:spcBef>
                <a:spcPts val="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exit</a:t>
            </a:r>
            <a:endParaRPr/>
          </a:p>
        </p:txBody>
      </p:sp>
      <p:sp>
        <p:nvSpPr>
          <p:cNvPr id="618" name="Google Shape;618;p43"/>
          <p:cNvSpPr txBox="1"/>
          <p:nvPr/>
        </p:nvSpPr>
        <p:spPr>
          <a:xfrm>
            <a:off x="4876800" y="5149850"/>
            <a:ext cx="917575"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600"/>
              <a:buFont typeface="Courier New"/>
              <a:buNone/>
            </a:pPr>
            <a:r>
              <a:rPr lang="en-US" sz="1600" b="0" i="0" u="none">
                <a:solidFill>
                  <a:schemeClr val="folHlink"/>
                </a:solidFill>
                <a:latin typeface="Courier New"/>
                <a:ea typeface="Courier New"/>
                <a:cs typeface="Courier New"/>
                <a:sym typeface="Courier New"/>
              </a:rPr>
              <a:t>return</a:t>
            </a:r>
            <a:endParaRPr/>
          </a:p>
        </p:txBody>
      </p:sp>
      <p:cxnSp>
        <p:nvCxnSpPr>
          <p:cNvPr id="619" name="Google Shape;619;p43"/>
          <p:cNvCxnSpPr/>
          <p:nvPr/>
        </p:nvCxnSpPr>
        <p:spPr>
          <a:xfrm>
            <a:off x="5715000" y="5334000"/>
            <a:ext cx="304800" cy="0"/>
          </a:xfrm>
          <a:prstGeom prst="straightConnector1">
            <a:avLst/>
          </a:prstGeom>
          <a:noFill/>
          <a:ln w="9525" cap="flat" cmpd="sng">
            <a:solidFill>
              <a:schemeClr val="folHlink"/>
            </a:solidFill>
            <a:prstDash val="solid"/>
            <a:miter lim="800000"/>
            <a:headEnd type="none" w="med" len="med"/>
            <a:tailEnd type="triangle" w="med" len="med"/>
          </a:ln>
        </p:spPr>
      </p:cxnSp>
      <p:cxnSp>
        <p:nvCxnSpPr>
          <p:cNvPr id="620" name="Google Shape;620;p43"/>
          <p:cNvCxnSpPr/>
          <p:nvPr/>
        </p:nvCxnSpPr>
        <p:spPr>
          <a:xfrm flipH="1">
            <a:off x="2209800" y="4191000"/>
            <a:ext cx="457200" cy="228600"/>
          </a:xfrm>
          <a:prstGeom prst="straightConnector1">
            <a:avLst/>
          </a:prstGeom>
          <a:noFill/>
          <a:ln w="9525" cap="flat" cmpd="sng">
            <a:solidFill>
              <a:schemeClr val="folHlink"/>
            </a:solidFill>
            <a:prstDash val="solid"/>
            <a:miter lim="800000"/>
            <a:headEnd type="none" w="med" len="med"/>
            <a:tailEnd type="triangle" w="med" len="med"/>
          </a:ln>
        </p:spPr>
      </p:cxn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4"/>
          <p:cNvSpPr txBox="1"/>
          <p:nvPr/>
        </p:nvSpPr>
        <p:spPr>
          <a:xfrm>
            <a:off x="4648200" y="5943600"/>
            <a:ext cx="3733800" cy="762000"/>
          </a:xfrm>
          <a:prstGeom prst="rect">
            <a:avLst/>
          </a:prstGeom>
          <a:solidFill>
            <a:schemeClr val="lt1"/>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26" name="Google Shape;626;p44"/>
          <p:cNvSpPr txBox="1"/>
          <p:nvPr/>
        </p:nvSpPr>
        <p:spPr>
          <a:xfrm>
            <a:off x="609600" y="1905000"/>
            <a:ext cx="3784600" cy="736600"/>
          </a:xfrm>
          <a:prstGeom prst="rect">
            <a:avLst/>
          </a:prstGeom>
          <a:solidFill>
            <a:schemeClr val="lt1"/>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27" name="Google Shape;627;p44"/>
          <p:cNvSpPr txBox="1"/>
          <p:nvPr/>
        </p:nvSpPr>
        <p:spPr>
          <a:xfrm>
            <a:off x="4648200" y="3962400"/>
            <a:ext cx="3733800" cy="736600"/>
          </a:xfrm>
          <a:prstGeom prst="rect">
            <a:avLst/>
          </a:prstGeom>
          <a:solidFill>
            <a:schemeClr val="lt1"/>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28" name="Google Shape;628;p44"/>
          <p:cNvSpPr txBox="1"/>
          <p:nvPr/>
        </p:nvSpPr>
        <p:spPr>
          <a:xfrm>
            <a:off x="609600" y="1828800"/>
            <a:ext cx="3959225" cy="4503737"/>
          </a:xfrm>
          <a:prstGeom prst="rect">
            <a:avLst/>
          </a:prstGeom>
          <a:noFill/>
          <a:ln w="12700" cap="flat" cmpd="sng">
            <a:solidFill>
              <a:schemeClr val="dk1"/>
            </a:solidFill>
            <a:prstDash val="solid"/>
            <a:miter lim="800000"/>
            <a:headEnd type="none" w="sm" len="sm"/>
            <a:tailEnd type="none" w="sm" len="sm"/>
          </a:ln>
        </p:spPr>
        <p:txBody>
          <a:bodyPr spcFirstLastPara="1" wrap="square" lIns="90475" tIns="44450" rIns="90475" bIns="44450" anchor="t" anchorCtr="0">
            <a:noAutofit/>
          </a:bodyPr>
          <a:lstStyle/>
          <a:p>
            <a:pPr marL="457200" marR="0" lvl="0" indent="-45720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0	</a:t>
            </a:r>
            <a:r>
              <a:rPr lang="en-US" sz="1800" b="1" i="0" u="none">
                <a:solidFill>
                  <a:schemeClr val="accent1"/>
                </a:solidFill>
                <a:latin typeface="Arial"/>
                <a:ea typeface="Arial"/>
                <a:cs typeface="Arial"/>
                <a:sym typeface="Arial"/>
              </a:rPr>
              <a:t>zero</a:t>
            </a:r>
            <a:r>
              <a:rPr lang="en-US" sz="1800" b="1" i="0" u="none">
                <a:solidFill>
                  <a:schemeClr val="dk1"/>
                </a:solidFill>
                <a:latin typeface="Arial"/>
                <a:ea typeface="Arial"/>
                <a:cs typeface="Arial"/>
                <a:sym typeface="Arial"/>
              </a:rPr>
              <a:t>  </a:t>
            </a:r>
            <a:r>
              <a:rPr lang="en-US" sz="1800" b="1" i="0" u="none">
                <a:solidFill>
                  <a:schemeClr val="accent1"/>
                </a:solidFill>
                <a:latin typeface="Arial"/>
                <a:ea typeface="Arial"/>
                <a:cs typeface="Arial"/>
                <a:sym typeface="Arial"/>
              </a:rPr>
              <a:t>constant 0</a:t>
            </a:r>
            <a:endParaRPr/>
          </a:p>
          <a:p>
            <a:pPr marL="457200" marR="0" lvl="0" indent="-457200" algn="l" rtl="0">
              <a:lnSpc>
                <a:spcPct val="100000"/>
              </a:lnSpc>
              <a:spcBef>
                <a:spcPts val="9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	</a:t>
            </a:r>
            <a:r>
              <a:rPr lang="en-US" sz="1800" b="1" i="0" u="none">
                <a:solidFill>
                  <a:schemeClr val="accent1"/>
                </a:solidFill>
                <a:latin typeface="Arial"/>
                <a:ea typeface="Arial"/>
                <a:cs typeface="Arial"/>
                <a:sym typeface="Arial"/>
              </a:rPr>
              <a:t>at</a:t>
            </a:r>
            <a:r>
              <a:rPr lang="en-US" sz="1800" b="1" i="0" u="none">
                <a:solidFill>
                  <a:schemeClr val="dk1"/>
                </a:solidFill>
                <a:latin typeface="Arial"/>
                <a:ea typeface="Arial"/>
                <a:cs typeface="Arial"/>
                <a:sym typeface="Arial"/>
              </a:rPr>
              <a:t>	   </a:t>
            </a:r>
            <a:r>
              <a:rPr lang="en-US" sz="1800" b="1" i="0" u="none">
                <a:solidFill>
                  <a:schemeClr val="accent1"/>
                </a:solidFill>
                <a:latin typeface="Arial"/>
                <a:ea typeface="Arial"/>
                <a:cs typeface="Arial"/>
                <a:sym typeface="Arial"/>
              </a:rPr>
              <a:t>reserved for assembler</a:t>
            </a:r>
            <a:endParaRPr/>
          </a:p>
          <a:p>
            <a:pPr marL="457200" marR="0" lvl="0" indent="-457200" algn="l" rtl="0">
              <a:lnSpc>
                <a:spcPct val="100000"/>
              </a:lnSpc>
              <a:spcBef>
                <a:spcPts val="9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2	v0	results from callee</a:t>
            </a:r>
            <a:endParaRPr/>
          </a:p>
          <a:p>
            <a:pPr marL="457200" marR="0" lvl="0" indent="-457200" algn="l" rtl="0">
              <a:lnSpc>
                <a:spcPct val="100000"/>
              </a:lnSpc>
              <a:spcBef>
                <a:spcPts val="9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3	v1	returned to caller</a:t>
            </a:r>
            <a:endParaRPr/>
          </a:p>
          <a:p>
            <a:pPr marL="457200" marR="0" lvl="0" indent="-457200" algn="l" rtl="0">
              <a:lnSpc>
                <a:spcPct val="100000"/>
              </a:lnSpc>
              <a:spcBef>
                <a:spcPts val="9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4     </a:t>
            </a:r>
            <a:r>
              <a:rPr lang="en-US" sz="1800" b="1" i="0" u="none">
                <a:solidFill>
                  <a:srgbClr val="8901F3"/>
                </a:solidFill>
                <a:latin typeface="Arial"/>
                <a:ea typeface="Arial"/>
                <a:cs typeface="Arial"/>
                <a:sym typeface="Arial"/>
              </a:rPr>
              <a:t>a0</a:t>
            </a:r>
            <a:r>
              <a:rPr lang="en-US" sz="1800" b="1" i="0" u="none">
                <a:solidFill>
                  <a:schemeClr val="dk1"/>
                </a:solidFill>
                <a:latin typeface="Arial"/>
                <a:ea typeface="Arial"/>
                <a:cs typeface="Arial"/>
                <a:sym typeface="Arial"/>
              </a:rPr>
              <a:t>	</a:t>
            </a:r>
            <a:r>
              <a:rPr lang="en-US" sz="1800" b="1" i="0" u="none">
                <a:solidFill>
                  <a:srgbClr val="8901F3"/>
                </a:solidFill>
                <a:latin typeface="Arial"/>
                <a:ea typeface="Arial"/>
                <a:cs typeface="Arial"/>
                <a:sym typeface="Arial"/>
              </a:rPr>
              <a:t>arguments to callee</a:t>
            </a:r>
            <a:endParaRPr/>
          </a:p>
          <a:p>
            <a:pPr marL="457200" marR="0" lvl="0" indent="-457200" algn="l" rtl="0">
              <a:lnSpc>
                <a:spcPct val="100000"/>
              </a:lnSpc>
              <a:spcBef>
                <a:spcPts val="9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5	</a:t>
            </a:r>
            <a:r>
              <a:rPr lang="en-US" sz="1800" b="1" i="0" u="none">
                <a:solidFill>
                  <a:srgbClr val="8901F3"/>
                </a:solidFill>
                <a:latin typeface="Arial"/>
                <a:ea typeface="Arial"/>
                <a:cs typeface="Arial"/>
                <a:sym typeface="Arial"/>
              </a:rPr>
              <a:t>a1    from caller: caller saves</a:t>
            </a:r>
            <a:endParaRPr/>
          </a:p>
          <a:p>
            <a:pPr marL="457200" marR="0" lvl="0" indent="-457200" algn="l" rtl="0">
              <a:lnSpc>
                <a:spcPct val="100000"/>
              </a:lnSpc>
              <a:spcBef>
                <a:spcPts val="9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6	</a:t>
            </a:r>
            <a:r>
              <a:rPr lang="en-US" sz="1800" b="1" i="0" u="none">
                <a:solidFill>
                  <a:srgbClr val="8901F3"/>
                </a:solidFill>
                <a:latin typeface="Arial"/>
                <a:ea typeface="Arial"/>
                <a:cs typeface="Arial"/>
                <a:sym typeface="Arial"/>
              </a:rPr>
              <a:t>a2</a:t>
            </a:r>
            <a:endParaRPr/>
          </a:p>
          <a:p>
            <a:pPr marL="457200" marR="0" lvl="0" indent="-457200" algn="l" rtl="0">
              <a:lnSpc>
                <a:spcPct val="100000"/>
              </a:lnSpc>
              <a:spcBef>
                <a:spcPts val="9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7	</a:t>
            </a:r>
            <a:r>
              <a:rPr lang="en-US" sz="1800" b="1" i="0" u="none">
                <a:solidFill>
                  <a:srgbClr val="8901F3"/>
                </a:solidFill>
                <a:latin typeface="Arial"/>
                <a:ea typeface="Arial"/>
                <a:cs typeface="Arial"/>
                <a:sym typeface="Arial"/>
              </a:rPr>
              <a:t>a3</a:t>
            </a:r>
            <a:r>
              <a:rPr lang="en-US" sz="1800" b="1" i="0" u="none">
                <a:solidFill>
                  <a:schemeClr val="dk1"/>
                </a:solidFill>
                <a:latin typeface="Arial"/>
                <a:ea typeface="Arial"/>
                <a:cs typeface="Arial"/>
                <a:sym typeface="Arial"/>
              </a:rPr>
              <a:t>	</a:t>
            </a:r>
            <a:endParaRPr/>
          </a:p>
          <a:p>
            <a:pPr marL="457200" marR="0" lvl="0" indent="-457200" algn="l" rtl="0">
              <a:lnSpc>
                <a:spcPct val="100000"/>
              </a:lnSpc>
              <a:spcBef>
                <a:spcPts val="9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8	</a:t>
            </a:r>
            <a:r>
              <a:rPr lang="en-US" sz="1800" b="1" i="0" u="none">
                <a:solidFill>
                  <a:schemeClr val="hlink"/>
                </a:solidFill>
                <a:latin typeface="Arial"/>
                <a:ea typeface="Arial"/>
                <a:cs typeface="Arial"/>
                <a:sym typeface="Arial"/>
              </a:rPr>
              <a:t>t0</a:t>
            </a:r>
            <a:r>
              <a:rPr lang="en-US" sz="1800" b="1" i="0" u="none">
                <a:solidFill>
                  <a:schemeClr val="dk1"/>
                </a:solidFill>
                <a:latin typeface="Arial"/>
                <a:ea typeface="Arial"/>
                <a:cs typeface="Arial"/>
                <a:sym typeface="Arial"/>
              </a:rPr>
              <a:t>	</a:t>
            </a:r>
            <a:r>
              <a:rPr lang="en-US" sz="1800" b="1" i="0" u="none">
                <a:solidFill>
                  <a:schemeClr val="hlink"/>
                </a:solidFill>
                <a:latin typeface="Arial"/>
                <a:ea typeface="Arial"/>
                <a:cs typeface="Arial"/>
                <a:sym typeface="Arial"/>
              </a:rPr>
              <a:t>temporary: caller saves</a:t>
            </a:r>
            <a:endParaRPr/>
          </a:p>
          <a:p>
            <a:pPr marL="457200" marR="0" lvl="0" indent="-457200" algn="l" rtl="0">
              <a:lnSpc>
                <a:spcPct val="100000"/>
              </a:lnSpc>
              <a:spcBef>
                <a:spcPts val="9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 .		</a:t>
            </a:r>
            <a:r>
              <a:rPr lang="en-US" sz="1800" b="1" i="0" u="none">
                <a:solidFill>
                  <a:schemeClr val="hlink"/>
                </a:solidFill>
                <a:latin typeface="Arial"/>
                <a:ea typeface="Arial"/>
                <a:cs typeface="Arial"/>
                <a:sym typeface="Arial"/>
              </a:rPr>
              <a:t>(callee can clobber)</a:t>
            </a:r>
            <a:endParaRPr/>
          </a:p>
          <a:p>
            <a:pPr marL="457200" marR="0" lvl="0" indent="-457200" algn="l" rtl="0">
              <a:lnSpc>
                <a:spcPct val="100000"/>
              </a:lnSpc>
              <a:spcBef>
                <a:spcPts val="9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15	</a:t>
            </a:r>
            <a:r>
              <a:rPr lang="en-US" sz="1800" b="1" i="0" u="none">
                <a:solidFill>
                  <a:schemeClr val="hlink"/>
                </a:solidFill>
                <a:latin typeface="Arial"/>
                <a:ea typeface="Arial"/>
                <a:cs typeface="Arial"/>
                <a:sym typeface="Arial"/>
              </a:rPr>
              <a:t>t7</a:t>
            </a:r>
            <a:endParaRPr/>
          </a:p>
        </p:txBody>
      </p:sp>
      <p:sp>
        <p:nvSpPr>
          <p:cNvPr id="629" name="Google Shape;629;p44"/>
          <p:cNvSpPr txBox="1">
            <a:spLocks noGrp="1"/>
          </p:cNvSpPr>
          <p:nvPr>
            <p:ph type="title"/>
          </p:nvPr>
        </p:nvSpPr>
        <p:spPr>
          <a:xfrm>
            <a:off x="800100" y="228600"/>
            <a:ext cx="7297737" cy="1390650"/>
          </a:xfrm>
          <a:prstGeom prst="rect">
            <a:avLst/>
          </a:prstGeom>
          <a:noFill/>
          <a:ln>
            <a:noFill/>
          </a:ln>
        </p:spPr>
        <p:txBody>
          <a:bodyPr spcFirstLastPara="1" wrap="square" lIns="63500" tIns="25400" rIns="63500" bIns="254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MIPS: Software Conventions </a:t>
            </a:r>
            <a:br>
              <a:rPr lang="en-US" sz="4400" b="0" i="0" u="none">
                <a:solidFill>
                  <a:schemeClr val="dk2"/>
                </a:solidFill>
                <a:latin typeface="Tahoma"/>
                <a:ea typeface="Tahoma"/>
                <a:cs typeface="Tahoma"/>
                <a:sym typeface="Tahoma"/>
              </a:rPr>
            </a:br>
            <a:r>
              <a:rPr lang="en-US" sz="4400" b="0" i="0" u="none">
                <a:solidFill>
                  <a:schemeClr val="dk2"/>
                </a:solidFill>
                <a:latin typeface="Tahoma"/>
                <a:ea typeface="Tahoma"/>
                <a:cs typeface="Tahoma"/>
                <a:sym typeface="Tahoma"/>
              </a:rPr>
              <a:t>for Registers</a:t>
            </a:r>
            <a:endParaRPr/>
          </a:p>
        </p:txBody>
      </p:sp>
      <p:sp>
        <p:nvSpPr>
          <p:cNvPr id="630" name="Google Shape;630;p44"/>
          <p:cNvSpPr txBox="1"/>
          <p:nvPr/>
        </p:nvSpPr>
        <p:spPr>
          <a:xfrm>
            <a:off x="4648200" y="2161374"/>
            <a:ext cx="3959225" cy="4916487"/>
          </a:xfrm>
          <a:prstGeom prst="rect">
            <a:avLst/>
          </a:prstGeom>
          <a:noFill/>
          <a:ln w="12700" cap="flat" cmpd="sng">
            <a:solidFill>
              <a:schemeClr val="dk1"/>
            </a:solidFill>
            <a:prstDash val="solid"/>
            <a:miter lim="800000"/>
            <a:headEnd type="none" w="sm" len="sm"/>
            <a:tailEnd type="none" w="sm" len="sm"/>
          </a:ln>
        </p:spPr>
        <p:txBody>
          <a:bodyPr spcFirstLastPara="1" wrap="square" lIns="90475" tIns="44450" rIns="90475" bIns="44450" anchor="t" anchorCtr="0">
            <a:noAutofit/>
          </a:bodyPr>
          <a:lstStyle/>
          <a:p>
            <a:pPr marL="457200" marR="0" lvl="0" indent="-457200" algn="l"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16	</a:t>
            </a:r>
            <a:r>
              <a:rPr lang="en-US" sz="1800" b="1" i="0" u="none" dirty="0">
                <a:solidFill>
                  <a:srgbClr val="51DC00"/>
                </a:solidFill>
                <a:latin typeface="Arial"/>
                <a:ea typeface="Arial"/>
                <a:cs typeface="Arial"/>
                <a:sym typeface="Arial"/>
              </a:rPr>
              <a:t>s0</a:t>
            </a:r>
            <a:r>
              <a:rPr lang="en-US" sz="1800" b="1" i="0" u="none" dirty="0">
                <a:solidFill>
                  <a:schemeClr val="dk1"/>
                </a:solidFill>
                <a:latin typeface="Arial"/>
                <a:ea typeface="Arial"/>
                <a:cs typeface="Arial"/>
                <a:sym typeface="Arial"/>
              </a:rPr>
              <a:t>	</a:t>
            </a:r>
            <a:r>
              <a:rPr lang="en-US" sz="1800" b="1" i="0" u="none" dirty="0" err="1">
                <a:solidFill>
                  <a:srgbClr val="00FF00"/>
                </a:solidFill>
                <a:latin typeface="Arial"/>
                <a:ea typeface="Arial"/>
                <a:cs typeface="Arial"/>
                <a:sym typeface="Arial"/>
              </a:rPr>
              <a:t>callee</a:t>
            </a:r>
            <a:r>
              <a:rPr lang="en-US" sz="1800" b="1" i="0" u="none" dirty="0">
                <a:solidFill>
                  <a:srgbClr val="00FF00"/>
                </a:solidFill>
                <a:latin typeface="Arial"/>
                <a:ea typeface="Arial"/>
                <a:cs typeface="Arial"/>
                <a:sym typeface="Arial"/>
              </a:rPr>
              <a:t> saves</a:t>
            </a:r>
            <a:endParaRPr dirty="0"/>
          </a:p>
          <a:p>
            <a:pPr marL="457200" marR="0" lvl="0" indent="-457200" algn="l" rtl="0">
              <a:lnSpc>
                <a:spcPct val="100000"/>
              </a:lnSpc>
              <a:spcBef>
                <a:spcPts val="90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 . .         </a:t>
            </a:r>
            <a:r>
              <a:rPr lang="en-US" sz="1800" b="1" i="0" u="none" dirty="0">
                <a:solidFill>
                  <a:srgbClr val="00FF00"/>
                </a:solidFill>
                <a:latin typeface="Arial"/>
                <a:ea typeface="Arial"/>
                <a:cs typeface="Arial"/>
                <a:sym typeface="Arial"/>
              </a:rPr>
              <a:t>(caller can clobber)</a:t>
            </a:r>
            <a:endParaRPr dirty="0"/>
          </a:p>
          <a:p>
            <a:pPr marL="457200" marR="0" lvl="0" indent="-457200" algn="l" rtl="0">
              <a:lnSpc>
                <a:spcPct val="100000"/>
              </a:lnSpc>
              <a:spcBef>
                <a:spcPts val="90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23	</a:t>
            </a:r>
            <a:r>
              <a:rPr lang="en-US" sz="1800" b="1" i="0" u="none" dirty="0">
                <a:solidFill>
                  <a:srgbClr val="51DC00"/>
                </a:solidFill>
                <a:latin typeface="Arial"/>
                <a:ea typeface="Arial"/>
                <a:cs typeface="Arial"/>
                <a:sym typeface="Arial"/>
              </a:rPr>
              <a:t>s7</a:t>
            </a:r>
            <a:endParaRPr dirty="0"/>
          </a:p>
          <a:p>
            <a:pPr marL="457200" marR="0" lvl="0" indent="-457200" algn="l" rtl="0">
              <a:lnSpc>
                <a:spcPct val="100000"/>
              </a:lnSpc>
              <a:spcBef>
                <a:spcPts val="90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24	</a:t>
            </a:r>
            <a:r>
              <a:rPr lang="en-US" sz="1800" b="1" i="0" u="none" dirty="0">
                <a:solidFill>
                  <a:schemeClr val="hlink"/>
                </a:solidFill>
                <a:latin typeface="Arial"/>
                <a:ea typeface="Arial"/>
                <a:cs typeface="Arial"/>
                <a:sym typeface="Arial"/>
              </a:rPr>
              <a:t>t8</a:t>
            </a:r>
            <a:r>
              <a:rPr lang="en-US" sz="1800" b="1" i="0" u="none" dirty="0">
                <a:solidFill>
                  <a:schemeClr val="dk1"/>
                </a:solidFill>
                <a:latin typeface="Arial"/>
                <a:ea typeface="Arial"/>
                <a:cs typeface="Arial"/>
                <a:sym typeface="Arial"/>
              </a:rPr>
              <a:t>	 </a:t>
            </a:r>
            <a:r>
              <a:rPr lang="en-US" sz="1800" b="1" i="0" u="none" dirty="0">
                <a:solidFill>
                  <a:schemeClr val="hlink"/>
                </a:solidFill>
                <a:latin typeface="Arial"/>
                <a:ea typeface="Arial"/>
                <a:cs typeface="Arial"/>
                <a:sym typeface="Arial"/>
              </a:rPr>
              <a:t>temporary (cont’d)</a:t>
            </a:r>
            <a:endParaRPr dirty="0"/>
          </a:p>
          <a:p>
            <a:pPr marL="457200" marR="0" lvl="0" indent="-457200" algn="l" rtl="0">
              <a:lnSpc>
                <a:spcPct val="100000"/>
              </a:lnSpc>
              <a:spcBef>
                <a:spcPts val="90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25	</a:t>
            </a:r>
            <a:r>
              <a:rPr lang="en-US" sz="1800" b="1" i="0" u="none" dirty="0">
                <a:solidFill>
                  <a:schemeClr val="hlink"/>
                </a:solidFill>
                <a:latin typeface="Arial"/>
                <a:ea typeface="Arial"/>
                <a:cs typeface="Arial"/>
                <a:sym typeface="Arial"/>
              </a:rPr>
              <a:t>t9</a:t>
            </a:r>
            <a:endParaRPr dirty="0"/>
          </a:p>
          <a:p>
            <a:pPr marL="457200" marR="0" lvl="0" indent="-457200" algn="l" rtl="0">
              <a:lnSpc>
                <a:spcPct val="100000"/>
              </a:lnSpc>
              <a:spcBef>
                <a:spcPts val="90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26	</a:t>
            </a:r>
            <a:r>
              <a:rPr lang="en-US" sz="1800" b="1" i="0" u="none" dirty="0">
                <a:solidFill>
                  <a:schemeClr val="accent1"/>
                </a:solidFill>
                <a:latin typeface="Arial"/>
                <a:ea typeface="Arial"/>
                <a:cs typeface="Arial"/>
                <a:sym typeface="Arial"/>
              </a:rPr>
              <a:t>k0</a:t>
            </a:r>
            <a:r>
              <a:rPr lang="en-US" sz="1800" b="1" i="0" u="none" dirty="0">
                <a:solidFill>
                  <a:schemeClr val="dk1"/>
                </a:solidFill>
                <a:latin typeface="Arial"/>
                <a:ea typeface="Arial"/>
                <a:cs typeface="Arial"/>
                <a:sym typeface="Arial"/>
              </a:rPr>
              <a:t>	</a:t>
            </a:r>
            <a:r>
              <a:rPr lang="en-US" sz="1800" b="1" i="0" u="none" dirty="0">
                <a:solidFill>
                  <a:schemeClr val="accent1"/>
                </a:solidFill>
                <a:latin typeface="Arial"/>
                <a:ea typeface="Arial"/>
                <a:cs typeface="Arial"/>
                <a:sym typeface="Arial"/>
              </a:rPr>
              <a:t>reserved for OS kernel</a:t>
            </a:r>
            <a:endParaRPr dirty="0"/>
          </a:p>
          <a:p>
            <a:pPr marL="457200" marR="0" lvl="0" indent="-457200" algn="l" rtl="0">
              <a:lnSpc>
                <a:spcPct val="100000"/>
              </a:lnSpc>
              <a:spcBef>
                <a:spcPts val="90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27	</a:t>
            </a:r>
            <a:r>
              <a:rPr lang="en-US" sz="1800" b="1" i="0" u="none" dirty="0">
                <a:solidFill>
                  <a:schemeClr val="accent1"/>
                </a:solidFill>
                <a:latin typeface="Arial"/>
                <a:ea typeface="Arial"/>
                <a:cs typeface="Arial"/>
                <a:sym typeface="Arial"/>
              </a:rPr>
              <a:t>k1</a:t>
            </a:r>
            <a:endParaRPr dirty="0"/>
          </a:p>
          <a:p>
            <a:pPr marL="457200" marR="0" lvl="0" indent="-457200" algn="l" rtl="0">
              <a:lnSpc>
                <a:spcPct val="100000"/>
              </a:lnSpc>
              <a:spcBef>
                <a:spcPts val="90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28	</a:t>
            </a:r>
            <a:r>
              <a:rPr lang="en-US" sz="1800" b="1" i="0" u="none" dirty="0" err="1">
                <a:solidFill>
                  <a:schemeClr val="dk1"/>
                </a:solidFill>
                <a:latin typeface="Arial"/>
                <a:ea typeface="Arial"/>
                <a:cs typeface="Arial"/>
                <a:sym typeface="Arial"/>
              </a:rPr>
              <a:t>gp</a:t>
            </a:r>
            <a:r>
              <a:rPr lang="en-US" sz="1800" b="1" i="0" u="none" dirty="0">
                <a:solidFill>
                  <a:schemeClr val="dk1"/>
                </a:solidFill>
                <a:latin typeface="Arial"/>
                <a:ea typeface="Arial"/>
                <a:cs typeface="Arial"/>
                <a:sym typeface="Arial"/>
              </a:rPr>
              <a:t>	pointer to global area</a:t>
            </a:r>
            <a:endParaRPr dirty="0"/>
          </a:p>
          <a:p>
            <a:pPr marL="457200" marR="0" lvl="0" indent="-457200" algn="l" rtl="0">
              <a:lnSpc>
                <a:spcPct val="100000"/>
              </a:lnSpc>
              <a:spcBef>
                <a:spcPts val="90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29	</a:t>
            </a:r>
            <a:r>
              <a:rPr lang="en-US" sz="1800" b="1" i="0" u="none" dirty="0" err="1">
                <a:solidFill>
                  <a:schemeClr val="dk1"/>
                </a:solidFill>
                <a:latin typeface="Arial"/>
                <a:ea typeface="Arial"/>
                <a:cs typeface="Arial"/>
                <a:sym typeface="Arial"/>
              </a:rPr>
              <a:t>sp</a:t>
            </a:r>
            <a:r>
              <a:rPr lang="en-US" sz="1800" b="1" i="0" u="none" dirty="0">
                <a:solidFill>
                  <a:schemeClr val="dk1"/>
                </a:solidFill>
                <a:latin typeface="Arial"/>
                <a:ea typeface="Arial"/>
                <a:cs typeface="Arial"/>
                <a:sym typeface="Arial"/>
              </a:rPr>
              <a:t>	stack pointer</a:t>
            </a:r>
            <a:endParaRPr dirty="0"/>
          </a:p>
          <a:p>
            <a:pPr marL="457200" marR="0" lvl="0" indent="-457200" algn="l" rtl="0">
              <a:lnSpc>
                <a:spcPct val="100000"/>
              </a:lnSpc>
              <a:spcBef>
                <a:spcPts val="90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30	</a:t>
            </a:r>
            <a:r>
              <a:rPr lang="en-US" sz="1800" b="1" i="0" u="none" dirty="0" err="1">
                <a:solidFill>
                  <a:schemeClr val="dk1"/>
                </a:solidFill>
                <a:latin typeface="Arial"/>
                <a:ea typeface="Arial"/>
                <a:cs typeface="Arial"/>
                <a:sym typeface="Arial"/>
              </a:rPr>
              <a:t>fp</a:t>
            </a:r>
            <a:r>
              <a:rPr lang="en-US" sz="1800" b="1" i="0" u="none" dirty="0">
                <a:solidFill>
                  <a:schemeClr val="dk1"/>
                </a:solidFill>
                <a:latin typeface="Arial"/>
                <a:ea typeface="Arial"/>
                <a:cs typeface="Arial"/>
                <a:sym typeface="Arial"/>
              </a:rPr>
              <a:t>	frame pointer</a:t>
            </a:r>
            <a:endParaRPr dirty="0"/>
          </a:p>
          <a:p>
            <a:pPr marL="457200" marR="0" lvl="0" indent="-457200" algn="l" rtl="0">
              <a:lnSpc>
                <a:spcPct val="100000"/>
              </a:lnSpc>
              <a:spcBef>
                <a:spcPts val="900"/>
              </a:spcBef>
              <a:spcAft>
                <a:spcPts val="0"/>
              </a:spcAft>
              <a:buClr>
                <a:schemeClr val="accent1"/>
              </a:buClr>
              <a:buSzPts val="1800"/>
              <a:buFont typeface="Arial"/>
              <a:buAutoNum type="arabicPlain" startAt="31"/>
            </a:pPr>
            <a:r>
              <a:rPr lang="en-US" sz="1800" b="1" i="0" u="none" dirty="0" err="1">
                <a:solidFill>
                  <a:schemeClr val="accent1"/>
                </a:solidFill>
                <a:latin typeface="Arial"/>
                <a:ea typeface="Arial"/>
                <a:cs typeface="Arial"/>
                <a:sym typeface="Arial"/>
              </a:rPr>
              <a:t>ra</a:t>
            </a:r>
            <a:r>
              <a:rPr lang="en-US" sz="1800" b="1" i="0" u="none" dirty="0">
                <a:solidFill>
                  <a:schemeClr val="dk1"/>
                </a:solidFill>
                <a:latin typeface="Arial"/>
                <a:ea typeface="Arial"/>
                <a:cs typeface="Arial"/>
                <a:sym typeface="Arial"/>
              </a:rPr>
              <a:t>	</a:t>
            </a:r>
            <a:r>
              <a:rPr lang="en-US" sz="1800" b="1" i="0" u="none" dirty="0">
                <a:solidFill>
                  <a:schemeClr val="accent1"/>
                </a:solidFill>
                <a:latin typeface="Arial"/>
                <a:ea typeface="Arial"/>
                <a:cs typeface="Arial"/>
                <a:sym typeface="Arial"/>
              </a:rPr>
              <a:t>return Address (HW):</a:t>
            </a:r>
            <a:endParaRPr dirty="0"/>
          </a:p>
          <a:p>
            <a:pPr marL="457200" marR="0" lvl="0" indent="-457200" algn="l" rtl="0">
              <a:lnSpc>
                <a:spcPct val="100000"/>
              </a:lnSpc>
              <a:spcBef>
                <a:spcPts val="900"/>
              </a:spcBef>
              <a:spcAft>
                <a:spcPts val="0"/>
              </a:spcAft>
              <a:buClr>
                <a:schemeClr val="accent1"/>
              </a:buClr>
              <a:buSzPts val="1800"/>
              <a:buFont typeface="Arial"/>
              <a:buNone/>
            </a:pPr>
            <a:r>
              <a:rPr lang="en-US" sz="1800" b="1" i="0" u="none" dirty="0">
                <a:solidFill>
                  <a:schemeClr val="accent1"/>
                </a:solidFill>
                <a:latin typeface="Arial"/>
                <a:ea typeface="Arial"/>
                <a:cs typeface="Arial"/>
                <a:sym typeface="Arial"/>
              </a:rPr>
              <a:t>               caller saves</a:t>
            </a:r>
            <a:endParaRPr dirty="0"/>
          </a:p>
        </p:txBody>
      </p:sp>
      <p:sp>
        <p:nvSpPr>
          <p:cNvPr id="631" name="Google Shape;631;p44"/>
          <p:cNvSpPr txBox="1"/>
          <p:nvPr/>
        </p:nvSpPr>
        <p:spPr>
          <a:xfrm>
            <a:off x="609600" y="3460928"/>
            <a:ext cx="3733800" cy="1422400"/>
          </a:xfrm>
          <a:prstGeom prst="rect">
            <a:avLst/>
          </a:prstGeom>
          <a:noFill/>
          <a:ln w="25400" cap="flat" cmpd="sng">
            <a:solidFill>
              <a:srgbClr val="8901F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32" name="Google Shape;632;p44"/>
          <p:cNvSpPr txBox="1"/>
          <p:nvPr/>
        </p:nvSpPr>
        <p:spPr>
          <a:xfrm>
            <a:off x="609600" y="4941776"/>
            <a:ext cx="3733800" cy="1193800"/>
          </a:xfrm>
          <a:prstGeom prst="rect">
            <a:avLst/>
          </a:prstGeom>
          <a:noFill/>
          <a:ln w="25400" cap="flat" cmpd="sng">
            <a:solidFill>
              <a:schemeClr va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33" name="Google Shape;633;p44"/>
          <p:cNvSpPr txBox="1"/>
          <p:nvPr/>
        </p:nvSpPr>
        <p:spPr>
          <a:xfrm>
            <a:off x="4648200" y="1905000"/>
            <a:ext cx="3733800" cy="1117600"/>
          </a:xfrm>
          <a:prstGeom prst="rect">
            <a:avLst/>
          </a:prstGeom>
          <a:noFill/>
          <a:ln w="25400" cap="flat" cmpd="sng">
            <a:solidFill>
              <a:srgbClr val="00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34" name="Google Shape;634;p44"/>
          <p:cNvSpPr txBox="1"/>
          <p:nvPr/>
        </p:nvSpPr>
        <p:spPr>
          <a:xfrm>
            <a:off x="4568825" y="3022600"/>
            <a:ext cx="3733800" cy="736600"/>
          </a:xfrm>
          <a:prstGeom prst="rect">
            <a:avLst/>
          </a:prstGeom>
          <a:noFill/>
          <a:ln w="25400" cap="flat" cmpd="sng">
            <a:solidFill>
              <a:schemeClr va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35" name="Google Shape;635;p44"/>
          <p:cNvSpPr txBox="1"/>
          <p:nvPr/>
        </p:nvSpPr>
        <p:spPr>
          <a:xfrm>
            <a:off x="609600" y="2717800"/>
            <a:ext cx="3733800" cy="736600"/>
          </a:xfrm>
          <a:prstGeom prst="rect">
            <a:avLst/>
          </a:prstGeom>
          <a:noFill/>
          <a:ln w="254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36" name="Google Shape;636;p44"/>
          <p:cNvSpPr txBox="1"/>
          <p:nvPr/>
        </p:nvSpPr>
        <p:spPr>
          <a:xfrm>
            <a:off x="4648200" y="4521200"/>
            <a:ext cx="3733800" cy="1117600"/>
          </a:xfrm>
          <a:prstGeom prst="rect">
            <a:avLst/>
          </a:prstGeom>
          <a:noFill/>
          <a:ln w="254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5"/>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Procedures (recursive)</a:t>
            </a:r>
            <a:endParaRPr/>
          </a:p>
        </p:txBody>
      </p:sp>
      <p:sp>
        <p:nvSpPr>
          <p:cNvPr id="642" name="Google Shape;642;p45"/>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Example C code</a:t>
            </a:r>
            <a:r>
              <a:rPr lang="en-US" sz="2000" b="0" i="0" u="none">
                <a:solidFill>
                  <a:schemeClr val="dk1"/>
                </a:solidFill>
                <a:latin typeface="Tahoma"/>
                <a:ea typeface="Tahoma"/>
                <a:cs typeface="Tahoma"/>
                <a:sym typeface="Tahoma"/>
              </a:rPr>
              <a:t> – recursive factorial subroutine:</a:t>
            </a:r>
            <a:endParaRPr/>
          </a:p>
          <a:p>
            <a:pPr marL="342900" lvl="0" indent="-342900" algn="l" rtl="0">
              <a:lnSpc>
                <a:spcPct val="10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int main()</a:t>
            </a:r>
            <a:endParaRPr/>
          </a:p>
          <a:p>
            <a:pPr marL="342900" lvl="0" indent="-342900" algn="l" rtl="0">
              <a:lnSpc>
                <a:spcPct val="10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int i;</a:t>
            </a:r>
            <a:endParaRPr/>
          </a:p>
          <a:p>
            <a:pPr marL="342900" lvl="0" indent="-342900" algn="l" rtl="0">
              <a:lnSpc>
                <a:spcPct val="10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i = 4;</a:t>
            </a:r>
            <a:endParaRPr/>
          </a:p>
          <a:p>
            <a:pPr marL="342900" lvl="0" indent="-342900" algn="l" rtl="0">
              <a:lnSpc>
                <a:spcPct val="10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j = fact(i);</a:t>
            </a:r>
            <a:endParaRPr/>
          </a:p>
          <a:p>
            <a:pPr marL="342900" lvl="0" indent="-342900" algn="l" rtl="0">
              <a:lnSpc>
                <a:spcPct val="10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return 0;}</a:t>
            </a:r>
            <a:endParaRPr/>
          </a:p>
          <a:p>
            <a:pPr marL="342900" lvl="0" indent="-342900" algn="l" rtl="0">
              <a:lnSpc>
                <a:spcPct val="100000"/>
              </a:lnSpc>
              <a:spcBef>
                <a:spcPts val="400"/>
              </a:spcBef>
              <a:spcAft>
                <a:spcPts val="0"/>
              </a:spcAft>
              <a:buSzPts val="1200"/>
              <a:buNone/>
            </a:pPr>
            <a:endParaRPr sz="2000" b="0" i="0" u="none">
              <a:solidFill>
                <a:schemeClr val="dk1"/>
              </a:solidFill>
              <a:latin typeface="Courier New"/>
              <a:ea typeface="Courier New"/>
              <a:cs typeface="Courier New"/>
              <a:sym typeface="Courier New"/>
            </a:endParaRPr>
          </a:p>
          <a:p>
            <a:pPr marL="342900" lvl="0" indent="-342900" algn="l" rtl="0">
              <a:lnSpc>
                <a:spcPct val="10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int fact(int n)</a:t>
            </a:r>
            <a:endParaRPr/>
          </a:p>
          <a:p>
            <a:pPr marL="342900" lvl="0" indent="-342900" algn="l" rtl="0">
              <a:lnSpc>
                <a:spcPct val="10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if (n &lt; 1) return (1);</a:t>
            </a:r>
            <a:endParaRPr/>
          </a:p>
          <a:p>
            <a:pPr marL="342900" lvl="0" indent="-342900" algn="l" rtl="0">
              <a:lnSpc>
                <a:spcPct val="10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else return ( n*fact(n-1) );}</a:t>
            </a:r>
            <a:endParaRPr/>
          </a:p>
          <a:p>
            <a:pPr marL="342900" lvl="0" indent="-266700" algn="l" rtl="0">
              <a:spcBef>
                <a:spcPts val="400"/>
              </a:spcBef>
              <a:spcAft>
                <a:spcPts val="0"/>
              </a:spcAft>
              <a:buSzPts val="1200"/>
              <a:buNone/>
            </a:pPr>
            <a:endParaRPr sz="2000" b="0" i="0" u="none">
              <a:solidFill>
                <a:schemeClr val="dk1"/>
              </a:solidFill>
              <a:latin typeface="Courier New"/>
              <a:ea typeface="Courier New"/>
              <a:cs typeface="Courier New"/>
              <a:sym typeface="Courier New"/>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6"/>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Procedures (recursive)</a:t>
            </a:r>
            <a:br>
              <a:rPr lang="en-US" sz="4400" b="0" i="0" u="none">
                <a:solidFill>
                  <a:schemeClr val="dk2"/>
                </a:solidFill>
                <a:latin typeface="Tahoma"/>
                <a:ea typeface="Tahoma"/>
                <a:cs typeface="Tahoma"/>
                <a:sym typeface="Tahoma"/>
              </a:rPr>
            </a:br>
            <a:endParaRPr/>
          </a:p>
        </p:txBody>
      </p:sp>
      <p:sp>
        <p:nvSpPr>
          <p:cNvPr id="648" name="Google Shape;648;p46"/>
          <p:cNvSpPr txBox="1">
            <a:spLocks noGrp="1"/>
          </p:cNvSpPr>
          <p:nvPr>
            <p:ph type="body" idx="1"/>
          </p:nvPr>
        </p:nvSpPr>
        <p:spPr>
          <a:xfrm>
            <a:off x="1066800" y="9144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Translated MIPS assembly</a:t>
            </a:r>
            <a:r>
              <a:rPr lang="en-US" sz="2000" b="0" i="0" u="none">
                <a:solidFill>
                  <a:schemeClr val="dk1"/>
                </a:solidFill>
                <a:latin typeface="Tahoma"/>
                <a:ea typeface="Tahoma"/>
                <a:cs typeface="Tahoma"/>
                <a:sym typeface="Tahoma"/>
              </a:rPr>
              <a:t>:</a:t>
            </a:r>
            <a:endParaRPr/>
          </a:p>
          <a:p>
            <a:pPr marL="342900" lvl="0" indent="-342900" algn="l" rtl="0">
              <a:lnSpc>
                <a:spcPct val="90000"/>
              </a:lnSpc>
              <a:spcBef>
                <a:spcPts val="360"/>
              </a:spcBef>
              <a:spcAft>
                <a:spcPts val="0"/>
              </a:spcAft>
              <a:buSzPts val="1080"/>
              <a:buNone/>
            </a:pPr>
            <a:r>
              <a:rPr lang="en-US" sz="1800" b="0" i="0" u="none">
                <a:solidFill>
                  <a:schemeClr val="dk1"/>
                </a:solidFill>
                <a:latin typeface="Tahoma"/>
                <a:ea typeface="Tahoma"/>
                <a:cs typeface="Tahoma"/>
                <a:sym typeface="Tahoma"/>
              </a:rPr>
              <a:t>	</a:t>
            </a:r>
            <a:r>
              <a:rPr lang="en-US" sz="1600" b="0" i="0" u="none">
                <a:solidFill>
                  <a:schemeClr val="dk1"/>
                </a:solidFill>
                <a:latin typeface="Courier New"/>
                <a:ea typeface="Courier New"/>
                <a:cs typeface="Courier New"/>
                <a:sym typeface="Courier New"/>
              </a:rPr>
              <a:t>  .text</a:t>
            </a:r>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	  .globl	 main</a:t>
            </a:r>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	</a:t>
            </a:r>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main:</a:t>
            </a:r>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	  addi $a0, $0, 4     </a:t>
            </a:r>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	  jal fact             </a:t>
            </a:r>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	  nop</a:t>
            </a:r>
            <a:endParaRPr/>
          </a:p>
          <a:p>
            <a:pPr marL="342900" lvl="0" indent="-342900" algn="l" rtl="0">
              <a:lnSpc>
                <a:spcPct val="90000"/>
              </a:lnSpc>
              <a:spcBef>
                <a:spcPts val="320"/>
              </a:spcBef>
              <a:spcAft>
                <a:spcPts val="0"/>
              </a:spcAft>
              <a:buSzPts val="960"/>
              <a:buNone/>
            </a:pPr>
            <a:endParaRPr sz="1600" b="0" i="0" u="none">
              <a:solidFill>
                <a:schemeClr val="dk1"/>
              </a:solidFill>
              <a:latin typeface="Courier New"/>
              <a:ea typeface="Courier New"/>
              <a:cs typeface="Courier New"/>
              <a:sym typeface="Courier New"/>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	  move $a0, $v0      </a:t>
            </a:r>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	  li $v0, 1            </a:t>
            </a:r>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	  syscall </a:t>
            </a:r>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          </a:t>
            </a:r>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	  li  $v0, 10        </a:t>
            </a:r>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	  syscall</a:t>
            </a:r>
            <a:r>
              <a:rPr lang="en-US" sz="1600" b="0" i="0" u="none">
                <a:solidFill>
                  <a:schemeClr val="dk1"/>
                </a:solidFill>
                <a:latin typeface="Tahoma"/>
                <a:ea typeface="Tahoma"/>
                <a:cs typeface="Tahoma"/>
                <a:sym typeface="Tahoma"/>
              </a:rPr>
              <a:t>	 </a:t>
            </a:r>
            <a:endParaRPr/>
          </a:p>
          <a:p>
            <a:pPr marL="342900" lvl="0" indent="-342900" algn="l" rtl="0">
              <a:lnSpc>
                <a:spcPct val="90000"/>
              </a:lnSpc>
              <a:spcBef>
                <a:spcPts val="320"/>
              </a:spcBef>
              <a:spcAft>
                <a:spcPts val="0"/>
              </a:spcAft>
              <a:buSzPts val="960"/>
              <a:buNone/>
            </a:pPr>
            <a:endParaRPr sz="1600" b="0" i="0" u="none">
              <a:solidFill>
                <a:schemeClr val="dk1"/>
              </a:solidFill>
              <a:latin typeface="Tahoma"/>
              <a:ea typeface="Tahoma"/>
              <a:cs typeface="Tahoma"/>
              <a:sym typeface="Tahoma"/>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fact:</a:t>
            </a:r>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	  addi $sp, $sp, -8</a:t>
            </a:r>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	  sw $ra, 4($sp)</a:t>
            </a:r>
            <a:endParaRPr/>
          </a:p>
          <a:p>
            <a:pPr marL="342900" lvl="0" indent="-342900" algn="l" rtl="0">
              <a:lnSpc>
                <a:spcPct val="90000"/>
              </a:lnSpc>
              <a:spcBef>
                <a:spcPts val="320"/>
              </a:spcBef>
              <a:spcAft>
                <a:spcPts val="0"/>
              </a:spcAft>
              <a:buSzPts val="960"/>
              <a:buNone/>
            </a:pPr>
            <a:r>
              <a:rPr lang="en-US" sz="1600" b="0" i="0" u="none">
                <a:solidFill>
                  <a:schemeClr val="dk1"/>
                </a:solidFill>
                <a:latin typeface="Courier New"/>
                <a:ea typeface="Courier New"/>
                <a:cs typeface="Courier New"/>
                <a:sym typeface="Courier New"/>
              </a:rPr>
              <a:t>	  sw $a0, 0($sp)</a:t>
            </a:r>
            <a:endParaRPr/>
          </a:p>
          <a:p>
            <a:pPr marL="342900" lvl="0" indent="-342900" algn="l" rtl="0">
              <a:lnSpc>
                <a:spcPct val="90000"/>
              </a:lnSpc>
              <a:spcBef>
                <a:spcPts val="320"/>
              </a:spcBef>
              <a:spcAft>
                <a:spcPts val="0"/>
              </a:spcAft>
              <a:buSzPts val="960"/>
              <a:buNone/>
            </a:pPr>
            <a:endParaRPr sz="1600" b="0" i="0" u="none">
              <a:solidFill>
                <a:schemeClr val="dk1"/>
              </a:solidFill>
              <a:latin typeface="Courier New"/>
              <a:ea typeface="Courier New"/>
              <a:cs typeface="Courier New"/>
              <a:sym typeface="Courier New"/>
            </a:endParaRPr>
          </a:p>
          <a:p>
            <a:pPr marL="342900" lvl="0" indent="-342900" algn="l" rtl="0">
              <a:lnSpc>
                <a:spcPct val="90000"/>
              </a:lnSpc>
              <a:spcBef>
                <a:spcPts val="320"/>
              </a:spcBef>
              <a:spcAft>
                <a:spcPts val="0"/>
              </a:spcAft>
              <a:buSzPts val="960"/>
              <a:buNone/>
            </a:pPr>
            <a:endParaRPr sz="1600" b="0" i="0" u="none">
              <a:solidFill>
                <a:schemeClr val="dk1"/>
              </a:solidFill>
              <a:latin typeface="Courier New"/>
              <a:ea typeface="Courier New"/>
              <a:cs typeface="Courier New"/>
              <a:sym typeface="Courier New"/>
            </a:endParaRPr>
          </a:p>
          <a:p>
            <a:pPr marL="342900" lvl="0" indent="-342900" algn="l" rtl="0">
              <a:lnSpc>
                <a:spcPct val="90000"/>
              </a:lnSpc>
              <a:spcBef>
                <a:spcPts val="400"/>
              </a:spcBef>
              <a:spcAft>
                <a:spcPts val="0"/>
              </a:spcAft>
              <a:buSzPts val="1200"/>
              <a:buNone/>
            </a:pPr>
            <a:r>
              <a:rPr lang="en-US" sz="2000" b="0" i="0" u="none">
                <a:solidFill>
                  <a:schemeClr val="dk1"/>
                </a:solidFill>
                <a:latin typeface="Courier New"/>
                <a:ea typeface="Courier New"/>
                <a:cs typeface="Courier New"/>
                <a:sym typeface="Courier New"/>
              </a:rPr>
              <a:t>	</a:t>
            </a:r>
            <a:endParaRPr/>
          </a:p>
          <a:p>
            <a:pPr marL="342900" lvl="0" indent="-266700" algn="l" rtl="0">
              <a:spcBef>
                <a:spcPts val="400"/>
              </a:spcBef>
              <a:spcAft>
                <a:spcPts val="0"/>
              </a:spcAft>
              <a:buSzPts val="1200"/>
              <a:buNone/>
            </a:pPr>
            <a:endParaRPr sz="2000" b="0" i="0" u="none">
              <a:solidFill>
                <a:schemeClr val="dk1"/>
              </a:solidFill>
              <a:latin typeface="Courier New"/>
              <a:ea typeface="Courier New"/>
              <a:cs typeface="Courier New"/>
              <a:sym typeface="Courier New"/>
            </a:endParaRPr>
          </a:p>
        </p:txBody>
      </p:sp>
      <p:sp>
        <p:nvSpPr>
          <p:cNvPr id="649" name="Google Shape;649;p46"/>
          <p:cNvSpPr txBox="1"/>
          <p:nvPr/>
        </p:nvSpPr>
        <p:spPr>
          <a:xfrm>
            <a:off x="4800600" y="1295400"/>
            <a:ext cx="3176587" cy="568483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600"/>
              <a:buFont typeface="Courier New"/>
              <a:buNone/>
            </a:pPr>
            <a:endParaRPr sz="1600" b="0" i="0" u="none">
              <a:solidFill>
                <a:schemeClr val="dk1"/>
              </a:solidFill>
              <a:latin typeface="Courier New"/>
              <a:ea typeface="Courier New"/>
              <a:cs typeface="Courier New"/>
              <a:sym typeface="Courier New"/>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slti $t0, $a0, 1</a:t>
            </a:r>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beq $t0, $0, L1</a:t>
            </a:r>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nop</a:t>
            </a:r>
            <a:endParaRPr/>
          </a:p>
          <a:p>
            <a:pPr marL="0" marR="0" lvl="0" indent="0" algn="l" rtl="0">
              <a:lnSpc>
                <a:spcPct val="90000"/>
              </a:lnSpc>
              <a:spcBef>
                <a:spcPts val="320"/>
              </a:spcBef>
              <a:spcAft>
                <a:spcPts val="0"/>
              </a:spcAft>
              <a:buClr>
                <a:schemeClr val="dk1"/>
              </a:buClr>
              <a:buSzPts val="1600"/>
              <a:buFont typeface="Courier New"/>
              <a:buNone/>
            </a:pPr>
            <a:endParaRPr sz="1600" b="0" i="0" u="none">
              <a:solidFill>
                <a:schemeClr val="dk1"/>
              </a:solidFill>
              <a:latin typeface="Courier New"/>
              <a:ea typeface="Courier New"/>
              <a:cs typeface="Courier New"/>
              <a:sym typeface="Courier New"/>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addi $v0, $0, 1</a:t>
            </a:r>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addi $sp, $sp, 8</a:t>
            </a:r>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jr $ra</a:t>
            </a:r>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L1:	</a:t>
            </a:r>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addi $a0, $a0, -1</a:t>
            </a:r>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jal fact</a:t>
            </a:r>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nop</a:t>
            </a:r>
            <a:endParaRPr/>
          </a:p>
          <a:p>
            <a:pPr marL="0" marR="0" lvl="0" indent="0" algn="l" rtl="0">
              <a:lnSpc>
                <a:spcPct val="90000"/>
              </a:lnSpc>
              <a:spcBef>
                <a:spcPts val="320"/>
              </a:spcBef>
              <a:spcAft>
                <a:spcPts val="0"/>
              </a:spcAft>
              <a:buClr>
                <a:schemeClr val="dk1"/>
              </a:buClr>
              <a:buSzPts val="1600"/>
              <a:buFont typeface="Courier New"/>
              <a:buNone/>
            </a:pPr>
            <a:endParaRPr sz="1600" b="0" i="0" u="none">
              <a:solidFill>
                <a:schemeClr val="dk1"/>
              </a:solidFill>
              <a:latin typeface="Courier New"/>
              <a:ea typeface="Courier New"/>
              <a:cs typeface="Courier New"/>
              <a:sym typeface="Courier New"/>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lw $a0, 0($sp)</a:t>
            </a:r>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lw $ra, 4($sp)</a:t>
            </a:r>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addi $sp, $sp, 8</a:t>
            </a:r>
            <a:endParaRPr/>
          </a:p>
          <a:p>
            <a:pPr marL="0" marR="0" lvl="0" indent="0" algn="l" rtl="0">
              <a:lnSpc>
                <a:spcPct val="90000"/>
              </a:lnSpc>
              <a:spcBef>
                <a:spcPts val="320"/>
              </a:spcBef>
              <a:spcAft>
                <a:spcPts val="0"/>
              </a:spcAft>
              <a:buClr>
                <a:schemeClr val="dk1"/>
              </a:buClr>
              <a:buSzPts val="1600"/>
              <a:buFont typeface="Courier New"/>
              <a:buNone/>
            </a:pPr>
            <a:endParaRPr sz="1600" b="0" i="0" u="none">
              <a:solidFill>
                <a:schemeClr val="dk1"/>
              </a:solidFill>
              <a:latin typeface="Courier New"/>
              <a:ea typeface="Courier New"/>
              <a:cs typeface="Courier New"/>
              <a:sym typeface="Courier New"/>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mul $v0, $a0, $v0</a:t>
            </a:r>
            <a:endParaRPr/>
          </a:p>
          <a:p>
            <a:pPr marL="0" marR="0" lvl="0" indent="0" algn="l" rtl="0">
              <a:lnSpc>
                <a:spcPct val="90000"/>
              </a:lnSpc>
              <a:spcBef>
                <a:spcPts val="320"/>
              </a:spcBef>
              <a:spcAft>
                <a:spcPts val="0"/>
              </a:spcAft>
              <a:buClr>
                <a:schemeClr val="dk1"/>
              </a:buClr>
              <a:buSzPts val="1600"/>
              <a:buFont typeface="Courier New"/>
              <a:buNone/>
            </a:pPr>
            <a:endParaRPr sz="1600" b="0" i="0" u="none">
              <a:solidFill>
                <a:schemeClr val="dk1"/>
              </a:solidFill>
              <a:latin typeface="Courier New"/>
              <a:ea typeface="Courier New"/>
              <a:cs typeface="Courier New"/>
              <a:sym typeface="Courier New"/>
            </a:endParaRPr>
          </a:p>
          <a:p>
            <a:pPr marL="0" marR="0" lvl="0" indent="0" algn="l" rtl="0">
              <a:lnSpc>
                <a:spcPct val="90000"/>
              </a:lnSpc>
              <a:spcBef>
                <a:spcPts val="32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	jr $ra</a:t>
            </a:r>
            <a:endParaRPr/>
          </a:p>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650" name="Google Shape;650;p46"/>
          <p:cNvCxnSpPr/>
          <p:nvPr/>
        </p:nvCxnSpPr>
        <p:spPr>
          <a:xfrm>
            <a:off x="4572000" y="1295400"/>
            <a:ext cx="0" cy="5334000"/>
          </a:xfrm>
          <a:prstGeom prst="straightConnector1">
            <a:avLst/>
          </a:prstGeom>
          <a:noFill/>
          <a:ln w="9525" cap="flat" cmpd="sng">
            <a:solidFill>
              <a:schemeClr val="dk1"/>
            </a:solidFill>
            <a:prstDash val="solid"/>
            <a:miter lim="800000"/>
            <a:headEnd type="none" w="med" len="med"/>
            <a:tailEnd type="none" w="med" len="med"/>
          </a:ln>
        </p:spPr>
      </p:cxnSp>
      <p:sp>
        <p:nvSpPr>
          <p:cNvPr id="651" name="Google Shape;651;p46"/>
          <p:cNvSpPr/>
          <p:nvPr/>
        </p:nvSpPr>
        <p:spPr>
          <a:xfrm>
            <a:off x="1600200" y="5638800"/>
            <a:ext cx="76200" cy="762000"/>
          </a:xfrm>
          <a:prstGeom prst="leftBrace">
            <a:avLst>
              <a:gd name="adj1" fmla="val 8333"/>
              <a:gd name="adj2" fmla="val 50000"/>
            </a:avLst>
          </a:prstGeom>
          <a:no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52" name="Google Shape;652;p46"/>
          <p:cNvSpPr txBox="1"/>
          <p:nvPr/>
        </p:nvSpPr>
        <p:spPr>
          <a:xfrm>
            <a:off x="365125" y="5824537"/>
            <a:ext cx="184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53" name="Google Shape;653;p46"/>
          <p:cNvSpPr txBox="1"/>
          <p:nvPr/>
        </p:nvSpPr>
        <p:spPr>
          <a:xfrm>
            <a:off x="228600" y="5562600"/>
            <a:ext cx="1460500" cy="942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save return </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address and </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argument in </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stack</a:t>
            </a:r>
            <a:endParaRPr/>
          </a:p>
        </p:txBody>
      </p:sp>
      <p:sp>
        <p:nvSpPr>
          <p:cNvPr id="654" name="Google Shape;654;p46"/>
          <p:cNvSpPr/>
          <p:nvPr/>
        </p:nvSpPr>
        <p:spPr>
          <a:xfrm>
            <a:off x="1600200" y="4495800"/>
            <a:ext cx="76200" cy="533400"/>
          </a:xfrm>
          <a:prstGeom prst="leftBrace">
            <a:avLst>
              <a:gd name="adj1" fmla="val 8333"/>
              <a:gd name="adj2" fmla="val 50000"/>
            </a:avLst>
          </a:prstGeom>
          <a:no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55" name="Google Shape;655;p46"/>
          <p:cNvSpPr/>
          <p:nvPr/>
        </p:nvSpPr>
        <p:spPr>
          <a:xfrm>
            <a:off x="1600200" y="3505200"/>
            <a:ext cx="76200" cy="762000"/>
          </a:xfrm>
          <a:prstGeom prst="leftBrace">
            <a:avLst>
              <a:gd name="adj1" fmla="val 8333"/>
              <a:gd name="adj2" fmla="val 50000"/>
            </a:avLst>
          </a:prstGeom>
          <a:no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56" name="Google Shape;656;p46"/>
          <p:cNvSpPr txBox="1"/>
          <p:nvPr/>
        </p:nvSpPr>
        <p:spPr>
          <a:xfrm>
            <a:off x="990600" y="4572000"/>
            <a:ext cx="6096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exit</a:t>
            </a:r>
            <a:endParaRPr/>
          </a:p>
        </p:txBody>
      </p:sp>
      <p:sp>
        <p:nvSpPr>
          <p:cNvPr id="657" name="Google Shape;657;p46"/>
          <p:cNvSpPr txBox="1"/>
          <p:nvPr/>
        </p:nvSpPr>
        <p:spPr>
          <a:xfrm>
            <a:off x="228600" y="3581400"/>
            <a:ext cx="1354137" cy="730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print value</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returned by</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fact</a:t>
            </a:r>
            <a:endParaRPr/>
          </a:p>
        </p:txBody>
      </p:sp>
      <p:sp>
        <p:nvSpPr>
          <p:cNvPr id="658" name="Google Shape;658;p46"/>
          <p:cNvSpPr/>
          <p:nvPr/>
        </p:nvSpPr>
        <p:spPr>
          <a:xfrm>
            <a:off x="5562600" y="1676400"/>
            <a:ext cx="76200" cy="685800"/>
          </a:xfrm>
          <a:prstGeom prst="leftBrace">
            <a:avLst>
              <a:gd name="adj1" fmla="val 8333"/>
              <a:gd name="adj2" fmla="val 50000"/>
            </a:avLst>
          </a:prstGeom>
          <a:no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59" name="Google Shape;659;p46"/>
          <p:cNvSpPr txBox="1"/>
          <p:nvPr/>
        </p:nvSpPr>
        <p:spPr>
          <a:xfrm>
            <a:off x="4419600" y="1752600"/>
            <a:ext cx="1247775" cy="517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branch to </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L1 if n&gt;=1</a:t>
            </a:r>
            <a:endParaRPr/>
          </a:p>
        </p:txBody>
      </p:sp>
      <p:sp>
        <p:nvSpPr>
          <p:cNvPr id="660" name="Google Shape;660;p46"/>
          <p:cNvSpPr/>
          <p:nvPr/>
        </p:nvSpPr>
        <p:spPr>
          <a:xfrm>
            <a:off x="5562600" y="2743200"/>
            <a:ext cx="76200" cy="762000"/>
          </a:xfrm>
          <a:prstGeom prst="leftBrace">
            <a:avLst>
              <a:gd name="adj1" fmla="val 8333"/>
              <a:gd name="adj2" fmla="val 50000"/>
            </a:avLst>
          </a:prstGeom>
          <a:no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61" name="Google Shape;661;p46"/>
          <p:cNvSpPr txBox="1"/>
          <p:nvPr/>
        </p:nvSpPr>
        <p:spPr>
          <a:xfrm>
            <a:off x="4572000" y="2819400"/>
            <a:ext cx="1035050" cy="517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return 1</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if n &lt; 1</a:t>
            </a:r>
            <a:endParaRPr/>
          </a:p>
        </p:txBody>
      </p:sp>
      <p:sp>
        <p:nvSpPr>
          <p:cNvPr id="662" name="Google Shape;662;p46"/>
          <p:cNvSpPr txBox="1"/>
          <p:nvPr/>
        </p:nvSpPr>
        <p:spPr>
          <a:xfrm>
            <a:off x="3733800" y="3810000"/>
            <a:ext cx="1885950" cy="942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if n&gt;=1 call</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fact recursively</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with argument</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n-1</a:t>
            </a:r>
            <a:endParaRPr/>
          </a:p>
        </p:txBody>
      </p:sp>
      <p:sp>
        <p:nvSpPr>
          <p:cNvPr id="663" name="Google Shape;663;p46"/>
          <p:cNvSpPr/>
          <p:nvPr/>
        </p:nvSpPr>
        <p:spPr>
          <a:xfrm>
            <a:off x="5562600" y="3810000"/>
            <a:ext cx="76200" cy="609600"/>
          </a:xfrm>
          <a:prstGeom prst="leftBrace">
            <a:avLst>
              <a:gd name="adj1" fmla="val 8333"/>
              <a:gd name="adj2" fmla="val 50000"/>
            </a:avLst>
          </a:prstGeom>
          <a:no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64" name="Google Shape;664;p46"/>
          <p:cNvSpPr/>
          <p:nvPr/>
        </p:nvSpPr>
        <p:spPr>
          <a:xfrm>
            <a:off x="5562600" y="4876800"/>
            <a:ext cx="76200" cy="685800"/>
          </a:xfrm>
          <a:prstGeom prst="leftBrace">
            <a:avLst>
              <a:gd name="adj1" fmla="val 8333"/>
              <a:gd name="adj2" fmla="val 50000"/>
            </a:avLst>
          </a:prstGeom>
          <a:no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65" name="Google Shape;665;p46"/>
          <p:cNvSpPr txBox="1"/>
          <p:nvPr/>
        </p:nvSpPr>
        <p:spPr>
          <a:xfrm>
            <a:off x="3581400" y="4876800"/>
            <a:ext cx="2098675" cy="730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restore return</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address, argument,</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and stack pointer</a:t>
            </a:r>
            <a:endParaRPr/>
          </a:p>
        </p:txBody>
      </p:sp>
      <p:sp>
        <p:nvSpPr>
          <p:cNvPr id="666" name="Google Shape;666;p46"/>
          <p:cNvSpPr txBox="1"/>
          <p:nvPr/>
        </p:nvSpPr>
        <p:spPr>
          <a:xfrm>
            <a:off x="4343400" y="5715000"/>
            <a:ext cx="1354137" cy="517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return </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n*fact(n-1)</a:t>
            </a:r>
            <a:endParaRPr/>
          </a:p>
        </p:txBody>
      </p:sp>
      <p:sp>
        <p:nvSpPr>
          <p:cNvPr id="667" name="Google Shape;667;p46"/>
          <p:cNvSpPr/>
          <p:nvPr/>
        </p:nvSpPr>
        <p:spPr>
          <a:xfrm>
            <a:off x="5638800" y="5867400"/>
            <a:ext cx="76200" cy="304800"/>
          </a:xfrm>
          <a:prstGeom prst="leftBrace">
            <a:avLst>
              <a:gd name="adj1" fmla="val 8333"/>
              <a:gd name="adj2" fmla="val 50000"/>
            </a:avLst>
          </a:prstGeom>
          <a:no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68" name="Google Shape;668;p46"/>
          <p:cNvSpPr/>
          <p:nvPr/>
        </p:nvSpPr>
        <p:spPr>
          <a:xfrm>
            <a:off x="5638800" y="6400800"/>
            <a:ext cx="76200" cy="304800"/>
          </a:xfrm>
          <a:prstGeom prst="leftBrace">
            <a:avLst>
              <a:gd name="adj1" fmla="val 8333"/>
              <a:gd name="adj2" fmla="val 50000"/>
            </a:avLst>
          </a:prstGeom>
          <a:no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69" name="Google Shape;669;p46"/>
          <p:cNvSpPr txBox="1"/>
          <p:nvPr/>
        </p:nvSpPr>
        <p:spPr>
          <a:xfrm>
            <a:off x="3962400" y="6400800"/>
            <a:ext cx="1673225"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return control</a:t>
            </a:r>
            <a:endParaRPr/>
          </a:p>
        </p:txBody>
      </p:sp>
      <p:sp>
        <p:nvSpPr>
          <p:cNvPr id="670" name="Google Shape;670;p46"/>
          <p:cNvSpPr txBox="1"/>
          <p:nvPr/>
        </p:nvSpPr>
        <p:spPr>
          <a:xfrm>
            <a:off x="0" y="6400800"/>
            <a:ext cx="424180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ahoma"/>
              <a:buNone/>
            </a:pPr>
            <a:r>
              <a:rPr lang="en-US" sz="1400" b="0" i="1" u="none">
                <a:solidFill>
                  <a:schemeClr val="dk1"/>
                </a:solidFill>
                <a:latin typeface="Tahoma"/>
                <a:ea typeface="Tahoma"/>
                <a:cs typeface="Tahoma"/>
                <a:sym typeface="Tahoma"/>
              </a:rPr>
              <a:t>Run this code with PCSpim: factorialRecursive.asm</a:t>
            </a:r>
            <a:r>
              <a:rPr lang="en-US" sz="2000" b="0" i="1" u="none">
                <a:solidFill>
                  <a:schemeClr val="dk1"/>
                </a:solidFill>
                <a:latin typeface="Tahoma"/>
                <a:ea typeface="Tahoma"/>
                <a:cs typeface="Tahoma"/>
                <a:sym typeface="Tahoma"/>
              </a:rPr>
              <a:t> </a:t>
            </a:r>
            <a:endParaRPr/>
          </a:p>
        </p:txBody>
      </p:sp>
      <p:sp>
        <p:nvSpPr>
          <p:cNvPr id="671" name="Google Shape;671;p46"/>
          <p:cNvSpPr txBox="1"/>
          <p:nvPr/>
        </p:nvSpPr>
        <p:spPr>
          <a:xfrm>
            <a:off x="609600" y="2667000"/>
            <a:ext cx="1141412" cy="730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control</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returns</a:t>
            </a:r>
            <a:endParaRPr/>
          </a:p>
          <a:p>
            <a:pPr marL="0" marR="0" lvl="0" indent="0" algn="l" rtl="0">
              <a:lnSpc>
                <a:spcPct val="100000"/>
              </a:lnSpc>
              <a:spcBef>
                <a:spcPts val="0"/>
              </a:spcBef>
              <a:spcAft>
                <a:spcPts val="0"/>
              </a:spcAft>
              <a:buClr>
                <a:schemeClr val="folHlink"/>
              </a:buClr>
              <a:buSzPts val="1400"/>
              <a:buFont typeface="Courier New"/>
              <a:buNone/>
            </a:pPr>
            <a:r>
              <a:rPr lang="en-US" sz="1400" b="0" i="0" u="none">
                <a:solidFill>
                  <a:schemeClr val="folHlink"/>
                </a:solidFill>
                <a:latin typeface="Courier New"/>
                <a:ea typeface="Courier New"/>
                <a:cs typeface="Courier New"/>
                <a:sym typeface="Courier New"/>
              </a:rPr>
              <a:t>from fact</a:t>
            </a:r>
            <a:endParaRPr/>
          </a:p>
        </p:txBody>
      </p:sp>
      <p:sp>
        <p:nvSpPr>
          <p:cNvPr id="672" name="Google Shape;672;p46"/>
          <p:cNvSpPr/>
          <p:nvPr/>
        </p:nvSpPr>
        <p:spPr>
          <a:xfrm>
            <a:off x="1600200" y="2895600"/>
            <a:ext cx="76200" cy="304800"/>
          </a:xfrm>
          <a:prstGeom prst="leftBrace">
            <a:avLst>
              <a:gd name="adj1" fmla="val 8333"/>
              <a:gd name="adj2" fmla="val 50000"/>
            </a:avLst>
          </a:prstGeom>
          <a:no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47"/>
          <p:cNvSpPr txBox="1">
            <a:spLocks noGrp="1"/>
          </p:cNvSpPr>
          <p:nvPr>
            <p:ph type="title"/>
          </p:nvPr>
        </p:nvSpPr>
        <p:spPr>
          <a:xfrm>
            <a:off x="1150937" y="381000"/>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Using a Frame Pointer</a:t>
            </a:r>
            <a:endParaRPr/>
          </a:p>
        </p:txBody>
      </p:sp>
      <p:sp>
        <p:nvSpPr>
          <p:cNvPr id="678" name="Google Shape;678;p47"/>
          <p:cNvSpPr txBox="1">
            <a:spLocks noGrp="1"/>
          </p:cNvSpPr>
          <p:nvPr>
            <p:ph type="body" idx="1"/>
          </p:nvPr>
        </p:nvSpPr>
        <p:spPr>
          <a:xfrm>
            <a:off x="1219200" y="1371600"/>
            <a:ext cx="7580312" cy="4191000"/>
          </a:xfrm>
          <a:prstGeom prst="rect">
            <a:avLst/>
          </a:prstGeom>
          <a:noFill/>
          <a:ln>
            <a:noFill/>
          </a:ln>
        </p:spPr>
        <p:txBody>
          <a:bodyPr spcFirstLastPara="1" wrap="square" lIns="91425" tIns="45700" rIns="91425" bIns="45700" anchor="t" anchorCtr="0">
            <a:noAutofit/>
          </a:bodyPr>
          <a:lstStyle/>
          <a:p>
            <a:pPr marL="342900" lvl="0" indent="-220980" algn="l" rtl="0">
              <a:spcBef>
                <a:spcPts val="0"/>
              </a:spcBef>
              <a:spcAft>
                <a:spcPts val="0"/>
              </a:spcAft>
              <a:buSzPts val="1920"/>
              <a:buNone/>
            </a:pPr>
            <a:endParaRPr sz="3200">
              <a:solidFill>
                <a:schemeClr val="dk1"/>
              </a:solidFill>
              <a:latin typeface="Tahoma"/>
              <a:ea typeface="Tahoma"/>
              <a:cs typeface="Tahoma"/>
              <a:sym typeface="Tahoma"/>
            </a:endParaRPr>
          </a:p>
        </p:txBody>
      </p:sp>
      <p:pic>
        <p:nvPicPr>
          <p:cNvPr id="679" name="Google Shape;679;p47" descr="F0312"/>
          <p:cNvPicPr preferRelativeResize="0"/>
          <p:nvPr/>
        </p:nvPicPr>
        <p:blipFill rotWithShape="1">
          <a:blip r:embed="rId3">
            <a:alphaModFix/>
          </a:blip>
          <a:srcRect/>
          <a:stretch/>
        </p:blipFill>
        <p:spPr>
          <a:xfrm>
            <a:off x="1295400" y="1570037"/>
            <a:ext cx="6553200" cy="3535362"/>
          </a:xfrm>
          <a:prstGeom prst="rect">
            <a:avLst/>
          </a:prstGeom>
          <a:noFill/>
          <a:ln>
            <a:noFill/>
          </a:ln>
        </p:spPr>
      </p:pic>
      <p:sp>
        <p:nvSpPr>
          <p:cNvPr id="680" name="Google Shape;680;p47"/>
          <p:cNvSpPr txBox="1"/>
          <p:nvPr/>
        </p:nvSpPr>
        <p:spPr>
          <a:xfrm>
            <a:off x="381000" y="4994275"/>
            <a:ext cx="8694737" cy="180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Variables that are local to a procedure but do not fit into registers (e.g., local arrays, struc-</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tures, etc.) are also stored in the stack. This area of the stack is the </a:t>
            </a:r>
            <a:r>
              <a:rPr lang="en-US" sz="1600" b="0" i="1" u="none">
                <a:solidFill>
                  <a:schemeClr val="dk1"/>
                </a:solidFill>
                <a:latin typeface="Tahoma"/>
                <a:ea typeface="Tahoma"/>
                <a:cs typeface="Tahoma"/>
                <a:sym typeface="Tahoma"/>
              </a:rPr>
              <a:t>frame</a:t>
            </a:r>
            <a:r>
              <a:rPr lang="en-US" sz="1600" b="0" i="0" u="none">
                <a:solidFill>
                  <a:schemeClr val="dk1"/>
                </a:solidFill>
                <a:latin typeface="Tahoma"/>
                <a:ea typeface="Tahoma"/>
                <a:cs typeface="Tahoma"/>
                <a:sym typeface="Tahoma"/>
              </a:rPr>
              <a:t>. The </a:t>
            </a:r>
            <a:r>
              <a:rPr lang="en-US" sz="1600" b="0" i="1" u="none">
                <a:solidFill>
                  <a:schemeClr val="dk1"/>
                </a:solidFill>
                <a:latin typeface="Tahoma"/>
                <a:ea typeface="Tahoma"/>
                <a:cs typeface="Tahoma"/>
                <a:sym typeface="Tahoma"/>
              </a:rPr>
              <a:t>frame pointer </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$fp points to the top of the frame and the stack pointer to the bottom. The frame pointer does</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not change during procedure execution, unlike the stack pointer, so it is a stable base </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register from which to compute offsets to local variables.</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Use of the frame pointer is </a:t>
            </a:r>
            <a:r>
              <a:rPr lang="en-US" sz="1600" b="0" i="1" u="none">
                <a:solidFill>
                  <a:schemeClr val="dk1"/>
                </a:solidFill>
                <a:latin typeface="Tahoma"/>
                <a:ea typeface="Tahoma"/>
                <a:cs typeface="Tahoma"/>
                <a:sym typeface="Tahoma"/>
              </a:rPr>
              <a:t>optional</a:t>
            </a:r>
            <a:r>
              <a:rPr lang="en-US" sz="1600" b="0" i="0" u="none">
                <a:solidFill>
                  <a:schemeClr val="dk1"/>
                </a:solidFill>
                <a:latin typeface="Tahoma"/>
                <a:ea typeface="Tahoma"/>
                <a:cs typeface="Tahoma"/>
                <a:sym typeface="Tahoma"/>
              </a:rPr>
              <a:t>. If there are no local variables to store in the stack it is </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not efficient to use a frame pointer.</a:t>
            </a:r>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48"/>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Using a Frame Pointer</a:t>
            </a:r>
            <a:endParaRPr/>
          </a:p>
        </p:txBody>
      </p:sp>
      <p:sp>
        <p:nvSpPr>
          <p:cNvPr id="686" name="Google Shape;686;p48"/>
          <p:cNvSpPr txBox="1">
            <a:spLocks noGrp="1"/>
          </p:cNvSpPr>
          <p:nvPr>
            <p:ph type="body" idx="1"/>
          </p:nvPr>
        </p:nvSpPr>
        <p:spPr>
          <a:xfrm>
            <a:off x="1219200" y="2057400"/>
            <a:ext cx="79248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Example</a:t>
            </a:r>
            <a:r>
              <a:rPr lang="en-US" sz="2000" b="0" i="0" u="none">
                <a:solidFill>
                  <a:schemeClr val="dk1"/>
                </a:solidFill>
                <a:latin typeface="Tahoma"/>
                <a:ea typeface="Tahoma"/>
                <a:cs typeface="Tahoma"/>
                <a:sym typeface="Tahoma"/>
              </a:rPr>
              <a:t>: </a:t>
            </a:r>
            <a:r>
              <a:rPr lang="en-US" sz="2000" b="0" i="0" u="none">
                <a:solidFill>
                  <a:schemeClr val="dk1"/>
                </a:solidFill>
                <a:latin typeface="Times New Roman"/>
                <a:ea typeface="Times New Roman"/>
                <a:cs typeface="Times New Roman"/>
                <a:sym typeface="Times New Roman"/>
              </a:rPr>
              <a:t>procCallsProg1Modified.asm </a:t>
            </a:r>
            <a:endParaRPr/>
          </a:p>
          <a:p>
            <a:pPr marL="342900" lvl="0" indent="-342900" algn="l" rtl="0">
              <a:lnSpc>
                <a:spcPct val="90000"/>
              </a:lnSpc>
              <a:spcBef>
                <a:spcPts val="400"/>
              </a:spcBef>
              <a:spcAft>
                <a:spcPts val="0"/>
              </a:spcAft>
              <a:buSzPts val="1200"/>
              <a:buNone/>
            </a:pPr>
            <a:r>
              <a:rPr lang="en-US" sz="2000" b="0" i="0" u="none">
                <a:solidFill>
                  <a:schemeClr val="dk1"/>
                </a:solidFill>
                <a:latin typeface="Tahoma"/>
                <a:ea typeface="Tahoma"/>
                <a:cs typeface="Tahoma"/>
                <a:sym typeface="Tahoma"/>
              </a:rPr>
              <a:t>    This program</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Tahoma"/>
                <a:ea typeface="Tahoma"/>
                <a:cs typeface="Tahoma"/>
                <a:sym typeface="Tahoma"/>
              </a:rPr>
              <a:t>shows code where it may be better to use $fp </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Because the stack size is changing, the offset of variables stored in the stack w.r.t. the stack pointer $sp changes as well. However, the offset w.r.t. $fp would remain constant.</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Why would this be better?</a:t>
            </a:r>
            <a:endParaRPr/>
          </a:p>
          <a:p>
            <a:pPr marL="742950" lvl="1" indent="-285750" algn="l" rtl="0">
              <a:lnSpc>
                <a:spcPct val="90000"/>
              </a:lnSpc>
              <a:spcBef>
                <a:spcPts val="360"/>
              </a:spcBef>
              <a:spcAft>
                <a:spcPts val="0"/>
              </a:spcAft>
              <a:buSzPts val="990"/>
              <a:buNone/>
            </a:pPr>
            <a:r>
              <a:rPr lang="en-US" sz="1800" b="0" i="0" u="none">
                <a:solidFill>
                  <a:schemeClr val="dk1"/>
                </a:solidFill>
                <a:latin typeface="Tahoma"/>
                <a:ea typeface="Tahoma"/>
                <a:cs typeface="Tahoma"/>
                <a:sym typeface="Tahoma"/>
              </a:rPr>
              <a:t>    The compiler, when generating assembly, typically maintains a table of program variables and their locations. If these locations are offsets w.r.t $sp, then every entry must be updated every time the stack size changes!</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Exercise</a:t>
            </a:r>
            <a:r>
              <a:rPr lang="en-US" sz="2000" b="0" i="0" u="none">
                <a:solidFill>
                  <a:schemeClr val="dk1"/>
                </a:solidFill>
                <a:latin typeface="Times New Roman"/>
                <a:ea typeface="Times New Roman"/>
                <a:cs typeface="Times New Roman"/>
                <a:sym typeface="Times New Roman"/>
              </a:rPr>
              <a:t>:</a:t>
            </a:r>
            <a:endParaRPr/>
          </a:p>
          <a:p>
            <a:pPr marL="342900" lvl="0" indent="-342900" algn="l" rtl="0">
              <a:lnSpc>
                <a:spcPct val="90000"/>
              </a:lnSpc>
              <a:spcBef>
                <a:spcPts val="480"/>
              </a:spcBef>
              <a:spcAft>
                <a:spcPts val="0"/>
              </a:spcAft>
              <a:buSzPts val="1440"/>
              <a:buNone/>
            </a:pPr>
            <a:r>
              <a:rPr lang="en-US" sz="2400" b="0" i="0" u="none">
                <a:solidFill>
                  <a:schemeClr val="dk1"/>
                </a:solidFill>
                <a:latin typeface="Times New Roman"/>
                <a:ea typeface="Times New Roman"/>
                <a:cs typeface="Times New Roman"/>
                <a:sym typeface="Times New Roman"/>
              </a:rPr>
              <a:t>     </a:t>
            </a:r>
            <a:r>
              <a:rPr lang="en-US" sz="2000" b="0" i="1" u="none">
                <a:solidFill>
                  <a:schemeClr val="dk1"/>
                </a:solidFill>
                <a:latin typeface="Times New Roman"/>
                <a:ea typeface="Times New Roman"/>
                <a:cs typeface="Times New Roman"/>
                <a:sym typeface="Times New Roman"/>
              </a:rPr>
              <a:t>Modify </a:t>
            </a:r>
            <a:r>
              <a:rPr lang="en-US" sz="2000" b="0" i="0" u="none">
                <a:solidFill>
                  <a:schemeClr val="dk1"/>
                </a:solidFill>
                <a:latin typeface="Times New Roman"/>
                <a:ea typeface="Times New Roman"/>
                <a:cs typeface="Times New Roman"/>
                <a:sym typeface="Times New Roman"/>
              </a:rPr>
              <a:t>procCallsProg1Modified.asm</a:t>
            </a:r>
            <a:r>
              <a:rPr lang="en-US" sz="2000" b="0" i="1" u="none">
                <a:solidFill>
                  <a:schemeClr val="dk1"/>
                </a:solidFill>
                <a:latin typeface="Times New Roman"/>
                <a:ea typeface="Times New Roman"/>
                <a:cs typeface="Times New Roman"/>
                <a:sym typeface="Times New Roman"/>
              </a:rPr>
              <a:t> to use a frame pointer</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Observe that SPIM names register 30 as s8 rather than fp. Of course, you can use it as fp, but make sure to initialize it with the same value as sp, i.e., </a:t>
            </a:r>
            <a:r>
              <a:rPr lang="en-US" sz="1800" b="0" i="1" u="none">
                <a:solidFill>
                  <a:schemeClr val="dk1"/>
                </a:solidFill>
                <a:latin typeface="Tahoma"/>
                <a:ea typeface="Tahoma"/>
                <a:cs typeface="Tahoma"/>
                <a:sym typeface="Tahoma"/>
              </a:rPr>
              <a:t>7fffeffc.</a:t>
            </a:r>
            <a:endParaRPr/>
          </a:p>
          <a:p>
            <a:pPr marL="342900" lvl="0" indent="-274320" algn="l" rtl="0">
              <a:spcBef>
                <a:spcPts val="360"/>
              </a:spcBef>
              <a:spcAft>
                <a:spcPts val="0"/>
              </a:spcAft>
              <a:buSzPts val="1080"/>
              <a:buNone/>
            </a:pPr>
            <a:endParaRPr sz="1800" b="0" i="1" u="none">
              <a:solidFill>
                <a:schemeClr val="dk1"/>
              </a:solidFill>
              <a:latin typeface="Tahoma"/>
              <a:ea typeface="Tahoma"/>
              <a:cs typeface="Tahoma"/>
              <a:sym typeface="Tahoma"/>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9"/>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MIPS Addressing Modes</a:t>
            </a:r>
            <a:endParaRPr/>
          </a:p>
        </p:txBody>
      </p:sp>
      <p:pic>
        <p:nvPicPr>
          <p:cNvPr id="692" name="Google Shape;692;p49"/>
          <p:cNvPicPr preferRelativeResize="0">
            <a:picLocks noGrp="1"/>
          </p:cNvPicPr>
          <p:nvPr>
            <p:ph type="body" idx="1"/>
          </p:nvPr>
        </p:nvPicPr>
        <p:blipFill rotWithShape="1">
          <a:blip r:embed="rId3">
            <a:alphaModFix/>
          </a:blip>
          <a:srcRect/>
          <a:stretch/>
        </p:blipFill>
        <p:spPr>
          <a:xfrm>
            <a:off x="2057400" y="1905000"/>
            <a:ext cx="5029200" cy="4648200"/>
          </a:xfrm>
          <a:prstGeom prst="rect">
            <a:avLst/>
          </a:prstGeom>
          <a:noFill/>
          <a:ln>
            <a:noFill/>
          </a:ln>
        </p:spPr>
      </p:pic>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50"/>
          <p:cNvSpPr txBox="1"/>
          <p:nvPr/>
        </p:nvSpPr>
        <p:spPr>
          <a:xfrm>
            <a:off x="225425" y="312737"/>
            <a:ext cx="2643187"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699" name="Google Shape;699;p50"/>
          <p:cNvSpPr txBox="1">
            <a:spLocks noGrp="1"/>
          </p:cNvSpPr>
          <p:nvPr>
            <p:ph type="body" idx="1"/>
          </p:nvPr>
        </p:nvSpPr>
        <p:spPr>
          <a:xfrm>
            <a:off x="1143000" y="1905000"/>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Simple instructions –  all 32 bits wide</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Very structured – no unnecessary baggage</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Only three  instruction formats</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Rely on compiler to achieve performance</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1" u="none">
                <a:solidFill>
                  <a:schemeClr val="dk1"/>
                </a:solidFill>
                <a:latin typeface="Times New Roman"/>
                <a:ea typeface="Times New Roman"/>
                <a:cs typeface="Times New Roman"/>
                <a:sym typeface="Times New Roman"/>
              </a:rPr>
              <a:t>what are  the compiler's goals?</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Help compiler where we can</a:t>
            </a:r>
            <a:endParaRPr/>
          </a:p>
        </p:txBody>
      </p:sp>
      <p:grpSp>
        <p:nvGrpSpPr>
          <p:cNvPr id="700" name="Google Shape;700;p50"/>
          <p:cNvGrpSpPr/>
          <p:nvPr/>
        </p:nvGrpSpPr>
        <p:grpSpPr>
          <a:xfrm>
            <a:off x="1371600" y="3886200"/>
            <a:ext cx="6088062" cy="338137"/>
            <a:chOff x="848" y="1875"/>
            <a:chExt cx="3835" cy="213"/>
          </a:xfrm>
        </p:grpSpPr>
        <p:sp>
          <p:nvSpPr>
            <p:cNvPr id="701" name="Google Shape;701;p50"/>
            <p:cNvSpPr txBox="1"/>
            <p:nvPr/>
          </p:nvSpPr>
          <p:spPr>
            <a:xfrm>
              <a:off x="848" y="1875"/>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702" name="Google Shape;702;p50"/>
            <p:cNvSpPr txBox="1"/>
            <p:nvPr/>
          </p:nvSpPr>
          <p:spPr>
            <a:xfrm>
              <a:off x="1487" y="1875"/>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703" name="Google Shape;703;p50"/>
            <p:cNvSpPr txBox="1"/>
            <p:nvPr/>
          </p:nvSpPr>
          <p:spPr>
            <a:xfrm>
              <a:off x="2127" y="1875"/>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704" name="Google Shape;704;p50"/>
            <p:cNvSpPr txBox="1"/>
            <p:nvPr/>
          </p:nvSpPr>
          <p:spPr>
            <a:xfrm>
              <a:off x="2766" y="1875"/>
              <a:ext cx="1917"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grpSp>
        <p:nvGrpSpPr>
          <p:cNvPr id="705" name="Google Shape;705;p50"/>
          <p:cNvGrpSpPr/>
          <p:nvPr/>
        </p:nvGrpSpPr>
        <p:grpSpPr>
          <a:xfrm>
            <a:off x="1371600" y="3200400"/>
            <a:ext cx="6088062" cy="339725"/>
            <a:chOff x="848" y="1622"/>
            <a:chExt cx="3835" cy="214"/>
          </a:xfrm>
        </p:grpSpPr>
        <p:sp>
          <p:nvSpPr>
            <p:cNvPr id="706" name="Google Shape;706;p50"/>
            <p:cNvSpPr txBox="1"/>
            <p:nvPr/>
          </p:nvSpPr>
          <p:spPr>
            <a:xfrm>
              <a:off x="848" y="1622"/>
              <a:ext cx="639" cy="214"/>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707" name="Google Shape;707;p50"/>
            <p:cNvSpPr txBox="1"/>
            <p:nvPr/>
          </p:nvSpPr>
          <p:spPr>
            <a:xfrm>
              <a:off x="1487" y="1622"/>
              <a:ext cx="639" cy="214"/>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708" name="Google Shape;708;p50"/>
            <p:cNvSpPr txBox="1"/>
            <p:nvPr/>
          </p:nvSpPr>
          <p:spPr>
            <a:xfrm>
              <a:off x="2127" y="1622"/>
              <a:ext cx="639" cy="214"/>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709" name="Google Shape;709;p50"/>
            <p:cNvSpPr txBox="1"/>
            <p:nvPr/>
          </p:nvSpPr>
          <p:spPr>
            <a:xfrm>
              <a:off x="2766" y="1622"/>
              <a:ext cx="639" cy="214"/>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710" name="Google Shape;710;p50"/>
            <p:cNvSpPr txBox="1"/>
            <p:nvPr/>
          </p:nvSpPr>
          <p:spPr>
            <a:xfrm>
              <a:off x="3405" y="1622"/>
              <a:ext cx="639" cy="214"/>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711" name="Google Shape;711;p50"/>
            <p:cNvSpPr txBox="1"/>
            <p:nvPr/>
          </p:nvSpPr>
          <p:spPr>
            <a:xfrm>
              <a:off x="4044" y="1622"/>
              <a:ext cx="639" cy="214"/>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sp>
        <p:nvSpPr>
          <p:cNvPr id="712" name="Google Shape;712;p50"/>
          <p:cNvSpPr txBox="1"/>
          <p:nvPr/>
        </p:nvSpPr>
        <p:spPr>
          <a:xfrm>
            <a:off x="1066800" y="3124200"/>
            <a:ext cx="6388100" cy="614362"/>
          </a:xfrm>
          <a:prstGeom prst="rect">
            <a:avLst/>
          </a:prstGeom>
          <a:noFill/>
          <a:ln>
            <a:noFill/>
          </a:ln>
        </p:spPr>
        <p:txBody>
          <a:bodyPr spcFirstLastPara="1" wrap="square" lIns="19050" tIns="26975" rIns="19050" bIns="26975" anchor="t" anchorCtr="0">
            <a:noAutofit/>
          </a:bodyPr>
          <a:lstStyle/>
          <a:p>
            <a:pPr marL="112712" marR="0" lvl="0" indent="0" algn="l" rtl="0">
              <a:lnSpc>
                <a:spcPct val="150000"/>
              </a:lnSpc>
              <a:spcBef>
                <a:spcPts val="0"/>
              </a:spcBef>
              <a:spcAft>
                <a:spcPts val="0"/>
              </a:spcAft>
              <a:buClr>
                <a:srgbClr val="000000"/>
              </a:buClr>
              <a:buSzPts val="1800"/>
              <a:buFont typeface="Courier New"/>
              <a:buNone/>
            </a:pPr>
            <a:r>
              <a:rPr lang="en-US" sz="1800" b="1" i="0" u="none">
                <a:solidFill>
                  <a:srgbClr val="000000"/>
                </a:solidFill>
                <a:latin typeface="Courier New"/>
                <a:ea typeface="Courier New"/>
                <a:cs typeface="Courier New"/>
                <a:sym typeface="Courier New"/>
              </a:rPr>
              <a:t>	  op	  rs	  rt	  rd	shamt	funct</a:t>
            </a:r>
            <a:endParaRPr/>
          </a:p>
        </p:txBody>
      </p:sp>
      <p:sp>
        <p:nvSpPr>
          <p:cNvPr id="713" name="Google Shape;713;p50"/>
          <p:cNvSpPr txBox="1"/>
          <p:nvPr/>
        </p:nvSpPr>
        <p:spPr>
          <a:xfrm>
            <a:off x="1066800" y="3810000"/>
            <a:ext cx="5875337" cy="954087"/>
          </a:xfrm>
          <a:prstGeom prst="rect">
            <a:avLst/>
          </a:prstGeom>
          <a:noFill/>
          <a:ln>
            <a:noFill/>
          </a:ln>
        </p:spPr>
        <p:txBody>
          <a:bodyPr spcFirstLastPara="1" wrap="square" lIns="19050" tIns="26975" rIns="19050" bIns="26975" anchor="t" anchorCtr="0">
            <a:noAutofit/>
          </a:bodyPr>
          <a:lstStyle/>
          <a:p>
            <a:pPr marL="112712" marR="0" lvl="0" indent="0" algn="l" rtl="0">
              <a:lnSpc>
                <a:spcPct val="150000"/>
              </a:lnSpc>
              <a:spcBef>
                <a:spcPts val="0"/>
              </a:spcBef>
              <a:spcAft>
                <a:spcPts val="0"/>
              </a:spcAft>
              <a:buClr>
                <a:srgbClr val="000000"/>
              </a:buClr>
              <a:buSzPts val="1800"/>
              <a:buFont typeface="Courier New"/>
              <a:buNone/>
            </a:pPr>
            <a:r>
              <a:rPr lang="en-US" sz="1800" b="1" i="0" u="none">
                <a:solidFill>
                  <a:srgbClr val="000000"/>
                </a:solidFill>
                <a:latin typeface="Courier New"/>
                <a:ea typeface="Courier New"/>
                <a:cs typeface="Courier New"/>
                <a:sym typeface="Courier New"/>
              </a:rPr>
              <a:t>	  op	  rs	  rt	  16 bit address</a:t>
            </a:r>
            <a:br>
              <a:rPr lang="en-US" sz="1800" b="1" i="0" u="none">
                <a:solidFill>
                  <a:srgbClr val="000000"/>
                </a:solidFill>
                <a:latin typeface="Courier New"/>
                <a:ea typeface="Courier New"/>
                <a:cs typeface="Courier New"/>
                <a:sym typeface="Courier New"/>
              </a:rPr>
            </a:br>
            <a:endParaRPr/>
          </a:p>
        </p:txBody>
      </p:sp>
      <p:grpSp>
        <p:nvGrpSpPr>
          <p:cNvPr id="714" name="Google Shape;714;p50"/>
          <p:cNvGrpSpPr/>
          <p:nvPr/>
        </p:nvGrpSpPr>
        <p:grpSpPr>
          <a:xfrm>
            <a:off x="1371600" y="4572000"/>
            <a:ext cx="6088062" cy="338137"/>
            <a:chOff x="848" y="2128"/>
            <a:chExt cx="3835" cy="213"/>
          </a:xfrm>
        </p:grpSpPr>
        <p:sp>
          <p:nvSpPr>
            <p:cNvPr id="715" name="Google Shape;715;p50"/>
            <p:cNvSpPr txBox="1"/>
            <p:nvPr/>
          </p:nvSpPr>
          <p:spPr>
            <a:xfrm>
              <a:off x="848" y="2128"/>
              <a:ext cx="639"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716" name="Google Shape;716;p50"/>
            <p:cNvSpPr txBox="1"/>
            <p:nvPr/>
          </p:nvSpPr>
          <p:spPr>
            <a:xfrm>
              <a:off x="1487" y="2128"/>
              <a:ext cx="3196" cy="213"/>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grpSp>
      <p:sp>
        <p:nvSpPr>
          <p:cNvPr id="717" name="Google Shape;717;p50"/>
          <p:cNvSpPr txBox="1"/>
          <p:nvPr/>
        </p:nvSpPr>
        <p:spPr>
          <a:xfrm>
            <a:off x="1066800" y="4495800"/>
            <a:ext cx="4860925" cy="614362"/>
          </a:xfrm>
          <a:prstGeom prst="rect">
            <a:avLst/>
          </a:prstGeom>
          <a:noFill/>
          <a:ln>
            <a:noFill/>
          </a:ln>
        </p:spPr>
        <p:txBody>
          <a:bodyPr spcFirstLastPara="1" wrap="square" lIns="19050" tIns="26975" rIns="19050" bIns="26975" anchor="t" anchorCtr="0">
            <a:noAutofit/>
          </a:bodyPr>
          <a:lstStyle/>
          <a:p>
            <a:pPr marL="112712" marR="0" lvl="0" indent="0" algn="l" rtl="0">
              <a:lnSpc>
                <a:spcPct val="150000"/>
              </a:lnSpc>
              <a:spcBef>
                <a:spcPts val="0"/>
              </a:spcBef>
              <a:spcAft>
                <a:spcPts val="0"/>
              </a:spcAft>
              <a:buClr>
                <a:srgbClr val="000000"/>
              </a:buClr>
              <a:buSzPts val="1800"/>
              <a:buFont typeface="Courier New"/>
              <a:buNone/>
            </a:pPr>
            <a:r>
              <a:rPr lang="en-US" sz="1800" b="1" i="0" u="none">
                <a:solidFill>
                  <a:srgbClr val="000000"/>
                </a:solidFill>
                <a:latin typeface="Courier New"/>
                <a:ea typeface="Courier New"/>
                <a:cs typeface="Courier New"/>
                <a:sym typeface="Courier New"/>
              </a:rPr>
              <a:t>	  op	  	  26 bit address</a:t>
            </a:r>
            <a:endParaRPr/>
          </a:p>
        </p:txBody>
      </p:sp>
      <p:sp>
        <p:nvSpPr>
          <p:cNvPr id="718" name="Google Shape;718;p50"/>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Overview of MIPS</a:t>
            </a:r>
            <a:endParaRPr/>
          </a:p>
        </p:txBody>
      </p:sp>
      <p:sp>
        <p:nvSpPr>
          <p:cNvPr id="719" name="Google Shape;719;p50"/>
          <p:cNvSpPr txBox="1"/>
          <p:nvPr/>
        </p:nvSpPr>
        <p:spPr>
          <a:xfrm>
            <a:off x="990600" y="3200400"/>
            <a:ext cx="341312"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R</a:t>
            </a:r>
            <a:endParaRPr/>
          </a:p>
        </p:txBody>
      </p:sp>
      <p:sp>
        <p:nvSpPr>
          <p:cNvPr id="720" name="Google Shape;720;p50"/>
          <p:cNvSpPr txBox="1"/>
          <p:nvPr/>
        </p:nvSpPr>
        <p:spPr>
          <a:xfrm>
            <a:off x="990600" y="3810000"/>
            <a:ext cx="27940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I</a:t>
            </a:r>
            <a:endParaRPr/>
          </a:p>
        </p:txBody>
      </p:sp>
      <p:sp>
        <p:nvSpPr>
          <p:cNvPr id="721" name="Google Shape;721;p50"/>
          <p:cNvSpPr txBox="1"/>
          <p:nvPr/>
        </p:nvSpPr>
        <p:spPr>
          <a:xfrm>
            <a:off x="990600" y="4572000"/>
            <a:ext cx="473075"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J</a:t>
            </a:r>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1"/>
          <p:cNvSpPr txBox="1">
            <a:spLocks noGrp="1"/>
          </p:cNvSpPr>
          <p:nvPr>
            <p:ph type="ctrTitle"/>
          </p:nvPr>
        </p:nvSpPr>
        <p:spPr>
          <a:xfrm>
            <a:off x="228600" y="0"/>
            <a:ext cx="7772400"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Summarize MIPS:</a:t>
            </a:r>
            <a:endParaRPr/>
          </a:p>
        </p:txBody>
      </p:sp>
      <p:pic>
        <p:nvPicPr>
          <p:cNvPr id="728" name="Google Shape;728;p51"/>
          <p:cNvPicPr preferRelativeResize="0"/>
          <p:nvPr/>
        </p:nvPicPr>
        <p:blipFill rotWithShape="1">
          <a:blip r:embed="rId3">
            <a:alphaModFix/>
          </a:blip>
          <a:srcRect/>
          <a:stretch/>
        </p:blipFill>
        <p:spPr>
          <a:xfrm>
            <a:off x="1219200" y="990600"/>
            <a:ext cx="6364287" cy="1328737"/>
          </a:xfrm>
          <a:prstGeom prst="rect">
            <a:avLst/>
          </a:prstGeom>
          <a:noFill/>
          <a:ln>
            <a:noFill/>
          </a:ln>
        </p:spPr>
      </p:pic>
      <p:pic>
        <p:nvPicPr>
          <p:cNvPr id="729" name="Google Shape;729;p51"/>
          <p:cNvPicPr preferRelativeResize="0"/>
          <p:nvPr/>
        </p:nvPicPr>
        <p:blipFill rotWithShape="1">
          <a:blip r:embed="rId4">
            <a:alphaModFix/>
          </a:blip>
          <a:srcRect/>
          <a:stretch/>
        </p:blipFill>
        <p:spPr>
          <a:xfrm>
            <a:off x="1219200" y="2362200"/>
            <a:ext cx="6383337" cy="4043362"/>
          </a:xfrm>
          <a:prstGeom prst="rect">
            <a:avLst/>
          </a:prstGeom>
          <a:noFill/>
          <a:ln>
            <a:noFill/>
          </a:ln>
        </p:spPr>
      </p:pic>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52"/>
          <p:cNvSpPr txBox="1"/>
          <p:nvPr/>
        </p:nvSpPr>
        <p:spPr>
          <a:xfrm>
            <a:off x="225425" y="312737"/>
            <a:ext cx="3695700"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736" name="Google Shape;736;p52"/>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2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Design alternative:</a:t>
            </a:r>
            <a:endParaRPr/>
          </a:p>
          <a:p>
            <a:pPr marL="742950" lvl="1" indent="-285750" algn="l" rtl="0">
              <a:lnSpc>
                <a:spcPct val="12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provide more powerful operations</a:t>
            </a:r>
            <a:endParaRPr/>
          </a:p>
          <a:p>
            <a:pPr marL="742950" lvl="1" indent="-285750" algn="l" rtl="0">
              <a:lnSpc>
                <a:spcPct val="12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goal is to reduce number of instructions executed</a:t>
            </a:r>
            <a:endParaRPr/>
          </a:p>
          <a:p>
            <a:pPr marL="742950" lvl="1" indent="-285750" algn="l" rtl="0">
              <a:lnSpc>
                <a:spcPct val="12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danger is a slower cycle time and/or a higher CPI</a:t>
            </a:r>
            <a:endParaRPr/>
          </a:p>
          <a:p>
            <a:pPr marL="742950" lvl="1" indent="-222884" algn="l" rtl="0">
              <a:lnSpc>
                <a:spcPct val="120000"/>
              </a:lnSpc>
              <a:spcBef>
                <a:spcPts val="360"/>
              </a:spcBef>
              <a:spcAft>
                <a:spcPts val="0"/>
              </a:spcAft>
              <a:buClr>
                <a:schemeClr val="hlink"/>
              </a:buClr>
              <a:buSzPts val="990"/>
              <a:buFont typeface="Noto Sans Symbols"/>
              <a:buNone/>
            </a:pPr>
            <a:endParaRPr sz="1800" b="0" i="0" u="none">
              <a:solidFill>
                <a:schemeClr val="dk1"/>
              </a:solidFill>
              <a:latin typeface="Tahoma"/>
              <a:ea typeface="Tahoma"/>
              <a:cs typeface="Tahoma"/>
              <a:sym typeface="Tahoma"/>
            </a:endParaRPr>
          </a:p>
          <a:p>
            <a:pPr marL="342900" lvl="0" indent="-342900" algn="l" rtl="0">
              <a:lnSpc>
                <a:spcPct val="12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Sometimes referred to as </a:t>
            </a:r>
            <a:r>
              <a:rPr lang="en-US" sz="2000" b="0" i="1" u="none">
                <a:solidFill>
                  <a:schemeClr val="dk1"/>
                </a:solidFill>
                <a:latin typeface="Tahoma"/>
                <a:ea typeface="Tahoma"/>
                <a:cs typeface="Tahoma"/>
                <a:sym typeface="Tahoma"/>
              </a:rPr>
              <a:t>R(educed)ISC vs. C(omplex)ISC</a:t>
            </a:r>
            <a:endParaRPr/>
          </a:p>
          <a:p>
            <a:pPr marL="742950" lvl="1" indent="-285750" algn="l" rtl="0">
              <a:lnSpc>
                <a:spcPct val="12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virtually all new instruction sets since 1982 have been RISC</a:t>
            </a:r>
            <a:endParaRPr/>
          </a:p>
          <a:p>
            <a:pPr marL="742950" lvl="1" indent="-285750" algn="l" rtl="0">
              <a:lnSpc>
                <a:spcPct val="120000"/>
              </a:lnSpc>
              <a:spcBef>
                <a:spcPts val="360"/>
              </a:spcBef>
              <a:spcAft>
                <a:spcPts val="0"/>
              </a:spcAft>
              <a:buSzPts val="990"/>
              <a:buNone/>
            </a:pPr>
            <a:endParaRPr sz="1800" b="0" i="0" u="none">
              <a:solidFill>
                <a:schemeClr val="dk1"/>
              </a:solidFill>
              <a:latin typeface="Tahoma"/>
              <a:ea typeface="Tahoma"/>
              <a:cs typeface="Tahoma"/>
              <a:sym typeface="Tahoma"/>
            </a:endParaRPr>
          </a:p>
          <a:p>
            <a:pPr marL="342900" lvl="0" indent="-342900" algn="l" rtl="0">
              <a:lnSpc>
                <a:spcPct val="12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We’ll look at PowerPC and 80x86</a:t>
            </a:r>
            <a:r>
              <a:rPr lang="en-US" sz="1800" b="0" i="0" u="none">
                <a:solidFill>
                  <a:schemeClr val="dk1"/>
                </a:solidFill>
                <a:latin typeface="Tahoma"/>
                <a:ea typeface="Tahoma"/>
                <a:cs typeface="Tahoma"/>
                <a:sym typeface="Tahoma"/>
              </a:rPr>
              <a:t/>
            </a:r>
            <a:br>
              <a:rPr lang="en-US" sz="1800" b="0" i="0" u="none">
                <a:solidFill>
                  <a:schemeClr val="dk1"/>
                </a:solidFill>
                <a:latin typeface="Tahoma"/>
                <a:ea typeface="Tahoma"/>
                <a:cs typeface="Tahoma"/>
                <a:sym typeface="Tahoma"/>
              </a:rPr>
            </a:br>
            <a:endParaRPr/>
          </a:p>
        </p:txBody>
      </p:sp>
      <p:sp>
        <p:nvSpPr>
          <p:cNvPr id="737" name="Google Shape;737;p52"/>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Alternative Architectures</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MIPS Arithmetic</a:t>
            </a:r>
            <a:endParaRPr/>
          </a:p>
        </p:txBody>
      </p:sp>
      <p:sp>
        <p:nvSpPr>
          <p:cNvPr id="137" name="Google Shape;137;p17"/>
          <p:cNvSpPr txBox="1">
            <a:spLocks noGrp="1"/>
          </p:cNvSpPr>
          <p:nvPr>
            <p:ph type="body" idx="1"/>
          </p:nvPr>
        </p:nvSpPr>
        <p:spPr>
          <a:xfrm>
            <a:off x="1143000" y="1828800"/>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sng">
                <a:solidFill>
                  <a:schemeClr val="dk1"/>
                </a:solidFill>
                <a:latin typeface="Tahoma"/>
                <a:ea typeface="Tahoma"/>
                <a:cs typeface="Tahoma"/>
                <a:sym typeface="Tahoma"/>
              </a:rPr>
              <a:t>Design Principle 1</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simplicity favors regularity</a:t>
            </a:r>
            <a:r>
              <a:rPr lang="en-US" sz="2000" b="0" i="0" u="none">
                <a:solidFill>
                  <a:schemeClr val="dk1"/>
                </a:solidFill>
                <a:latin typeface="Tahoma"/>
                <a:ea typeface="Tahoma"/>
                <a:cs typeface="Tahoma"/>
                <a:sym typeface="Tahoma"/>
              </a:rPr>
              <a:t>.    </a:t>
            </a:r>
            <a:endParaRPr/>
          </a:p>
          <a:p>
            <a:pPr marL="342900" lvl="0" indent="-342900" algn="l" rtl="0">
              <a:lnSpc>
                <a:spcPct val="90000"/>
              </a:lnSpc>
              <a:spcBef>
                <a:spcPts val="400"/>
              </a:spcBef>
              <a:spcAft>
                <a:spcPts val="0"/>
              </a:spcAft>
              <a:buSzPts val="1200"/>
              <a:buNone/>
            </a:pPr>
            <a:r>
              <a:rPr lang="en-US" sz="2000" b="0" i="1" u="none">
                <a:solidFill>
                  <a:schemeClr val="dk1"/>
                </a:solidFill>
                <a:latin typeface="Times New Roman"/>
                <a:ea typeface="Times New Roman"/>
                <a:cs typeface="Times New Roman"/>
                <a:sym typeface="Times New Roman"/>
              </a:rPr>
              <a:t>     Translation</a:t>
            </a:r>
            <a:r>
              <a:rPr lang="en-US" sz="2000" b="0" i="0" u="none">
                <a:solidFill>
                  <a:schemeClr val="dk1"/>
                </a:solidFill>
                <a:latin typeface="Times New Roman"/>
                <a:ea typeface="Times New Roman"/>
                <a:cs typeface="Times New Roman"/>
                <a:sym typeface="Times New Roman"/>
              </a:rPr>
              <a:t>:</a:t>
            </a:r>
            <a:r>
              <a:rPr lang="en-US" sz="2000" b="0" i="1" u="none">
                <a:solidFill>
                  <a:schemeClr val="dk1"/>
                </a:solidFill>
                <a:latin typeface="Times New Roman"/>
                <a:ea typeface="Times New Roman"/>
                <a:cs typeface="Times New Roman"/>
                <a:sym typeface="Times New Roman"/>
              </a:rPr>
              <a:t> Regular instructions make for simple hardware</a:t>
            </a:r>
            <a:r>
              <a:rPr lang="en-US" sz="2000" b="0" i="0" u="none">
                <a:solidFill>
                  <a:schemeClr val="dk1"/>
                </a:solidFill>
                <a:latin typeface="Times New Roman"/>
                <a:ea typeface="Times New Roman"/>
                <a:cs typeface="Times New Roman"/>
                <a:sym typeface="Times New Roman"/>
              </a:rPr>
              <a:t>!</a:t>
            </a:r>
            <a:endParaRPr/>
          </a:p>
          <a:p>
            <a:pPr marL="342900" lvl="0" indent="-342900" algn="l" rtl="0">
              <a:lnSpc>
                <a:spcPct val="90000"/>
              </a:lnSpc>
              <a:spcBef>
                <a:spcPts val="400"/>
              </a:spcBef>
              <a:spcAft>
                <a:spcPts val="0"/>
              </a:spcAft>
              <a:buSzPts val="1200"/>
              <a:buNone/>
            </a:pPr>
            <a:endParaRPr sz="2000" b="0" i="1" u="none">
              <a:solidFill>
                <a:schemeClr val="dk1"/>
              </a:solidFill>
              <a:latin typeface="Times New Roman"/>
              <a:ea typeface="Times New Roman"/>
              <a:cs typeface="Times New Roman"/>
              <a:sym typeface="Times New Roman"/>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Simpler hardware reduces design time and manufacturing cost.</a:t>
            </a:r>
            <a:endParaRPr/>
          </a:p>
          <a:p>
            <a:pPr marL="342900" lvl="0" indent="-342900" algn="l" rtl="0">
              <a:lnSpc>
                <a:spcPct val="90000"/>
              </a:lnSpc>
              <a:spcBef>
                <a:spcPts val="400"/>
              </a:spcBef>
              <a:spcAft>
                <a:spcPts val="0"/>
              </a:spcAft>
              <a:buSzPts val="1200"/>
              <a:buNone/>
            </a:pPr>
            <a:endParaRPr sz="2000" b="0" i="1"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Of course this complicates some things...</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C code:		</a:t>
            </a:r>
            <a:r>
              <a:rPr lang="en-US" sz="2000" b="0" i="0" u="none">
                <a:solidFill>
                  <a:schemeClr val="dk1"/>
                </a:solidFill>
                <a:latin typeface="Courier New"/>
                <a:ea typeface="Courier New"/>
                <a:cs typeface="Courier New"/>
                <a:sym typeface="Courier New"/>
              </a:rPr>
              <a:t>A = B + C + D;</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E = F - A;</a:t>
            </a: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MIPS code	</a:t>
            </a:r>
            <a:r>
              <a:rPr lang="en-US" sz="2000" b="0" i="0" u="none">
                <a:solidFill>
                  <a:schemeClr val="dk1"/>
                </a:solidFill>
                <a:latin typeface="Courier New"/>
                <a:ea typeface="Courier New"/>
                <a:cs typeface="Courier New"/>
                <a:sym typeface="Courier New"/>
              </a:rPr>
              <a:t>add $t0, $s1, $s2</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a:t>
            </a:r>
            <a:r>
              <a:rPr lang="en-US" sz="2000" b="0" i="0" u="none">
                <a:solidFill>
                  <a:schemeClr val="dk1"/>
                </a:solidFill>
                <a:latin typeface="Tahoma"/>
                <a:ea typeface="Tahoma"/>
                <a:cs typeface="Tahoma"/>
                <a:sym typeface="Tahoma"/>
              </a:rPr>
              <a:t>(arithmetic):</a:t>
            </a:r>
            <a:r>
              <a:rPr lang="en-US" sz="2000" b="0" i="0" u="none">
                <a:solidFill>
                  <a:schemeClr val="dk1"/>
                </a:solidFill>
                <a:latin typeface="Courier New"/>
                <a:ea typeface="Courier New"/>
                <a:cs typeface="Courier New"/>
                <a:sym typeface="Courier New"/>
              </a:rPr>
              <a:t>	add $s0, $t0, $s3</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sub $s4, $s5, $s0</a:t>
            </a:r>
            <a:endParaRPr/>
          </a:p>
          <a:p>
            <a:pPr marL="342900" lvl="0" indent="-342900" algn="l" rtl="0">
              <a:lnSpc>
                <a:spcPct val="9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Performance penalty: high-level code translates to denser machine code. </a:t>
            </a:r>
            <a:endParaRPr/>
          </a:p>
          <a:p>
            <a:pPr marL="342900" lvl="0" indent="-342900" algn="l" rtl="0">
              <a:lnSpc>
                <a:spcPct val="9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266700" algn="l" rtl="0">
              <a:spcBef>
                <a:spcPts val="400"/>
              </a:spcBef>
              <a:spcAft>
                <a:spcPts val="0"/>
              </a:spcAft>
              <a:buSzPts val="1200"/>
              <a:buNone/>
            </a:pPr>
            <a:endParaRPr sz="2000" b="0" i="0" u="none">
              <a:solidFill>
                <a:schemeClr val="dk1"/>
              </a:solidFill>
              <a:latin typeface="Tahoma"/>
              <a:ea typeface="Tahoma"/>
              <a:cs typeface="Tahoma"/>
              <a:sym typeface="Tahoma"/>
            </a:endParaRPr>
          </a:p>
        </p:txBody>
      </p:sp>
      <p:sp>
        <p:nvSpPr>
          <p:cNvPr id="138" name="Google Shape;138;p17"/>
          <p:cNvSpPr txBox="1"/>
          <p:nvPr/>
        </p:nvSpPr>
        <p:spPr>
          <a:xfrm>
            <a:off x="6477000" y="3324225"/>
            <a:ext cx="2455862" cy="132397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Allowing variable number</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of operands would </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simplify the assembly </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code but complicate the</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hardware.</a:t>
            </a:r>
            <a:endParaRPr/>
          </a:p>
        </p:txBody>
      </p:sp>
      <p:cxnSp>
        <p:nvCxnSpPr>
          <p:cNvPr id="139" name="Google Shape;139;p17"/>
          <p:cNvCxnSpPr/>
          <p:nvPr/>
        </p:nvCxnSpPr>
        <p:spPr>
          <a:xfrm flipH="1">
            <a:off x="6934200" y="4648200"/>
            <a:ext cx="1143000" cy="60960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3"/>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PowerPC Special Instructions</a:t>
            </a:r>
            <a:endParaRPr/>
          </a:p>
        </p:txBody>
      </p:sp>
      <p:sp>
        <p:nvSpPr>
          <p:cNvPr id="744" name="Google Shape;744;p53"/>
          <p:cNvSpPr txBox="1">
            <a:spLocks noGrp="1"/>
          </p:cNvSpPr>
          <p:nvPr>
            <p:ph type="body" idx="1"/>
          </p:nvPr>
        </p:nvSpPr>
        <p:spPr>
          <a:xfrm>
            <a:off x="914400" y="2017712"/>
            <a:ext cx="8040687"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Indexed addressing</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Example</a:t>
            </a:r>
            <a:r>
              <a:rPr lang="en-US" sz="1800" b="0" i="0" u="none">
                <a:solidFill>
                  <a:schemeClr val="dk1"/>
                </a:solidFill>
                <a:latin typeface="Tahoma"/>
                <a:ea typeface="Tahoma"/>
                <a:cs typeface="Tahoma"/>
                <a:sym typeface="Tahoma"/>
              </a:rPr>
              <a:t>:       </a:t>
            </a:r>
            <a:r>
              <a:rPr lang="en-US" sz="1800" b="0" i="0" u="none">
                <a:solidFill>
                  <a:schemeClr val="dk1"/>
                </a:solidFill>
                <a:latin typeface="Courier New"/>
                <a:ea typeface="Courier New"/>
                <a:cs typeface="Courier New"/>
                <a:sym typeface="Courier New"/>
              </a:rPr>
              <a:t>lw $t1,$a0+$s3  #$t1=Memory[$a0+$s3]</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what do we have to do in MIPS?  </a:t>
            </a:r>
            <a:r>
              <a:rPr lang="en-US" sz="1800" b="0" i="0" u="none">
                <a:solidFill>
                  <a:schemeClr val="dk1"/>
                </a:solidFill>
                <a:latin typeface="Courier New"/>
                <a:ea typeface="Courier New"/>
                <a:cs typeface="Courier New"/>
                <a:sym typeface="Courier New"/>
              </a:rPr>
              <a:t>add  $t0, $a0, $s3</a:t>
            </a:r>
            <a:endParaRPr/>
          </a:p>
          <a:p>
            <a:pPr marL="742950" lvl="1" indent="-285750" algn="l" rtl="0">
              <a:lnSpc>
                <a:spcPct val="90000"/>
              </a:lnSpc>
              <a:spcBef>
                <a:spcPts val="360"/>
              </a:spcBef>
              <a:spcAft>
                <a:spcPts val="0"/>
              </a:spcAft>
              <a:buSzPts val="990"/>
              <a:buNone/>
            </a:pPr>
            <a:r>
              <a:rPr lang="en-US" sz="1800" b="0" i="0" u="none">
                <a:solidFill>
                  <a:schemeClr val="dk1"/>
                </a:solidFill>
                <a:latin typeface="Tahoma"/>
                <a:ea typeface="Tahoma"/>
                <a:cs typeface="Tahoma"/>
                <a:sym typeface="Tahoma"/>
              </a:rPr>
              <a:t>                                                     </a:t>
            </a:r>
            <a:r>
              <a:rPr lang="en-US" sz="1800" b="0" i="0" u="none">
                <a:solidFill>
                  <a:schemeClr val="dk1"/>
                </a:solidFill>
                <a:latin typeface="Courier New"/>
                <a:ea typeface="Courier New"/>
                <a:cs typeface="Courier New"/>
                <a:sym typeface="Courier New"/>
              </a:rPr>
              <a:t>lw   $t1, 0($t0)</a:t>
            </a:r>
            <a:r>
              <a:rPr lang="en-US" sz="1800" b="0" i="0" u="none">
                <a:solidFill>
                  <a:schemeClr val="dk1"/>
                </a:solidFill>
                <a:latin typeface="Tahoma"/>
                <a:ea typeface="Tahoma"/>
                <a:cs typeface="Tahoma"/>
                <a:sym typeface="Tahoma"/>
              </a:rPr>
              <a:t> </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Update addressing</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update a register as part of load (for marching through arrays)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Example</a:t>
            </a:r>
            <a:r>
              <a:rPr lang="en-US" sz="1800" b="0" i="0" u="none">
                <a:solidFill>
                  <a:schemeClr val="dk1"/>
                </a:solidFill>
                <a:latin typeface="Tahoma"/>
                <a:ea typeface="Tahoma"/>
                <a:cs typeface="Tahoma"/>
                <a:sym typeface="Tahoma"/>
              </a:rPr>
              <a:t>:</a:t>
            </a:r>
            <a:r>
              <a:rPr lang="en-US" sz="1800" b="0" i="0" u="none">
                <a:solidFill>
                  <a:schemeClr val="dk1"/>
                </a:solidFill>
                <a:latin typeface="Courier New"/>
                <a:ea typeface="Courier New"/>
                <a:cs typeface="Courier New"/>
                <a:sym typeface="Courier New"/>
              </a:rPr>
              <a:t> lwu $t0,4($s3) #$t0=Memory[$s3+4];$s3=$s3+4</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what do we have to do in MIPS?   </a:t>
            </a:r>
            <a:r>
              <a:rPr lang="en-US" sz="1800" b="0" i="0" u="none">
                <a:solidFill>
                  <a:schemeClr val="dk1"/>
                </a:solidFill>
                <a:latin typeface="Courier New"/>
                <a:ea typeface="Courier New"/>
                <a:cs typeface="Courier New"/>
                <a:sym typeface="Courier New"/>
              </a:rPr>
              <a:t>lw    $t0, 4($s3)</a:t>
            </a:r>
            <a:endParaRPr sz="1800" b="0" i="0" u="none">
              <a:solidFill>
                <a:schemeClr val="dk1"/>
              </a:solidFill>
              <a:latin typeface="Tahoma"/>
              <a:ea typeface="Tahoma"/>
              <a:cs typeface="Tahoma"/>
              <a:sym typeface="Tahoma"/>
            </a:endParaRPr>
          </a:p>
          <a:p>
            <a:pPr marL="742950" lvl="1" indent="-285750" algn="l" rtl="0">
              <a:lnSpc>
                <a:spcPct val="90000"/>
              </a:lnSpc>
              <a:spcBef>
                <a:spcPts val="360"/>
              </a:spcBef>
              <a:spcAft>
                <a:spcPts val="0"/>
              </a:spcAft>
              <a:buSzPts val="990"/>
              <a:buNone/>
            </a:pPr>
            <a:r>
              <a:rPr lang="en-US" sz="1800" b="0" i="0" u="none">
                <a:solidFill>
                  <a:schemeClr val="dk1"/>
                </a:solidFill>
                <a:latin typeface="Tahoma"/>
                <a:ea typeface="Tahoma"/>
                <a:cs typeface="Tahoma"/>
                <a:sym typeface="Tahoma"/>
              </a:rPr>
              <a:t>                                                     </a:t>
            </a:r>
            <a:r>
              <a:rPr lang="en-US" sz="1800" b="0" i="0" u="none">
                <a:solidFill>
                  <a:schemeClr val="dk1"/>
                </a:solidFill>
                <a:latin typeface="Courier New"/>
                <a:ea typeface="Courier New"/>
                <a:cs typeface="Courier New"/>
                <a:sym typeface="Courier New"/>
              </a:rPr>
              <a:t>addi  $s3, $s3, 4</a:t>
            </a:r>
            <a:endParaRPr sz="18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Others: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load multiple words/store multiple words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a special counter register to improve loop performance:  </a:t>
            </a:r>
            <a:endParaRPr/>
          </a:p>
          <a:p>
            <a:pPr marL="742950" lvl="1" indent="-285750" algn="l" rtl="0">
              <a:lnSpc>
                <a:spcPct val="90000"/>
              </a:lnSpc>
              <a:spcBef>
                <a:spcPts val="360"/>
              </a:spcBef>
              <a:spcAft>
                <a:spcPts val="0"/>
              </a:spcAft>
              <a:buSzPts val="990"/>
              <a:buNone/>
            </a:pPr>
            <a:r>
              <a:rPr lang="en-US" sz="1800" b="0" i="0" u="none">
                <a:solidFill>
                  <a:schemeClr val="dk1"/>
                </a:solidFill>
                <a:latin typeface="Courier New"/>
                <a:ea typeface="Courier New"/>
                <a:cs typeface="Courier New"/>
                <a:sym typeface="Courier New"/>
              </a:rPr>
              <a:t>  bc   Loop, ctrl != 0</a:t>
            </a:r>
            <a:r>
              <a:rPr lang="en-US" sz="1800" b="0" i="0" u="none">
                <a:solidFill>
                  <a:schemeClr val="dk1"/>
                </a:solidFill>
                <a:latin typeface="Tahoma"/>
                <a:ea typeface="Tahoma"/>
                <a:cs typeface="Tahoma"/>
                <a:sym typeface="Tahoma"/>
              </a:rPr>
              <a:t>   </a:t>
            </a:r>
            <a:r>
              <a:rPr lang="en-US" sz="1800" b="0" i="1" u="none">
                <a:solidFill>
                  <a:schemeClr val="dk1"/>
                </a:solidFill>
                <a:latin typeface="Tahoma"/>
                <a:ea typeface="Tahoma"/>
                <a:cs typeface="Tahoma"/>
                <a:sym typeface="Tahoma"/>
              </a:rPr>
              <a:t># </a:t>
            </a:r>
            <a:r>
              <a:rPr lang="en-US" sz="1800" b="0" i="1" u="none">
                <a:solidFill>
                  <a:schemeClr val="dk1"/>
                </a:solidFill>
                <a:latin typeface="Times New Roman"/>
                <a:ea typeface="Times New Roman"/>
                <a:cs typeface="Times New Roman"/>
                <a:sym typeface="Times New Roman"/>
              </a:rPr>
              <a:t>decrement counter, if not 0 goto loop</a:t>
            </a:r>
            <a:endParaRPr sz="1800" b="0" i="0" u="none">
              <a:solidFill>
                <a:schemeClr val="dk1"/>
              </a:solidFill>
              <a:latin typeface="Tahoma"/>
              <a:ea typeface="Tahoma"/>
              <a:cs typeface="Tahoma"/>
              <a:sym typeface="Tahoma"/>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MIPS:    </a:t>
            </a:r>
            <a:r>
              <a:rPr lang="en-US" sz="1800" b="0" i="0" u="none">
                <a:solidFill>
                  <a:schemeClr val="dk1"/>
                </a:solidFill>
                <a:latin typeface="Courier New"/>
                <a:ea typeface="Courier New"/>
                <a:cs typeface="Courier New"/>
                <a:sym typeface="Courier New"/>
              </a:rPr>
              <a:t>addi   $t0, $t0, -1</a:t>
            </a:r>
            <a:endParaRPr/>
          </a:p>
          <a:p>
            <a:pPr marL="742950" lvl="1" indent="-285750" algn="l" rtl="0">
              <a:lnSpc>
                <a:spcPct val="90000"/>
              </a:lnSpc>
              <a:spcBef>
                <a:spcPts val="360"/>
              </a:spcBef>
              <a:spcAft>
                <a:spcPts val="0"/>
              </a:spcAft>
              <a:buSzPts val="990"/>
              <a:buNone/>
            </a:pPr>
            <a:r>
              <a:rPr lang="en-US" sz="1800" b="0" i="0" u="none">
                <a:solidFill>
                  <a:schemeClr val="dk1"/>
                </a:solidFill>
                <a:latin typeface="Tahoma"/>
                <a:ea typeface="Tahoma"/>
                <a:cs typeface="Tahoma"/>
                <a:sym typeface="Tahoma"/>
              </a:rPr>
              <a:t>                 </a:t>
            </a:r>
            <a:r>
              <a:rPr lang="en-US" sz="1800" b="0" i="0" u="none">
                <a:solidFill>
                  <a:schemeClr val="dk1"/>
                </a:solidFill>
                <a:latin typeface="Courier New"/>
                <a:ea typeface="Courier New"/>
                <a:cs typeface="Courier New"/>
                <a:sym typeface="Courier New"/>
              </a:rPr>
              <a:t>bne    $t0, $zero, Loop</a:t>
            </a:r>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54"/>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A dominant architecture:</a:t>
            </a:r>
            <a:br>
              <a:rPr lang="en-US" sz="4400" b="0" i="0" u="none">
                <a:solidFill>
                  <a:schemeClr val="dk2"/>
                </a:solidFill>
                <a:latin typeface="Tahoma"/>
                <a:ea typeface="Tahoma"/>
                <a:cs typeface="Tahoma"/>
                <a:sym typeface="Tahoma"/>
              </a:rPr>
            </a:br>
            <a:r>
              <a:rPr lang="en-US" sz="4400" b="0" i="0" u="none">
                <a:solidFill>
                  <a:schemeClr val="dk2"/>
                </a:solidFill>
                <a:latin typeface="Tahoma"/>
                <a:ea typeface="Tahoma"/>
                <a:cs typeface="Tahoma"/>
                <a:sym typeface="Tahoma"/>
              </a:rPr>
              <a:t>80x86</a:t>
            </a:r>
            <a:endParaRPr/>
          </a:p>
        </p:txBody>
      </p:sp>
      <p:sp>
        <p:nvSpPr>
          <p:cNvPr id="751" name="Google Shape;751;p54"/>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1978:  The Intel 8086 is announced (16 bit architecture)</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1980:  The 8087 floating point coprocessor is added</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1982:  The 80286 increases address space to 24 bits, +instructions</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1985:  The 80386 extends to 32 bits, new addressing modes</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1989-1995:  The 80486, Pentium, Pentium Pro add a few  instructions (mostly designed for higher performance)</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1997:  MMX is added</a:t>
            </a:r>
            <a:r>
              <a:rPr lang="en-US" sz="1800" b="0" i="0" u="none">
                <a:solidFill>
                  <a:schemeClr val="dk1"/>
                </a:solidFill>
                <a:latin typeface="Tahoma"/>
                <a:ea typeface="Tahoma"/>
                <a:cs typeface="Tahoma"/>
                <a:sym typeface="Tahoma"/>
              </a:rPr>
              <a:t/>
            </a:r>
            <a:br>
              <a:rPr lang="en-US" sz="1800" b="0" i="0" u="none">
                <a:solidFill>
                  <a:schemeClr val="dk1"/>
                </a:solidFill>
                <a:latin typeface="Tahoma"/>
                <a:ea typeface="Tahoma"/>
                <a:cs typeface="Tahoma"/>
                <a:sym typeface="Tahoma"/>
              </a:rPr>
            </a:br>
            <a:r>
              <a:rPr lang="en-US" sz="1800" b="0" i="1" u="none">
                <a:solidFill>
                  <a:schemeClr val="dk1"/>
                </a:solidFill>
                <a:latin typeface="Tahoma"/>
                <a:ea typeface="Tahoma"/>
                <a:cs typeface="Tahoma"/>
                <a:sym typeface="Tahoma"/>
              </a:rPr>
              <a:t/>
            </a:r>
            <a:br>
              <a:rPr lang="en-US" sz="1800" b="0" i="1" u="none">
                <a:solidFill>
                  <a:schemeClr val="dk1"/>
                </a:solidFill>
                <a:latin typeface="Tahoma"/>
                <a:ea typeface="Tahoma"/>
                <a:cs typeface="Tahoma"/>
                <a:sym typeface="Tahoma"/>
              </a:rPr>
            </a:br>
            <a:r>
              <a:rPr lang="en-US" sz="2000" b="0" i="1" u="none">
                <a:solidFill>
                  <a:schemeClr val="dk1"/>
                </a:solidFill>
                <a:latin typeface="Times New Roman"/>
                <a:ea typeface="Times New Roman"/>
                <a:cs typeface="Times New Roman"/>
                <a:sym typeface="Times New Roman"/>
              </a:rPr>
              <a:t>“this history illustrates the impact of the “golden handcuffs” of compatibility”</a:t>
            </a:r>
            <a:endParaRPr/>
          </a:p>
          <a:p>
            <a:pPr marL="342900" lvl="0" indent="-342900" algn="l" rtl="0">
              <a:lnSpc>
                <a:spcPct val="90000"/>
              </a:lnSpc>
              <a:spcBef>
                <a:spcPts val="400"/>
              </a:spcBef>
              <a:spcAft>
                <a:spcPts val="0"/>
              </a:spcAft>
              <a:buSzPts val="1200"/>
              <a:buNone/>
            </a:pPr>
            <a:endParaRPr sz="2000" b="0" i="1" u="none">
              <a:solidFill>
                <a:schemeClr val="dk1"/>
              </a:solidFill>
              <a:latin typeface="Times New Roman"/>
              <a:ea typeface="Times New Roman"/>
              <a:cs typeface="Times New Roman"/>
              <a:sym typeface="Times New Roman"/>
            </a:endParaRPr>
          </a:p>
          <a:p>
            <a:pPr marL="342900" lvl="0" indent="-342900" algn="l" rtl="0">
              <a:lnSpc>
                <a:spcPct val="90000"/>
              </a:lnSpc>
              <a:spcBef>
                <a:spcPts val="400"/>
              </a:spcBef>
              <a:spcAft>
                <a:spcPts val="0"/>
              </a:spcAft>
              <a:buSzPts val="1200"/>
              <a:buNone/>
            </a:pPr>
            <a:r>
              <a:rPr lang="en-US" sz="2000" b="0" i="1" u="none">
                <a:solidFill>
                  <a:schemeClr val="dk1"/>
                </a:solidFill>
                <a:latin typeface="Times New Roman"/>
                <a:ea typeface="Times New Roman"/>
                <a:cs typeface="Times New Roman"/>
                <a:sym typeface="Times New Roman"/>
              </a:rPr>
              <a:t>     “adding new features as someone might add clothing to a packed bag”</a:t>
            </a:r>
            <a:br>
              <a:rPr lang="en-US" sz="2000" b="0" i="1" u="none">
                <a:solidFill>
                  <a:schemeClr val="dk1"/>
                </a:solidFill>
                <a:latin typeface="Times New Roman"/>
                <a:ea typeface="Times New Roman"/>
                <a:cs typeface="Times New Roman"/>
                <a:sym typeface="Times New Roman"/>
              </a:rPr>
            </a:br>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5"/>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A dominant architecture:  80x86</a:t>
            </a:r>
            <a:endParaRPr/>
          </a:p>
        </p:txBody>
      </p:sp>
      <p:sp>
        <p:nvSpPr>
          <p:cNvPr id="758" name="Google Shape;758;p55"/>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Complexity</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instructions from 1 to 17 bytes long</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one operand </a:t>
            </a:r>
            <a:r>
              <a:rPr lang="en-US" sz="1800" b="0" i="1" u="none">
                <a:solidFill>
                  <a:schemeClr val="dk1"/>
                </a:solidFill>
                <a:latin typeface="Tahoma"/>
                <a:ea typeface="Tahoma"/>
                <a:cs typeface="Tahoma"/>
                <a:sym typeface="Tahoma"/>
              </a:rPr>
              <a:t>must</a:t>
            </a:r>
            <a:r>
              <a:rPr lang="en-US" sz="1800" b="0" i="0" u="none">
                <a:solidFill>
                  <a:schemeClr val="dk1"/>
                </a:solidFill>
                <a:latin typeface="Tahoma"/>
                <a:ea typeface="Tahoma"/>
                <a:cs typeface="Tahoma"/>
                <a:sym typeface="Tahoma"/>
              </a:rPr>
              <a:t> act as both a source and destination</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one operand</a:t>
            </a:r>
            <a:r>
              <a:rPr lang="en-US" sz="1800" b="0" i="1" u="none">
                <a:solidFill>
                  <a:schemeClr val="dk1"/>
                </a:solidFill>
                <a:latin typeface="Tahoma"/>
                <a:ea typeface="Tahoma"/>
                <a:cs typeface="Tahoma"/>
                <a:sym typeface="Tahoma"/>
              </a:rPr>
              <a:t> may</a:t>
            </a:r>
            <a:r>
              <a:rPr lang="en-US" sz="1800" b="0" i="0" u="none">
                <a:solidFill>
                  <a:schemeClr val="dk1"/>
                </a:solidFill>
                <a:latin typeface="Tahoma"/>
                <a:ea typeface="Tahoma"/>
                <a:cs typeface="Tahoma"/>
                <a:sym typeface="Tahoma"/>
              </a:rPr>
              <a:t> come from memory</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several complex addressing modes</a:t>
            </a:r>
            <a:endParaRPr/>
          </a:p>
          <a:p>
            <a:pPr marL="742950" lvl="1" indent="-285750" algn="l" rtl="0">
              <a:lnSpc>
                <a:spcPct val="90000"/>
              </a:lnSpc>
              <a:spcBef>
                <a:spcPts val="360"/>
              </a:spcBef>
              <a:spcAft>
                <a:spcPts val="0"/>
              </a:spcAft>
              <a:buSzPts val="990"/>
              <a:buNone/>
            </a:pPr>
            <a:endParaRPr sz="18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Saving grace:</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the most frequently used instructions are not too difficult to build</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compilers avoid the portions of the architecture that are slow</a:t>
            </a:r>
            <a:endParaRPr/>
          </a:p>
          <a:p>
            <a:pPr marL="742950" lvl="1" indent="-222884" algn="l" rtl="0">
              <a:lnSpc>
                <a:spcPct val="90000"/>
              </a:lnSpc>
              <a:spcBef>
                <a:spcPts val="360"/>
              </a:spcBef>
              <a:spcAft>
                <a:spcPts val="0"/>
              </a:spcAft>
              <a:buClr>
                <a:schemeClr val="hlink"/>
              </a:buClr>
              <a:buSzPts val="990"/>
              <a:buFont typeface="Noto Sans Symbols"/>
              <a:buNone/>
            </a:pPr>
            <a:endParaRPr sz="18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SzPts val="1200"/>
              <a:buNone/>
            </a:pPr>
            <a:r>
              <a:rPr lang="en-US" sz="2000" b="0" i="1" u="none">
                <a:solidFill>
                  <a:schemeClr val="dk1"/>
                </a:solidFill>
                <a:latin typeface="Times New Roman"/>
                <a:ea typeface="Times New Roman"/>
                <a:cs typeface="Times New Roman"/>
                <a:sym typeface="Times New Roman"/>
              </a:rPr>
              <a:t> “an architecture that is difficult to explain and impossible to love” </a:t>
            </a:r>
            <a:endParaRPr/>
          </a:p>
          <a:p>
            <a:pPr marL="342900" lvl="0" indent="-342900" algn="l" rtl="0">
              <a:lnSpc>
                <a:spcPct val="90000"/>
              </a:lnSpc>
              <a:spcBef>
                <a:spcPts val="400"/>
              </a:spcBef>
              <a:spcAft>
                <a:spcPts val="0"/>
              </a:spcAft>
              <a:buSzPts val="1200"/>
              <a:buNone/>
            </a:pPr>
            <a:endParaRPr sz="2000" b="0" i="1" u="none">
              <a:solidFill>
                <a:schemeClr val="dk1"/>
              </a:solidFill>
              <a:latin typeface="Times New Roman"/>
              <a:ea typeface="Times New Roman"/>
              <a:cs typeface="Times New Roman"/>
              <a:sym typeface="Times New Roman"/>
            </a:endParaRPr>
          </a:p>
          <a:p>
            <a:pPr marL="342900" lvl="0" indent="-342900" algn="l" rtl="0">
              <a:lnSpc>
                <a:spcPct val="90000"/>
              </a:lnSpc>
              <a:spcBef>
                <a:spcPts val="400"/>
              </a:spcBef>
              <a:spcAft>
                <a:spcPts val="0"/>
              </a:spcAft>
              <a:buSzPts val="1200"/>
              <a:buNone/>
            </a:pPr>
            <a:r>
              <a:rPr lang="en-US" sz="2000" b="0" i="1" u="none">
                <a:solidFill>
                  <a:schemeClr val="dk1"/>
                </a:solidFill>
                <a:latin typeface="Times New Roman"/>
                <a:ea typeface="Times New Roman"/>
                <a:cs typeface="Times New Roman"/>
                <a:sym typeface="Times New Roman"/>
              </a:rPr>
              <a:t> “ what the 80x86 lacks in style is made up in quantity, making it beautiful from the right perspective”</a:t>
            </a:r>
            <a:endParaRPr/>
          </a:p>
          <a:p>
            <a:pPr marL="342900" lvl="0" indent="-342900" algn="l" rtl="0">
              <a:lnSpc>
                <a:spcPct val="90000"/>
              </a:lnSpc>
              <a:spcBef>
                <a:spcPts val="400"/>
              </a:spcBef>
              <a:spcAft>
                <a:spcPts val="0"/>
              </a:spcAft>
              <a:buSzPts val="1200"/>
              <a:buNone/>
            </a:pPr>
            <a:endParaRPr sz="2000" b="0" i="1" u="none">
              <a:solidFill>
                <a:schemeClr val="dk1"/>
              </a:solidFill>
              <a:latin typeface="Times New Roman"/>
              <a:ea typeface="Times New Roman"/>
              <a:cs typeface="Times New Roman"/>
              <a:sym typeface="Times New Roman"/>
            </a:endParaRPr>
          </a:p>
          <a:p>
            <a:pPr marL="342900" lvl="0" indent="-342900" algn="l" rtl="0">
              <a:lnSpc>
                <a:spcPct val="90000"/>
              </a:lnSpc>
              <a:spcBef>
                <a:spcPts val="400"/>
              </a:spcBef>
              <a:spcAft>
                <a:spcPts val="0"/>
              </a:spcAft>
              <a:buSzPts val="1200"/>
              <a:buNone/>
            </a:pPr>
            <a:endParaRPr sz="2000" b="0" i="1" u="none">
              <a:solidFill>
                <a:schemeClr val="dk1"/>
              </a:solidFill>
              <a:latin typeface="Times New Roman"/>
              <a:ea typeface="Times New Roman"/>
              <a:cs typeface="Times New Roman"/>
              <a:sym typeface="Times New Roman"/>
            </a:endParaRPr>
          </a:p>
          <a:p>
            <a:pPr marL="342900" lvl="0" indent="-266700" algn="l" rtl="0">
              <a:spcBef>
                <a:spcPts val="400"/>
              </a:spcBef>
              <a:spcAft>
                <a:spcPts val="0"/>
              </a:spcAft>
              <a:buSzPts val="1200"/>
              <a:buNone/>
            </a:pPr>
            <a:endParaRPr sz="2000" b="0" i="1"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56"/>
          <p:cNvSpPr txBox="1"/>
          <p:nvPr/>
        </p:nvSpPr>
        <p:spPr>
          <a:xfrm>
            <a:off x="225425" y="312737"/>
            <a:ext cx="1390650"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765" name="Google Shape;765;p56"/>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Instruction complexity is only one variable</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lower instruction count vs. higher CPI / lower clock rate</a:t>
            </a:r>
            <a:endParaRPr/>
          </a:p>
          <a:p>
            <a:pPr marL="742950" lvl="1" indent="-222884" algn="l" rtl="0">
              <a:lnSpc>
                <a:spcPct val="100000"/>
              </a:lnSpc>
              <a:spcBef>
                <a:spcPts val="360"/>
              </a:spcBef>
              <a:spcAft>
                <a:spcPts val="0"/>
              </a:spcAft>
              <a:buClr>
                <a:schemeClr val="hlink"/>
              </a:buClr>
              <a:buSzPts val="990"/>
              <a:buFont typeface="Noto Sans Symbols"/>
              <a:buNone/>
            </a:pPr>
            <a:endParaRPr sz="18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Design Principles:</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simplicity favors regularity</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smaller is faster</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good design demands compromise</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make the common case fast</a:t>
            </a:r>
            <a:endParaRPr/>
          </a:p>
          <a:p>
            <a:pPr marL="742950" lvl="1" indent="-222884" algn="l" rtl="0">
              <a:lnSpc>
                <a:spcPct val="100000"/>
              </a:lnSpc>
              <a:spcBef>
                <a:spcPts val="360"/>
              </a:spcBef>
              <a:spcAft>
                <a:spcPts val="0"/>
              </a:spcAft>
              <a:buClr>
                <a:schemeClr val="hlink"/>
              </a:buClr>
              <a:buSzPts val="990"/>
              <a:buFont typeface="Noto Sans Symbols"/>
              <a:buNone/>
            </a:pPr>
            <a:endParaRPr sz="18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Instruction set architecture</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a very important abstraction indeed!</a:t>
            </a:r>
            <a:endParaRPr/>
          </a:p>
        </p:txBody>
      </p:sp>
      <p:sp>
        <p:nvSpPr>
          <p:cNvPr id="766" name="Google Shape;766;p56"/>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MIPS Arithmetic</a:t>
            </a:r>
            <a:endParaRPr/>
          </a:p>
        </p:txBody>
      </p:sp>
      <p:sp>
        <p:nvSpPr>
          <p:cNvPr id="146" name="Google Shape;146;p18"/>
          <p:cNvSpPr txBox="1">
            <a:spLocks noGrp="1"/>
          </p:cNvSpPr>
          <p:nvPr>
            <p:ph type="body" idx="1"/>
          </p:nvPr>
        </p:nvSpPr>
        <p:spPr>
          <a:xfrm>
            <a:off x="1143000" y="1752600"/>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Operands must be in registers</a:t>
            </a:r>
            <a:r>
              <a:rPr lang="en-US" sz="2000" b="0" i="0" u="none">
                <a:solidFill>
                  <a:schemeClr val="dk1"/>
                </a:solidFill>
                <a:latin typeface="Tahoma"/>
                <a:ea typeface="Tahoma"/>
                <a:cs typeface="Tahoma"/>
                <a:sym typeface="Tahoma"/>
              </a:rPr>
              <a:t> – only 32 registers provided (which require 5 bits to select one register). Reason for small number of registers:</a:t>
            </a:r>
            <a:endParaRPr/>
          </a:p>
          <a:p>
            <a:pPr marL="342900" lvl="0" indent="-342900" algn="l" rtl="0">
              <a:lnSpc>
                <a:spcPct val="100000"/>
              </a:lnSpc>
              <a:spcBef>
                <a:spcPts val="400"/>
              </a:spcBef>
              <a:spcAft>
                <a:spcPts val="0"/>
              </a:spcAft>
              <a:buSzPts val="1200"/>
              <a:buNone/>
            </a:pPr>
            <a:endParaRPr sz="2000" b="0" i="0" u="sng">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sng">
                <a:solidFill>
                  <a:schemeClr val="dk1"/>
                </a:solidFill>
                <a:latin typeface="Tahoma"/>
                <a:ea typeface="Tahoma"/>
                <a:cs typeface="Tahoma"/>
                <a:sym typeface="Tahoma"/>
              </a:rPr>
              <a:t>Design Principle 2</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smaller is faster</a:t>
            </a:r>
            <a:r>
              <a:rPr lang="en-US" sz="2000" b="0" i="0" u="none">
                <a:solidFill>
                  <a:schemeClr val="dk1"/>
                </a:solidFill>
                <a:latin typeface="Tahoma"/>
                <a:ea typeface="Tahoma"/>
                <a:cs typeface="Tahoma"/>
                <a:sym typeface="Tahoma"/>
              </a:rPr>
              <a:t>.    </a:t>
            </a:r>
            <a:r>
              <a:rPr lang="en-US" sz="2000" b="0" i="1" u="none">
                <a:solidFill>
                  <a:schemeClr val="dk1"/>
                </a:solidFill>
                <a:latin typeface="Times New Roman"/>
                <a:ea typeface="Times New Roman"/>
                <a:cs typeface="Times New Roman"/>
                <a:sym typeface="Times New Roman"/>
              </a:rPr>
              <a:t>Why?</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Electronic signals have to travel further on a physically larger chip increasing clock cycle time.</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Smaller is also cheaper!</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Registers vs. Memory</a:t>
            </a:r>
            <a:endParaRPr/>
          </a:p>
        </p:txBody>
      </p:sp>
      <p:grpSp>
        <p:nvGrpSpPr>
          <p:cNvPr id="153" name="Google Shape;153;p19"/>
          <p:cNvGrpSpPr/>
          <p:nvPr/>
        </p:nvGrpSpPr>
        <p:grpSpPr>
          <a:xfrm>
            <a:off x="2057400" y="4281487"/>
            <a:ext cx="4383087" cy="2347912"/>
            <a:chOff x="860" y="1896"/>
            <a:chExt cx="2761" cy="1479"/>
          </a:xfrm>
        </p:grpSpPr>
        <p:cxnSp>
          <p:nvCxnSpPr>
            <p:cNvPr id="154" name="Google Shape;154;p19"/>
            <p:cNvCxnSpPr/>
            <p:nvPr/>
          </p:nvCxnSpPr>
          <p:spPr>
            <a:xfrm>
              <a:off x="1775" y="1896"/>
              <a:ext cx="0" cy="1412"/>
            </a:xfrm>
            <a:prstGeom prst="straightConnector1">
              <a:avLst/>
            </a:prstGeom>
            <a:noFill/>
            <a:ln w="12700" cap="flat" cmpd="sng">
              <a:solidFill>
                <a:srgbClr val="FFFFFF"/>
              </a:solidFill>
              <a:prstDash val="solid"/>
              <a:miter lim="800000"/>
              <a:headEnd type="none" w="med" len="med"/>
              <a:tailEnd type="none" w="med" len="med"/>
            </a:ln>
          </p:spPr>
        </p:cxnSp>
        <p:cxnSp>
          <p:nvCxnSpPr>
            <p:cNvPr id="155" name="Google Shape;155;p19"/>
            <p:cNvCxnSpPr/>
            <p:nvPr/>
          </p:nvCxnSpPr>
          <p:spPr>
            <a:xfrm>
              <a:off x="2699" y="1896"/>
              <a:ext cx="0" cy="1412"/>
            </a:xfrm>
            <a:prstGeom prst="straightConnector1">
              <a:avLst/>
            </a:prstGeom>
            <a:noFill/>
            <a:ln w="12700" cap="flat" cmpd="sng">
              <a:solidFill>
                <a:srgbClr val="FFFFFF"/>
              </a:solidFill>
              <a:prstDash val="solid"/>
              <a:miter lim="800000"/>
              <a:headEnd type="none" w="med" len="med"/>
              <a:tailEnd type="none" w="med" len="med"/>
            </a:ln>
          </p:spPr>
        </p:cxnSp>
        <p:sp>
          <p:nvSpPr>
            <p:cNvPr id="156" name="Google Shape;156;p19"/>
            <p:cNvSpPr txBox="1"/>
            <p:nvPr/>
          </p:nvSpPr>
          <p:spPr>
            <a:xfrm>
              <a:off x="860" y="1899"/>
              <a:ext cx="2761" cy="1413"/>
            </a:xfrm>
            <a:prstGeom prst="rect">
              <a:avLst/>
            </a:prstGeom>
            <a:noFill/>
            <a:ln w="508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157" name="Google Shape;157;p19"/>
            <p:cNvSpPr txBox="1"/>
            <p:nvPr/>
          </p:nvSpPr>
          <p:spPr>
            <a:xfrm>
              <a:off x="1018" y="3036"/>
              <a:ext cx="962" cy="339"/>
            </a:xfrm>
            <a:prstGeom prst="rect">
              <a:avLst/>
            </a:prstGeom>
            <a:noFill/>
            <a:ln>
              <a:noFill/>
            </a:ln>
          </p:spPr>
          <p:txBody>
            <a:bodyPr spcFirstLastPara="1" wrap="square" lIns="19050" tIns="26975" rIns="19050" bIns="26975" anchor="t" anchorCtr="0">
              <a:noAutofit/>
            </a:bodyPr>
            <a:lstStyle/>
            <a:p>
              <a:pPr marL="0" marR="0" lvl="0" indent="0" algn="l" rtl="0">
                <a:lnSpc>
                  <a:spcPct val="15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Processor</a:t>
              </a:r>
              <a:endParaRPr/>
            </a:p>
          </p:txBody>
        </p:sp>
        <p:sp>
          <p:nvSpPr>
            <p:cNvPr id="158" name="Google Shape;158;p19"/>
            <p:cNvSpPr txBox="1"/>
            <p:nvPr/>
          </p:nvSpPr>
          <p:spPr>
            <a:xfrm>
              <a:off x="3006" y="3036"/>
              <a:ext cx="426" cy="339"/>
            </a:xfrm>
            <a:prstGeom prst="rect">
              <a:avLst/>
            </a:prstGeom>
            <a:noFill/>
            <a:ln>
              <a:noFill/>
            </a:ln>
          </p:spPr>
          <p:txBody>
            <a:bodyPr spcFirstLastPara="1" wrap="square" lIns="19050" tIns="26975" rIns="19050" bIns="26975" anchor="t" anchorCtr="0">
              <a:noAutofit/>
            </a:bodyPr>
            <a:lstStyle/>
            <a:p>
              <a:pPr marL="0" marR="0" lvl="0" indent="0" algn="l" rtl="0">
                <a:lnSpc>
                  <a:spcPct val="15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I/O</a:t>
              </a:r>
              <a:endParaRPr/>
            </a:p>
          </p:txBody>
        </p:sp>
        <p:sp>
          <p:nvSpPr>
            <p:cNvPr id="159" name="Google Shape;159;p19"/>
            <p:cNvSpPr txBox="1"/>
            <p:nvPr/>
          </p:nvSpPr>
          <p:spPr>
            <a:xfrm>
              <a:off x="927" y="1966"/>
              <a:ext cx="781" cy="497"/>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160" name="Google Shape;160;p19"/>
            <p:cNvSpPr txBox="1"/>
            <p:nvPr/>
          </p:nvSpPr>
          <p:spPr>
            <a:xfrm>
              <a:off x="927" y="2534"/>
              <a:ext cx="781" cy="498"/>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161" name="Google Shape;161;p19"/>
            <p:cNvSpPr txBox="1"/>
            <p:nvPr/>
          </p:nvSpPr>
          <p:spPr>
            <a:xfrm>
              <a:off x="2774" y="1966"/>
              <a:ext cx="781" cy="497"/>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162" name="Google Shape;162;p19"/>
            <p:cNvSpPr txBox="1"/>
            <p:nvPr/>
          </p:nvSpPr>
          <p:spPr>
            <a:xfrm>
              <a:off x="2774" y="2534"/>
              <a:ext cx="781" cy="498"/>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163" name="Google Shape;163;p19"/>
            <p:cNvSpPr txBox="1"/>
            <p:nvPr/>
          </p:nvSpPr>
          <p:spPr>
            <a:xfrm>
              <a:off x="1921" y="2037"/>
              <a:ext cx="639" cy="995"/>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sp>
          <p:nvSpPr>
            <p:cNvPr id="164" name="Google Shape;164;p19"/>
            <p:cNvSpPr txBox="1"/>
            <p:nvPr/>
          </p:nvSpPr>
          <p:spPr>
            <a:xfrm>
              <a:off x="947" y="2041"/>
              <a:ext cx="773" cy="387"/>
            </a:xfrm>
            <a:prstGeom prst="rect">
              <a:avLst/>
            </a:prstGeom>
            <a:noFill/>
            <a:ln>
              <a:noFill/>
            </a:ln>
          </p:spPr>
          <p:txBody>
            <a:bodyPr spcFirstLastPara="1" wrap="square" lIns="19050" tIns="26975" rIns="19050" bIns="26975" anchor="t" anchorCtr="0">
              <a:noAutofit/>
            </a:bodyPr>
            <a:lstStyle/>
            <a:p>
              <a:pPr marL="0" marR="0" lvl="0" indent="0" algn="ctr" rtl="0">
                <a:lnSpc>
                  <a:spcPct val="15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Control</a:t>
              </a:r>
              <a:endParaRPr/>
            </a:p>
          </p:txBody>
        </p:sp>
        <p:sp>
          <p:nvSpPr>
            <p:cNvPr id="165" name="Google Shape;165;p19"/>
            <p:cNvSpPr txBox="1"/>
            <p:nvPr/>
          </p:nvSpPr>
          <p:spPr>
            <a:xfrm>
              <a:off x="947" y="2609"/>
              <a:ext cx="773" cy="387"/>
            </a:xfrm>
            <a:prstGeom prst="rect">
              <a:avLst/>
            </a:prstGeom>
            <a:noFill/>
            <a:ln>
              <a:noFill/>
            </a:ln>
          </p:spPr>
          <p:txBody>
            <a:bodyPr spcFirstLastPara="1" wrap="square" lIns="19050" tIns="26975" rIns="19050" bIns="26975" anchor="t" anchorCtr="0">
              <a:noAutofit/>
            </a:bodyPr>
            <a:lstStyle/>
            <a:p>
              <a:pPr marL="0" marR="0" lvl="0" indent="0" algn="ctr" rtl="0">
                <a:lnSpc>
                  <a:spcPct val="15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Datapath</a:t>
              </a:r>
              <a:endParaRPr/>
            </a:p>
          </p:txBody>
        </p:sp>
        <p:sp>
          <p:nvSpPr>
            <p:cNvPr id="166" name="Google Shape;166;p19"/>
            <p:cNvSpPr txBox="1"/>
            <p:nvPr/>
          </p:nvSpPr>
          <p:spPr>
            <a:xfrm>
              <a:off x="1870" y="2325"/>
              <a:ext cx="773" cy="387"/>
            </a:xfrm>
            <a:prstGeom prst="rect">
              <a:avLst/>
            </a:prstGeom>
            <a:noFill/>
            <a:ln>
              <a:noFill/>
            </a:ln>
          </p:spPr>
          <p:txBody>
            <a:bodyPr spcFirstLastPara="1" wrap="square" lIns="19050" tIns="26975" rIns="19050" bIns="26975" anchor="t" anchorCtr="0">
              <a:noAutofit/>
            </a:bodyPr>
            <a:lstStyle/>
            <a:p>
              <a:pPr marL="0" marR="0" lvl="0" indent="0" algn="ctr" rtl="0">
                <a:lnSpc>
                  <a:spcPct val="15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Memory</a:t>
              </a:r>
              <a:endParaRPr/>
            </a:p>
          </p:txBody>
        </p:sp>
        <p:sp>
          <p:nvSpPr>
            <p:cNvPr id="167" name="Google Shape;167;p19"/>
            <p:cNvSpPr txBox="1"/>
            <p:nvPr/>
          </p:nvSpPr>
          <p:spPr>
            <a:xfrm>
              <a:off x="2793" y="2041"/>
              <a:ext cx="773" cy="387"/>
            </a:xfrm>
            <a:prstGeom prst="rect">
              <a:avLst/>
            </a:prstGeom>
            <a:noFill/>
            <a:ln>
              <a:noFill/>
            </a:ln>
          </p:spPr>
          <p:txBody>
            <a:bodyPr spcFirstLastPara="1" wrap="square" lIns="19050" tIns="26975" rIns="19050" bIns="26975" anchor="t" anchorCtr="0">
              <a:noAutofit/>
            </a:bodyPr>
            <a:lstStyle/>
            <a:p>
              <a:pPr marL="0" marR="0" lvl="0" indent="0" algn="ctr" rtl="0">
                <a:lnSpc>
                  <a:spcPct val="15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Input</a:t>
              </a:r>
              <a:endParaRPr/>
            </a:p>
          </p:txBody>
        </p:sp>
        <p:sp>
          <p:nvSpPr>
            <p:cNvPr id="168" name="Google Shape;168;p19"/>
            <p:cNvSpPr txBox="1"/>
            <p:nvPr/>
          </p:nvSpPr>
          <p:spPr>
            <a:xfrm>
              <a:off x="2793" y="2609"/>
              <a:ext cx="773" cy="387"/>
            </a:xfrm>
            <a:prstGeom prst="rect">
              <a:avLst/>
            </a:prstGeom>
            <a:noFill/>
            <a:ln>
              <a:noFill/>
            </a:ln>
          </p:spPr>
          <p:txBody>
            <a:bodyPr spcFirstLastPara="1" wrap="square" lIns="19050" tIns="26975" rIns="19050" bIns="26975" anchor="t" anchorCtr="0">
              <a:noAutofit/>
            </a:bodyPr>
            <a:lstStyle/>
            <a:p>
              <a:pPr marL="0" marR="0" lvl="0" indent="0" algn="ctr" rtl="0">
                <a:lnSpc>
                  <a:spcPct val="15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Output</a:t>
              </a:r>
              <a:endParaRPr/>
            </a:p>
          </p:txBody>
        </p:sp>
      </p:grpSp>
      <p:sp>
        <p:nvSpPr>
          <p:cNvPr id="169" name="Google Shape;169;p19"/>
          <p:cNvSpPr txBox="1">
            <a:spLocks noGrp="1"/>
          </p:cNvSpPr>
          <p:nvPr>
            <p:ph type="body" idx="1"/>
          </p:nvPr>
        </p:nvSpPr>
        <p:spPr>
          <a:xfrm>
            <a:off x="1182687" y="1676400"/>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Arithmetic instructions operands must be in registers</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MIPS has 32 registers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Compiler associates variables with registers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What about programs with lots of variables (arrays, etc.)? Use </a:t>
            </a:r>
            <a:r>
              <a:rPr lang="en-US" sz="2000" b="0" i="1" u="none">
                <a:solidFill>
                  <a:schemeClr val="dk1"/>
                </a:solidFill>
                <a:latin typeface="Tahoma"/>
                <a:ea typeface="Tahoma"/>
                <a:cs typeface="Tahoma"/>
                <a:sym typeface="Tahoma"/>
              </a:rPr>
              <a:t>memory</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load/store</a:t>
            </a:r>
            <a:r>
              <a:rPr lang="en-US" sz="2000" b="0" i="0" u="none">
                <a:solidFill>
                  <a:schemeClr val="dk1"/>
                </a:solidFill>
                <a:latin typeface="Tahoma"/>
                <a:ea typeface="Tahoma"/>
                <a:cs typeface="Tahoma"/>
                <a:sym typeface="Tahoma"/>
              </a:rPr>
              <a:t> operations to transfer data from memory to register – if not enough registers </a:t>
            </a:r>
            <a:r>
              <a:rPr lang="en-US" sz="2000" b="0" i="1" u="none">
                <a:solidFill>
                  <a:schemeClr val="dk1"/>
                </a:solidFill>
                <a:latin typeface="Tahoma"/>
                <a:ea typeface="Tahoma"/>
                <a:cs typeface="Tahoma"/>
                <a:sym typeface="Tahoma"/>
              </a:rPr>
              <a:t>spill registers</a:t>
            </a:r>
            <a:r>
              <a:rPr lang="en-US" sz="2000" b="0" i="0" u="none">
                <a:solidFill>
                  <a:schemeClr val="dk1"/>
                </a:solidFill>
                <a:latin typeface="Tahoma"/>
                <a:ea typeface="Tahoma"/>
                <a:cs typeface="Tahoma"/>
                <a:sym typeface="Tahoma"/>
              </a:rPr>
              <a:t> to memory</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MIPS is a load/store architecture</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Memory Organization</a:t>
            </a:r>
            <a:endParaRPr/>
          </a:p>
        </p:txBody>
      </p:sp>
      <p:sp>
        <p:nvSpPr>
          <p:cNvPr id="176" name="Google Shape;176;p20"/>
          <p:cNvSpPr txBox="1">
            <a:spLocks noGrp="1"/>
          </p:cNvSpPr>
          <p:nvPr>
            <p:ph type="body" idx="1"/>
          </p:nvPr>
        </p:nvSpPr>
        <p:spPr>
          <a:xfrm>
            <a:off x="1143000" y="1828800"/>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Viewed as a large single-dimension array with access by </a:t>
            </a:r>
            <a:r>
              <a:rPr lang="en-US" sz="2000" b="0" i="1" u="none">
                <a:solidFill>
                  <a:schemeClr val="dk1"/>
                </a:solidFill>
                <a:latin typeface="Tahoma"/>
                <a:ea typeface="Tahoma"/>
                <a:cs typeface="Tahoma"/>
                <a:sym typeface="Tahoma"/>
              </a:rPr>
              <a:t>address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 memory address is an </a:t>
            </a:r>
            <a:r>
              <a:rPr lang="en-US" sz="2000" b="0" i="1" u="none">
                <a:solidFill>
                  <a:schemeClr val="dk1"/>
                </a:solidFill>
                <a:latin typeface="Tahoma"/>
                <a:ea typeface="Tahoma"/>
                <a:cs typeface="Tahoma"/>
                <a:sym typeface="Tahoma"/>
              </a:rPr>
              <a:t>index</a:t>
            </a:r>
            <a:r>
              <a:rPr lang="en-US" sz="2000" b="0" i="0" u="none">
                <a:solidFill>
                  <a:schemeClr val="dk1"/>
                </a:solidFill>
                <a:latin typeface="Tahoma"/>
                <a:ea typeface="Tahoma"/>
                <a:cs typeface="Tahoma"/>
                <a:sym typeface="Tahoma"/>
              </a:rPr>
              <a:t> into the memory array</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Byte addressing</a:t>
            </a:r>
            <a:r>
              <a:rPr lang="en-US" sz="2000" b="0" i="0" u="none">
                <a:solidFill>
                  <a:schemeClr val="dk1"/>
                </a:solidFill>
                <a:latin typeface="Tahoma"/>
                <a:ea typeface="Tahoma"/>
                <a:cs typeface="Tahoma"/>
                <a:sym typeface="Tahoma"/>
              </a:rPr>
              <a:t> means that the index points to a byte of memory, and that the unit of memory accessed by a load/store is a byte</a:t>
            </a:r>
            <a:endParaRPr/>
          </a:p>
        </p:txBody>
      </p:sp>
      <p:sp>
        <p:nvSpPr>
          <p:cNvPr id="177" name="Google Shape;177;p20"/>
          <p:cNvSpPr txBox="1"/>
          <p:nvPr/>
        </p:nvSpPr>
        <p:spPr>
          <a:xfrm>
            <a:off x="2286000" y="3962400"/>
            <a:ext cx="1127125" cy="2370137"/>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178" name="Google Shape;178;p20"/>
          <p:cNvCxnSpPr/>
          <p:nvPr/>
        </p:nvCxnSpPr>
        <p:spPr>
          <a:xfrm>
            <a:off x="2286000" y="5943600"/>
            <a:ext cx="1143000" cy="0"/>
          </a:xfrm>
          <a:prstGeom prst="straightConnector1">
            <a:avLst/>
          </a:prstGeom>
          <a:noFill/>
          <a:ln w="12700" cap="flat" cmpd="sng">
            <a:solidFill>
              <a:srgbClr val="000000"/>
            </a:solidFill>
            <a:prstDash val="solid"/>
            <a:miter lim="800000"/>
            <a:headEnd type="none" w="med" len="med"/>
            <a:tailEnd type="none" w="med" len="med"/>
          </a:ln>
        </p:spPr>
      </p:cxnSp>
      <p:cxnSp>
        <p:nvCxnSpPr>
          <p:cNvPr id="179" name="Google Shape;179;p20"/>
          <p:cNvCxnSpPr/>
          <p:nvPr/>
        </p:nvCxnSpPr>
        <p:spPr>
          <a:xfrm>
            <a:off x="2286000" y="4953000"/>
            <a:ext cx="1143000" cy="0"/>
          </a:xfrm>
          <a:prstGeom prst="straightConnector1">
            <a:avLst/>
          </a:prstGeom>
          <a:noFill/>
          <a:ln w="12700" cap="flat" cmpd="sng">
            <a:solidFill>
              <a:srgbClr val="000000"/>
            </a:solidFill>
            <a:prstDash val="solid"/>
            <a:miter lim="800000"/>
            <a:headEnd type="none" w="med" len="med"/>
            <a:tailEnd type="none" w="med" len="med"/>
          </a:ln>
        </p:spPr>
      </p:cxnSp>
      <p:cxnSp>
        <p:nvCxnSpPr>
          <p:cNvPr id="180" name="Google Shape;180;p20"/>
          <p:cNvCxnSpPr/>
          <p:nvPr/>
        </p:nvCxnSpPr>
        <p:spPr>
          <a:xfrm>
            <a:off x="2286000" y="5334000"/>
            <a:ext cx="1143000" cy="0"/>
          </a:xfrm>
          <a:prstGeom prst="straightConnector1">
            <a:avLst/>
          </a:prstGeom>
          <a:noFill/>
          <a:ln w="12700" cap="flat" cmpd="sng">
            <a:solidFill>
              <a:srgbClr val="000000"/>
            </a:solidFill>
            <a:prstDash val="solid"/>
            <a:miter lim="800000"/>
            <a:headEnd type="none" w="med" len="med"/>
            <a:tailEnd type="none" w="med" len="med"/>
          </a:ln>
        </p:spPr>
      </p:cxnSp>
      <p:cxnSp>
        <p:nvCxnSpPr>
          <p:cNvPr id="181" name="Google Shape;181;p20"/>
          <p:cNvCxnSpPr/>
          <p:nvPr/>
        </p:nvCxnSpPr>
        <p:spPr>
          <a:xfrm>
            <a:off x="2286000" y="4572000"/>
            <a:ext cx="1143000" cy="0"/>
          </a:xfrm>
          <a:prstGeom prst="straightConnector1">
            <a:avLst/>
          </a:prstGeom>
          <a:noFill/>
          <a:ln w="12700" cap="flat" cmpd="sng">
            <a:solidFill>
              <a:srgbClr val="000000"/>
            </a:solidFill>
            <a:prstDash val="solid"/>
            <a:miter lim="800000"/>
            <a:headEnd type="none" w="med" len="med"/>
            <a:tailEnd type="none" w="med" len="med"/>
          </a:ln>
        </p:spPr>
      </p:cxnSp>
      <p:cxnSp>
        <p:nvCxnSpPr>
          <p:cNvPr id="182" name="Google Shape;182;p20"/>
          <p:cNvCxnSpPr/>
          <p:nvPr/>
        </p:nvCxnSpPr>
        <p:spPr>
          <a:xfrm>
            <a:off x="2286000" y="4267200"/>
            <a:ext cx="1143000" cy="0"/>
          </a:xfrm>
          <a:prstGeom prst="straightConnector1">
            <a:avLst/>
          </a:prstGeom>
          <a:noFill/>
          <a:ln w="12700" cap="flat" cmpd="sng">
            <a:solidFill>
              <a:srgbClr val="000000"/>
            </a:solidFill>
            <a:prstDash val="solid"/>
            <a:miter lim="800000"/>
            <a:headEnd type="none" w="med" len="med"/>
            <a:tailEnd type="none" w="med" len="med"/>
          </a:ln>
        </p:spPr>
      </p:cxnSp>
      <p:cxnSp>
        <p:nvCxnSpPr>
          <p:cNvPr id="183" name="Google Shape;183;p20"/>
          <p:cNvCxnSpPr/>
          <p:nvPr/>
        </p:nvCxnSpPr>
        <p:spPr>
          <a:xfrm>
            <a:off x="2286000" y="5638800"/>
            <a:ext cx="1143000" cy="0"/>
          </a:xfrm>
          <a:prstGeom prst="straightConnector1">
            <a:avLst/>
          </a:prstGeom>
          <a:noFill/>
          <a:ln w="12700" cap="flat" cmpd="sng">
            <a:solidFill>
              <a:srgbClr val="000000"/>
            </a:solidFill>
            <a:prstDash val="solid"/>
            <a:miter lim="800000"/>
            <a:headEnd type="none" w="med" len="med"/>
            <a:tailEnd type="none" w="med" len="med"/>
          </a:ln>
        </p:spPr>
      </p:cxnSp>
      <p:sp>
        <p:nvSpPr>
          <p:cNvPr id="184" name="Google Shape;184;p20"/>
          <p:cNvSpPr txBox="1"/>
          <p:nvPr/>
        </p:nvSpPr>
        <p:spPr>
          <a:xfrm>
            <a:off x="2057400" y="3962400"/>
            <a:ext cx="501650" cy="388937"/>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Times New Roman"/>
              <a:buNone/>
            </a:pPr>
            <a:r>
              <a:rPr lang="en-US" sz="1800" b="0" i="0" u="none">
                <a:solidFill>
                  <a:srgbClr val="000000"/>
                </a:solidFill>
                <a:latin typeface="Times New Roman"/>
                <a:ea typeface="Times New Roman"/>
                <a:cs typeface="Times New Roman"/>
                <a:sym typeface="Times New Roman"/>
              </a:rPr>
              <a:t>0</a:t>
            </a:r>
            <a:endParaRPr/>
          </a:p>
        </p:txBody>
      </p:sp>
      <p:sp>
        <p:nvSpPr>
          <p:cNvPr id="185" name="Google Shape;185;p20"/>
          <p:cNvSpPr txBox="1"/>
          <p:nvPr/>
        </p:nvSpPr>
        <p:spPr>
          <a:xfrm>
            <a:off x="2057400" y="4267200"/>
            <a:ext cx="501650" cy="388937"/>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Times New Roman"/>
              <a:buNone/>
            </a:pPr>
            <a:r>
              <a:rPr lang="en-US" sz="1800" b="0" i="0" u="none">
                <a:solidFill>
                  <a:srgbClr val="000000"/>
                </a:solidFill>
                <a:latin typeface="Times New Roman"/>
                <a:ea typeface="Times New Roman"/>
                <a:cs typeface="Times New Roman"/>
                <a:sym typeface="Times New Roman"/>
              </a:rPr>
              <a:t>1</a:t>
            </a:r>
            <a:endParaRPr/>
          </a:p>
        </p:txBody>
      </p:sp>
      <p:sp>
        <p:nvSpPr>
          <p:cNvPr id="186" name="Google Shape;186;p20"/>
          <p:cNvSpPr txBox="1"/>
          <p:nvPr/>
        </p:nvSpPr>
        <p:spPr>
          <a:xfrm>
            <a:off x="2057400" y="4648200"/>
            <a:ext cx="501650" cy="387350"/>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Times New Roman"/>
              <a:buNone/>
            </a:pPr>
            <a:r>
              <a:rPr lang="en-US" sz="1800" b="0" i="0" u="none">
                <a:solidFill>
                  <a:srgbClr val="000000"/>
                </a:solidFill>
                <a:latin typeface="Times New Roman"/>
                <a:ea typeface="Times New Roman"/>
                <a:cs typeface="Times New Roman"/>
                <a:sym typeface="Times New Roman"/>
              </a:rPr>
              <a:t>2</a:t>
            </a:r>
            <a:endParaRPr/>
          </a:p>
        </p:txBody>
      </p:sp>
      <p:sp>
        <p:nvSpPr>
          <p:cNvPr id="187" name="Google Shape;187;p20"/>
          <p:cNvSpPr txBox="1"/>
          <p:nvPr/>
        </p:nvSpPr>
        <p:spPr>
          <a:xfrm>
            <a:off x="2057400" y="5029200"/>
            <a:ext cx="501650" cy="388937"/>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Times New Roman"/>
              <a:buNone/>
            </a:pPr>
            <a:r>
              <a:rPr lang="en-US" sz="1800" b="0" i="0" u="none">
                <a:solidFill>
                  <a:srgbClr val="000000"/>
                </a:solidFill>
                <a:latin typeface="Times New Roman"/>
                <a:ea typeface="Times New Roman"/>
                <a:cs typeface="Times New Roman"/>
                <a:sym typeface="Times New Roman"/>
              </a:rPr>
              <a:t>3</a:t>
            </a:r>
            <a:endParaRPr/>
          </a:p>
        </p:txBody>
      </p:sp>
      <p:sp>
        <p:nvSpPr>
          <p:cNvPr id="188" name="Google Shape;188;p20"/>
          <p:cNvSpPr txBox="1"/>
          <p:nvPr/>
        </p:nvSpPr>
        <p:spPr>
          <a:xfrm>
            <a:off x="2057400" y="5334000"/>
            <a:ext cx="501650" cy="388937"/>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Times New Roman"/>
              <a:buNone/>
            </a:pPr>
            <a:r>
              <a:rPr lang="en-US" sz="1800" b="0" i="0" u="none">
                <a:solidFill>
                  <a:srgbClr val="000000"/>
                </a:solidFill>
                <a:latin typeface="Times New Roman"/>
                <a:ea typeface="Times New Roman"/>
                <a:cs typeface="Times New Roman"/>
                <a:sym typeface="Times New Roman"/>
              </a:rPr>
              <a:t>4</a:t>
            </a:r>
            <a:endParaRPr/>
          </a:p>
        </p:txBody>
      </p:sp>
      <p:sp>
        <p:nvSpPr>
          <p:cNvPr id="189" name="Google Shape;189;p20"/>
          <p:cNvSpPr txBox="1"/>
          <p:nvPr/>
        </p:nvSpPr>
        <p:spPr>
          <a:xfrm>
            <a:off x="2057400" y="5638800"/>
            <a:ext cx="501650" cy="381000"/>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Times New Roman"/>
              <a:buNone/>
            </a:pPr>
            <a:r>
              <a:rPr lang="en-US" sz="1800" b="0" i="0" u="none">
                <a:solidFill>
                  <a:srgbClr val="000000"/>
                </a:solidFill>
                <a:latin typeface="Times New Roman"/>
                <a:ea typeface="Times New Roman"/>
                <a:cs typeface="Times New Roman"/>
                <a:sym typeface="Times New Roman"/>
              </a:rPr>
              <a:t>5</a:t>
            </a:r>
            <a:endParaRPr/>
          </a:p>
        </p:txBody>
      </p:sp>
      <p:sp>
        <p:nvSpPr>
          <p:cNvPr id="190" name="Google Shape;190;p20"/>
          <p:cNvSpPr txBox="1"/>
          <p:nvPr/>
        </p:nvSpPr>
        <p:spPr>
          <a:xfrm>
            <a:off x="2057400" y="5943600"/>
            <a:ext cx="501650" cy="387350"/>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Times New Roman"/>
              <a:buNone/>
            </a:pPr>
            <a:r>
              <a:rPr lang="en-US" sz="1800" b="0" i="0" u="none">
                <a:solidFill>
                  <a:srgbClr val="000000"/>
                </a:solidFill>
                <a:latin typeface="Times New Roman"/>
                <a:ea typeface="Times New Roman"/>
                <a:cs typeface="Times New Roman"/>
                <a:sym typeface="Times New Roman"/>
              </a:rPr>
              <a:t>6</a:t>
            </a:r>
            <a:endParaRPr/>
          </a:p>
        </p:txBody>
      </p:sp>
      <p:sp>
        <p:nvSpPr>
          <p:cNvPr id="191" name="Google Shape;191;p20"/>
          <p:cNvSpPr txBox="1"/>
          <p:nvPr/>
        </p:nvSpPr>
        <p:spPr>
          <a:xfrm>
            <a:off x="2667000" y="6324600"/>
            <a:ext cx="501650" cy="388937"/>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Times New Roman"/>
              <a:buNone/>
            </a:pPr>
            <a:r>
              <a:rPr lang="en-US" sz="1800" b="0" i="0" u="none">
                <a:solidFill>
                  <a:srgbClr val="000000"/>
                </a:solidFill>
                <a:latin typeface="Times New Roman"/>
                <a:ea typeface="Times New Roman"/>
                <a:cs typeface="Times New Roman"/>
                <a:sym typeface="Times New Roman"/>
              </a:rPr>
              <a:t>...</a:t>
            </a:r>
            <a:endParaRPr/>
          </a:p>
        </p:txBody>
      </p:sp>
      <p:sp>
        <p:nvSpPr>
          <p:cNvPr id="192" name="Google Shape;192;p20"/>
          <p:cNvSpPr txBox="1"/>
          <p:nvPr/>
        </p:nvSpPr>
        <p:spPr>
          <a:xfrm>
            <a:off x="2438400" y="4343400"/>
            <a:ext cx="1277937" cy="381000"/>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8 bits of data</a:t>
            </a:r>
            <a:endParaRPr/>
          </a:p>
        </p:txBody>
      </p:sp>
      <p:sp>
        <p:nvSpPr>
          <p:cNvPr id="193" name="Google Shape;193;p20"/>
          <p:cNvSpPr txBox="1"/>
          <p:nvPr/>
        </p:nvSpPr>
        <p:spPr>
          <a:xfrm>
            <a:off x="2438400" y="6019800"/>
            <a:ext cx="1277937" cy="301625"/>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8 bits of data</a:t>
            </a:r>
            <a:endParaRPr/>
          </a:p>
        </p:txBody>
      </p:sp>
      <p:sp>
        <p:nvSpPr>
          <p:cNvPr id="194" name="Google Shape;194;p20"/>
          <p:cNvSpPr txBox="1"/>
          <p:nvPr/>
        </p:nvSpPr>
        <p:spPr>
          <a:xfrm>
            <a:off x="2438400" y="5715000"/>
            <a:ext cx="1277937" cy="301625"/>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8 bits of data</a:t>
            </a:r>
            <a:endParaRPr/>
          </a:p>
        </p:txBody>
      </p:sp>
      <p:sp>
        <p:nvSpPr>
          <p:cNvPr id="195" name="Google Shape;195;p20"/>
          <p:cNvSpPr txBox="1"/>
          <p:nvPr/>
        </p:nvSpPr>
        <p:spPr>
          <a:xfrm>
            <a:off x="2438400" y="4648200"/>
            <a:ext cx="1277937" cy="300037"/>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8 bits of data</a:t>
            </a:r>
            <a:endParaRPr/>
          </a:p>
        </p:txBody>
      </p:sp>
      <p:sp>
        <p:nvSpPr>
          <p:cNvPr id="196" name="Google Shape;196;p20"/>
          <p:cNvSpPr txBox="1"/>
          <p:nvPr/>
        </p:nvSpPr>
        <p:spPr>
          <a:xfrm flipH="1">
            <a:off x="2438400" y="4038600"/>
            <a:ext cx="931862" cy="300037"/>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8 bits of data</a:t>
            </a:r>
            <a:endParaRPr/>
          </a:p>
        </p:txBody>
      </p:sp>
      <p:sp>
        <p:nvSpPr>
          <p:cNvPr id="197" name="Google Shape;197;p20"/>
          <p:cNvSpPr txBox="1"/>
          <p:nvPr/>
        </p:nvSpPr>
        <p:spPr>
          <a:xfrm>
            <a:off x="2438400" y="5029200"/>
            <a:ext cx="1277937" cy="301625"/>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8 bits of data</a:t>
            </a:r>
            <a:endParaRPr/>
          </a:p>
        </p:txBody>
      </p:sp>
      <p:sp>
        <p:nvSpPr>
          <p:cNvPr id="198" name="Google Shape;198;p20"/>
          <p:cNvSpPr txBox="1"/>
          <p:nvPr/>
        </p:nvSpPr>
        <p:spPr>
          <a:xfrm>
            <a:off x="2438400" y="5334000"/>
            <a:ext cx="1277937" cy="301625"/>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8 bits of data</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Memory Organization</a:t>
            </a:r>
            <a:endParaRPr/>
          </a:p>
        </p:txBody>
      </p:sp>
      <p:sp>
        <p:nvSpPr>
          <p:cNvPr id="205" name="Google Shape;205;p21"/>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Bytes are load/store units, but most data items use larger </a:t>
            </a:r>
            <a:r>
              <a:rPr lang="en-US" sz="2000" b="0" i="1" u="none">
                <a:solidFill>
                  <a:schemeClr val="dk1"/>
                </a:solidFill>
                <a:latin typeface="Tahoma"/>
                <a:ea typeface="Tahoma"/>
                <a:cs typeface="Tahoma"/>
                <a:sym typeface="Tahoma"/>
              </a:rPr>
              <a:t>words</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For MIPS, a word is 32 bits or 4 bytes.</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2</a:t>
            </a:r>
            <a:r>
              <a:rPr lang="en-US" sz="2000" b="0" i="0" u="none" baseline="30000">
                <a:solidFill>
                  <a:schemeClr val="dk1"/>
                </a:solidFill>
                <a:latin typeface="Tahoma"/>
                <a:ea typeface="Tahoma"/>
                <a:cs typeface="Tahoma"/>
                <a:sym typeface="Tahoma"/>
              </a:rPr>
              <a:t>32</a:t>
            </a:r>
            <a:r>
              <a:rPr lang="en-US" sz="2000" b="0" i="0" u="none">
                <a:solidFill>
                  <a:schemeClr val="dk1"/>
                </a:solidFill>
                <a:latin typeface="Tahoma"/>
                <a:ea typeface="Tahoma"/>
                <a:cs typeface="Tahoma"/>
                <a:sym typeface="Tahoma"/>
              </a:rPr>
              <a:t> bytes with byte addresses from 0 to 2</a:t>
            </a:r>
            <a:r>
              <a:rPr lang="en-US" sz="2000" b="0" i="0" u="none" baseline="30000">
                <a:solidFill>
                  <a:schemeClr val="dk1"/>
                </a:solidFill>
                <a:latin typeface="Tahoma"/>
                <a:ea typeface="Tahoma"/>
                <a:cs typeface="Tahoma"/>
                <a:sym typeface="Tahoma"/>
              </a:rPr>
              <a:t>32</a:t>
            </a:r>
            <a:r>
              <a:rPr lang="en-US" sz="2000" b="0" i="0" u="none">
                <a:solidFill>
                  <a:schemeClr val="dk1"/>
                </a:solidFill>
                <a:latin typeface="Tahoma"/>
                <a:ea typeface="Tahoma"/>
                <a:cs typeface="Tahoma"/>
                <a:sym typeface="Tahoma"/>
              </a:rPr>
              <a:t>-1</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2</a:t>
            </a:r>
            <a:r>
              <a:rPr lang="en-US" sz="2000" b="0" i="0" u="none" baseline="30000">
                <a:solidFill>
                  <a:schemeClr val="dk1"/>
                </a:solidFill>
                <a:latin typeface="Tahoma"/>
                <a:ea typeface="Tahoma"/>
                <a:cs typeface="Tahoma"/>
                <a:sym typeface="Tahoma"/>
              </a:rPr>
              <a:t>30</a:t>
            </a:r>
            <a:r>
              <a:rPr lang="en-US" sz="2000" b="0" i="0" u="none">
                <a:solidFill>
                  <a:schemeClr val="dk1"/>
                </a:solidFill>
                <a:latin typeface="Tahoma"/>
                <a:ea typeface="Tahoma"/>
                <a:cs typeface="Tahoma"/>
                <a:sym typeface="Tahoma"/>
              </a:rPr>
              <a:t> words with byte addresses 0, 4, 8, ... 2</a:t>
            </a:r>
            <a:r>
              <a:rPr lang="en-US" sz="2000" b="0" i="0" u="none" baseline="30000">
                <a:solidFill>
                  <a:schemeClr val="dk1"/>
                </a:solidFill>
                <a:latin typeface="Tahoma"/>
                <a:ea typeface="Tahoma"/>
                <a:cs typeface="Tahoma"/>
                <a:sym typeface="Tahoma"/>
              </a:rPr>
              <a:t>32</a:t>
            </a:r>
            <a:r>
              <a:rPr lang="en-US" sz="2000" b="0" i="0" u="none">
                <a:solidFill>
                  <a:schemeClr val="dk1"/>
                </a:solidFill>
                <a:latin typeface="Tahoma"/>
                <a:ea typeface="Tahoma"/>
                <a:cs typeface="Tahoma"/>
                <a:sym typeface="Tahoma"/>
              </a:rPr>
              <a:t>-4 </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i.e., words are </a:t>
            </a:r>
            <a:r>
              <a:rPr lang="en-US" sz="1800" b="0" i="1" u="none">
                <a:solidFill>
                  <a:schemeClr val="dk1"/>
                </a:solidFill>
                <a:latin typeface="Tahoma"/>
                <a:ea typeface="Tahoma"/>
                <a:cs typeface="Tahoma"/>
                <a:sym typeface="Tahoma"/>
              </a:rPr>
              <a:t>aligned</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1" u="none">
                <a:solidFill>
                  <a:schemeClr val="dk1"/>
                </a:solidFill>
                <a:latin typeface="Times New Roman"/>
                <a:ea typeface="Times New Roman"/>
                <a:cs typeface="Times New Roman"/>
                <a:sym typeface="Times New Roman"/>
              </a:rPr>
              <a:t>what are the least 2 significant bits of a word address?</a:t>
            </a:r>
            <a:endParaRPr/>
          </a:p>
        </p:txBody>
      </p:sp>
      <p:sp>
        <p:nvSpPr>
          <p:cNvPr id="206" name="Google Shape;206;p21"/>
          <p:cNvSpPr txBox="1"/>
          <p:nvPr/>
        </p:nvSpPr>
        <p:spPr>
          <a:xfrm>
            <a:off x="1524000" y="3200400"/>
            <a:ext cx="1127125" cy="1352550"/>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ourier New"/>
              <a:ea typeface="Courier New"/>
              <a:cs typeface="Courier New"/>
              <a:sym typeface="Courier New"/>
            </a:endParaRPr>
          </a:p>
        </p:txBody>
      </p:sp>
      <p:cxnSp>
        <p:nvCxnSpPr>
          <p:cNvPr id="207" name="Google Shape;207;p21"/>
          <p:cNvCxnSpPr/>
          <p:nvPr/>
        </p:nvCxnSpPr>
        <p:spPr>
          <a:xfrm>
            <a:off x="1524000" y="3581400"/>
            <a:ext cx="1112837" cy="0"/>
          </a:xfrm>
          <a:prstGeom prst="straightConnector1">
            <a:avLst/>
          </a:prstGeom>
          <a:noFill/>
          <a:ln w="12700" cap="flat" cmpd="sng">
            <a:solidFill>
              <a:srgbClr val="000000"/>
            </a:solidFill>
            <a:prstDash val="solid"/>
            <a:miter lim="800000"/>
            <a:headEnd type="none" w="med" len="med"/>
            <a:tailEnd type="none" w="med" len="med"/>
          </a:ln>
        </p:spPr>
      </p:cxnSp>
      <p:cxnSp>
        <p:nvCxnSpPr>
          <p:cNvPr id="208" name="Google Shape;208;p21"/>
          <p:cNvCxnSpPr/>
          <p:nvPr/>
        </p:nvCxnSpPr>
        <p:spPr>
          <a:xfrm>
            <a:off x="1524000" y="3886200"/>
            <a:ext cx="1112837" cy="0"/>
          </a:xfrm>
          <a:prstGeom prst="straightConnector1">
            <a:avLst/>
          </a:prstGeom>
          <a:noFill/>
          <a:ln w="12700" cap="flat" cmpd="sng">
            <a:solidFill>
              <a:srgbClr val="000000"/>
            </a:solidFill>
            <a:prstDash val="solid"/>
            <a:miter lim="800000"/>
            <a:headEnd type="none" w="med" len="med"/>
            <a:tailEnd type="none" w="med" len="med"/>
          </a:ln>
        </p:spPr>
      </p:cxnSp>
      <p:cxnSp>
        <p:nvCxnSpPr>
          <p:cNvPr id="209" name="Google Shape;209;p21"/>
          <p:cNvCxnSpPr/>
          <p:nvPr/>
        </p:nvCxnSpPr>
        <p:spPr>
          <a:xfrm>
            <a:off x="1524000" y="4191000"/>
            <a:ext cx="1112837" cy="0"/>
          </a:xfrm>
          <a:prstGeom prst="straightConnector1">
            <a:avLst/>
          </a:prstGeom>
          <a:noFill/>
          <a:ln w="12700" cap="flat" cmpd="sng">
            <a:solidFill>
              <a:srgbClr val="000000"/>
            </a:solidFill>
            <a:prstDash val="solid"/>
            <a:miter lim="800000"/>
            <a:headEnd type="none" w="med" len="med"/>
            <a:tailEnd type="none" w="med" len="med"/>
          </a:ln>
        </p:spPr>
      </p:cxnSp>
      <p:sp>
        <p:nvSpPr>
          <p:cNvPr id="210" name="Google Shape;210;p21"/>
          <p:cNvSpPr txBox="1"/>
          <p:nvPr/>
        </p:nvSpPr>
        <p:spPr>
          <a:xfrm>
            <a:off x="1295400" y="3200400"/>
            <a:ext cx="501650" cy="388937"/>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Times New Roman"/>
              <a:buNone/>
            </a:pPr>
            <a:r>
              <a:rPr lang="en-US" sz="1800" b="0" i="0" u="none">
                <a:solidFill>
                  <a:srgbClr val="000000"/>
                </a:solidFill>
                <a:latin typeface="Times New Roman"/>
                <a:ea typeface="Times New Roman"/>
                <a:cs typeface="Times New Roman"/>
                <a:sym typeface="Times New Roman"/>
              </a:rPr>
              <a:t>0</a:t>
            </a:r>
            <a:endParaRPr/>
          </a:p>
        </p:txBody>
      </p:sp>
      <p:sp>
        <p:nvSpPr>
          <p:cNvPr id="211" name="Google Shape;211;p21"/>
          <p:cNvSpPr txBox="1"/>
          <p:nvPr/>
        </p:nvSpPr>
        <p:spPr>
          <a:xfrm>
            <a:off x="1295400" y="3581400"/>
            <a:ext cx="501650" cy="388937"/>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Times New Roman"/>
              <a:buNone/>
            </a:pPr>
            <a:r>
              <a:rPr lang="en-US" sz="1800" b="0" i="0" u="none">
                <a:solidFill>
                  <a:srgbClr val="000000"/>
                </a:solidFill>
                <a:latin typeface="Times New Roman"/>
                <a:ea typeface="Times New Roman"/>
                <a:cs typeface="Times New Roman"/>
                <a:sym typeface="Times New Roman"/>
              </a:rPr>
              <a:t>4</a:t>
            </a:r>
            <a:endParaRPr/>
          </a:p>
        </p:txBody>
      </p:sp>
      <p:sp>
        <p:nvSpPr>
          <p:cNvPr id="212" name="Google Shape;212;p21"/>
          <p:cNvSpPr txBox="1"/>
          <p:nvPr/>
        </p:nvSpPr>
        <p:spPr>
          <a:xfrm>
            <a:off x="1295400" y="3886200"/>
            <a:ext cx="501650" cy="388937"/>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Times New Roman"/>
              <a:buNone/>
            </a:pPr>
            <a:r>
              <a:rPr lang="en-US" sz="1800" b="0" i="0" u="none">
                <a:solidFill>
                  <a:srgbClr val="000000"/>
                </a:solidFill>
                <a:latin typeface="Times New Roman"/>
                <a:ea typeface="Times New Roman"/>
                <a:cs typeface="Times New Roman"/>
                <a:sym typeface="Times New Roman"/>
              </a:rPr>
              <a:t>8</a:t>
            </a:r>
            <a:endParaRPr/>
          </a:p>
        </p:txBody>
      </p:sp>
      <p:sp>
        <p:nvSpPr>
          <p:cNvPr id="213" name="Google Shape;213;p21"/>
          <p:cNvSpPr txBox="1"/>
          <p:nvPr/>
        </p:nvSpPr>
        <p:spPr>
          <a:xfrm>
            <a:off x="1219200" y="4191000"/>
            <a:ext cx="442912" cy="381000"/>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Times New Roman"/>
              <a:buNone/>
            </a:pPr>
            <a:r>
              <a:rPr lang="en-US" sz="1800" b="0" i="0" u="none">
                <a:solidFill>
                  <a:srgbClr val="000000"/>
                </a:solidFill>
                <a:latin typeface="Times New Roman"/>
                <a:ea typeface="Times New Roman"/>
                <a:cs typeface="Times New Roman"/>
                <a:sym typeface="Times New Roman"/>
              </a:rPr>
              <a:t>12</a:t>
            </a:r>
            <a:endParaRPr/>
          </a:p>
        </p:txBody>
      </p:sp>
      <p:sp>
        <p:nvSpPr>
          <p:cNvPr id="214" name="Google Shape;214;p21"/>
          <p:cNvSpPr txBox="1"/>
          <p:nvPr/>
        </p:nvSpPr>
        <p:spPr>
          <a:xfrm>
            <a:off x="1905000" y="4572000"/>
            <a:ext cx="228600" cy="304800"/>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Times New Roman"/>
              <a:buNone/>
            </a:pPr>
            <a:r>
              <a:rPr lang="en-US" sz="1800" b="0" i="0" u="none">
                <a:solidFill>
                  <a:srgbClr val="000000"/>
                </a:solidFill>
                <a:latin typeface="Times New Roman"/>
                <a:ea typeface="Times New Roman"/>
                <a:cs typeface="Times New Roman"/>
                <a:sym typeface="Times New Roman"/>
              </a:rPr>
              <a:t>...</a:t>
            </a:r>
            <a:endParaRPr/>
          </a:p>
        </p:txBody>
      </p:sp>
      <p:sp>
        <p:nvSpPr>
          <p:cNvPr id="215" name="Google Shape;215;p21"/>
          <p:cNvSpPr txBox="1"/>
          <p:nvPr/>
        </p:nvSpPr>
        <p:spPr>
          <a:xfrm>
            <a:off x="1600200" y="3352800"/>
            <a:ext cx="1277937" cy="301625"/>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32 bits of data</a:t>
            </a:r>
            <a:endParaRPr/>
          </a:p>
        </p:txBody>
      </p:sp>
      <p:sp>
        <p:nvSpPr>
          <p:cNvPr id="216" name="Google Shape;216;p21"/>
          <p:cNvSpPr txBox="1"/>
          <p:nvPr/>
        </p:nvSpPr>
        <p:spPr>
          <a:xfrm>
            <a:off x="1600200" y="3657600"/>
            <a:ext cx="1219200" cy="381000"/>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32 bits of data</a:t>
            </a:r>
            <a:endParaRPr/>
          </a:p>
        </p:txBody>
      </p:sp>
      <p:sp>
        <p:nvSpPr>
          <p:cNvPr id="217" name="Google Shape;217;p21"/>
          <p:cNvSpPr txBox="1"/>
          <p:nvPr/>
        </p:nvSpPr>
        <p:spPr>
          <a:xfrm>
            <a:off x="1600200" y="3962400"/>
            <a:ext cx="1277937" cy="300037"/>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32 bits of data</a:t>
            </a:r>
            <a:endParaRPr/>
          </a:p>
        </p:txBody>
      </p:sp>
      <p:sp>
        <p:nvSpPr>
          <p:cNvPr id="218" name="Google Shape;218;p21"/>
          <p:cNvSpPr txBox="1"/>
          <p:nvPr/>
        </p:nvSpPr>
        <p:spPr>
          <a:xfrm>
            <a:off x="1600200" y="4267200"/>
            <a:ext cx="1277937" cy="301625"/>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32 bits of data</a:t>
            </a:r>
            <a:endParaRPr/>
          </a:p>
        </p:txBody>
      </p:sp>
      <p:sp>
        <p:nvSpPr>
          <p:cNvPr id="219" name="Google Shape;219;p21"/>
          <p:cNvSpPr txBox="1"/>
          <p:nvPr/>
        </p:nvSpPr>
        <p:spPr>
          <a:xfrm>
            <a:off x="3657600" y="3581400"/>
            <a:ext cx="3200400" cy="457200"/>
          </a:xfrm>
          <a:prstGeom prst="rect">
            <a:avLst/>
          </a:prstGeom>
          <a:noFill/>
          <a:ln w="12700" cap="flat" cmpd="sng">
            <a:solidFill>
              <a:schemeClr val="dk1"/>
            </a:solidFill>
            <a:prstDash val="solid"/>
            <a:miter lim="800000"/>
            <a:headEnd type="none" w="sm" len="sm"/>
            <a:tailEnd type="none" w="sm" len="sm"/>
          </a:ln>
        </p:spPr>
        <p:txBody>
          <a:bodyPr spcFirstLastPara="1" wrap="square" lIns="19050" tIns="26975" rIns="19050" bIns="26975" anchor="t" anchorCtr="0">
            <a:noAutofit/>
          </a:bodyPr>
          <a:lstStyle/>
          <a:p>
            <a:pPr marL="0" marR="0" lvl="0" indent="0" algn="l" rtl="0">
              <a:lnSpc>
                <a:spcPct val="168750"/>
              </a:lnSpc>
              <a:spcBef>
                <a:spcPts val="0"/>
              </a:spcBef>
              <a:spcAft>
                <a:spcPts val="0"/>
              </a:spcAft>
              <a:buClr>
                <a:srgbClr val="000000"/>
              </a:buClr>
              <a:buSzPts val="1600"/>
              <a:buFont typeface="Tahoma"/>
              <a:buNone/>
            </a:pPr>
            <a:r>
              <a:rPr lang="en-US" sz="1600" b="0" i="0" u="none">
                <a:solidFill>
                  <a:srgbClr val="000000"/>
                </a:solidFill>
                <a:latin typeface="Tahoma"/>
                <a:ea typeface="Tahoma"/>
                <a:cs typeface="Tahoma"/>
                <a:sym typeface="Tahoma"/>
              </a:rPr>
              <a:t> </a:t>
            </a:r>
            <a:r>
              <a:rPr lang="en-US" sz="1200" b="1" i="0" u="none">
                <a:solidFill>
                  <a:srgbClr val="000000"/>
                </a:solidFill>
                <a:latin typeface="Times New Roman"/>
                <a:ea typeface="Times New Roman"/>
                <a:cs typeface="Times New Roman"/>
                <a:sym typeface="Times New Roman"/>
              </a:rPr>
              <a:t>Registers correspondingly hold 32 bits of data</a:t>
            </a:r>
            <a:endParaRPr/>
          </a:p>
        </p:txBody>
      </p:sp>
      <p:cxnSp>
        <p:nvCxnSpPr>
          <p:cNvPr id="220" name="Google Shape;220;p21"/>
          <p:cNvCxnSpPr/>
          <p:nvPr/>
        </p:nvCxnSpPr>
        <p:spPr>
          <a:xfrm>
            <a:off x="2743200" y="3810000"/>
            <a:ext cx="914400" cy="0"/>
          </a:xfrm>
          <a:prstGeom prst="straightConnector1">
            <a:avLst/>
          </a:prstGeom>
          <a:noFill/>
          <a:ln w="19050" cap="flat" cmpd="sng">
            <a:solidFill>
              <a:schemeClr val="dk1"/>
            </a:solidFill>
            <a:prstDash val="solid"/>
            <a:miter lim="800000"/>
            <a:headEnd type="stealth" w="med" len="med"/>
            <a:tailEnd type="stealth" w="med" len="med"/>
          </a:ln>
        </p:spPr>
      </p:cxn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2"/>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Load/Store Instructions</a:t>
            </a:r>
            <a:endParaRPr/>
          </a:p>
        </p:txBody>
      </p:sp>
      <p:sp>
        <p:nvSpPr>
          <p:cNvPr id="227" name="Google Shape;227;p22"/>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Load</a:t>
            </a:r>
            <a:r>
              <a:rPr lang="en-US" sz="2000" b="0" i="0" u="none">
                <a:solidFill>
                  <a:schemeClr val="dk1"/>
                </a:solidFill>
                <a:latin typeface="Tahoma"/>
                <a:ea typeface="Tahoma"/>
                <a:cs typeface="Tahoma"/>
                <a:sym typeface="Tahoma"/>
              </a:rPr>
              <a:t> and </a:t>
            </a:r>
            <a:r>
              <a:rPr lang="en-US" sz="2000" b="0" i="1" u="none">
                <a:solidFill>
                  <a:schemeClr val="dk1"/>
                </a:solidFill>
                <a:latin typeface="Tahoma"/>
                <a:ea typeface="Tahoma"/>
                <a:cs typeface="Tahoma"/>
                <a:sym typeface="Tahoma"/>
              </a:rPr>
              <a:t>store</a:t>
            </a:r>
            <a:r>
              <a:rPr lang="en-US" sz="2000" b="0" i="0" u="none">
                <a:solidFill>
                  <a:schemeClr val="dk1"/>
                </a:solidFill>
                <a:latin typeface="Tahoma"/>
                <a:ea typeface="Tahoma"/>
                <a:cs typeface="Tahoma"/>
                <a:sym typeface="Tahoma"/>
              </a:rPr>
              <a:t> instructions</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Example</a:t>
            </a:r>
            <a:r>
              <a:rPr lang="en-US" sz="2000" b="0" i="0" u="none">
                <a:solidFill>
                  <a:schemeClr val="dk1"/>
                </a:solidFill>
                <a:latin typeface="Tahoma"/>
                <a:ea typeface="Tahoma"/>
                <a:cs typeface="Tahoma"/>
                <a:sym typeface="Tahoma"/>
              </a:rPr>
              <a:t>:</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C code:		</a:t>
            </a:r>
            <a:r>
              <a:rPr lang="en-US" sz="2000" b="0" i="0" u="none">
                <a:solidFill>
                  <a:schemeClr val="dk1"/>
                </a:solidFill>
                <a:latin typeface="Courier New"/>
                <a:ea typeface="Courier New"/>
                <a:cs typeface="Courier New"/>
                <a:sym typeface="Courier New"/>
              </a:rPr>
              <a:t>A[8] = h + A[8];</a:t>
            </a: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endParaRPr/>
          </a:p>
          <a:p>
            <a:pPr marL="342900" lvl="0" indent="-342900" algn="l" rtl="0">
              <a:lnSpc>
                <a:spcPct val="90000"/>
              </a:lnSpc>
              <a:spcBef>
                <a:spcPts val="400"/>
              </a:spcBef>
              <a:spcAft>
                <a:spcPts val="0"/>
              </a:spcAft>
              <a:buSzPts val="1200"/>
              <a:buNone/>
            </a:pPr>
            <a:r>
              <a:rPr lang="en-US" sz="2000" b="0" i="0" u="none">
                <a:solidFill>
                  <a:schemeClr val="dk1"/>
                </a:solidFill>
                <a:latin typeface="Tahoma"/>
                <a:ea typeface="Tahoma"/>
                <a:cs typeface="Tahoma"/>
                <a:sym typeface="Tahoma"/>
              </a:rPr>
              <a:t>            MIPS code     (load):      </a:t>
            </a:r>
            <a:r>
              <a:rPr lang="en-US" sz="2000" b="0" i="0" u="none">
                <a:solidFill>
                  <a:schemeClr val="dk1"/>
                </a:solidFill>
                <a:latin typeface="Courier New"/>
                <a:ea typeface="Courier New"/>
                <a:cs typeface="Courier New"/>
                <a:sym typeface="Courier New"/>
              </a:rPr>
              <a:t>lw  $t0, 32($s3)</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a:t>
            </a:r>
            <a:r>
              <a:rPr lang="en-US" sz="2000" b="0" i="0" u="none">
                <a:solidFill>
                  <a:schemeClr val="dk1"/>
                </a:solidFill>
                <a:latin typeface="Tahoma"/>
                <a:ea typeface="Tahoma"/>
                <a:cs typeface="Tahoma"/>
                <a:sym typeface="Tahoma"/>
              </a:rPr>
              <a:t>(arithmetic):</a:t>
            </a:r>
            <a:r>
              <a:rPr lang="en-US" sz="2000" b="0" i="0" u="none">
                <a:solidFill>
                  <a:schemeClr val="dk1"/>
                </a:solidFill>
                <a:latin typeface="Courier New"/>
                <a:ea typeface="Courier New"/>
                <a:cs typeface="Courier New"/>
                <a:sym typeface="Courier New"/>
              </a:rPr>
              <a:t>   add $t0, $s2, $t0</a:t>
            </a:r>
            <a:br>
              <a:rPr lang="en-US" sz="2000" b="0" i="0" u="none">
                <a:solidFill>
                  <a:schemeClr val="dk1"/>
                </a:solidFill>
                <a:latin typeface="Courier New"/>
                <a:ea typeface="Courier New"/>
                <a:cs typeface="Courier New"/>
                <a:sym typeface="Courier New"/>
              </a:rPr>
            </a:br>
            <a:r>
              <a:rPr lang="en-US" sz="2000" b="0" i="0" u="none">
                <a:solidFill>
                  <a:schemeClr val="dk1"/>
                </a:solidFill>
                <a:latin typeface="Courier New"/>
                <a:ea typeface="Courier New"/>
                <a:cs typeface="Courier New"/>
                <a:sym typeface="Courier New"/>
              </a:rPr>
              <a:t>		    </a:t>
            </a:r>
            <a:r>
              <a:rPr lang="en-US" sz="2000" b="0" i="0" u="none">
                <a:solidFill>
                  <a:schemeClr val="dk1"/>
                </a:solidFill>
                <a:latin typeface="Tahoma"/>
                <a:ea typeface="Tahoma"/>
                <a:cs typeface="Tahoma"/>
                <a:sym typeface="Tahoma"/>
              </a:rPr>
              <a:t>(store):</a:t>
            </a:r>
            <a:r>
              <a:rPr lang="en-US" sz="2000" b="0" i="0" u="none">
                <a:solidFill>
                  <a:schemeClr val="dk1"/>
                </a:solidFill>
                <a:latin typeface="Courier New"/>
                <a:ea typeface="Courier New"/>
                <a:cs typeface="Courier New"/>
                <a:sym typeface="Courier New"/>
              </a:rPr>
              <a:t>   sw  $t0, 32($s3)</a:t>
            </a: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Load word has destination first, store has destination last</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Remember MIPS arithmetic operands are registers, not memory locations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therefore, words must first be moved from memory to registers using loads before they can be operated on; then result can be stored back to memory</a:t>
            </a:r>
            <a:endParaRPr/>
          </a:p>
        </p:txBody>
      </p:sp>
      <p:sp>
        <p:nvSpPr>
          <p:cNvPr id="228" name="Google Shape;228;p22"/>
          <p:cNvSpPr txBox="1"/>
          <p:nvPr/>
        </p:nvSpPr>
        <p:spPr>
          <a:xfrm>
            <a:off x="6096000" y="3124200"/>
            <a:ext cx="752475"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offset</a:t>
            </a:r>
            <a:endParaRPr/>
          </a:p>
        </p:txBody>
      </p:sp>
      <p:sp>
        <p:nvSpPr>
          <p:cNvPr id="229" name="Google Shape;229;p22"/>
          <p:cNvSpPr txBox="1"/>
          <p:nvPr/>
        </p:nvSpPr>
        <p:spPr>
          <a:xfrm>
            <a:off x="7010400" y="3124200"/>
            <a:ext cx="96520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address</a:t>
            </a:r>
            <a:endParaRPr/>
          </a:p>
        </p:txBody>
      </p:sp>
      <p:sp>
        <p:nvSpPr>
          <p:cNvPr id="230" name="Google Shape;230;p22"/>
          <p:cNvSpPr txBox="1"/>
          <p:nvPr/>
        </p:nvSpPr>
        <p:spPr>
          <a:xfrm>
            <a:off x="4876800" y="3124200"/>
            <a:ext cx="719137"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value</a:t>
            </a:r>
            <a:endParaRPr/>
          </a:p>
        </p:txBody>
      </p:sp>
      <p:cxnSp>
        <p:nvCxnSpPr>
          <p:cNvPr id="231" name="Google Shape;231;p22"/>
          <p:cNvCxnSpPr/>
          <p:nvPr/>
        </p:nvCxnSpPr>
        <p:spPr>
          <a:xfrm>
            <a:off x="5334000" y="3429000"/>
            <a:ext cx="457200" cy="152400"/>
          </a:xfrm>
          <a:prstGeom prst="straightConnector1">
            <a:avLst/>
          </a:prstGeom>
          <a:noFill/>
          <a:ln w="9525" cap="flat" cmpd="sng">
            <a:solidFill>
              <a:schemeClr val="dk1"/>
            </a:solidFill>
            <a:prstDash val="solid"/>
            <a:miter lim="800000"/>
            <a:headEnd type="none" w="med" len="med"/>
            <a:tailEnd type="triangle" w="med" len="med"/>
          </a:ln>
        </p:spPr>
      </p:cxnSp>
      <p:cxnSp>
        <p:nvCxnSpPr>
          <p:cNvPr id="232" name="Google Shape;232;p22"/>
          <p:cNvCxnSpPr/>
          <p:nvPr/>
        </p:nvCxnSpPr>
        <p:spPr>
          <a:xfrm>
            <a:off x="6324600" y="3429000"/>
            <a:ext cx="228600" cy="152400"/>
          </a:xfrm>
          <a:prstGeom prst="straightConnector1">
            <a:avLst/>
          </a:prstGeom>
          <a:noFill/>
          <a:ln w="9525" cap="flat" cmpd="sng">
            <a:solidFill>
              <a:schemeClr val="dk1"/>
            </a:solidFill>
            <a:prstDash val="solid"/>
            <a:miter lim="800000"/>
            <a:headEnd type="none" w="med" len="med"/>
            <a:tailEnd type="triangle" w="med" len="med"/>
          </a:ln>
        </p:spPr>
      </p:cxnSp>
      <p:cxnSp>
        <p:nvCxnSpPr>
          <p:cNvPr id="233" name="Google Shape;233;p22"/>
          <p:cNvCxnSpPr/>
          <p:nvPr/>
        </p:nvCxnSpPr>
        <p:spPr>
          <a:xfrm flipH="1">
            <a:off x="7086600" y="3429000"/>
            <a:ext cx="381000" cy="15240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transition spd="slow">
    <p:fade thruBlk="1"/>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2592</Words>
  <Application>Microsoft Office PowerPoint</Application>
  <PresentationFormat>On-screen Show (4:3)</PresentationFormat>
  <Paragraphs>673</Paragraphs>
  <Slides>43</Slides>
  <Notes>43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43</vt:i4>
      </vt:variant>
    </vt:vector>
  </HeadingPairs>
  <TitlesOfParts>
    <vt:vector size="50" baseType="lpstr">
      <vt:lpstr>Times New Roman</vt:lpstr>
      <vt:lpstr>Arial</vt:lpstr>
      <vt:lpstr>Courier New</vt:lpstr>
      <vt:lpstr>Tahoma</vt:lpstr>
      <vt:lpstr>Noto Sans Symbols</vt:lpstr>
      <vt:lpstr>Blends</vt:lpstr>
      <vt:lpstr>1_Blends</vt:lpstr>
      <vt:lpstr>COD Ch. 3 Instructions: Language of the Machine</vt:lpstr>
      <vt:lpstr>Instructions: Overview</vt:lpstr>
      <vt:lpstr>MIPS Arithmetic</vt:lpstr>
      <vt:lpstr>MIPS Arithmetic</vt:lpstr>
      <vt:lpstr>MIPS Arithmetic</vt:lpstr>
      <vt:lpstr>Registers vs. Memory</vt:lpstr>
      <vt:lpstr>Memory Organization</vt:lpstr>
      <vt:lpstr>Memory Organization</vt:lpstr>
      <vt:lpstr>Load/Store Instructions</vt:lpstr>
      <vt:lpstr>So far we’ve learned:</vt:lpstr>
      <vt:lpstr>Machine Language</vt:lpstr>
      <vt:lpstr>Machine Language</vt:lpstr>
      <vt:lpstr>Stored Program Concept</vt:lpstr>
      <vt:lpstr>SPIM – the MIPS simulator</vt:lpstr>
      <vt:lpstr>Memory Organization: Big/Little Endian Byte Order</vt:lpstr>
      <vt:lpstr>Memory Organization: Big/Little Endian Byte Order</vt:lpstr>
      <vt:lpstr>Control: Conditional Branch</vt:lpstr>
      <vt:lpstr>     Addresses in Branch</vt:lpstr>
      <vt:lpstr>          Addresses in Branch</vt:lpstr>
      <vt:lpstr>Control: Unconditional Branch (Jump)</vt:lpstr>
      <vt:lpstr>Addresses in Jump</vt:lpstr>
      <vt:lpstr>Constants</vt:lpstr>
      <vt:lpstr>Immediate Operands</vt:lpstr>
      <vt:lpstr>How about larger constants?</vt:lpstr>
      <vt:lpstr>So far</vt:lpstr>
      <vt:lpstr>Control Flow</vt:lpstr>
      <vt:lpstr>Policy-of-Use Convention for Registers</vt:lpstr>
      <vt:lpstr>Assembly Language vs. Machine Language</vt:lpstr>
      <vt:lpstr>Procedures</vt:lpstr>
      <vt:lpstr>Procedures </vt:lpstr>
      <vt:lpstr>MIPS: Software Conventions  for Registers</vt:lpstr>
      <vt:lpstr>Procedures (recursive)</vt:lpstr>
      <vt:lpstr>Procedures (recursive) </vt:lpstr>
      <vt:lpstr>Using a Frame Pointer</vt:lpstr>
      <vt:lpstr>Using a Frame Pointer</vt:lpstr>
      <vt:lpstr>MIPS Addressing Modes</vt:lpstr>
      <vt:lpstr>Overview of MIPS</vt:lpstr>
      <vt:lpstr>Summarize MIPS:</vt:lpstr>
      <vt:lpstr>Alternative Architectures</vt:lpstr>
      <vt:lpstr>PowerPC Special Instructions</vt:lpstr>
      <vt:lpstr>A dominant architecture: 80x86</vt:lpstr>
      <vt:lpstr>A dominant architecture:  80x86</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 Ch. 3 Instructions: Language of the Machine</dc:title>
  <dc:creator>User</dc:creator>
  <cp:lastModifiedBy>User</cp:lastModifiedBy>
  <cp:revision>6</cp:revision>
  <dcterms:modified xsi:type="dcterms:W3CDTF">2021-01-24T04:50:51Z</dcterms:modified>
</cp:coreProperties>
</file>