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2308140-5CE3-4E75-AE52-DA612CD008FE}">
  <a:tblStyle styleId="{F2308140-5CE3-4E75-AE52-DA612CD008F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F9"/>
          </a:solidFill>
        </a:fill>
      </a:tcStyle>
    </a:wholeTbl>
    <a:band1H>
      <a:tcTxStyle/>
      <a:tcStyle>
        <a:tcBdr/>
        <a:fill>
          <a:solidFill>
            <a:srgbClr val="DBE5F1"/>
          </a:solidFill>
        </a:fill>
      </a:tcStyle>
    </a:band1H>
    <a:band2H>
      <a:tcTxStyle/>
      <a:tcStyle>
        <a:tcBdr/>
      </a:tcStyle>
    </a:band2H>
    <a:band1V>
      <a:tcTxStyle/>
      <a:tcStyle>
        <a:tcBdr/>
        <a:fill>
          <a:solidFill>
            <a:srgbClr val="DBE5F1"/>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24996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7" name="Google Shape;8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0" name="Google Shape;150;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7" name="Google Shape;157;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4" name="Google Shape;16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1" name="Google Shape;17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4" name="Google Shape;9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1" name="Google Shape;10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8" name="Google Shape;10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5" name="Google Shape;11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9" name="Google Shape;129;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Google Shape;13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3" name="Google Shape;14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Arial"/>
              <a:buNone/>
              <a:defRPr/>
            </a:lvl1pPr>
            <a:lvl2pPr marL="457200" marR="0" lvl="1" indent="0" algn="ctr" rtl="0">
              <a:spcBef>
                <a:spcPts val="560"/>
              </a:spcBef>
              <a:spcAft>
                <a:spcPts val="0"/>
              </a:spcAft>
              <a:buClr>
                <a:srgbClr val="888888"/>
              </a:buClr>
              <a:buSzPts val="1400"/>
              <a:buFont typeface="Arial"/>
              <a:buNone/>
              <a:defRPr/>
            </a:lvl2pPr>
            <a:lvl3pPr marL="914400" marR="0" lvl="2" indent="0" algn="ctr" rtl="0">
              <a:spcBef>
                <a:spcPts val="480"/>
              </a:spcBef>
              <a:spcAft>
                <a:spcPts val="0"/>
              </a:spcAft>
              <a:buClr>
                <a:srgbClr val="888888"/>
              </a:buClr>
              <a:buSzPts val="1400"/>
              <a:buFont typeface="Arial"/>
              <a:buNone/>
              <a:defRPr/>
            </a:lvl3pPr>
            <a:lvl4pPr marL="1371600" marR="0" lvl="3" indent="0" algn="ctr" rtl="0">
              <a:spcBef>
                <a:spcPts val="400"/>
              </a:spcBef>
              <a:spcAft>
                <a:spcPts val="0"/>
              </a:spcAft>
              <a:buClr>
                <a:srgbClr val="888888"/>
              </a:buClr>
              <a:buSzPts val="1400"/>
              <a:buFont typeface="Arial"/>
              <a:buNone/>
              <a:defRPr/>
            </a:lvl4pPr>
            <a:lvl5pPr marL="1828800" marR="0" lvl="4" indent="0" algn="ctr" rtl="0">
              <a:spcBef>
                <a:spcPts val="400"/>
              </a:spcBef>
              <a:spcAft>
                <a:spcPts val="0"/>
              </a:spcAft>
              <a:buClr>
                <a:srgbClr val="888888"/>
              </a:buClr>
              <a:buSzPts val="1400"/>
              <a:buFont typeface="Arial"/>
              <a:buNone/>
              <a:defRPr/>
            </a:lvl5pPr>
            <a:lvl6pPr marL="2286000" marR="0" lvl="5" indent="0" algn="ctr" rtl="0">
              <a:spcBef>
                <a:spcPts val="400"/>
              </a:spcBef>
              <a:spcAft>
                <a:spcPts val="0"/>
              </a:spcAft>
              <a:buClr>
                <a:srgbClr val="888888"/>
              </a:buClr>
              <a:buSzPts val="1400"/>
              <a:buFont typeface="Arial"/>
              <a:buNone/>
              <a:defRPr/>
            </a:lvl6pPr>
            <a:lvl7pPr marL="2743200" marR="0" lvl="6" indent="0" algn="ctr" rtl="0">
              <a:spcBef>
                <a:spcPts val="400"/>
              </a:spcBef>
              <a:spcAft>
                <a:spcPts val="0"/>
              </a:spcAft>
              <a:buClr>
                <a:srgbClr val="888888"/>
              </a:buClr>
              <a:buSzPts val="1400"/>
              <a:buFont typeface="Arial"/>
              <a:buNone/>
              <a:defRPr/>
            </a:lvl7pPr>
            <a:lvl8pPr marL="3200400" marR="0" lvl="7" indent="0" algn="ctr" rtl="0">
              <a:spcBef>
                <a:spcPts val="400"/>
              </a:spcBef>
              <a:spcAft>
                <a:spcPts val="0"/>
              </a:spcAft>
              <a:buClr>
                <a:srgbClr val="888888"/>
              </a:buClr>
              <a:buSzPts val="1400"/>
              <a:buFont typeface="Arial"/>
              <a:buNone/>
              <a:defRPr/>
            </a:lvl8pPr>
            <a:lvl9pPr marL="3657600" marR="0" lvl="8" indent="0" algn="ctr" rtl="0">
              <a:spcBef>
                <a:spcPts val="400"/>
              </a:spcBef>
              <a:spcAft>
                <a:spcPts val="0"/>
              </a:spcAft>
              <a:buClr>
                <a:srgbClr val="888888"/>
              </a:buClr>
              <a:buSzPts val="1400"/>
              <a:buFont typeface="Arial"/>
              <a:buNone/>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a:lvl1pPr>
            <a:lvl2pPr marL="914400" lvl="1" indent="-228600" rtl="0">
              <a:spcBef>
                <a:spcPts val="560"/>
              </a:spcBef>
              <a:spcAft>
                <a:spcPts val="0"/>
              </a:spcAft>
              <a:buClr>
                <a:srgbClr val="888888"/>
              </a:buClr>
              <a:buSzPts val="1400"/>
              <a:buFont typeface="Calibri"/>
              <a:buNone/>
              <a:defRPr/>
            </a:lvl2pPr>
            <a:lvl3pPr marL="1371600" lvl="2" indent="-228600" rtl="0">
              <a:spcBef>
                <a:spcPts val="480"/>
              </a:spcBef>
              <a:spcAft>
                <a:spcPts val="0"/>
              </a:spcAft>
              <a:buClr>
                <a:srgbClr val="888888"/>
              </a:buClr>
              <a:buSzPts val="1400"/>
              <a:buFont typeface="Calibri"/>
              <a:buNone/>
              <a:defRPr/>
            </a:lvl3pPr>
            <a:lvl4pPr marL="1828800" lvl="3" indent="-228600" rtl="0">
              <a:spcBef>
                <a:spcPts val="400"/>
              </a:spcBef>
              <a:spcAft>
                <a:spcPts val="0"/>
              </a:spcAft>
              <a:buClr>
                <a:srgbClr val="888888"/>
              </a:buClr>
              <a:buSzPts val="1400"/>
              <a:buFont typeface="Calibri"/>
              <a:buNone/>
              <a:defRPr/>
            </a:lvl4pPr>
            <a:lvl5pPr marL="2286000" lvl="4" indent="-228600" rtl="0">
              <a:spcBef>
                <a:spcPts val="400"/>
              </a:spcBef>
              <a:spcAft>
                <a:spcPts val="0"/>
              </a:spcAft>
              <a:buClr>
                <a:srgbClr val="888888"/>
              </a:buClr>
              <a:buSzPts val="1400"/>
              <a:buFont typeface="Calibri"/>
              <a:buNone/>
              <a:defRPr/>
            </a:lvl5pPr>
            <a:lvl6pPr marL="2743200" lvl="5" indent="-228600" rtl="0">
              <a:spcBef>
                <a:spcPts val="400"/>
              </a:spcBef>
              <a:spcAft>
                <a:spcPts val="0"/>
              </a:spcAft>
              <a:buClr>
                <a:srgbClr val="888888"/>
              </a:buClr>
              <a:buSzPts val="1400"/>
              <a:buFont typeface="Calibri"/>
              <a:buNone/>
              <a:defRPr/>
            </a:lvl6pPr>
            <a:lvl7pPr marL="3200400" lvl="6" indent="-228600" rtl="0">
              <a:spcBef>
                <a:spcPts val="400"/>
              </a:spcBef>
              <a:spcAft>
                <a:spcPts val="0"/>
              </a:spcAft>
              <a:buClr>
                <a:srgbClr val="888888"/>
              </a:buClr>
              <a:buSzPts val="1400"/>
              <a:buFont typeface="Calibri"/>
              <a:buNone/>
              <a:defRPr/>
            </a:lvl7pPr>
            <a:lvl8pPr marL="3657600" lvl="7" indent="-228600" rtl="0">
              <a:spcBef>
                <a:spcPts val="400"/>
              </a:spcBef>
              <a:spcAft>
                <a:spcPts val="0"/>
              </a:spcAft>
              <a:buClr>
                <a:srgbClr val="888888"/>
              </a:buClr>
              <a:buSzPts val="1400"/>
              <a:buFont typeface="Calibri"/>
              <a:buNone/>
              <a:defRPr/>
            </a:lvl8pPr>
            <a:lvl9pPr marL="4114800" lvl="8" indent="-228600" rtl="0">
              <a:spcBef>
                <a:spcPts val="400"/>
              </a:spcBef>
              <a:spcAft>
                <a:spcPts val="0"/>
              </a:spcAft>
              <a:buClr>
                <a:srgbClr val="888888"/>
              </a:buClr>
              <a:buSzPts val="1400"/>
              <a:buFont typeface="Calibri"/>
              <a:buNone/>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Arial"/>
              <a:buChar char="•"/>
              <a:defRPr/>
            </a:lvl1pPr>
            <a:lvl2pPr marL="914400" marR="0" lvl="1" indent="-317500" algn="l" rtl="0">
              <a:spcBef>
                <a:spcPts val="560"/>
              </a:spcBef>
              <a:spcAft>
                <a:spcPts val="0"/>
              </a:spcAft>
              <a:buClr>
                <a:schemeClr val="dk1"/>
              </a:buClr>
              <a:buSzPts val="1400"/>
              <a:buFont typeface="Arial"/>
              <a:buChar char="–"/>
              <a:defRPr/>
            </a:lvl2pPr>
            <a:lvl3pPr marL="1371600" marR="0" lvl="2" indent="-317500" algn="l" rtl="0">
              <a:spcBef>
                <a:spcPts val="480"/>
              </a:spcBef>
              <a:spcAft>
                <a:spcPts val="0"/>
              </a:spcAft>
              <a:buClr>
                <a:schemeClr val="dk1"/>
              </a:buClr>
              <a:buSzPts val="1400"/>
              <a:buFont typeface="Arial"/>
              <a:buChar char="•"/>
              <a:defRPr/>
            </a:lvl3pPr>
            <a:lvl4pPr marL="1828800" marR="0" lvl="3" indent="-317500" algn="l" rtl="0">
              <a:spcBef>
                <a:spcPts val="400"/>
              </a:spcBef>
              <a:spcAft>
                <a:spcPts val="0"/>
              </a:spcAft>
              <a:buClr>
                <a:schemeClr val="dk1"/>
              </a:buClr>
              <a:buSzPts val="1400"/>
              <a:buFont typeface="Arial"/>
              <a:buChar char="–"/>
              <a:defRPr/>
            </a:lvl4pPr>
            <a:lvl5pPr marL="2286000" marR="0" lvl="4" indent="-317500" algn="l" rtl="0">
              <a:spcBef>
                <a:spcPts val="400"/>
              </a:spcBef>
              <a:spcAft>
                <a:spcPts val="0"/>
              </a:spcAft>
              <a:buClr>
                <a:schemeClr val="dk1"/>
              </a:buClr>
              <a:buSzPts val="1400"/>
              <a:buFont typeface="Arial"/>
              <a:buChar char="»"/>
              <a:defRPr/>
            </a:lvl5pPr>
            <a:lvl6pPr marL="2743200" marR="0" lvl="5" indent="-317500" algn="l" rtl="0">
              <a:spcBef>
                <a:spcPts val="400"/>
              </a:spcBef>
              <a:spcAft>
                <a:spcPts val="0"/>
              </a:spcAft>
              <a:buClr>
                <a:schemeClr val="dk1"/>
              </a:buClr>
              <a:buSzPts val="1400"/>
              <a:buFont typeface="Arial"/>
              <a:buChar char="•"/>
              <a:defRPr/>
            </a:lvl6pPr>
            <a:lvl7pPr marL="3200400" marR="0" lvl="6" indent="-317500" algn="l" rtl="0">
              <a:spcBef>
                <a:spcPts val="400"/>
              </a:spcBef>
              <a:spcAft>
                <a:spcPts val="0"/>
              </a:spcAft>
              <a:buClr>
                <a:schemeClr val="dk1"/>
              </a:buClr>
              <a:buSzPts val="1400"/>
              <a:buFont typeface="Arial"/>
              <a:buChar char="•"/>
              <a:defRPr/>
            </a:lvl7pPr>
            <a:lvl8pPr marL="3657600" marR="0" lvl="7" indent="-317500" algn="l" rtl="0">
              <a:spcBef>
                <a:spcPts val="400"/>
              </a:spcBef>
              <a:spcAft>
                <a:spcPts val="0"/>
              </a:spcAft>
              <a:buClr>
                <a:schemeClr val="dk1"/>
              </a:buClr>
              <a:buSzPts val="1400"/>
              <a:buFont typeface="Arial"/>
              <a:buChar char="•"/>
              <a:defRPr/>
            </a:lvl8pPr>
            <a:lvl9pPr marL="4114800" marR="0" lvl="8" indent="-317500" algn="l" rtl="0">
              <a:spcBef>
                <a:spcPts val="400"/>
              </a:spcBef>
              <a:spcAft>
                <a:spcPts val="0"/>
              </a:spcAft>
              <a:buClr>
                <a:schemeClr val="dk1"/>
              </a:buClr>
              <a:buSzPts val="1400"/>
              <a:buFont typeface="Arial"/>
              <a:buChar char="•"/>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Algorithms</a:t>
            </a:r>
            <a:endParaRPr sz="4400" b="0"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Font typeface="Arial"/>
              <a:buNone/>
            </a:pPr>
            <a:r>
              <a:rPr lang="en-US" sz="3200" b="0" i="0" u="none" strike="noStrike" cap="none">
                <a:solidFill>
                  <a:srgbClr val="888888"/>
                </a:solidFill>
                <a:latin typeface="Calibri"/>
                <a:ea typeface="Calibri"/>
                <a:cs typeface="Calibri"/>
                <a:sym typeface="Calibri"/>
              </a:rPr>
              <a:t>Dr M Kaykobad</a:t>
            </a:r>
            <a:endParaRPr sz="3200" b="0" i="0" u="none" strike="noStrike" cap="none">
              <a:solidFill>
                <a:srgbClr val="888888"/>
              </a:solidFill>
              <a:latin typeface="Calibri"/>
              <a:ea typeface="Calibri"/>
              <a:cs typeface="Calibri"/>
              <a:sym typeface="Calibri"/>
            </a:endParaRPr>
          </a:p>
          <a:p>
            <a:pPr marL="0" marR="0" lvl="0" indent="0" algn="ctr" rtl="0">
              <a:spcBef>
                <a:spcPts val="640"/>
              </a:spcBef>
              <a:spcAft>
                <a:spcPts val="0"/>
              </a:spcAft>
              <a:buClr>
                <a:srgbClr val="888888"/>
              </a:buClr>
              <a:buFont typeface="Arial"/>
              <a:buNone/>
            </a:pPr>
            <a:r>
              <a:rPr lang="en-US" sz="3200" b="0" i="0" u="none" strike="noStrike" cap="none">
                <a:solidFill>
                  <a:srgbClr val="888888"/>
                </a:solidFill>
                <a:latin typeface="Calibri"/>
                <a:ea typeface="Calibri"/>
                <a:cs typeface="Calibri"/>
                <a:sym typeface="Calibri"/>
              </a:rPr>
              <a:t>Professor</a:t>
            </a:r>
            <a:endParaRPr/>
          </a:p>
          <a:p>
            <a:pPr marL="0" marR="0" lvl="0" indent="0" algn="ctr" rtl="0">
              <a:spcBef>
                <a:spcPts val="640"/>
              </a:spcBef>
              <a:spcAft>
                <a:spcPts val="0"/>
              </a:spcAft>
              <a:buClr>
                <a:srgbClr val="888888"/>
              </a:buClr>
              <a:buFont typeface="Arial"/>
              <a:buNone/>
            </a:pPr>
            <a:r>
              <a:rPr lang="en-US" sz="3200" b="0" i="0" u="none" strike="noStrike" cap="none">
                <a:solidFill>
                  <a:srgbClr val="888888"/>
                </a:solidFill>
                <a:latin typeface="Calibri"/>
                <a:ea typeface="Calibri"/>
                <a:cs typeface="Calibri"/>
                <a:sym typeface="Calibri"/>
              </a:rPr>
              <a:t>CSE Department, BUET</a:t>
            </a:r>
            <a:endParaRPr sz="3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Binary search</a:t>
            </a:r>
            <a:endParaRPr sz="4400" b="0" i="0" u="none" strike="noStrike" cap="none">
              <a:solidFill>
                <a:schemeClr val="dk1"/>
              </a:solidFill>
              <a:latin typeface="Calibri"/>
              <a:ea typeface="Calibri"/>
              <a:cs typeface="Calibri"/>
              <a:sym typeface="Calibri"/>
            </a:endParaRPr>
          </a:p>
        </p:txBody>
      </p:sp>
      <p:sp>
        <p:nvSpPr>
          <p:cNvPr id="153" name="Google Shape;15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250"/>
              <a:buFont typeface="Arial"/>
              <a:buChar char="•"/>
            </a:pPr>
            <a:r>
              <a:rPr lang="en-US" sz="2250" b="0" i="0" u="none" strike="noStrike" cap="none">
                <a:solidFill>
                  <a:schemeClr val="dk1"/>
                </a:solidFill>
                <a:latin typeface="Calibri"/>
                <a:ea typeface="Calibri"/>
                <a:cs typeface="Calibri"/>
                <a:sym typeface="Calibri"/>
              </a:rPr>
              <a:t>Binary search1(A,n,z, index)</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low=1, high=n+1, A(high)=infinity</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while  low &lt;high do</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mid=(low+high)/2</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if A(mid)&lt;z then</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low=mid+1</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else</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high=mid</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endif</a:t>
            </a:r>
            <a:endParaRPr sz="22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enddo</a:t>
            </a:r>
            <a:endParaRPr sz="22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if A(mid)=z then</a:t>
            </a:r>
            <a:endParaRPr/>
          </a:p>
          <a:p>
            <a:pPr marL="342900" marR="0" lvl="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        index=mid</a:t>
            </a:r>
            <a:endParaRPr/>
          </a:p>
          <a:p>
            <a:pPr marL="342900" marR="0" lvl="0" indent="-200660" algn="l" rtl="0">
              <a:lnSpc>
                <a:spcPct val="80000"/>
              </a:lnSpc>
              <a:spcBef>
                <a:spcPts val="448"/>
              </a:spcBef>
              <a:spcAft>
                <a:spcPts val="0"/>
              </a:spcAft>
              <a:buClr>
                <a:schemeClr val="dk1"/>
              </a:buClr>
              <a:buSzPts val="2240"/>
              <a:buFont typeface="Arial"/>
              <a:buNone/>
            </a:pPr>
            <a:endParaRPr sz="225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Binary search</a:t>
            </a:r>
            <a:endParaRPr sz="4400" b="0" i="0" u="none" strike="noStrike" cap="none">
              <a:solidFill>
                <a:schemeClr val="dk1"/>
              </a:solidFill>
              <a:latin typeface="Calibri"/>
              <a:ea typeface="Calibri"/>
              <a:cs typeface="Calibri"/>
              <a:sym typeface="Calibri"/>
            </a:endParaRPr>
          </a:p>
        </p:txBody>
      </p:sp>
      <p:sp>
        <p:nvSpPr>
          <p:cNvPr id="160" name="Google Shape;160;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950"/>
              <a:buFont typeface="Arial"/>
              <a:buChar char="•"/>
            </a:pPr>
            <a:r>
              <a:rPr lang="en-US" sz="2950" b="0" i="0" u="none" strike="noStrike" cap="none">
                <a:solidFill>
                  <a:schemeClr val="dk1"/>
                </a:solidFill>
                <a:latin typeface="Calibri"/>
                <a:ea typeface="Calibri"/>
                <a:cs typeface="Calibri"/>
                <a:sym typeface="Calibri"/>
              </a:rPr>
              <a:t>How do you search an element i such that A(i)=i?</a:t>
            </a:r>
            <a:endParaRPr/>
          </a:p>
          <a:p>
            <a:pPr marL="342900" marR="0" lvl="0" indent="-342900" algn="l" rtl="0">
              <a:spcBef>
                <a:spcPts val="590"/>
              </a:spcBef>
              <a:spcAft>
                <a:spcPts val="0"/>
              </a:spcAft>
              <a:buClr>
                <a:schemeClr val="dk1"/>
              </a:buClr>
              <a:buSzPts val="2950"/>
              <a:buFont typeface="Arial"/>
              <a:buChar char="•"/>
            </a:pPr>
            <a:r>
              <a:rPr lang="en-US" sz="2950" b="0" i="0" u="none" strike="noStrike" cap="none">
                <a:solidFill>
                  <a:schemeClr val="dk1"/>
                </a:solidFill>
                <a:latin typeface="Calibri"/>
                <a:ea typeface="Calibri"/>
                <a:cs typeface="Calibri"/>
                <a:sym typeface="Calibri"/>
              </a:rPr>
              <a:t>How do you search for an element in a bitonic sequence?</a:t>
            </a:r>
            <a:endParaRPr/>
          </a:p>
          <a:p>
            <a:pPr marL="342900" marR="0" lvl="0" indent="-342900" algn="l" rtl="0">
              <a:spcBef>
                <a:spcPts val="590"/>
              </a:spcBef>
              <a:spcAft>
                <a:spcPts val="0"/>
              </a:spcAft>
              <a:buClr>
                <a:schemeClr val="dk1"/>
              </a:buClr>
              <a:buSzPts val="2950"/>
              <a:buFont typeface="Arial"/>
              <a:buChar char="•"/>
            </a:pPr>
            <a:r>
              <a:rPr lang="en-US" sz="2950" b="0" i="0" u="none" strike="noStrike" cap="none">
                <a:solidFill>
                  <a:schemeClr val="dk1"/>
                </a:solidFill>
                <a:latin typeface="Calibri"/>
                <a:ea typeface="Calibri"/>
                <a:cs typeface="Calibri"/>
                <a:sym typeface="Calibri"/>
              </a:rPr>
              <a:t>How do you search z equalling sum of an element from array X and corresponding element from array Y?</a:t>
            </a:r>
            <a:endParaRPr/>
          </a:p>
          <a:p>
            <a:pPr marL="342900" marR="0" lvl="0" indent="-342900" algn="l" rtl="0">
              <a:spcBef>
                <a:spcPts val="590"/>
              </a:spcBef>
              <a:spcAft>
                <a:spcPts val="0"/>
              </a:spcAft>
              <a:buClr>
                <a:schemeClr val="dk1"/>
              </a:buClr>
              <a:buSzPts val="2950"/>
              <a:buFont typeface="Arial"/>
              <a:buChar char="•"/>
            </a:pPr>
            <a:r>
              <a:rPr lang="en-US" sz="2950" b="0" i="0" u="none" strike="noStrike" cap="none">
                <a:solidFill>
                  <a:schemeClr val="dk1"/>
                </a:solidFill>
                <a:latin typeface="Calibri"/>
                <a:ea typeface="Calibri"/>
                <a:cs typeface="Calibri"/>
                <a:sym typeface="Calibri"/>
              </a:rPr>
              <a:t>How do you search an element in a matrix where elements are nondecreasing in rows and columns.</a:t>
            </a:r>
            <a:endParaRPr sz="295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Binary Search complexity</a:t>
            </a:r>
            <a:endParaRPr sz="4400" b="0" i="0" u="none" strike="noStrike" cap="none">
              <a:solidFill>
                <a:schemeClr val="dk1"/>
              </a:solidFill>
              <a:latin typeface="Calibri"/>
              <a:ea typeface="Calibri"/>
              <a:cs typeface="Calibri"/>
              <a:sym typeface="Calibri"/>
            </a:endParaRPr>
          </a:p>
        </p:txBody>
      </p:sp>
      <p:sp>
        <p:nvSpPr>
          <p:cNvPr id="167" name="Google Shape;167;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700" b="0" i="0" u="none" strike="noStrike" cap="none">
                <a:solidFill>
                  <a:schemeClr val="dk1"/>
                </a:solidFill>
                <a:latin typeface="Calibri"/>
                <a:ea typeface="Calibri"/>
                <a:cs typeface="Calibri"/>
                <a:sym typeface="Calibri"/>
              </a:rPr>
              <a:t>In the worst case after the full loop has been executed we may find the element. This will require ceiling(log</a:t>
            </a:r>
            <a:r>
              <a:rPr lang="en-US" sz="2700" b="0" i="0" u="none" strike="noStrike" cap="none" baseline="-25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(n+1))X 2 comparisons per loop in the worst case. But binary search1 will take only ceiling(log</a:t>
            </a:r>
            <a:r>
              <a:rPr lang="en-US" sz="2700" b="0" i="0" u="none" strike="noStrike" cap="none" baseline="-25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(n+1))+1 comparison. For avg performance</a:t>
            </a:r>
            <a:endParaRPr/>
          </a:p>
          <a:p>
            <a:pPr marL="342900" marR="0" lvl="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1 element can be searched out in 1 comp</a:t>
            </a:r>
            <a:endParaRPr/>
          </a:p>
          <a:p>
            <a:pPr marL="342900" marR="0" lvl="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2</a:t>
            </a:r>
            <a:r>
              <a:rPr lang="en-US" sz="2700" b="0" i="0" u="none" strike="noStrike" cap="none" baseline="30000">
                <a:solidFill>
                  <a:schemeClr val="dk1"/>
                </a:solidFill>
                <a:latin typeface="Calibri"/>
                <a:ea typeface="Calibri"/>
                <a:cs typeface="Calibri"/>
                <a:sym typeface="Calibri"/>
              </a:rPr>
              <a:t>1</a:t>
            </a:r>
            <a:r>
              <a:rPr lang="en-US" sz="2700" b="0" i="0" u="none" strike="noStrike" cap="none">
                <a:solidFill>
                  <a:schemeClr val="dk1"/>
                </a:solidFill>
                <a:latin typeface="Calibri"/>
                <a:ea typeface="Calibri"/>
                <a:cs typeface="Calibri"/>
                <a:sym typeface="Calibri"/>
              </a:rPr>
              <a:t>                                                        2</a:t>
            </a:r>
            <a:endParaRPr/>
          </a:p>
          <a:p>
            <a:pPr marL="342900" marR="0" lvl="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2</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3</a:t>
            </a:r>
            <a:endParaRPr/>
          </a:p>
          <a:p>
            <a:pPr marL="342900" marR="0" lvl="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2</a:t>
            </a:r>
            <a:r>
              <a:rPr lang="en-US" sz="2700" b="0" i="0" u="none" strike="noStrike" cap="none" baseline="30000">
                <a:solidFill>
                  <a:schemeClr val="dk1"/>
                </a:solidFill>
                <a:latin typeface="Calibri"/>
                <a:ea typeface="Calibri"/>
                <a:cs typeface="Calibri"/>
                <a:sym typeface="Calibri"/>
              </a:rPr>
              <a:t>(k-1) </a:t>
            </a:r>
            <a:r>
              <a:rPr lang="en-US" sz="2700" b="0" i="0" u="none" strike="noStrike" cap="none">
                <a:solidFill>
                  <a:schemeClr val="dk1"/>
                </a:solidFill>
                <a:latin typeface="Calibri"/>
                <a:ea typeface="Calibri"/>
                <a:cs typeface="Calibri"/>
                <a:sym typeface="Calibri"/>
              </a:rPr>
              <a:t>                                                    k</a:t>
            </a:r>
            <a:endParaRPr/>
          </a:p>
          <a:p>
            <a:pPr marL="342900" marR="0" lvl="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Assuming n=2</a:t>
            </a:r>
            <a:r>
              <a:rPr lang="en-US" sz="2700" b="0" i="0" u="none" strike="noStrike" cap="none" baseline="30000">
                <a:solidFill>
                  <a:schemeClr val="dk1"/>
                </a:solidFill>
                <a:latin typeface="Calibri"/>
                <a:ea typeface="Calibri"/>
                <a:cs typeface="Calibri"/>
                <a:sym typeface="Calibri"/>
              </a:rPr>
              <a:t>k</a:t>
            </a:r>
            <a:r>
              <a:rPr lang="en-US" sz="2700" b="0" i="0" u="none" strike="noStrike" cap="none">
                <a:solidFill>
                  <a:schemeClr val="dk1"/>
                </a:solidFill>
                <a:latin typeface="Calibri"/>
                <a:ea typeface="Calibri"/>
                <a:cs typeface="Calibri"/>
                <a:sym typeface="Calibri"/>
              </a:rPr>
              <a:t>-1 avg number of comp ≈ k-1 ≈ log</a:t>
            </a:r>
            <a:r>
              <a:rPr lang="en-US" sz="2700" b="0" i="0" u="none" strike="noStrike" cap="none" baseline="-25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n-1</a:t>
            </a:r>
            <a:endParaRPr sz="27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Other searches</a:t>
            </a:r>
            <a:endParaRPr sz="4400" b="0" i="0" u="none" strike="noStrike" cap="none">
              <a:solidFill>
                <a:schemeClr val="dk1"/>
              </a:solidFill>
              <a:latin typeface="Calibri"/>
              <a:ea typeface="Calibri"/>
              <a:cs typeface="Calibri"/>
              <a:sym typeface="Calibri"/>
            </a:endParaRPr>
          </a:p>
        </p:txBody>
      </p:sp>
      <p:sp>
        <p:nvSpPr>
          <p:cNvPr id="174" name="Google Shape;174;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Dictionary searching is interpolation search.</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Hashing is another way of searching efficiently. We can store elements at a location that is function of the element. Say we want to store “</a:t>
            </a:r>
            <a:r>
              <a:rPr lang="en-US" sz="3200">
                <a:solidFill>
                  <a:schemeClr val="dk1"/>
                </a:solidFill>
                <a:latin typeface="Calibri"/>
                <a:ea typeface="Calibri"/>
                <a:cs typeface="Calibri"/>
                <a:sym typeface="Calibri"/>
              </a:rPr>
              <a:t>tap</a:t>
            </a:r>
            <a:r>
              <a:rPr lang="en-US" sz="3200" b="0" i="0" u="none" strike="noStrike" cap="none">
                <a:solidFill>
                  <a:schemeClr val="dk1"/>
                </a:solidFill>
                <a:latin typeface="Calibri"/>
                <a:ea typeface="Calibri"/>
                <a:cs typeface="Calibri"/>
                <a:sym typeface="Calibri"/>
              </a:rPr>
              <a:t>” we compute location as 15+0+13=2</a:t>
            </a:r>
            <a:r>
              <a:rPr lang="en-US" sz="3200">
                <a:solidFill>
                  <a:schemeClr val="dk1"/>
                </a:solidFill>
                <a:latin typeface="Calibri"/>
                <a:ea typeface="Calibri"/>
                <a:cs typeface="Calibri"/>
                <a:sym typeface="Calibri"/>
              </a:rPr>
              <a:t>8</a:t>
            </a:r>
            <a:r>
              <a:rPr lang="en-US" sz="3200" b="0" i="0" u="none" strike="noStrike" cap="none">
                <a:solidFill>
                  <a:schemeClr val="dk1"/>
                </a:solidFill>
                <a:latin typeface="Calibri"/>
                <a:ea typeface="Calibri"/>
                <a:cs typeface="Calibri"/>
                <a:sym typeface="Calibri"/>
              </a:rPr>
              <a:t>. If number of location cannot exceed m, say 10,  then we take 2</a:t>
            </a:r>
            <a:r>
              <a:rPr lang="en-US" sz="3200">
                <a:solidFill>
                  <a:schemeClr val="dk1"/>
                </a:solidFill>
                <a:latin typeface="Calibri"/>
                <a:ea typeface="Calibri"/>
                <a:cs typeface="Calibri"/>
                <a:sym typeface="Calibri"/>
              </a:rPr>
              <a:t>8</a:t>
            </a:r>
            <a:r>
              <a:rPr lang="en-US" sz="3200" b="0" i="0" u="none" strike="noStrike" cap="none">
                <a:solidFill>
                  <a:schemeClr val="dk1"/>
                </a:solidFill>
                <a:latin typeface="Calibri"/>
                <a:ea typeface="Calibri"/>
                <a:cs typeface="Calibri"/>
                <a:sym typeface="Calibri"/>
              </a:rPr>
              <a:t> mod </a:t>
            </a:r>
            <a:r>
              <a:rPr lang="en-US" sz="3200">
                <a:solidFill>
                  <a:schemeClr val="dk1"/>
                </a:solidFill>
                <a:latin typeface="Calibri"/>
                <a:ea typeface="Calibri"/>
                <a:cs typeface="Calibri"/>
                <a:sym typeface="Calibri"/>
              </a:rPr>
              <a:t>10=8</a:t>
            </a:r>
            <a:r>
              <a:rPr lang="en-US" sz="3200" b="0" i="0" u="none" strike="noStrike" cap="none">
                <a:solidFill>
                  <a:schemeClr val="dk1"/>
                </a:solidFill>
                <a:latin typeface="Calibri"/>
                <a:ea typeface="Calibri"/>
                <a:cs typeface="Calibri"/>
                <a:sym typeface="Calibri"/>
              </a:rPr>
              <a:t> and store “</a:t>
            </a:r>
            <a:r>
              <a:rPr lang="en-US" sz="3200">
                <a:solidFill>
                  <a:schemeClr val="dk1"/>
                </a:solidFill>
                <a:latin typeface="Calibri"/>
                <a:ea typeface="Calibri"/>
                <a:cs typeface="Calibri"/>
                <a:sym typeface="Calibri"/>
              </a:rPr>
              <a:t>tap</a:t>
            </a:r>
            <a:r>
              <a:rPr lang="en-US" sz="3200" b="0" i="0" u="none" strike="noStrike" cap="none">
                <a:solidFill>
                  <a:schemeClr val="dk1"/>
                </a:solidFill>
                <a:latin typeface="Calibri"/>
                <a:ea typeface="Calibri"/>
                <a:cs typeface="Calibri"/>
                <a:sym typeface="Calibri"/>
              </a:rPr>
              <a:t>” there if it is empty. If not follow some hash collision resolution procedure. Unfortunately </a:t>
            </a:r>
            <a:r>
              <a:rPr lang="en-US" sz="3200">
                <a:solidFill>
                  <a:schemeClr val="dk1"/>
                </a:solidFill>
                <a:latin typeface="Calibri"/>
                <a:ea typeface="Calibri"/>
                <a:cs typeface="Calibri"/>
                <a:sym typeface="Calibri"/>
              </a:rPr>
              <a:t>“pat” will be hashed into the same location.</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Searching</a:t>
            </a:r>
            <a:endParaRPr sz="4400" b="0" i="0" u="none" strike="noStrike" cap="none">
              <a:solidFill>
                <a:schemeClr val="dk1"/>
              </a:solidFill>
              <a:latin typeface="Calibri"/>
              <a:ea typeface="Calibri"/>
              <a:cs typeface="Calibri"/>
              <a:sym typeface="Calibri"/>
            </a:endParaRPr>
          </a:p>
        </p:txBody>
      </p:sp>
      <p:sp>
        <p:nvSpPr>
          <p:cNvPr id="97" name="Google Shape;9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950"/>
              <a:buFont typeface="Arial"/>
              <a:buChar char="•"/>
            </a:pPr>
            <a:r>
              <a:rPr lang="en-US" sz="2950" b="0" i="0" u="none" strike="noStrike" cap="none">
                <a:solidFill>
                  <a:schemeClr val="dk1"/>
                </a:solidFill>
                <a:latin typeface="Calibri"/>
                <a:ea typeface="Calibri"/>
                <a:cs typeface="Calibri"/>
                <a:sym typeface="Calibri"/>
              </a:rPr>
              <a:t>Most frequent operations in a computer. Knuth says over 25% of computer time in 60’s was used in searching.</a:t>
            </a:r>
            <a:endParaRPr/>
          </a:p>
          <a:p>
            <a:pPr marL="342900" marR="0" lvl="0" indent="-342900" algn="l" rtl="0">
              <a:spcBef>
                <a:spcPts val="590"/>
              </a:spcBef>
              <a:spcAft>
                <a:spcPts val="0"/>
              </a:spcAft>
              <a:buClr>
                <a:schemeClr val="dk1"/>
              </a:buClr>
              <a:buSzPts val="2950"/>
              <a:buFont typeface="Arial"/>
              <a:buChar char="•"/>
            </a:pPr>
            <a:r>
              <a:rPr lang="en-US" sz="2950" b="0" i="0" u="none" strike="noStrike" cap="none">
                <a:solidFill>
                  <a:schemeClr val="dk1"/>
                </a:solidFill>
                <a:latin typeface="Calibri"/>
                <a:ea typeface="Calibri"/>
                <a:cs typeface="Calibri"/>
                <a:sym typeface="Calibri"/>
              </a:rPr>
              <a:t>Generally we search for solutions/answers in databases or in computation intensive problems.</a:t>
            </a:r>
            <a:endParaRPr/>
          </a:p>
          <a:p>
            <a:pPr marL="342900" marR="0" lvl="0" indent="-342900" algn="l" rtl="0">
              <a:spcBef>
                <a:spcPts val="590"/>
              </a:spcBef>
              <a:spcAft>
                <a:spcPts val="0"/>
              </a:spcAft>
              <a:buClr>
                <a:schemeClr val="dk1"/>
              </a:buClr>
              <a:buSzPts val="2950"/>
              <a:buFont typeface="Arial"/>
              <a:buChar char="•"/>
            </a:pPr>
            <a:r>
              <a:rPr lang="en-US" sz="2950" b="0" i="0" u="none" strike="noStrike" cap="none">
                <a:solidFill>
                  <a:schemeClr val="dk1"/>
                </a:solidFill>
                <a:latin typeface="Calibri"/>
                <a:ea typeface="Calibri"/>
                <a:cs typeface="Calibri"/>
                <a:sym typeface="Calibri"/>
              </a:rPr>
              <a:t>Our shops are arranged to minimize searching time, as is the chess board or household goods, admission test results or even dictionaries.</a:t>
            </a:r>
            <a:endParaRPr sz="295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Sequential Search</a:t>
            </a:r>
            <a:endParaRPr sz="4400" b="0" i="0" u="none" strike="noStrike" cap="none">
              <a:solidFill>
                <a:schemeClr val="dk1"/>
              </a:solidFill>
              <a:latin typeface="Calibri"/>
              <a:ea typeface="Calibri"/>
              <a:cs typeface="Calibri"/>
              <a:sym typeface="Calibri"/>
            </a:endParaRPr>
          </a:p>
        </p:txBody>
      </p:sp>
      <p:sp>
        <p:nvSpPr>
          <p:cNvPr id="104" name="Google Shape;10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When objects are placed in a  list sequentially we cannot do better than searching it sequentially.</a:t>
            </a:r>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Sequential_search(A, n, z, index)</a:t>
            </a:r>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i=1, index=-1</a:t>
            </a:r>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While i &lt;= n  and  A(i)   ≠  z    do</a:t>
            </a:r>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i++</a:t>
            </a:r>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enddo</a:t>
            </a:r>
            <a:endParaRPr sz="29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If i &lt;=n then</a:t>
            </a:r>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index=i</a:t>
            </a:r>
            <a:endParaRPr sz="29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endif   </a:t>
            </a:r>
            <a:endParaRPr sz="295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Sequential Search</a:t>
            </a:r>
            <a:endParaRPr sz="4400" b="0" i="0" u="none" strike="noStrike" cap="none">
              <a:solidFill>
                <a:schemeClr val="dk1"/>
              </a:solidFill>
              <a:latin typeface="Calibri"/>
              <a:ea typeface="Calibri"/>
              <a:cs typeface="Calibri"/>
              <a:sym typeface="Calibri"/>
            </a:endParaRPr>
          </a:p>
        </p:txBody>
      </p:sp>
      <p:sp>
        <p:nvSpPr>
          <p:cNvPr id="111" name="Google Shape;1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Sequential_search1(A,n,z,index)</a:t>
            </a:r>
            <a:endParaRPr/>
          </a:p>
          <a:p>
            <a:pPr marL="342900" marR="0" lvl="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A(n+1)=z, i=1, index=-1</a:t>
            </a:r>
            <a:endParaRPr/>
          </a:p>
          <a:p>
            <a:pPr marL="342900" marR="0" lvl="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while A(i) ≠ z do</a:t>
            </a:r>
            <a:endParaRPr/>
          </a:p>
          <a:p>
            <a:pPr marL="342900" marR="0" lvl="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i++</a:t>
            </a:r>
            <a:endParaRPr/>
          </a:p>
          <a:p>
            <a:pPr marL="342900" marR="0" lvl="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enddo</a:t>
            </a: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If i ≤ n then</a:t>
            </a:r>
            <a:endParaRPr/>
          </a:p>
          <a:p>
            <a:pPr marL="342900" marR="0" lvl="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index=i</a:t>
            </a: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endif</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Sequential search complexity</a:t>
            </a:r>
            <a:endParaRPr sz="4400" b="0" i="0" u="none" strike="noStrike" cap="none">
              <a:solidFill>
                <a:schemeClr val="dk1"/>
              </a:solidFill>
              <a:latin typeface="Calibri"/>
              <a:ea typeface="Calibri"/>
              <a:cs typeface="Calibri"/>
              <a:sym typeface="Calibri"/>
            </a:endParaRPr>
          </a:p>
        </p:txBody>
      </p:sp>
      <p:graphicFrame>
        <p:nvGraphicFramePr>
          <p:cNvPr id="118" name="Google Shape;118;p17"/>
          <p:cNvGraphicFramePr/>
          <p:nvPr/>
        </p:nvGraphicFramePr>
        <p:xfrm>
          <a:off x="457200" y="1600200"/>
          <a:ext cx="8229600" cy="1381790"/>
        </p:xfrm>
        <a:graphic>
          <a:graphicData uri="http://schemas.openxmlformats.org/drawingml/2006/table">
            <a:tbl>
              <a:tblPr firstRow="1" bandRow="1">
                <a:noFill/>
                <a:tableStyleId>{F2308140-5CE3-4E75-AE52-DA612CD008FE}</a:tableStyleId>
              </a:tblPr>
              <a:tblGrid>
                <a:gridCol w="2057400"/>
                <a:gridCol w="2057400"/>
                <a:gridCol w="2057400"/>
                <a:gridCol w="2057400"/>
              </a:tblGrid>
              <a:tr h="370850">
                <a:tc>
                  <a:txBody>
                    <a:bodyPr/>
                    <a:lstStyle/>
                    <a:p>
                      <a:pPr marL="0" marR="0" lvl="0" indent="0" algn="l" rtl="0">
                        <a:spcBef>
                          <a:spcPts val="0"/>
                        </a:spcBef>
                        <a:spcAft>
                          <a:spcPts val="0"/>
                        </a:spcAft>
                        <a:buNone/>
                      </a:pPr>
                      <a:endParaRPr sz="1800" u="none" strike="noStrike" cap="none"/>
                    </a:p>
                    <a:p>
                      <a:pPr marL="0" marR="0" lvl="0" indent="0" algn="l" rtl="0">
                        <a:spcBef>
                          <a:spcPts val="0"/>
                        </a:spcBef>
                        <a:spcAft>
                          <a:spcPts val="0"/>
                        </a:spcAft>
                        <a:buNone/>
                      </a:pP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Best case</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Worst case</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Average case</a:t>
                      </a:r>
                      <a:endParaRPr sz="1800" u="none" strike="noStrike" cap="none"/>
                    </a:p>
                  </a:txBody>
                  <a:tcPr marL="91450" marR="91450" marT="45725" marB="45725"/>
                </a:tc>
              </a:tr>
              <a:tr h="370850">
                <a:tc>
                  <a:txBody>
                    <a:bodyPr/>
                    <a:lstStyle/>
                    <a:p>
                      <a:pPr marL="0" marR="0" lvl="0" indent="0" algn="l" rtl="0">
                        <a:spcBef>
                          <a:spcPts val="0"/>
                        </a:spcBef>
                        <a:spcAft>
                          <a:spcPts val="0"/>
                        </a:spcAft>
                        <a:buNone/>
                      </a:pPr>
                      <a:r>
                        <a:rPr lang="en-US" sz="1800" u="none" strike="noStrike" cap="none"/>
                        <a:t>Successful search</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1</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n</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(n+1)/2</a:t>
                      </a:r>
                      <a:endParaRPr sz="1800" u="none" strike="noStrike" cap="none"/>
                    </a:p>
                  </a:txBody>
                  <a:tcPr marL="91450" marR="91450" marT="45725" marB="45725"/>
                </a:tc>
              </a:tr>
              <a:tr h="370850">
                <a:tc>
                  <a:txBody>
                    <a:bodyPr/>
                    <a:lstStyle/>
                    <a:p>
                      <a:pPr marL="0" marR="0" lvl="0" indent="0" algn="l" rtl="0">
                        <a:spcBef>
                          <a:spcPts val="0"/>
                        </a:spcBef>
                        <a:spcAft>
                          <a:spcPts val="0"/>
                        </a:spcAft>
                        <a:buNone/>
                      </a:pPr>
                      <a:r>
                        <a:rPr lang="en-US" sz="1800" u="none" strike="noStrike" cap="none"/>
                        <a:t>Unsuccessful search</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n</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n</a:t>
                      </a:r>
                      <a:endParaRPr sz="1800" u="none" strike="noStrike" cap="none"/>
                    </a:p>
                  </a:txBody>
                  <a:tcPr marL="91450" marR="91450" marT="45725" marB="45725"/>
                </a:tc>
                <a:tc>
                  <a:txBody>
                    <a:bodyPr/>
                    <a:lstStyle/>
                    <a:p>
                      <a:pPr marL="0" marR="0" lvl="0" indent="0" algn="l" rtl="0">
                        <a:spcBef>
                          <a:spcPts val="0"/>
                        </a:spcBef>
                        <a:spcAft>
                          <a:spcPts val="0"/>
                        </a:spcAft>
                        <a:buNone/>
                      </a:pPr>
                      <a:r>
                        <a:rPr lang="en-US" sz="1800" u="none" strike="noStrike" cap="none"/>
                        <a:t>n</a:t>
                      </a:r>
                      <a:endParaRPr sz="1800" u="none" strike="noStrike" cap="none"/>
                    </a:p>
                  </a:txBody>
                  <a:tcPr marL="91450" marR="91450" marT="45725" marB="45725"/>
                </a:tc>
              </a:tr>
            </a:tbl>
          </a:graphicData>
        </a:graphic>
      </p:graphicFrame>
      <p:graphicFrame>
        <p:nvGraphicFramePr>
          <p:cNvPr id="119" name="Google Shape;119;p17"/>
          <p:cNvGraphicFramePr/>
          <p:nvPr>
            <p:extLst>
              <p:ext uri="{D42A27DB-BD31-4B8C-83A1-F6EECF244321}">
                <p14:modId xmlns:p14="http://schemas.microsoft.com/office/powerpoint/2010/main" val="2072491873"/>
              </p:ext>
            </p:extLst>
          </p:nvPr>
        </p:nvGraphicFramePr>
        <p:xfrm>
          <a:off x="457200" y="3200400"/>
          <a:ext cx="8153400" cy="3078490"/>
        </p:xfrm>
        <a:graphic>
          <a:graphicData uri="http://schemas.openxmlformats.org/drawingml/2006/table">
            <a:tbl>
              <a:tblPr firstRow="1" bandRow="1">
                <a:noFill/>
                <a:tableStyleId>{F2308140-5CE3-4E75-AE52-DA612CD008FE}</a:tableStyleId>
              </a:tblPr>
              <a:tblGrid>
                <a:gridCol w="8153400"/>
              </a:tblGrid>
              <a:tr h="2971800">
                <a:tc>
                  <a:txBody>
                    <a:bodyPr/>
                    <a:lstStyle/>
                    <a:p>
                      <a:pPr marL="0" marR="0" lvl="0" indent="0" algn="l" rtl="0">
                        <a:spcBef>
                          <a:spcPts val="0"/>
                        </a:spcBef>
                        <a:spcAft>
                          <a:spcPts val="0"/>
                        </a:spcAft>
                        <a:buNone/>
                      </a:pPr>
                      <a:r>
                        <a:rPr lang="en-US" sz="2800" u="none" strike="noStrike" cap="none" dirty="0">
                          <a:solidFill>
                            <a:schemeClr val="lt1"/>
                          </a:solidFill>
                        </a:rPr>
                        <a:t>Best case occurs when the first element is searched, worst case when the last is searched.  Assuming that every element is equally like to be searched. In n searches elements are found in all locations requiring 1+2+…+n=n(n+1) probes. So </a:t>
                      </a:r>
                      <a:r>
                        <a:rPr lang="en-US" sz="2800" u="none" strike="noStrike" cap="none" dirty="0" err="1">
                          <a:solidFill>
                            <a:schemeClr val="lt1"/>
                          </a:solidFill>
                        </a:rPr>
                        <a:t>avg</a:t>
                      </a:r>
                      <a:r>
                        <a:rPr lang="en-US" sz="2800" u="none" strike="noStrike" cap="none" dirty="0">
                          <a:solidFill>
                            <a:schemeClr val="lt1"/>
                          </a:solidFill>
                        </a:rPr>
                        <a:t> number of probes is (n+1)/2. In case of unsuccessful searches all those values are equal and equal to n.</a:t>
                      </a:r>
                      <a:endParaRPr dirty="0"/>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Sequential search complexity</a:t>
            </a:r>
            <a:endParaRPr sz="4400" b="0" i="0" u="none" strike="noStrike" cap="none">
              <a:solidFill>
                <a:schemeClr val="dk1"/>
              </a:solidFill>
              <a:latin typeface="Calibri"/>
              <a:ea typeface="Calibri"/>
              <a:cs typeface="Calibri"/>
              <a:sym typeface="Calibri"/>
            </a:endParaRPr>
          </a:p>
        </p:txBody>
      </p:sp>
      <p:sp>
        <p:nvSpPr>
          <p:cNvPr id="125" name="Google Shape;1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In sequential search 1 algorithm i&lt;=n index comparison is not required since even if the element were not in the list   it has been  kept at (n+1)st location we are not going to run out of the array.</a:t>
            </a:r>
            <a:endParaRPr/>
          </a:p>
          <a:p>
            <a:pPr marL="342900" marR="0" lvl="0" indent="-342900" algn="l" rtl="0">
              <a:lnSpc>
                <a:spcPct val="80000"/>
              </a:lnSpc>
              <a:spcBef>
                <a:spcPts val="54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However, when n is very large and we need to search out too many elements sequential search would be too costly to pursue. Imagine had your roll numbers in the successful lists of DU admission test or that at BUET appeared in no order how difficult would it have been for you to go through the whole list, on the average half of it, to find your name or after the list is exhausted you come to learn that you are unsuccessful.  </a:t>
            </a:r>
            <a:r>
              <a:rPr lang="en-US" sz="2700" b="0" i="0" u="none" strike="noStrike" cap="none">
                <a:solidFill>
                  <a:schemeClr val="lt1"/>
                </a:solidFill>
                <a:latin typeface="Calibri"/>
                <a:ea typeface="Calibri"/>
                <a:cs typeface="Calibri"/>
                <a:sym typeface="Calibri"/>
              </a:rPr>
              <a:t>of 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Binary search</a:t>
            </a:r>
            <a:endParaRPr sz="4400" b="0" i="0" u="none" strike="noStrike" cap="none">
              <a:solidFill>
                <a:schemeClr val="dk1"/>
              </a:solidFill>
              <a:latin typeface="Calibri"/>
              <a:ea typeface="Calibri"/>
              <a:cs typeface="Calibri"/>
              <a:sym typeface="Calibri"/>
            </a:endParaRPr>
          </a:p>
        </p:txBody>
      </p:sp>
      <p:sp>
        <p:nvSpPr>
          <p:cNvPr id="132" name="Google Shape;132;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To search efficiently we must do much better than sequential search although not without cost. We must preprocess data as in dictionary, maintain some order when stored. One way is to keep elements in the sorted order. The other one is hashing. Keep an element in a location that is a function of the element itself.</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Binary search</a:t>
            </a:r>
            <a:endParaRPr sz="4400" b="0" i="0" u="none" strike="noStrike" cap="none">
              <a:solidFill>
                <a:schemeClr val="dk1"/>
              </a:solidFill>
              <a:latin typeface="Calibri"/>
              <a:ea typeface="Calibri"/>
              <a:cs typeface="Calibri"/>
              <a:sym typeface="Calibri"/>
            </a:endParaRPr>
          </a:p>
        </p:txBody>
      </p:sp>
      <p:sp>
        <p:nvSpPr>
          <p:cNvPr id="139" name="Google Shape;139;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Elements are arranged in ascending order. Now the element z to be searched out is compared with the element in the middle of the array. If z is less then z cannot be located </a:t>
            </a:r>
            <a:r>
              <a:rPr lang="en-US" sz="2950">
                <a:solidFill>
                  <a:schemeClr val="dk1"/>
                </a:solidFill>
                <a:latin typeface="Calibri"/>
                <a:ea typeface="Calibri"/>
                <a:cs typeface="Calibri"/>
                <a:sym typeface="Calibri"/>
              </a:rPr>
              <a:t>in</a:t>
            </a:r>
            <a:r>
              <a:rPr lang="en-US" sz="2950" b="0" i="0" u="none" strike="noStrike" cap="none">
                <a:solidFill>
                  <a:schemeClr val="dk1"/>
                </a:solidFill>
                <a:latin typeface="Calibri"/>
                <a:ea typeface="Calibri"/>
                <a:cs typeface="Calibri"/>
                <a:sym typeface="Calibri"/>
              </a:rPr>
              <a:t> the 2</a:t>
            </a:r>
            <a:r>
              <a:rPr lang="en-US" sz="2950" b="0" i="0" u="none" strike="noStrike" cap="none" baseline="30000">
                <a:solidFill>
                  <a:schemeClr val="dk1"/>
                </a:solidFill>
                <a:latin typeface="Calibri"/>
                <a:ea typeface="Calibri"/>
                <a:cs typeface="Calibri"/>
                <a:sym typeface="Calibri"/>
              </a:rPr>
              <a:t>nd</a:t>
            </a:r>
            <a:r>
              <a:rPr lang="en-US" sz="2950" b="0" i="0" u="none" strike="noStrike" cap="none">
                <a:solidFill>
                  <a:schemeClr val="dk1"/>
                </a:solidFill>
                <a:latin typeface="Calibri"/>
                <a:ea typeface="Calibri"/>
                <a:cs typeface="Calibri"/>
                <a:sym typeface="Calibri"/>
              </a:rPr>
              <a:t> half. So we limit our search to the first half otherwise to the 2</a:t>
            </a:r>
            <a:r>
              <a:rPr lang="en-US" sz="2950" b="0" i="0" u="none" strike="noStrike" cap="none" baseline="30000">
                <a:solidFill>
                  <a:schemeClr val="dk1"/>
                </a:solidFill>
                <a:latin typeface="Calibri"/>
                <a:ea typeface="Calibri"/>
                <a:cs typeface="Calibri"/>
                <a:sym typeface="Calibri"/>
              </a:rPr>
              <a:t>nd</a:t>
            </a:r>
            <a:r>
              <a:rPr lang="en-US" sz="2950" b="0" i="0" u="none" strike="noStrike" cap="none">
                <a:solidFill>
                  <a:schemeClr val="dk1"/>
                </a:solidFill>
                <a:latin typeface="Calibri"/>
                <a:ea typeface="Calibri"/>
                <a:cs typeface="Calibri"/>
                <a:sym typeface="Calibri"/>
              </a:rPr>
              <a:t>. Recursively after each probe length of the subfile likely to contain z is halved. So if the array contains 1000 element then 10 probes are good enough, if 1,000,000 then only 20 probes, if 1,000,000,000 then only 30.</a:t>
            </a:r>
            <a:endParaRPr sz="295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Binary search</a:t>
            </a:r>
            <a:endParaRPr sz="4400" b="0" i="0" u="none" strike="noStrike" cap="none">
              <a:solidFill>
                <a:schemeClr val="dk1"/>
              </a:solidFill>
              <a:latin typeface="Calibri"/>
              <a:ea typeface="Calibri"/>
              <a:cs typeface="Calibri"/>
              <a:sym typeface="Calibri"/>
            </a:endParaRPr>
          </a:p>
        </p:txBody>
      </p:sp>
      <p:sp>
        <p:nvSpPr>
          <p:cNvPr id="146" name="Google Shape;14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000" b="0" i="0" u="none" strike="noStrike" cap="none">
                <a:solidFill>
                  <a:schemeClr val="dk1"/>
                </a:solidFill>
                <a:latin typeface="Calibri"/>
                <a:ea typeface="Calibri"/>
                <a:cs typeface="Calibri"/>
                <a:sym typeface="Calibri"/>
              </a:rPr>
              <a:t>Binary search(A,n,z, index)</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index=-1, low=1, high=n</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while index = -1 and low ≤ high do</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mid=(low+high)/2</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if A(mid)&lt;z then</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low=mid+1</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elseif A(mid)&gt;z then</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high=mid-1</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else</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index=mid</a:t>
            </a:r>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endif</a:t>
            </a:r>
            <a:endParaRPr sz="200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enddo</a:t>
            </a:r>
            <a:endParaRPr sz="200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Finding z in the loop costs a lot, 1.5 comparison per while loop exec . We can delay finding z at the end and improve performance as in the next version.</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862</Words>
  <Application>Microsoft Office PowerPoint</Application>
  <PresentationFormat>On-screen Show (4:3)</PresentationFormat>
  <Paragraphs>101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Algorithms</vt:lpstr>
      <vt:lpstr>Searching</vt:lpstr>
      <vt:lpstr>Sequential Search</vt:lpstr>
      <vt:lpstr>Sequential Search</vt:lpstr>
      <vt:lpstr>Sequential search complexity</vt:lpstr>
      <vt:lpstr>Sequential search complexity</vt:lpstr>
      <vt:lpstr>Binary search</vt:lpstr>
      <vt:lpstr>Binary search</vt:lpstr>
      <vt:lpstr>Binary search</vt:lpstr>
      <vt:lpstr>Binary search</vt:lpstr>
      <vt:lpstr>Binary search</vt:lpstr>
      <vt:lpstr>Binary Search complexity</vt:lpstr>
      <vt:lpstr>Other searches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cp:lastModifiedBy>MY</cp:lastModifiedBy>
  <cp:revision>1</cp:revision>
  <dcterms:modified xsi:type="dcterms:W3CDTF">2020-02-24T02:22:28Z</dcterms:modified>
</cp:coreProperties>
</file>