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7A7B217-3B30-44C9-9635-982AC2BB18C5}">
  <a:tblStyle styleId="{47A7B217-3B30-44C9-9635-982AC2BB18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tcBdr/>
        <a:fill>
          <a:solidFill>
            <a:srgbClr val="DBE5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5F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79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EditPoints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0" marR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 noEditPoints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6" name="Google Shape;6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marR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  <a:endParaRPr/>
          </a:p>
        </p:txBody>
      </p:sp>
      <p:sp>
        <p:nvSpPr>
          <p:cNvPr id="7" name="Google Shape;7;n"/>
          <p:cNvSpPr>
            <a:spLocks noGrp="1" noEditPoints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8" name="Google Shape;8;n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817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86" name="Google Shape;86;p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51" name="Google Shape;151;p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59" name="Google Shape;159;p2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66" name="Google Shape;166;p2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73" name="Google Shape;173;p2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80" name="Google Shape;180;p3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89" name="Google Shape;189;p3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2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96" name="Google Shape;196;p3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4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93" name="Google Shape;93;p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00" name="Google Shape;100;p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07" name="Google Shape;107;p1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14" name="Google Shape;114;p1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21" name="Google Shape;121;p1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28" name="Google Shape;128;p1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35" name="Google Shape;135;p1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43" name="Google Shape;143;p2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:notes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9pPr>
          </a:lstStyle>
          <a:p>
            <a:pPr lvl="0"/>
            <a:endParaRPr/>
          </a:p>
        </p:txBody>
      </p:sp>
      <p:sp>
        <p:nvSpPr>
          <p:cNvPr id="18" name="Google Shape;18;p2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 noEditPoints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9pPr>
          </a:lstStyle>
          <a:p>
            <a:pPr lvl="0"/>
            <a:endParaRPr/>
          </a:p>
        </p:txBody>
      </p:sp>
      <p:sp>
        <p:nvSpPr>
          <p:cNvPr id="75" name="Google Shape;75;p11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>
            <a:spLocks noGrp="1" noEditPoints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 noEditPoints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9pPr>
          </a:lstStyle>
          <a:p>
            <a:pPr lvl="0"/>
            <a:endParaRPr/>
          </a:p>
        </p:txBody>
      </p:sp>
      <p:sp>
        <p:nvSpPr>
          <p:cNvPr id="81" name="Google Shape;81;p12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83" name="Google Shape;83;p12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 noEditPoint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lvl9pPr>
          </a:lstStyle>
          <a:p>
            <a:pPr lvl="0"/>
            <a:endParaRPr/>
          </a:p>
        </p:txBody>
      </p:sp>
      <p:sp>
        <p:nvSpPr>
          <p:cNvPr id="24" name="Google Shape;24;p3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29" name="Google Shape;29;p4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marL="45720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lvl9pPr>
          </a:lstStyle>
          <a:p>
            <a:pPr lvl="0"/>
            <a:endParaRPr/>
          </a:p>
        </p:txBody>
      </p:sp>
      <p:sp>
        <p:nvSpPr>
          <p:cNvPr id="30" name="Google Shape;30;p4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9pPr>
          </a:lstStyle>
          <a:p>
            <a:pPr lvl="0"/>
            <a:endParaRPr/>
          </a:p>
        </p:txBody>
      </p:sp>
      <p:sp>
        <p:nvSpPr>
          <p:cNvPr id="36" name="Google Shape;36;p5"/>
          <p:cNvSpPr>
            <a:spLocks noGrp="1" noEditPoints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9pPr>
          </a:lstStyle>
          <a:p>
            <a:pPr lvl="0"/>
            <a:endParaRPr/>
          </a:p>
        </p:txBody>
      </p:sp>
      <p:sp>
        <p:nvSpPr>
          <p:cNvPr id="37" name="Google Shape;37;p5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39" name="Google Shape;39;p5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42" name="Google Shape;42;p6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marL="45720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9pPr>
          </a:lstStyle>
          <a:p>
            <a:pPr lvl="0"/>
            <a:endParaRPr/>
          </a:p>
        </p:txBody>
      </p:sp>
      <p:sp>
        <p:nvSpPr>
          <p:cNvPr id="43" name="Google Shape;43;p6"/>
          <p:cNvSpPr>
            <a:spLocks noGrp="1" noEditPoints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9pPr>
          </a:lstStyle>
          <a:p>
            <a:pPr lvl="0"/>
            <a:endParaRPr/>
          </a:p>
        </p:txBody>
      </p:sp>
      <p:sp>
        <p:nvSpPr>
          <p:cNvPr id="44" name="Google Shape;44;p6"/>
          <p:cNvSpPr>
            <a:spLocks noGrp="1" noEditPoints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marL="45720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9pPr>
          </a:lstStyle>
          <a:p>
            <a:pPr lvl="0"/>
            <a:endParaRPr/>
          </a:p>
        </p:txBody>
      </p:sp>
      <p:sp>
        <p:nvSpPr>
          <p:cNvPr id="45" name="Google Shape;45;p6"/>
          <p:cNvSpPr>
            <a:spLocks noGrp="1" noEditPoints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9pPr>
          </a:lstStyle>
          <a:p>
            <a:pPr lvl="0"/>
            <a:endParaRPr/>
          </a:p>
        </p:txBody>
      </p:sp>
      <p:sp>
        <p:nvSpPr>
          <p:cNvPr id="46" name="Google Shape;46;p6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47" name="Google Shape;47;p6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48" name="Google Shape;48;p6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60" name="Google Shape;60;p9"/>
          <p:cNvSpPr>
            <a:spLocks noGrp="1" noEditPoints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</a:lvl9pPr>
          </a:lstStyle>
          <a:p>
            <a:pPr lvl="0"/>
            <a:endParaRPr/>
          </a:p>
        </p:txBody>
      </p:sp>
      <p:sp>
        <p:nvSpPr>
          <p:cNvPr id="61" name="Google Shape;61;p9"/>
          <p:cNvSpPr>
            <a:spLocks noGrp="1" noEditPoints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9pPr>
          </a:lstStyle>
          <a:p>
            <a:pPr lvl="0"/>
            <a:endParaRPr/>
          </a:p>
        </p:txBody>
      </p:sp>
      <p:sp>
        <p:nvSpPr>
          <p:cNvPr id="62" name="Google Shape;62;p9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64" name="Google Shape;64;p9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>
            <a:lvl1pPr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 noEditPoints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10"/>
          <p:cNvSpPr>
            <a:spLocks noGrp="1" noEditPoints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</a:lvl9pPr>
          </a:lstStyle>
          <a:p>
            <a:pPr lvl="0"/>
            <a:endParaRPr/>
          </a:p>
        </p:txBody>
      </p:sp>
      <p:sp>
        <p:nvSpPr>
          <p:cNvPr id="69" name="Google Shape;69;p10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1" name="Google Shape;11;p1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marR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lvl9pPr>
          </a:lstStyle>
          <a:p>
            <a:pPr lvl="0"/>
            <a:endParaRPr/>
          </a:p>
        </p:txBody>
      </p:sp>
      <p:sp>
        <p:nvSpPr>
          <p:cNvPr id="12" name="Google Shape;12;p1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3" name="Google Shape;13;p1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0" marR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algorithms efficient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</a:t>
            </a:r>
            <a:r>
              <a:rPr lang="en-US" sz="2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Leap year algorithms</a:t>
            </a:r>
            <a:endParaRPr sz="22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LpYr(n)								LpYr1(n)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 is not divisible by 4 then		If  n is divisible by 400 then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n is not a leap year			        	n is a leap year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Elseif n is not divisible by 100 then	Elseif n is divisible by 100 then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It is a leap year		                        	n is a  not leap year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Elseif it is not divisible by 400 then	Elseif it is  divisible by 4 then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It is not a leap year			        	n is a leap year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								Else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It is a leap year.			        		n is not a leap year. 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Endif					 			endif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Omega Examples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2" descr="ikhtiar.bmp"/>
          <p:cNvPicPr preferRelativeResize="0">
            <a:picLocks noGrp="1"/>
          </p:cNvPicPr>
          <p:nvPr>
            <p:ph type="body" idx="1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133600" y="2133600"/>
            <a:ext cx="4876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1143000" y="1547106"/>
            <a:ext cx="6992664" cy="454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Oh Addition/Subtraction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Suppose f(n)=O(n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g(n)=O(n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know about g’(n)=f(n)+g(n)? Adding the bounding constants shows g’(n)= O(n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know about g’’(n)=f(n)-g(n)? Since the bounding constants don’t necessarily cancel g’’(n)= O(n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 helps algorithm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numbers (not necessarily positive) find a consecutive subset having maximum sum.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can be solved in O(n</a:t>
            </a:r>
            <a:r>
              <a:rPr lang="en-US" sz="32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operations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Keeping some intermediate results can    be solved in O(n</a:t>
            </a:r>
            <a:r>
              <a:rPr lang="en-US" sz="32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operations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adding an extra data structure results in a linear time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Sum of Consecutive Subsequence</a:t>
            </a:r>
            <a:endParaRPr sz="3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MSCS(A,n,maxsum)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maxsum=suffixmax=0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i=1 to n do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suffixmax+A(i) &gt; maxsum then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maxsum=suffixmax+A(i)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suffixmax=maxsum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elseif suffixmax+A(i) &gt; 0 then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suffixmax=suffixmax+A(i)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else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suffixmax=0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endif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enddo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of the algorithm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>
            <a:spLocks noGrp="1" noEditPoint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1524000" y="1397000"/>
          <a:ext cx="6096000" cy="1112550"/>
        </p:xfrm>
        <a:graphic>
          <a:graphicData uri="http://schemas.openxmlformats.org/drawingml/2006/table">
            <a:tbl>
              <a:tblPr firstRow="1" bandRow="1">
                <a:noFill/>
                <a:tableStyleId>{47A7B217-3B30-44C9-9635-982AC2BB18C5}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5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86" name="Google Shape;186;p26"/>
          <p:cNvGraphicFramePr/>
          <p:nvPr/>
        </p:nvGraphicFramePr>
        <p:xfrm>
          <a:off x="812800" y="3090333"/>
          <a:ext cx="7315200" cy="1483400"/>
        </p:xfrm>
        <a:graphic>
          <a:graphicData uri="http://schemas.openxmlformats.org/drawingml/2006/table">
            <a:tbl>
              <a:tblPr firstRow="1" bandRow="1">
                <a:noFill/>
                <a:tableStyleId>{47A7B217-3B30-44C9-9635-982AC2BB18C5}</a:tableStyleId>
              </a:tblPr>
              <a:tblGrid>
                <a:gridCol w="1371600"/>
                <a:gridCol w="762000"/>
                <a:gridCol w="609600"/>
                <a:gridCol w="6858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7085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Maxsum     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Suffixmax   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Celebrity Problem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Celebrity is a person in a collection whom everybody knows but who does not know anybody. There can be at most 1 celebrity in any group. Let the relation be expressed by the following matrix: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Know(i,j)=1 if I knows j, otherwise 0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there are n</a:t>
            </a:r>
            <a:r>
              <a:rPr lang="en-US" sz="27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 computation will be simply O(n) since comparing an element of a row will either throw a row away or a column away. So we will be left with a row and a column whose elements will have to be checked for compatibility with celebrity conditions. Initially assume that know(i,i)=0 for all i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Celebrity Problem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Celebrity(Know,n)		j=1			                                  if i ≤ n then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i=1,j=2,k=3			          while j ≤ n do		                           cand is celebrity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k&lt;n+2 do		               if know(cand,j)=0 then                     endif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know(i,j)=1 then		            j++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i=k		                         else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			                      no celebrity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j=k		                                 j=n+1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Endif			              endif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k++			        enddo         know(cand,cand)=1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i ≤ n then		        if j≤n then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cand=i		            i=1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			            while(i ≤ n) do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cand=j		                  if know(i,cand)=1 then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endif				           i++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enddo  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             else								                     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i=n+2, no  celebrity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                 endif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          enddo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     endif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number of comparisons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048001" y="1818888"/>
            <a:ext cx="4910100" cy="40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number of comparisons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 random variable denoting # of comparisons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assumes values 1,2 and 3 so is discrete random variable. For the first algorithm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E[X]=1.300/400+2.96/400+3.4/400≈1.25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2</a:t>
            </a:r>
            <a:r>
              <a:rPr lang="en-US" sz="295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E[X]=1.1/400+2.3/400+3.396/400 ≈3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algorithm is better. In if and case statements conditions having higher probability of being satisfied should be put earlier.</a:t>
            </a:r>
            <a:endParaRPr sz="2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Worst-Case Complexity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worst case complexity of an algorithm is the function deﬁned by the maximum number of steps taken on any instance of size n.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Best-Case and Average-Case Complexity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case complexity of an algorithm is the function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deﬁned by the minimum number of steps taken on any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of size n.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average-case complexity of the algorithm is the function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deﬁned by an average number of steps taken on any instance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size n.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these complexities deﬁnes a numerical function: time</a:t>
            </a:r>
          </a:p>
          <a:p>
            <a:pPr marL="342900" marR="0" indent="-34290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vs. size!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Analysis is Hard!</a:t>
            </a:r>
            <a:b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Best, worst, and average are difﬁcult to deal with precisely because the details are very complicated: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to talk about upper and lower bounds of the function.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Asymptotic notation (O(n)) are as well as we can practically deal with complexity functions.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of Bounding Functions</a:t>
            </a:r>
            <a:b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g(n) = O(f(n)) means  cf(n) is an upper bound on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g(n) for some c&gt;0 and all n&gt;n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g(n) = (f(n)) means cf(n) is a lower bound on g(n).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g(n) = Ѳ(f(n)) means c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f(n) is an upper bound on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g(n) and cf(n) is a lower bound on g(n).</a:t>
            </a: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c,c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,c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all constants independent of n.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Deﬁnitions</a:t>
            </a:r>
            <a:br>
              <a:rPr lang="en-US" sz="3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f(n) = O(g(n)) if there are positive constants n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to the right of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value of f(n) always lies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or below cg(n).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f(n) =Ω (g(n)) if there are positive constants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to the right of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value of f(n) always lies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or above c Ω g(n).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f(n) = Ѳ (g(n)) if there exist positive constants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that to the right of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value of f(n) always lies</a:t>
            </a:r>
          </a:p>
          <a:p>
            <a:pPr marL="342900" marR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Ѳ g(n) and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7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Ѳ g(n) inclusive.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Oh Examples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set of functions.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65691" y="1312863"/>
            <a:ext cx="7922684" cy="235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Oh Examples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/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 meaning in the set of functions.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36600" y="1682750"/>
            <a:ext cx="7584546" cy="197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On-screen Show (4:3)</PresentationFormat>
  <Paragraphs>184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Making algorithms efficient</vt:lpstr>
      <vt:lpstr>Expected number of comparisons</vt:lpstr>
      <vt:lpstr>Expected number of comparisons</vt:lpstr>
      <vt:lpstr>Complexity</vt:lpstr>
      <vt:lpstr>Exact Analysis is Hard! </vt:lpstr>
      <vt:lpstr>Names of Bounding Functions </vt:lpstr>
      <vt:lpstr>Formal Deﬁnitions </vt:lpstr>
      <vt:lpstr>Big Oh Examples</vt:lpstr>
      <vt:lpstr>Big Oh Examples</vt:lpstr>
      <vt:lpstr>Big Omega Examples</vt:lpstr>
      <vt:lpstr>Big Oh Addition/Subtraction</vt:lpstr>
      <vt:lpstr>Data Structure helps algorithm</vt:lpstr>
      <vt:lpstr>Maximum Sum of Consecutive Subsequence</vt:lpstr>
      <vt:lpstr>Simulation of the algorithm</vt:lpstr>
      <vt:lpstr>Celebrity Problem</vt:lpstr>
      <vt:lpstr>Celebrity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algorithms efficient</dc:title>
  <cp:lastModifiedBy>MY</cp:lastModifiedBy>
  <cp:revision>1</cp:revision>
  <dcterms:modified xsi:type="dcterms:W3CDTF">2020-02-23T13:56:09Z</dcterms:modified>
</cp:coreProperties>
</file>