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Google Shape;8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 name="Google Shape;16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5" name="Google Shape;17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2" name="Google Shape;18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9" name="Google Shape;18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Google Shape;19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3" name="Google Shape;20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6" name="Google Shape;21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3" name="Google Shape;22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0" name="Google Shape;23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7" name="Google Shape;23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4" name="Google Shape;244;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1" name="Google Shape;25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8" name="Google Shape;258;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5" name="Google Shape;265;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2" name="Google Shape;272;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9" name="Google Shape;27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6" name="Google Shape;286;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0" name="Google Shape;10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3" name="Google Shape;293;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0" name="Google Shape;300;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7" name="Google Shape;30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4" name="Google Shape;314;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21" name="Google Shape;321;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4" name="Google Shape;334;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9" name="Google Shape;359;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6" name="Google Shape;366;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5" name="Google Shape;385;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3" name="Google Shape;11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2" name="Google Shape;12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9" name="Google Shape;12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6" name="Google Shape;13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6" name="Google Shape;14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hyperlink" Target="http://en.wikipedia.org/wiki/Proceedings_of_the_American_Mathematical_Society" TargetMode="External"/><Relationship Id="rId10" Type="http://schemas.openxmlformats.org/officeDocument/2006/relationships/hyperlink" Target="http://en.wikipedia.org/wiki/Connected_component_(graph_theory)" TargetMode="External"/><Relationship Id="rId13" Type="http://schemas.openxmlformats.org/officeDocument/2006/relationships/hyperlink" Target="http://en.wikipedia.org/wiki/Prim's_algorithm" TargetMode="External"/><Relationship Id="rId12" Type="http://schemas.openxmlformats.org/officeDocument/2006/relationships/hyperlink" Target="http://en.wikipedia.org/wiki/Joseph_Kruskal" TargetMode="External"/><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en.wikipedia.org/wiki/Greedy_algorithm" TargetMode="External"/><Relationship Id="rId4" Type="http://schemas.openxmlformats.org/officeDocument/2006/relationships/hyperlink" Target="http://en.wikipedia.org/wiki/Graph_theory" TargetMode="External"/><Relationship Id="rId9" Type="http://schemas.openxmlformats.org/officeDocument/2006/relationships/hyperlink" Target="http://en.wikipedia.org/wiki/Vertex_(graph_theory)" TargetMode="External"/><Relationship Id="rId15" Type="http://schemas.openxmlformats.org/officeDocument/2006/relationships/hyperlink" Target="http://en.wikipedia.org/wiki/Bor%C5%AFvka's_algorithm" TargetMode="External"/><Relationship Id="rId14" Type="http://schemas.openxmlformats.org/officeDocument/2006/relationships/hyperlink" Target="http://en.wikipedia.org/wiki/Reverse-Delete_algorithm" TargetMode="External"/><Relationship Id="rId5" Type="http://schemas.openxmlformats.org/officeDocument/2006/relationships/hyperlink" Target="http://en.wikipedia.org/wiki/Minimum_spanning_tree" TargetMode="External"/><Relationship Id="rId6" Type="http://schemas.openxmlformats.org/officeDocument/2006/relationships/hyperlink" Target="http://en.wikipedia.org/wiki/Connectivity_(graph_theory)" TargetMode="External"/><Relationship Id="rId7" Type="http://schemas.openxmlformats.org/officeDocument/2006/relationships/hyperlink" Target="http://en.wikipedia.org/wiki/Glossary_of_graph_theory" TargetMode="External"/><Relationship Id="rId8" Type="http://schemas.openxmlformats.org/officeDocument/2006/relationships/hyperlink" Target="http://en.wikipedia.org/wiki/Edge_(graph_theo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en.wikipedia.org/wiki/Tree_(graph_theory)" TargetMode="External"/><Relationship Id="rId4" Type="http://schemas.openxmlformats.org/officeDocument/2006/relationships/hyperlink" Target="http://en.wikipedia.org/wiki/Nonempty" TargetMode="External"/><Relationship Id="rId5" Type="http://schemas.openxmlformats.org/officeDocument/2006/relationships/hyperlink" Target="http://en.wikipedia.org/wiki/Algorith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en.wikipedia.org/wiki/Czech_people" TargetMode="External"/><Relationship Id="rId4" Type="http://schemas.openxmlformats.org/officeDocument/2006/relationships/hyperlink" Target="http://en.wikipedia.org/wiki/Vojt%C4%9Bch_Jarn%C3%ADk" TargetMode="External"/><Relationship Id="rId5" Type="http://schemas.openxmlformats.org/officeDocument/2006/relationships/hyperlink" Target="http://en.wikipedia.org/wiki/Computer_scientist" TargetMode="External"/><Relationship Id="rId6" Type="http://schemas.openxmlformats.org/officeDocument/2006/relationships/hyperlink" Target="http://en.wikipedia.org/wiki/Robert_C._Prim" TargetMode="External"/><Relationship Id="rId7" Type="http://schemas.openxmlformats.org/officeDocument/2006/relationships/hyperlink" Target="http://en.wikipedia.org/wiki/Edsger_Dijkstr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1" Type="http://schemas.openxmlformats.org/officeDocument/2006/relationships/hyperlink" Target="http://en.wikipedia.org/wiki/Adjacency_list" TargetMode="External"/><Relationship Id="rId10" Type="http://schemas.openxmlformats.org/officeDocument/2006/relationships/hyperlink" Target="http://en.wikipedia.org/wiki/Binary_heap" TargetMode="External"/><Relationship Id="rId13" Type="http://schemas.openxmlformats.org/officeDocument/2006/relationships/hyperlink" Target="http://en.wikipedia.org/wiki/Fibonacci_heap" TargetMode="External"/><Relationship Id="rId12" Type="http://schemas.openxmlformats.org/officeDocument/2006/relationships/hyperlink" Target="http://en.wikipedia.org/wiki/Big-O_notation" TargetMode="External"/><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en.wikipedia.org/wiki/Adjacency_matrix" TargetMode="External"/><Relationship Id="rId4" Type="http://schemas.openxmlformats.org/officeDocument/2006/relationships/hyperlink" Target="http://en.wikipedia.org/wiki/Binary_heap" TargetMode="External"/><Relationship Id="rId9" Type="http://schemas.openxmlformats.org/officeDocument/2006/relationships/hyperlink" Target="http://en.wikipedia.org/wiki/Big-O_notation" TargetMode="External"/><Relationship Id="rId15" Type="http://schemas.openxmlformats.org/officeDocument/2006/relationships/hyperlink" Target="http://en.wikipedia.org/wiki/Dense_graph" TargetMode="External"/><Relationship Id="rId14" Type="http://schemas.openxmlformats.org/officeDocument/2006/relationships/hyperlink" Target="http://en.wikipedia.org/wiki/Asymptotic_computational_complexity" TargetMode="External"/><Relationship Id="rId5" Type="http://schemas.openxmlformats.org/officeDocument/2006/relationships/hyperlink" Target="http://en.wikipedia.org/wiki/Adjacency_list" TargetMode="External"/><Relationship Id="rId6" Type="http://schemas.openxmlformats.org/officeDocument/2006/relationships/hyperlink" Target="http://en.wikipedia.org/wiki/Fibonacci_heap" TargetMode="External"/><Relationship Id="rId7" Type="http://schemas.openxmlformats.org/officeDocument/2006/relationships/hyperlink" Target="http://en.wikipedia.org/wiki/Adjacency_list" TargetMode="External"/><Relationship Id="rId8" Type="http://schemas.openxmlformats.org/officeDocument/2006/relationships/hyperlink" Target="http://en.wikipedia.org/wiki/Adjacency_matri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en.wikipedia.org/wiki/Adjacency_matrix" TargetMode="External"/><Relationship Id="rId4" Type="http://schemas.openxmlformats.org/officeDocument/2006/relationships/hyperlink" Target="http://en.wikipedia.org/wiki/Binary_heap" TargetMode="External"/><Relationship Id="rId9" Type="http://schemas.openxmlformats.org/officeDocument/2006/relationships/hyperlink" Target="http://en.wikipedia.org/wiki/Big-O_notation" TargetMode="External"/><Relationship Id="rId5" Type="http://schemas.openxmlformats.org/officeDocument/2006/relationships/hyperlink" Target="http://en.wikipedia.org/wiki/Adjacency_list" TargetMode="External"/><Relationship Id="rId6" Type="http://schemas.openxmlformats.org/officeDocument/2006/relationships/hyperlink" Target="http://en.wikipedia.org/wiki/Fibonacci_heap" TargetMode="External"/><Relationship Id="rId7" Type="http://schemas.openxmlformats.org/officeDocument/2006/relationships/hyperlink" Target="http://en.wikipedia.org/wiki/Adjacency_list" TargetMode="External"/><Relationship Id="rId8" Type="http://schemas.openxmlformats.org/officeDocument/2006/relationships/hyperlink" Target="http://en.wikipedia.org/wiki/Adjacency_matri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en.wikipedia.org/wiki/Binary_heap" TargetMode="External"/><Relationship Id="rId4" Type="http://schemas.openxmlformats.org/officeDocument/2006/relationships/hyperlink" Target="http://en.wikipedia.org/wiki/Adjacency_list" TargetMode="External"/><Relationship Id="rId5" Type="http://schemas.openxmlformats.org/officeDocument/2006/relationships/hyperlink" Target="http://en.wikipedia.org/wiki/Big-O_notation" TargetMode="External"/><Relationship Id="rId6" Type="http://schemas.openxmlformats.org/officeDocument/2006/relationships/hyperlink" Target="http://en.wikipedia.org/wiki/Fibonacci_heap" TargetMode="External"/><Relationship Id="rId7" Type="http://schemas.openxmlformats.org/officeDocument/2006/relationships/hyperlink" Target="http://en.wikipedia.org/wiki/Asymptotic_computational_complexity" TargetMode="External"/><Relationship Id="rId8" Type="http://schemas.openxmlformats.org/officeDocument/2006/relationships/hyperlink" Target="http://en.wikipedia.org/wiki/Dense_graph"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en.wikipedia.org/wiki/Spanning_tree" TargetMode="External"/><Relationship Id="rId4" Type="http://schemas.openxmlformats.org/officeDocument/2006/relationships/hyperlink" Target="http://en.wikipedia.org/wiki/Spanning_tre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en.wikipedia.org/wiki/Mathematical_inducti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Greedy Techniques</a:t>
            </a:r>
            <a:endParaRPr b="0" i="0" sz="4400" u="none" cap="none" strike="noStrike">
              <a:solidFill>
                <a:schemeClr val="dk1"/>
              </a:solidFill>
              <a:latin typeface="Calibri"/>
              <a:ea typeface="Calibri"/>
              <a:cs typeface="Calibri"/>
              <a:sym typeface="Calibri"/>
            </a:endParaRPr>
          </a:p>
        </p:txBody>
      </p:sp>
      <p:sp>
        <p:nvSpPr>
          <p:cNvPr id="90" name="Google Shape;9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Simplest of all techniques for finding the best possible solution of a problem is greedy technique. In greedy techniques at each step the best possible decision is made based upon the information available. Not necessarily such a technique will always yield the best result.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3950" u="none" cap="none" strike="noStrike">
                <a:solidFill>
                  <a:schemeClr val="dk1"/>
                </a:solidFill>
                <a:latin typeface="Calibri"/>
                <a:ea typeface="Calibri"/>
                <a:cs typeface="Calibri"/>
                <a:sym typeface="Calibri"/>
              </a:rPr>
              <a:t>Scheduling lectures in minimum no. of classes</a:t>
            </a:r>
            <a:endParaRPr b="0" i="0" sz="3950" u="none" cap="none" strike="noStrike">
              <a:solidFill>
                <a:schemeClr val="dk1"/>
              </a:solidFill>
              <a:latin typeface="Calibri"/>
              <a:ea typeface="Calibri"/>
              <a:cs typeface="Calibri"/>
              <a:sym typeface="Calibri"/>
            </a:endParaRPr>
          </a:p>
        </p:txBody>
      </p:sp>
      <p:sp>
        <p:nvSpPr>
          <p:cNvPr id="158" name="Google Shape;15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Given a set of lectures l_i with start and finish times (s_i,f_i) schedule them using minimum number of classes. Lectures are not necessarily of the same duration.</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Starting with lecture with the earliest start we should start scheduling it in a class. Now disregarding lectures that cannot be scheduled in that class room again select the lecture having earliest start among the remaining ones.</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3950" u="none" cap="none" strike="noStrike">
                <a:solidFill>
                  <a:schemeClr val="dk1"/>
                </a:solidFill>
                <a:latin typeface="Calibri"/>
                <a:ea typeface="Calibri"/>
                <a:cs typeface="Calibri"/>
                <a:sym typeface="Calibri"/>
              </a:rPr>
              <a:t>Scheduling lectures in minimum no. of classes</a:t>
            </a:r>
            <a:endParaRPr b="0" i="0" sz="3950" u="none" cap="none" strike="noStrike">
              <a:solidFill>
                <a:schemeClr val="dk1"/>
              </a:solidFill>
              <a:latin typeface="Calibri"/>
              <a:ea typeface="Calibri"/>
              <a:cs typeface="Calibri"/>
              <a:sym typeface="Calibri"/>
            </a:endParaRPr>
          </a:p>
        </p:txBody>
      </p:sp>
      <p:sp>
        <p:nvSpPr>
          <p:cNvPr id="164" name="Google Shape;16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Once classroom 1 has been scheduled completely start with class room 2 in the same manner with the lectures not yet scheduled. This will result in a  schedule that will   require as many class rooms as many lectures will have to be scheduled at a particular time.  It can be easily shown that no schedule can do better since if at a particular moment there are m lectures then at least m classrooms will be required.</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Minimum spanning tree</a:t>
            </a:r>
            <a:endParaRPr b="0" i="0" sz="4400" u="none" cap="none" strike="noStrike">
              <a:solidFill>
                <a:schemeClr val="dk1"/>
              </a:solidFill>
              <a:latin typeface="Calibri"/>
              <a:ea typeface="Calibri"/>
              <a:cs typeface="Calibri"/>
              <a:sym typeface="Calibri"/>
            </a:endParaRPr>
          </a:p>
        </p:txBody>
      </p:sp>
      <p:sp>
        <p:nvSpPr>
          <p:cNvPr id="171" name="Google Shape;17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Given a connected graph G=(V,E) with weight w</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on edge e</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finding the spanning tree of minimum weight.</a:t>
            </a:r>
            <a:endParaRPr/>
          </a:p>
          <a:p>
            <a:pPr indent="-342900" lvl="0" marL="342900" marR="0" rtl="0" algn="l">
              <a:lnSpc>
                <a:spcPct val="90000"/>
              </a:lnSpc>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Spanning tree is an acyclic subgraph. A greedy criterion could be choosing smallest edge so that it does not form cycle with already selected edges. This strategy indeed gives optimal solution and the algorithm is named after Kruskal.</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sp>
        <p:nvSpPr>
          <p:cNvPr id="178" name="Google Shape;178;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500"/>
              <a:buFont typeface="Arial"/>
              <a:buChar char="•"/>
            </a:pPr>
            <a:r>
              <a:rPr b="1" i="0" lang="en-US" sz="2500" u="none" cap="none" strike="noStrike">
                <a:solidFill>
                  <a:schemeClr val="dk1"/>
                </a:solidFill>
                <a:latin typeface="Calibri"/>
                <a:ea typeface="Calibri"/>
                <a:cs typeface="Calibri"/>
                <a:sym typeface="Calibri"/>
              </a:rPr>
              <a:t>Kruskal's algorithm</a:t>
            </a:r>
            <a:r>
              <a:rPr b="0" i="0" lang="en-US" sz="2500" u="none" cap="none" strike="noStrike">
                <a:solidFill>
                  <a:schemeClr val="dk1"/>
                </a:solidFill>
                <a:latin typeface="Calibri"/>
                <a:ea typeface="Calibri"/>
                <a:cs typeface="Calibri"/>
                <a:sym typeface="Calibri"/>
              </a:rPr>
              <a:t> is a </a:t>
            </a:r>
            <a:r>
              <a:rPr b="0" i="0" lang="en-US" sz="2500" u="sng" cap="none" strike="noStrike">
                <a:solidFill>
                  <a:schemeClr val="hlink"/>
                </a:solidFill>
                <a:latin typeface="Calibri"/>
                <a:ea typeface="Calibri"/>
                <a:cs typeface="Calibri"/>
                <a:sym typeface="Calibri"/>
                <a:hlinkClick r:id="rId3"/>
              </a:rPr>
              <a:t>greedy algorithm</a:t>
            </a:r>
            <a:r>
              <a:rPr b="0" i="0" lang="en-US" sz="2500" u="none" cap="none" strike="noStrike">
                <a:solidFill>
                  <a:schemeClr val="dk1"/>
                </a:solidFill>
                <a:latin typeface="Calibri"/>
                <a:ea typeface="Calibri"/>
                <a:cs typeface="Calibri"/>
                <a:sym typeface="Calibri"/>
              </a:rPr>
              <a:t> in </a:t>
            </a:r>
            <a:r>
              <a:rPr b="0" i="0" lang="en-US" sz="2500" u="sng" cap="none" strike="noStrike">
                <a:solidFill>
                  <a:schemeClr val="hlink"/>
                </a:solidFill>
                <a:latin typeface="Calibri"/>
                <a:ea typeface="Calibri"/>
                <a:cs typeface="Calibri"/>
                <a:sym typeface="Calibri"/>
                <a:hlinkClick r:id="rId4"/>
              </a:rPr>
              <a:t>graph theory</a:t>
            </a:r>
            <a:r>
              <a:rPr b="0" i="0" lang="en-US" sz="2500" u="none" cap="none" strike="noStrike">
                <a:solidFill>
                  <a:schemeClr val="dk1"/>
                </a:solidFill>
                <a:latin typeface="Calibri"/>
                <a:ea typeface="Calibri"/>
                <a:cs typeface="Calibri"/>
                <a:sym typeface="Calibri"/>
              </a:rPr>
              <a:t> that finds a </a:t>
            </a:r>
            <a:r>
              <a:rPr b="0" i="0" lang="en-US" sz="2500" u="sng" cap="none" strike="noStrike">
                <a:solidFill>
                  <a:schemeClr val="hlink"/>
                </a:solidFill>
                <a:latin typeface="Calibri"/>
                <a:ea typeface="Calibri"/>
                <a:cs typeface="Calibri"/>
                <a:sym typeface="Calibri"/>
                <a:hlinkClick r:id="rId5"/>
              </a:rPr>
              <a:t>minimum spanning tree</a:t>
            </a:r>
            <a:r>
              <a:rPr b="0" i="0" lang="en-US" sz="2500" u="none" cap="none" strike="noStrike">
                <a:solidFill>
                  <a:schemeClr val="dk1"/>
                </a:solidFill>
                <a:latin typeface="Calibri"/>
                <a:ea typeface="Calibri"/>
                <a:cs typeface="Calibri"/>
                <a:sym typeface="Calibri"/>
              </a:rPr>
              <a:t> for a </a:t>
            </a:r>
            <a:r>
              <a:rPr b="0" i="0" lang="en-US" sz="2500" u="sng" cap="none" strike="noStrike">
                <a:solidFill>
                  <a:schemeClr val="hlink"/>
                </a:solidFill>
                <a:latin typeface="Calibri"/>
                <a:ea typeface="Calibri"/>
                <a:cs typeface="Calibri"/>
                <a:sym typeface="Calibri"/>
                <a:hlinkClick r:id="rId6"/>
              </a:rPr>
              <a:t>connected</a:t>
            </a:r>
            <a:r>
              <a:rPr b="0" i="0" lang="en-US" sz="2500" u="none" cap="none" strike="noStrike">
                <a:solidFill>
                  <a:schemeClr val="dk1"/>
                </a:solidFill>
                <a:latin typeface="Calibri"/>
                <a:ea typeface="Calibri"/>
                <a:cs typeface="Calibri"/>
                <a:sym typeface="Calibri"/>
              </a:rPr>
              <a:t> </a:t>
            </a:r>
            <a:r>
              <a:rPr b="0" i="0" lang="en-US" sz="2500" u="sng" cap="none" strike="noStrike">
                <a:solidFill>
                  <a:schemeClr val="hlink"/>
                </a:solidFill>
                <a:latin typeface="Calibri"/>
                <a:ea typeface="Calibri"/>
                <a:cs typeface="Calibri"/>
                <a:sym typeface="Calibri"/>
                <a:hlinkClick r:id="rId7"/>
              </a:rPr>
              <a:t>weighted graph</a:t>
            </a:r>
            <a:r>
              <a:rPr b="0" i="0" lang="en-US" sz="2500" u="none" cap="none" strike="noStrike">
                <a:solidFill>
                  <a:schemeClr val="dk1"/>
                </a:solidFill>
                <a:latin typeface="Calibri"/>
                <a:ea typeface="Calibri"/>
                <a:cs typeface="Calibri"/>
                <a:sym typeface="Calibri"/>
              </a:rPr>
              <a:t>. This means it finds a subset of the </a:t>
            </a:r>
            <a:r>
              <a:rPr b="0" i="0" lang="en-US" sz="2500" u="sng" cap="none" strike="noStrike">
                <a:solidFill>
                  <a:schemeClr val="hlink"/>
                </a:solidFill>
                <a:latin typeface="Calibri"/>
                <a:ea typeface="Calibri"/>
                <a:cs typeface="Calibri"/>
                <a:sym typeface="Calibri"/>
                <a:hlinkClick r:id="rId8"/>
              </a:rPr>
              <a:t>edges</a:t>
            </a:r>
            <a:r>
              <a:rPr b="0" i="0" lang="en-US" sz="2500" u="none" cap="none" strike="noStrike">
                <a:solidFill>
                  <a:schemeClr val="dk1"/>
                </a:solidFill>
                <a:latin typeface="Calibri"/>
                <a:ea typeface="Calibri"/>
                <a:cs typeface="Calibri"/>
                <a:sym typeface="Calibri"/>
              </a:rPr>
              <a:t> that forms a tree that includes every </a:t>
            </a:r>
            <a:r>
              <a:rPr b="0" i="0" lang="en-US" sz="2500" u="sng" cap="none" strike="noStrike">
                <a:solidFill>
                  <a:schemeClr val="hlink"/>
                </a:solidFill>
                <a:latin typeface="Calibri"/>
                <a:ea typeface="Calibri"/>
                <a:cs typeface="Calibri"/>
                <a:sym typeface="Calibri"/>
                <a:hlinkClick r:id="rId9"/>
              </a:rPr>
              <a:t>vertex</a:t>
            </a:r>
            <a:r>
              <a:rPr b="0" i="0" lang="en-US" sz="2500" u="none" cap="none" strike="noStrike">
                <a:solidFill>
                  <a:schemeClr val="dk1"/>
                </a:solidFill>
                <a:latin typeface="Calibri"/>
                <a:ea typeface="Calibri"/>
                <a:cs typeface="Calibri"/>
                <a:sym typeface="Calibri"/>
              </a:rPr>
              <a:t>, where the total weight of all the edges in the tree is minimized. If the graph is not connected, then it finds a </a:t>
            </a:r>
            <a:r>
              <a:rPr b="0" i="1" lang="en-US" sz="2500" u="none" cap="none" strike="noStrike">
                <a:solidFill>
                  <a:schemeClr val="dk1"/>
                </a:solidFill>
                <a:latin typeface="Calibri"/>
                <a:ea typeface="Calibri"/>
                <a:cs typeface="Calibri"/>
                <a:sym typeface="Calibri"/>
              </a:rPr>
              <a:t>minimum spanning forest</a:t>
            </a:r>
            <a:r>
              <a:rPr b="0" i="0" lang="en-US" sz="2500" u="none" cap="none" strike="noStrike">
                <a:solidFill>
                  <a:schemeClr val="dk1"/>
                </a:solidFill>
                <a:latin typeface="Calibri"/>
                <a:ea typeface="Calibri"/>
                <a:cs typeface="Calibri"/>
                <a:sym typeface="Calibri"/>
              </a:rPr>
              <a:t> (a minimum spanning tree for each </a:t>
            </a:r>
            <a:r>
              <a:rPr b="0" i="0" lang="en-US" sz="2500" u="sng" cap="none" strike="noStrike">
                <a:solidFill>
                  <a:schemeClr val="hlink"/>
                </a:solidFill>
                <a:latin typeface="Calibri"/>
                <a:ea typeface="Calibri"/>
                <a:cs typeface="Calibri"/>
                <a:sym typeface="Calibri"/>
                <a:hlinkClick r:id="rId10"/>
              </a:rPr>
              <a:t>connected component</a:t>
            </a:r>
            <a:r>
              <a:rPr b="0" i="0" lang="en-US" sz="250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This algorithm first appeared in </a:t>
            </a:r>
            <a:r>
              <a:rPr b="0" i="1" lang="en-US" sz="2500" u="sng" cap="none" strike="noStrike">
                <a:solidFill>
                  <a:schemeClr val="hlink"/>
                </a:solidFill>
                <a:latin typeface="Calibri"/>
                <a:ea typeface="Calibri"/>
                <a:cs typeface="Calibri"/>
                <a:sym typeface="Calibri"/>
                <a:hlinkClick r:id="rId11"/>
              </a:rPr>
              <a:t>Proceedings of the American Mathematical Society</a:t>
            </a:r>
            <a:r>
              <a:rPr b="0" i="0" lang="en-US" sz="2500" u="none" cap="none" strike="noStrike">
                <a:solidFill>
                  <a:schemeClr val="dk1"/>
                </a:solidFill>
                <a:latin typeface="Calibri"/>
                <a:ea typeface="Calibri"/>
                <a:cs typeface="Calibri"/>
                <a:sym typeface="Calibri"/>
              </a:rPr>
              <a:t>, pp. 48–50 in 1956, and was written by </a:t>
            </a:r>
            <a:r>
              <a:rPr b="0" i="0" lang="en-US" sz="2500" u="sng" cap="none" strike="noStrike">
                <a:solidFill>
                  <a:schemeClr val="hlink"/>
                </a:solidFill>
                <a:latin typeface="Calibri"/>
                <a:ea typeface="Calibri"/>
                <a:cs typeface="Calibri"/>
                <a:sym typeface="Calibri"/>
                <a:hlinkClick r:id="rId12"/>
              </a:rPr>
              <a:t>Joseph Kruskal</a:t>
            </a:r>
            <a:r>
              <a:rPr b="0" i="0" lang="en-US" sz="250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Other algorithms for this problem include </a:t>
            </a:r>
            <a:r>
              <a:rPr b="0" i="0" lang="en-US" sz="2500" u="sng" cap="none" strike="noStrike">
                <a:solidFill>
                  <a:schemeClr val="hlink"/>
                </a:solidFill>
                <a:latin typeface="Calibri"/>
                <a:ea typeface="Calibri"/>
                <a:cs typeface="Calibri"/>
                <a:sym typeface="Calibri"/>
                <a:hlinkClick r:id="rId13"/>
              </a:rPr>
              <a:t>Prim's algorithm</a:t>
            </a:r>
            <a:r>
              <a:rPr b="0" i="0" lang="en-US" sz="2500" u="none" cap="none" strike="noStrike">
                <a:solidFill>
                  <a:schemeClr val="dk1"/>
                </a:solidFill>
                <a:latin typeface="Calibri"/>
                <a:ea typeface="Calibri"/>
                <a:cs typeface="Calibri"/>
                <a:sym typeface="Calibri"/>
              </a:rPr>
              <a:t>, </a:t>
            </a:r>
            <a:r>
              <a:rPr b="0" i="0" lang="en-US" sz="2500" u="sng" cap="none" strike="noStrike">
                <a:solidFill>
                  <a:schemeClr val="hlink"/>
                </a:solidFill>
                <a:latin typeface="Calibri"/>
                <a:ea typeface="Calibri"/>
                <a:cs typeface="Calibri"/>
                <a:sym typeface="Calibri"/>
                <a:hlinkClick r:id="rId14"/>
              </a:rPr>
              <a:t>Reverse-Delete algorithm</a:t>
            </a:r>
            <a:r>
              <a:rPr b="0" i="0" lang="en-US" sz="2500" u="none" cap="none" strike="noStrike">
                <a:solidFill>
                  <a:schemeClr val="dk1"/>
                </a:solidFill>
                <a:latin typeface="Calibri"/>
                <a:ea typeface="Calibri"/>
                <a:cs typeface="Calibri"/>
                <a:sym typeface="Calibri"/>
              </a:rPr>
              <a:t>, and </a:t>
            </a:r>
            <a:r>
              <a:rPr b="0" i="0" lang="en-US" sz="2500" u="sng" cap="none" strike="noStrike">
                <a:solidFill>
                  <a:schemeClr val="hlink"/>
                </a:solidFill>
                <a:latin typeface="Calibri"/>
                <a:ea typeface="Calibri"/>
                <a:cs typeface="Calibri"/>
                <a:sym typeface="Calibri"/>
                <a:hlinkClick r:id="rId15"/>
              </a:rPr>
              <a:t>Borůvka's algorithm</a:t>
            </a:r>
            <a:r>
              <a:rPr b="0" i="0" lang="en-US" sz="250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496"/>
              </a:spcBef>
              <a:spcAft>
                <a:spcPts val="0"/>
              </a:spcAft>
              <a:buClr>
                <a:schemeClr val="dk1"/>
              </a:buClr>
              <a:buFont typeface="Arial"/>
              <a:buNone/>
            </a:pPr>
            <a:r>
              <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sp>
        <p:nvSpPr>
          <p:cNvPr id="185" name="Google Shape;18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Arial"/>
              <a:buChar char="•"/>
            </a:pPr>
            <a:r>
              <a:rPr b="1" i="0" lang="en-US" sz="2700" u="none" cap="none" strike="noStrike">
                <a:solidFill>
                  <a:schemeClr val="dk1"/>
                </a:solidFill>
                <a:latin typeface="Calibri"/>
                <a:ea typeface="Calibri"/>
                <a:cs typeface="Calibri"/>
                <a:sym typeface="Calibri"/>
              </a:rPr>
              <a:t>Description</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create a forest </a:t>
            </a:r>
            <a:r>
              <a:rPr b="0" i="1" lang="en-US" sz="2700" u="none" cap="none" strike="noStrike">
                <a:solidFill>
                  <a:schemeClr val="dk1"/>
                </a:solidFill>
                <a:latin typeface="Calibri"/>
                <a:ea typeface="Calibri"/>
                <a:cs typeface="Calibri"/>
                <a:sym typeface="Calibri"/>
              </a:rPr>
              <a:t>F</a:t>
            </a:r>
            <a:r>
              <a:rPr b="0" i="0" lang="en-US" sz="2700" u="none" cap="none" strike="noStrike">
                <a:solidFill>
                  <a:schemeClr val="dk1"/>
                </a:solidFill>
                <a:latin typeface="Calibri"/>
                <a:ea typeface="Calibri"/>
                <a:cs typeface="Calibri"/>
                <a:sym typeface="Calibri"/>
              </a:rPr>
              <a:t> (a set of trees), where each vertex in the graph is a separate </a:t>
            </a:r>
            <a:r>
              <a:rPr b="0" i="0" lang="en-US" sz="2700" u="sng" cap="none" strike="noStrike">
                <a:solidFill>
                  <a:schemeClr val="hlink"/>
                </a:solidFill>
                <a:latin typeface="Calibri"/>
                <a:ea typeface="Calibri"/>
                <a:cs typeface="Calibri"/>
                <a:sym typeface="Calibri"/>
                <a:hlinkClick r:id="rId3"/>
              </a:rPr>
              <a:t>tree</a:t>
            </a:r>
            <a:endParaRPr b="0" i="0" sz="2700" u="none" cap="none" strike="noStrike">
              <a:solidFill>
                <a:schemeClr val="dk1"/>
              </a:solidFill>
              <a:latin typeface="Calibri"/>
              <a:ea typeface="Calibri"/>
              <a:cs typeface="Calibri"/>
              <a:sym typeface="Calibri"/>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create a set </a:t>
            </a:r>
            <a:r>
              <a:rPr b="0" i="1" lang="en-US" sz="2700" u="none" cap="none" strike="noStrike">
                <a:solidFill>
                  <a:schemeClr val="dk1"/>
                </a:solidFill>
                <a:latin typeface="Calibri"/>
                <a:ea typeface="Calibri"/>
                <a:cs typeface="Calibri"/>
                <a:sym typeface="Calibri"/>
              </a:rPr>
              <a:t>S</a:t>
            </a:r>
            <a:r>
              <a:rPr b="0" i="0" lang="en-US" sz="2700" u="none" cap="none" strike="noStrike">
                <a:solidFill>
                  <a:schemeClr val="dk1"/>
                </a:solidFill>
                <a:latin typeface="Calibri"/>
                <a:ea typeface="Calibri"/>
                <a:cs typeface="Calibri"/>
                <a:sym typeface="Calibri"/>
              </a:rPr>
              <a:t> containing all the edges in the graph</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while </a:t>
            </a:r>
            <a:r>
              <a:rPr b="0" i="1" lang="en-US" sz="2700" u="none" cap="none" strike="noStrike">
                <a:solidFill>
                  <a:schemeClr val="dk1"/>
                </a:solidFill>
                <a:latin typeface="Calibri"/>
                <a:ea typeface="Calibri"/>
                <a:cs typeface="Calibri"/>
                <a:sym typeface="Calibri"/>
              </a:rPr>
              <a:t>S</a:t>
            </a:r>
            <a:r>
              <a:rPr b="0" i="0" lang="en-US" sz="2700" u="none" cap="none" strike="noStrike">
                <a:solidFill>
                  <a:schemeClr val="dk1"/>
                </a:solidFill>
                <a:latin typeface="Calibri"/>
                <a:ea typeface="Calibri"/>
                <a:cs typeface="Calibri"/>
                <a:sym typeface="Calibri"/>
              </a:rPr>
              <a:t> is </a:t>
            </a:r>
            <a:r>
              <a:rPr b="0" i="0" lang="en-US" sz="2700" u="sng" cap="none" strike="noStrike">
                <a:solidFill>
                  <a:schemeClr val="hlink"/>
                </a:solidFill>
                <a:latin typeface="Calibri"/>
                <a:ea typeface="Calibri"/>
                <a:cs typeface="Calibri"/>
                <a:sym typeface="Calibri"/>
                <a:hlinkClick r:id="rId4"/>
              </a:rPr>
              <a:t>nonempty</a:t>
            </a:r>
            <a:r>
              <a:rPr b="0" i="0" lang="en-US" sz="2700" u="none" cap="none" strike="noStrike">
                <a:solidFill>
                  <a:schemeClr val="dk1"/>
                </a:solidFill>
                <a:latin typeface="Calibri"/>
                <a:ea typeface="Calibri"/>
                <a:cs typeface="Calibri"/>
                <a:sym typeface="Calibri"/>
              </a:rPr>
              <a:t> and F is not yet spanning </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remove an edge with minimum weight from </a:t>
            </a:r>
            <a:r>
              <a:rPr b="0" i="1" lang="en-US" sz="2400" u="none" cap="none" strike="noStrike">
                <a:solidFill>
                  <a:schemeClr val="dk1"/>
                </a:solidFill>
                <a:latin typeface="Calibri"/>
                <a:ea typeface="Calibri"/>
                <a:cs typeface="Calibri"/>
                <a:sym typeface="Calibri"/>
              </a:rPr>
              <a:t>S</a:t>
            </a:r>
            <a:endParaRPr b="0" i="0" sz="2400" u="none" cap="none" strike="noStrike">
              <a:solidFill>
                <a:schemeClr val="dk1"/>
              </a:solidFill>
              <a:latin typeface="Calibri"/>
              <a:ea typeface="Calibri"/>
              <a:cs typeface="Calibri"/>
              <a:sym typeface="Calibri"/>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that edge connects two different trees, then add it to the forest, combining two trees into a single tree</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otherwise discard that edge.</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At the termination of the </a:t>
            </a:r>
            <a:r>
              <a:rPr b="0" i="0" lang="en-US" sz="2700" u="sng" cap="none" strike="noStrike">
                <a:solidFill>
                  <a:schemeClr val="hlink"/>
                </a:solidFill>
                <a:latin typeface="Calibri"/>
                <a:ea typeface="Calibri"/>
                <a:cs typeface="Calibri"/>
                <a:sym typeface="Calibri"/>
                <a:hlinkClick r:id="rId5"/>
              </a:rPr>
              <a:t>algorithm</a:t>
            </a:r>
            <a:r>
              <a:rPr b="0" i="0" lang="en-US" sz="2700" u="none" cap="none" strike="noStrike">
                <a:solidFill>
                  <a:schemeClr val="dk1"/>
                </a:solidFill>
                <a:latin typeface="Calibri"/>
                <a:ea typeface="Calibri"/>
                <a:cs typeface="Calibri"/>
                <a:sym typeface="Calibri"/>
              </a:rPr>
              <a:t>, the forest has only one component and forms a minimum spanning tree of the graph.</a:t>
            </a:r>
            <a:endParaRPr/>
          </a:p>
          <a:p>
            <a:pPr indent="-342900" lvl="0" marL="342900" marR="0" rtl="0" algn="l">
              <a:lnSpc>
                <a:spcPct val="80000"/>
              </a:lnSpc>
              <a:spcBef>
                <a:spcPts val="544"/>
              </a:spcBef>
              <a:spcAft>
                <a:spcPts val="0"/>
              </a:spcAft>
              <a:buClr>
                <a:schemeClr val="dk1"/>
              </a:buClr>
              <a:buFont typeface="Arial"/>
              <a:buNone/>
            </a:pPr>
            <a:r>
              <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sp>
        <p:nvSpPr>
          <p:cNvPr id="192" name="Google Shape;19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G=(V,E), T=empty, F=E</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While F is not empty</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choose edge e with minimum weight</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if TUe does not form a  cycle</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T=TUe</a:t>
            </a:r>
            <a:endParaRPr b="0" i="0" sz="2700" u="none" cap="none" strike="noStrike">
              <a:solidFill>
                <a:schemeClr val="dk1"/>
              </a:solidFill>
              <a:latin typeface="Calibri"/>
              <a:ea typeface="Calibri"/>
              <a:cs typeface="Calibri"/>
              <a:sym typeface="Calibri"/>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endif</a:t>
            </a:r>
            <a:endParaRPr b="0" i="0" sz="2700" u="none" cap="none" strike="noStrike">
              <a:solidFill>
                <a:schemeClr val="dk1"/>
              </a:solidFill>
              <a:latin typeface="Calibri"/>
              <a:ea typeface="Calibri"/>
              <a:cs typeface="Calibri"/>
              <a:sym typeface="Calibri"/>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      F=F-e</a:t>
            </a:r>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Enddo</a:t>
            </a:r>
            <a:endParaRPr b="0" i="0" sz="2700" u="none" cap="none" strike="noStrike">
              <a:solidFill>
                <a:schemeClr val="dk1"/>
              </a:solidFill>
              <a:latin typeface="Calibri"/>
              <a:ea typeface="Calibri"/>
              <a:cs typeface="Calibri"/>
              <a:sym typeface="Calibri"/>
            </a:endParaRPr>
          </a:p>
          <a:p>
            <a:pPr indent="-342900" lvl="0" marL="342900" marR="0" rtl="0" algn="l">
              <a:lnSpc>
                <a:spcPct val="8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Here main challenge is to test for cycle which has to be done very efficiently. Sets and disjoint set union algorithm does this job in a great way.</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sp>
        <p:nvSpPr>
          <p:cNvPr id="199" name="Google Shape;19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The algorithm was developed in 1930 by </a:t>
            </a:r>
            <a:r>
              <a:rPr b="0" i="0" lang="en-US" sz="2700" u="sng" cap="none" strike="noStrike">
                <a:solidFill>
                  <a:schemeClr val="hlink"/>
                </a:solidFill>
                <a:latin typeface="Calibri"/>
                <a:ea typeface="Calibri"/>
                <a:cs typeface="Calibri"/>
                <a:sym typeface="Calibri"/>
                <a:hlinkClick r:id="rId3"/>
              </a:rPr>
              <a:t>Czech</a:t>
            </a:r>
            <a:r>
              <a:rPr b="0" i="0" lang="en-US" sz="2700" u="none" cap="none" strike="noStrike">
                <a:solidFill>
                  <a:schemeClr val="dk1"/>
                </a:solidFill>
                <a:latin typeface="Calibri"/>
                <a:ea typeface="Calibri"/>
                <a:cs typeface="Calibri"/>
                <a:sym typeface="Calibri"/>
              </a:rPr>
              <a:t> mathematician </a:t>
            </a:r>
            <a:r>
              <a:rPr b="0" i="0" lang="en-US" sz="2700" u="sng" cap="none" strike="noStrike">
                <a:solidFill>
                  <a:schemeClr val="hlink"/>
                </a:solidFill>
                <a:latin typeface="Calibri"/>
                <a:ea typeface="Calibri"/>
                <a:cs typeface="Calibri"/>
                <a:sym typeface="Calibri"/>
                <a:hlinkClick r:id="rId4"/>
              </a:rPr>
              <a:t>Vojtěch Jarník</a:t>
            </a:r>
            <a:r>
              <a:rPr b="0" i="0" lang="en-US" sz="2700" u="none" cap="none" strike="noStrike">
                <a:solidFill>
                  <a:schemeClr val="dk1"/>
                </a:solidFill>
                <a:latin typeface="Calibri"/>
                <a:ea typeface="Calibri"/>
                <a:cs typeface="Calibri"/>
                <a:sym typeface="Calibri"/>
              </a:rPr>
              <a:t> and later independently by </a:t>
            </a:r>
            <a:r>
              <a:rPr b="0" i="0" lang="en-US" sz="2700" u="sng" cap="none" strike="noStrike">
                <a:solidFill>
                  <a:schemeClr val="hlink"/>
                </a:solidFill>
                <a:latin typeface="Calibri"/>
                <a:ea typeface="Calibri"/>
                <a:cs typeface="Calibri"/>
                <a:sym typeface="Calibri"/>
                <a:hlinkClick r:id="rId5"/>
              </a:rPr>
              <a:t>computer scientist</a:t>
            </a:r>
            <a:r>
              <a:rPr b="0" i="0" lang="en-US" sz="2700" u="none" cap="none" strike="noStrike">
                <a:solidFill>
                  <a:schemeClr val="dk1"/>
                </a:solidFill>
                <a:latin typeface="Calibri"/>
                <a:ea typeface="Calibri"/>
                <a:cs typeface="Calibri"/>
                <a:sym typeface="Calibri"/>
              </a:rPr>
              <a:t> </a:t>
            </a:r>
            <a:r>
              <a:rPr b="0" i="0" lang="en-US" sz="2700" u="sng" cap="none" strike="noStrike">
                <a:solidFill>
                  <a:schemeClr val="hlink"/>
                </a:solidFill>
                <a:latin typeface="Calibri"/>
                <a:ea typeface="Calibri"/>
                <a:cs typeface="Calibri"/>
                <a:sym typeface="Calibri"/>
                <a:hlinkClick r:id="rId6"/>
              </a:rPr>
              <a:t>Robert C. Prim</a:t>
            </a:r>
            <a:r>
              <a:rPr b="0" i="0" lang="en-US" sz="2700" u="none" cap="none" strike="noStrike">
                <a:solidFill>
                  <a:schemeClr val="dk1"/>
                </a:solidFill>
                <a:latin typeface="Calibri"/>
                <a:ea typeface="Calibri"/>
                <a:cs typeface="Calibri"/>
                <a:sym typeface="Calibri"/>
              </a:rPr>
              <a:t> in 1957 and rediscovered by </a:t>
            </a:r>
            <a:r>
              <a:rPr b="0" i="0" lang="en-US" sz="2700" u="sng" cap="none" strike="noStrike">
                <a:solidFill>
                  <a:schemeClr val="hlink"/>
                </a:solidFill>
                <a:latin typeface="Calibri"/>
                <a:ea typeface="Calibri"/>
                <a:cs typeface="Calibri"/>
                <a:sym typeface="Calibri"/>
                <a:hlinkClick r:id="rId7"/>
              </a:rPr>
              <a:t>Edsger Dijkstra</a:t>
            </a:r>
            <a:r>
              <a:rPr b="0" i="0" lang="en-US" sz="2700" u="none" cap="none" strike="noStrike">
                <a:solidFill>
                  <a:schemeClr val="dk1"/>
                </a:solidFill>
                <a:latin typeface="Calibri"/>
                <a:ea typeface="Calibri"/>
                <a:cs typeface="Calibri"/>
                <a:sym typeface="Calibri"/>
              </a:rPr>
              <a:t> in 1959. Therefore it is also sometimes called the </a:t>
            </a:r>
            <a:r>
              <a:rPr b="1" i="0" lang="en-US" sz="2700" u="none" cap="none" strike="noStrike">
                <a:solidFill>
                  <a:schemeClr val="dk1"/>
                </a:solidFill>
                <a:latin typeface="Calibri"/>
                <a:ea typeface="Calibri"/>
                <a:cs typeface="Calibri"/>
                <a:sym typeface="Calibri"/>
              </a:rPr>
              <a:t>DJP algorithm</a:t>
            </a:r>
            <a:r>
              <a:rPr b="0" i="0" lang="en-US" sz="2700" u="none" cap="none" strike="noStrike">
                <a:solidFill>
                  <a:schemeClr val="dk1"/>
                </a:solidFill>
                <a:latin typeface="Calibri"/>
                <a:ea typeface="Calibri"/>
                <a:cs typeface="Calibri"/>
                <a:sym typeface="Calibri"/>
              </a:rPr>
              <a:t>, the </a:t>
            </a:r>
            <a:r>
              <a:rPr b="1" i="0" lang="en-US" sz="2700" u="none" cap="none" strike="noStrike">
                <a:solidFill>
                  <a:schemeClr val="dk1"/>
                </a:solidFill>
                <a:latin typeface="Calibri"/>
                <a:ea typeface="Calibri"/>
                <a:cs typeface="Calibri"/>
                <a:sym typeface="Calibri"/>
              </a:rPr>
              <a:t>Jarník algorithm</a:t>
            </a:r>
            <a:r>
              <a:rPr b="0" i="0" lang="en-US" sz="2700" u="none" cap="none" strike="noStrike">
                <a:solidFill>
                  <a:schemeClr val="dk1"/>
                </a:solidFill>
                <a:latin typeface="Calibri"/>
                <a:ea typeface="Calibri"/>
                <a:cs typeface="Calibri"/>
                <a:sym typeface="Calibri"/>
              </a:rPr>
              <a:t>, or the </a:t>
            </a:r>
            <a:r>
              <a:rPr b="1" i="0" lang="en-US" sz="2700" u="none" cap="none" strike="noStrike">
                <a:solidFill>
                  <a:schemeClr val="dk1"/>
                </a:solidFill>
                <a:latin typeface="Calibri"/>
                <a:ea typeface="Calibri"/>
                <a:cs typeface="Calibri"/>
                <a:sym typeface="Calibri"/>
              </a:rPr>
              <a:t>Prim–Jarník algorithm</a:t>
            </a:r>
            <a:r>
              <a:rPr b="0" i="0" lang="en-US" sz="2700" u="none" cap="none" strike="noStrike">
                <a:solidFill>
                  <a:schemeClr val="dk1"/>
                </a:solidFill>
                <a:latin typeface="Calibri"/>
                <a:ea typeface="Calibri"/>
                <a:cs typeface="Calibri"/>
                <a:sym typeface="Calibri"/>
              </a:rPr>
              <a:t>.</a:t>
            </a:r>
            <a:endParaRPr/>
          </a:p>
          <a:p>
            <a:pPr indent="-342900" lvl="0" marL="342900" marR="0" rtl="0" algn="l">
              <a:lnSpc>
                <a:spcPct val="90000"/>
              </a:lnSpc>
              <a:spcBef>
                <a:spcPts val="540"/>
              </a:spcBef>
              <a:spcAft>
                <a:spcPts val="0"/>
              </a:spcAft>
              <a:buClr>
                <a:schemeClr val="dk1"/>
              </a:buClr>
              <a:buFont typeface="Arial"/>
              <a:buNone/>
            </a:pPr>
            <a:r>
              <a:rPr b="0" i="0" lang="en-US" sz="2700" u="none" cap="none" strike="noStrike">
                <a:solidFill>
                  <a:schemeClr val="dk1"/>
                </a:solidFill>
                <a:latin typeface="Calibri"/>
                <a:ea typeface="Calibri"/>
                <a:cs typeface="Calibri"/>
                <a:sym typeface="Calibri"/>
              </a:rPr>
              <a:t>In this algorithm starting from an arbitrary vertex(termed connected and remaining disconnected) vertex nearest to the connected set is sequentially added updating information on the nearest  vertex in the connected set from each member of the disconnected set.</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sp>
        <p:nvSpPr>
          <p:cNvPr id="206" name="Google Shape;206;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50"/>
              <a:buFont typeface="Arial"/>
              <a:buChar char="•"/>
            </a:pPr>
            <a:r>
              <a:rPr b="0" i="0" lang="en-US" sz="2950" u="none" cap="none" strike="noStrike">
                <a:solidFill>
                  <a:schemeClr val="dk1"/>
                </a:solidFill>
                <a:latin typeface="Calibri"/>
                <a:ea typeface="Calibri"/>
                <a:cs typeface="Calibri"/>
                <a:sym typeface="Calibri"/>
              </a:rPr>
              <a:t>The only spanning tree of the empty graph (with an empty vertex set) is again the empty graph. The following description assumes that this special case is handled separately.</a:t>
            </a:r>
            <a:endParaRPr/>
          </a:p>
          <a:p>
            <a:pPr indent="-342900" lvl="0" marL="342900" marR="0" rtl="0" algn="l">
              <a:lnSpc>
                <a:spcPct val="80000"/>
              </a:lnSpc>
              <a:spcBef>
                <a:spcPts val="590"/>
              </a:spcBef>
              <a:spcAft>
                <a:spcPts val="0"/>
              </a:spcAft>
              <a:buClr>
                <a:schemeClr val="dk1"/>
              </a:buClr>
              <a:buSzPts val="2950"/>
              <a:buFont typeface="Arial"/>
              <a:buChar char="•"/>
            </a:pPr>
            <a:r>
              <a:rPr b="0" i="0" lang="en-US" sz="2950" u="none" cap="none" strike="noStrike">
                <a:solidFill>
                  <a:schemeClr val="dk1"/>
                </a:solidFill>
                <a:latin typeface="Calibri"/>
                <a:ea typeface="Calibri"/>
                <a:cs typeface="Calibri"/>
                <a:sym typeface="Calibri"/>
              </a:rPr>
              <a:t>The algorithm continuously increases the size of a tree, one edge at a time, starting with a tree consisting of a single vertex, until it spans all vertices.</a:t>
            </a:r>
            <a:endParaRPr/>
          </a:p>
          <a:p>
            <a:pPr indent="-342900" lvl="0" marL="342900" marR="0" rtl="0" algn="l">
              <a:lnSpc>
                <a:spcPct val="80000"/>
              </a:lnSpc>
              <a:spcBef>
                <a:spcPts val="590"/>
              </a:spcBef>
              <a:spcAft>
                <a:spcPts val="0"/>
              </a:spcAft>
              <a:buClr>
                <a:schemeClr val="dk1"/>
              </a:buClr>
              <a:buSzPts val="2950"/>
              <a:buFont typeface="Arial"/>
              <a:buChar char="•"/>
            </a:pPr>
            <a:r>
              <a:rPr b="0" i="0" lang="en-US" sz="2950" u="none" cap="none" strike="noStrike">
                <a:solidFill>
                  <a:schemeClr val="dk1"/>
                </a:solidFill>
                <a:latin typeface="Calibri"/>
                <a:ea typeface="Calibri"/>
                <a:cs typeface="Calibri"/>
                <a:sym typeface="Calibri"/>
              </a:rPr>
              <a:t>Input: A non-empty connected weighted graph with vertices </a:t>
            </a:r>
            <a:r>
              <a:rPr b="0" i="1" lang="en-US" sz="2950" u="none" cap="none" strike="noStrike">
                <a:solidFill>
                  <a:schemeClr val="dk1"/>
                </a:solidFill>
                <a:latin typeface="Calibri"/>
                <a:ea typeface="Calibri"/>
                <a:cs typeface="Calibri"/>
                <a:sym typeface="Calibri"/>
              </a:rPr>
              <a:t>V</a:t>
            </a:r>
            <a:r>
              <a:rPr b="0" i="0" lang="en-US" sz="2950" u="none" cap="none" strike="noStrike">
                <a:solidFill>
                  <a:schemeClr val="dk1"/>
                </a:solidFill>
                <a:latin typeface="Calibri"/>
                <a:ea typeface="Calibri"/>
                <a:cs typeface="Calibri"/>
                <a:sym typeface="Calibri"/>
              </a:rPr>
              <a:t> and edges </a:t>
            </a:r>
            <a:r>
              <a:rPr b="0" i="1" lang="en-US" sz="2950" u="none" cap="none" strike="noStrike">
                <a:solidFill>
                  <a:schemeClr val="dk1"/>
                </a:solidFill>
                <a:latin typeface="Calibri"/>
                <a:ea typeface="Calibri"/>
                <a:cs typeface="Calibri"/>
                <a:sym typeface="Calibri"/>
              </a:rPr>
              <a:t>E</a:t>
            </a:r>
            <a:r>
              <a:rPr b="0" i="0" lang="en-US" sz="2950" u="none" cap="none" strike="noStrike">
                <a:solidFill>
                  <a:schemeClr val="dk1"/>
                </a:solidFill>
                <a:latin typeface="Calibri"/>
                <a:ea typeface="Calibri"/>
                <a:cs typeface="Calibri"/>
                <a:sym typeface="Calibri"/>
              </a:rPr>
              <a:t> (the weights can be negative).</a:t>
            </a:r>
            <a:endParaRPr/>
          </a:p>
          <a:p>
            <a:pPr indent="-342900" lvl="0" marL="342900" marR="0" rtl="0" algn="l">
              <a:lnSpc>
                <a:spcPct val="8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sp>
        <p:nvSpPr>
          <p:cNvPr id="212" name="Google Shape;21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50"/>
              <a:buFont typeface="Arial"/>
              <a:buChar char="•"/>
            </a:pPr>
            <a:r>
              <a:rPr b="0" i="0" lang="en-US" sz="2950" u="none" cap="none" strike="noStrike">
                <a:solidFill>
                  <a:schemeClr val="dk1"/>
                </a:solidFill>
                <a:latin typeface="Calibri"/>
                <a:ea typeface="Calibri"/>
                <a:cs typeface="Calibri"/>
                <a:sym typeface="Calibri"/>
              </a:rPr>
              <a:t>Initialize: </a:t>
            </a:r>
            <a:r>
              <a:rPr b="0" i="1" lang="en-US" sz="2950" u="none" cap="none" strike="noStrike">
                <a:solidFill>
                  <a:schemeClr val="dk1"/>
                </a:solidFill>
                <a:latin typeface="Calibri"/>
                <a:ea typeface="Calibri"/>
                <a:cs typeface="Calibri"/>
                <a:sym typeface="Calibri"/>
              </a:rPr>
              <a:t>V</a:t>
            </a:r>
            <a:r>
              <a:rPr b="0" baseline="-25000" i="0" lang="en-US" sz="2950" u="none" cap="none" strike="noStrike">
                <a:solidFill>
                  <a:schemeClr val="dk1"/>
                </a:solidFill>
                <a:latin typeface="Calibri"/>
                <a:ea typeface="Calibri"/>
                <a:cs typeface="Calibri"/>
                <a:sym typeface="Calibri"/>
              </a:rPr>
              <a:t>new</a:t>
            </a:r>
            <a:r>
              <a:rPr b="0" i="0" lang="en-US" sz="2950" u="none" cap="none" strike="noStrike">
                <a:solidFill>
                  <a:schemeClr val="dk1"/>
                </a:solidFill>
                <a:latin typeface="Calibri"/>
                <a:ea typeface="Calibri"/>
                <a:cs typeface="Calibri"/>
                <a:sym typeface="Calibri"/>
              </a:rPr>
              <a:t> = {</a:t>
            </a:r>
            <a:r>
              <a:rPr b="0" i="1" lang="en-US" sz="2950" u="none" cap="none" strike="noStrike">
                <a:solidFill>
                  <a:schemeClr val="dk1"/>
                </a:solidFill>
                <a:latin typeface="Calibri"/>
                <a:ea typeface="Calibri"/>
                <a:cs typeface="Calibri"/>
                <a:sym typeface="Calibri"/>
              </a:rPr>
              <a:t>x</a:t>
            </a:r>
            <a:r>
              <a:rPr b="0" i="0" lang="en-US" sz="2950" u="none" cap="none" strike="noStrike">
                <a:solidFill>
                  <a:schemeClr val="dk1"/>
                </a:solidFill>
                <a:latin typeface="Calibri"/>
                <a:ea typeface="Calibri"/>
                <a:cs typeface="Calibri"/>
                <a:sym typeface="Calibri"/>
              </a:rPr>
              <a:t>}, where </a:t>
            </a:r>
            <a:r>
              <a:rPr b="0" i="1" lang="en-US" sz="2950" u="none" cap="none" strike="noStrike">
                <a:solidFill>
                  <a:schemeClr val="dk1"/>
                </a:solidFill>
                <a:latin typeface="Calibri"/>
                <a:ea typeface="Calibri"/>
                <a:cs typeface="Calibri"/>
                <a:sym typeface="Calibri"/>
              </a:rPr>
              <a:t>x</a:t>
            </a:r>
            <a:r>
              <a:rPr b="0" i="0" lang="en-US" sz="2950" u="none" cap="none" strike="noStrike">
                <a:solidFill>
                  <a:schemeClr val="dk1"/>
                </a:solidFill>
                <a:latin typeface="Calibri"/>
                <a:ea typeface="Calibri"/>
                <a:cs typeface="Calibri"/>
                <a:sym typeface="Calibri"/>
              </a:rPr>
              <a:t> is an arbitrary node (starting point) from </a:t>
            </a:r>
            <a:r>
              <a:rPr b="0" i="1" lang="en-US" sz="2950" u="none" cap="none" strike="noStrike">
                <a:solidFill>
                  <a:schemeClr val="dk1"/>
                </a:solidFill>
                <a:latin typeface="Calibri"/>
                <a:ea typeface="Calibri"/>
                <a:cs typeface="Calibri"/>
                <a:sym typeface="Calibri"/>
              </a:rPr>
              <a:t>V</a:t>
            </a:r>
            <a:r>
              <a:rPr b="0" i="0" lang="en-US" sz="2950" u="none" cap="none" strike="noStrike">
                <a:solidFill>
                  <a:schemeClr val="dk1"/>
                </a:solidFill>
                <a:latin typeface="Calibri"/>
                <a:ea typeface="Calibri"/>
                <a:cs typeface="Calibri"/>
                <a:sym typeface="Calibri"/>
              </a:rPr>
              <a:t>, </a:t>
            </a:r>
            <a:r>
              <a:rPr b="0" i="1" lang="en-US" sz="2950" u="none" cap="none" strike="noStrike">
                <a:solidFill>
                  <a:schemeClr val="dk1"/>
                </a:solidFill>
                <a:latin typeface="Calibri"/>
                <a:ea typeface="Calibri"/>
                <a:cs typeface="Calibri"/>
                <a:sym typeface="Calibri"/>
              </a:rPr>
              <a:t>E</a:t>
            </a:r>
            <a:r>
              <a:rPr b="0" baseline="-25000" i="0" lang="en-US" sz="2950" u="none" cap="none" strike="noStrike">
                <a:solidFill>
                  <a:schemeClr val="dk1"/>
                </a:solidFill>
                <a:latin typeface="Calibri"/>
                <a:ea typeface="Calibri"/>
                <a:cs typeface="Calibri"/>
                <a:sym typeface="Calibri"/>
              </a:rPr>
              <a:t>new</a:t>
            </a:r>
            <a:r>
              <a:rPr b="0" i="0" lang="en-US" sz="2950" u="none" cap="none" strike="noStrike">
                <a:solidFill>
                  <a:schemeClr val="dk1"/>
                </a:solidFill>
                <a:latin typeface="Calibri"/>
                <a:ea typeface="Calibri"/>
                <a:cs typeface="Calibri"/>
                <a:sym typeface="Calibri"/>
              </a:rPr>
              <a:t> = {}</a:t>
            </a:r>
            <a:endParaRPr/>
          </a:p>
          <a:p>
            <a:pPr indent="-342900" lvl="0" marL="342900" marR="0" rtl="0" algn="l">
              <a:lnSpc>
                <a:spcPct val="90000"/>
              </a:lnSpc>
              <a:spcBef>
                <a:spcPts val="590"/>
              </a:spcBef>
              <a:spcAft>
                <a:spcPts val="0"/>
              </a:spcAft>
              <a:buClr>
                <a:schemeClr val="dk1"/>
              </a:buClr>
              <a:buSzPts val="2950"/>
              <a:buFont typeface="Arial"/>
              <a:buChar char="•"/>
            </a:pPr>
            <a:r>
              <a:rPr b="0" i="0" lang="en-US" sz="2950" u="none" cap="none" strike="noStrike">
                <a:solidFill>
                  <a:schemeClr val="dk1"/>
                </a:solidFill>
                <a:latin typeface="Calibri"/>
                <a:ea typeface="Calibri"/>
                <a:cs typeface="Calibri"/>
                <a:sym typeface="Calibri"/>
              </a:rPr>
              <a:t>Repeat until </a:t>
            </a:r>
            <a:r>
              <a:rPr b="0" i="1" lang="en-US" sz="2950" u="none" cap="none" strike="noStrike">
                <a:solidFill>
                  <a:schemeClr val="dk1"/>
                </a:solidFill>
                <a:latin typeface="Calibri"/>
                <a:ea typeface="Calibri"/>
                <a:cs typeface="Calibri"/>
                <a:sym typeface="Calibri"/>
              </a:rPr>
              <a:t>V</a:t>
            </a:r>
            <a:r>
              <a:rPr b="0" baseline="-25000" i="0" lang="en-US" sz="2950" u="none" cap="none" strike="noStrike">
                <a:solidFill>
                  <a:schemeClr val="dk1"/>
                </a:solidFill>
                <a:latin typeface="Calibri"/>
                <a:ea typeface="Calibri"/>
                <a:cs typeface="Calibri"/>
                <a:sym typeface="Calibri"/>
              </a:rPr>
              <a:t>new</a:t>
            </a:r>
            <a:r>
              <a:rPr b="0" i="0" lang="en-US" sz="2950" u="none" cap="none" strike="noStrike">
                <a:solidFill>
                  <a:schemeClr val="dk1"/>
                </a:solidFill>
                <a:latin typeface="Calibri"/>
                <a:ea typeface="Calibri"/>
                <a:cs typeface="Calibri"/>
                <a:sym typeface="Calibri"/>
              </a:rPr>
              <a:t> = </a:t>
            </a:r>
            <a:r>
              <a:rPr b="0" i="1" lang="en-US" sz="2950" u="none" cap="none" strike="noStrike">
                <a:solidFill>
                  <a:schemeClr val="dk1"/>
                </a:solidFill>
                <a:latin typeface="Calibri"/>
                <a:ea typeface="Calibri"/>
                <a:cs typeface="Calibri"/>
                <a:sym typeface="Calibri"/>
              </a:rPr>
              <a:t>V</a:t>
            </a:r>
            <a:r>
              <a:rPr b="0" i="0" lang="en-US" sz="2950" u="none" cap="none" strike="noStrike">
                <a:solidFill>
                  <a:schemeClr val="dk1"/>
                </a:solidFill>
                <a:latin typeface="Calibri"/>
                <a:ea typeface="Calibri"/>
                <a:cs typeface="Calibri"/>
                <a:sym typeface="Calibri"/>
              </a:rPr>
              <a:t>: </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For each vertex not in </a:t>
            </a:r>
            <a:r>
              <a:rPr b="0" i="1" lang="en-US" sz="2600" u="none" cap="none" strike="noStrike">
                <a:solidFill>
                  <a:schemeClr val="dk1"/>
                </a:solidFill>
                <a:latin typeface="Calibri"/>
                <a:ea typeface="Calibri"/>
                <a:cs typeface="Calibri"/>
                <a:sym typeface="Calibri"/>
              </a:rPr>
              <a:t>V</a:t>
            </a:r>
            <a:r>
              <a:rPr b="0" baseline="-25000" i="0" lang="en-US" sz="2600" u="none" cap="none" strike="noStrike">
                <a:solidFill>
                  <a:schemeClr val="dk1"/>
                </a:solidFill>
                <a:latin typeface="Calibri"/>
                <a:ea typeface="Calibri"/>
                <a:cs typeface="Calibri"/>
                <a:sym typeface="Calibri"/>
              </a:rPr>
              <a:t>new</a:t>
            </a:r>
            <a:r>
              <a:rPr b="0" i="0" lang="en-US" sz="2600" u="none" cap="none" strike="noStrike">
                <a:solidFill>
                  <a:schemeClr val="dk1"/>
                </a:solidFill>
                <a:latin typeface="Calibri"/>
                <a:ea typeface="Calibri"/>
                <a:cs typeface="Calibri"/>
                <a:sym typeface="Calibri"/>
              </a:rPr>
              <a:t> find nearest vertex in </a:t>
            </a:r>
            <a:r>
              <a:rPr b="0" i="1" lang="en-US" sz="2600" u="none" cap="none" strike="noStrike">
                <a:solidFill>
                  <a:schemeClr val="dk1"/>
                </a:solidFill>
                <a:latin typeface="Calibri"/>
                <a:ea typeface="Calibri"/>
                <a:cs typeface="Calibri"/>
                <a:sym typeface="Calibri"/>
              </a:rPr>
              <a:t>V</a:t>
            </a:r>
            <a:r>
              <a:rPr b="0" baseline="-25000" i="0" lang="en-US" sz="2600" u="none" cap="none" strike="noStrike">
                <a:solidFill>
                  <a:schemeClr val="dk1"/>
                </a:solidFill>
                <a:latin typeface="Calibri"/>
                <a:ea typeface="Calibri"/>
                <a:cs typeface="Calibri"/>
                <a:sym typeface="Calibri"/>
              </a:rPr>
              <a:t>new</a:t>
            </a:r>
            <a:r>
              <a:rPr b="0" i="0" lang="en-US" sz="2600" u="none" cap="none" strike="noStrike">
                <a:solidFill>
                  <a:schemeClr val="dk1"/>
                </a:solidFill>
                <a:latin typeface="Calibri"/>
                <a:ea typeface="Calibri"/>
                <a:cs typeface="Calibri"/>
                <a:sym typeface="Calibri"/>
              </a:rPr>
              <a:t> </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Choose an edge (</a:t>
            </a:r>
            <a:r>
              <a:rPr b="0" i="1" lang="en-US" sz="2600" u="none" cap="none" strike="noStrike">
                <a:solidFill>
                  <a:schemeClr val="dk1"/>
                </a:solidFill>
                <a:latin typeface="Calibri"/>
                <a:ea typeface="Calibri"/>
                <a:cs typeface="Calibri"/>
                <a:sym typeface="Calibri"/>
              </a:rPr>
              <a:t>u</a:t>
            </a:r>
            <a:r>
              <a:rPr b="0" i="0" lang="en-US" sz="2600" u="none" cap="none" strike="noStrike">
                <a:solidFill>
                  <a:schemeClr val="dk1"/>
                </a:solidFill>
                <a:latin typeface="Calibri"/>
                <a:ea typeface="Calibri"/>
                <a:cs typeface="Calibri"/>
                <a:sym typeface="Calibri"/>
              </a:rPr>
              <a:t>, </a:t>
            </a:r>
            <a:r>
              <a:rPr b="0" i="1" lang="en-US" sz="2600" u="none" cap="none" strike="noStrike">
                <a:solidFill>
                  <a:schemeClr val="dk1"/>
                </a:solidFill>
                <a:latin typeface="Calibri"/>
                <a:ea typeface="Calibri"/>
                <a:cs typeface="Calibri"/>
                <a:sym typeface="Calibri"/>
              </a:rPr>
              <a:t>v</a:t>
            </a:r>
            <a:r>
              <a:rPr b="0" i="0" lang="en-US" sz="2600" u="none" cap="none" strike="noStrike">
                <a:solidFill>
                  <a:schemeClr val="dk1"/>
                </a:solidFill>
                <a:latin typeface="Calibri"/>
                <a:ea typeface="Calibri"/>
                <a:cs typeface="Calibri"/>
                <a:sym typeface="Calibri"/>
              </a:rPr>
              <a:t>) with minimal weight such that </a:t>
            </a:r>
            <a:r>
              <a:rPr b="0" i="1" lang="en-US" sz="2600" u="none" cap="none" strike="noStrike">
                <a:solidFill>
                  <a:schemeClr val="dk1"/>
                </a:solidFill>
                <a:latin typeface="Calibri"/>
                <a:ea typeface="Calibri"/>
                <a:cs typeface="Calibri"/>
                <a:sym typeface="Calibri"/>
              </a:rPr>
              <a:t>u</a:t>
            </a:r>
            <a:r>
              <a:rPr b="0" i="0" lang="en-US" sz="2600" u="none" cap="none" strike="noStrike">
                <a:solidFill>
                  <a:schemeClr val="dk1"/>
                </a:solidFill>
                <a:latin typeface="Calibri"/>
                <a:ea typeface="Calibri"/>
                <a:cs typeface="Calibri"/>
                <a:sym typeface="Calibri"/>
              </a:rPr>
              <a:t> is in </a:t>
            </a:r>
            <a:r>
              <a:rPr b="0" i="1" lang="en-US" sz="2600" u="none" cap="none" strike="noStrike">
                <a:solidFill>
                  <a:schemeClr val="dk1"/>
                </a:solidFill>
                <a:latin typeface="Calibri"/>
                <a:ea typeface="Calibri"/>
                <a:cs typeface="Calibri"/>
                <a:sym typeface="Calibri"/>
              </a:rPr>
              <a:t>V</a:t>
            </a:r>
            <a:r>
              <a:rPr b="0" baseline="-25000" i="0" lang="en-US" sz="2600" u="none" cap="none" strike="noStrike">
                <a:solidFill>
                  <a:schemeClr val="dk1"/>
                </a:solidFill>
                <a:latin typeface="Calibri"/>
                <a:ea typeface="Calibri"/>
                <a:cs typeface="Calibri"/>
                <a:sym typeface="Calibri"/>
              </a:rPr>
              <a:t>new</a:t>
            </a:r>
            <a:r>
              <a:rPr b="0" i="0" lang="en-US" sz="2600" u="none" cap="none" strike="noStrike">
                <a:solidFill>
                  <a:schemeClr val="dk1"/>
                </a:solidFill>
                <a:latin typeface="Calibri"/>
                <a:ea typeface="Calibri"/>
                <a:cs typeface="Calibri"/>
                <a:sym typeface="Calibri"/>
              </a:rPr>
              <a:t> and </a:t>
            </a:r>
            <a:r>
              <a:rPr b="0" i="1" lang="en-US" sz="2600" u="none" cap="none" strike="noStrike">
                <a:solidFill>
                  <a:schemeClr val="dk1"/>
                </a:solidFill>
                <a:latin typeface="Calibri"/>
                <a:ea typeface="Calibri"/>
                <a:cs typeface="Calibri"/>
                <a:sym typeface="Calibri"/>
              </a:rPr>
              <a:t>v</a:t>
            </a:r>
            <a:r>
              <a:rPr b="0" i="0" lang="en-US" sz="2600" u="none" cap="none" strike="noStrike">
                <a:solidFill>
                  <a:schemeClr val="dk1"/>
                </a:solidFill>
                <a:latin typeface="Calibri"/>
                <a:ea typeface="Calibri"/>
                <a:cs typeface="Calibri"/>
                <a:sym typeface="Calibri"/>
              </a:rPr>
              <a:t> is not (if there are multiple edges with the same weight, any of them may be picked)</a:t>
            </a:r>
            <a:endParaRPr/>
          </a:p>
          <a:p>
            <a:pPr indent="-285750" lvl="1" marL="742950" marR="0" rtl="0" algn="l">
              <a:lnSpc>
                <a:spcPct val="9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Add </a:t>
            </a:r>
            <a:r>
              <a:rPr b="0" i="1" lang="en-US" sz="2600" u="none" cap="none" strike="noStrike">
                <a:solidFill>
                  <a:schemeClr val="dk1"/>
                </a:solidFill>
                <a:latin typeface="Calibri"/>
                <a:ea typeface="Calibri"/>
                <a:cs typeface="Calibri"/>
                <a:sym typeface="Calibri"/>
              </a:rPr>
              <a:t>v</a:t>
            </a:r>
            <a:r>
              <a:rPr b="0" i="0" lang="en-US" sz="2600" u="none" cap="none" strike="noStrike">
                <a:solidFill>
                  <a:schemeClr val="dk1"/>
                </a:solidFill>
                <a:latin typeface="Calibri"/>
                <a:ea typeface="Calibri"/>
                <a:cs typeface="Calibri"/>
                <a:sym typeface="Calibri"/>
              </a:rPr>
              <a:t> to </a:t>
            </a:r>
            <a:r>
              <a:rPr b="0" i="1" lang="en-US" sz="2600" u="none" cap="none" strike="noStrike">
                <a:solidFill>
                  <a:schemeClr val="dk1"/>
                </a:solidFill>
                <a:latin typeface="Calibri"/>
                <a:ea typeface="Calibri"/>
                <a:cs typeface="Calibri"/>
                <a:sym typeface="Calibri"/>
              </a:rPr>
              <a:t>V</a:t>
            </a:r>
            <a:r>
              <a:rPr b="0" baseline="-25000" i="0" lang="en-US" sz="2600" u="none" cap="none" strike="noStrike">
                <a:solidFill>
                  <a:schemeClr val="dk1"/>
                </a:solidFill>
                <a:latin typeface="Calibri"/>
                <a:ea typeface="Calibri"/>
                <a:cs typeface="Calibri"/>
                <a:sym typeface="Calibri"/>
              </a:rPr>
              <a:t>new</a:t>
            </a:r>
            <a:r>
              <a:rPr b="0" i="0" lang="en-US" sz="2600" u="none" cap="none" strike="noStrike">
                <a:solidFill>
                  <a:schemeClr val="dk1"/>
                </a:solidFill>
                <a:latin typeface="Calibri"/>
                <a:ea typeface="Calibri"/>
                <a:cs typeface="Calibri"/>
                <a:sym typeface="Calibri"/>
              </a:rPr>
              <a:t>, and (</a:t>
            </a:r>
            <a:r>
              <a:rPr b="0" i="1" lang="en-US" sz="2600" u="none" cap="none" strike="noStrike">
                <a:solidFill>
                  <a:schemeClr val="dk1"/>
                </a:solidFill>
                <a:latin typeface="Calibri"/>
                <a:ea typeface="Calibri"/>
                <a:cs typeface="Calibri"/>
                <a:sym typeface="Calibri"/>
              </a:rPr>
              <a:t>u</a:t>
            </a:r>
            <a:r>
              <a:rPr b="0" i="0" lang="en-US" sz="2600" u="none" cap="none" strike="noStrike">
                <a:solidFill>
                  <a:schemeClr val="dk1"/>
                </a:solidFill>
                <a:latin typeface="Calibri"/>
                <a:ea typeface="Calibri"/>
                <a:cs typeface="Calibri"/>
                <a:sym typeface="Calibri"/>
              </a:rPr>
              <a:t>, </a:t>
            </a:r>
            <a:r>
              <a:rPr b="0" i="1" lang="en-US" sz="2600" u="none" cap="none" strike="noStrike">
                <a:solidFill>
                  <a:schemeClr val="dk1"/>
                </a:solidFill>
                <a:latin typeface="Calibri"/>
                <a:ea typeface="Calibri"/>
                <a:cs typeface="Calibri"/>
                <a:sym typeface="Calibri"/>
              </a:rPr>
              <a:t>v</a:t>
            </a:r>
            <a:r>
              <a:rPr b="0" i="0" lang="en-US" sz="2600" u="none" cap="none" strike="noStrike">
                <a:solidFill>
                  <a:schemeClr val="dk1"/>
                </a:solidFill>
                <a:latin typeface="Calibri"/>
                <a:ea typeface="Calibri"/>
                <a:cs typeface="Calibri"/>
                <a:sym typeface="Calibri"/>
              </a:rPr>
              <a:t>) to </a:t>
            </a:r>
            <a:r>
              <a:rPr b="0" i="1" lang="en-US" sz="2600" u="none" cap="none" strike="noStrike">
                <a:solidFill>
                  <a:schemeClr val="dk1"/>
                </a:solidFill>
                <a:latin typeface="Calibri"/>
                <a:ea typeface="Calibri"/>
                <a:cs typeface="Calibri"/>
                <a:sym typeface="Calibri"/>
              </a:rPr>
              <a:t>E</a:t>
            </a:r>
            <a:r>
              <a:rPr b="0" baseline="-25000" i="0" lang="en-US" sz="2600" u="none" cap="none" strike="noStrike">
                <a:solidFill>
                  <a:schemeClr val="dk1"/>
                </a:solidFill>
                <a:latin typeface="Calibri"/>
                <a:ea typeface="Calibri"/>
                <a:cs typeface="Calibri"/>
                <a:sym typeface="Calibri"/>
              </a:rPr>
              <a:t>new, </a:t>
            </a:r>
            <a:r>
              <a:rPr b="0" i="0" lang="en-US" sz="2600" u="none" cap="none" strike="noStrike">
                <a:solidFill>
                  <a:schemeClr val="dk1"/>
                </a:solidFill>
                <a:latin typeface="Calibri"/>
                <a:ea typeface="Calibri"/>
                <a:cs typeface="Calibri"/>
                <a:sym typeface="Calibri"/>
              </a:rPr>
              <a:t>Update nearest array</a:t>
            </a:r>
            <a:endParaRPr/>
          </a:p>
          <a:p>
            <a:pPr indent="-342900" lvl="0" marL="342900" marR="0" rtl="0" algn="l">
              <a:lnSpc>
                <a:spcPct val="90000"/>
              </a:lnSpc>
              <a:spcBef>
                <a:spcPts val="590"/>
              </a:spcBef>
              <a:spcAft>
                <a:spcPts val="0"/>
              </a:spcAft>
              <a:buClr>
                <a:schemeClr val="dk1"/>
              </a:buClr>
              <a:buSzPts val="2950"/>
              <a:buFont typeface="Arial"/>
              <a:buChar char="•"/>
            </a:pPr>
            <a:r>
              <a:rPr b="0" i="0" lang="en-US" sz="2950" u="none" cap="none" strike="noStrike">
                <a:solidFill>
                  <a:schemeClr val="dk1"/>
                </a:solidFill>
                <a:latin typeface="Calibri"/>
                <a:ea typeface="Calibri"/>
                <a:cs typeface="Calibri"/>
                <a:sym typeface="Calibri"/>
              </a:rPr>
              <a:t>Output: </a:t>
            </a:r>
            <a:r>
              <a:rPr b="0" i="1" lang="en-US" sz="2950" u="none" cap="none" strike="noStrike">
                <a:solidFill>
                  <a:schemeClr val="dk1"/>
                </a:solidFill>
                <a:latin typeface="Calibri"/>
                <a:ea typeface="Calibri"/>
                <a:cs typeface="Calibri"/>
                <a:sym typeface="Calibri"/>
              </a:rPr>
              <a:t>V</a:t>
            </a:r>
            <a:r>
              <a:rPr b="0" baseline="-25000" i="0" lang="en-US" sz="2950" u="none" cap="none" strike="noStrike">
                <a:solidFill>
                  <a:schemeClr val="dk1"/>
                </a:solidFill>
                <a:latin typeface="Calibri"/>
                <a:ea typeface="Calibri"/>
                <a:cs typeface="Calibri"/>
                <a:sym typeface="Calibri"/>
              </a:rPr>
              <a:t>new</a:t>
            </a:r>
            <a:r>
              <a:rPr b="0" i="0" lang="en-US" sz="2950" u="none" cap="none" strike="noStrike">
                <a:solidFill>
                  <a:schemeClr val="dk1"/>
                </a:solidFill>
                <a:latin typeface="Calibri"/>
                <a:ea typeface="Calibri"/>
                <a:cs typeface="Calibri"/>
                <a:sym typeface="Calibri"/>
              </a:rPr>
              <a:t> and </a:t>
            </a:r>
            <a:r>
              <a:rPr b="0" i="1" lang="en-US" sz="2950" u="none" cap="none" strike="noStrike">
                <a:solidFill>
                  <a:schemeClr val="dk1"/>
                </a:solidFill>
                <a:latin typeface="Calibri"/>
                <a:ea typeface="Calibri"/>
                <a:cs typeface="Calibri"/>
                <a:sym typeface="Calibri"/>
              </a:rPr>
              <a:t>E</a:t>
            </a:r>
            <a:r>
              <a:rPr b="0" baseline="-25000" i="0" lang="en-US" sz="2950" u="none" cap="none" strike="noStrike">
                <a:solidFill>
                  <a:schemeClr val="dk1"/>
                </a:solidFill>
                <a:latin typeface="Calibri"/>
                <a:ea typeface="Calibri"/>
                <a:cs typeface="Calibri"/>
                <a:sym typeface="Calibri"/>
              </a:rPr>
              <a:t>new</a:t>
            </a:r>
            <a:r>
              <a:rPr b="0" i="0" lang="en-US" sz="2950" u="none" cap="none" strike="noStrike">
                <a:solidFill>
                  <a:schemeClr val="dk1"/>
                </a:solidFill>
                <a:latin typeface="Calibri"/>
                <a:ea typeface="Calibri"/>
                <a:cs typeface="Calibri"/>
                <a:sym typeface="Calibri"/>
              </a:rPr>
              <a:t> describe a minimal spanning tree</a:t>
            </a:r>
            <a:endParaRPr/>
          </a:p>
          <a:p>
            <a:pPr indent="-154940" lvl="0" marL="342900" marR="0" rtl="0" algn="l">
              <a:lnSpc>
                <a:spcPct val="90000"/>
              </a:lnSpc>
              <a:spcBef>
                <a:spcPts val="592"/>
              </a:spcBef>
              <a:spcAft>
                <a:spcPts val="0"/>
              </a:spcAft>
              <a:buClr>
                <a:schemeClr val="dk1"/>
              </a:buClr>
              <a:buSzPts val="2960"/>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pic>
        <p:nvPicPr>
          <p:cNvPr descr="C:\Users\iac office3\Desktop\prim_1.png" id="219" name="Google Shape;219;p31"/>
          <p:cNvPicPr preferRelativeResize="0"/>
          <p:nvPr>
            <p:ph idx="1" type="body"/>
          </p:nvPr>
        </p:nvPicPr>
        <p:blipFill rotWithShape="1">
          <a:blip r:embed="rId3">
            <a:alphaModFix/>
          </a:blip>
          <a:srcRect b="0" l="0" r="0" t="0"/>
          <a:stretch/>
        </p:blipFill>
        <p:spPr>
          <a:xfrm>
            <a:off x="1872149" y="1600200"/>
            <a:ext cx="5399701" cy="45259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Greedy Techniques</a:t>
            </a:r>
            <a:endParaRPr b="0" i="0" sz="4400" u="none" cap="none" strike="noStrike">
              <a:solidFill>
                <a:schemeClr val="dk1"/>
              </a:solidFill>
              <a:latin typeface="Calibri"/>
              <a:ea typeface="Calibri"/>
              <a:cs typeface="Calibri"/>
              <a:sym typeface="Calibri"/>
            </a:endParaRPr>
          </a:p>
        </p:txBody>
      </p:sp>
      <p:sp>
        <p:nvSpPr>
          <p:cNvPr id="96" name="Google Shape;9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For example, in the notorious Travelling Salesman Problem in which a salesman wants to visit a given set of cities and returns to home city traversing minimum distance or in minimum time or at minimum cost a greedy criterion could be : visit nearest(requiring minimum time or cost) unvisited city. However good the strategy may look like there are examples in which it will not find the best solution.  However, there are problems in which greedy techniques will give the best possible solution.</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pic>
        <p:nvPicPr>
          <p:cNvPr descr="C:\Users\iac office3\Desktop\prim_1.png" id="226" name="Google Shape;226;p32"/>
          <p:cNvPicPr preferRelativeResize="0"/>
          <p:nvPr>
            <p:ph idx="1" type="body"/>
          </p:nvPr>
        </p:nvPicPr>
        <p:blipFill rotWithShape="1">
          <a:blip r:embed="rId3">
            <a:alphaModFix/>
          </a:blip>
          <a:srcRect b="0" l="0" r="0" t="0"/>
          <a:stretch/>
        </p:blipFill>
        <p:spPr>
          <a:xfrm>
            <a:off x="1877974" y="1600200"/>
            <a:ext cx="5388051" cy="45259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pic>
        <p:nvPicPr>
          <p:cNvPr descr="C:\Users\iac office3\Desktop\prim_1.png" id="233" name="Google Shape;233;p33"/>
          <p:cNvPicPr preferRelativeResize="0"/>
          <p:nvPr>
            <p:ph idx="1" type="body"/>
          </p:nvPr>
        </p:nvPicPr>
        <p:blipFill rotWithShape="1">
          <a:blip r:embed="rId3">
            <a:alphaModFix/>
          </a:blip>
          <a:srcRect b="0" l="0" r="0" t="0"/>
          <a:stretch/>
        </p:blipFill>
        <p:spPr>
          <a:xfrm>
            <a:off x="1877974" y="1605082"/>
            <a:ext cx="5388051" cy="45161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pic>
        <p:nvPicPr>
          <p:cNvPr descr="C:\Users\iac office3\Desktop\prim_1.png" id="240" name="Google Shape;240;p34"/>
          <p:cNvPicPr preferRelativeResize="0"/>
          <p:nvPr>
            <p:ph idx="1" type="body"/>
          </p:nvPr>
        </p:nvPicPr>
        <p:blipFill rotWithShape="1">
          <a:blip r:embed="rId3">
            <a:alphaModFix/>
          </a:blip>
          <a:srcRect b="0" l="0" r="0" t="0"/>
          <a:stretch/>
        </p:blipFill>
        <p:spPr>
          <a:xfrm>
            <a:off x="1877974" y="1605082"/>
            <a:ext cx="5388050" cy="45161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pic>
        <p:nvPicPr>
          <p:cNvPr descr="C:\Users\iac office3\Desktop\prim_1.png" id="247" name="Google Shape;247;p35"/>
          <p:cNvPicPr preferRelativeResize="0"/>
          <p:nvPr>
            <p:ph idx="1" type="body"/>
          </p:nvPr>
        </p:nvPicPr>
        <p:blipFill rotWithShape="1">
          <a:blip r:embed="rId3">
            <a:alphaModFix/>
          </a:blip>
          <a:srcRect b="0" l="0" r="0" t="0"/>
          <a:stretch/>
        </p:blipFill>
        <p:spPr>
          <a:xfrm>
            <a:off x="1877974" y="1605082"/>
            <a:ext cx="5388050" cy="45161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pic>
        <p:nvPicPr>
          <p:cNvPr descr="C:\Users\iac office3\Desktop\prim_1.png" id="254" name="Google Shape;254;p36"/>
          <p:cNvPicPr preferRelativeResize="0"/>
          <p:nvPr>
            <p:ph idx="1" type="body"/>
          </p:nvPr>
        </p:nvPicPr>
        <p:blipFill rotWithShape="1">
          <a:blip r:embed="rId3">
            <a:alphaModFix/>
          </a:blip>
          <a:srcRect b="0" l="0" r="0" t="0"/>
          <a:stretch/>
        </p:blipFill>
        <p:spPr>
          <a:xfrm>
            <a:off x="1877974" y="1605082"/>
            <a:ext cx="5388049" cy="45161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pic>
        <p:nvPicPr>
          <p:cNvPr descr="C:\Users\iac office3\Desktop\prim_1.png" id="261" name="Google Shape;261;p37"/>
          <p:cNvPicPr preferRelativeResize="0"/>
          <p:nvPr>
            <p:ph idx="1" type="body"/>
          </p:nvPr>
        </p:nvPicPr>
        <p:blipFill rotWithShape="1">
          <a:blip r:embed="rId3">
            <a:alphaModFix/>
          </a:blip>
          <a:srcRect b="0" l="0" r="0" t="0"/>
          <a:stretch/>
        </p:blipFill>
        <p:spPr>
          <a:xfrm>
            <a:off x="1877974" y="1605082"/>
            <a:ext cx="5388049" cy="451619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pic>
        <p:nvPicPr>
          <p:cNvPr descr="C:\Users\iac office3\Desktop\prim_1.png" id="268" name="Google Shape;268;p38"/>
          <p:cNvPicPr preferRelativeResize="0"/>
          <p:nvPr>
            <p:ph idx="1" type="body"/>
          </p:nvPr>
        </p:nvPicPr>
        <p:blipFill rotWithShape="1">
          <a:blip r:embed="rId3">
            <a:alphaModFix/>
          </a:blip>
          <a:srcRect b="0" l="0" r="0" t="0"/>
          <a:stretch/>
        </p:blipFill>
        <p:spPr>
          <a:xfrm>
            <a:off x="1877974" y="1605082"/>
            <a:ext cx="5388048" cy="451619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pic>
        <p:nvPicPr>
          <p:cNvPr descr="C:\Users\iac office3\Desktop\k_1.png" id="275" name="Google Shape;275;p39"/>
          <p:cNvPicPr preferRelativeResize="0"/>
          <p:nvPr>
            <p:ph idx="1" type="body"/>
          </p:nvPr>
        </p:nvPicPr>
        <p:blipFill rotWithShape="1">
          <a:blip r:embed="rId3">
            <a:alphaModFix/>
          </a:blip>
          <a:srcRect b="0" l="0" r="0" t="0"/>
          <a:stretch/>
        </p:blipFill>
        <p:spPr>
          <a:xfrm>
            <a:off x="1872149" y="1600200"/>
            <a:ext cx="5399701" cy="45259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pic>
        <p:nvPicPr>
          <p:cNvPr descr="C:\Users\iac office3\Desktop\k_1.png" id="282" name="Google Shape;282;p40"/>
          <p:cNvPicPr preferRelativeResize="0"/>
          <p:nvPr>
            <p:ph idx="1" type="body"/>
          </p:nvPr>
        </p:nvPicPr>
        <p:blipFill rotWithShape="1">
          <a:blip r:embed="rId3">
            <a:alphaModFix/>
          </a:blip>
          <a:srcRect b="0" l="0" r="0" t="0"/>
          <a:stretch/>
        </p:blipFill>
        <p:spPr>
          <a:xfrm>
            <a:off x="1872149" y="1600200"/>
            <a:ext cx="5399701" cy="45259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pic>
        <p:nvPicPr>
          <p:cNvPr descr="C:\Users\iac office3\Desktop\k_1.png" id="289" name="Google Shape;289;p41"/>
          <p:cNvPicPr preferRelativeResize="0"/>
          <p:nvPr>
            <p:ph idx="1" type="body"/>
          </p:nvPr>
        </p:nvPicPr>
        <p:blipFill rotWithShape="1">
          <a:blip r:embed="rId3">
            <a:alphaModFix/>
          </a:blip>
          <a:srcRect b="0" l="0" r="0" t="0"/>
          <a:stretch/>
        </p:blipFill>
        <p:spPr>
          <a:xfrm>
            <a:off x="1872150" y="1600200"/>
            <a:ext cx="5399699" cy="4525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Fractional Knapsack Problem</a:t>
            </a:r>
            <a:endParaRPr b="0" i="0" sz="4400" u="none" cap="none" strike="noStrike">
              <a:solidFill>
                <a:schemeClr val="dk1"/>
              </a:solidFill>
              <a:latin typeface="Calibri"/>
              <a:ea typeface="Calibri"/>
              <a:cs typeface="Calibri"/>
              <a:sym typeface="Calibri"/>
            </a:endParaRPr>
          </a:p>
        </p:txBody>
      </p:sp>
      <p:sp>
        <p:nvSpPr>
          <p:cNvPr id="103" name="Google Shape;10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Fractional knapsack- Given a set of items with profits and weights (p</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,w</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),i=1,…, n, and a weight bound W what are the items to be selected to maximize profit? An item can be chosen fractionally as well, like amount of food and so 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pic>
        <p:nvPicPr>
          <p:cNvPr descr="C:\Users\iac office3\Desktop\k_1.png" id="296" name="Google Shape;296;p42"/>
          <p:cNvPicPr preferRelativeResize="0"/>
          <p:nvPr>
            <p:ph idx="1" type="body"/>
          </p:nvPr>
        </p:nvPicPr>
        <p:blipFill rotWithShape="1">
          <a:blip r:embed="rId3">
            <a:alphaModFix/>
          </a:blip>
          <a:srcRect b="0" l="0" r="0" t="0"/>
          <a:stretch/>
        </p:blipFill>
        <p:spPr>
          <a:xfrm>
            <a:off x="1872150" y="1600200"/>
            <a:ext cx="5399699" cy="452596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pic>
        <p:nvPicPr>
          <p:cNvPr descr="C:\Users\iac office3\Desktop\k_1.png" id="303" name="Google Shape;303;p43"/>
          <p:cNvPicPr preferRelativeResize="0"/>
          <p:nvPr>
            <p:ph idx="1" type="body"/>
          </p:nvPr>
        </p:nvPicPr>
        <p:blipFill rotWithShape="1">
          <a:blip r:embed="rId3">
            <a:alphaModFix/>
          </a:blip>
          <a:srcRect b="0" l="0" r="0" t="0"/>
          <a:stretch/>
        </p:blipFill>
        <p:spPr>
          <a:xfrm>
            <a:off x="1872150" y="1600200"/>
            <a:ext cx="5399698" cy="452596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pic>
        <p:nvPicPr>
          <p:cNvPr descr="C:\Users\iac office3\Desktop\k_1.png" id="310" name="Google Shape;310;p44"/>
          <p:cNvPicPr preferRelativeResize="0"/>
          <p:nvPr>
            <p:ph idx="1" type="body"/>
          </p:nvPr>
        </p:nvPicPr>
        <p:blipFill rotWithShape="1">
          <a:blip r:embed="rId3">
            <a:alphaModFix/>
          </a:blip>
          <a:srcRect b="0" l="0" r="0" t="0"/>
          <a:stretch/>
        </p:blipFill>
        <p:spPr>
          <a:xfrm>
            <a:off x="1877975" y="1600200"/>
            <a:ext cx="5388048" cy="452596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sp>
        <p:nvSpPr>
          <p:cNvPr id="317" name="Google Shape;317;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50"/>
              <a:buFont typeface="Arial"/>
              <a:buChar char="•"/>
            </a:pPr>
            <a:r>
              <a:rPr b="1" i="0" lang="en-US" sz="2250" u="none" cap="none" strike="noStrike">
                <a:solidFill>
                  <a:schemeClr val="dk1"/>
                </a:solidFill>
                <a:latin typeface="Calibri"/>
                <a:ea typeface="Calibri"/>
                <a:cs typeface="Calibri"/>
                <a:sym typeface="Calibri"/>
              </a:rPr>
              <a:t>Time complexity</a:t>
            </a:r>
            <a:endParaRPr/>
          </a:p>
          <a:p>
            <a:pPr indent="-342900" lvl="0" marL="342900" marR="0" rtl="0" algn="l">
              <a:lnSpc>
                <a:spcPct val="80000"/>
              </a:lnSpc>
              <a:spcBef>
                <a:spcPts val="450"/>
              </a:spcBef>
              <a:spcAft>
                <a:spcPts val="0"/>
              </a:spcAft>
              <a:buClr>
                <a:schemeClr val="dk1"/>
              </a:buClr>
              <a:buSzPts val="2250"/>
              <a:buFont typeface="Arial"/>
              <a:buChar char="•"/>
            </a:pPr>
            <a:r>
              <a:rPr b="0" i="0" lang="en-US" sz="2250" u="none" cap="none" strike="noStrike">
                <a:solidFill>
                  <a:schemeClr val="dk1"/>
                </a:solidFill>
                <a:latin typeface="Calibri"/>
                <a:ea typeface="Calibri"/>
                <a:cs typeface="Calibri"/>
                <a:sym typeface="Calibri"/>
              </a:rPr>
              <a:t>Minimum edge weight data structure Time complexity (total) </a:t>
            </a:r>
            <a:r>
              <a:rPr b="0" i="0" lang="en-US" sz="2250" u="sng" cap="none" strike="noStrike">
                <a:solidFill>
                  <a:schemeClr val="hlink"/>
                </a:solidFill>
                <a:latin typeface="Calibri"/>
                <a:ea typeface="Calibri"/>
                <a:cs typeface="Calibri"/>
                <a:sym typeface="Calibri"/>
                <a:hlinkClick r:id="rId3"/>
              </a:rPr>
              <a:t>adjacency matrix</a:t>
            </a:r>
            <a:r>
              <a:rPr b="0" i="0" lang="en-US" sz="2250" u="none" cap="none" strike="noStrike">
                <a:solidFill>
                  <a:schemeClr val="dk1"/>
                </a:solidFill>
                <a:latin typeface="Calibri"/>
                <a:ea typeface="Calibri"/>
                <a:cs typeface="Calibri"/>
                <a:sym typeface="Calibri"/>
              </a:rPr>
              <a:t>, searching O(V</a:t>
            </a:r>
            <a:r>
              <a:rPr b="0" baseline="30000" i="0" lang="en-US" sz="2250" u="none" cap="none" strike="noStrike">
                <a:solidFill>
                  <a:schemeClr val="dk1"/>
                </a:solidFill>
                <a:latin typeface="Calibri"/>
                <a:ea typeface="Calibri"/>
                <a:cs typeface="Calibri"/>
                <a:sym typeface="Calibri"/>
              </a:rPr>
              <a:t>2</a:t>
            </a:r>
            <a:r>
              <a:rPr b="0" i="0" lang="en-US" sz="2250" u="none" cap="none" strike="noStrike">
                <a:solidFill>
                  <a:schemeClr val="dk1"/>
                </a:solidFill>
                <a:latin typeface="Calibri"/>
                <a:ea typeface="Calibri"/>
                <a:cs typeface="Calibri"/>
                <a:sym typeface="Calibri"/>
              </a:rPr>
              <a:t>) </a:t>
            </a:r>
            <a:r>
              <a:rPr b="0" i="0" lang="en-US" sz="2250" u="sng" cap="none" strike="noStrike">
                <a:solidFill>
                  <a:schemeClr val="hlink"/>
                </a:solidFill>
                <a:latin typeface="Calibri"/>
                <a:ea typeface="Calibri"/>
                <a:cs typeface="Calibri"/>
                <a:sym typeface="Calibri"/>
                <a:hlinkClick r:id="rId4"/>
              </a:rPr>
              <a:t>binary heap</a:t>
            </a:r>
            <a:r>
              <a:rPr b="0" i="0" lang="en-US" sz="2250" u="none" cap="none" strike="noStrike">
                <a:solidFill>
                  <a:schemeClr val="dk1"/>
                </a:solidFill>
                <a:latin typeface="Calibri"/>
                <a:ea typeface="Calibri"/>
                <a:cs typeface="Calibri"/>
                <a:sym typeface="Calibri"/>
              </a:rPr>
              <a:t> and </a:t>
            </a:r>
            <a:r>
              <a:rPr b="0" i="0" lang="en-US" sz="2250" u="sng" cap="none" strike="noStrike">
                <a:solidFill>
                  <a:schemeClr val="hlink"/>
                </a:solidFill>
                <a:latin typeface="Calibri"/>
                <a:ea typeface="Calibri"/>
                <a:cs typeface="Calibri"/>
                <a:sym typeface="Calibri"/>
                <a:hlinkClick r:id="rId5"/>
              </a:rPr>
              <a:t>adjacency list</a:t>
            </a:r>
            <a:r>
              <a:rPr b="0" i="0" lang="en-US" sz="2250" u="none" cap="none" strike="noStrike">
                <a:solidFill>
                  <a:schemeClr val="dk1"/>
                </a:solidFill>
                <a:latin typeface="Calibri"/>
                <a:ea typeface="Calibri"/>
                <a:cs typeface="Calibri"/>
                <a:sym typeface="Calibri"/>
              </a:rPr>
              <a:t> O((V + E) log V) = O(E log V) </a:t>
            </a:r>
            <a:r>
              <a:rPr b="0" i="0" lang="en-US" sz="2250" u="sng" cap="none" strike="noStrike">
                <a:solidFill>
                  <a:schemeClr val="hlink"/>
                </a:solidFill>
                <a:latin typeface="Calibri"/>
                <a:ea typeface="Calibri"/>
                <a:cs typeface="Calibri"/>
                <a:sym typeface="Calibri"/>
                <a:hlinkClick r:id="rId6"/>
              </a:rPr>
              <a:t>Fibonacci heap</a:t>
            </a:r>
            <a:r>
              <a:rPr b="0" i="0" lang="en-US" sz="2250" u="none" cap="none" strike="noStrike">
                <a:solidFill>
                  <a:schemeClr val="dk1"/>
                </a:solidFill>
                <a:latin typeface="Calibri"/>
                <a:ea typeface="Calibri"/>
                <a:cs typeface="Calibri"/>
                <a:sym typeface="Calibri"/>
              </a:rPr>
              <a:t> and </a:t>
            </a:r>
            <a:r>
              <a:rPr b="0" i="0" lang="en-US" sz="2250" u="sng" cap="none" strike="noStrike">
                <a:solidFill>
                  <a:schemeClr val="hlink"/>
                </a:solidFill>
                <a:latin typeface="Calibri"/>
                <a:ea typeface="Calibri"/>
                <a:cs typeface="Calibri"/>
                <a:sym typeface="Calibri"/>
                <a:hlinkClick r:id="rId7"/>
              </a:rPr>
              <a:t>adjacency list</a:t>
            </a:r>
            <a:r>
              <a:rPr b="0" i="0" lang="en-US" sz="2250" u="none" cap="none" strike="noStrike">
                <a:solidFill>
                  <a:schemeClr val="dk1"/>
                </a:solidFill>
                <a:latin typeface="Calibri"/>
                <a:ea typeface="Calibri"/>
                <a:cs typeface="Calibri"/>
                <a:sym typeface="Calibri"/>
              </a:rPr>
              <a:t> O(E + V log V) A simple implementation using an </a:t>
            </a:r>
            <a:r>
              <a:rPr b="0" i="0" lang="en-US" sz="2250" u="sng" cap="none" strike="noStrike">
                <a:solidFill>
                  <a:schemeClr val="hlink"/>
                </a:solidFill>
                <a:latin typeface="Calibri"/>
                <a:ea typeface="Calibri"/>
                <a:cs typeface="Calibri"/>
                <a:sym typeface="Calibri"/>
                <a:hlinkClick r:id="rId8"/>
              </a:rPr>
              <a:t>adjacency matrix</a:t>
            </a:r>
            <a:r>
              <a:rPr b="0" i="0" lang="en-US" sz="2250" u="none" cap="none" strike="noStrike">
                <a:solidFill>
                  <a:schemeClr val="dk1"/>
                </a:solidFill>
                <a:latin typeface="Calibri"/>
                <a:ea typeface="Calibri"/>
                <a:cs typeface="Calibri"/>
                <a:sym typeface="Calibri"/>
              </a:rPr>
              <a:t> graph representation and searching an array of weights to find the minimum weight edge to add requires </a:t>
            </a:r>
            <a:r>
              <a:rPr b="0" i="0" lang="en-US" sz="2250" u="sng" cap="none" strike="noStrike">
                <a:solidFill>
                  <a:schemeClr val="hlink"/>
                </a:solidFill>
                <a:latin typeface="Calibri"/>
                <a:ea typeface="Calibri"/>
                <a:cs typeface="Calibri"/>
                <a:sym typeface="Calibri"/>
                <a:hlinkClick r:id="rId9"/>
              </a:rPr>
              <a:t>O</a:t>
            </a:r>
            <a:r>
              <a:rPr b="0" i="0" lang="en-US" sz="2250" u="none" cap="none" strike="noStrike">
                <a:solidFill>
                  <a:schemeClr val="dk1"/>
                </a:solidFill>
                <a:latin typeface="Calibri"/>
                <a:ea typeface="Calibri"/>
                <a:cs typeface="Calibri"/>
                <a:sym typeface="Calibri"/>
              </a:rPr>
              <a:t>(</a:t>
            </a:r>
            <a:r>
              <a:rPr b="0" i="1" lang="en-US" sz="2250" u="none" cap="none" strike="noStrike">
                <a:solidFill>
                  <a:schemeClr val="dk1"/>
                </a:solidFill>
                <a:latin typeface="Calibri"/>
                <a:ea typeface="Calibri"/>
                <a:cs typeface="Calibri"/>
                <a:sym typeface="Calibri"/>
              </a:rPr>
              <a:t>V</a:t>
            </a:r>
            <a:r>
              <a:rPr b="0" baseline="30000" i="0" lang="en-US" sz="2250" u="none" cap="none" strike="noStrike">
                <a:solidFill>
                  <a:schemeClr val="dk1"/>
                </a:solidFill>
                <a:latin typeface="Calibri"/>
                <a:ea typeface="Calibri"/>
                <a:cs typeface="Calibri"/>
                <a:sym typeface="Calibri"/>
              </a:rPr>
              <a:t>2</a:t>
            </a:r>
            <a:r>
              <a:rPr b="0" i="0" lang="en-US" sz="2250" u="none" cap="none" strike="noStrike">
                <a:solidFill>
                  <a:schemeClr val="dk1"/>
                </a:solidFill>
                <a:latin typeface="Calibri"/>
                <a:ea typeface="Calibri"/>
                <a:cs typeface="Calibri"/>
                <a:sym typeface="Calibri"/>
              </a:rPr>
              <a:t>) running time. Using a simple </a:t>
            </a:r>
            <a:r>
              <a:rPr b="0" i="0" lang="en-US" sz="2250" u="sng" cap="none" strike="noStrike">
                <a:solidFill>
                  <a:schemeClr val="hlink"/>
                </a:solidFill>
                <a:latin typeface="Calibri"/>
                <a:ea typeface="Calibri"/>
                <a:cs typeface="Calibri"/>
                <a:sym typeface="Calibri"/>
                <a:hlinkClick r:id="rId10"/>
              </a:rPr>
              <a:t>binary heap</a:t>
            </a:r>
            <a:r>
              <a:rPr b="0" i="0" lang="en-US" sz="2250" u="none" cap="none" strike="noStrike">
                <a:solidFill>
                  <a:schemeClr val="dk1"/>
                </a:solidFill>
                <a:latin typeface="Calibri"/>
                <a:ea typeface="Calibri"/>
                <a:cs typeface="Calibri"/>
                <a:sym typeface="Calibri"/>
              </a:rPr>
              <a:t> data structure and an </a:t>
            </a:r>
            <a:r>
              <a:rPr b="0" i="0" lang="en-US" sz="2250" u="sng" cap="none" strike="noStrike">
                <a:solidFill>
                  <a:schemeClr val="hlink"/>
                </a:solidFill>
                <a:latin typeface="Calibri"/>
                <a:ea typeface="Calibri"/>
                <a:cs typeface="Calibri"/>
                <a:sym typeface="Calibri"/>
                <a:hlinkClick r:id="rId11"/>
              </a:rPr>
              <a:t>adjacency list</a:t>
            </a:r>
            <a:r>
              <a:rPr b="0" i="0" lang="en-US" sz="2250" u="none" cap="none" strike="noStrike">
                <a:solidFill>
                  <a:schemeClr val="dk1"/>
                </a:solidFill>
                <a:latin typeface="Calibri"/>
                <a:ea typeface="Calibri"/>
                <a:cs typeface="Calibri"/>
                <a:sym typeface="Calibri"/>
              </a:rPr>
              <a:t> representation, Prim's algorithm can be shown to run in time </a:t>
            </a:r>
            <a:r>
              <a:rPr b="0" i="0" lang="en-US" sz="2250" u="sng" cap="none" strike="noStrike">
                <a:solidFill>
                  <a:schemeClr val="hlink"/>
                </a:solidFill>
                <a:latin typeface="Calibri"/>
                <a:ea typeface="Calibri"/>
                <a:cs typeface="Calibri"/>
                <a:sym typeface="Calibri"/>
                <a:hlinkClick r:id="rId12"/>
              </a:rPr>
              <a:t>O</a:t>
            </a:r>
            <a:r>
              <a:rPr b="0" i="0" lang="en-US" sz="2250" u="none" cap="none" strike="noStrike">
                <a:solidFill>
                  <a:schemeClr val="dk1"/>
                </a:solidFill>
                <a:latin typeface="Calibri"/>
                <a:ea typeface="Calibri"/>
                <a:cs typeface="Calibri"/>
                <a:sym typeface="Calibri"/>
              </a:rPr>
              <a:t>(</a:t>
            </a:r>
            <a:r>
              <a:rPr b="0" i="1" lang="en-US" sz="2250" u="none" cap="none" strike="noStrike">
                <a:solidFill>
                  <a:schemeClr val="dk1"/>
                </a:solidFill>
                <a:latin typeface="Calibri"/>
                <a:ea typeface="Calibri"/>
                <a:cs typeface="Calibri"/>
                <a:sym typeface="Calibri"/>
              </a:rPr>
              <a:t>E</a:t>
            </a:r>
            <a:r>
              <a:rPr b="0" i="0" lang="en-US" sz="2250" u="none" cap="none" strike="noStrike">
                <a:solidFill>
                  <a:schemeClr val="dk1"/>
                </a:solidFill>
                <a:latin typeface="Calibri"/>
                <a:ea typeface="Calibri"/>
                <a:cs typeface="Calibri"/>
                <a:sym typeface="Calibri"/>
              </a:rPr>
              <a:t> log </a:t>
            </a:r>
            <a:r>
              <a:rPr b="0" i="1" lang="en-US" sz="2250" u="none" cap="none" strike="noStrike">
                <a:solidFill>
                  <a:schemeClr val="dk1"/>
                </a:solidFill>
                <a:latin typeface="Calibri"/>
                <a:ea typeface="Calibri"/>
                <a:cs typeface="Calibri"/>
                <a:sym typeface="Calibri"/>
              </a:rPr>
              <a:t>V</a:t>
            </a:r>
            <a:r>
              <a:rPr b="0" i="0" lang="en-US" sz="2250" u="none" cap="none" strike="noStrike">
                <a:solidFill>
                  <a:schemeClr val="dk1"/>
                </a:solidFill>
                <a:latin typeface="Calibri"/>
                <a:ea typeface="Calibri"/>
                <a:cs typeface="Calibri"/>
                <a:sym typeface="Calibri"/>
              </a:rPr>
              <a:t>) where E is the number of edges and V is the number of vertices. Using a more sophisticated </a:t>
            </a:r>
            <a:r>
              <a:rPr b="0" i="0" lang="en-US" sz="2250" u="sng" cap="none" strike="noStrike">
                <a:solidFill>
                  <a:schemeClr val="hlink"/>
                </a:solidFill>
                <a:latin typeface="Calibri"/>
                <a:ea typeface="Calibri"/>
                <a:cs typeface="Calibri"/>
                <a:sym typeface="Calibri"/>
                <a:hlinkClick r:id="rId13"/>
              </a:rPr>
              <a:t>Fibonacci heap</a:t>
            </a:r>
            <a:r>
              <a:rPr b="0" i="0" lang="en-US" sz="2250" u="none" cap="none" strike="noStrike">
                <a:solidFill>
                  <a:schemeClr val="dk1"/>
                </a:solidFill>
                <a:latin typeface="Calibri"/>
                <a:ea typeface="Calibri"/>
                <a:cs typeface="Calibri"/>
                <a:sym typeface="Calibri"/>
              </a:rPr>
              <a:t>, this can be brought down to O(</a:t>
            </a:r>
            <a:r>
              <a:rPr b="0" i="1" lang="en-US" sz="2250" u="none" cap="none" strike="noStrike">
                <a:solidFill>
                  <a:schemeClr val="dk1"/>
                </a:solidFill>
                <a:latin typeface="Calibri"/>
                <a:ea typeface="Calibri"/>
                <a:cs typeface="Calibri"/>
                <a:sym typeface="Calibri"/>
              </a:rPr>
              <a:t>E</a:t>
            </a:r>
            <a:r>
              <a:rPr b="0" i="0" lang="en-US" sz="2250" u="none" cap="none" strike="noStrike">
                <a:solidFill>
                  <a:schemeClr val="dk1"/>
                </a:solidFill>
                <a:latin typeface="Calibri"/>
                <a:ea typeface="Calibri"/>
                <a:cs typeface="Calibri"/>
                <a:sym typeface="Calibri"/>
              </a:rPr>
              <a:t> + </a:t>
            </a:r>
            <a:r>
              <a:rPr b="0" i="1" lang="en-US" sz="2250" u="none" cap="none" strike="noStrike">
                <a:solidFill>
                  <a:schemeClr val="dk1"/>
                </a:solidFill>
                <a:latin typeface="Calibri"/>
                <a:ea typeface="Calibri"/>
                <a:cs typeface="Calibri"/>
                <a:sym typeface="Calibri"/>
              </a:rPr>
              <a:t>V</a:t>
            </a:r>
            <a:r>
              <a:rPr b="0" i="0" lang="en-US" sz="2250" u="none" cap="none" strike="noStrike">
                <a:solidFill>
                  <a:schemeClr val="dk1"/>
                </a:solidFill>
                <a:latin typeface="Calibri"/>
                <a:ea typeface="Calibri"/>
                <a:cs typeface="Calibri"/>
                <a:sym typeface="Calibri"/>
              </a:rPr>
              <a:t> log </a:t>
            </a:r>
            <a:r>
              <a:rPr b="0" i="1" lang="en-US" sz="2250" u="none" cap="none" strike="noStrike">
                <a:solidFill>
                  <a:schemeClr val="dk1"/>
                </a:solidFill>
                <a:latin typeface="Calibri"/>
                <a:ea typeface="Calibri"/>
                <a:cs typeface="Calibri"/>
                <a:sym typeface="Calibri"/>
              </a:rPr>
              <a:t>V</a:t>
            </a:r>
            <a:r>
              <a:rPr b="0" i="0" lang="en-US" sz="2250" u="none" cap="none" strike="noStrike">
                <a:solidFill>
                  <a:schemeClr val="dk1"/>
                </a:solidFill>
                <a:latin typeface="Calibri"/>
                <a:ea typeface="Calibri"/>
                <a:cs typeface="Calibri"/>
                <a:sym typeface="Calibri"/>
              </a:rPr>
              <a:t>), which is </a:t>
            </a:r>
            <a:r>
              <a:rPr b="0" i="0" lang="en-US" sz="2250" u="sng" cap="none" strike="noStrike">
                <a:solidFill>
                  <a:schemeClr val="hlink"/>
                </a:solidFill>
                <a:latin typeface="Calibri"/>
                <a:ea typeface="Calibri"/>
                <a:cs typeface="Calibri"/>
                <a:sym typeface="Calibri"/>
                <a:hlinkClick r:id="rId14"/>
              </a:rPr>
              <a:t>asymptotically faster</a:t>
            </a:r>
            <a:r>
              <a:rPr b="0" i="0" lang="en-US" sz="2250" u="none" cap="none" strike="noStrike">
                <a:solidFill>
                  <a:schemeClr val="dk1"/>
                </a:solidFill>
                <a:latin typeface="Calibri"/>
                <a:ea typeface="Calibri"/>
                <a:cs typeface="Calibri"/>
                <a:sym typeface="Calibri"/>
              </a:rPr>
              <a:t> when the graph is </a:t>
            </a:r>
            <a:r>
              <a:rPr b="0" i="0" lang="en-US" sz="2250" u="sng" cap="none" strike="noStrike">
                <a:solidFill>
                  <a:schemeClr val="hlink"/>
                </a:solidFill>
                <a:latin typeface="Calibri"/>
                <a:ea typeface="Calibri"/>
                <a:cs typeface="Calibri"/>
                <a:sym typeface="Calibri"/>
                <a:hlinkClick r:id="rId15"/>
              </a:rPr>
              <a:t>dense</a:t>
            </a:r>
            <a:r>
              <a:rPr b="0" i="0" lang="en-US" sz="2250" u="none" cap="none" strike="noStrike">
                <a:solidFill>
                  <a:schemeClr val="dk1"/>
                </a:solidFill>
                <a:latin typeface="Calibri"/>
                <a:ea typeface="Calibri"/>
                <a:cs typeface="Calibri"/>
                <a:sym typeface="Calibri"/>
              </a:rPr>
              <a:t> enough that </a:t>
            </a:r>
            <a:r>
              <a:rPr b="0" i="1" lang="en-US" sz="2250" u="none" cap="none" strike="noStrike">
                <a:solidFill>
                  <a:schemeClr val="dk1"/>
                </a:solidFill>
                <a:latin typeface="Calibri"/>
                <a:ea typeface="Calibri"/>
                <a:cs typeface="Calibri"/>
                <a:sym typeface="Calibri"/>
              </a:rPr>
              <a:t>E</a:t>
            </a:r>
            <a:r>
              <a:rPr b="0" i="0" lang="en-US" sz="2250" u="none" cap="none" strike="noStrike">
                <a:solidFill>
                  <a:schemeClr val="dk1"/>
                </a:solidFill>
                <a:latin typeface="Calibri"/>
                <a:ea typeface="Calibri"/>
                <a:cs typeface="Calibri"/>
                <a:sym typeface="Calibri"/>
              </a:rPr>
              <a:t> is Ω(</a:t>
            </a:r>
            <a:r>
              <a:rPr b="0" i="1" lang="en-US" sz="2250" u="none" cap="none" strike="noStrike">
                <a:solidFill>
                  <a:schemeClr val="dk1"/>
                </a:solidFill>
                <a:latin typeface="Calibri"/>
                <a:ea typeface="Calibri"/>
                <a:cs typeface="Calibri"/>
                <a:sym typeface="Calibri"/>
              </a:rPr>
              <a:t>V</a:t>
            </a:r>
            <a:r>
              <a:rPr b="0" i="0" lang="en-US" sz="225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448"/>
              </a:spcBef>
              <a:spcAft>
                <a:spcPts val="0"/>
              </a:spcAft>
              <a:buClr>
                <a:schemeClr val="dk1"/>
              </a:buClr>
              <a:buFont typeface="Arial"/>
              <a:buNone/>
            </a:pPr>
            <a:r>
              <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sp>
        <p:nvSpPr>
          <p:cNvPr id="324" name="Google Shape;324;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50"/>
              <a:buFont typeface="Arial"/>
              <a:buChar char="•"/>
            </a:pPr>
            <a:r>
              <a:rPr b="1" i="0" lang="en-US" sz="2950" u="none" cap="none" strike="noStrike">
                <a:solidFill>
                  <a:schemeClr val="dk1"/>
                </a:solidFill>
                <a:latin typeface="Calibri"/>
                <a:ea typeface="Calibri"/>
                <a:cs typeface="Calibri"/>
                <a:sym typeface="Calibri"/>
              </a:rPr>
              <a:t>Time complexity</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Minimum edge weight data structure Time complexity (total) </a:t>
            </a:r>
            <a:r>
              <a:rPr b="0" i="0" lang="en-US" sz="2950" u="sng" cap="none" strike="noStrike">
                <a:solidFill>
                  <a:schemeClr val="hlink"/>
                </a:solidFill>
                <a:latin typeface="Calibri"/>
                <a:ea typeface="Calibri"/>
                <a:cs typeface="Calibri"/>
                <a:sym typeface="Calibri"/>
                <a:hlinkClick r:id="rId3"/>
              </a:rPr>
              <a:t>adjacency matrix</a:t>
            </a:r>
            <a:r>
              <a:rPr b="0" i="0" lang="en-US" sz="2950" u="none" cap="none" strike="noStrike">
                <a:solidFill>
                  <a:schemeClr val="dk1"/>
                </a:solidFill>
                <a:latin typeface="Calibri"/>
                <a:ea typeface="Calibri"/>
                <a:cs typeface="Calibri"/>
                <a:sym typeface="Calibri"/>
              </a:rPr>
              <a:t>, searching O(V</a:t>
            </a:r>
            <a:r>
              <a:rPr b="0" baseline="30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 </a:t>
            </a:r>
            <a:r>
              <a:rPr b="0" i="0" lang="en-US" sz="2950" u="sng" cap="none" strike="noStrike">
                <a:solidFill>
                  <a:schemeClr val="hlink"/>
                </a:solidFill>
                <a:latin typeface="Calibri"/>
                <a:ea typeface="Calibri"/>
                <a:cs typeface="Calibri"/>
                <a:sym typeface="Calibri"/>
                <a:hlinkClick r:id="rId4"/>
              </a:rPr>
              <a:t>binary heap</a:t>
            </a:r>
            <a:r>
              <a:rPr b="0" i="0" lang="en-US" sz="2950" u="none" cap="none" strike="noStrike">
                <a:solidFill>
                  <a:schemeClr val="dk1"/>
                </a:solidFill>
                <a:latin typeface="Calibri"/>
                <a:ea typeface="Calibri"/>
                <a:cs typeface="Calibri"/>
                <a:sym typeface="Calibri"/>
              </a:rPr>
              <a:t> and </a:t>
            </a:r>
            <a:r>
              <a:rPr b="0" i="0" lang="en-US" sz="2950" u="sng" cap="none" strike="noStrike">
                <a:solidFill>
                  <a:schemeClr val="hlink"/>
                </a:solidFill>
                <a:latin typeface="Calibri"/>
                <a:ea typeface="Calibri"/>
                <a:cs typeface="Calibri"/>
                <a:sym typeface="Calibri"/>
                <a:hlinkClick r:id="rId5"/>
              </a:rPr>
              <a:t>adjacency list</a:t>
            </a:r>
            <a:r>
              <a:rPr b="0" i="0" lang="en-US" sz="2950" u="none" cap="none" strike="noStrike">
                <a:solidFill>
                  <a:schemeClr val="dk1"/>
                </a:solidFill>
                <a:latin typeface="Calibri"/>
                <a:ea typeface="Calibri"/>
                <a:cs typeface="Calibri"/>
                <a:sym typeface="Calibri"/>
              </a:rPr>
              <a:t> O((V + E) log V) = O(E log V) </a:t>
            </a:r>
            <a:r>
              <a:rPr b="0" i="0" lang="en-US" sz="2950" u="sng" cap="none" strike="noStrike">
                <a:solidFill>
                  <a:schemeClr val="hlink"/>
                </a:solidFill>
                <a:latin typeface="Calibri"/>
                <a:ea typeface="Calibri"/>
                <a:cs typeface="Calibri"/>
                <a:sym typeface="Calibri"/>
                <a:hlinkClick r:id="rId6"/>
              </a:rPr>
              <a:t>Fibonacci heap</a:t>
            </a:r>
            <a:r>
              <a:rPr b="0" i="0" lang="en-US" sz="2950" u="none" cap="none" strike="noStrike">
                <a:solidFill>
                  <a:schemeClr val="dk1"/>
                </a:solidFill>
                <a:latin typeface="Calibri"/>
                <a:ea typeface="Calibri"/>
                <a:cs typeface="Calibri"/>
                <a:sym typeface="Calibri"/>
              </a:rPr>
              <a:t> and </a:t>
            </a:r>
            <a:r>
              <a:rPr b="0" i="0" lang="en-US" sz="2950" u="sng" cap="none" strike="noStrike">
                <a:solidFill>
                  <a:schemeClr val="hlink"/>
                </a:solidFill>
                <a:latin typeface="Calibri"/>
                <a:ea typeface="Calibri"/>
                <a:cs typeface="Calibri"/>
                <a:sym typeface="Calibri"/>
                <a:hlinkClick r:id="rId7"/>
              </a:rPr>
              <a:t>adjacency list</a:t>
            </a:r>
            <a:r>
              <a:rPr b="0" i="0" lang="en-US" sz="2950" u="none" cap="none" strike="noStrike">
                <a:solidFill>
                  <a:schemeClr val="dk1"/>
                </a:solidFill>
                <a:latin typeface="Calibri"/>
                <a:ea typeface="Calibri"/>
                <a:cs typeface="Calibri"/>
                <a:sym typeface="Calibri"/>
              </a:rPr>
              <a:t> O(E + V log V) A simple implementation using an </a:t>
            </a:r>
            <a:r>
              <a:rPr b="0" i="0" lang="en-US" sz="2950" u="sng" cap="none" strike="noStrike">
                <a:solidFill>
                  <a:schemeClr val="hlink"/>
                </a:solidFill>
                <a:latin typeface="Calibri"/>
                <a:ea typeface="Calibri"/>
                <a:cs typeface="Calibri"/>
                <a:sym typeface="Calibri"/>
                <a:hlinkClick r:id="rId8"/>
              </a:rPr>
              <a:t>adjacency matrix</a:t>
            </a:r>
            <a:r>
              <a:rPr b="0" i="0" lang="en-US" sz="2950" u="none" cap="none" strike="noStrike">
                <a:solidFill>
                  <a:schemeClr val="dk1"/>
                </a:solidFill>
                <a:latin typeface="Calibri"/>
                <a:ea typeface="Calibri"/>
                <a:cs typeface="Calibri"/>
                <a:sym typeface="Calibri"/>
              </a:rPr>
              <a:t> graph representation and searching an array of weights to find the minimum weight edge to add requires </a:t>
            </a:r>
            <a:r>
              <a:rPr b="0" i="0" lang="en-US" sz="2950" u="sng" cap="none" strike="noStrike">
                <a:solidFill>
                  <a:schemeClr val="hlink"/>
                </a:solidFill>
                <a:latin typeface="Calibri"/>
                <a:ea typeface="Calibri"/>
                <a:cs typeface="Calibri"/>
                <a:sym typeface="Calibri"/>
                <a:hlinkClick r:id="rId9"/>
              </a:rPr>
              <a:t>O</a:t>
            </a:r>
            <a:r>
              <a:rPr b="0" i="0" lang="en-US" sz="2950" u="none" cap="none" strike="noStrike">
                <a:solidFill>
                  <a:schemeClr val="dk1"/>
                </a:solidFill>
                <a:latin typeface="Calibri"/>
                <a:ea typeface="Calibri"/>
                <a:cs typeface="Calibri"/>
                <a:sym typeface="Calibri"/>
              </a:rPr>
              <a:t>(</a:t>
            </a:r>
            <a:r>
              <a:rPr b="0" i="1" lang="en-US" sz="2950" u="none" cap="none" strike="noStrike">
                <a:solidFill>
                  <a:schemeClr val="dk1"/>
                </a:solidFill>
                <a:latin typeface="Calibri"/>
                <a:ea typeface="Calibri"/>
                <a:cs typeface="Calibri"/>
                <a:sym typeface="Calibri"/>
              </a:rPr>
              <a:t>V</a:t>
            </a:r>
            <a:r>
              <a:rPr b="0" baseline="30000" i="0" lang="en-US" sz="2950" u="none" cap="none" strike="noStrike">
                <a:solidFill>
                  <a:schemeClr val="dk1"/>
                </a:solidFill>
                <a:latin typeface="Calibri"/>
                <a:ea typeface="Calibri"/>
                <a:cs typeface="Calibri"/>
                <a:sym typeface="Calibri"/>
              </a:rPr>
              <a:t>2</a:t>
            </a:r>
            <a:r>
              <a:rPr b="0" i="0" lang="en-US" sz="2950" u="none" cap="none" strike="noStrike">
                <a:solidFill>
                  <a:schemeClr val="dk1"/>
                </a:solidFill>
                <a:latin typeface="Calibri"/>
                <a:ea typeface="Calibri"/>
                <a:cs typeface="Calibri"/>
                <a:sym typeface="Calibri"/>
              </a:rPr>
              <a:t>) running time. </a:t>
            </a:r>
            <a:endParaRPr/>
          </a:p>
          <a:p>
            <a:pPr indent="-342900" lvl="0" marL="342900" marR="0" rtl="0" algn="l">
              <a:lnSpc>
                <a:spcPct val="9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Prim’s algorithm</a:t>
            </a:r>
            <a:endParaRPr b="0" i="0" sz="4400" u="none" cap="none" strike="noStrike">
              <a:solidFill>
                <a:schemeClr val="dk1"/>
              </a:solidFill>
              <a:latin typeface="Calibri"/>
              <a:ea typeface="Calibri"/>
              <a:cs typeface="Calibri"/>
              <a:sym typeface="Calibri"/>
            </a:endParaRPr>
          </a:p>
        </p:txBody>
      </p:sp>
      <p:sp>
        <p:nvSpPr>
          <p:cNvPr id="330" name="Google Shape;330;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Using a simple </a:t>
            </a:r>
            <a:r>
              <a:rPr b="0" i="0" lang="en-US" sz="3200" u="sng" cap="none" strike="noStrike">
                <a:solidFill>
                  <a:schemeClr val="hlink"/>
                </a:solidFill>
                <a:latin typeface="Calibri"/>
                <a:ea typeface="Calibri"/>
                <a:cs typeface="Calibri"/>
                <a:sym typeface="Calibri"/>
                <a:hlinkClick r:id="rId3"/>
              </a:rPr>
              <a:t>binary heap</a:t>
            </a:r>
            <a:r>
              <a:rPr b="0" i="0" lang="en-US" sz="3200" u="none" cap="none" strike="noStrike">
                <a:solidFill>
                  <a:schemeClr val="dk1"/>
                </a:solidFill>
                <a:latin typeface="Calibri"/>
                <a:ea typeface="Calibri"/>
                <a:cs typeface="Calibri"/>
                <a:sym typeface="Calibri"/>
              </a:rPr>
              <a:t> data structure and an </a:t>
            </a:r>
            <a:r>
              <a:rPr b="0" i="0" lang="en-US" sz="3200" u="sng" cap="none" strike="noStrike">
                <a:solidFill>
                  <a:schemeClr val="hlink"/>
                </a:solidFill>
                <a:latin typeface="Calibri"/>
                <a:ea typeface="Calibri"/>
                <a:cs typeface="Calibri"/>
                <a:sym typeface="Calibri"/>
                <a:hlinkClick r:id="rId4"/>
              </a:rPr>
              <a:t>adjacency list</a:t>
            </a:r>
            <a:r>
              <a:rPr b="0" i="0" lang="en-US" sz="3200" u="none" cap="none" strike="noStrike">
                <a:solidFill>
                  <a:schemeClr val="dk1"/>
                </a:solidFill>
                <a:latin typeface="Calibri"/>
                <a:ea typeface="Calibri"/>
                <a:cs typeface="Calibri"/>
                <a:sym typeface="Calibri"/>
              </a:rPr>
              <a:t> representation, Prim's algorithm can be shown to run in time </a:t>
            </a:r>
            <a:r>
              <a:rPr b="0" i="0" lang="en-US" sz="3200" u="sng" cap="none" strike="noStrike">
                <a:solidFill>
                  <a:schemeClr val="hlink"/>
                </a:solidFill>
                <a:latin typeface="Calibri"/>
                <a:ea typeface="Calibri"/>
                <a:cs typeface="Calibri"/>
                <a:sym typeface="Calibri"/>
                <a:hlinkClick r:id="rId5"/>
              </a:rPr>
              <a:t>O</a:t>
            </a:r>
            <a:r>
              <a:rPr b="0" i="0" lang="en-US" sz="3200" u="none" cap="none" strike="noStrike">
                <a:solidFill>
                  <a:schemeClr val="dk1"/>
                </a:solidFill>
                <a:latin typeface="Calibri"/>
                <a:ea typeface="Calibri"/>
                <a:cs typeface="Calibri"/>
                <a:sym typeface="Calibri"/>
              </a:rPr>
              <a:t>(</a:t>
            </a:r>
            <a:r>
              <a:rPr b="0" i="1" lang="en-US" sz="3200" u="none" cap="none" strike="noStrike">
                <a:solidFill>
                  <a:schemeClr val="dk1"/>
                </a:solidFill>
                <a:latin typeface="Calibri"/>
                <a:ea typeface="Calibri"/>
                <a:cs typeface="Calibri"/>
                <a:sym typeface="Calibri"/>
              </a:rPr>
              <a:t>E</a:t>
            </a:r>
            <a:r>
              <a:rPr b="0" i="0" lang="en-US" sz="3200" u="none" cap="none" strike="noStrike">
                <a:solidFill>
                  <a:schemeClr val="dk1"/>
                </a:solidFill>
                <a:latin typeface="Calibri"/>
                <a:ea typeface="Calibri"/>
                <a:cs typeface="Calibri"/>
                <a:sym typeface="Calibri"/>
              </a:rPr>
              <a:t> log </a:t>
            </a:r>
            <a:r>
              <a:rPr b="0" i="1" lang="en-US" sz="3200" u="none" cap="none" strike="noStrike">
                <a:solidFill>
                  <a:schemeClr val="dk1"/>
                </a:solidFill>
                <a:latin typeface="Calibri"/>
                <a:ea typeface="Calibri"/>
                <a:cs typeface="Calibri"/>
                <a:sym typeface="Calibri"/>
              </a:rPr>
              <a:t>V</a:t>
            </a:r>
            <a:r>
              <a:rPr b="0" i="0" lang="en-US" sz="3200" u="none" cap="none" strike="noStrike">
                <a:solidFill>
                  <a:schemeClr val="dk1"/>
                </a:solidFill>
                <a:latin typeface="Calibri"/>
                <a:ea typeface="Calibri"/>
                <a:cs typeface="Calibri"/>
                <a:sym typeface="Calibri"/>
              </a:rPr>
              <a:t>) where E is the number of edges and V is the number of vertices. Using a more sophisticated </a:t>
            </a:r>
            <a:r>
              <a:rPr b="0" i="0" lang="en-US" sz="3200" u="sng" cap="none" strike="noStrike">
                <a:solidFill>
                  <a:schemeClr val="hlink"/>
                </a:solidFill>
                <a:latin typeface="Calibri"/>
                <a:ea typeface="Calibri"/>
                <a:cs typeface="Calibri"/>
                <a:sym typeface="Calibri"/>
                <a:hlinkClick r:id="rId6"/>
              </a:rPr>
              <a:t>Fibonacci heap</a:t>
            </a:r>
            <a:r>
              <a:rPr b="0" i="0" lang="en-US" sz="3200" u="none" cap="none" strike="noStrike">
                <a:solidFill>
                  <a:schemeClr val="dk1"/>
                </a:solidFill>
                <a:latin typeface="Calibri"/>
                <a:ea typeface="Calibri"/>
                <a:cs typeface="Calibri"/>
                <a:sym typeface="Calibri"/>
              </a:rPr>
              <a:t>, this can be brought down to O(</a:t>
            </a:r>
            <a:r>
              <a:rPr b="0" i="1" lang="en-US" sz="3200" u="none" cap="none" strike="noStrike">
                <a:solidFill>
                  <a:schemeClr val="dk1"/>
                </a:solidFill>
                <a:latin typeface="Calibri"/>
                <a:ea typeface="Calibri"/>
                <a:cs typeface="Calibri"/>
                <a:sym typeface="Calibri"/>
              </a:rPr>
              <a:t>E</a:t>
            </a:r>
            <a:r>
              <a:rPr b="0" i="0" lang="en-US" sz="3200" u="none" cap="none" strike="noStrike">
                <a:solidFill>
                  <a:schemeClr val="dk1"/>
                </a:solidFill>
                <a:latin typeface="Calibri"/>
                <a:ea typeface="Calibri"/>
                <a:cs typeface="Calibri"/>
                <a:sym typeface="Calibri"/>
              </a:rPr>
              <a:t> + </a:t>
            </a:r>
            <a:r>
              <a:rPr b="0" i="1" lang="en-US" sz="3200" u="none" cap="none" strike="noStrike">
                <a:solidFill>
                  <a:schemeClr val="dk1"/>
                </a:solidFill>
                <a:latin typeface="Calibri"/>
                <a:ea typeface="Calibri"/>
                <a:cs typeface="Calibri"/>
                <a:sym typeface="Calibri"/>
              </a:rPr>
              <a:t>V</a:t>
            </a:r>
            <a:r>
              <a:rPr b="0" i="0" lang="en-US" sz="3200" u="none" cap="none" strike="noStrike">
                <a:solidFill>
                  <a:schemeClr val="dk1"/>
                </a:solidFill>
                <a:latin typeface="Calibri"/>
                <a:ea typeface="Calibri"/>
                <a:cs typeface="Calibri"/>
                <a:sym typeface="Calibri"/>
              </a:rPr>
              <a:t> log </a:t>
            </a:r>
            <a:r>
              <a:rPr b="0" i="1" lang="en-US" sz="3200" u="none" cap="none" strike="noStrike">
                <a:solidFill>
                  <a:schemeClr val="dk1"/>
                </a:solidFill>
                <a:latin typeface="Calibri"/>
                <a:ea typeface="Calibri"/>
                <a:cs typeface="Calibri"/>
                <a:sym typeface="Calibri"/>
              </a:rPr>
              <a:t>V</a:t>
            </a:r>
            <a:r>
              <a:rPr b="0" i="0" lang="en-US" sz="3200" u="none" cap="none" strike="noStrike">
                <a:solidFill>
                  <a:schemeClr val="dk1"/>
                </a:solidFill>
                <a:latin typeface="Calibri"/>
                <a:ea typeface="Calibri"/>
                <a:cs typeface="Calibri"/>
                <a:sym typeface="Calibri"/>
              </a:rPr>
              <a:t>), which is </a:t>
            </a:r>
            <a:r>
              <a:rPr b="0" i="0" lang="en-US" sz="3200" u="sng" cap="none" strike="noStrike">
                <a:solidFill>
                  <a:schemeClr val="hlink"/>
                </a:solidFill>
                <a:latin typeface="Calibri"/>
                <a:ea typeface="Calibri"/>
                <a:cs typeface="Calibri"/>
                <a:sym typeface="Calibri"/>
                <a:hlinkClick r:id="rId7"/>
              </a:rPr>
              <a:t>asymptotically faster</a:t>
            </a:r>
            <a:r>
              <a:rPr b="0" i="0" lang="en-US" sz="3200" u="none" cap="none" strike="noStrike">
                <a:solidFill>
                  <a:schemeClr val="dk1"/>
                </a:solidFill>
                <a:latin typeface="Calibri"/>
                <a:ea typeface="Calibri"/>
                <a:cs typeface="Calibri"/>
                <a:sym typeface="Calibri"/>
              </a:rPr>
              <a:t> when the graph is </a:t>
            </a:r>
            <a:r>
              <a:rPr b="0" i="0" lang="en-US" sz="3200" u="sng" cap="none" strike="noStrike">
                <a:solidFill>
                  <a:schemeClr val="hlink"/>
                </a:solidFill>
                <a:latin typeface="Calibri"/>
                <a:ea typeface="Calibri"/>
                <a:cs typeface="Calibri"/>
                <a:sym typeface="Calibri"/>
                <a:hlinkClick r:id="rId8"/>
              </a:rPr>
              <a:t>dense</a:t>
            </a:r>
            <a:r>
              <a:rPr b="0" i="0" lang="en-US" sz="3200" u="none" cap="none" strike="noStrike">
                <a:solidFill>
                  <a:schemeClr val="dk1"/>
                </a:solidFill>
                <a:latin typeface="Calibri"/>
                <a:ea typeface="Calibri"/>
                <a:cs typeface="Calibri"/>
                <a:sym typeface="Calibri"/>
              </a:rPr>
              <a:t> enough that </a:t>
            </a:r>
            <a:r>
              <a:rPr b="0" i="1" lang="en-US" sz="3200" u="none" cap="none" strike="noStrike">
                <a:solidFill>
                  <a:schemeClr val="dk1"/>
                </a:solidFill>
                <a:latin typeface="Calibri"/>
                <a:ea typeface="Calibri"/>
                <a:cs typeface="Calibri"/>
                <a:sym typeface="Calibri"/>
              </a:rPr>
              <a:t>E</a:t>
            </a:r>
            <a:r>
              <a:rPr b="0" i="0" lang="en-US" sz="3200" u="none" cap="none" strike="noStrike">
                <a:solidFill>
                  <a:schemeClr val="dk1"/>
                </a:solidFill>
                <a:latin typeface="Calibri"/>
                <a:ea typeface="Calibri"/>
                <a:cs typeface="Calibri"/>
                <a:sym typeface="Calibri"/>
              </a:rPr>
              <a:t> is Ω(</a:t>
            </a:r>
            <a:r>
              <a:rPr b="0" i="1" lang="en-US" sz="3200" u="none" cap="none" strike="noStrike">
                <a:solidFill>
                  <a:schemeClr val="dk1"/>
                </a:solidFill>
                <a:latin typeface="Calibri"/>
                <a:ea typeface="Calibri"/>
                <a:cs typeface="Calibri"/>
                <a:sym typeface="Calibri"/>
              </a:rPr>
              <a:t>V</a:t>
            </a:r>
            <a:r>
              <a:rPr b="0" i="0" lang="en-US" sz="3200" u="none" cap="none" strike="noStrike">
                <a:solidFill>
                  <a:schemeClr val="dk1"/>
                </a:solidFill>
                <a:latin typeface="Calibri"/>
                <a:ea typeface="Calibri"/>
                <a:cs typeface="Calibri"/>
                <a:sym typeface="Calibri"/>
              </a:rPr>
              <a: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sp>
        <p:nvSpPr>
          <p:cNvPr id="337" name="Google Shape;33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1" i="0" lang="en-US" sz="2500" u="none" cap="none" strike="noStrike">
                <a:solidFill>
                  <a:schemeClr val="dk1"/>
                </a:solidFill>
                <a:latin typeface="Calibri"/>
                <a:ea typeface="Calibri"/>
                <a:cs typeface="Calibri"/>
                <a:sym typeface="Calibri"/>
              </a:rPr>
              <a:t>Proof of correctness</a:t>
            </a:r>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The proof consists of two parts. First, it is proved that the algorithm produces a </a:t>
            </a:r>
            <a:r>
              <a:rPr b="0" i="0" lang="en-US" sz="2500" u="sng" cap="none" strike="noStrike">
                <a:solidFill>
                  <a:schemeClr val="hlink"/>
                </a:solidFill>
                <a:latin typeface="Calibri"/>
                <a:ea typeface="Calibri"/>
                <a:cs typeface="Calibri"/>
                <a:sym typeface="Calibri"/>
                <a:hlinkClick r:id="rId3"/>
              </a:rPr>
              <a:t>spanning tree</a:t>
            </a:r>
            <a:r>
              <a:rPr b="0" i="0" lang="en-US" sz="2500" u="none" cap="none" strike="noStrike">
                <a:solidFill>
                  <a:schemeClr val="dk1"/>
                </a:solidFill>
                <a:latin typeface="Calibri"/>
                <a:ea typeface="Calibri"/>
                <a:cs typeface="Calibri"/>
                <a:sym typeface="Calibri"/>
              </a:rPr>
              <a:t>. Second, it is proved that the constructed spanning tree is of minimal weight.</a:t>
            </a:r>
            <a:endParaRPr/>
          </a:p>
          <a:p>
            <a:pPr indent="-342900" lvl="0" marL="342900" marR="0" rtl="0" algn="l">
              <a:lnSpc>
                <a:spcPct val="80000"/>
              </a:lnSpc>
              <a:spcBef>
                <a:spcPts val="500"/>
              </a:spcBef>
              <a:spcAft>
                <a:spcPts val="0"/>
              </a:spcAft>
              <a:buClr>
                <a:schemeClr val="dk1"/>
              </a:buClr>
              <a:buFont typeface="Arial"/>
              <a:buNone/>
            </a:pPr>
            <a:r>
              <a:rPr b="1" i="0" lang="en-US" sz="2500" u="sng" cap="none" strike="noStrike">
                <a:solidFill>
                  <a:schemeClr val="hlink"/>
                </a:solidFill>
                <a:latin typeface="Calibri"/>
                <a:ea typeface="Calibri"/>
                <a:cs typeface="Calibri"/>
                <a:sym typeface="Calibri"/>
                <a:hlinkClick r:id="rId4"/>
              </a:rPr>
              <a:t>Spanning Tree</a:t>
            </a:r>
            <a:endParaRPr b="1" i="0" sz="2500" u="none" cap="none" strike="noStrik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chemeClr val="dk1"/>
              </a:buClr>
              <a:buFont typeface="Arial"/>
              <a:buNone/>
            </a:pPr>
            <a:r>
              <a:rPr b="0" i="0" lang="en-US" sz="2500" u="none" cap="none" strike="noStrike">
                <a:solidFill>
                  <a:schemeClr val="dk1"/>
                </a:solidFill>
                <a:latin typeface="Calibri"/>
                <a:ea typeface="Calibri"/>
                <a:cs typeface="Calibri"/>
                <a:sym typeface="Calibri"/>
              </a:rPr>
              <a:t>Let be a connected, weighted graph and let be the subgraph of produced by the algorithm. cannot have a cycle, since the last edge added to that cycle would have been within one subtree and not between two different trees. cannot be disconnected, since the first encountered edge that joins two components of would have been added by the algorithm. Thus, is a spanning tree of .</a:t>
            </a:r>
            <a:endParaRPr/>
          </a:p>
          <a:p>
            <a:pPr indent="-342900" lvl="0" marL="342900" marR="0" rtl="0" algn="l">
              <a:lnSpc>
                <a:spcPct val="80000"/>
              </a:lnSpc>
              <a:spcBef>
                <a:spcPts val="496"/>
              </a:spcBef>
              <a:spcAft>
                <a:spcPts val="0"/>
              </a:spcAft>
              <a:buClr>
                <a:schemeClr val="dk1"/>
              </a:buClr>
              <a:buFont typeface="Arial"/>
              <a:buNone/>
            </a:pPr>
            <a:r>
              <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sp>
        <p:nvSpPr>
          <p:cNvPr id="343" name="Google Shape;34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1" i="0" lang="en-US" sz="2950" u="none" cap="none" strike="noStrike">
                <a:solidFill>
                  <a:schemeClr val="dk1"/>
                </a:solidFill>
                <a:latin typeface="Calibri"/>
                <a:ea typeface="Calibri"/>
                <a:cs typeface="Calibri"/>
                <a:sym typeface="Calibri"/>
              </a:rPr>
              <a:t>Minimality</a:t>
            </a:r>
            <a:endParaRPr b="1" i="0" sz="2950" u="none" cap="none" strike="noStrike">
              <a:solidFill>
                <a:schemeClr val="dk1"/>
              </a:solidFill>
              <a:latin typeface="Calibri"/>
              <a:ea typeface="Calibri"/>
              <a:cs typeface="Calibri"/>
              <a:sym typeface="Calibri"/>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We show that the following proposition </a:t>
            </a:r>
            <a:r>
              <a:rPr b="1" i="1" lang="en-US" sz="2950" u="none" cap="none" strike="noStrike">
                <a:solidFill>
                  <a:schemeClr val="dk1"/>
                </a:solidFill>
                <a:latin typeface="Calibri"/>
                <a:ea typeface="Calibri"/>
                <a:cs typeface="Calibri"/>
                <a:sym typeface="Calibri"/>
              </a:rPr>
              <a:t>P</a:t>
            </a:r>
            <a:r>
              <a:rPr b="0" i="0" lang="en-US" sz="2950" u="none" cap="none" strike="noStrike">
                <a:solidFill>
                  <a:schemeClr val="dk1"/>
                </a:solidFill>
                <a:latin typeface="Calibri"/>
                <a:ea typeface="Calibri"/>
                <a:cs typeface="Calibri"/>
                <a:sym typeface="Calibri"/>
              </a:rPr>
              <a:t> is true by </a:t>
            </a:r>
            <a:r>
              <a:rPr b="0" i="0" lang="en-US" sz="2950" u="sng" cap="none" strike="noStrike">
                <a:solidFill>
                  <a:schemeClr val="hlink"/>
                </a:solidFill>
                <a:latin typeface="Calibri"/>
                <a:ea typeface="Calibri"/>
                <a:cs typeface="Calibri"/>
                <a:sym typeface="Calibri"/>
                <a:hlinkClick r:id="rId3"/>
              </a:rPr>
              <a:t>induction</a:t>
            </a:r>
            <a:r>
              <a:rPr b="0" i="0" lang="en-US" sz="2950" u="none" cap="none" strike="noStrike">
                <a:solidFill>
                  <a:schemeClr val="dk1"/>
                </a:solidFill>
                <a:latin typeface="Calibri"/>
                <a:ea typeface="Calibri"/>
                <a:cs typeface="Calibri"/>
                <a:sym typeface="Calibri"/>
              </a:rPr>
              <a:t>: If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is the set of edges chosen at any stage of the algorithm, then there is some minimum spanning tree that contains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a:t>
            </a:r>
            <a:endParaRPr/>
          </a:p>
          <a:p>
            <a:pPr indent="-342900" lvl="0" marL="342900" marR="0" rtl="0" algn="l">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Clearly </a:t>
            </a:r>
            <a:r>
              <a:rPr b="1" i="1" lang="en-US" sz="2950" u="none" cap="none" strike="noStrike">
                <a:solidFill>
                  <a:schemeClr val="dk1"/>
                </a:solidFill>
                <a:latin typeface="Calibri"/>
                <a:ea typeface="Calibri"/>
                <a:cs typeface="Calibri"/>
                <a:sym typeface="Calibri"/>
              </a:rPr>
              <a:t>P</a:t>
            </a:r>
            <a:r>
              <a:rPr b="0" i="0" lang="en-US" sz="2950" u="none" cap="none" strike="noStrike">
                <a:solidFill>
                  <a:schemeClr val="dk1"/>
                </a:solidFill>
                <a:latin typeface="Calibri"/>
                <a:ea typeface="Calibri"/>
                <a:cs typeface="Calibri"/>
                <a:sym typeface="Calibri"/>
              </a:rPr>
              <a:t> is true at the beginning, when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is empty: any minimum spanning tree will do, and there exists one because a weighted connected graph always has a minimum spanning tree.</a:t>
            </a:r>
            <a:endParaRPr/>
          </a:p>
          <a:p>
            <a:pPr indent="-154940" lvl="0" marL="342900" marR="0" rtl="0" algn="l">
              <a:spcBef>
                <a:spcPts val="592"/>
              </a:spcBef>
              <a:spcAft>
                <a:spcPts val="0"/>
              </a:spcAft>
              <a:buClr>
                <a:schemeClr val="dk1"/>
              </a:buClr>
              <a:buSzPts val="2960"/>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 algorithm</a:t>
            </a:r>
            <a:endParaRPr b="0" i="0" sz="4400" u="none" cap="none" strike="noStrike">
              <a:solidFill>
                <a:schemeClr val="dk1"/>
              </a:solidFill>
              <a:latin typeface="Calibri"/>
              <a:ea typeface="Calibri"/>
              <a:cs typeface="Calibri"/>
              <a:sym typeface="Calibri"/>
            </a:endParaRPr>
          </a:p>
        </p:txBody>
      </p:sp>
      <p:sp>
        <p:nvSpPr>
          <p:cNvPr id="349" name="Google Shape;34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Now assume </a:t>
            </a:r>
            <a:r>
              <a:rPr b="1" i="1" lang="en-US" sz="3200" u="none" cap="none" strike="noStrike">
                <a:solidFill>
                  <a:schemeClr val="dk1"/>
                </a:solidFill>
                <a:latin typeface="Calibri"/>
                <a:ea typeface="Calibri"/>
                <a:cs typeface="Calibri"/>
                <a:sym typeface="Calibri"/>
              </a:rPr>
              <a:t>P</a:t>
            </a:r>
            <a:r>
              <a:rPr b="0" i="0" lang="en-US" sz="3200" u="none" cap="none" strike="noStrike">
                <a:solidFill>
                  <a:schemeClr val="dk1"/>
                </a:solidFill>
                <a:latin typeface="Calibri"/>
                <a:ea typeface="Calibri"/>
                <a:cs typeface="Calibri"/>
                <a:sym typeface="Calibri"/>
              </a:rPr>
              <a:t> is true for some non-final edge set </a:t>
            </a:r>
            <a:r>
              <a:rPr b="0" i="1" lang="en-US" sz="3200" u="none" cap="none" strike="noStrike">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and let </a:t>
            </a:r>
            <a:r>
              <a:rPr b="0" i="1" lang="en-US" sz="3200" u="none" cap="none" strike="noStrike">
                <a:solidFill>
                  <a:schemeClr val="dk1"/>
                </a:solidFill>
                <a:latin typeface="Calibri"/>
                <a:ea typeface="Calibri"/>
                <a:cs typeface="Calibri"/>
                <a:sym typeface="Calibri"/>
              </a:rPr>
              <a:t>T</a:t>
            </a:r>
            <a:r>
              <a:rPr b="0" i="0" lang="en-US" sz="3200" u="none" cap="none" strike="noStrike">
                <a:solidFill>
                  <a:schemeClr val="dk1"/>
                </a:solidFill>
                <a:latin typeface="Calibri"/>
                <a:ea typeface="Calibri"/>
                <a:cs typeface="Calibri"/>
                <a:sym typeface="Calibri"/>
              </a:rPr>
              <a:t> be a minimum spanning tree that contains </a:t>
            </a:r>
            <a:r>
              <a:rPr b="0" i="1" lang="en-US" sz="3200" u="none" cap="none" strike="noStrike">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If the next chosen edge </a:t>
            </a:r>
            <a:r>
              <a:rPr b="0" i="1" lang="en-US" sz="3200" u="none" cap="none" strike="noStrike">
                <a:solidFill>
                  <a:schemeClr val="dk1"/>
                </a:solidFill>
                <a:latin typeface="Calibri"/>
                <a:ea typeface="Calibri"/>
                <a:cs typeface="Calibri"/>
                <a:sym typeface="Calibri"/>
              </a:rPr>
              <a:t>e</a:t>
            </a:r>
            <a:r>
              <a:rPr b="0" i="0" lang="en-US" sz="3200" u="none" cap="none" strike="noStrike">
                <a:solidFill>
                  <a:schemeClr val="dk1"/>
                </a:solidFill>
                <a:latin typeface="Calibri"/>
                <a:ea typeface="Calibri"/>
                <a:cs typeface="Calibri"/>
                <a:sym typeface="Calibri"/>
              </a:rPr>
              <a:t> is also in </a:t>
            </a:r>
            <a:r>
              <a:rPr b="0" i="1" lang="en-US" sz="3200" u="none" cap="none" strike="noStrike">
                <a:solidFill>
                  <a:schemeClr val="dk1"/>
                </a:solidFill>
                <a:latin typeface="Calibri"/>
                <a:ea typeface="Calibri"/>
                <a:cs typeface="Calibri"/>
                <a:sym typeface="Calibri"/>
              </a:rPr>
              <a:t>T</a:t>
            </a:r>
            <a:r>
              <a:rPr b="0" i="0" lang="en-US" sz="3200" u="none" cap="none" strike="noStrike">
                <a:solidFill>
                  <a:schemeClr val="dk1"/>
                </a:solidFill>
                <a:latin typeface="Calibri"/>
                <a:ea typeface="Calibri"/>
                <a:cs typeface="Calibri"/>
                <a:sym typeface="Calibri"/>
              </a:rPr>
              <a:t>, then </a:t>
            </a:r>
            <a:r>
              <a:rPr b="1" i="1" lang="en-US" sz="3200" u="none" cap="none" strike="noStrike">
                <a:solidFill>
                  <a:schemeClr val="dk1"/>
                </a:solidFill>
                <a:latin typeface="Calibri"/>
                <a:ea typeface="Calibri"/>
                <a:cs typeface="Calibri"/>
                <a:sym typeface="Calibri"/>
              </a:rPr>
              <a:t>P</a:t>
            </a:r>
            <a:r>
              <a:rPr b="0" i="0" lang="en-US" sz="3200" u="none" cap="none" strike="noStrike">
                <a:solidFill>
                  <a:schemeClr val="dk1"/>
                </a:solidFill>
                <a:latin typeface="Calibri"/>
                <a:ea typeface="Calibri"/>
                <a:cs typeface="Calibri"/>
                <a:sym typeface="Calibri"/>
              </a:rPr>
              <a:t> is true for </a:t>
            </a:r>
            <a:r>
              <a:rPr b="0" i="1" lang="en-US" sz="3200" u="none" cap="none" strike="noStrike">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 </a:t>
            </a:r>
            <a:r>
              <a:rPr b="0" i="1" lang="en-US" sz="3200" u="none" cap="none" strike="noStrike">
                <a:solidFill>
                  <a:schemeClr val="dk1"/>
                </a:solidFill>
                <a:latin typeface="Calibri"/>
                <a:ea typeface="Calibri"/>
                <a:cs typeface="Calibri"/>
                <a:sym typeface="Calibri"/>
              </a:rPr>
              <a:t>e</a:t>
            </a:r>
            <a:r>
              <a:rPr b="0" i="0" lang="en-US" sz="3200" u="none" cap="none" strike="noStrike">
                <a:solidFill>
                  <a:schemeClr val="dk1"/>
                </a:solidFill>
                <a:latin typeface="Calibri"/>
                <a:ea typeface="Calibri"/>
                <a:cs typeface="Calibri"/>
                <a:sym typeface="Calibri"/>
              </a:rPr>
              <a:t>. Otherwise, </a:t>
            </a:r>
            <a:r>
              <a:rPr b="0" i="1" lang="en-US" sz="3200" u="none" cap="none" strike="noStrike">
                <a:solidFill>
                  <a:schemeClr val="dk1"/>
                </a:solidFill>
                <a:latin typeface="Calibri"/>
                <a:ea typeface="Calibri"/>
                <a:cs typeface="Calibri"/>
                <a:sym typeface="Calibri"/>
              </a:rPr>
              <a:t>T</a:t>
            </a:r>
            <a:r>
              <a:rPr b="0" i="0" lang="en-US" sz="3200" u="none" cap="none" strike="noStrike">
                <a:solidFill>
                  <a:schemeClr val="dk1"/>
                </a:solidFill>
                <a:latin typeface="Calibri"/>
                <a:ea typeface="Calibri"/>
                <a:cs typeface="Calibri"/>
                <a:sym typeface="Calibri"/>
              </a:rPr>
              <a:t> + </a:t>
            </a:r>
            <a:r>
              <a:rPr b="0" i="1" lang="en-US" sz="3200" u="none" cap="none" strike="noStrike">
                <a:solidFill>
                  <a:schemeClr val="dk1"/>
                </a:solidFill>
                <a:latin typeface="Calibri"/>
                <a:ea typeface="Calibri"/>
                <a:cs typeface="Calibri"/>
                <a:sym typeface="Calibri"/>
              </a:rPr>
              <a:t>e</a:t>
            </a:r>
            <a:r>
              <a:rPr b="0" i="0" lang="en-US" sz="3200" u="none" cap="none" strike="noStrike">
                <a:solidFill>
                  <a:schemeClr val="dk1"/>
                </a:solidFill>
                <a:latin typeface="Calibri"/>
                <a:ea typeface="Calibri"/>
                <a:cs typeface="Calibri"/>
                <a:sym typeface="Calibri"/>
              </a:rPr>
              <a:t> has a cycle </a:t>
            </a:r>
            <a:r>
              <a:rPr b="0" i="1" lang="en-US" sz="3200" u="none" cap="none" strike="noStrike">
                <a:solidFill>
                  <a:schemeClr val="dk1"/>
                </a:solidFill>
                <a:latin typeface="Calibri"/>
                <a:ea typeface="Calibri"/>
                <a:cs typeface="Calibri"/>
                <a:sym typeface="Calibri"/>
              </a:rPr>
              <a:t>C</a:t>
            </a:r>
            <a:r>
              <a:rPr b="0" i="0" lang="en-US" sz="3200" u="none" cap="none" strike="noStrike">
                <a:solidFill>
                  <a:schemeClr val="dk1"/>
                </a:solidFill>
                <a:latin typeface="Calibri"/>
                <a:ea typeface="Calibri"/>
                <a:cs typeface="Calibri"/>
                <a:sym typeface="Calibri"/>
              </a:rPr>
              <a:t> and there is another edge </a:t>
            </a:r>
            <a:r>
              <a:rPr b="0" i="1" lang="en-US" sz="3200" u="none" cap="none" strike="noStrike">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that is in </a:t>
            </a:r>
            <a:r>
              <a:rPr b="0" i="1" lang="en-US" sz="3200" u="none" cap="none" strike="noStrike">
                <a:solidFill>
                  <a:schemeClr val="dk1"/>
                </a:solidFill>
                <a:latin typeface="Calibri"/>
                <a:ea typeface="Calibri"/>
                <a:cs typeface="Calibri"/>
                <a:sym typeface="Calibri"/>
              </a:rPr>
              <a:t>C</a:t>
            </a:r>
            <a:r>
              <a:rPr b="0" i="0" lang="en-US" sz="3200" u="none" cap="none" strike="noStrike">
                <a:solidFill>
                  <a:schemeClr val="dk1"/>
                </a:solidFill>
                <a:latin typeface="Calibri"/>
                <a:ea typeface="Calibri"/>
                <a:cs typeface="Calibri"/>
                <a:sym typeface="Calibri"/>
              </a:rPr>
              <a:t> but not </a:t>
            </a:r>
            <a:r>
              <a:rPr b="0" i="1" lang="en-US" sz="3200" u="none" cap="none" strike="noStrike">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(If there were no such edge </a:t>
            </a:r>
            <a:r>
              <a:rPr b="0" i="1" lang="en-US" sz="3200" u="none" cap="none" strike="noStrike">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then </a:t>
            </a:r>
            <a:r>
              <a:rPr b="0" i="1" lang="en-US" sz="3200" u="none" cap="none" strike="noStrike">
                <a:solidFill>
                  <a:schemeClr val="dk1"/>
                </a:solidFill>
                <a:latin typeface="Calibri"/>
                <a:ea typeface="Calibri"/>
                <a:cs typeface="Calibri"/>
                <a:sym typeface="Calibri"/>
              </a:rPr>
              <a:t>e</a:t>
            </a:r>
            <a:r>
              <a:rPr b="0" i="0" lang="en-US" sz="3200" u="none" cap="none" strike="noStrike">
                <a:solidFill>
                  <a:schemeClr val="dk1"/>
                </a:solidFill>
                <a:latin typeface="Calibri"/>
                <a:ea typeface="Calibri"/>
                <a:cs typeface="Calibri"/>
                <a:sym typeface="Calibri"/>
              </a:rPr>
              <a:t> could not have been added to </a:t>
            </a:r>
            <a:r>
              <a:rPr b="0" i="1" lang="en-US" sz="3200" u="none" cap="none" strike="noStrike">
                <a:solidFill>
                  <a:schemeClr val="dk1"/>
                </a:solidFill>
                <a:latin typeface="Calibri"/>
                <a:ea typeface="Calibri"/>
                <a:cs typeface="Calibri"/>
                <a:sym typeface="Calibri"/>
              </a:rPr>
              <a:t>F</a:t>
            </a:r>
            <a:r>
              <a:rPr b="0" i="0" lang="en-US" sz="3200" u="none" cap="none" strike="noStrike">
                <a:solidFill>
                  <a:schemeClr val="dk1"/>
                </a:solidFill>
                <a:latin typeface="Calibri"/>
                <a:ea typeface="Calibri"/>
                <a:cs typeface="Calibri"/>
                <a:sym typeface="Calibri"/>
              </a:rPr>
              <a:t>, since doing so would have created the cycle </a:t>
            </a:r>
            <a:r>
              <a:rPr b="0" i="1" lang="en-US" sz="3200" u="none" cap="none" strike="noStrike">
                <a:solidFill>
                  <a:schemeClr val="dk1"/>
                </a:solidFill>
                <a:latin typeface="Calibri"/>
                <a:ea typeface="Calibri"/>
                <a:cs typeface="Calibri"/>
                <a:sym typeface="Calibri"/>
              </a:rPr>
              <a:t>C</a:t>
            </a:r>
            <a:r>
              <a:rPr b="0" i="0" lang="en-US" sz="3200" u="none" cap="none" strike="noStrike">
                <a:solidFill>
                  <a:schemeClr val="dk1"/>
                </a:solidFill>
                <a:latin typeface="Calibri"/>
                <a:ea typeface="Calibri"/>
                <a:cs typeface="Calibri"/>
                <a:sym typeface="Calibri"/>
              </a:rPr>
              <a:t>.)</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Kruskal’s</a:t>
            </a:r>
            <a:endParaRPr b="0" i="0" sz="4400" u="none" cap="none" strike="noStrike">
              <a:solidFill>
                <a:schemeClr val="dk1"/>
              </a:solidFill>
              <a:latin typeface="Calibri"/>
              <a:ea typeface="Calibri"/>
              <a:cs typeface="Calibri"/>
              <a:sym typeface="Calibri"/>
            </a:endParaRPr>
          </a:p>
        </p:txBody>
      </p:sp>
      <p:sp>
        <p:nvSpPr>
          <p:cNvPr id="355" name="Google Shape;355;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Then </a:t>
            </a:r>
            <a:r>
              <a:rPr b="0" i="1" lang="en-US" sz="2950" u="none" cap="none" strike="noStrike">
                <a:solidFill>
                  <a:schemeClr val="dk1"/>
                </a:solidFill>
                <a:latin typeface="Calibri"/>
                <a:ea typeface="Calibri"/>
                <a:cs typeface="Calibri"/>
                <a:sym typeface="Calibri"/>
              </a:rPr>
              <a:t>T</a:t>
            </a:r>
            <a:r>
              <a:rPr b="0" i="0" lang="en-US" sz="2950" u="none" cap="none" strike="noStrike">
                <a:solidFill>
                  <a:schemeClr val="dk1"/>
                </a:solidFill>
                <a:latin typeface="Calibri"/>
                <a:ea typeface="Calibri"/>
                <a:cs typeface="Calibri"/>
                <a:sym typeface="Calibri"/>
              </a:rPr>
              <a:t> −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 </a:t>
            </a:r>
            <a:r>
              <a:rPr b="0" i="1" lang="en-US" sz="2950" u="none" cap="none" strike="noStrike">
                <a:solidFill>
                  <a:schemeClr val="dk1"/>
                </a:solidFill>
                <a:latin typeface="Calibri"/>
                <a:ea typeface="Calibri"/>
                <a:cs typeface="Calibri"/>
                <a:sym typeface="Calibri"/>
              </a:rPr>
              <a:t>e</a:t>
            </a:r>
            <a:r>
              <a:rPr b="0" i="0" lang="en-US" sz="2950" u="none" cap="none" strike="noStrike">
                <a:solidFill>
                  <a:schemeClr val="dk1"/>
                </a:solidFill>
                <a:latin typeface="Calibri"/>
                <a:ea typeface="Calibri"/>
                <a:cs typeface="Calibri"/>
                <a:sym typeface="Calibri"/>
              </a:rPr>
              <a:t> is a tree, and it has the same weight as </a:t>
            </a:r>
            <a:r>
              <a:rPr b="0" i="1" lang="en-US" sz="2950" u="none" cap="none" strike="noStrike">
                <a:solidFill>
                  <a:schemeClr val="dk1"/>
                </a:solidFill>
                <a:latin typeface="Calibri"/>
                <a:ea typeface="Calibri"/>
                <a:cs typeface="Calibri"/>
                <a:sym typeface="Calibri"/>
              </a:rPr>
              <a:t>T</a:t>
            </a:r>
            <a:r>
              <a:rPr b="0" i="0" lang="en-US" sz="2950" u="none" cap="none" strike="noStrike">
                <a:solidFill>
                  <a:schemeClr val="dk1"/>
                </a:solidFill>
                <a:latin typeface="Calibri"/>
                <a:ea typeface="Calibri"/>
                <a:cs typeface="Calibri"/>
                <a:sym typeface="Calibri"/>
              </a:rPr>
              <a:t>, since </a:t>
            </a:r>
            <a:r>
              <a:rPr b="0" i="1" lang="en-US" sz="2950" u="none" cap="none" strike="noStrike">
                <a:solidFill>
                  <a:schemeClr val="dk1"/>
                </a:solidFill>
                <a:latin typeface="Calibri"/>
                <a:ea typeface="Calibri"/>
                <a:cs typeface="Calibri"/>
                <a:sym typeface="Calibri"/>
              </a:rPr>
              <a:t>T</a:t>
            </a:r>
            <a:r>
              <a:rPr b="0" i="0" lang="en-US" sz="2950" u="none" cap="none" strike="noStrike">
                <a:solidFill>
                  <a:schemeClr val="dk1"/>
                </a:solidFill>
                <a:latin typeface="Calibri"/>
                <a:ea typeface="Calibri"/>
                <a:cs typeface="Calibri"/>
                <a:sym typeface="Calibri"/>
              </a:rPr>
              <a:t> has minimum weight and the weight of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cannot be less than the weight of </a:t>
            </a:r>
            <a:r>
              <a:rPr b="0" i="1" lang="en-US" sz="2950" u="none" cap="none" strike="noStrike">
                <a:solidFill>
                  <a:schemeClr val="dk1"/>
                </a:solidFill>
                <a:latin typeface="Calibri"/>
                <a:ea typeface="Calibri"/>
                <a:cs typeface="Calibri"/>
                <a:sym typeface="Calibri"/>
              </a:rPr>
              <a:t>e</a:t>
            </a:r>
            <a:r>
              <a:rPr b="0" i="0" lang="en-US" sz="2950" u="none" cap="none" strike="noStrike">
                <a:solidFill>
                  <a:schemeClr val="dk1"/>
                </a:solidFill>
                <a:latin typeface="Calibri"/>
                <a:ea typeface="Calibri"/>
                <a:cs typeface="Calibri"/>
                <a:sym typeface="Calibri"/>
              </a:rPr>
              <a:t>, otherwise the algorithm would have chosen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instead of </a:t>
            </a:r>
            <a:r>
              <a:rPr b="0" i="1" lang="en-US" sz="2950" u="none" cap="none" strike="noStrike">
                <a:solidFill>
                  <a:schemeClr val="dk1"/>
                </a:solidFill>
                <a:latin typeface="Calibri"/>
                <a:ea typeface="Calibri"/>
                <a:cs typeface="Calibri"/>
                <a:sym typeface="Calibri"/>
              </a:rPr>
              <a:t>e</a:t>
            </a:r>
            <a:r>
              <a:rPr b="0" i="0" lang="en-US" sz="2950" u="none" cap="none" strike="noStrike">
                <a:solidFill>
                  <a:schemeClr val="dk1"/>
                </a:solidFill>
                <a:latin typeface="Calibri"/>
                <a:ea typeface="Calibri"/>
                <a:cs typeface="Calibri"/>
                <a:sym typeface="Calibri"/>
              </a:rPr>
              <a:t>. So </a:t>
            </a:r>
            <a:r>
              <a:rPr b="0" i="1" lang="en-US" sz="2950" u="none" cap="none" strike="noStrike">
                <a:solidFill>
                  <a:schemeClr val="dk1"/>
                </a:solidFill>
                <a:latin typeface="Calibri"/>
                <a:ea typeface="Calibri"/>
                <a:cs typeface="Calibri"/>
                <a:sym typeface="Calibri"/>
              </a:rPr>
              <a:t>T</a:t>
            </a:r>
            <a:r>
              <a:rPr b="0" i="0" lang="en-US" sz="2950" u="none" cap="none" strike="noStrike">
                <a:solidFill>
                  <a:schemeClr val="dk1"/>
                </a:solidFill>
                <a:latin typeface="Calibri"/>
                <a:ea typeface="Calibri"/>
                <a:cs typeface="Calibri"/>
                <a:sym typeface="Calibri"/>
              </a:rPr>
              <a:t> −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 </a:t>
            </a:r>
            <a:r>
              <a:rPr b="0" i="1" lang="en-US" sz="2950" u="none" cap="none" strike="noStrike">
                <a:solidFill>
                  <a:schemeClr val="dk1"/>
                </a:solidFill>
                <a:latin typeface="Calibri"/>
                <a:ea typeface="Calibri"/>
                <a:cs typeface="Calibri"/>
                <a:sym typeface="Calibri"/>
              </a:rPr>
              <a:t>e</a:t>
            </a:r>
            <a:r>
              <a:rPr b="0" i="0" lang="en-US" sz="2950" u="none" cap="none" strike="noStrike">
                <a:solidFill>
                  <a:schemeClr val="dk1"/>
                </a:solidFill>
                <a:latin typeface="Calibri"/>
                <a:ea typeface="Calibri"/>
                <a:cs typeface="Calibri"/>
                <a:sym typeface="Calibri"/>
              </a:rPr>
              <a:t> is a minimum spanning tree containing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 </a:t>
            </a:r>
            <a:r>
              <a:rPr b="0" i="1" lang="en-US" sz="2950" u="none" cap="none" strike="noStrike">
                <a:solidFill>
                  <a:schemeClr val="dk1"/>
                </a:solidFill>
                <a:latin typeface="Calibri"/>
                <a:ea typeface="Calibri"/>
                <a:cs typeface="Calibri"/>
                <a:sym typeface="Calibri"/>
              </a:rPr>
              <a:t>e</a:t>
            </a:r>
            <a:r>
              <a:rPr b="0" i="0" lang="en-US" sz="2950" u="none" cap="none" strike="noStrike">
                <a:solidFill>
                  <a:schemeClr val="dk1"/>
                </a:solidFill>
                <a:latin typeface="Calibri"/>
                <a:ea typeface="Calibri"/>
                <a:cs typeface="Calibri"/>
                <a:sym typeface="Calibri"/>
              </a:rPr>
              <a:t> and again </a:t>
            </a:r>
            <a:r>
              <a:rPr b="1" i="1" lang="en-US" sz="2950" u="none" cap="none" strike="noStrike">
                <a:solidFill>
                  <a:schemeClr val="dk1"/>
                </a:solidFill>
                <a:latin typeface="Calibri"/>
                <a:ea typeface="Calibri"/>
                <a:cs typeface="Calibri"/>
                <a:sym typeface="Calibri"/>
              </a:rPr>
              <a:t>P</a:t>
            </a:r>
            <a:r>
              <a:rPr b="0" i="0" lang="en-US" sz="2950" u="none" cap="none" strike="noStrike">
                <a:solidFill>
                  <a:schemeClr val="dk1"/>
                </a:solidFill>
                <a:latin typeface="Calibri"/>
                <a:ea typeface="Calibri"/>
                <a:cs typeface="Calibri"/>
                <a:sym typeface="Calibri"/>
              </a:rPr>
              <a:t> holds.</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Therefore, by the principle of induction, </a:t>
            </a:r>
            <a:r>
              <a:rPr b="1" i="1" lang="en-US" sz="2950" u="none" cap="none" strike="noStrike">
                <a:solidFill>
                  <a:schemeClr val="dk1"/>
                </a:solidFill>
                <a:latin typeface="Calibri"/>
                <a:ea typeface="Calibri"/>
                <a:cs typeface="Calibri"/>
                <a:sym typeface="Calibri"/>
              </a:rPr>
              <a:t>P</a:t>
            </a:r>
            <a:r>
              <a:rPr b="0" i="0" lang="en-US" sz="2950" u="none" cap="none" strike="noStrike">
                <a:solidFill>
                  <a:schemeClr val="dk1"/>
                </a:solidFill>
                <a:latin typeface="Calibri"/>
                <a:ea typeface="Calibri"/>
                <a:cs typeface="Calibri"/>
                <a:sym typeface="Calibri"/>
              </a:rPr>
              <a:t> holds when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has become a spanning tree, which is only possible if </a:t>
            </a:r>
            <a:r>
              <a:rPr b="0" i="1" lang="en-US" sz="2950" u="none" cap="none" strike="noStrike">
                <a:solidFill>
                  <a:schemeClr val="dk1"/>
                </a:solidFill>
                <a:latin typeface="Calibri"/>
                <a:ea typeface="Calibri"/>
                <a:cs typeface="Calibri"/>
                <a:sym typeface="Calibri"/>
              </a:rPr>
              <a:t>F</a:t>
            </a:r>
            <a:r>
              <a:rPr b="0" i="0" lang="en-US" sz="2950" u="none" cap="none" strike="noStrike">
                <a:solidFill>
                  <a:schemeClr val="dk1"/>
                </a:solidFill>
                <a:latin typeface="Calibri"/>
                <a:ea typeface="Calibri"/>
                <a:cs typeface="Calibri"/>
                <a:sym typeface="Calibri"/>
              </a:rPr>
              <a:t> is a minimum spanning tree itself.</a:t>
            </a:r>
            <a:endParaRPr/>
          </a:p>
          <a:p>
            <a:pPr indent="-342900" lvl="0" marL="342900" marR="0" rtl="0" algn="l">
              <a:lnSpc>
                <a:spcPct val="9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Fractional Knapsack Problem</a:t>
            </a:r>
            <a:endParaRPr b="0" i="0" sz="4400" u="none" cap="none" strike="noStrike">
              <a:solidFill>
                <a:schemeClr val="dk1"/>
              </a:solidFill>
              <a:latin typeface="Calibri"/>
              <a:ea typeface="Calibri"/>
              <a:cs typeface="Calibri"/>
              <a:sym typeface="Calibri"/>
            </a:endParaRPr>
          </a:p>
        </p:txBody>
      </p:sp>
      <p:sp>
        <p:nvSpPr>
          <p:cNvPr id="109" name="Google Shape;10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Choosing large p</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s will not do { counterexample (10,9), (8,3),(5,7),(1,1) W=10} since they may exhaust weight bound quickly, neither should choosing small w</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s will do since corresponding profits may also be unnecessarily small. The winning criterion is choosing items based on large values of  p</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 w</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a:t>
            </a:r>
            <a:endParaRPr b="0" baseline="-2500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362" name="Google Shape;362;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Given a digraph D = (V, A) and a root vertex r in V , an r -arborescence (or an arborescence with root r ) is a subset of arcs B in A such that for each vertex v in V \ {r}, there is a unique. In(v) is the set of edges incoming to v</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path from r to v in (V,B). There is an equivalent way to define arborescences:</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Lemma 1. The set B in A is an r -arborescence in a digraph D = (V, A) if and only if (V,B) has</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no cycles, and |B intersection in(v)| = 1 for each v in V \ {r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369" name="Google Shape;369;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Lemma 2. A digraph D contains an r -arborescence if and only if each vertex in D is reachable from r.</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Proof. If each vertex in D is reachable from r , the breadth-first search (started at r ) will find an r -arborescence. The converse is trivial.</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We consider the following minimum cost r -arborescence problem:</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Given a digraph D = (V, A), a root vertex r ε V , and a cost function c : f(A)→R, find an r -arborescence of minimum cost in 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375" name="Google Shape;375;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 relationship between arborescences and spanning trees might give an impression that the same techniques can be applied here, too. The following algorithm is a complete analogue of the Prim’s method for spanning trees: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381" name="Google Shape;381;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(1) Set U := {r }, B :=Φ;</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(2) While ≠ V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(3) find a = (u, v) ∈ δ</a:t>
            </a:r>
            <a:r>
              <a:rPr b="0" baseline="30000" i="0" lang="en-US" sz="3200" u="none" cap="none" strike="noStrike">
                <a:solidFill>
                  <a:schemeClr val="dk1"/>
                </a:solidFill>
                <a:latin typeface="Calibri"/>
                <a:ea typeface="Calibri"/>
                <a:cs typeface="Calibri"/>
                <a:sym typeface="Calibri"/>
              </a:rPr>
              <a:t>out</a:t>
            </a:r>
            <a:r>
              <a:rPr b="0" i="0" lang="en-US" sz="3200" u="none" cap="none" strike="noStrike">
                <a:solidFill>
                  <a:schemeClr val="dk1"/>
                </a:solidFill>
                <a:latin typeface="Calibri"/>
                <a:ea typeface="Calibri"/>
                <a:cs typeface="Calibri"/>
                <a:sym typeface="Calibri"/>
              </a:rPr>
              <a:t>(U) with c(a’) =min {c(a’) : a’ ∈ δ</a:t>
            </a:r>
            <a:r>
              <a:rPr b="0" baseline="30000" i="0" lang="en-US" sz="3200" u="none" cap="none" strike="noStrike">
                <a:solidFill>
                  <a:schemeClr val="dk1"/>
                </a:solidFill>
                <a:latin typeface="Calibri"/>
                <a:ea typeface="Calibri"/>
                <a:cs typeface="Calibri"/>
                <a:sym typeface="Calibri"/>
              </a:rPr>
              <a:t>out</a:t>
            </a:r>
            <a:r>
              <a:rPr b="0" i="0" lang="en-US" sz="3200" u="none" cap="none" strike="noStrike">
                <a:solidFill>
                  <a:schemeClr val="dk1"/>
                </a:solidFill>
                <a:latin typeface="Calibri"/>
                <a:ea typeface="Calibri"/>
                <a:cs typeface="Calibri"/>
                <a:sym typeface="Calibri"/>
              </a:rPr>
              <a:t>(U)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(4) setU :=U U{v}, B := B U {e};</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(5) output B.</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Unfortunately, this algorithm fails on a rather trivial digraph:</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388" name="Google Shape;388;p56"/>
          <p:cNvSpPr txBox="1"/>
          <p:nvPr>
            <p:ph idx="1" type="body"/>
          </p:nvPr>
        </p:nvSpPr>
        <p:spPr>
          <a:xfrm>
            <a:off x="457200" y="1600200"/>
            <a:ext cx="8686800" cy="5257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c(r,v)=2, c(r,u)=3, c(u,v)=1</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Nonetheless, it is still possible to design a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“greedy-type” algorithm to find a minimum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cost r -arborescence. First, for each v ∈ V \ {r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select a cheapest arc a ∈ δ</a:t>
            </a:r>
            <a:r>
              <a:rPr b="0" baseline="30000" i="0" lang="en-US" sz="3200" u="none" cap="none" strike="noStrike">
                <a:solidFill>
                  <a:schemeClr val="dk1"/>
                </a:solidFill>
                <a:latin typeface="Calibri"/>
                <a:ea typeface="Calibri"/>
                <a:cs typeface="Calibri"/>
                <a:sym typeface="Calibri"/>
              </a:rPr>
              <a:t>in</a:t>
            </a:r>
            <a:r>
              <a:rPr b="0" i="0" lang="en-US" sz="3200" u="none" cap="none" strike="noStrike">
                <a:solidFill>
                  <a:schemeClr val="dk1"/>
                </a:solidFill>
                <a:latin typeface="Calibri"/>
                <a:ea typeface="Calibri"/>
                <a:cs typeface="Calibri"/>
                <a:sym typeface="Calibri"/>
              </a:rPr>
              <a:t>(v)</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(with ties broken arbitrarily); let B</a:t>
            </a:r>
            <a:r>
              <a:rPr b="0" baseline="30000" i="0" lang="en-US" sz="3200" u="none" cap="none" strike="noStrike">
                <a:solidFill>
                  <a:schemeClr val="dk1"/>
                </a:solidFill>
                <a:latin typeface="Calibri"/>
                <a:ea typeface="Calibri"/>
                <a:cs typeface="Calibri"/>
                <a:sym typeface="Calibri"/>
              </a:rPr>
              <a:t>*</a:t>
            </a:r>
            <a:r>
              <a:rPr b="0" i="0" lang="en-US" sz="3200" u="none" cap="none" strike="noStrike">
                <a:solidFill>
                  <a:schemeClr val="dk1"/>
                </a:solidFill>
                <a:latin typeface="Calibri"/>
                <a:ea typeface="Calibri"/>
                <a:cs typeface="Calibri"/>
                <a:sym typeface="Calibri"/>
              </a:rPr>
              <a:t> be the set of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those arcs.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394" name="Google Shape;394;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Then B* is a cheapest set of arcs satisfying |δ</a:t>
            </a:r>
            <a:r>
              <a:rPr b="0" baseline="30000" i="0" lang="en-US" sz="3200" u="none" cap="none" strike="noStrike">
                <a:solidFill>
                  <a:schemeClr val="dk1"/>
                </a:solidFill>
                <a:latin typeface="Calibri"/>
                <a:ea typeface="Calibri"/>
                <a:cs typeface="Calibri"/>
                <a:sym typeface="Calibri"/>
              </a:rPr>
              <a:t>in</a:t>
            </a:r>
            <a:r>
              <a:rPr b="0" i="0" lang="en-US" sz="3200" u="none" cap="none" strike="noStrike">
                <a:solidFill>
                  <a:schemeClr val="dk1"/>
                </a:solidFill>
                <a:latin typeface="Calibri"/>
                <a:ea typeface="Calibri"/>
                <a:cs typeface="Calibri"/>
                <a:sym typeface="Calibri"/>
              </a:rPr>
              <a:t>(v)∩B∗| = 1 for all v ∈ V \ {r }. In particular, c(B*)≤c(B)  for any r -arborescence B, since B must also have |δ</a:t>
            </a:r>
            <a:r>
              <a:rPr b="0" baseline="30000" i="0" lang="en-US" sz="3200" u="none" cap="none" strike="noStrike">
                <a:solidFill>
                  <a:schemeClr val="dk1"/>
                </a:solidFill>
                <a:latin typeface="Calibri"/>
                <a:ea typeface="Calibri"/>
                <a:cs typeface="Calibri"/>
                <a:sym typeface="Calibri"/>
              </a:rPr>
              <a:t>in</a:t>
            </a:r>
            <a:r>
              <a:rPr b="0" i="0" lang="en-US" sz="3200" u="none" cap="none" strike="noStrike">
                <a:solidFill>
                  <a:schemeClr val="dk1"/>
                </a:solidFill>
                <a:latin typeface="Calibri"/>
                <a:ea typeface="Calibri"/>
                <a:cs typeface="Calibri"/>
                <a:sym typeface="Calibri"/>
              </a:rPr>
              <a:t>(v)∩B∗| = 1(see Lemma 1). Now, if (V,B*) does not contain a cycle, then B* is an r -arborescence itself (again, see Lemma 1), and hence a minimum cost r -arborescence. Some problems arise when B* does contain a cycle.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400" name="Google Shape;400;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α(v) := min{c(a): a ∈ δ</a:t>
            </a:r>
            <a:r>
              <a:rPr b="0" baseline="30000" i="0" lang="en-US" sz="3200" u="none" cap="none" strike="noStrike">
                <a:solidFill>
                  <a:schemeClr val="dk1"/>
                </a:solidFill>
                <a:latin typeface="Calibri"/>
                <a:ea typeface="Calibri"/>
                <a:cs typeface="Calibri"/>
                <a:sym typeface="Calibri"/>
              </a:rPr>
              <a:t>in</a:t>
            </a:r>
            <a:r>
              <a:rPr b="0" i="0" lang="en-US" sz="3200" u="none" cap="none" strike="noStrike">
                <a:solidFill>
                  <a:schemeClr val="dk1"/>
                </a:solidFill>
                <a:latin typeface="Calibri"/>
                <a:ea typeface="Calibri"/>
                <a:cs typeface="Calibri"/>
                <a:sym typeface="Calibri"/>
              </a:rPr>
              <a:t>(v)}. Following properties hold for new costs:</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(1)c’(a)≥0 for all a ∈A;</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(2) α’(v) =min {c’(a) : a ∈ δ</a:t>
            </a:r>
            <a:r>
              <a:rPr b="0" baseline="30000" i="0" lang="en-US" sz="3200" u="none" cap="none" strike="noStrike">
                <a:solidFill>
                  <a:schemeClr val="dk1"/>
                </a:solidFill>
                <a:latin typeface="Calibri"/>
                <a:ea typeface="Calibri"/>
                <a:cs typeface="Calibri"/>
                <a:sym typeface="Calibri"/>
              </a:rPr>
              <a:t>in</a:t>
            </a:r>
            <a:r>
              <a:rPr b="0" i="0" lang="en-US" sz="3200" u="none" cap="none" strike="noStrike">
                <a:solidFill>
                  <a:schemeClr val="dk1"/>
                </a:solidFill>
                <a:latin typeface="Calibri"/>
                <a:ea typeface="Calibri"/>
                <a:cs typeface="Calibri"/>
                <a:sym typeface="Calibri"/>
              </a:rPr>
              <a:t>(v) for all v ∈ V \ {r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(3)c’(a)=0 for all a ∈B*</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Following lemma asserts asserts equivalence of problems after redefinition of costs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406" name="Google Shape;406;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Lemma 3. An r -arborescence in a digraph D has the minimum cost with respect to c if and</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only if it has the minimum cost with respect to c’</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Proof:  Let B be an r -arborescence in D. Then</a:t>
            </a:r>
            <a:endParaRPr/>
          </a:p>
          <a:p>
            <a:pPr indent="-342900" lvl="0" marL="342900" marR="0" rtl="0" algn="l">
              <a:spcBef>
                <a:spcPts val="640"/>
              </a:spcBef>
              <a:spcAft>
                <a:spcPts val="0"/>
              </a:spcAft>
              <a:buClr>
                <a:schemeClr val="dk1"/>
              </a:buClr>
              <a:buFont typeface="Arial"/>
              <a:buNone/>
            </a:pPr>
            <a:r>
              <a:t/>
            </a:r>
            <a:endParaRPr b="0" i="0" sz="3200" u="none" cap="none" strike="noStrike">
              <a:solidFill>
                <a:schemeClr val="dk1"/>
              </a:solidFill>
              <a:latin typeface="Calibri"/>
              <a:ea typeface="Calibri"/>
              <a:cs typeface="Calibri"/>
              <a:sym typeface="Calibri"/>
            </a:endParaRPr>
          </a:p>
        </p:txBody>
      </p:sp>
      <p:pic>
        <p:nvPicPr>
          <p:cNvPr id="407" name="Google Shape;407;p59"/>
          <p:cNvPicPr preferRelativeResize="0"/>
          <p:nvPr/>
        </p:nvPicPr>
        <p:blipFill rotWithShape="1">
          <a:blip r:embed="rId3">
            <a:alphaModFix/>
          </a:blip>
          <a:srcRect b="0" l="0" r="0" t="0"/>
          <a:stretch/>
        </p:blipFill>
        <p:spPr>
          <a:xfrm>
            <a:off x="1295400" y="4267200"/>
            <a:ext cx="6629400" cy="1219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413" name="Google Shape;413;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The main idea is now to shrink a cycle in (V,B*), if there is one, into one super-vertex and</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continue searching for a minimum cost r -arborescence on the smaller digraph.</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Lemma 4. Let D = (V, A) be a digraph, r ∈ V a root vertex and c : A → R+ a cost function. Let</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C be a cycle of zero cost, not containing r . If D contains an r -arborescence, then there is one of</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minimum cost that enters C exactly once.</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419" name="Google Shape;419;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Proof. “=)”: The only arc in B that enters v is the last arc on a directed path from r to v. If (V,B) contained a cycle, there would be arbitrary many paths from r to any vertex on that cycle.</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 Let v 2 V \ {r }. Since |B intersection in(v)| = 1, there is an arc (u, v) in B. If u ≠r , there must</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be an arc (w,u) in B. Continuing this way we eventually get to r, as (V,B) contains no cycles</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and therefore we cannot return   to a vertex we have previously considered.</a:t>
            </a:r>
            <a:endParaRPr/>
          </a:p>
          <a:p>
            <a:pPr indent="-342900" lvl="0" marL="342900" marR="0" rtl="0" algn="l">
              <a:lnSpc>
                <a:spcPct val="8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Remark. </a:t>
            </a:r>
            <a:endParaRPr b="0" i="0" sz="29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Storing files in tapes</a:t>
            </a:r>
            <a:endParaRPr b="0" i="0" sz="4400" u="none" cap="none" strike="noStrike">
              <a:solidFill>
                <a:schemeClr val="dk1"/>
              </a:solidFill>
              <a:latin typeface="Calibri"/>
              <a:ea typeface="Calibri"/>
              <a:cs typeface="Calibri"/>
              <a:sym typeface="Calibri"/>
            </a:endParaRPr>
          </a:p>
        </p:txBody>
      </p:sp>
      <p:sp>
        <p:nvSpPr>
          <p:cNvPr id="116" name="Google Shape;11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Let us have n files of length l</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 i=1,…,n. Store them in a tape so that total retrieval time is as small as possible. One greedy criterion may be storing the smallest file first.</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Let file of length        be stored in jth order then total retrieval time will be </a:t>
            </a:r>
            <a:endParaRPr b="0" i="0" sz="3200" u="none" cap="none" strike="noStrike">
              <a:solidFill>
                <a:schemeClr val="dk1"/>
              </a:solidFill>
              <a:latin typeface="Calibri"/>
              <a:ea typeface="Calibri"/>
              <a:cs typeface="Calibri"/>
              <a:sym typeface="Calibri"/>
            </a:endParaRPr>
          </a:p>
        </p:txBody>
      </p:sp>
      <p:pic>
        <p:nvPicPr>
          <p:cNvPr id="117" name="Google Shape;117;p17"/>
          <p:cNvPicPr preferRelativeResize="0"/>
          <p:nvPr/>
        </p:nvPicPr>
        <p:blipFill rotWithShape="1">
          <a:blip r:embed="rId3">
            <a:alphaModFix/>
          </a:blip>
          <a:srcRect b="0" l="0" r="0" t="0"/>
          <a:stretch/>
        </p:blipFill>
        <p:spPr>
          <a:xfrm>
            <a:off x="1143000" y="4343400"/>
            <a:ext cx="6934200" cy="1905000"/>
          </a:xfrm>
          <a:prstGeom prst="rect">
            <a:avLst/>
          </a:prstGeom>
          <a:noFill/>
          <a:ln>
            <a:noFill/>
          </a:ln>
        </p:spPr>
      </p:pic>
      <p:pic>
        <p:nvPicPr>
          <p:cNvPr id="118" name="Google Shape;118;p17"/>
          <p:cNvPicPr preferRelativeResize="0"/>
          <p:nvPr/>
        </p:nvPicPr>
        <p:blipFill rotWithShape="1">
          <a:blip r:embed="rId4">
            <a:alphaModFix/>
          </a:blip>
          <a:srcRect b="0" l="0" r="0" t="0"/>
          <a:stretch/>
        </p:blipFill>
        <p:spPr>
          <a:xfrm>
            <a:off x="3276600" y="3657600"/>
            <a:ext cx="457200" cy="609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Mincost arborescence problem</a:t>
            </a:r>
            <a:endParaRPr b="0" i="0" sz="4400" u="none" cap="none" strike="noStrike">
              <a:solidFill>
                <a:schemeClr val="dk1"/>
              </a:solidFill>
              <a:latin typeface="Calibri"/>
              <a:ea typeface="Calibri"/>
              <a:cs typeface="Calibri"/>
              <a:sym typeface="Calibri"/>
            </a:endParaRPr>
          </a:p>
        </p:txBody>
      </p:sp>
      <p:sp>
        <p:nvSpPr>
          <p:cNvPr id="425" name="Google Shape;425;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 above proof also implies that |in(r )| = 0, as otherwise we could follow arcs in backward direction arbitrarily many times, eventually obtaining a cycle.</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Thus, an r -arborescence can be viewed as a “directed spanning tree” rooted at r . In fact, if</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we ignore the directions of the arcs in D, it becomes just a spanning tree.</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Storing files in tapes</a:t>
            </a:r>
            <a:endParaRPr b="0" i="0" sz="4400" u="none" cap="none" strike="noStrike">
              <a:solidFill>
                <a:schemeClr val="dk1"/>
              </a:solidFill>
              <a:latin typeface="Calibri"/>
              <a:ea typeface="Calibri"/>
              <a:cs typeface="Calibri"/>
              <a:sym typeface="Calibri"/>
            </a:endParaRPr>
          </a:p>
        </p:txBody>
      </p:sp>
      <p:sp>
        <p:nvSpPr>
          <p:cNvPr id="125" name="Google Shape;12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Given two arrays (n-j+1), and l</a:t>
            </a:r>
            <a:r>
              <a:rPr b="0" baseline="-25000" i="0" lang="en-US" sz="3200" u="none" cap="none" strike="noStrike">
                <a:solidFill>
                  <a:schemeClr val="dk1"/>
                </a:solidFill>
                <a:latin typeface="Calibri"/>
                <a:ea typeface="Calibri"/>
                <a:cs typeface="Calibri"/>
                <a:sym typeface="Calibri"/>
              </a:rPr>
              <a:t>ij</a:t>
            </a:r>
            <a:r>
              <a:rPr b="0" i="0" lang="en-US" sz="3200" u="none" cap="none" strike="noStrike">
                <a:solidFill>
                  <a:schemeClr val="dk1"/>
                </a:solidFill>
                <a:latin typeface="Calibri"/>
                <a:ea typeface="Calibri"/>
                <a:cs typeface="Calibri"/>
                <a:sym typeface="Calibri"/>
              </a:rPr>
              <a:t>, j=1,…,n of positive numbers sum of products is minimum when one is in ascending order and the other is in descending order. </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Greedy criterion does exactly do it. So the solution must be optimal. One can also prove it by assuming contradiction that a larger file of length l</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is placed before a smaller file l</a:t>
            </a:r>
            <a:r>
              <a:rPr b="0" baseline="-25000" i="0" lang="en-US" sz="3200" u="none" cap="none" strike="noStrike">
                <a:solidFill>
                  <a:schemeClr val="dk1"/>
                </a:solidFill>
                <a:latin typeface="Calibri"/>
                <a:ea typeface="Calibri"/>
                <a:cs typeface="Calibri"/>
                <a:sym typeface="Calibri"/>
              </a:rPr>
              <a:t>j</a:t>
            </a: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Two-way merging of files</a:t>
            </a:r>
            <a:endParaRPr b="0" i="0" sz="4400" u="none" cap="none" strike="noStrike">
              <a:solidFill>
                <a:schemeClr val="dk1"/>
              </a:solidFill>
              <a:latin typeface="Calibri"/>
              <a:ea typeface="Calibri"/>
              <a:cs typeface="Calibri"/>
              <a:sym typeface="Calibri"/>
            </a:endParaRPr>
          </a:p>
        </p:txBody>
      </p:sp>
      <p:sp>
        <p:nvSpPr>
          <p:cNvPr id="132" name="Google Shape;13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Given a set of files of length l</a:t>
            </a:r>
            <a:r>
              <a:rPr b="0" baseline="-25000" i="0" lang="en-US" sz="3200" u="none" cap="none" strike="noStrike">
                <a:solidFill>
                  <a:schemeClr val="dk1"/>
                </a:solidFill>
                <a:latin typeface="Calibri"/>
                <a:ea typeface="Calibri"/>
                <a:cs typeface="Calibri"/>
                <a:sym typeface="Calibri"/>
              </a:rPr>
              <a:t>i</a:t>
            </a:r>
            <a:r>
              <a:rPr b="0" i="0" lang="en-US" sz="3200" u="none" cap="none" strike="noStrike">
                <a:solidFill>
                  <a:schemeClr val="dk1"/>
                </a:solidFill>
                <a:latin typeface="Calibri"/>
                <a:ea typeface="Calibri"/>
                <a:cs typeface="Calibri"/>
                <a:sym typeface="Calibri"/>
              </a:rPr>
              <a:t> , i=1,…,n file the order in which they should be merged into a single file where cost of merging is proportional to the sum total of length of files to be merged.</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A greedy criterion could be to merge the smallest two files so that increase of cost is as small as possible.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Scheduling jobs in a processor</a:t>
            </a:r>
            <a:endParaRPr b="0" i="0" sz="4400" u="none" cap="none" strike="noStrike">
              <a:solidFill>
                <a:schemeClr val="dk1"/>
              </a:solidFill>
              <a:latin typeface="Calibri"/>
              <a:ea typeface="Calibri"/>
              <a:cs typeface="Calibri"/>
              <a:sym typeface="Calibri"/>
            </a:endParaRPr>
          </a:p>
        </p:txBody>
      </p:sp>
      <p:sp>
        <p:nvSpPr>
          <p:cNvPr id="139" name="Google Shape;139;p20"/>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Given a set of jobs with start and finish times</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(s</a:t>
            </a:r>
            <a:r>
              <a:rPr b="0" baseline="-25000" i="0" lang="en-US" sz="2950" u="none" cap="none" strike="noStrike">
                <a:solidFill>
                  <a:schemeClr val="dk1"/>
                </a:solidFill>
                <a:latin typeface="Calibri"/>
                <a:ea typeface="Calibri"/>
                <a:cs typeface="Calibri"/>
                <a:sym typeface="Calibri"/>
              </a:rPr>
              <a:t>i</a:t>
            </a:r>
            <a:r>
              <a:rPr b="0" i="0" lang="en-US" sz="2950" u="none" cap="none" strike="noStrike">
                <a:solidFill>
                  <a:schemeClr val="dk1"/>
                </a:solidFill>
                <a:latin typeface="Calibri"/>
                <a:ea typeface="Calibri"/>
                <a:cs typeface="Calibri"/>
                <a:sym typeface="Calibri"/>
              </a:rPr>
              <a:t>,f</a:t>
            </a:r>
            <a:r>
              <a:rPr b="0" baseline="-25000" i="0" lang="en-US" sz="2950" u="none" cap="none" strike="noStrike">
                <a:solidFill>
                  <a:schemeClr val="dk1"/>
                </a:solidFill>
                <a:latin typeface="Calibri"/>
                <a:ea typeface="Calibri"/>
                <a:cs typeface="Calibri"/>
                <a:sym typeface="Calibri"/>
              </a:rPr>
              <a:t>i</a:t>
            </a:r>
            <a:r>
              <a:rPr b="0" i="0" lang="en-US" sz="2950" u="none" cap="none" strike="noStrike">
                <a:solidFill>
                  <a:schemeClr val="dk1"/>
                </a:solidFill>
                <a:latin typeface="Calibri"/>
                <a:ea typeface="Calibri"/>
                <a:cs typeface="Calibri"/>
                <a:sym typeface="Calibri"/>
              </a:rPr>
              <a:t>),i=1,…, n, our job is to schedule as many jobs as possible.</a:t>
            </a:r>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One greedy criterion may be choosing jobs requiring lesser time. Counter example is the following</a:t>
            </a:r>
            <a:endParaRPr/>
          </a:p>
          <a:p>
            <a:pPr indent="-342900" lvl="0" marL="342900" marR="0" rtl="0" algn="l">
              <a:lnSpc>
                <a:spcPct val="9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With the above jobs choosing the smallest job will not give us the best solution.</a:t>
            </a:r>
            <a:endParaRPr/>
          </a:p>
          <a:p>
            <a:pPr indent="-342900" lvl="0" marL="342900" marR="0" rtl="0" algn="l">
              <a:lnSpc>
                <a:spcPct val="9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p:txBody>
      </p:sp>
      <p:cxnSp>
        <p:nvCxnSpPr>
          <p:cNvPr id="140" name="Google Shape;140;p20"/>
          <p:cNvCxnSpPr/>
          <p:nvPr/>
        </p:nvCxnSpPr>
        <p:spPr>
          <a:xfrm>
            <a:off x="990600" y="5029200"/>
            <a:ext cx="1371600" cy="1588"/>
          </a:xfrm>
          <a:prstGeom prst="straightConnector1">
            <a:avLst/>
          </a:prstGeom>
          <a:noFill/>
          <a:ln cap="flat" cmpd="sng" w="9525">
            <a:solidFill>
              <a:srgbClr val="4A7DBB"/>
            </a:solidFill>
            <a:prstDash val="solid"/>
            <a:round/>
            <a:headEnd len="sm" w="sm" type="none"/>
            <a:tailEnd len="sm" w="sm" type="none"/>
          </a:ln>
        </p:spPr>
      </p:cxnSp>
      <p:cxnSp>
        <p:nvCxnSpPr>
          <p:cNvPr id="141" name="Google Shape;141;p20"/>
          <p:cNvCxnSpPr/>
          <p:nvPr/>
        </p:nvCxnSpPr>
        <p:spPr>
          <a:xfrm>
            <a:off x="2971800" y="5029200"/>
            <a:ext cx="2057400" cy="1588"/>
          </a:xfrm>
          <a:prstGeom prst="straightConnector1">
            <a:avLst/>
          </a:prstGeom>
          <a:noFill/>
          <a:ln cap="flat" cmpd="sng" w="9525">
            <a:solidFill>
              <a:srgbClr val="4A7DBB"/>
            </a:solidFill>
            <a:prstDash val="solid"/>
            <a:round/>
            <a:headEnd len="sm" w="sm" type="none"/>
            <a:tailEnd len="sm" w="sm" type="none"/>
          </a:ln>
        </p:spPr>
      </p:cxnSp>
      <p:cxnSp>
        <p:nvCxnSpPr>
          <p:cNvPr id="142" name="Google Shape;142;p20"/>
          <p:cNvCxnSpPr/>
          <p:nvPr/>
        </p:nvCxnSpPr>
        <p:spPr>
          <a:xfrm>
            <a:off x="2209800" y="5181600"/>
            <a:ext cx="914400" cy="1588"/>
          </a:xfrm>
          <a:prstGeom prst="straightConnector1">
            <a:avLst/>
          </a:prstGeom>
          <a:noFill/>
          <a:ln cap="flat" cmpd="sng" w="9525">
            <a:solidFill>
              <a:srgbClr val="4A7DBB"/>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Scheduling jobs in a processor</a:t>
            </a:r>
            <a:endParaRPr b="0" i="0" sz="4400" u="none" cap="none" strike="noStrike">
              <a:solidFill>
                <a:schemeClr val="dk1"/>
              </a:solidFill>
              <a:latin typeface="Calibri"/>
              <a:ea typeface="Calibri"/>
              <a:cs typeface="Calibri"/>
              <a:sym typeface="Calibri"/>
            </a:endParaRPr>
          </a:p>
        </p:txBody>
      </p:sp>
      <p:sp>
        <p:nvSpPr>
          <p:cNvPr id="149" name="Google Shape;14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Choosing job having early start time will also not lead to optimal solution since</a:t>
            </a:r>
            <a:endParaRPr/>
          </a:p>
          <a:p>
            <a:pPr indent="-342900" lvl="0" marL="342900" marR="0" rtl="0" algn="l">
              <a:lnSpc>
                <a:spcPct val="9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Font typeface="Arial"/>
              <a:buNone/>
            </a:pPr>
            <a:r>
              <a:t/>
            </a:r>
            <a:endParaRPr b="0" i="0" sz="2950" u="none" cap="none" strike="noStrike">
              <a:solidFill>
                <a:schemeClr val="dk1"/>
              </a:solidFill>
              <a:latin typeface="Calibri"/>
              <a:ea typeface="Calibri"/>
              <a:cs typeface="Calibri"/>
              <a:sym typeface="Calibri"/>
            </a:endParaRPr>
          </a:p>
          <a:p>
            <a:pPr indent="-342900" lvl="0" marL="342900" marR="0" rtl="0" algn="l">
              <a:lnSpc>
                <a:spcPct val="90000"/>
              </a:lnSpc>
              <a:spcBef>
                <a:spcPts val="590"/>
              </a:spcBef>
              <a:spcAft>
                <a:spcPts val="0"/>
              </a:spcAft>
              <a:buClr>
                <a:schemeClr val="dk1"/>
              </a:buClr>
              <a:buFont typeface="Arial"/>
              <a:buNone/>
            </a:pPr>
            <a:r>
              <a:rPr b="0" i="0" lang="en-US" sz="2950" u="none" cap="none" strike="noStrike">
                <a:solidFill>
                  <a:schemeClr val="dk1"/>
                </a:solidFill>
                <a:latin typeface="Calibri"/>
                <a:ea typeface="Calibri"/>
                <a:cs typeface="Calibri"/>
                <a:sym typeface="Calibri"/>
              </a:rPr>
              <a:t>Winning greedy criterion is choosing job with the earliest finish time. Greedy strategy will stay ahead since whatever else we do greedy will stay ahead freeing the processor early as a result any job that can be processed in other than a greedy strategy can also be processed in greedy strategy.</a:t>
            </a:r>
            <a:endParaRPr b="0" i="0" sz="2950" u="none" cap="none" strike="noStrike">
              <a:solidFill>
                <a:schemeClr val="dk1"/>
              </a:solidFill>
              <a:latin typeface="Calibri"/>
              <a:ea typeface="Calibri"/>
              <a:cs typeface="Calibri"/>
              <a:sym typeface="Calibri"/>
            </a:endParaRPr>
          </a:p>
        </p:txBody>
      </p:sp>
      <p:cxnSp>
        <p:nvCxnSpPr>
          <p:cNvPr id="150" name="Google Shape;150;p21"/>
          <p:cNvCxnSpPr/>
          <p:nvPr/>
        </p:nvCxnSpPr>
        <p:spPr>
          <a:xfrm>
            <a:off x="762000" y="2895600"/>
            <a:ext cx="2667000" cy="1588"/>
          </a:xfrm>
          <a:prstGeom prst="straightConnector1">
            <a:avLst/>
          </a:prstGeom>
          <a:noFill/>
          <a:ln cap="flat" cmpd="sng" w="9525">
            <a:solidFill>
              <a:srgbClr val="4A7DBB"/>
            </a:solidFill>
            <a:prstDash val="solid"/>
            <a:round/>
            <a:headEnd len="sm" w="sm" type="none"/>
            <a:tailEnd len="sm" w="sm" type="none"/>
          </a:ln>
        </p:spPr>
      </p:cxnSp>
      <p:cxnSp>
        <p:nvCxnSpPr>
          <p:cNvPr id="151" name="Google Shape;151;p21"/>
          <p:cNvCxnSpPr/>
          <p:nvPr/>
        </p:nvCxnSpPr>
        <p:spPr>
          <a:xfrm>
            <a:off x="1066800" y="3124200"/>
            <a:ext cx="762000" cy="1588"/>
          </a:xfrm>
          <a:prstGeom prst="straightConnector1">
            <a:avLst/>
          </a:prstGeom>
          <a:noFill/>
          <a:ln cap="flat" cmpd="sng" w="9525">
            <a:solidFill>
              <a:srgbClr val="4A7DBB"/>
            </a:solidFill>
            <a:prstDash val="solid"/>
            <a:round/>
            <a:headEnd len="sm" w="sm" type="none"/>
            <a:tailEnd len="sm" w="sm" type="none"/>
          </a:ln>
        </p:spPr>
      </p:cxnSp>
      <p:cxnSp>
        <p:nvCxnSpPr>
          <p:cNvPr id="152" name="Google Shape;152;p21"/>
          <p:cNvCxnSpPr/>
          <p:nvPr/>
        </p:nvCxnSpPr>
        <p:spPr>
          <a:xfrm>
            <a:off x="2133600" y="3124200"/>
            <a:ext cx="914400" cy="1588"/>
          </a:xfrm>
          <a:prstGeom prst="straightConnector1">
            <a:avLst/>
          </a:prstGeom>
          <a:noFill/>
          <a:ln cap="flat" cmpd="sng" w="9525">
            <a:solidFill>
              <a:srgbClr val="4A7DBB"/>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