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91425" lIns="91425" spcFirstLastPara="1" rIns="91425" wrap="square" tIns="91425">
            <a:noAutofit/>
          </a:bodyPr>
          <a:lstStyle>
            <a:lvl1pPr indent="-88900" lvl="0" marL="0" marR="0" rtl="0" algn="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0"/>
              </a:spcBef>
              <a:spcAft>
                <a:spcPts val="0"/>
              </a:spcAft>
              <a:buSzPts val="1400"/>
              <a:buChar char="●"/>
              <a:defRPr/>
            </a:lvl1pPr>
            <a:lvl2pPr indent="-317500" lvl="1" marL="914400" marR="0" rtl="0" algn="l">
              <a:spcBef>
                <a:spcPts val="0"/>
              </a:spcBef>
              <a:spcAft>
                <a:spcPts val="0"/>
              </a:spcAft>
              <a:buSzPts val="1400"/>
              <a:buChar char="○"/>
              <a:defRPr/>
            </a:lvl2pPr>
            <a:lvl3pPr indent="-317500" lvl="2" marL="1371600" marR="0" rtl="0" algn="l">
              <a:spcBef>
                <a:spcPts val="0"/>
              </a:spcBef>
              <a:spcAft>
                <a:spcPts val="0"/>
              </a:spcAft>
              <a:buSzPts val="1400"/>
              <a:buChar char="■"/>
              <a:defRPr/>
            </a:lvl3pPr>
            <a:lvl4pPr indent="-317500" lvl="3" marL="1828800" marR="0" rtl="0" algn="l">
              <a:spcBef>
                <a:spcPts val="0"/>
              </a:spcBef>
              <a:spcAft>
                <a:spcPts val="0"/>
              </a:spcAft>
              <a:buSzPts val="1400"/>
              <a:buChar char="●"/>
              <a:defRPr/>
            </a:lvl4pPr>
            <a:lvl5pPr indent="-317500" lvl="4" marL="2286000" marR="0" rtl="0" algn="l">
              <a:spcBef>
                <a:spcPts val="0"/>
              </a:spcBef>
              <a:spcAft>
                <a:spcPts val="0"/>
              </a:spcAft>
              <a:buSzPts val="1400"/>
              <a:buChar char="○"/>
              <a:defRPr/>
            </a:lvl5pPr>
            <a:lvl6pPr indent="-317500" lvl="5" marL="2743200" marR="0" rtl="0" algn="l">
              <a:spcBef>
                <a:spcPts val="0"/>
              </a:spcBef>
              <a:spcAft>
                <a:spcPts val="0"/>
              </a:spcAft>
              <a:buSzPts val="1400"/>
              <a:buChar char="■"/>
              <a:defRPr/>
            </a:lvl6pPr>
            <a:lvl7pPr indent="-317500" lvl="6" marL="3200400" marR="0" rtl="0" algn="l">
              <a:spcBef>
                <a:spcPts val="0"/>
              </a:spcBef>
              <a:spcAft>
                <a:spcPts val="0"/>
              </a:spcAft>
              <a:buSzPts val="1400"/>
              <a:buChar char="●"/>
              <a:defRPr/>
            </a:lvl7pPr>
            <a:lvl8pPr indent="-317500" lvl="7" marL="3657600" marR="0" rtl="0" algn="l">
              <a:spcBef>
                <a:spcPts val="0"/>
              </a:spcBef>
              <a:spcAft>
                <a:spcPts val="0"/>
              </a:spcAft>
              <a:buSzPts val="1400"/>
              <a:buChar char="○"/>
              <a:defRPr/>
            </a:lvl8pPr>
            <a:lvl9pPr indent="-317500" lvl="8" marL="4114800" marR="0" rtl="0" algn="l">
              <a:spcBef>
                <a:spcPts val="0"/>
              </a:spcBef>
              <a:spcAft>
                <a:spcPts val="0"/>
              </a:spcAft>
              <a:buSzPts val="1400"/>
              <a:buChar char="■"/>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653946ae4d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653946ae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g653946ae4d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653946ae4d_1_1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653946ae4d_1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g653946ae4d_1_12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653946ae4d_1_1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653946ae4d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g653946ae4d_1_13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653946ae4d_1_1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653946ae4d_1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g653946ae4d_1_13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653946ae4d_1_1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653946ae4d_1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g653946ae4d_1_14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4" name="Google Shape;194;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95" name="Google Shape;195;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5" name="Shape 15"/>
        <p:cNvGrpSpPr/>
        <p:nvPr/>
      </p:nvGrpSpPr>
      <p:grpSpPr>
        <a:xfrm>
          <a:off x="0" y="0"/>
          <a:ext cx="0" cy="0"/>
          <a:chOff x="0" y="0"/>
          <a:chExt cx="0" cy="0"/>
        </a:xfrm>
      </p:grpSpPr>
      <p:sp>
        <p:nvSpPr>
          <p:cNvPr id="16" name="Google Shape;16;p2"/>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7" name="Google Shape;17;p2"/>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lvl1pPr indent="-317500" lvl="0" marL="457200" rtl="0" algn="l">
              <a:spcBef>
                <a:spcPts val="64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480"/>
              </a:spcBef>
              <a:spcAft>
                <a:spcPts val="0"/>
              </a:spcAft>
              <a:buClr>
                <a:schemeClr val="dk1"/>
              </a:buClr>
              <a:buSzPts val="1400"/>
              <a:buFont typeface="Arial"/>
              <a:buChar char="•"/>
              <a:defRPr/>
            </a:lvl3pPr>
            <a:lvl4pPr indent="-317500" lvl="3" marL="1828800" rtl="0" algn="l">
              <a:spcBef>
                <a:spcPts val="400"/>
              </a:spcBef>
              <a:spcAft>
                <a:spcPts val="0"/>
              </a:spcAft>
              <a:buClr>
                <a:schemeClr val="dk1"/>
              </a:buClr>
              <a:buSzPts val="1400"/>
              <a:buFont typeface="Arial"/>
              <a:buChar char="–"/>
              <a:defRPr/>
            </a:lvl4pPr>
            <a:lvl5pPr indent="-317500" lvl="4" marL="2286000" rtl="0" algn="l">
              <a:spcBef>
                <a:spcPts val="400"/>
              </a:spcBef>
              <a:spcAft>
                <a:spcPts val="0"/>
              </a:spcAft>
              <a:buClr>
                <a:schemeClr val="dk1"/>
              </a:buClr>
              <a:buSzPts val="1400"/>
              <a:buFont typeface="Arial"/>
              <a:buChar char="»"/>
              <a:defRPr/>
            </a:lvl5pPr>
            <a:lvl6pPr indent="-317500" lvl="5" marL="2743200" rtl="0" algn="l">
              <a:spcBef>
                <a:spcPts val="400"/>
              </a:spcBef>
              <a:spcAft>
                <a:spcPts val="0"/>
              </a:spcAft>
              <a:buClr>
                <a:schemeClr val="dk1"/>
              </a:buClr>
              <a:buSzPts val="1400"/>
              <a:buFont typeface="Arial"/>
              <a:buChar char="•"/>
              <a:defRPr/>
            </a:lvl6pPr>
            <a:lvl7pPr indent="-317500" lvl="6" marL="3200400" rtl="0" algn="l">
              <a:spcBef>
                <a:spcPts val="400"/>
              </a:spcBef>
              <a:spcAft>
                <a:spcPts val="0"/>
              </a:spcAft>
              <a:buClr>
                <a:schemeClr val="dk1"/>
              </a:buClr>
              <a:buSzPts val="1400"/>
              <a:buFont typeface="Arial"/>
              <a:buChar char="•"/>
              <a:defRPr/>
            </a:lvl7pPr>
            <a:lvl8pPr indent="-317500" lvl="7" marL="3657600" rtl="0" algn="l">
              <a:spcBef>
                <a:spcPts val="400"/>
              </a:spcBef>
              <a:spcAft>
                <a:spcPts val="0"/>
              </a:spcAft>
              <a:buClr>
                <a:schemeClr val="dk1"/>
              </a:buClr>
              <a:buSzPts val="1400"/>
              <a:buFont typeface="Arial"/>
              <a:buChar char="•"/>
              <a:defRPr/>
            </a:lvl8pPr>
            <a:lvl9pPr indent="-317500" lvl="8" marL="4114800" rtl="0" algn="l">
              <a:spcBef>
                <a:spcPts val="400"/>
              </a:spcBef>
              <a:spcAft>
                <a:spcPts val="0"/>
              </a:spcAft>
              <a:buClr>
                <a:schemeClr val="dk1"/>
              </a:buClr>
              <a:buSzPts val="1400"/>
              <a:buFont typeface="Arial"/>
              <a:buChar char="•"/>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4" name="Google Shape;74;p11"/>
          <p:cNvSpPr txBox="1"/>
          <p:nvPr>
            <p:ph idx="1" type="body"/>
          </p:nvPr>
        </p:nvSpPr>
        <p:spPr>
          <a:xfrm rot="5400000">
            <a:off x="2309018" y="-251619"/>
            <a:ext cx="4525963" cy="8229600"/>
          </a:xfrm>
          <a:prstGeom prst="rect">
            <a:avLst/>
          </a:prstGeom>
          <a:noFill/>
          <a:ln>
            <a:noFill/>
          </a:ln>
        </p:spPr>
        <p:txBody>
          <a:bodyPr anchorCtr="0" anchor="t" bIns="91425" lIns="91425" spcFirstLastPara="1" rIns="91425" wrap="square" tIns="91425">
            <a:noAutofit/>
          </a:bodyPr>
          <a:lstStyle>
            <a:lvl1pPr indent="-317500" lvl="0" marL="457200" rtl="0" algn="l">
              <a:spcBef>
                <a:spcPts val="64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480"/>
              </a:spcBef>
              <a:spcAft>
                <a:spcPts val="0"/>
              </a:spcAft>
              <a:buClr>
                <a:schemeClr val="dk1"/>
              </a:buClr>
              <a:buSzPts val="1400"/>
              <a:buFont typeface="Arial"/>
              <a:buChar char="•"/>
              <a:defRPr/>
            </a:lvl3pPr>
            <a:lvl4pPr indent="-317500" lvl="3" marL="1828800" rtl="0" algn="l">
              <a:spcBef>
                <a:spcPts val="400"/>
              </a:spcBef>
              <a:spcAft>
                <a:spcPts val="0"/>
              </a:spcAft>
              <a:buClr>
                <a:schemeClr val="dk1"/>
              </a:buClr>
              <a:buSzPts val="1400"/>
              <a:buFont typeface="Arial"/>
              <a:buChar char="–"/>
              <a:defRPr/>
            </a:lvl4pPr>
            <a:lvl5pPr indent="-317500" lvl="4" marL="2286000" rtl="0" algn="l">
              <a:spcBef>
                <a:spcPts val="400"/>
              </a:spcBef>
              <a:spcAft>
                <a:spcPts val="0"/>
              </a:spcAft>
              <a:buClr>
                <a:schemeClr val="dk1"/>
              </a:buClr>
              <a:buSzPts val="1400"/>
              <a:buFont typeface="Arial"/>
              <a:buChar char="»"/>
              <a:defRPr/>
            </a:lvl5pPr>
            <a:lvl6pPr indent="-317500" lvl="5" marL="2743200" rtl="0" algn="l">
              <a:spcBef>
                <a:spcPts val="400"/>
              </a:spcBef>
              <a:spcAft>
                <a:spcPts val="0"/>
              </a:spcAft>
              <a:buClr>
                <a:schemeClr val="dk1"/>
              </a:buClr>
              <a:buSzPts val="1400"/>
              <a:buFont typeface="Arial"/>
              <a:buChar char="•"/>
              <a:defRPr/>
            </a:lvl6pPr>
            <a:lvl7pPr indent="-317500" lvl="6" marL="3200400" rtl="0" algn="l">
              <a:spcBef>
                <a:spcPts val="400"/>
              </a:spcBef>
              <a:spcAft>
                <a:spcPts val="0"/>
              </a:spcAft>
              <a:buClr>
                <a:schemeClr val="dk1"/>
              </a:buClr>
              <a:buSzPts val="1400"/>
              <a:buFont typeface="Arial"/>
              <a:buChar char="•"/>
              <a:defRPr/>
            </a:lvl7pPr>
            <a:lvl8pPr indent="-317500" lvl="7" marL="3657600" rtl="0" algn="l">
              <a:spcBef>
                <a:spcPts val="400"/>
              </a:spcBef>
              <a:spcAft>
                <a:spcPts val="0"/>
              </a:spcAft>
              <a:buClr>
                <a:schemeClr val="dk1"/>
              </a:buClr>
              <a:buSzPts val="1400"/>
              <a:buFont typeface="Arial"/>
              <a:buChar char="•"/>
              <a:defRPr/>
            </a:lvl8pPr>
            <a:lvl9pPr indent="-317500" lvl="8" marL="4114800" rtl="0" algn="l">
              <a:spcBef>
                <a:spcPts val="400"/>
              </a:spcBef>
              <a:spcAft>
                <a:spcPts val="0"/>
              </a:spcAft>
              <a:buClr>
                <a:schemeClr val="dk1"/>
              </a:buClr>
              <a:buSzPts val="1400"/>
              <a:buFont typeface="Arial"/>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7" y="2171700"/>
            <a:ext cx="5851525" cy="20574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80" name="Google Shape;80;p12"/>
          <p:cNvSpPr txBox="1"/>
          <p:nvPr>
            <p:ph idx="1" type="body"/>
          </p:nvPr>
        </p:nvSpPr>
        <p:spPr>
          <a:xfrm rot="5400000">
            <a:off x="541338" y="190501"/>
            <a:ext cx="5851525" cy="6019800"/>
          </a:xfrm>
          <a:prstGeom prst="rect">
            <a:avLst/>
          </a:prstGeom>
          <a:noFill/>
          <a:ln>
            <a:noFill/>
          </a:ln>
        </p:spPr>
        <p:txBody>
          <a:bodyPr anchorCtr="0" anchor="t" bIns="91425" lIns="91425" spcFirstLastPara="1" rIns="91425" wrap="square" tIns="91425">
            <a:noAutofit/>
          </a:bodyPr>
          <a:lstStyle>
            <a:lvl1pPr indent="-317500" lvl="0" marL="457200" rtl="0" algn="l">
              <a:spcBef>
                <a:spcPts val="64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480"/>
              </a:spcBef>
              <a:spcAft>
                <a:spcPts val="0"/>
              </a:spcAft>
              <a:buClr>
                <a:schemeClr val="dk1"/>
              </a:buClr>
              <a:buSzPts val="1400"/>
              <a:buFont typeface="Arial"/>
              <a:buChar char="•"/>
              <a:defRPr/>
            </a:lvl3pPr>
            <a:lvl4pPr indent="-317500" lvl="3" marL="1828800" rtl="0" algn="l">
              <a:spcBef>
                <a:spcPts val="400"/>
              </a:spcBef>
              <a:spcAft>
                <a:spcPts val="0"/>
              </a:spcAft>
              <a:buClr>
                <a:schemeClr val="dk1"/>
              </a:buClr>
              <a:buSzPts val="1400"/>
              <a:buFont typeface="Arial"/>
              <a:buChar char="–"/>
              <a:defRPr/>
            </a:lvl4pPr>
            <a:lvl5pPr indent="-317500" lvl="4" marL="2286000" rtl="0" algn="l">
              <a:spcBef>
                <a:spcPts val="400"/>
              </a:spcBef>
              <a:spcAft>
                <a:spcPts val="0"/>
              </a:spcAft>
              <a:buClr>
                <a:schemeClr val="dk1"/>
              </a:buClr>
              <a:buSzPts val="1400"/>
              <a:buFont typeface="Arial"/>
              <a:buChar char="»"/>
              <a:defRPr/>
            </a:lvl5pPr>
            <a:lvl6pPr indent="-317500" lvl="5" marL="2743200" rtl="0" algn="l">
              <a:spcBef>
                <a:spcPts val="400"/>
              </a:spcBef>
              <a:spcAft>
                <a:spcPts val="0"/>
              </a:spcAft>
              <a:buClr>
                <a:schemeClr val="dk1"/>
              </a:buClr>
              <a:buSzPts val="1400"/>
              <a:buFont typeface="Arial"/>
              <a:buChar char="•"/>
              <a:defRPr/>
            </a:lvl6pPr>
            <a:lvl7pPr indent="-317500" lvl="6" marL="3200400" rtl="0" algn="l">
              <a:spcBef>
                <a:spcPts val="400"/>
              </a:spcBef>
              <a:spcAft>
                <a:spcPts val="0"/>
              </a:spcAft>
              <a:buClr>
                <a:schemeClr val="dk1"/>
              </a:buClr>
              <a:buSzPts val="1400"/>
              <a:buFont typeface="Arial"/>
              <a:buChar char="•"/>
              <a:defRPr/>
            </a:lvl7pPr>
            <a:lvl8pPr indent="-317500" lvl="7" marL="3657600" rtl="0" algn="l">
              <a:spcBef>
                <a:spcPts val="400"/>
              </a:spcBef>
              <a:spcAft>
                <a:spcPts val="0"/>
              </a:spcAft>
              <a:buClr>
                <a:schemeClr val="dk1"/>
              </a:buClr>
              <a:buSzPts val="1400"/>
              <a:buFont typeface="Arial"/>
              <a:buChar char="•"/>
              <a:defRPr/>
            </a:lvl8pPr>
            <a:lvl9pPr indent="-317500" lvl="8" marL="4114800" rtl="0" algn="l">
              <a:spcBef>
                <a:spcPts val="400"/>
              </a:spcBef>
              <a:spcAft>
                <a:spcPts val="0"/>
              </a:spcAft>
              <a:buClr>
                <a:schemeClr val="dk1"/>
              </a:buClr>
              <a:buSzPts val="1400"/>
              <a:buFont typeface="Arial"/>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1" name="Shape 21"/>
        <p:cNvGrpSpPr/>
        <p:nvPr/>
      </p:nvGrpSpPr>
      <p:grpSpPr>
        <a:xfrm>
          <a:off x="0" y="0"/>
          <a:ext cx="0" cy="0"/>
          <a:chOff x="0" y="0"/>
          <a:chExt cx="0" cy="0"/>
        </a:xfrm>
      </p:grpSpPr>
      <p:sp>
        <p:nvSpPr>
          <p:cNvPr id="22" name="Google Shape;22;p3"/>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0" marR="0" rtl="0" algn="l">
              <a:spcBef>
                <a:spcPts val="0"/>
              </a:spcBef>
              <a:spcAft>
                <a:spcPts val="0"/>
              </a:spcAft>
              <a:buSzPts val="1400"/>
              <a:buChar char="■"/>
              <a:defRPr/>
            </a:lvl6pPr>
            <a:lvl7pPr indent="-88900" lvl="6" marL="0" marR="0" rtl="0" algn="l">
              <a:spcBef>
                <a:spcPts val="0"/>
              </a:spcBef>
              <a:spcAft>
                <a:spcPts val="0"/>
              </a:spcAft>
              <a:buSzPts val="1400"/>
              <a:buChar char="●"/>
              <a:defRPr/>
            </a:lvl7pPr>
            <a:lvl8pPr indent="-88900" lvl="7" marL="0" marR="0" rtl="0" algn="l">
              <a:spcBef>
                <a:spcPts val="0"/>
              </a:spcBef>
              <a:spcAft>
                <a:spcPts val="0"/>
              </a:spcAft>
              <a:buSzPts val="1400"/>
              <a:buChar char="○"/>
              <a:defRPr/>
            </a:lvl8pPr>
            <a:lvl9pPr indent="-88900" lvl="8" marL="0" marR="0" rtl="0" algn="l">
              <a:spcBef>
                <a:spcPts val="0"/>
              </a:spcBef>
              <a:spcAft>
                <a:spcPts val="0"/>
              </a:spcAft>
              <a:buSzPts val="1400"/>
              <a:buChar char="■"/>
              <a:defRPr/>
            </a:lvl9pPr>
          </a:lstStyle>
          <a:p/>
        </p:txBody>
      </p:sp>
      <p:sp>
        <p:nvSpPr>
          <p:cNvPr id="23" name="Google Shape;23;p3"/>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640"/>
              </a:spcBef>
              <a:spcAft>
                <a:spcPts val="0"/>
              </a:spcAft>
              <a:buClr>
                <a:srgbClr val="888888"/>
              </a:buClr>
              <a:buSzPts val="1400"/>
              <a:buFont typeface="Arial"/>
              <a:buNone/>
              <a:defRPr/>
            </a:lvl1pPr>
            <a:lvl2pPr indent="0" lvl="1" marL="457200" marR="0" rtl="0" algn="ctr">
              <a:spcBef>
                <a:spcPts val="560"/>
              </a:spcBef>
              <a:spcAft>
                <a:spcPts val="0"/>
              </a:spcAft>
              <a:buClr>
                <a:srgbClr val="888888"/>
              </a:buClr>
              <a:buSzPts val="1400"/>
              <a:buFont typeface="Arial"/>
              <a:buNone/>
              <a:defRPr/>
            </a:lvl2pPr>
            <a:lvl3pPr indent="0" lvl="2" marL="914400" marR="0" rtl="0" algn="ctr">
              <a:spcBef>
                <a:spcPts val="480"/>
              </a:spcBef>
              <a:spcAft>
                <a:spcPts val="0"/>
              </a:spcAft>
              <a:buClr>
                <a:srgbClr val="888888"/>
              </a:buClr>
              <a:buSzPts val="1400"/>
              <a:buFont typeface="Arial"/>
              <a:buNone/>
              <a:defRPr/>
            </a:lvl3pPr>
            <a:lvl4pPr indent="0" lvl="3" marL="1371600" marR="0" rtl="0" algn="ctr">
              <a:spcBef>
                <a:spcPts val="400"/>
              </a:spcBef>
              <a:spcAft>
                <a:spcPts val="0"/>
              </a:spcAft>
              <a:buClr>
                <a:srgbClr val="888888"/>
              </a:buClr>
              <a:buSzPts val="1400"/>
              <a:buFont typeface="Arial"/>
              <a:buNone/>
              <a:defRPr/>
            </a:lvl4pPr>
            <a:lvl5pPr indent="0" lvl="4" marL="1828800" marR="0" rtl="0" algn="ctr">
              <a:spcBef>
                <a:spcPts val="400"/>
              </a:spcBef>
              <a:spcAft>
                <a:spcPts val="0"/>
              </a:spcAft>
              <a:buClr>
                <a:srgbClr val="888888"/>
              </a:buClr>
              <a:buSzPts val="1400"/>
              <a:buFont typeface="Arial"/>
              <a:buNone/>
              <a:defRPr/>
            </a:lvl5pPr>
            <a:lvl6pPr indent="0" lvl="5" marL="2286000" marR="0" rtl="0" algn="ctr">
              <a:spcBef>
                <a:spcPts val="400"/>
              </a:spcBef>
              <a:spcAft>
                <a:spcPts val="0"/>
              </a:spcAft>
              <a:buClr>
                <a:srgbClr val="888888"/>
              </a:buClr>
              <a:buSzPts val="1400"/>
              <a:buFont typeface="Arial"/>
              <a:buNone/>
              <a:defRPr/>
            </a:lvl6pPr>
            <a:lvl7pPr indent="0" lvl="6" marL="2743200" marR="0" rtl="0" algn="ctr">
              <a:spcBef>
                <a:spcPts val="400"/>
              </a:spcBef>
              <a:spcAft>
                <a:spcPts val="0"/>
              </a:spcAft>
              <a:buClr>
                <a:srgbClr val="888888"/>
              </a:buClr>
              <a:buSzPts val="1400"/>
              <a:buFont typeface="Arial"/>
              <a:buNone/>
              <a:defRPr/>
            </a:lvl7pPr>
            <a:lvl8pPr indent="0" lvl="7" marL="3200400" marR="0" rtl="0" algn="ctr">
              <a:spcBef>
                <a:spcPts val="400"/>
              </a:spcBef>
              <a:spcAft>
                <a:spcPts val="0"/>
              </a:spcAft>
              <a:buClr>
                <a:srgbClr val="888888"/>
              </a:buClr>
              <a:buSzPts val="1400"/>
              <a:buFont typeface="Arial"/>
              <a:buNone/>
              <a:defRPr/>
            </a:lvl8pPr>
            <a:lvl9pPr indent="0" lvl="8" marL="3657600" marR="0" rtl="0" algn="ctr">
              <a:spcBef>
                <a:spcPts val="400"/>
              </a:spcBef>
              <a:spcAft>
                <a:spcPts val="0"/>
              </a:spcAft>
              <a:buClr>
                <a:srgbClr val="888888"/>
              </a:buClr>
              <a:buSzPts val="1400"/>
              <a:buFont typeface="Arial"/>
              <a:buNone/>
              <a:defRPr/>
            </a:lvl9pPr>
          </a:lstStyle>
          <a:p/>
        </p:txBody>
      </p:sp>
      <p:sp>
        <p:nvSpPr>
          <p:cNvPr id="24" name="Google Shape;24;p3"/>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25" name="Google Shape;25;p3"/>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26" name="Google Shape;26;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9" name="Google Shape;29;p4"/>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rtl="0">
              <a:spcBef>
                <a:spcPts val="640"/>
              </a:spcBef>
              <a:spcAft>
                <a:spcPts val="0"/>
              </a:spcAft>
              <a:buClr>
                <a:srgbClr val="888888"/>
              </a:buClr>
              <a:buSzPts val="1400"/>
              <a:buFont typeface="Calibri"/>
              <a:buNone/>
              <a:defRPr/>
            </a:lvl1pPr>
            <a:lvl2pPr indent="-228600" lvl="1" marL="914400" rtl="0">
              <a:spcBef>
                <a:spcPts val="560"/>
              </a:spcBef>
              <a:spcAft>
                <a:spcPts val="0"/>
              </a:spcAft>
              <a:buClr>
                <a:srgbClr val="888888"/>
              </a:buClr>
              <a:buSzPts val="1400"/>
              <a:buFont typeface="Calibri"/>
              <a:buNone/>
              <a:defRPr/>
            </a:lvl2pPr>
            <a:lvl3pPr indent="-228600" lvl="2" marL="1371600" rtl="0">
              <a:spcBef>
                <a:spcPts val="480"/>
              </a:spcBef>
              <a:spcAft>
                <a:spcPts val="0"/>
              </a:spcAft>
              <a:buClr>
                <a:srgbClr val="888888"/>
              </a:buClr>
              <a:buSzPts val="1400"/>
              <a:buFont typeface="Calibri"/>
              <a:buNone/>
              <a:defRPr/>
            </a:lvl3pPr>
            <a:lvl4pPr indent="-228600" lvl="3" marL="1828800" rtl="0">
              <a:spcBef>
                <a:spcPts val="400"/>
              </a:spcBef>
              <a:spcAft>
                <a:spcPts val="0"/>
              </a:spcAft>
              <a:buClr>
                <a:srgbClr val="888888"/>
              </a:buClr>
              <a:buSzPts val="1400"/>
              <a:buFont typeface="Calibri"/>
              <a:buNone/>
              <a:defRPr/>
            </a:lvl4pPr>
            <a:lvl5pPr indent="-228600" lvl="4" marL="2286000" rtl="0">
              <a:spcBef>
                <a:spcPts val="400"/>
              </a:spcBef>
              <a:spcAft>
                <a:spcPts val="0"/>
              </a:spcAft>
              <a:buClr>
                <a:srgbClr val="888888"/>
              </a:buClr>
              <a:buSzPts val="1400"/>
              <a:buFont typeface="Calibri"/>
              <a:buNone/>
              <a:defRPr/>
            </a:lvl5pPr>
            <a:lvl6pPr indent="-228600" lvl="5" marL="2743200" rtl="0">
              <a:spcBef>
                <a:spcPts val="400"/>
              </a:spcBef>
              <a:spcAft>
                <a:spcPts val="0"/>
              </a:spcAft>
              <a:buClr>
                <a:srgbClr val="888888"/>
              </a:buClr>
              <a:buSzPts val="1400"/>
              <a:buFont typeface="Calibri"/>
              <a:buNone/>
              <a:defRPr/>
            </a:lvl6pPr>
            <a:lvl7pPr indent="-228600" lvl="6" marL="3200400" rtl="0">
              <a:spcBef>
                <a:spcPts val="400"/>
              </a:spcBef>
              <a:spcAft>
                <a:spcPts val="0"/>
              </a:spcAft>
              <a:buClr>
                <a:srgbClr val="888888"/>
              </a:buClr>
              <a:buSzPts val="1400"/>
              <a:buFont typeface="Calibri"/>
              <a:buNone/>
              <a:defRPr/>
            </a:lvl7pPr>
            <a:lvl8pPr indent="-228600" lvl="7" marL="3657600" rtl="0">
              <a:spcBef>
                <a:spcPts val="400"/>
              </a:spcBef>
              <a:spcAft>
                <a:spcPts val="0"/>
              </a:spcAft>
              <a:buClr>
                <a:srgbClr val="888888"/>
              </a:buClr>
              <a:buSzPts val="1400"/>
              <a:buFont typeface="Calibri"/>
              <a:buNone/>
              <a:defRPr/>
            </a:lvl8pPr>
            <a:lvl9pPr indent="-228600" lvl="8" marL="4114800" rtl="0">
              <a:spcBef>
                <a:spcPts val="400"/>
              </a:spcBef>
              <a:spcAft>
                <a:spcPts val="0"/>
              </a:spcAft>
              <a:buClr>
                <a:srgbClr val="888888"/>
              </a:buClr>
              <a:buSzPts val="1400"/>
              <a:buFont typeface="Calibri"/>
              <a:buNone/>
              <a:defRPr/>
            </a:lvl9pPr>
          </a:lstStyle>
          <a:p/>
        </p:txBody>
      </p:sp>
      <p:sp>
        <p:nvSpPr>
          <p:cNvPr id="30" name="Google Shape;30;p4"/>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31" name="Google Shape;31;p4"/>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32" name="Google Shape;32;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35" name="Google Shape;35;p5"/>
          <p:cNvSpPr txBox="1"/>
          <p:nvPr>
            <p:ph idx="1" type="body"/>
          </p:nvPr>
        </p:nvSpPr>
        <p:spPr>
          <a:xfrm>
            <a:off x="457200" y="1600200"/>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64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480"/>
              </a:spcBef>
              <a:spcAft>
                <a:spcPts val="0"/>
              </a:spcAft>
              <a:buSzPts val="1400"/>
              <a:buChar char="•"/>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36" name="Google Shape;36;p5"/>
          <p:cNvSpPr txBox="1"/>
          <p:nvPr>
            <p:ph idx="2" type="body"/>
          </p:nvPr>
        </p:nvSpPr>
        <p:spPr>
          <a:xfrm>
            <a:off x="4648200" y="1600200"/>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64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480"/>
              </a:spcBef>
              <a:spcAft>
                <a:spcPts val="0"/>
              </a:spcAft>
              <a:buSzPts val="1400"/>
              <a:buChar char="•"/>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37" name="Google Shape;37;p5"/>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38" name="Google Shape;38;p5"/>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39" name="Google Shape;39;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2" name="Google Shape;42;p6"/>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rtl="0">
              <a:spcBef>
                <a:spcPts val="640"/>
              </a:spcBef>
              <a:spcAft>
                <a:spcPts val="0"/>
              </a:spcAft>
              <a:buSzPts val="1400"/>
              <a:buFont typeface="Calibri"/>
              <a:buNone/>
              <a:defRPr/>
            </a:lvl1pPr>
            <a:lvl2pPr indent="-228600" lvl="1" marL="914400" rtl="0">
              <a:spcBef>
                <a:spcPts val="560"/>
              </a:spcBef>
              <a:spcAft>
                <a:spcPts val="0"/>
              </a:spcAft>
              <a:buSzPts val="1400"/>
              <a:buFont typeface="Calibri"/>
              <a:buNone/>
              <a:defRPr/>
            </a:lvl2pPr>
            <a:lvl3pPr indent="-228600" lvl="2" marL="1371600" rtl="0">
              <a:spcBef>
                <a:spcPts val="480"/>
              </a:spcBef>
              <a:spcAft>
                <a:spcPts val="0"/>
              </a:spcAft>
              <a:buSzPts val="1400"/>
              <a:buFont typeface="Calibri"/>
              <a:buNone/>
              <a:defRPr/>
            </a:lvl3pPr>
            <a:lvl4pPr indent="-228600" lvl="3" marL="1828800" rtl="0">
              <a:spcBef>
                <a:spcPts val="400"/>
              </a:spcBef>
              <a:spcAft>
                <a:spcPts val="0"/>
              </a:spcAft>
              <a:buSzPts val="1400"/>
              <a:buFont typeface="Calibri"/>
              <a:buNone/>
              <a:defRPr/>
            </a:lvl4pPr>
            <a:lvl5pPr indent="-228600" lvl="4" marL="2286000" rtl="0">
              <a:spcBef>
                <a:spcPts val="400"/>
              </a:spcBef>
              <a:spcAft>
                <a:spcPts val="0"/>
              </a:spcAft>
              <a:buSzPts val="1400"/>
              <a:buFont typeface="Calibri"/>
              <a:buNone/>
              <a:defRPr/>
            </a:lvl5pPr>
            <a:lvl6pPr indent="-228600" lvl="5" marL="2743200" rtl="0">
              <a:spcBef>
                <a:spcPts val="400"/>
              </a:spcBef>
              <a:spcAft>
                <a:spcPts val="0"/>
              </a:spcAft>
              <a:buSzPts val="1400"/>
              <a:buFont typeface="Calibri"/>
              <a:buNone/>
              <a:defRPr/>
            </a:lvl6pPr>
            <a:lvl7pPr indent="-228600" lvl="6" marL="3200400" rtl="0">
              <a:spcBef>
                <a:spcPts val="400"/>
              </a:spcBef>
              <a:spcAft>
                <a:spcPts val="0"/>
              </a:spcAft>
              <a:buSzPts val="1400"/>
              <a:buFont typeface="Calibri"/>
              <a:buNone/>
              <a:defRPr/>
            </a:lvl7pPr>
            <a:lvl8pPr indent="-228600" lvl="7" marL="3657600" rtl="0">
              <a:spcBef>
                <a:spcPts val="400"/>
              </a:spcBef>
              <a:spcAft>
                <a:spcPts val="0"/>
              </a:spcAft>
              <a:buSzPts val="1400"/>
              <a:buFont typeface="Calibri"/>
              <a:buNone/>
              <a:defRPr/>
            </a:lvl8pPr>
            <a:lvl9pPr indent="-228600" lvl="8" marL="4114800" rtl="0">
              <a:spcBef>
                <a:spcPts val="400"/>
              </a:spcBef>
              <a:spcAft>
                <a:spcPts val="0"/>
              </a:spcAft>
              <a:buSzPts val="1400"/>
              <a:buFont typeface="Calibri"/>
              <a:buNone/>
              <a:defRPr/>
            </a:lvl9pPr>
          </a:lstStyle>
          <a:p/>
        </p:txBody>
      </p:sp>
      <p:sp>
        <p:nvSpPr>
          <p:cNvPr id="43" name="Google Shape;43;p6"/>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17500" lvl="0" marL="457200" rtl="0">
              <a:spcBef>
                <a:spcPts val="64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480"/>
              </a:spcBef>
              <a:spcAft>
                <a:spcPts val="0"/>
              </a:spcAft>
              <a:buSzPts val="1400"/>
              <a:buChar char="•"/>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44" name="Google Shape;44;p6"/>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rtl="0">
              <a:spcBef>
                <a:spcPts val="640"/>
              </a:spcBef>
              <a:spcAft>
                <a:spcPts val="0"/>
              </a:spcAft>
              <a:buSzPts val="1400"/>
              <a:buFont typeface="Calibri"/>
              <a:buNone/>
              <a:defRPr/>
            </a:lvl1pPr>
            <a:lvl2pPr indent="-228600" lvl="1" marL="914400" rtl="0">
              <a:spcBef>
                <a:spcPts val="560"/>
              </a:spcBef>
              <a:spcAft>
                <a:spcPts val="0"/>
              </a:spcAft>
              <a:buSzPts val="1400"/>
              <a:buFont typeface="Calibri"/>
              <a:buNone/>
              <a:defRPr/>
            </a:lvl2pPr>
            <a:lvl3pPr indent="-228600" lvl="2" marL="1371600" rtl="0">
              <a:spcBef>
                <a:spcPts val="480"/>
              </a:spcBef>
              <a:spcAft>
                <a:spcPts val="0"/>
              </a:spcAft>
              <a:buSzPts val="1400"/>
              <a:buFont typeface="Calibri"/>
              <a:buNone/>
              <a:defRPr/>
            </a:lvl3pPr>
            <a:lvl4pPr indent="-228600" lvl="3" marL="1828800" rtl="0">
              <a:spcBef>
                <a:spcPts val="400"/>
              </a:spcBef>
              <a:spcAft>
                <a:spcPts val="0"/>
              </a:spcAft>
              <a:buSzPts val="1400"/>
              <a:buFont typeface="Calibri"/>
              <a:buNone/>
              <a:defRPr/>
            </a:lvl4pPr>
            <a:lvl5pPr indent="-228600" lvl="4" marL="2286000" rtl="0">
              <a:spcBef>
                <a:spcPts val="400"/>
              </a:spcBef>
              <a:spcAft>
                <a:spcPts val="0"/>
              </a:spcAft>
              <a:buSzPts val="1400"/>
              <a:buFont typeface="Calibri"/>
              <a:buNone/>
              <a:defRPr/>
            </a:lvl5pPr>
            <a:lvl6pPr indent="-228600" lvl="5" marL="2743200" rtl="0">
              <a:spcBef>
                <a:spcPts val="400"/>
              </a:spcBef>
              <a:spcAft>
                <a:spcPts val="0"/>
              </a:spcAft>
              <a:buSzPts val="1400"/>
              <a:buFont typeface="Calibri"/>
              <a:buNone/>
              <a:defRPr/>
            </a:lvl6pPr>
            <a:lvl7pPr indent="-228600" lvl="6" marL="3200400" rtl="0">
              <a:spcBef>
                <a:spcPts val="400"/>
              </a:spcBef>
              <a:spcAft>
                <a:spcPts val="0"/>
              </a:spcAft>
              <a:buSzPts val="1400"/>
              <a:buFont typeface="Calibri"/>
              <a:buNone/>
              <a:defRPr/>
            </a:lvl7pPr>
            <a:lvl8pPr indent="-228600" lvl="7" marL="3657600" rtl="0">
              <a:spcBef>
                <a:spcPts val="400"/>
              </a:spcBef>
              <a:spcAft>
                <a:spcPts val="0"/>
              </a:spcAft>
              <a:buSzPts val="1400"/>
              <a:buFont typeface="Calibri"/>
              <a:buNone/>
              <a:defRPr/>
            </a:lvl8pPr>
            <a:lvl9pPr indent="-228600" lvl="8" marL="4114800" rtl="0">
              <a:spcBef>
                <a:spcPts val="400"/>
              </a:spcBef>
              <a:spcAft>
                <a:spcPts val="0"/>
              </a:spcAft>
              <a:buSzPts val="1400"/>
              <a:buFont typeface="Calibri"/>
              <a:buNone/>
              <a:defRPr/>
            </a:lvl9pPr>
          </a:lstStyle>
          <a:p/>
        </p:txBody>
      </p:sp>
      <p:sp>
        <p:nvSpPr>
          <p:cNvPr id="45" name="Google Shape;45;p6"/>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17500" lvl="0" marL="457200" rtl="0">
              <a:spcBef>
                <a:spcPts val="64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480"/>
              </a:spcBef>
              <a:spcAft>
                <a:spcPts val="0"/>
              </a:spcAft>
              <a:buSzPts val="1400"/>
              <a:buChar char="•"/>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46" name="Google Shape;46;p6"/>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47" name="Google Shape;47;p6"/>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48" name="Google Shape;48;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51" name="Google Shape;51;p7"/>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52" name="Google Shape;52;p7"/>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53" name="Google Shape;53;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317500" lvl="0" marL="457200" rtl="0">
              <a:spcBef>
                <a:spcPts val="64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480"/>
              </a:spcBef>
              <a:spcAft>
                <a:spcPts val="0"/>
              </a:spcAft>
              <a:buSzPts val="1400"/>
              <a:buChar char="•"/>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rtl="0">
              <a:spcBef>
                <a:spcPts val="640"/>
              </a:spcBef>
              <a:spcAft>
                <a:spcPts val="0"/>
              </a:spcAft>
              <a:buSzPts val="1400"/>
              <a:buFont typeface="Calibri"/>
              <a:buNone/>
              <a:defRPr/>
            </a:lvl1pPr>
            <a:lvl2pPr indent="-228600" lvl="1" marL="914400" rtl="0">
              <a:spcBef>
                <a:spcPts val="560"/>
              </a:spcBef>
              <a:spcAft>
                <a:spcPts val="0"/>
              </a:spcAft>
              <a:buSzPts val="1400"/>
              <a:buFont typeface="Calibri"/>
              <a:buNone/>
              <a:defRPr/>
            </a:lvl2pPr>
            <a:lvl3pPr indent="-228600" lvl="2" marL="1371600" rtl="0">
              <a:spcBef>
                <a:spcPts val="480"/>
              </a:spcBef>
              <a:spcAft>
                <a:spcPts val="0"/>
              </a:spcAft>
              <a:buSzPts val="1400"/>
              <a:buFont typeface="Calibri"/>
              <a:buNone/>
              <a:defRPr/>
            </a:lvl3pPr>
            <a:lvl4pPr indent="-228600" lvl="3" marL="1828800" rtl="0">
              <a:spcBef>
                <a:spcPts val="400"/>
              </a:spcBef>
              <a:spcAft>
                <a:spcPts val="0"/>
              </a:spcAft>
              <a:buSzPts val="1400"/>
              <a:buFont typeface="Calibri"/>
              <a:buNone/>
              <a:defRPr/>
            </a:lvl4pPr>
            <a:lvl5pPr indent="-228600" lvl="4" marL="2286000" rtl="0">
              <a:spcBef>
                <a:spcPts val="400"/>
              </a:spcBef>
              <a:spcAft>
                <a:spcPts val="0"/>
              </a:spcAft>
              <a:buSzPts val="1400"/>
              <a:buFont typeface="Calibri"/>
              <a:buNone/>
              <a:defRPr/>
            </a:lvl5pPr>
            <a:lvl6pPr indent="-228600" lvl="5" marL="2743200" rtl="0">
              <a:spcBef>
                <a:spcPts val="400"/>
              </a:spcBef>
              <a:spcAft>
                <a:spcPts val="0"/>
              </a:spcAft>
              <a:buSzPts val="1400"/>
              <a:buFont typeface="Calibri"/>
              <a:buNone/>
              <a:defRPr/>
            </a:lvl6pPr>
            <a:lvl7pPr indent="-228600" lvl="6" marL="3200400" rtl="0">
              <a:spcBef>
                <a:spcPts val="400"/>
              </a:spcBef>
              <a:spcAft>
                <a:spcPts val="0"/>
              </a:spcAft>
              <a:buSzPts val="1400"/>
              <a:buFont typeface="Calibri"/>
              <a:buNone/>
              <a:defRPr/>
            </a:lvl7pPr>
            <a:lvl8pPr indent="-228600" lvl="7" marL="3657600" rtl="0">
              <a:spcBef>
                <a:spcPts val="400"/>
              </a:spcBef>
              <a:spcAft>
                <a:spcPts val="0"/>
              </a:spcAft>
              <a:buSzPts val="1400"/>
              <a:buFont typeface="Calibri"/>
              <a:buNone/>
              <a:defRPr/>
            </a:lvl8pPr>
            <a:lvl9pPr indent="-228600" lvl="8" marL="4114800" rtl="0">
              <a:spcBef>
                <a:spcPts val="400"/>
              </a:spcBef>
              <a:spcAft>
                <a:spcPts val="0"/>
              </a:spcAft>
              <a:buSzPts val="1400"/>
              <a:buFont typeface="Calibri"/>
              <a:buNone/>
              <a:defRPr/>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7" name="Google Shape;67;p10"/>
          <p:cNvSpPr/>
          <p:nvPr>
            <p:ph idx="2" type="pic"/>
          </p:nvPr>
        </p:nvSpPr>
        <p:spPr>
          <a:xfrm>
            <a:off x="1792288" y="612775"/>
            <a:ext cx="5486400" cy="4114800"/>
          </a:xfrm>
          <a:prstGeom prst="rect">
            <a:avLst/>
          </a:prstGeom>
          <a:noFill/>
          <a:ln>
            <a:noFill/>
          </a:ln>
        </p:spPr>
      </p:sp>
      <p:sp>
        <p:nvSpPr>
          <p:cNvPr id="68" name="Google Shape;68;p10"/>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rtl="0">
              <a:spcBef>
                <a:spcPts val="640"/>
              </a:spcBef>
              <a:spcAft>
                <a:spcPts val="0"/>
              </a:spcAft>
              <a:buSzPts val="1400"/>
              <a:buFont typeface="Calibri"/>
              <a:buNone/>
              <a:defRPr/>
            </a:lvl1pPr>
            <a:lvl2pPr indent="-228600" lvl="1" marL="914400" rtl="0">
              <a:spcBef>
                <a:spcPts val="560"/>
              </a:spcBef>
              <a:spcAft>
                <a:spcPts val="0"/>
              </a:spcAft>
              <a:buSzPts val="1400"/>
              <a:buFont typeface="Calibri"/>
              <a:buNone/>
              <a:defRPr/>
            </a:lvl2pPr>
            <a:lvl3pPr indent="-228600" lvl="2" marL="1371600" rtl="0">
              <a:spcBef>
                <a:spcPts val="480"/>
              </a:spcBef>
              <a:spcAft>
                <a:spcPts val="0"/>
              </a:spcAft>
              <a:buSzPts val="1400"/>
              <a:buFont typeface="Calibri"/>
              <a:buNone/>
              <a:defRPr/>
            </a:lvl3pPr>
            <a:lvl4pPr indent="-228600" lvl="3" marL="1828800" rtl="0">
              <a:spcBef>
                <a:spcPts val="400"/>
              </a:spcBef>
              <a:spcAft>
                <a:spcPts val="0"/>
              </a:spcAft>
              <a:buSzPts val="1400"/>
              <a:buFont typeface="Calibri"/>
              <a:buNone/>
              <a:defRPr/>
            </a:lvl4pPr>
            <a:lvl5pPr indent="-228600" lvl="4" marL="2286000" rtl="0">
              <a:spcBef>
                <a:spcPts val="400"/>
              </a:spcBef>
              <a:spcAft>
                <a:spcPts val="0"/>
              </a:spcAft>
              <a:buSzPts val="1400"/>
              <a:buFont typeface="Calibri"/>
              <a:buNone/>
              <a:defRPr/>
            </a:lvl5pPr>
            <a:lvl6pPr indent="-228600" lvl="5" marL="2743200" rtl="0">
              <a:spcBef>
                <a:spcPts val="400"/>
              </a:spcBef>
              <a:spcAft>
                <a:spcPts val="0"/>
              </a:spcAft>
              <a:buSzPts val="1400"/>
              <a:buFont typeface="Calibri"/>
              <a:buNone/>
              <a:defRPr/>
            </a:lvl6pPr>
            <a:lvl7pPr indent="-228600" lvl="6" marL="3200400" rtl="0">
              <a:spcBef>
                <a:spcPts val="400"/>
              </a:spcBef>
              <a:spcAft>
                <a:spcPts val="0"/>
              </a:spcAft>
              <a:buSzPts val="1400"/>
              <a:buFont typeface="Calibri"/>
              <a:buNone/>
              <a:defRPr/>
            </a:lvl7pPr>
            <a:lvl8pPr indent="-228600" lvl="7" marL="3657600" rtl="0">
              <a:spcBef>
                <a:spcPts val="400"/>
              </a:spcBef>
              <a:spcAft>
                <a:spcPts val="0"/>
              </a:spcAft>
              <a:buSzPts val="1400"/>
              <a:buFont typeface="Calibri"/>
              <a:buNone/>
              <a:defRPr/>
            </a:lvl8pPr>
            <a:lvl9pPr indent="-228600" lvl="8" marL="4114800" rtl="0">
              <a:spcBef>
                <a:spcPts val="400"/>
              </a:spcBef>
              <a:spcAft>
                <a:spcPts val="0"/>
              </a:spcAft>
              <a:buSzPts val="1400"/>
              <a:buFont typeface="Calibri"/>
              <a:buNone/>
              <a:defRPr/>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0" marR="0" rtl="0" algn="l">
              <a:spcBef>
                <a:spcPts val="0"/>
              </a:spcBef>
              <a:spcAft>
                <a:spcPts val="0"/>
              </a:spcAft>
              <a:buSzPts val="1400"/>
              <a:buChar char="■"/>
              <a:defRPr/>
            </a:lvl6pPr>
            <a:lvl7pPr indent="-88900" lvl="6" marL="0" marR="0" rtl="0" algn="l">
              <a:spcBef>
                <a:spcPts val="0"/>
              </a:spcBef>
              <a:spcAft>
                <a:spcPts val="0"/>
              </a:spcAft>
              <a:buSzPts val="1400"/>
              <a:buChar char="●"/>
              <a:defRPr/>
            </a:lvl7pPr>
            <a:lvl8pPr indent="-88900" lvl="7" marL="0" marR="0" rtl="0" algn="l">
              <a:spcBef>
                <a:spcPts val="0"/>
              </a:spcBef>
              <a:spcAft>
                <a:spcPts val="0"/>
              </a:spcAft>
              <a:buSzPts val="1400"/>
              <a:buChar char="○"/>
              <a:defRPr/>
            </a:lvl8pPr>
            <a:lvl9pPr indent="-88900" lvl="8" marL="0" marR="0" rtl="0" algn="l">
              <a:spcBef>
                <a:spcPts val="0"/>
              </a:spcBef>
              <a:spcAft>
                <a:spcPts val="0"/>
              </a:spcAft>
              <a:buSzPts val="1400"/>
              <a:buChar char="■"/>
              <a:defRPr/>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64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480"/>
              </a:spcBef>
              <a:spcAft>
                <a:spcPts val="0"/>
              </a:spcAft>
              <a:buClr>
                <a:schemeClr val="dk1"/>
              </a:buClr>
              <a:buSzPts val="1400"/>
              <a:buFont typeface="Arial"/>
              <a:buChar char="•"/>
              <a:defRPr/>
            </a:lvl3pPr>
            <a:lvl4pPr indent="-317500" lvl="3" marL="1828800" marR="0" rtl="0" algn="l">
              <a:spcBef>
                <a:spcPts val="400"/>
              </a:spcBef>
              <a:spcAft>
                <a:spcPts val="0"/>
              </a:spcAft>
              <a:buClr>
                <a:schemeClr val="dk1"/>
              </a:buClr>
              <a:buSzPts val="1400"/>
              <a:buFont typeface="Arial"/>
              <a:buChar char="–"/>
              <a:defRPr/>
            </a:lvl4pPr>
            <a:lvl5pPr indent="-317500" lvl="4" marL="2286000" marR="0" rtl="0" algn="l">
              <a:spcBef>
                <a:spcPts val="40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Graphs</a:t>
            </a:r>
            <a:endParaRPr b="0" i="0" sz="4400" u="none" cap="none" strike="noStrike">
              <a:solidFill>
                <a:schemeClr val="dk1"/>
              </a:solidFill>
              <a:latin typeface="Calibri"/>
              <a:ea typeface="Calibri"/>
              <a:cs typeface="Calibri"/>
              <a:sym typeface="Calibri"/>
            </a:endParaRPr>
          </a:p>
        </p:txBody>
      </p:sp>
      <p:sp>
        <p:nvSpPr>
          <p:cNvPr id="89" name="Google Shape;89;p13"/>
          <p:cNvSpPr txBox="1"/>
          <p:nvPr>
            <p:ph idx="1" type="body"/>
          </p:nvPr>
        </p:nvSpPr>
        <p:spPr>
          <a:xfrm>
            <a:off x="339050" y="1417650"/>
            <a:ext cx="8229600" cy="84501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G=(V,E) is said to be a graph where V is the set of vertices and E is the set of edges. If members of E are directed then we call it a directed graph or digraph. If G does not have a cycle then it is called acyclic. If G is connected and does not have a cycle then it is called a tree. Number of edges incident to a vertex u is said to be degree of u and denoted d(u).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t>All Pairs Shortest Path Algorithm(DP)</a:t>
            </a:r>
            <a:endParaRPr b="1" sz="1800"/>
          </a:p>
        </p:txBody>
      </p:sp>
      <p:sp>
        <p:nvSpPr>
          <p:cNvPr id="144" name="Google Shape;144;p22"/>
          <p:cNvSpPr txBox="1"/>
          <p:nvPr>
            <p:ph idx="1" type="body"/>
          </p:nvPr>
        </p:nvSpPr>
        <p:spPr>
          <a:xfrm>
            <a:off x="457200" y="1600200"/>
            <a:ext cx="8229600" cy="45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100">
                <a:highlight>
                  <a:srgbClr val="FFFFFF"/>
                </a:highlight>
                <a:latin typeface="Courier New"/>
                <a:ea typeface="Courier New"/>
                <a:cs typeface="Courier New"/>
                <a:sym typeface="Courier New"/>
              </a:rPr>
              <a:t>// C++ Program for Floyd Warshall Algorithm </a:t>
            </a:r>
            <a:endParaRPr sz="1100">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100">
                <a:highlight>
                  <a:srgbClr val="FFFFFF"/>
                </a:highlight>
                <a:latin typeface="Courier New"/>
                <a:ea typeface="Courier New"/>
                <a:cs typeface="Courier New"/>
                <a:sym typeface="Courier New"/>
              </a:rPr>
              <a:t>#include &lt;bits/stdc++.h&gt;</a:t>
            </a:r>
            <a:endParaRPr sz="1100">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100">
                <a:highlight>
                  <a:srgbClr val="FFFFFF"/>
                </a:highlight>
                <a:latin typeface="Courier New"/>
                <a:ea typeface="Courier New"/>
                <a:cs typeface="Courier New"/>
                <a:sym typeface="Courier New"/>
              </a:rPr>
              <a:t>using namespace std;</a:t>
            </a:r>
            <a:endParaRPr sz="1100">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100">
                <a:highlight>
                  <a:srgbClr val="FFFFFF"/>
                </a:highlight>
                <a:latin typeface="Courier New"/>
                <a:ea typeface="Courier New"/>
                <a:cs typeface="Courier New"/>
                <a:sym typeface="Courier New"/>
              </a:rPr>
              <a:t>  </a:t>
            </a:r>
            <a:endParaRPr sz="1100">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100">
                <a:highlight>
                  <a:srgbClr val="FFFFFF"/>
                </a:highlight>
                <a:latin typeface="Courier New"/>
                <a:ea typeface="Courier New"/>
                <a:cs typeface="Courier New"/>
                <a:sym typeface="Courier New"/>
              </a:rPr>
              <a:t>// Number of vertices in the graph </a:t>
            </a:r>
            <a:endParaRPr sz="1100">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100">
                <a:highlight>
                  <a:srgbClr val="FFFFFF"/>
                </a:highlight>
                <a:latin typeface="Courier New"/>
                <a:ea typeface="Courier New"/>
                <a:cs typeface="Courier New"/>
                <a:sym typeface="Courier New"/>
              </a:rPr>
              <a:t>#define V 4 </a:t>
            </a:r>
            <a:endParaRPr sz="1100">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100">
                <a:highlight>
                  <a:srgbClr val="FFFFFF"/>
                </a:highlight>
                <a:latin typeface="Courier New"/>
                <a:ea typeface="Courier New"/>
                <a:cs typeface="Courier New"/>
                <a:sym typeface="Courier New"/>
              </a:rPr>
              <a:t>  </a:t>
            </a:r>
            <a:endParaRPr sz="1100">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100">
                <a:highlight>
                  <a:srgbClr val="FFFFFF"/>
                </a:highlight>
                <a:latin typeface="Courier New"/>
                <a:ea typeface="Courier New"/>
                <a:cs typeface="Courier New"/>
                <a:sym typeface="Courier New"/>
              </a:rPr>
              <a:t>/* Define Infinite as a large enough</a:t>
            </a:r>
            <a:endParaRPr sz="1100">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100">
                <a:highlight>
                  <a:srgbClr val="FFFFFF"/>
                </a:highlight>
                <a:latin typeface="Courier New"/>
                <a:ea typeface="Courier New"/>
                <a:cs typeface="Courier New"/>
                <a:sym typeface="Courier New"/>
              </a:rPr>
              <a:t>value.This value will be used for </a:t>
            </a:r>
            <a:endParaRPr sz="1100">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100">
                <a:highlight>
                  <a:srgbClr val="FFFFFF"/>
                </a:highlight>
                <a:latin typeface="Courier New"/>
                <a:ea typeface="Courier New"/>
                <a:cs typeface="Courier New"/>
                <a:sym typeface="Courier New"/>
              </a:rPr>
              <a:t>vertices not connected to each other */</a:t>
            </a:r>
            <a:endParaRPr sz="1100">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100">
                <a:highlight>
                  <a:srgbClr val="FFFFFF"/>
                </a:highlight>
                <a:latin typeface="Courier New"/>
                <a:ea typeface="Courier New"/>
                <a:cs typeface="Courier New"/>
                <a:sym typeface="Courier New"/>
              </a:rPr>
              <a:t>#define INF 99999 </a:t>
            </a:r>
            <a:endParaRPr sz="1100">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100">
                <a:highlight>
                  <a:srgbClr val="FFFFFF"/>
                </a:highlight>
                <a:latin typeface="Courier New"/>
                <a:ea typeface="Courier New"/>
                <a:cs typeface="Courier New"/>
                <a:sym typeface="Courier New"/>
              </a:rPr>
              <a:t>  </a:t>
            </a:r>
            <a:endParaRPr sz="1100">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100">
                <a:highlight>
                  <a:srgbClr val="FFFFFF"/>
                </a:highlight>
                <a:latin typeface="Courier New"/>
                <a:ea typeface="Courier New"/>
                <a:cs typeface="Courier New"/>
                <a:sym typeface="Courier New"/>
              </a:rPr>
              <a:t>// A function to print the solution matrix </a:t>
            </a:r>
            <a:endParaRPr sz="1100">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100">
                <a:highlight>
                  <a:srgbClr val="FFFFFF"/>
                </a:highlight>
                <a:latin typeface="Courier New"/>
                <a:ea typeface="Courier New"/>
                <a:cs typeface="Courier New"/>
                <a:sym typeface="Courier New"/>
              </a:rPr>
              <a:t>void printSolution(int dist[][V]); </a:t>
            </a:r>
            <a:endParaRPr sz="1100">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100">
                <a:highlight>
                  <a:srgbClr val="FFFFFF"/>
                </a:highlight>
                <a:latin typeface="Courier New"/>
                <a:ea typeface="Courier New"/>
                <a:cs typeface="Courier New"/>
                <a:sym typeface="Courier New"/>
              </a:rPr>
              <a:t>  </a:t>
            </a:r>
            <a:endParaRPr sz="1100">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100">
                <a:highlight>
                  <a:srgbClr val="FFFFFF"/>
                </a:highlight>
                <a:latin typeface="Courier New"/>
                <a:ea typeface="Courier New"/>
                <a:cs typeface="Courier New"/>
                <a:sym typeface="Courier New"/>
              </a:rPr>
              <a:t>// Solves the all-pairs shortest path </a:t>
            </a:r>
            <a:endParaRPr sz="1100">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100">
                <a:highlight>
                  <a:srgbClr val="FFFFFF"/>
                </a:highlight>
                <a:latin typeface="Courier New"/>
                <a:ea typeface="Courier New"/>
                <a:cs typeface="Courier New"/>
                <a:sym typeface="Courier New"/>
              </a:rPr>
              <a:t>// problem using Floyd Warshall algorithm </a:t>
            </a:r>
            <a:endParaRPr sz="1100">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100">
                <a:highlight>
                  <a:srgbClr val="FFFFFF"/>
                </a:highlight>
                <a:latin typeface="Courier New"/>
                <a:ea typeface="Courier New"/>
                <a:cs typeface="Courier New"/>
                <a:sym typeface="Courier New"/>
              </a:rPr>
              <a:t>void floydWarshall (int graph[][V]) </a:t>
            </a:r>
            <a:endParaRPr sz="1100">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100">
                <a:highlight>
                  <a:srgbClr val="FFFFFF"/>
                </a:highlight>
                <a:latin typeface="Courier New"/>
                <a:ea typeface="Courier New"/>
                <a:cs typeface="Courier New"/>
                <a:sym typeface="Courier New"/>
              </a:rPr>
              <a:t>{ </a:t>
            </a:r>
            <a:endParaRPr sz="1100">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100">
                <a:highlight>
                  <a:srgbClr val="FFFFFF"/>
                </a:highlight>
                <a:latin typeface="Courier New"/>
                <a:ea typeface="Courier New"/>
                <a:cs typeface="Courier New"/>
                <a:sym typeface="Courier New"/>
              </a:rPr>
              <a:t>    /* dist[][] will be the output matrix </a:t>
            </a:r>
            <a:endParaRPr sz="1100">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100">
                <a:highlight>
                  <a:srgbClr val="FFFFFF"/>
                </a:highlight>
                <a:latin typeface="Courier New"/>
                <a:ea typeface="Courier New"/>
                <a:cs typeface="Courier New"/>
                <a:sym typeface="Courier New"/>
              </a:rPr>
              <a:t>    that will finally have the shortest </a:t>
            </a:r>
            <a:endParaRPr sz="1100">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100">
                <a:highlight>
                  <a:srgbClr val="FFFFFF"/>
                </a:highlight>
                <a:latin typeface="Courier New"/>
                <a:ea typeface="Courier New"/>
                <a:cs typeface="Courier New"/>
                <a:sym typeface="Courier New"/>
              </a:rPr>
              <a:t>    distances between every pair of vertices */</a:t>
            </a:r>
            <a:endParaRPr sz="1100">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100">
                <a:highlight>
                  <a:srgbClr val="FFFFFF"/>
                </a:highlight>
                <a:latin typeface="Courier New"/>
                <a:ea typeface="Courier New"/>
                <a:cs typeface="Courier New"/>
                <a:sym typeface="Courier New"/>
              </a:rPr>
              <a:t>    int dist[V][V], i, j, k; </a:t>
            </a:r>
            <a:endParaRPr sz="1100">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100">
                <a:highlight>
                  <a:srgbClr val="FFFFFF"/>
                </a:highlight>
                <a:latin typeface="Courier New"/>
                <a:ea typeface="Courier New"/>
                <a:cs typeface="Courier New"/>
                <a:sym typeface="Courier New"/>
              </a:rPr>
              <a:t>  </a:t>
            </a:r>
            <a:endParaRPr sz="1100">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100">
                <a:highlight>
                  <a:srgbClr val="FFFFFF"/>
                </a:highlight>
                <a:latin typeface="Courier New"/>
                <a:ea typeface="Courier New"/>
                <a:cs typeface="Courier New"/>
                <a:sym typeface="Courier New"/>
              </a:rPr>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Floyd-Warshall Code</a:t>
            </a:r>
            <a:endParaRPr/>
          </a:p>
        </p:txBody>
      </p:sp>
      <p:sp>
        <p:nvSpPr>
          <p:cNvPr id="151" name="Google Shape;151;p23"/>
          <p:cNvSpPr txBox="1"/>
          <p:nvPr>
            <p:ph idx="1" type="body"/>
          </p:nvPr>
        </p:nvSpPr>
        <p:spPr>
          <a:xfrm>
            <a:off x="457200" y="1600200"/>
            <a:ext cx="8229600" cy="45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100">
                <a:solidFill>
                  <a:schemeClr val="dk1"/>
                </a:solidFill>
                <a:highlight>
                  <a:srgbClr val="FFFFFF"/>
                </a:highlight>
                <a:latin typeface="Courier New"/>
                <a:ea typeface="Courier New"/>
                <a:cs typeface="Courier New"/>
                <a:sym typeface="Courier New"/>
              </a:rPr>
              <a:t>/* Initialize the solution matrix same </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100">
                <a:solidFill>
                  <a:schemeClr val="dk1"/>
                </a:solidFill>
                <a:highlight>
                  <a:srgbClr val="FFFFFF"/>
                </a:highlight>
                <a:latin typeface="Courier New"/>
                <a:ea typeface="Courier New"/>
                <a:cs typeface="Courier New"/>
                <a:sym typeface="Courier New"/>
              </a:rPr>
              <a:t>    as input graph matrix. Or we can say </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100">
                <a:solidFill>
                  <a:schemeClr val="dk1"/>
                </a:solidFill>
                <a:highlight>
                  <a:srgbClr val="FFFFFF"/>
                </a:highlight>
                <a:latin typeface="Courier New"/>
                <a:ea typeface="Courier New"/>
                <a:cs typeface="Courier New"/>
                <a:sym typeface="Courier New"/>
              </a:rPr>
              <a:t>    the initial values of shortest distances</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100">
                <a:solidFill>
                  <a:schemeClr val="dk1"/>
                </a:solidFill>
                <a:highlight>
                  <a:srgbClr val="FFFFFF"/>
                </a:highlight>
                <a:latin typeface="Courier New"/>
                <a:ea typeface="Courier New"/>
                <a:cs typeface="Courier New"/>
                <a:sym typeface="Courier New"/>
              </a:rPr>
              <a:t>    are based on shortest paths considering </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100">
                <a:solidFill>
                  <a:schemeClr val="dk1"/>
                </a:solidFill>
                <a:highlight>
                  <a:srgbClr val="FFFFFF"/>
                </a:highlight>
                <a:latin typeface="Courier New"/>
                <a:ea typeface="Courier New"/>
                <a:cs typeface="Courier New"/>
                <a:sym typeface="Courier New"/>
              </a:rPr>
              <a:t>    no intermediate vertex. */</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100">
                <a:solidFill>
                  <a:schemeClr val="dk1"/>
                </a:solidFill>
                <a:highlight>
                  <a:srgbClr val="FFFFFF"/>
                </a:highlight>
                <a:latin typeface="Courier New"/>
                <a:ea typeface="Courier New"/>
                <a:cs typeface="Courier New"/>
                <a:sym typeface="Courier New"/>
              </a:rPr>
              <a:t>    for (i = 0; i &lt; V; i++) </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100">
                <a:solidFill>
                  <a:schemeClr val="dk1"/>
                </a:solidFill>
                <a:highlight>
                  <a:srgbClr val="FFFFFF"/>
                </a:highlight>
                <a:latin typeface="Courier New"/>
                <a:ea typeface="Courier New"/>
                <a:cs typeface="Courier New"/>
                <a:sym typeface="Courier New"/>
              </a:rPr>
              <a:t>        for (j = 0; j &lt; V; j++) </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100">
                <a:solidFill>
                  <a:schemeClr val="dk1"/>
                </a:solidFill>
                <a:highlight>
                  <a:srgbClr val="FFFFFF"/>
                </a:highlight>
                <a:latin typeface="Courier New"/>
                <a:ea typeface="Courier New"/>
                <a:cs typeface="Courier New"/>
                <a:sym typeface="Courier New"/>
              </a:rPr>
              <a:t>            dist[i][j] = graph[i][j]; </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100">
                <a:solidFill>
                  <a:schemeClr val="dk1"/>
                </a:solidFill>
                <a:highlight>
                  <a:srgbClr val="FFFFFF"/>
                </a:highlight>
                <a:latin typeface="Courier New"/>
                <a:ea typeface="Courier New"/>
                <a:cs typeface="Courier New"/>
                <a:sym typeface="Courier New"/>
              </a:rPr>
              <a:t>  </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100">
                <a:solidFill>
                  <a:schemeClr val="dk1"/>
                </a:solidFill>
                <a:highlight>
                  <a:srgbClr val="FFFFFF"/>
                </a:highlight>
                <a:latin typeface="Courier New"/>
                <a:ea typeface="Courier New"/>
                <a:cs typeface="Courier New"/>
                <a:sym typeface="Courier New"/>
              </a:rPr>
              <a:t>    /* Add all vertices one by one to </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100">
                <a:solidFill>
                  <a:schemeClr val="dk1"/>
                </a:solidFill>
                <a:highlight>
                  <a:srgbClr val="FFFFFF"/>
                </a:highlight>
                <a:latin typeface="Courier New"/>
                <a:ea typeface="Courier New"/>
                <a:cs typeface="Courier New"/>
                <a:sym typeface="Courier New"/>
              </a:rPr>
              <a:t>    the set of intermediate vertices. </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100">
                <a:solidFill>
                  <a:schemeClr val="dk1"/>
                </a:solidFill>
                <a:highlight>
                  <a:srgbClr val="FFFFFF"/>
                </a:highlight>
                <a:latin typeface="Courier New"/>
                <a:ea typeface="Courier New"/>
                <a:cs typeface="Courier New"/>
                <a:sym typeface="Courier New"/>
              </a:rPr>
              <a:t>    ---&gt; Before start of an iteration, </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100">
                <a:solidFill>
                  <a:schemeClr val="dk1"/>
                </a:solidFill>
                <a:highlight>
                  <a:srgbClr val="FFFFFF"/>
                </a:highlight>
                <a:latin typeface="Courier New"/>
                <a:ea typeface="Courier New"/>
                <a:cs typeface="Courier New"/>
                <a:sym typeface="Courier New"/>
              </a:rPr>
              <a:t>    we have shortest distances between all </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100">
                <a:solidFill>
                  <a:schemeClr val="dk1"/>
                </a:solidFill>
                <a:highlight>
                  <a:srgbClr val="FFFFFF"/>
                </a:highlight>
                <a:latin typeface="Courier New"/>
                <a:ea typeface="Courier New"/>
                <a:cs typeface="Courier New"/>
                <a:sym typeface="Courier New"/>
              </a:rPr>
              <a:t>    pairs of vertices such that the </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100">
                <a:solidFill>
                  <a:schemeClr val="dk1"/>
                </a:solidFill>
                <a:highlight>
                  <a:srgbClr val="FFFFFF"/>
                </a:highlight>
                <a:latin typeface="Courier New"/>
                <a:ea typeface="Courier New"/>
                <a:cs typeface="Courier New"/>
                <a:sym typeface="Courier New"/>
              </a:rPr>
              <a:t>    shortest distances consider only the </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100">
                <a:solidFill>
                  <a:schemeClr val="dk1"/>
                </a:solidFill>
                <a:highlight>
                  <a:srgbClr val="FFFFFF"/>
                </a:highlight>
                <a:latin typeface="Courier New"/>
                <a:ea typeface="Courier New"/>
                <a:cs typeface="Courier New"/>
                <a:sym typeface="Courier New"/>
              </a:rPr>
              <a:t>    vertices in set {0, 1, 2, .. k-1} as</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100">
                <a:solidFill>
                  <a:schemeClr val="dk1"/>
                </a:solidFill>
                <a:highlight>
                  <a:srgbClr val="FFFFFF"/>
                </a:highlight>
                <a:latin typeface="Courier New"/>
                <a:ea typeface="Courier New"/>
                <a:cs typeface="Courier New"/>
                <a:sym typeface="Courier New"/>
              </a:rPr>
              <a:t>    intermediate vertices. </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100">
                <a:solidFill>
                  <a:schemeClr val="dk1"/>
                </a:solidFill>
                <a:highlight>
                  <a:srgbClr val="FFFFFF"/>
                </a:highlight>
                <a:latin typeface="Courier New"/>
                <a:ea typeface="Courier New"/>
                <a:cs typeface="Courier New"/>
                <a:sym typeface="Courier New"/>
              </a:rPr>
              <a:t>    ----&gt; After the end of an iteration, </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100">
                <a:solidFill>
                  <a:schemeClr val="dk1"/>
                </a:solidFill>
                <a:highlight>
                  <a:srgbClr val="FFFFFF"/>
                </a:highlight>
                <a:latin typeface="Courier New"/>
                <a:ea typeface="Courier New"/>
                <a:cs typeface="Courier New"/>
                <a:sym typeface="Courier New"/>
              </a:rPr>
              <a:t>    vertex no. k is added to the set of </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100">
                <a:solidFill>
                  <a:schemeClr val="dk1"/>
                </a:solidFill>
                <a:highlight>
                  <a:srgbClr val="FFFFFF"/>
                </a:highlight>
                <a:latin typeface="Courier New"/>
                <a:ea typeface="Courier New"/>
                <a:cs typeface="Courier New"/>
                <a:sym typeface="Courier New"/>
              </a:rPr>
              <a:t>    intermediate vertices and the set becomes {0, 1, 2, .. k} */</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100">
                <a:solidFill>
                  <a:schemeClr val="dk1"/>
                </a:solidFill>
                <a:highlight>
                  <a:srgbClr val="FFFFFF"/>
                </a:highlight>
                <a:latin typeface="Courier New"/>
                <a:ea typeface="Courier New"/>
                <a:cs typeface="Courier New"/>
                <a:sym typeface="Courier New"/>
              </a:rPr>
              <a:t>    for (k = 0; k &lt; V; k++) </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100">
                <a:solidFill>
                  <a:schemeClr val="dk1"/>
                </a:solidFill>
                <a:highlight>
                  <a:srgbClr val="FFFFFF"/>
                </a:highlight>
                <a:latin typeface="Courier New"/>
                <a:ea typeface="Courier New"/>
                <a:cs typeface="Courier New"/>
                <a:sym typeface="Courier New"/>
              </a:rPr>
              <a:t>    { </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100">
                <a:solidFill>
                  <a:schemeClr val="dk1"/>
                </a:solidFill>
                <a:highlight>
                  <a:srgbClr val="FFFFFF"/>
                </a:highlight>
                <a:latin typeface="Courier New"/>
                <a:ea typeface="Courier New"/>
                <a:cs typeface="Courier New"/>
                <a:sym typeface="Courier New"/>
              </a:rPr>
              <a:t>        // Pick all vertices as source one by one </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100">
                <a:solidFill>
                  <a:schemeClr val="dk1"/>
                </a:solidFill>
                <a:highlight>
                  <a:srgbClr val="FFFFFF"/>
                </a:highlight>
                <a:latin typeface="Courier New"/>
                <a:ea typeface="Courier New"/>
                <a:cs typeface="Courier New"/>
                <a:sym typeface="Courier New"/>
              </a:rPr>
              <a:t>        for (i = 0; i &lt; V; i++) </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100">
                <a:solidFill>
                  <a:schemeClr val="dk1"/>
                </a:solidFill>
                <a:highlight>
                  <a:srgbClr val="FFFFFF"/>
                </a:highlight>
                <a:latin typeface="Courier New"/>
                <a:ea typeface="Courier New"/>
                <a:cs typeface="Courier New"/>
                <a:sym typeface="Courier New"/>
              </a:rPr>
              <a:t>        { </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100">
                <a:solidFill>
                  <a:schemeClr val="dk1"/>
                </a:solidFill>
                <a:highlight>
                  <a:srgbClr val="FFFFFF"/>
                </a:highlight>
                <a:latin typeface="Courier New"/>
                <a:ea typeface="Courier New"/>
                <a:cs typeface="Courier New"/>
                <a:sym typeface="Courier New"/>
              </a:rPr>
              <a:t>            // Pick all vertices as destination for the </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100">
                <a:solidFill>
                  <a:schemeClr val="dk1"/>
                </a:solidFill>
                <a:highlight>
                  <a:srgbClr val="FFFFFF"/>
                </a:highlight>
                <a:latin typeface="Courier New"/>
                <a:ea typeface="Courier New"/>
                <a:cs typeface="Courier New"/>
                <a:sym typeface="Courier New"/>
              </a:rPr>
              <a:t>            // above picked source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8" name="Google Shape;158;p24"/>
          <p:cNvSpPr txBox="1"/>
          <p:nvPr>
            <p:ph idx="1" type="body"/>
          </p:nvPr>
        </p:nvSpPr>
        <p:spPr>
          <a:xfrm>
            <a:off x="457200" y="1600200"/>
            <a:ext cx="8229600" cy="45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100">
                <a:solidFill>
                  <a:schemeClr val="dk1"/>
                </a:solidFill>
                <a:highlight>
                  <a:srgbClr val="FFFFFF"/>
                </a:highlight>
                <a:latin typeface="Courier New"/>
                <a:ea typeface="Courier New"/>
                <a:cs typeface="Courier New"/>
                <a:sym typeface="Courier New"/>
              </a:rPr>
              <a:t>            for (j = 0; j &lt; V; j++) </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100">
                <a:solidFill>
                  <a:schemeClr val="dk1"/>
                </a:solidFill>
                <a:highlight>
                  <a:srgbClr val="FFFFFF"/>
                </a:highlight>
                <a:latin typeface="Courier New"/>
                <a:ea typeface="Courier New"/>
                <a:cs typeface="Courier New"/>
                <a:sym typeface="Courier New"/>
              </a:rPr>
              <a:t>            { </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100">
                <a:solidFill>
                  <a:schemeClr val="dk1"/>
                </a:solidFill>
                <a:highlight>
                  <a:srgbClr val="FFFFFF"/>
                </a:highlight>
                <a:latin typeface="Courier New"/>
                <a:ea typeface="Courier New"/>
                <a:cs typeface="Courier New"/>
                <a:sym typeface="Courier New"/>
              </a:rPr>
              <a:t>                // If vertex k is on the shortest path from </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100">
                <a:solidFill>
                  <a:schemeClr val="dk1"/>
                </a:solidFill>
                <a:highlight>
                  <a:srgbClr val="FFFFFF"/>
                </a:highlight>
                <a:latin typeface="Courier New"/>
                <a:ea typeface="Courier New"/>
                <a:cs typeface="Courier New"/>
                <a:sym typeface="Courier New"/>
              </a:rPr>
              <a:t>                // i to j, then update the value of dist[i][j] </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100">
                <a:solidFill>
                  <a:schemeClr val="dk1"/>
                </a:solidFill>
                <a:highlight>
                  <a:srgbClr val="FFFFFF"/>
                </a:highlight>
                <a:latin typeface="Courier New"/>
                <a:ea typeface="Courier New"/>
                <a:cs typeface="Courier New"/>
                <a:sym typeface="Courier New"/>
              </a:rPr>
              <a:t>                if (dist[i][k] + dist[k][j] &lt; dist[i][j]) </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100">
                <a:solidFill>
                  <a:schemeClr val="dk1"/>
                </a:solidFill>
                <a:highlight>
                  <a:srgbClr val="FFFFFF"/>
                </a:highlight>
                <a:latin typeface="Courier New"/>
                <a:ea typeface="Courier New"/>
                <a:cs typeface="Courier New"/>
                <a:sym typeface="Courier New"/>
              </a:rPr>
              <a:t>                    dist[i][j] = dist[i][k] + dist[k][j]; </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100">
                <a:solidFill>
                  <a:schemeClr val="dk1"/>
                </a:solidFill>
                <a:highlight>
                  <a:srgbClr val="FFFFFF"/>
                </a:highlight>
                <a:latin typeface="Courier New"/>
                <a:ea typeface="Courier New"/>
                <a:cs typeface="Courier New"/>
                <a:sym typeface="Courier New"/>
              </a:rPr>
              <a:t>            } </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100">
                <a:solidFill>
                  <a:schemeClr val="dk1"/>
                </a:solidFill>
                <a:highlight>
                  <a:srgbClr val="FFFFFF"/>
                </a:highlight>
                <a:latin typeface="Courier New"/>
                <a:ea typeface="Courier New"/>
                <a:cs typeface="Courier New"/>
                <a:sym typeface="Courier New"/>
              </a:rPr>
              <a:t>        } </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100">
                <a:solidFill>
                  <a:schemeClr val="dk1"/>
                </a:solidFill>
                <a:highlight>
                  <a:srgbClr val="FFFFFF"/>
                </a:highlight>
                <a:latin typeface="Courier New"/>
                <a:ea typeface="Courier New"/>
                <a:cs typeface="Courier New"/>
                <a:sym typeface="Courier New"/>
              </a:rPr>
              <a:t>    } </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100">
                <a:solidFill>
                  <a:schemeClr val="dk1"/>
                </a:solidFill>
                <a:highlight>
                  <a:srgbClr val="FFFFFF"/>
                </a:highlight>
                <a:latin typeface="Courier New"/>
                <a:ea typeface="Courier New"/>
                <a:cs typeface="Courier New"/>
                <a:sym typeface="Courier New"/>
              </a:rPr>
              <a:t>  </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100">
                <a:solidFill>
                  <a:schemeClr val="dk1"/>
                </a:solidFill>
                <a:highlight>
                  <a:srgbClr val="FFFFFF"/>
                </a:highlight>
                <a:latin typeface="Courier New"/>
                <a:ea typeface="Courier New"/>
                <a:cs typeface="Courier New"/>
                <a:sym typeface="Courier New"/>
              </a:rPr>
              <a:t>    // Print the shortest distance matrix </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100">
                <a:solidFill>
                  <a:schemeClr val="dk1"/>
                </a:solidFill>
                <a:highlight>
                  <a:srgbClr val="FFFFFF"/>
                </a:highlight>
                <a:latin typeface="Courier New"/>
                <a:ea typeface="Courier New"/>
                <a:cs typeface="Courier New"/>
                <a:sym typeface="Courier New"/>
              </a:rPr>
              <a:t>    printSolution(dist); </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100">
                <a:solidFill>
                  <a:schemeClr val="dk1"/>
                </a:solidFill>
                <a:highlight>
                  <a:srgbClr val="FFFFFF"/>
                </a:highlight>
                <a:latin typeface="Courier New"/>
                <a:ea typeface="Courier New"/>
                <a:cs typeface="Courier New"/>
                <a:sym typeface="Courier New"/>
              </a:rPr>
              <a:t>} </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100">
                <a:solidFill>
                  <a:schemeClr val="dk1"/>
                </a:solidFill>
                <a:highlight>
                  <a:srgbClr val="FFFFFF"/>
                </a:highlight>
                <a:latin typeface="Courier New"/>
                <a:ea typeface="Courier New"/>
                <a:cs typeface="Courier New"/>
                <a:sym typeface="Courier New"/>
              </a:rPr>
              <a:t>  </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100">
                <a:solidFill>
                  <a:schemeClr val="dk1"/>
                </a:solidFill>
                <a:highlight>
                  <a:srgbClr val="FFFFFF"/>
                </a:highlight>
                <a:latin typeface="Courier New"/>
                <a:ea typeface="Courier New"/>
                <a:cs typeface="Courier New"/>
                <a:sym typeface="Courier New"/>
              </a:rPr>
              <a:t>/* A utility function to print solution */</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100">
                <a:solidFill>
                  <a:schemeClr val="dk1"/>
                </a:solidFill>
                <a:highlight>
                  <a:srgbClr val="FFFFFF"/>
                </a:highlight>
                <a:latin typeface="Courier New"/>
                <a:ea typeface="Courier New"/>
                <a:cs typeface="Courier New"/>
                <a:sym typeface="Courier New"/>
              </a:rPr>
              <a:t>void printSolution(int dist[][V]) </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100">
                <a:solidFill>
                  <a:schemeClr val="dk1"/>
                </a:solidFill>
                <a:highlight>
                  <a:srgbClr val="FFFFFF"/>
                </a:highlight>
                <a:latin typeface="Courier New"/>
                <a:ea typeface="Courier New"/>
                <a:cs typeface="Courier New"/>
                <a:sym typeface="Courier New"/>
              </a:rPr>
              <a:t>{ </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100">
                <a:solidFill>
                  <a:schemeClr val="dk1"/>
                </a:solidFill>
                <a:highlight>
                  <a:srgbClr val="FFFFFF"/>
                </a:highlight>
                <a:latin typeface="Courier New"/>
                <a:ea typeface="Courier New"/>
                <a:cs typeface="Courier New"/>
                <a:sym typeface="Courier New"/>
              </a:rPr>
              <a:t>    cout&lt;&lt;"The following matrix shows the shortest distances"</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100">
                <a:solidFill>
                  <a:schemeClr val="dk1"/>
                </a:solidFill>
                <a:highlight>
                  <a:srgbClr val="FFFFFF"/>
                </a:highlight>
                <a:latin typeface="Courier New"/>
                <a:ea typeface="Courier New"/>
                <a:cs typeface="Courier New"/>
                <a:sym typeface="Courier New"/>
              </a:rPr>
              <a:t>            " between every pair of vertices \n"; </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100">
                <a:solidFill>
                  <a:schemeClr val="dk1"/>
                </a:solidFill>
                <a:highlight>
                  <a:srgbClr val="FFFFFF"/>
                </a:highlight>
                <a:latin typeface="Courier New"/>
                <a:ea typeface="Courier New"/>
                <a:cs typeface="Courier New"/>
                <a:sym typeface="Courier New"/>
              </a:rPr>
              <a:t>    for (int i = 0; i &lt; V; i++) </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100">
                <a:solidFill>
                  <a:schemeClr val="dk1"/>
                </a:solidFill>
                <a:highlight>
                  <a:srgbClr val="FFFFFF"/>
                </a:highlight>
                <a:latin typeface="Courier New"/>
                <a:ea typeface="Courier New"/>
                <a:cs typeface="Courier New"/>
                <a:sym typeface="Courier New"/>
              </a:rPr>
              <a:t>    { </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100">
                <a:solidFill>
                  <a:schemeClr val="dk1"/>
                </a:solidFill>
                <a:highlight>
                  <a:srgbClr val="FFFFFF"/>
                </a:highlight>
                <a:latin typeface="Courier New"/>
                <a:ea typeface="Courier New"/>
                <a:cs typeface="Courier New"/>
                <a:sym typeface="Courier New"/>
              </a:rPr>
              <a:t>        for (int j = 0; j &lt; V; j++) </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100">
                <a:solidFill>
                  <a:schemeClr val="dk1"/>
                </a:solidFill>
                <a:highlight>
                  <a:srgbClr val="FFFFFF"/>
                </a:highlight>
                <a:latin typeface="Courier New"/>
                <a:ea typeface="Courier New"/>
                <a:cs typeface="Courier New"/>
                <a:sym typeface="Courier New"/>
              </a:rPr>
              <a:t>        { </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100">
                <a:solidFill>
                  <a:schemeClr val="dk1"/>
                </a:solidFill>
                <a:highlight>
                  <a:srgbClr val="FFFFFF"/>
                </a:highlight>
                <a:latin typeface="Courier New"/>
                <a:ea typeface="Courier New"/>
                <a:cs typeface="Courier New"/>
                <a:sym typeface="Courier New"/>
              </a:rPr>
              <a:t>            if (dist[i][j] == INF) </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100">
                <a:solidFill>
                  <a:schemeClr val="dk1"/>
                </a:solidFill>
                <a:highlight>
                  <a:srgbClr val="FFFFFF"/>
                </a:highlight>
                <a:latin typeface="Courier New"/>
                <a:ea typeface="Courier New"/>
                <a:cs typeface="Courier New"/>
                <a:sym typeface="Courier New"/>
              </a:rPr>
              <a:t>                cout&lt;&lt;"INF"&lt;&lt;" 	"; </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100">
                <a:solidFill>
                  <a:schemeClr val="dk1"/>
                </a:solidFill>
                <a:highlight>
                  <a:srgbClr val="FFFFFF"/>
                </a:highlight>
                <a:latin typeface="Courier New"/>
                <a:ea typeface="Courier New"/>
                <a:cs typeface="Courier New"/>
                <a:sym typeface="Courier New"/>
              </a:rPr>
              <a:t>            else</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100">
                <a:solidFill>
                  <a:schemeClr val="dk1"/>
                </a:solidFill>
                <a:highlight>
                  <a:srgbClr val="FFFFFF"/>
                </a:highlight>
                <a:latin typeface="Courier New"/>
                <a:ea typeface="Courier New"/>
                <a:cs typeface="Courier New"/>
                <a:sym typeface="Courier New"/>
              </a:rPr>
              <a:t>                cout&lt;&lt;dist[i][j]&lt;&lt;" 	"; </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100">
                <a:solidFill>
                  <a:schemeClr val="dk1"/>
                </a:solidFill>
                <a:highlight>
                  <a:srgbClr val="FFFFFF"/>
                </a:highlight>
                <a:latin typeface="Courier New"/>
                <a:ea typeface="Courier New"/>
                <a:cs typeface="Courier New"/>
                <a:sym typeface="Courier New"/>
              </a:rPr>
              <a:t>        } </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100">
                <a:solidFill>
                  <a:schemeClr val="dk1"/>
                </a:solidFill>
                <a:highlight>
                  <a:srgbClr val="FFFFFF"/>
                </a:highlight>
                <a:latin typeface="Courier New"/>
                <a:ea typeface="Courier New"/>
                <a:cs typeface="Courier New"/>
                <a:sym typeface="Courier New"/>
              </a:rPr>
              <a:t>        cout&lt;&lt;endl; </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100">
                <a:solidFill>
                  <a:schemeClr val="dk1"/>
                </a:solidFill>
                <a:highlight>
                  <a:srgbClr val="FFFFFF"/>
                </a:highlight>
                <a:latin typeface="Courier New"/>
                <a:ea typeface="Courier New"/>
                <a:cs typeface="Courier New"/>
                <a:sym typeface="Courier New"/>
              </a:rPr>
              <a:t>    } </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100">
                <a:solidFill>
                  <a:schemeClr val="dk1"/>
                </a:solidFill>
                <a:highlight>
                  <a:srgbClr val="FFFFFF"/>
                </a:highlight>
                <a:latin typeface="Courier New"/>
                <a:ea typeface="Courier New"/>
                <a:cs typeface="Courier New"/>
                <a:sym typeface="Courier New"/>
              </a:rPr>
              <a:t>} </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100">
                <a:solidFill>
                  <a:schemeClr val="dk1"/>
                </a:solidFill>
                <a:highlight>
                  <a:srgbClr val="FFFFFF"/>
                </a:highlight>
                <a:latin typeface="Courier New"/>
                <a:ea typeface="Courier New"/>
                <a:cs typeface="Courier New"/>
                <a:sym typeface="Courier New"/>
              </a:rPr>
              <a:t>  </a:t>
            </a:r>
            <a:endParaRPr sz="1100">
              <a:solidFill>
                <a:schemeClr val="dk1"/>
              </a:solidFill>
              <a:highlight>
                <a:srgbClr val="FFFFFF"/>
              </a:highlight>
              <a:latin typeface="Courier New"/>
              <a:ea typeface="Courier New"/>
              <a:cs typeface="Courier New"/>
              <a:sym typeface="Courier New"/>
            </a:endParaRPr>
          </a:p>
          <a:p>
            <a:pPr indent="0" lvl="0" marL="0" rtl="0" algn="l">
              <a:spcBef>
                <a:spcPts val="64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5" name="Google Shape;165;p25"/>
          <p:cNvSpPr txBox="1"/>
          <p:nvPr>
            <p:ph idx="1" type="body"/>
          </p:nvPr>
        </p:nvSpPr>
        <p:spPr>
          <a:xfrm>
            <a:off x="457200" y="1600200"/>
            <a:ext cx="8229600" cy="45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100">
                <a:solidFill>
                  <a:schemeClr val="dk1"/>
                </a:solidFill>
                <a:highlight>
                  <a:srgbClr val="FFFFFF"/>
                </a:highlight>
                <a:latin typeface="Courier New"/>
                <a:ea typeface="Courier New"/>
                <a:cs typeface="Courier New"/>
                <a:sym typeface="Courier New"/>
              </a:rPr>
              <a:t>// Driver code </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100">
                <a:solidFill>
                  <a:schemeClr val="dk1"/>
                </a:solidFill>
                <a:highlight>
                  <a:srgbClr val="FFFFFF"/>
                </a:highlight>
                <a:latin typeface="Courier New"/>
                <a:ea typeface="Courier New"/>
                <a:cs typeface="Courier New"/>
                <a:sym typeface="Courier New"/>
              </a:rPr>
              <a:t>int main() </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100">
                <a:solidFill>
                  <a:schemeClr val="dk1"/>
                </a:solidFill>
                <a:highlight>
                  <a:srgbClr val="FFFFFF"/>
                </a:highlight>
                <a:latin typeface="Courier New"/>
                <a:ea typeface="Courier New"/>
                <a:cs typeface="Courier New"/>
                <a:sym typeface="Courier New"/>
              </a:rPr>
              <a:t>{ </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100">
                <a:solidFill>
                  <a:schemeClr val="dk1"/>
                </a:solidFill>
                <a:highlight>
                  <a:srgbClr val="FFFFFF"/>
                </a:highlight>
                <a:latin typeface="Courier New"/>
                <a:ea typeface="Courier New"/>
                <a:cs typeface="Courier New"/>
                <a:sym typeface="Courier New"/>
              </a:rPr>
              <a:t>    /* Let us create the following weighted graph </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100">
                <a:solidFill>
                  <a:schemeClr val="dk1"/>
                </a:solidFill>
                <a:highlight>
                  <a:srgbClr val="FFFFFF"/>
                </a:highlight>
                <a:latin typeface="Courier New"/>
                <a:ea typeface="Courier New"/>
                <a:cs typeface="Courier New"/>
                <a:sym typeface="Courier New"/>
              </a:rPr>
              <a:t>            10 </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100">
                <a:solidFill>
                  <a:schemeClr val="dk1"/>
                </a:solidFill>
                <a:highlight>
                  <a:srgbClr val="FFFFFF"/>
                </a:highlight>
                <a:latin typeface="Courier New"/>
                <a:ea typeface="Courier New"/>
                <a:cs typeface="Courier New"/>
                <a:sym typeface="Courier New"/>
              </a:rPr>
              <a:t>    (0)-------&gt;(3) </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100">
                <a:solidFill>
                  <a:schemeClr val="dk1"/>
                </a:solidFill>
                <a:highlight>
                  <a:srgbClr val="FFFFFF"/>
                </a:highlight>
                <a:latin typeface="Courier New"/>
                <a:ea typeface="Courier New"/>
                <a:cs typeface="Courier New"/>
                <a:sym typeface="Courier New"/>
              </a:rPr>
              <a:t>        | 	/|\ </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100">
                <a:solidFill>
                  <a:schemeClr val="dk1"/>
                </a:solidFill>
                <a:highlight>
                  <a:srgbClr val="FFFFFF"/>
                </a:highlight>
                <a:latin typeface="Courier New"/>
                <a:ea typeface="Courier New"/>
                <a:cs typeface="Courier New"/>
                <a:sym typeface="Courier New"/>
              </a:rPr>
              <a:t>    5 | 	| </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100">
                <a:solidFill>
                  <a:schemeClr val="dk1"/>
                </a:solidFill>
                <a:highlight>
                  <a:srgbClr val="FFFFFF"/>
                </a:highlight>
                <a:latin typeface="Courier New"/>
                <a:ea typeface="Courier New"/>
                <a:cs typeface="Courier New"/>
                <a:sym typeface="Courier New"/>
              </a:rPr>
              <a:t>        | 	| 1 </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100">
                <a:solidFill>
                  <a:schemeClr val="dk1"/>
                </a:solidFill>
                <a:highlight>
                  <a:srgbClr val="FFFFFF"/>
                </a:highlight>
                <a:latin typeface="Courier New"/>
                <a:ea typeface="Courier New"/>
                <a:cs typeface="Courier New"/>
                <a:sym typeface="Courier New"/>
              </a:rPr>
              <a:t>    \|/ 	| </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100">
                <a:solidFill>
                  <a:schemeClr val="dk1"/>
                </a:solidFill>
                <a:highlight>
                  <a:srgbClr val="FFFFFF"/>
                </a:highlight>
                <a:latin typeface="Courier New"/>
                <a:ea typeface="Courier New"/>
                <a:cs typeface="Courier New"/>
                <a:sym typeface="Courier New"/>
              </a:rPr>
              <a:t>    (1)-------&gt;(2) </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100">
                <a:solidFill>
                  <a:schemeClr val="dk1"/>
                </a:solidFill>
                <a:highlight>
                  <a:srgbClr val="FFFFFF"/>
                </a:highlight>
                <a:latin typeface="Courier New"/>
                <a:ea typeface="Courier New"/>
                <a:cs typeface="Courier New"/>
                <a:sym typeface="Courier New"/>
              </a:rPr>
              <a:t>            3 	*/</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100">
                <a:solidFill>
                  <a:schemeClr val="dk1"/>
                </a:solidFill>
                <a:highlight>
                  <a:srgbClr val="FFFFFF"/>
                </a:highlight>
                <a:latin typeface="Courier New"/>
                <a:ea typeface="Courier New"/>
                <a:cs typeface="Courier New"/>
                <a:sym typeface="Courier New"/>
              </a:rPr>
              <a:t>    int graph[V][V] = { {0, 5, INF, 10}, </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100">
                <a:solidFill>
                  <a:schemeClr val="dk1"/>
                </a:solidFill>
                <a:highlight>
                  <a:srgbClr val="FFFFFF"/>
                </a:highlight>
                <a:latin typeface="Courier New"/>
                <a:ea typeface="Courier New"/>
                <a:cs typeface="Courier New"/>
                <a:sym typeface="Courier New"/>
              </a:rPr>
              <a:t>                        {INF, 0, 3, INF}, </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100">
                <a:solidFill>
                  <a:schemeClr val="dk1"/>
                </a:solidFill>
                <a:highlight>
                  <a:srgbClr val="FFFFFF"/>
                </a:highlight>
                <a:latin typeface="Courier New"/>
                <a:ea typeface="Courier New"/>
                <a:cs typeface="Courier New"/>
                <a:sym typeface="Courier New"/>
              </a:rPr>
              <a:t>                        {INF, INF, 0, 1}, </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100">
                <a:solidFill>
                  <a:schemeClr val="dk1"/>
                </a:solidFill>
                <a:highlight>
                  <a:srgbClr val="FFFFFF"/>
                </a:highlight>
                <a:latin typeface="Courier New"/>
                <a:ea typeface="Courier New"/>
                <a:cs typeface="Courier New"/>
                <a:sym typeface="Courier New"/>
              </a:rPr>
              <a:t>                        {INF, INF, INF, 0} </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100">
                <a:solidFill>
                  <a:schemeClr val="dk1"/>
                </a:solidFill>
                <a:highlight>
                  <a:srgbClr val="FFFFFF"/>
                </a:highlight>
                <a:latin typeface="Courier New"/>
                <a:ea typeface="Courier New"/>
                <a:cs typeface="Courier New"/>
                <a:sym typeface="Courier New"/>
              </a:rPr>
              <a:t>                    }; </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100">
                <a:solidFill>
                  <a:schemeClr val="dk1"/>
                </a:solidFill>
                <a:highlight>
                  <a:srgbClr val="FFFFFF"/>
                </a:highlight>
                <a:latin typeface="Courier New"/>
                <a:ea typeface="Courier New"/>
                <a:cs typeface="Courier New"/>
                <a:sym typeface="Courier New"/>
              </a:rPr>
              <a:t>  </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100">
                <a:solidFill>
                  <a:schemeClr val="dk1"/>
                </a:solidFill>
                <a:highlight>
                  <a:srgbClr val="FFFFFF"/>
                </a:highlight>
                <a:latin typeface="Courier New"/>
                <a:ea typeface="Courier New"/>
                <a:cs typeface="Courier New"/>
                <a:sym typeface="Courier New"/>
              </a:rPr>
              <a:t>    // Print the solution </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100">
                <a:solidFill>
                  <a:schemeClr val="dk1"/>
                </a:solidFill>
                <a:highlight>
                  <a:srgbClr val="FFFFFF"/>
                </a:highlight>
                <a:latin typeface="Courier New"/>
                <a:ea typeface="Courier New"/>
                <a:cs typeface="Courier New"/>
                <a:sym typeface="Courier New"/>
              </a:rPr>
              <a:t>    floydWarshall(graph); </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100">
                <a:solidFill>
                  <a:schemeClr val="dk1"/>
                </a:solidFill>
                <a:highlight>
                  <a:srgbClr val="FFFFFF"/>
                </a:highlight>
                <a:latin typeface="Courier New"/>
                <a:ea typeface="Courier New"/>
                <a:cs typeface="Courier New"/>
                <a:sym typeface="Courier New"/>
              </a:rPr>
              <a:t>    return 0; </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100">
                <a:solidFill>
                  <a:schemeClr val="dk1"/>
                </a:solidFill>
                <a:highlight>
                  <a:srgbClr val="FFFFFF"/>
                </a:highlight>
                <a:latin typeface="Courier New"/>
                <a:ea typeface="Courier New"/>
                <a:cs typeface="Courier New"/>
                <a:sym typeface="Courier New"/>
              </a:rPr>
              <a:t>} </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100">
                <a:solidFill>
                  <a:schemeClr val="dk1"/>
                </a:solidFill>
                <a:highlight>
                  <a:srgbClr val="FFFFFF"/>
                </a:highlight>
                <a:latin typeface="Courier New"/>
                <a:ea typeface="Courier New"/>
                <a:cs typeface="Courier New"/>
                <a:sym typeface="Courier New"/>
              </a:rPr>
              <a:t>  </a:t>
            </a:r>
            <a:endParaRPr sz="1100">
              <a:solidFill>
                <a:schemeClr val="dk1"/>
              </a:solidFill>
              <a:highlight>
                <a:srgbClr val="FFFFFF"/>
              </a:highlight>
              <a:latin typeface="Courier New"/>
              <a:ea typeface="Courier New"/>
              <a:cs typeface="Courier New"/>
              <a:sym typeface="Courier New"/>
            </a:endParaRPr>
          </a:p>
          <a:p>
            <a:pPr indent="0" lvl="0" marL="0" rtl="0" algn="l">
              <a:spcBef>
                <a:spcPts val="640"/>
              </a:spcBef>
              <a:spcAft>
                <a:spcPts val="0"/>
              </a:spcAft>
              <a:buClr>
                <a:schemeClr val="dk1"/>
              </a:buClr>
              <a:buSzPts val="1100"/>
              <a:buFont typeface="Arial"/>
              <a:buNone/>
            </a:pPr>
            <a:r>
              <a:t/>
            </a:r>
            <a:endParaRPr>
              <a:solidFill>
                <a:schemeClr val="dk1"/>
              </a:solidFill>
            </a:endParaRPr>
          </a:p>
          <a:p>
            <a:pPr indent="0" lvl="0" marL="0" rtl="0" algn="l">
              <a:spcBef>
                <a:spcPts val="640"/>
              </a:spcBef>
              <a:spcAft>
                <a:spcPts val="0"/>
              </a:spcAft>
              <a:buClr>
                <a:schemeClr val="dk1"/>
              </a:buClr>
              <a:buSzPts val="1100"/>
              <a:buFont typeface="Arial"/>
              <a:buNone/>
            </a:pPr>
            <a:r>
              <a:t/>
            </a:r>
            <a:endParaRPr>
              <a:solidFill>
                <a:schemeClr val="dk1"/>
              </a:solidFill>
            </a:endParaRPr>
          </a:p>
          <a:p>
            <a:pPr indent="0" lvl="0" marL="0" rtl="0" algn="l">
              <a:spcBef>
                <a:spcPts val="64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Discovering negative cycle using Floyd-Warshall</a:t>
            </a:r>
            <a:endParaRPr/>
          </a:p>
        </p:txBody>
      </p:sp>
      <p:sp>
        <p:nvSpPr>
          <p:cNvPr id="172" name="Google Shape;172;p26"/>
          <p:cNvSpPr txBox="1"/>
          <p:nvPr>
            <p:ph idx="1" type="body"/>
          </p:nvPr>
        </p:nvSpPr>
        <p:spPr>
          <a:xfrm>
            <a:off x="457200" y="1600200"/>
            <a:ext cx="8229600" cy="45261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t/>
            </a:r>
            <a:endParaRPr/>
          </a:p>
        </p:txBody>
      </p:sp>
      <p:pic>
        <p:nvPicPr>
          <p:cNvPr id="173" name="Google Shape;173;p26"/>
          <p:cNvPicPr preferRelativeResize="0"/>
          <p:nvPr/>
        </p:nvPicPr>
        <p:blipFill rotWithShape="1">
          <a:blip r:embed="rId3">
            <a:alphaModFix/>
          </a:blip>
          <a:srcRect b="0" l="0" r="0" t="14806"/>
          <a:stretch/>
        </p:blipFill>
        <p:spPr>
          <a:xfrm>
            <a:off x="762000" y="1417650"/>
            <a:ext cx="7620000" cy="4868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3950" u="none" cap="none" strike="noStrike">
                <a:solidFill>
                  <a:schemeClr val="dk1"/>
                </a:solidFill>
                <a:latin typeface="Calibri"/>
                <a:ea typeface="Calibri"/>
                <a:cs typeface="Calibri"/>
                <a:sym typeface="Calibri"/>
              </a:rPr>
              <a:t>Dynamic Programming and Shortest Paths</a:t>
            </a:r>
            <a:endParaRPr b="0" i="0" sz="3950" u="none" cap="none" strike="noStrike">
              <a:solidFill>
                <a:schemeClr val="dk1"/>
              </a:solidFill>
              <a:latin typeface="Calibri"/>
              <a:ea typeface="Calibri"/>
              <a:cs typeface="Calibri"/>
              <a:sym typeface="Calibri"/>
            </a:endParaRPr>
          </a:p>
        </p:txBody>
      </p:sp>
      <p:sp>
        <p:nvSpPr>
          <p:cNvPr id="179" name="Google Shape;179;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Font typeface="Arial"/>
              <a:buNone/>
            </a:pPr>
            <a:r>
              <a:rPr b="0" i="0" lang="en-US" sz="2950" u="none" cap="none" strike="noStrike">
                <a:solidFill>
                  <a:schemeClr val="dk1"/>
                </a:solidFill>
                <a:latin typeface="Calibri"/>
                <a:ea typeface="Calibri"/>
                <a:cs typeface="Calibri"/>
                <a:sym typeface="Calibri"/>
              </a:rPr>
              <a:t>The four-step approach to dynamic programming is:</a:t>
            </a:r>
            <a:endParaRPr/>
          </a:p>
          <a:p>
            <a:pPr indent="-342900" lvl="0" marL="342900" marR="0" rtl="0" algn="l">
              <a:spcBef>
                <a:spcPts val="590"/>
              </a:spcBef>
              <a:spcAft>
                <a:spcPts val="0"/>
              </a:spcAft>
              <a:buClr>
                <a:schemeClr val="dk1"/>
              </a:buClr>
              <a:buFont typeface="Arial"/>
              <a:buNone/>
            </a:pPr>
            <a:r>
              <a:rPr b="0" i="0" lang="en-US" sz="2950" u="none" cap="none" strike="noStrike">
                <a:solidFill>
                  <a:schemeClr val="dk1"/>
                </a:solidFill>
                <a:latin typeface="Calibri"/>
                <a:ea typeface="Calibri"/>
                <a:cs typeface="Calibri"/>
                <a:sym typeface="Calibri"/>
              </a:rPr>
              <a:t>1. Characterize the structure of an optimal solution.</a:t>
            </a:r>
            <a:endParaRPr/>
          </a:p>
          <a:p>
            <a:pPr indent="-342900" lvl="0" marL="342900" marR="0" rtl="0" algn="l">
              <a:spcBef>
                <a:spcPts val="590"/>
              </a:spcBef>
              <a:spcAft>
                <a:spcPts val="0"/>
              </a:spcAft>
              <a:buClr>
                <a:schemeClr val="dk1"/>
              </a:buClr>
              <a:buFont typeface="Arial"/>
              <a:buNone/>
            </a:pPr>
            <a:r>
              <a:rPr b="0" i="0" lang="en-US" sz="2950" u="none" cap="none" strike="noStrike">
                <a:solidFill>
                  <a:schemeClr val="dk1"/>
                </a:solidFill>
                <a:latin typeface="Calibri"/>
                <a:ea typeface="Calibri"/>
                <a:cs typeface="Calibri"/>
                <a:sym typeface="Calibri"/>
              </a:rPr>
              <a:t>2. Recursively deﬁne the value of an optimal solution.</a:t>
            </a:r>
            <a:endParaRPr/>
          </a:p>
          <a:p>
            <a:pPr indent="-342900" lvl="0" marL="342900" marR="0" rtl="0" algn="l">
              <a:spcBef>
                <a:spcPts val="590"/>
              </a:spcBef>
              <a:spcAft>
                <a:spcPts val="0"/>
              </a:spcAft>
              <a:buClr>
                <a:schemeClr val="dk1"/>
              </a:buClr>
              <a:buFont typeface="Arial"/>
              <a:buNone/>
            </a:pPr>
            <a:r>
              <a:rPr b="0" i="0" lang="en-US" sz="2950" u="none" cap="none" strike="noStrike">
                <a:solidFill>
                  <a:schemeClr val="dk1"/>
                </a:solidFill>
                <a:latin typeface="Calibri"/>
                <a:ea typeface="Calibri"/>
                <a:cs typeface="Calibri"/>
                <a:sym typeface="Calibri"/>
              </a:rPr>
              <a:t>3. Compute this recurrence in a bottom-up fashion.</a:t>
            </a:r>
            <a:endParaRPr/>
          </a:p>
          <a:p>
            <a:pPr indent="-342900" lvl="0" marL="342900" marR="0" rtl="0" algn="l">
              <a:spcBef>
                <a:spcPts val="590"/>
              </a:spcBef>
              <a:spcAft>
                <a:spcPts val="0"/>
              </a:spcAft>
              <a:buClr>
                <a:schemeClr val="dk1"/>
              </a:buClr>
              <a:buFont typeface="Arial"/>
              <a:buNone/>
            </a:pPr>
            <a:r>
              <a:rPr b="0" i="0" lang="en-US" sz="2950" u="none" cap="none" strike="noStrike">
                <a:solidFill>
                  <a:schemeClr val="dk1"/>
                </a:solidFill>
                <a:latin typeface="Calibri"/>
                <a:ea typeface="Calibri"/>
                <a:cs typeface="Calibri"/>
                <a:sym typeface="Calibri"/>
              </a:rPr>
              <a:t>4. Extract the optimal solution from computed information.</a:t>
            </a:r>
            <a:endParaRPr b="0" i="0" sz="2950" u="none" cap="none" strike="noStrik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Initialization</a:t>
            </a:r>
            <a:endParaRPr b="0" i="0" sz="4400" u="none" cap="none" strike="noStrike">
              <a:solidFill>
                <a:schemeClr val="dk1"/>
              </a:solidFill>
              <a:latin typeface="Calibri"/>
              <a:ea typeface="Calibri"/>
              <a:cs typeface="Calibri"/>
              <a:sym typeface="Calibri"/>
            </a:endParaRPr>
          </a:p>
        </p:txBody>
      </p:sp>
      <p:sp>
        <p:nvSpPr>
          <p:cNvPr id="185" name="Google Shape;185;p2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From the adjacency matrix, we can construct the following</a:t>
            </a:r>
            <a:endParaRPr/>
          </a:p>
          <a:p>
            <a:pPr indent="-342900" lvl="0" marL="342900" marR="0" rtl="0" algn="l">
              <a:spcBef>
                <a:spcPts val="64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matrix:</a:t>
            </a:r>
            <a:endParaRPr/>
          </a:p>
          <a:p>
            <a:pPr indent="-342900" lvl="0" marL="342900" marR="0" rtl="0" algn="l">
              <a:spcBef>
                <a:spcPts val="64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d</a:t>
            </a:r>
            <a:r>
              <a:rPr b="0" baseline="30000" i="0" lang="en-US" sz="3200" u="none" cap="none" strike="noStrike">
                <a:solidFill>
                  <a:schemeClr val="dk1"/>
                </a:solidFill>
                <a:latin typeface="Calibri"/>
                <a:ea typeface="Calibri"/>
                <a:cs typeface="Calibri"/>
                <a:sym typeface="Calibri"/>
              </a:rPr>
              <a:t>0</a:t>
            </a:r>
            <a:r>
              <a:rPr b="0" i="0" lang="en-US" sz="3200" u="none" cap="none" strike="noStrike">
                <a:solidFill>
                  <a:schemeClr val="dk1"/>
                </a:solidFill>
                <a:latin typeface="Calibri"/>
                <a:ea typeface="Calibri"/>
                <a:cs typeface="Calibri"/>
                <a:sym typeface="Calibri"/>
              </a:rPr>
              <a:t>[i, j] = infinity, if i not =j and (v</a:t>
            </a:r>
            <a:r>
              <a:rPr b="0" baseline="-25000" i="0" lang="en-US" sz="3200" u="none" cap="none" strike="noStrike">
                <a:solidFill>
                  <a:schemeClr val="dk1"/>
                </a:solidFill>
                <a:latin typeface="Calibri"/>
                <a:ea typeface="Calibri"/>
                <a:cs typeface="Calibri"/>
                <a:sym typeface="Calibri"/>
              </a:rPr>
              <a:t>i</a:t>
            </a:r>
            <a:r>
              <a:rPr b="0" i="0" lang="en-US" sz="3200" u="none" cap="none" strike="noStrike">
                <a:solidFill>
                  <a:schemeClr val="dk1"/>
                </a:solidFill>
                <a:latin typeface="Calibri"/>
                <a:ea typeface="Calibri"/>
                <a:cs typeface="Calibri"/>
                <a:sym typeface="Calibri"/>
              </a:rPr>
              <a:t>, v</a:t>
            </a:r>
            <a:r>
              <a:rPr b="0" baseline="-25000" i="0" lang="en-US" sz="3200" u="none" cap="none" strike="noStrike">
                <a:solidFill>
                  <a:schemeClr val="dk1"/>
                </a:solidFill>
                <a:latin typeface="Calibri"/>
                <a:ea typeface="Calibri"/>
                <a:cs typeface="Calibri"/>
                <a:sym typeface="Calibri"/>
              </a:rPr>
              <a:t>j</a:t>
            </a:r>
            <a:r>
              <a:rPr b="0" i="0" lang="en-US" sz="3200" u="none" cap="none" strike="noStrike">
                <a:solidFill>
                  <a:schemeClr val="dk1"/>
                </a:solidFill>
                <a:latin typeface="Calibri"/>
                <a:ea typeface="Calibri"/>
                <a:cs typeface="Calibri"/>
                <a:sym typeface="Calibri"/>
              </a:rPr>
              <a:t> ) is not in E</a:t>
            </a:r>
            <a:endParaRPr/>
          </a:p>
          <a:p>
            <a:pPr indent="-342900" lvl="0" marL="342900" marR="0" rtl="0" algn="l">
              <a:spcBef>
                <a:spcPts val="64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d</a:t>
            </a:r>
            <a:r>
              <a:rPr b="0" baseline="30000" i="0" lang="en-US" sz="3200" u="none" cap="none" strike="noStrike">
                <a:solidFill>
                  <a:schemeClr val="dk1"/>
                </a:solidFill>
                <a:latin typeface="Calibri"/>
                <a:ea typeface="Calibri"/>
                <a:cs typeface="Calibri"/>
                <a:sym typeface="Calibri"/>
              </a:rPr>
              <a:t>0</a:t>
            </a:r>
            <a:r>
              <a:rPr b="0" i="0" lang="en-US" sz="3200" u="none" cap="none" strike="noStrike">
                <a:solidFill>
                  <a:schemeClr val="dk1"/>
                </a:solidFill>
                <a:latin typeface="Calibri"/>
                <a:ea typeface="Calibri"/>
                <a:cs typeface="Calibri"/>
                <a:sym typeface="Calibri"/>
              </a:rPr>
              <a:t>[i[i, j] = w(i, j), if (v</a:t>
            </a:r>
            <a:r>
              <a:rPr b="0" baseline="-25000" i="0" lang="en-US" sz="3200" u="none" cap="none" strike="noStrike">
                <a:solidFill>
                  <a:schemeClr val="dk1"/>
                </a:solidFill>
                <a:latin typeface="Calibri"/>
                <a:ea typeface="Calibri"/>
                <a:cs typeface="Calibri"/>
                <a:sym typeface="Calibri"/>
              </a:rPr>
              <a:t>i</a:t>
            </a:r>
            <a:r>
              <a:rPr b="0" i="0" lang="en-US" sz="3200" u="none" cap="none" strike="noStrike">
                <a:solidFill>
                  <a:schemeClr val="dk1"/>
                </a:solidFill>
                <a:latin typeface="Calibri"/>
                <a:ea typeface="Calibri"/>
                <a:cs typeface="Calibri"/>
                <a:sym typeface="Calibri"/>
              </a:rPr>
              <a:t> , </a:t>
            </a:r>
            <a:r>
              <a:rPr b="0" baseline="-25000" i="0" lang="en-US" sz="3200" u="none" cap="none" strike="noStrike">
                <a:solidFill>
                  <a:schemeClr val="dk1"/>
                </a:solidFill>
                <a:latin typeface="Calibri"/>
                <a:ea typeface="Calibri"/>
                <a:cs typeface="Calibri"/>
                <a:sym typeface="Calibri"/>
              </a:rPr>
              <a:t>j</a:t>
            </a:r>
            <a:r>
              <a:rPr b="0" i="0" lang="en-US" sz="3200" u="none" cap="none" strike="noStrike">
                <a:solidFill>
                  <a:schemeClr val="dk1"/>
                </a:solidFill>
                <a:latin typeface="Calibri"/>
                <a:ea typeface="Calibri"/>
                <a:cs typeface="Calibri"/>
                <a:sym typeface="Calibri"/>
              </a:rPr>
              <a:t>) is in  E</a:t>
            </a:r>
            <a:endParaRPr/>
          </a:p>
          <a:p>
            <a:pPr indent="-342900" lvl="0" marL="342900" marR="0" rtl="0" algn="l">
              <a:spcBef>
                <a:spcPts val="64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d</a:t>
            </a:r>
            <a:r>
              <a:rPr b="0" baseline="30000" i="0" lang="en-US" sz="3200" u="none" cap="none" strike="noStrike">
                <a:solidFill>
                  <a:schemeClr val="dk1"/>
                </a:solidFill>
                <a:latin typeface="Calibri"/>
                <a:ea typeface="Calibri"/>
                <a:cs typeface="Calibri"/>
                <a:sym typeface="Calibri"/>
              </a:rPr>
              <a:t>0</a:t>
            </a:r>
            <a:r>
              <a:rPr b="0" i="0" lang="en-US" sz="3200" u="none" cap="none" strike="noStrike">
                <a:solidFill>
                  <a:schemeClr val="dk1"/>
                </a:solidFill>
                <a:latin typeface="Calibri"/>
                <a:ea typeface="Calibri"/>
                <a:cs typeface="Calibri"/>
                <a:sym typeface="Calibri"/>
              </a:rPr>
              <a:t>[i[i, j] = 0, if i = j</a:t>
            </a:r>
            <a:endParaRPr/>
          </a:p>
          <a:p>
            <a:pPr indent="-342900" lvl="0" marL="342900" marR="0" rtl="0" algn="l">
              <a:spcBef>
                <a:spcPts val="64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This gives us the shortest path going through no intermediate nodes.</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3950" u="none" cap="none" strike="noStrike">
                <a:solidFill>
                  <a:schemeClr val="dk1"/>
                </a:solidFill>
                <a:latin typeface="Calibri"/>
                <a:ea typeface="Calibri"/>
                <a:cs typeface="Calibri"/>
                <a:sym typeface="Calibri"/>
              </a:rPr>
              <a:t>Characterization Based on Path Length</a:t>
            </a:r>
            <a:endParaRPr b="0" i="0" sz="3950" u="none" cap="none" strike="noStrike">
              <a:solidFill>
                <a:schemeClr val="dk1"/>
              </a:solidFill>
              <a:latin typeface="Calibri"/>
              <a:ea typeface="Calibri"/>
              <a:cs typeface="Calibri"/>
              <a:sym typeface="Calibri"/>
            </a:endParaRPr>
          </a:p>
        </p:txBody>
      </p:sp>
      <p:sp>
        <p:nvSpPr>
          <p:cNvPr id="191" name="Google Shape;191;p2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There are several ways to characterize the shortest path between two nodes in a graph. Note that the shortest path from i to j, i not = j, using at most M edges consists of the shortest path from i to k using at most M -1 edges+W(k, j) for some k.</a:t>
            </a:r>
            <a:endParaRPr/>
          </a:p>
          <a:p>
            <a:pPr indent="-342900" lvl="0" marL="342900" marR="0" rtl="0" algn="l">
              <a:lnSpc>
                <a:spcPct val="90000"/>
              </a:lnSpc>
              <a:spcBef>
                <a:spcPts val="64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This suggests that we can compute all-pair shortest path with an induction based on the number of edges in the optimal path.</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Recurrence on Path Length</a:t>
            </a:r>
            <a:endParaRPr b="0" i="0" sz="4400" u="none" cap="none" strike="noStrike">
              <a:solidFill>
                <a:schemeClr val="dk1"/>
              </a:solidFill>
              <a:latin typeface="Calibri"/>
              <a:ea typeface="Calibri"/>
              <a:cs typeface="Calibri"/>
              <a:sym typeface="Calibri"/>
            </a:endParaRPr>
          </a:p>
        </p:txBody>
      </p:sp>
      <p:sp>
        <p:nvSpPr>
          <p:cNvPr id="198" name="Google Shape;198;p3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Let d</a:t>
            </a:r>
            <a:r>
              <a:rPr b="0" baseline="30000" i="0" lang="en-US" sz="3200" u="none" cap="none" strike="noStrike">
                <a:solidFill>
                  <a:schemeClr val="dk1"/>
                </a:solidFill>
                <a:latin typeface="Calibri"/>
                <a:ea typeface="Calibri"/>
                <a:cs typeface="Calibri"/>
                <a:sym typeface="Calibri"/>
              </a:rPr>
              <a:t>m </a:t>
            </a:r>
            <a:r>
              <a:rPr b="0" i="0" lang="en-US" sz="3200" u="none" cap="none" strike="noStrike">
                <a:solidFill>
                  <a:schemeClr val="dk1"/>
                </a:solidFill>
                <a:latin typeface="Calibri"/>
                <a:ea typeface="Calibri"/>
                <a:cs typeface="Calibri"/>
                <a:sym typeface="Calibri"/>
              </a:rPr>
              <a:t>(i,j) be the length of the shortest path from i to j using at most m edges. What is d</a:t>
            </a:r>
            <a:r>
              <a:rPr b="0" baseline="30000" i="0" lang="en-US" sz="3200" u="none" cap="none" strike="noStrike">
                <a:solidFill>
                  <a:schemeClr val="dk1"/>
                </a:solidFill>
                <a:latin typeface="Calibri"/>
                <a:ea typeface="Calibri"/>
                <a:cs typeface="Calibri"/>
                <a:sym typeface="Calibri"/>
              </a:rPr>
              <a:t>0</a:t>
            </a:r>
            <a:r>
              <a:rPr b="0" i="0" lang="en-US" sz="3200" u="none" cap="none" strike="noStrike">
                <a:solidFill>
                  <a:schemeClr val="dk1"/>
                </a:solidFill>
                <a:latin typeface="Calibri"/>
                <a:ea typeface="Calibri"/>
                <a:cs typeface="Calibri"/>
                <a:sym typeface="Calibri"/>
              </a:rPr>
              <a:t>(I,j) ? d</a:t>
            </a:r>
            <a:r>
              <a:rPr b="0" baseline="30000" i="0" lang="en-US" sz="3200" u="none" cap="none" strike="noStrike">
                <a:solidFill>
                  <a:schemeClr val="dk1"/>
                </a:solidFill>
                <a:latin typeface="Calibri"/>
                <a:ea typeface="Calibri"/>
                <a:cs typeface="Calibri"/>
                <a:sym typeface="Calibri"/>
              </a:rPr>
              <a:t>0 </a:t>
            </a:r>
            <a:r>
              <a:rPr b="0" i="0" lang="en-US" sz="3200" u="none" cap="none" strike="noStrike">
                <a:solidFill>
                  <a:schemeClr val="dk1"/>
                </a:solidFill>
                <a:latin typeface="Calibri"/>
                <a:ea typeface="Calibri"/>
                <a:cs typeface="Calibri"/>
                <a:sym typeface="Calibri"/>
              </a:rPr>
              <a:t>(i,j) =0 if i=j, infinity otherwise.</a:t>
            </a:r>
            <a:endParaRPr/>
          </a:p>
          <a:p>
            <a:pPr indent="-342900" lvl="0" marL="342900" marR="0" rtl="0" algn="l">
              <a:spcBef>
                <a:spcPts val="64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What if we know d</a:t>
            </a:r>
            <a:r>
              <a:rPr b="0" baseline="30000" i="0" lang="en-US" sz="3200" u="none" cap="none" strike="noStrike">
                <a:solidFill>
                  <a:schemeClr val="dk1"/>
                </a:solidFill>
                <a:latin typeface="Calibri"/>
                <a:ea typeface="Calibri"/>
                <a:cs typeface="Calibri"/>
                <a:sym typeface="Calibri"/>
              </a:rPr>
              <a:t>m-1 </a:t>
            </a:r>
            <a:r>
              <a:rPr b="0" i="0" lang="en-US" sz="3200" u="none" cap="none" strike="noStrike">
                <a:solidFill>
                  <a:schemeClr val="dk1"/>
                </a:solidFill>
                <a:latin typeface="Calibri"/>
                <a:ea typeface="Calibri"/>
                <a:cs typeface="Calibri"/>
                <a:sym typeface="Calibri"/>
              </a:rPr>
              <a:t>(i,j) for all i,j?</a:t>
            </a:r>
            <a:endParaRPr/>
          </a:p>
          <a:p>
            <a:pPr indent="-342900" lvl="0" marL="342900" marR="0" rtl="0" algn="l">
              <a:spcBef>
                <a:spcPts val="64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 d(i,j)</a:t>
            </a:r>
            <a:r>
              <a:rPr b="0" baseline="30000" i="0" lang="en-US" sz="3200" u="none" cap="none" strike="noStrike">
                <a:solidFill>
                  <a:schemeClr val="dk1"/>
                </a:solidFill>
                <a:latin typeface="Calibri"/>
                <a:ea typeface="Calibri"/>
                <a:cs typeface="Calibri"/>
                <a:sym typeface="Calibri"/>
              </a:rPr>
              <a:t>m</a:t>
            </a:r>
            <a:r>
              <a:rPr b="0" i="0" lang="en-US" sz="3200" u="none" cap="none" strike="noStrike">
                <a:solidFill>
                  <a:schemeClr val="dk1"/>
                </a:solidFill>
                <a:latin typeface="Calibri"/>
                <a:ea typeface="Calibri"/>
                <a:cs typeface="Calibri"/>
                <a:sym typeface="Calibri"/>
              </a:rPr>
              <a:t>=min(d(i,j)</a:t>
            </a:r>
            <a:r>
              <a:rPr b="0" baseline="30000" i="0" lang="en-US" sz="3200" u="none" cap="none" strike="noStrike">
                <a:solidFill>
                  <a:schemeClr val="dk1"/>
                </a:solidFill>
                <a:latin typeface="Calibri"/>
                <a:ea typeface="Calibri"/>
                <a:cs typeface="Calibri"/>
                <a:sym typeface="Calibri"/>
              </a:rPr>
              <a:t>m-1</a:t>
            </a:r>
            <a:r>
              <a:rPr b="0" i="0" lang="en-US" sz="3200" u="none" cap="none" strike="noStrike">
                <a:solidFill>
                  <a:schemeClr val="dk1"/>
                </a:solidFill>
                <a:latin typeface="Calibri"/>
                <a:ea typeface="Calibri"/>
                <a:cs typeface="Calibri"/>
                <a:sym typeface="Calibri"/>
              </a:rPr>
              <a:t>,min(d</a:t>
            </a:r>
            <a:r>
              <a:rPr b="0" baseline="30000" i="0" lang="en-US" sz="3200" u="none" cap="none" strike="noStrike">
                <a:solidFill>
                  <a:schemeClr val="dk1"/>
                </a:solidFill>
                <a:latin typeface="Calibri"/>
                <a:ea typeface="Calibri"/>
                <a:cs typeface="Calibri"/>
                <a:sym typeface="Calibri"/>
              </a:rPr>
              <a:t>m-1</a:t>
            </a:r>
            <a:r>
              <a:rPr b="0" i="0" lang="en-US" sz="3200" u="none" cap="none" strike="noStrike">
                <a:solidFill>
                  <a:schemeClr val="dk1"/>
                </a:solidFill>
                <a:latin typeface="Calibri"/>
                <a:ea typeface="Calibri"/>
                <a:cs typeface="Calibri"/>
                <a:sym typeface="Calibri"/>
              </a:rPr>
              <a:t>(i,k)</a:t>
            </a:r>
            <a:r>
              <a:rPr b="0" baseline="30000" i="0" lang="en-US" sz="3200" u="none" cap="none" strike="noStrike">
                <a:solidFill>
                  <a:schemeClr val="dk1"/>
                </a:solidFill>
                <a:latin typeface="Calibri"/>
                <a:ea typeface="Calibri"/>
                <a:cs typeface="Calibri"/>
                <a:sym typeface="Calibri"/>
              </a:rPr>
              <a:t> </a:t>
            </a:r>
            <a:r>
              <a:rPr b="0" i="0" lang="en-US" sz="3200" u="none" cap="none" strike="noStrike">
                <a:solidFill>
                  <a:schemeClr val="dk1"/>
                </a:solidFill>
                <a:latin typeface="Calibri"/>
                <a:ea typeface="Calibri"/>
                <a:cs typeface="Calibri"/>
                <a:sym typeface="Calibri"/>
              </a:rPr>
              <a:t>+w(k,j)))</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Graphs</a:t>
            </a:r>
            <a:endParaRPr b="0" i="0" sz="4400" u="none" cap="none" strike="noStrike">
              <a:solidFill>
                <a:schemeClr val="dk1"/>
              </a:solidFill>
              <a:latin typeface="Calibri"/>
              <a:ea typeface="Calibri"/>
              <a:cs typeface="Calibri"/>
              <a:sym typeface="Calibri"/>
            </a:endParaRPr>
          </a:p>
        </p:txBody>
      </p:sp>
      <p:sp>
        <p:nvSpPr>
          <p:cNvPr id="95" name="Google Shape;95;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 A graph is connected if for every pair u,v of its vertices there is a sequence of edges that start at u and end at v. H=(V’,E’) is a subgraph of G if V’ is a subset of V and E’ is the subset of E endpoint of each member of which is in V. Maximally connected subgraph of a graph is said to be component. A connected acyclic subgraph of G is called a minimum spanning tree. Occasionally a weight is attached to each edge of a graph.</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Shortest Paths: Unweighted Graphs</a:t>
            </a:r>
            <a:endParaRPr b="0" i="0" sz="4400" u="none" cap="none" strike="noStrike">
              <a:solidFill>
                <a:schemeClr val="dk1"/>
              </a:solidFill>
              <a:latin typeface="Calibri"/>
              <a:ea typeface="Calibri"/>
              <a:cs typeface="Calibri"/>
              <a:sym typeface="Calibri"/>
            </a:endParaRPr>
          </a:p>
        </p:txBody>
      </p:sp>
      <p:sp>
        <p:nvSpPr>
          <p:cNvPr id="101" name="Google Shape;101;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In an unweighted graph, the cost of a path is just the number of edges on the shortest path, which can be found in O(n+m) time via breadth-ﬁrst search.</a:t>
            </a:r>
            <a:endParaRPr/>
          </a:p>
          <a:p>
            <a:pPr indent="-342900" lvl="0" marL="342900" marR="0" rtl="0" algn="l">
              <a:spcBef>
                <a:spcPts val="64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In a weighted graph, the weight of a path between two vertices is the sum of the weights of the edges on a path.</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Shortest Paths: Unweighted Graphs</a:t>
            </a:r>
            <a:endParaRPr b="0" i="0" sz="4400" u="none" cap="none" strike="noStrike">
              <a:solidFill>
                <a:schemeClr val="dk1"/>
              </a:solidFill>
              <a:latin typeface="Calibri"/>
              <a:ea typeface="Calibri"/>
              <a:cs typeface="Calibri"/>
              <a:sym typeface="Calibri"/>
            </a:endParaRPr>
          </a:p>
        </p:txBody>
      </p:sp>
      <p:sp>
        <p:nvSpPr>
          <p:cNvPr id="107" name="Google Shape;107;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BFS will not work on weighted graphs because sometimes visiting more edges can lead to shorter distance, ie. 1 + 1 + 1 + 1 + 1 + 1 + 1 &lt; 10.</a:t>
            </a:r>
            <a:endParaRPr/>
          </a:p>
          <a:p>
            <a:pPr indent="-342900" lvl="0" marL="342900" marR="0" rtl="0" algn="l">
              <a:spcBef>
                <a:spcPts val="64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Note that there can be an exponential number of shortest paths between two nodes – so we cannot report all shortest paths efﬁciently.</a:t>
            </a:r>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Negative Edge Weights</a:t>
            </a:r>
            <a:endParaRPr b="0" i="0" sz="4400" u="none" cap="none" strike="noStrike">
              <a:solidFill>
                <a:schemeClr val="dk1"/>
              </a:solidFill>
              <a:latin typeface="Calibri"/>
              <a:ea typeface="Calibri"/>
              <a:cs typeface="Calibri"/>
              <a:sym typeface="Calibri"/>
            </a:endParaRPr>
          </a:p>
        </p:txBody>
      </p:sp>
      <p:sp>
        <p:nvSpPr>
          <p:cNvPr id="113" name="Google Shape;113;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Arial"/>
              <a:buNone/>
            </a:pPr>
            <a:r>
              <a:rPr b="0" i="0" lang="en-US" sz="3000" u="none" cap="none" strike="noStrike">
                <a:solidFill>
                  <a:schemeClr val="dk1"/>
                </a:solidFill>
                <a:latin typeface="Calibri"/>
                <a:ea typeface="Calibri"/>
                <a:cs typeface="Calibri"/>
                <a:sym typeface="Calibri"/>
              </a:rPr>
              <a:t>Note that negative cost cycles render the problem of ﬁnding the shortest path meaningless, since you can always loop around the negative cost cycle more to reduce the cost of the path.</a:t>
            </a:r>
            <a:endParaRPr sz="3000"/>
          </a:p>
          <a:p>
            <a:pPr indent="-342900" lvl="0" marL="342900" marR="0" rtl="0" algn="l">
              <a:lnSpc>
                <a:spcPct val="80000"/>
              </a:lnSpc>
              <a:spcBef>
                <a:spcPts val="500"/>
              </a:spcBef>
              <a:spcAft>
                <a:spcPts val="0"/>
              </a:spcAft>
              <a:buClr>
                <a:schemeClr val="dk1"/>
              </a:buClr>
              <a:buFont typeface="Arial"/>
              <a:buNone/>
            </a:pPr>
            <a:r>
              <a:rPr b="0" i="0" lang="en-US" sz="3000" u="none" cap="none" strike="noStrike">
                <a:solidFill>
                  <a:schemeClr val="dk1"/>
                </a:solidFill>
                <a:latin typeface="Calibri"/>
                <a:ea typeface="Calibri"/>
                <a:cs typeface="Calibri"/>
                <a:sym typeface="Calibri"/>
              </a:rPr>
              <a:t>Thus in our discussions, we will assume that all edge weights are positive. Other algorithms deal correctly with negative cost edges.</a:t>
            </a:r>
            <a:endParaRPr sz="3000"/>
          </a:p>
          <a:p>
            <a:pPr indent="-342900" lvl="0" marL="342900" marR="0" rtl="0" algn="l">
              <a:lnSpc>
                <a:spcPct val="80000"/>
              </a:lnSpc>
              <a:spcBef>
                <a:spcPts val="500"/>
              </a:spcBef>
              <a:spcAft>
                <a:spcPts val="0"/>
              </a:spcAft>
              <a:buClr>
                <a:schemeClr val="dk1"/>
              </a:buClr>
              <a:buFont typeface="Arial"/>
              <a:buNone/>
            </a:pPr>
            <a:r>
              <a:rPr b="0" i="0" lang="en-US" sz="3000" u="none" cap="none" strike="noStrike">
                <a:solidFill>
                  <a:schemeClr val="dk1"/>
                </a:solidFill>
                <a:latin typeface="Calibri"/>
                <a:ea typeface="Calibri"/>
                <a:cs typeface="Calibri"/>
                <a:sym typeface="Calibri"/>
              </a:rPr>
              <a:t>Minimum spanning trees are unaffected by negative cost edges.</a:t>
            </a:r>
            <a:endParaRPr b="0" i="0" sz="30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Dijkstra’s Algorithm</a:t>
            </a:r>
            <a:endParaRPr b="0" i="0" sz="4400" u="none" cap="none" strike="noStrike">
              <a:solidFill>
                <a:schemeClr val="dk1"/>
              </a:solidFill>
              <a:latin typeface="Calibri"/>
              <a:ea typeface="Calibri"/>
              <a:cs typeface="Calibri"/>
              <a:sym typeface="Calibri"/>
            </a:endParaRPr>
          </a:p>
        </p:txBody>
      </p:sp>
      <p:sp>
        <p:nvSpPr>
          <p:cNvPr id="119" name="Google Shape;119;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The principle behind Dijkstra’s algorithm is that if s,.., x,…,t is the shortest path from s to t, then s,…, x had better be the shortest path from s to x.</a:t>
            </a:r>
            <a:endParaRPr/>
          </a:p>
          <a:p>
            <a:pPr indent="-342900" lvl="0" marL="342900" marR="0" rtl="0" algn="l">
              <a:spcBef>
                <a:spcPts val="64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This suggests a dynamic programming-like strategy, where we store the distance from s to all nearby nodes, and use them to ﬁnd the shortest path to more distant nodes.</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Initialization and Update</a:t>
            </a:r>
            <a:endParaRPr b="0" i="0" sz="4400" u="none" cap="none" strike="noStrike">
              <a:solidFill>
                <a:schemeClr val="dk1"/>
              </a:solidFill>
              <a:latin typeface="Calibri"/>
              <a:ea typeface="Calibri"/>
              <a:cs typeface="Calibri"/>
              <a:sym typeface="Calibri"/>
            </a:endParaRPr>
          </a:p>
        </p:txBody>
      </p:sp>
      <p:sp>
        <p:nvSpPr>
          <p:cNvPr id="125" name="Google Shape;125;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Arial"/>
              <a:buNone/>
            </a:pPr>
            <a:r>
              <a:rPr b="0" i="0" lang="en-US" sz="3000" u="none" cap="none" strike="noStrike">
                <a:solidFill>
                  <a:schemeClr val="dk1"/>
                </a:solidFill>
                <a:latin typeface="Calibri"/>
                <a:ea typeface="Calibri"/>
                <a:cs typeface="Calibri"/>
                <a:sym typeface="Calibri"/>
              </a:rPr>
              <a:t>The shortest path from s to s, d(s, s) = 0. If all edge weights are positive, the smallest edge incident to s, say (s, x), deﬁnes d(s, x).</a:t>
            </a:r>
            <a:endParaRPr sz="3000"/>
          </a:p>
          <a:p>
            <a:pPr indent="-342900" lvl="0" marL="342900" marR="0" rtl="0" algn="l">
              <a:lnSpc>
                <a:spcPct val="80000"/>
              </a:lnSpc>
              <a:spcBef>
                <a:spcPts val="500"/>
              </a:spcBef>
              <a:spcAft>
                <a:spcPts val="0"/>
              </a:spcAft>
              <a:buClr>
                <a:schemeClr val="dk1"/>
              </a:buClr>
              <a:buFont typeface="Arial"/>
              <a:buNone/>
            </a:pPr>
            <a:r>
              <a:rPr b="0" i="0" lang="en-US" sz="3000" u="none" cap="none" strike="noStrike">
                <a:solidFill>
                  <a:schemeClr val="dk1"/>
                </a:solidFill>
                <a:latin typeface="Calibri"/>
                <a:ea typeface="Calibri"/>
                <a:cs typeface="Calibri"/>
                <a:sym typeface="Calibri"/>
              </a:rPr>
              <a:t>We can use an array to store the length of the shortest path to each node. Initialize each to infinity to start.</a:t>
            </a:r>
            <a:endParaRPr sz="3000"/>
          </a:p>
          <a:p>
            <a:pPr indent="-342900" lvl="0" marL="342900" marR="0" rtl="0" algn="l">
              <a:lnSpc>
                <a:spcPct val="80000"/>
              </a:lnSpc>
              <a:spcBef>
                <a:spcPts val="500"/>
              </a:spcBef>
              <a:spcAft>
                <a:spcPts val="0"/>
              </a:spcAft>
              <a:buClr>
                <a:schemeClr val="dk1"/>
              </a:buClr>
              <a:buFont typeface="Arial"/>
              <a:buNone/>
            </a:pPr>
            <a:r>
              <a:rPr b="0" i="0" lang="en-US" sz="3000" u="none" cap="none" strike="noStrike">
                <a:solidFill>
                  <a:schemeClr val="dk1"/>
                </a:solidFill>
                <a:latin typeface="Calibri"/>
                <a:ea typeface="Calibri"/>
                <a:cs typeface="Calibri"/>
                <a:sym typeface="Calibri"/>
              </a:rPr>
              <a:t>Soon as we establish the shortest path from s to a new node x, we go through each of its incident edges to see if there is a better way from s to other nodes thru x.</a:t>
            </a:r>
            <a:endParaRPr b="0" i="0" sz="30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Pseudocode: Dijkstra’s Algorithm</a:t>
            </a:r>
            <a:endParaRPr b="0" i="0" sz="4400" u="none" cap="none" strike="noStrike">
              <a:solidFill>
                <a:schemeClr val="dk1"/>
              </a:solidFill>
              <a:latin typeface="Calibri"/>
              <a:ea typeface="Calibri"/>
              <a:cs typeface="Calibri"/>
              <a:sym typeface="Calibri"/>
            </a:endParaRPr>
          </a:p>
        </p:txBody>
      </p:sp>
      <p:sp>
        <p:nvSpPr>
          <p:cNvPr id="131" name="Google Shape;131;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Arial"/>
              <a:buNone/>
            </a:pPr>
            <a:r>
              <a:rPr b="0" i="0" lang="en-US" sz="2250" u="none" cap="none" strike="noStrike">
                <a:solidFill>
                  <a:schemeClr val="dk1"/>
                </a:solidFill>
                <a:latin typeface="Calibri"/>
                <a:ea typeface="Calibri"/>
                <a:cs typeface="Calibri"/>
                <a:sym typeface="Calibri"/>
              </a:rPr>
              <a:t>known[s]=1</a:t>
            </a:r>
            <a:endParaRPr/>
          </a:p>
          <a:p>
            <a:pPr indent="-342900" lvl="0" marL="342900" marR="0" rtl="0" algn="l">
              <a:lnSpc>
                <a:spcPct val="80000"/>
              </a:lnSpc>
              <a:spcBef>
                <a:spcPts val="450"/>
              </a:spcBef>
              <a:spcAft>
                <a:spcPts val="0"/>
              </a:spcAft>
              <a:buClr>
                <a:schemeClr val="dk1"/>
              </a:buClr>
              <a:buFont typeface="Arial"/>
              <a:buNone/>
            </a:pPr>
            <a:r>
              <a:rPr b="0" i="0" lang="en-US" sz="2250" u="none" cap="none" strike="noStrike">
                <a:solidFill>
                  <a:schemeClr val="dk1"/>
                </a:solidFill>
                <a:latin typeface="Calibri"/>
                <a:ea typeface="Calibri"/>
                <a:cs typeface="Calibri"/>
                <a:sym typeface="Calibri"/>
              </a:rPr>
              <a:t>for v = 1 to n, dist[v] = infinity</a:t>
            </a:r>
            <a:endParaRPr/>
          </a:p>
          <a:p>
            <a:pPr indent="-342900" lvl="0" marL="800100" marR="0" rtl="0" algn="l">
              <a:lnSpc>
                <a:spcPct val="80000"/>
              </a:lnSpc>
              <a:spcBef>
                <a:spcPts val="450"/>
              </a:spcBef>
              <a:spcAft>
                <a:spcPts val="0"/>
              </a:spcAft>
              <a:buClr>
                <a:schemeClr val="dk1"/>
              </a:buClr>
              <a:buFont typeface="Arial"/>
              <a:buNone/>
            </a:pPr>
            <a:r>
              <a:rPr b="0" i="0" lang="en-US" sz="2250" u="none" cap="none" strike="noStrike">
                <a:solidFill>
                  <a:schemeClr val="dk1"/>
                </a:solidFill>
                <a:latin typeface="Calibri"/>
                <a:ea typeface="Calibri"/>
                <a:cs typeface="Calibri"/>
                <a:sym typeface="Calibri"/>
              </a:rPr>
              <a:t>for each edge (s, v), dist[v] = d(s, v)</a:t>
            </a:r>
            <a:endParaRPr/>
          </a:p>
          <a:p>
            <a:pPr indent="-342900" lvl="0" marL="1257300" marR="0" rtl="0" algn="l">
              <a:lnSpc>
                <a:spcPct val="80000"/>
              </a:lnSpc>
              <a:spcBef>
                <a:spcPts val="450"/>
              </a:spcBef>
              <a:spcAft>
                <a:spcPts val="0"/>
              </a:spcAft>
              <a:buClr>
                <a:schemeClr val="dk1"/>
              </a:buClr>
              <a:buFont typeface="Arial"/>
              <a:buNone/>
            </a:pPr>
            <a:r>
              <a:rPr b="0" i="0" lang="en-US" sz="2250" u="none" cap="none" strike="noStrike">
                <a:solidFill>
                  <a:schemeClr val="dk1"/>
                </a:solidFill>
                <a:latin typeface="Calibri"/>
                <a:ea typeface="Calibri"/>
                <a:cs typeface="Calibri"/>
                <a:sym typeface="Calibri"/>
              </a:rPr>
              <a:t>last=s</a:t>
            </a:r>
            <a:endParaRPr/>
          </a:p>
          <a:p>
            <a:pPr indent="-342900" lvl="0" marL="1257300" marR="0" rtl="0" algn="l">
              <a:lnSpc>
                <a:spcPct val="80000"/>
              </a:lnSpc>
              <a:spcBef>
                <a:spcPts val="450"/>
              </a:spcBef>
              <a:spcAft>
                <a:spcPts val="0"/>
              </a:spcAft>
              <a:buClr>
                <a:schemeClr val="dk1"/>
              </a:buClr>
              <a:buFont typeface="Arial"/>
              <a:buNone/>
            </a:pPr>
            <a:r>
              <a:rPr b="0" i="0" lang="en-US" sz="2250" u="none" cap="none" strike="noStrike">
                <a:solidFill>
                  <a:schemeClr val="dk1"/>
                </a:solidFill>
                <a:latin typeface="Calibri"/>
                <a:ea typeface="Calibri"/>
                <a:cs typeface="Calibri"/>
                <a:sym typeface="Calibri"/>
              </a:rPr>
              <a:t>while (last ≠t) do</a:t>
            </a:r>
            <a:endParaRPr/>
          </a:p>
          <a:p>
            <a:pPr indent="-342900" lvl="0" marL="342900" marR="0" rtl="0" algn="l">
              <a:lnSpc>
                <a:spcPct val="80000"/>
              </a:lnSpc>
              <a:spcBef>
                <a:spcPts val="450"/>
              </a:spcBef>
              <a:spcAft>
                <a:spcPts val="0"/>
              </a:spcAft>
              <a:buClr>
                <a:schemeClr val="dk1"/>
              </a:buClr>
              <a:buFont typeface="Arial"/>
              <a:buNone/>
            </a:pPr>
            <a:r>
              <a:rPr b="0" i="0" lang="en-US" sz="2250" u="none" cap="none" strike="noStrike">
                <a:solidFill>
                  <a:schemeClr val="dk1"/>
                </a:solidFill>
                <a:latin typeface="Calibri"/>
                <a:ea typeface="Calibri"/>
                <a:cs typeface="Calibri"/>
                <a:sym typeface="Calibri"/>
              </a:rPr>
              <a:t>   				select v such that dist(v) = min{unknown dist(i)}</a:t>
            </a:r>
            <a:endParaRPr/>
          </a:p>
          <a:p>
            <a:pPr indent="-342900" lvl="0" marL="342900" marR="0" rtl="0" algn="l">
              <a:lnSpc>
                <a:spcPct val="80000"/>
              </a:lnSpc>
              <a:spcBef>
                <a:spcPts val="450"/>
              </a:spcBef>
              <a:spcAft>
                <a:spcPts val="0"/>
              </a:spcAft>
              <a:buClr>
                <a:schemeClr val="dk1"/>
              </a:buClr>
              <a:buFont typeface="Arial"/>
              <a:buNone/>
            </a:pPr>
            <a:r>
              <a:rPr b="0" i="0" lang="en-US" sz="2250" u="none" cap="none" strike="noStrike">
                <a:solidFill>
                  <a:schemeClr val="dk1"/>
                </a:solidFill>
                <a:latin typeface="Calibri"/>
                <a:ea typeface="Calibri"/>
                <a:cs typeface="Calibri"/>
                <a:sym typeface="Calibri"/>
              </a:rPr>
              <a:t>   				for each (v, x), dist[x] = min(dist[x], dist[v] + d(v; x))</a:t>
            </a:r>
            <a:endParaRPr/>
          </a:p>
          <a:p>
            <a:pPr indent="-342900" lvl="0" marL="342900" marR="0" rtl="0" algn="l">
              <a:lnSpc>
                <a:spcPct val="80000"/>
              </a:lnSpc>
              <a:spcBef>
                <a:spcPts val="450"/>
              </a:spcBef>
              <a:spcAft>
                <a:spcPts val="0"/>
              </a:spcAft>
              <a:buClr>
                <a:schemeClr val="dk1"/>
              </a:buClr>
              <a:buFont typeface="Arial"/>
              <a:buNone/>
            </a:pPr>
            <a:r>
              <a:rPr b="0" i="0" lang="en-US" sz="2250" u="none" cap="none" strike="noStrike">
                <a:solidFill>
                  <a:schemeClr val="dk1"/>
                </a:solidFill>
                <a:latin typeface="Calibri"/>
                <a:ea typeface="Calibri"/>
                <a:cs typeface="Calibri"/>
                <a:sym typeface="Calibri"/>
              </a:rPr>
              <a:t>   					last=v, 	known[v] = 1</a:t>
            </a:r>
            <a:endParaRPr/>
          </a:p>
          <a:p>
            <a:pPr indent="-342900" lvl="0" marL="1257300" marR="0" rtl="0" algn="l">
              <a:lnSpc>
                <a:spcPct val="80000"/>
              </a:lnSpc>
              <a:spcBef>
                <a:spcPts val="450"/>
              </a:spcBef>
              <a:spcAft>
                <a:spcPts val="0"/>
              </a:spcAft>
              <a:buClr>
                <a:schemeClr val="dk1"/>
              </a:buClr>
              <a:buFont typeface="Arial"/>
              <a:buNone/>
            </a:pPr>
            <a:r>
              <a:rPr b="0" i="0" lang="en-US" sz="2250" u="none" cap="none" strike="noStrike">
                <a:solidFill>
                  <a:schemeClr val="dk1"/>
                </a:solidFill>
                <a:latin typeface="Calibri"/>
                <a:ea typeface="Calibri"/>
                <a:cs typeface="Calibri"/>
                <a:sym typeface="Calibri"/>
              </a:rPr>
              <a:t>enddo</a:t>
            </a:r>
            <a:endParaRPr b="0" i="0" sz="2250" u="none" cap="none" strike="noStrike">
              <a:solidFill>
                <a:schemeClr val="dk1"/>
              </a:solidFill>
              <a:latin typeface="Calibri"/>
              <a:ea typeface="Calibri"/>
              <a:cs typeface="Calibri"/>
              <a:sym typeface="Calibri"/>
            </a:endParaRPr>
          </a:p>
          <a:p>
            <a:pPr indent="-342900" lvl="0" marL="342900" marR="0" rtl="0" algn="l">
              <a:lnSpc>
                <a:spcPct val="80000"/>
              </a:lnSpc>
              <a:spcBef>
                <a:spcPts val="450"/>
              </a:spcBef>
              <a:spcAft>
                <a:spcPts val="0"/>
              </a:spcAft>
              <a:buClr>
                <a:schemeClr val="dk1"/>
              </a:buClr>
              <a:buFont typeface="Arial"/>
              <a:buNone/>
            </a:pPr>
            <a:r>
              <a:rPr b="0" i="0" lang="en-US" sz="2250" u="none" cap="none" strike="noStrike">
                <a:solidFill>
                  <a:schemeClr val="dk1"/>
                </a:solidFill>
                <a:latin typeface="Calibri"/>
                <a:ea typeface="Calibri"/>
                <a:cs typeface="Calibri"/>
                <a:sym typeface="Calibri"/>
              </a:rPr>
              <a:t>Complexity ! O(n</a:t>
            </a:r>
            <a:r>
              <a:rPr b="0" baseline="30000" i="0" lang="en-US" sz="2250" u="none" cap="none" strike="noStrike">
                <a:solidFill>
                  <a:schemeClr val="dk1"/>
                </a:solidFill>
                <a:latin typeface="Calibri"/>
                <a:ea typeface="Calibri"/>
                <a:cs typeface="Calibri"/>
                <a:sym typeface="Calibri"/>
              </a:rPr>
              <a:t>2</a:t>
            </a:r>
            <a:r>
              <a:rPr b="0" i="0" lang="en-US" sz="2250" u="none" cap="none" strike="noStrike">
                <a:solidFill>
                  <a:schemeClr val="dk1"/>
                </a:solidFill>
                <a:latin typeface="Calibri"/>
                <a:ea typeface="Calibri"/>
                <a:cs typeface="Calibri"/>
                <a:sym typeface="Calibri"/>
              </a:rPr>
              <a:t>).</a:t>
            </a:r>
            <a:endParaRPr/>
          </a:p>
          <a:p>
            <a:pPr indent="-342900" lvl="0" marL="342900" marR="0" rtl="0" algn="l">
              <a:lnSpc>
                <a:spcPct val="80000"/>
              </a:lnSpc>
              <a:spcBef>
                <a:spcPts val="450"/>
              </a:spcBef>
              <a:spcAft>
                <a:spcPts val="0"/>
              </a:spcAft>
              <a:buClr>
                <a:schemeClr val="dk1"/>
              </a:buClr>
              <a:buFont typeface="Arial"/>
              <a:buNone/>
            </a:pPr>
            <a:r>
              <a:rPr b="0" i="0" lang="en-US" sz="2250" u="none" cap="none" strike="noStrike">
                <a:solidFill>
                  <a:schemeClr val="dk1"/>
                </a:solidFill>
                <a:latin typeface="Calibri"/>
                <a:ea typeface="Calibri"/>
                <a:cs typeface="Calibri"/>
                <a:sym typeface="Calibri"/>
              </a:rPr>
              <a:t>This is essentially the same as Prim’s algorithm.</a:t>
            </a:r>
            <a:endParaRPr b="0" i="0" sz="225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All-Pairs Shortest Path</a:t>
            </a:r>
            <a:endParaRPr b="0" i="0" sz="4400" u="none" cap="none" strike="noStrike">
              <a:solidFill>
                <a:schemeClr val="dk1"/>
              </a:solidFill>
              <a:latin typeface="Calibri"/>
              <a:ea typeface="Calibri"/>
              <a:cs typeface="Calibri"/>
              <a:sym typeface="Calibri"/>
            </a:endParaRPr>
          </a:p>
        </p:txBody>
      </p:sp>
      <p:sp>
        <p:nvSpPr>
          <p:cNvPr id="137" name="Google Shape;137;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Arial"/>
              <a:buNone/>
            </a:pPr>
            <a:r>
              <a:rPr b="0" i="0" lang="en-US" sz="2500" u="none" cap="none" strike="noStrike">
                <a:solidFill>
                  <a:schemeClr val="dk1"/>
                </a:solidFill>
                <a:latin typeface="Calibri"/>
                <a:ea typeface="Calibri"/>
                <a:cs typeface="Calibri"/>
                <a:sym typeface="Calibri"/>
              </a:rPr>
              <a:t>Notice that ﬁnding the shortest path between a pair of vertices</a:t>
            </a:r>
            <a:endParaRPr/>
          </a:p>
          <a:p>
            <a:pPr indent="-342900" lvl="0" marL="342900" marR="0" rtl="0" algn="l">
              <a:lnSpc>
                <a:spcPct val="80000"/>
              </a:lnSpc>
              <a:spcBef>
                <a:spcPts val="500"/>
              </a:spcBef>
              <a:spcAft>
                <a:spcPts val="0"/>
              </a:spcAft>
              <a:buClr>
                <a:schemeClr val="dk1"/>
              </a:buClr>
              <a:buFont typeface="Arial"/>
              <a:buNone/>
            </a:pPr>
            <a:r>
              <a:rPr b="0" i="0" lang="en-US" sz="2500" u="none" cap="none" strike="noStrike">
                <a:solidFill>
                  <a:schemeClr val="dk1"/>
                </a:solidFill>
                <a:latin typeface="Calibri"/>
                <a:ea typeface="Calibri"/>
                <a:cs typeface="Calibri"/>
                <a:sym typeface="Calibri"/>
              </a:rPr>
              <a:t>(s, t) in worst case requires ﬁrst ﬁnding the shortest path from</a:t>
            </a:r>
            <a:endParaRPr/>
          </a:p>
          <a:p>
            <a:pPr indent="-342900" lvl="0" marL="342900" marR="0" rtl="0" algn="l">
              <a:lnSpc>
                <a:spcPct val="80000"/>
              </a:lnSpc>
              <a:spcBef>
                <a:spcPts val="500"/>
              </a:spcBef>
              <a:spcAft>
                <a:spcPts val="0"/>
              </a:spcAft>
              <a:buClr>
                <a:schemeClr val="dk1"/>
              </a:buClr>
              <a:buFont typeface="Arial"/>
              <a:buNone/>
            </a:pPr>
            <a:r>
              <a:rPr b="0" i="0" lang="en-US" sz="2500" u="none" cap="none" strike="noStrike">
                <a:solidFill>
                  <a:schemeClr val="dk1"/>
                </a:solidFill>
                <a:latin typeface="Calibri"/>
                <a:ea typeface="Calibri"/>
                <a:cs typeface="Calibri"/>
                <a:sym typeface="Calibri"/>
              </a:rPr>
              <a:t>s to all other vertices in the graph.</a:t>
            </a:r>
            <a:endParaRPr/>
          </a:p>
          <a:p>
            <a:pPr indent="-342900" lvl="0" marL="342900" marR="0" rtl="0" algn="l">
              <a:lnSpc>
                <a:spcPct val="80000"/>
              </a:lnSpc>
              <a:spcBef>
                <a:spcPts val="500"/>
              </a:spcBef>
              <a:spcAft>
                <a:spcPts val="0"/>
              </a:spcAft>
              <a:buClr>
                <a:schemeClr val="dk1"/>
              </a:buClr>
              <a:buFont typeface="Arial"/>
              <a:buNone/>
            </a:pPr>
            <a:r>
              <a:rPr b="0" i="0" lang="en-US" sz="2500" u="none" cap="none" strike="noStrike">
                <a:solidFill>
                  <a:schemeClr val="dk1"/>
                </a:solidFill>
                <a:latin typeface="Calibri"/>
                <a:ea typeface="Calibri"/>
                <a:cs typeface="Calibri"/>
                <a:sym typeface="Calibri"/>
              </a:rPr>
              <a:t>Many applications, such as ﬁnding the center or diameter of</a:t>
            </a:r>
            <a:endParaRPr/>
          </a:p>
          <a:p>
            <a:pPr indent="-342900" lvl="0" marL="342900" marR="0" rtl="0" algn="l">
              <a:lnSpc>
                <a:spcPct val="80000"/>
              </a:lnSpc>
              <a:spcBef>
                <a:spcPts val="500"/>
              </a:spcBef>
              <a:spcAft>
                <a:spcPts val="0"/>
              </a:spcAft>
              <a:buClr>
                <a:schemeClr val="dk1"/>
              </a:buClr>
              <a:buFont typeface="Arial"/>
              <a:buNone/>
            </a:pPr>
            <a:r>
              <a:rPr b="0" i="0" lang="en-US" sz="2500" u="none" cap="none" strike="noStrike">
                <a:solidFill>
                  <a:schemeClr val="dk1"/>
                </a:solidFill>
                <a:latin typeface="Calibri"/>
                <a:ea typeface="Calibri"/>
                <a:cs typeface="Calibri"/>
                <a:sym typeface="Calibri"/>
              </a:rPr>
              <a:t>a graph, require ﬁnding the shortest path between all pairs of</a:t>
            </a:r>
            <a:endParaRPr/>
          </a:p>
          <a:p>
            <a:pPr indent="-342900" lvl="0" marL="342900" marR="0" rtl="0" algn="l">
              <a:lnSpc>
                <a:spcPct val="80000"/>
              </a:lnSpc>
              <a:spcBef>
                <a:spcPts val="500"/>
              </a:spcBef>
              <a:spcAft>
                <a:spcPts val="0"/>
              </a:spcAft>
              <a:buClr>
                <a:schemeClr val="dk1"/>
              </a:buClr>
              <a:buFont typeface="Arial"/>
              <a:buNone/>
            </a:pPr>
            <a:r>
              <a:rPr b="0" i="0" lang="en-US" sz="2500" u="none" cap="none" strike="noStrike">
                <a:solidFill>
                  <a:schemeClr val="dk1"/>
                </a:solidFill>
                <a:latin typeface="Calibri"/>
                <a:ea typeface="Calibri"/>
                <a:cs typeface="Calibri"/>
                <a:sym typeface="Calibri"/>
              </a:rPr>
              <a:t>vertices.</a:t>
            </a:r>
            <a:endParaRPr/>
          </a:p>
          <a:p>
            <a:pPr indent="-342900" lvl="0" marL="342900" marR="0" rtl="0" algn="l">
              <a:lnSpc>
                <a:spcPct val="80000"/>
              </a:lnSpc>
              <a:spcBef>
                <a:spcPts val="500"/>
              </a:spcBef>
              <a:spcAft>
                <a:spcPts val="0"/>
              </a:spcAft>
              <a:buClr>
                <a:schemeClr val="dk1"/>
              </a:buClr>
              <a:buFont typeface="Arial"/>
              <a:buNone/>
            </a:pPr>
            <a:r>
              <a:rPr b="0" i="0" lang="en-US" sz="2500" u="none" cap="none" strike="noStrike">
                <a:solidFill>
                  <a:schemeClr val="dk1"/>
                </a:solidFill>
                <a:latin typeface="Calibri"/>
                <a:ea typeface="Calibri"/>
                <a:cs typeface="Calibri"/>
                <a:sym typeface="Calibri"/>
              </a:rPr>
              <a:t>We can run Dijkstra’s algorithm n times (once from each</a:t>
            </a:r>
            <a:endParaRPr/>
          </a:p>
          <a:p>
            <a:pPr indent="-342900" lvl="0" marL="342900" marR="0" rtl="0" algn="l">
              <a:lnSpc>
                <a:spcPct val="80000"/>
              </a:lnSpc>
              <a:spcBef>
                <a:spcPts val="500"/>
              </a:spcBef>
              <a:spcAft>
                <a:spcPts val="0"/>
              </a:spcAft>
              <a:buClr>
                <a:schemeClr val="dk1"/>
              </a:buClr>
              <a:buFont typeface="Arial"/>
              <a:buNone/>
            </a:pPr>
            <a:r>
              <a:rPr b="0" i="0" lang="en-US" sz="2500" u="none" cap="none" strike="noStrike">
                <a:solidFill>
                  <a:schemeClr val="dk1"/>
                </a:solidFill>
                <a:latin typeface="Calibri"/>
                <a:ea typeface="Calibri"/>
                <a:cs typeface="Calibri"/>
                <a:sym typeface="Calibri"/>
              </a:rPr>
              <a:t>possible start vertex) to solve all-pairs shortest path problem</a:t>
            </a:r>
            <a:endParaRPr/>
          </a:p>
          <a:p>
            <a:pPr indent="-342900" lvl="0" marL="342900" marR="0" rtl="0" algn="l">
              <a:lnSpc>
                <a:spcPct val="80000"/>
              </a:lnSpc>
              <a:spcBef>
                <a:spcPts val="500"/>
              </a:spcBef>
              <a:spcAft>
                <a:spcPts val="0"/>
              </a:spcAft>
              <a:buClr>
                <a:schemeClr val="dk1"/>
              </a:buClr>
              <a:buFont typeface="Arial"/>
              <a:buNone/>
            </a:pPr>
            <a:r>
              <a:rPr b="0" i="0" lang="en-US" sz="2500" u="none" cap="none" strike="noStrike">
                <a:solidFill>
                  <a:schemeClr val="dk1"/>
                </a:solidFill>
                <a:latin typeface="Calibri"/>
                <a:ea typeface="Calibri"/>
                <a:cs typeface="Calibri"/>
                <a:sym typeface="Calibri"/>
              </a:rPr>
              <a:t>in O(n</a:t>
            </a:r>
            <a:r>
              <a:rPr b="0" baseline="30000" i="0" lang="en-US" sz="2500" u="none" cap="none" strike="noStrike">
                <a:solidFill>
                  <a:schemeClr val="dk1"/>
                </a:solidFill>
                <a:latin typeface="Calibri"/>
                <a:ea typeface="Calibri"/>
                <a:cs typeface="Calibri"/>
                <a:sym typeface="Calibri"/>
              </a:rPr>
              <a:t>3</a:t>
            </a:r>
            <a:r>
              <a:rPr b="0" i="0" lang="en-US" sz="2500" u="none" cap="none" strike="noStrike">
                <a:solidFill>
                  <a:schemeClr val="dk1"/>
                </a:solidFill>
                <a:latin typeface="Calibri"/>
                <a:ea typeface="Calibri"/>
                <a:cs typeface="Calibri"/>
                <a:sym typeface="Calibri"/>
              </a:rPr>
              <a:t>). Can we do better?</a:t>
            </a:r>
            <a:endParaRPr b="0" i="0" sz="25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