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0"/>
              </a:spcBef>
              <a:spcAft>
                <a:spcPts val="0"/>
              </a:spcAft>
              <a:buSzPts val="1400"/>
              <a:buChar char="●"/>
              <a:defRPr/>
            </a:lvl1pPr>
            <a:lvl2pPr indent="-317500" lvl="1" marL="914400" marR="0" rtl="0" algn="l">
              <a:spcBef>
                <a:spcPts val="0"/>
              </a:spcBef>
              <a:spcAft>
                <a:spcPts val="0"/>
              </a:spcAft>
              <a:buSzPts val="1400"/>
              <a:buChar char="○"/>
              <a:defRPr/>
            </a:lvl2pPr>
            <a:lvl3pPr indent="-317500" lvl="2" marL="1371600" marR="0" rtl="0" algn="l">
              <a:spcBef>
                <a:spcPts val="0"/>
              </a:spcBef>
              <a:spcAft>
                <a:spcPts val="0"/>
              </a:spcAft>
              <a:buSzPts val="1400"/>
              <a:buChar char="■"/>
              <a:defRPr/>
            </a:lvl3pPr>
            <a:lvl4pPr indent="-317500" lvl="3" marL="1828800" marR="0" rtl="0" algn="l">
              <a:spcBef>
                <a:spcPts val="0"/>
              </a:spcBef>
              <a:spcAft>
                <a:spcPts val="0"/>
              </a:spcAft>
              <a:buSzPts val="1400"/>
              <a:buChar char="●"/>
              <a:defRPr/>
            </a:lvl4pPr>
            <a:lvl5pPr indent="-317500" lvl="4" marL="2286000" marR="0" rtl="0" algn="l">
              <a:spcBef>
                <a:spcPts val="0"/>
              </a:spcBef>
              <a:spcAft>
                <a:spcPts val="0"/>
              </a:spcAft>
              <a:buSzPts val="1400"/>
              <a:buChar char="○"/>
              <a:defRPr/>
            </a:lvl5pPr>
            <a:lvl6pPr indent="-317500" lvl="5" marL="2743200" marR="0" rtl="0" algn="l">
              <a:spcBef>
                <a:spcPts val="0"/>
              </a:spcBef>
              <a:spcAft>
                <a:spcPts val="0"/>
              </a:spcAft>
              <a:buSzPts val="1400"/>
              <a:buChar char="■"/>
              <a:defRPr/>
            </a:lvl6pPr>
            <a:lvl7pPr indent="-317500" lvl="6" marL="3200400" marR="0" rtl="0" algn="l">
              <a:spcBef>
                <a:spcPts val="0"/>
              </a:spcBef>
              <a:spcAft>
                <a:spcPts val="0"/>
              </a:spcAft>
              <a:buSzPts val="1400"/>
              <a:buChar char="●"/>
              <a:defRPr/>
            </a:lvl7pPr>
            <a:lvl8pPr indent="-317500" lvl="7" marL="3657600" marR="0" rtl="0" algn="l">
              <a:spcBef>
                <a:spcPts val="0"/>
              </a:spcBef>
              <a:spcAft>
                <a:spcPts val="0"/>
              </a:spcAft>
              <a:buSzPts val="1400"/>
              <a:buChar char="○"/>
              <a:defRPr/>
            </a:lvl8pPr>
            <a:lvl9pPr indent="-317500" lvl="8" marL="4114800" marR="0" rtl="0" algn="l">
              <a:spcBef>
                <a:spcPts val="0"/>
              </a:spcBef>
              <a:spcAft>
                <a:spcPts val="0"/>
              </a:spcAft>
              <a:buSzPts val="1400"/>
              <a:buChar char="■"/>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 name="Google Shape;17;p2"/>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480"/>
              </a:spcBef>
              <a:spcAft>
                <a:spcPts val="0"/>
              </a:spcAft>
              <a:buClr>
                <a:schemeClr val="dk1"/>
              </a:buClr>
              <a:buSzPts val="1400"/>
              <a:buFont typeface="Arial"/>
              <a:buChar char="•"/>
              <a:defRPr/>
            </a:lvl3pPr>
            <a:lvl4pPr indent="-317500" lvl="3" marL="1828800" rtl="0" algn="l">
              <a:spcBef>
                <a:spcPts val="400"/>
              </a:spcBef>
              <a:spcAft>
                <a:spcPts val="0"/>
              </a:spcAft>
              <a:buClr>
                <a:schemeClr val="dk1"/>
              </a:buClr>
              <a:buSzPts val="1400"/>
              <a:buFont typeface="Arial"/>
              <a:buChar char="–"/>
              <a:defRPr/>
            </a:lvl4pPr>
            <a:lvl5pPr indent="-317500" lvl="4" marL="2286000" rtl="0" algn="l">
              <a:spcBef>
                <a:spcPts val="40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480"/>
              </a:spcBef>
              <a:spcAft>
                <a:spcPts val="0"/>
              </a:spcAft>
              <a:buClr>
                <a:schemeClr val="dk1"/>
              </a:buClr>
              <a:buSzPts val="1400"/>
              <a:buFont typeface="Arial"/>
              <a:buChar char="•"/>
              <a:defRPr/>
            </a:lvl3pPr>
            <a:lvl4pPr indent="-317500" lvl="3" marL="1828800" rtl="0" algn="l">
              <a:spcBef>
                <a:spcPts val="400"/>
              </a:spcBef>
              <a:spcAft>
                <a:spcPts val="0"/>
              </a:spcAft>
              <a:buClr>
                <a:schemeClr val="dk1"/>
              </a:buClr>
              <a:buSzPts val="1400"/>
              <a:buFont typeface="Arial"/>
              <a:buChar char="–"/>
              <a:defRPr/>
            </a:lvl4pPr>
            <a:lvl5pPr indent="-317500" lvl="4" marL="2286000" rtl="0" algn="l">
              <a:spcBef>
                <a:spcPts val="40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480"/>
              </a:spcBef>
              <a:spcAft>
                <a:spcPts val="0"/>
              </a:spcAft>
              <a:buClr>
                <a:schemeClr val="dk1"/>
              </a:buClr>
              <a:buSzPts val="1400"/>
              <a:buFont typeface="Arial"/>
              <a:buChar char="•"/>
              <a:defRPr/>
            </a:lvl3pPr>
            <a:lvl4pPr indent="-317500" lvl="3" marL="1828800" rtl="0" algn="l">
              <a:spcBef>
                <a:spcPts val="400"/>
              </a:spcBef>
              <a:spcAft>
                <a:spcPts val="0"/>
              </a:spcAft>
              <a:buClr>
                <a:schemeClr val="dk1"/>
              </a:buClr>
              <a:buSzPts val="1400"/>
              <a:buFont typeface="Arial"/>
              <a:buChar char="–"/>
              <a:defRPr/>
            </a:lvl4pPr>
            <a:lvl5pPr indent="-317500" lvl="4" marL="2286000" rtl="0" algn="l">
              <a:spcBef>
                <a:spcPts val="40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23" name="Google Shape;23;p3"/>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400"/>
              <a:buFont typeface="Arial"/>
              <a:buNone/>
              <a:defRPr/>
            </a:lvl1pPr>
            <a:lvl2pPr indent="0" lvl="1" marL="457200" marR="0" rtl="0" algn="ctr">
              <a:spcBef>
                <a:spcPts val="560"/>
              </a:spcBef>
              <a:spcAft>
                <a:spcPts val="0"/>
              </a:spcAft>
              <a:buClr>
                <a:srgbClr val="888888"/>
              </a:buClr>
              <a:buSzPts val="1400"/>
              <a:buFont typeface="Arial"/>
              <a:buNone/>
              <a:defRPr/>
            </a:lvl2pPr>
            <a:lvl3pPr indent="0" lvl="2" marL="914400" marR="0" rtl="0" algn="ctr">
              <a:spcBef>
                <a:spcPts val="480"/>
              </a:spcBef>
              <a:spcAft>
                <a:spcPts val="0"/>
              </a:spcAft>
              <a:buClr>
                <a:srgbClr val="888888"/>
              </a:buClr>
              <a:buSzPts val="1400"/>
              <a:buFont typeface="Arial"/>
              <a:buNone/>
              <a:defRPr/>
            </a:lvl3pPr>
            <a:lvl4pPr indent="0" lvl="3" marL="1371600" marR="0" rtl="0" algn="ctr">
              <a:spcBef>
                <a:spcPts val="400"/>
              </a:spcBef>
              <a:spcAft>
                <a:spcPts val="0"/>
              </a:spcAft>
              <a:buClr>
                <a:srgbClr val="888888"/>
              </a:buClr>
              <a:buSzPts val="1400"/>
              <a:buFont typeface="Arial"/>
              <a:buNone/>
              <a:defRPr/>
            </a:lvl4pPr>
            <a:lvl5pPr indent="0" lvl="4" marL="1828800" marR="0" rtl="0" algn="ctr">
              <a:spcBef>
                <a:spcPts val="400"/>
              </a:spcBef>
              <a:spcAft>
                <a:spcPts val="0"/>
              </a:spcAft>
              <a:buClr>
                <a:srgbClr val="888888"/>
              </a:buClr>
              <a:buSzPts val="1400"/>
              <a:buFont typeface="Arial"/>
              <a:buNone/>
              <a:defRPr/>
            </a:lvl5pPr>
            <a:lvl6pPr indent="0" lvl="5" marL="2286000" marR="0" rtl="0" algn="ctr">
              <a:spcBef>
                <a:spcPts val="400"/>
              </a:spcBef>
              <a:spcAft>
                <a:spcPts val="0"/>
              </a:spcAft>
              <a:buClr>
                <a:srgbClr val="888888"/>
              </a:buClr>
              <a:buSzPts val="1400"/>
              <a:buFont typeface="Arial"/>
              <a:buNone/>
              <a:defRPr/>
            </a:lvl6pPr>
            <a:lvl7pPr indent="0" lvl="6" marL="2743200" marR="0" rtl="0" algn="ctr">
              <a:spcBef>
                <a:spcPts val="400"/>
              </a:spcBef>
              <a:spcAft>
                <a:spcPts val="0"/>
              </a:spcAft>
              <a:buClr>
                <a:srgbClr val="888888"/>
              </a:buClr>
              <a:buSzPts val="1400"/>
              <a:buFont typeface="Arial"/>
              <a:buNone/>
              <a:defRPr/>
            </a:lvl7pPr>
            <a:lvl8pPr indent="0" lvl="7" marL="3200400" marR="0" rtl="0" algn="ctr">
              <a:spcBef>
                <a:spcPts val="400"/>
              </a:spcBef>
              <a:spcAft>
                <a:spcPts val="0"/>
              </a:spcAft>
              <a:buClr>
                <a:srgbClr val="888888"/>
              </a:buClr>
              <a:buSzPts val="1400"/>
              <a:buFont typeface="Arial"/>
              <a:buNone/>
              <a:defRPr/>
            </a:lvl8pPr>
            <a:lvl9pPr indent="0" lvl="8" marL="3657600" marR="0" rtl="0" algn="ctr">
              <a:spcBef>
                <a:spcPts val="400"/>
              </a:spcBef>
              <a:spcAft>
                <a:spcPts val="0"/>
              </a:spcAft>
              <a:buClr>
                <a:srgbClr val="888888"/>
              </a:buClr>
              <a:buSzPts val="1400"/>
              <a:buFont typeface="Arial"/>
              <a:buNone/>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Clr>
                <a:srgbClr val="888888"/>
              </a:buClr>
              <a:buSzPts val="1400"/>
              <a:buFont typeface="Calibri"/>
              <a:buNone/>
              <a:defRPr/>
            </a:lvl1pPr>
            <a:lvl2pPr indent="-228600" lvl="1" marL="914400" rtl="0">
              <a:spcBef>
                <a:spcPts val="560"/>
              </a:spcBef>
              <a:spcAft>
                <a:spcPts val="0"/>
              </a:spcAft>
              <a:buClr>
                <a:srgbClr val="888888"/>
              </a:buClr>
              <a:buSzPts val="1400"/>
              <a:buFont typeface="Calibri"/>
              <a:buNone/>
              <a:defRPr/>
            </a:lvl2pPr>
            <a:lvl3pPr indent="-228600" lvl="2" marL="1371600" rtl="0">
              <a:spcBef>
                <a:spcPts val="480"/>
              </a:spcBef>
              <a:spcAft>
                <a:spcPts val="0"/>
              </a:spcAft>
              <a:buClr>
                <a:srgbClr val="888888"/>
              </a:buClr>
              <a:buSzPts val="1400"/>
              <a:buFont typeface="Calibri"/>
              <a:buNone/>
              <a:defRPr/>
            </a:lvl3pPr>
            <a:lvl4pPr indent="-228600" lvl="3" marL="1828800" rtl="0">
              <a:spcBef>
                <a:spcPts val="400"/>
              </a:spcBef>
              <a:spcAft>
                <a:spcPts val="0"/>
              </a:spcAft>
              <a:buClr>
                <a:srgbClr val="888888"/>
              </a:buClr>
              <a:buSzPts val="1400"/>
              <a:buFont typeface="Calibri"/>
              <a:buNone/>
              <a:defRPr/>
            </a:lvl4pPr>
            <a:lvl5pPr indent="-228600" lvl="4" marL="2286000" rtl="0">
              <a:spcBef>
                <a:spcPts val="400"/>
              </a:spcBef>
              <a:spcAft>
                <a:spcPts val="0"/>
              </a:spcAft>
              <a:buClr>
                <a:srgbClr val="888888"/>
              </a:buClr>
              <a:buSzPts val="1400"/>
              <a:buFont typeface="Calibri"/>
              <a:buNone/>
              <a:defRPr/>
            </a:lvl5pPr>
            <a:lvl6pPr indent="-228600" lvl="5" marL="2743200" rtl="0">
              <a:spcBef>
                <a:spcPts val="400"/>
              </a:spcBef>
              <a:spcAft>
                <a:spcPts val="0"/>
              </a:spcAft>
              <a:buClr>
                <a:srgbClr val="888888"/>
              </a:buClr>
              <a:buSzPts val="1400"/>
              <a:buFont typeface="Calibri"/>
              <a:buNone/>
              <a:defRPr/>
            </a:lvl6pPr>
            <a:lvl7pPr indent="-228600" lvl="6" marL="3200400" rtl="0">
              <a:spcBef>
                <a:spcPts val="400"/>
              </a:spcBef>
              <a:spcAft>
                <a:spcPts val="0"/>
              </a:spcAft>
              <a:buClr>
                <a:srgbClr val="888888"/>
              </a:buClr>
              <a:buSzPts val="1400"/>
              <a:buFont typeface="Calibri"/>
              <a:buNone/>
              <a:defRPr/>
            </a:lvl7pPr>
            <a:lvl8pPr indent="-228600" lvl="7" marL="3657600" rtl="0">
              <a:spcBef>
                <a:spcPts val="400"/>
              </a:spcBef>
              <a:spcAft>
                <a:spcPts val="0"/>
              </a:spcAft>
              <a:buClr>
                <a:srgbClr val="888888"/>
              </a:buClr>
              <a:buSzPts val="1400"/>
              <a:buFont typeface="Calibri"/>
              <a:buNone/>
              <a:defRPr/>
            </a:lvl8pPr>
            <a:lvl9pPr indent="-228600" lvl="8" marL="4114800" rtl="0">
              <a:spcBef>
                <a:spcPts val="400"/>
              </a:spcBef>
              <a:spcAft>
                <a:spcPts val="0"/>
              </a:spcAft>
              <a:buClr>
                <a:srgbClr val="888888"/>
              </a:buClr>
              <a:buSzPts val="1400"/>
              <a:buFont typeface="Calibri"/>
              <a:buNone/>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64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480"/>
              </a:spcBef>
              <a:spcAft>
                <a:spcPts val="0"/>
              </a:spcAft>
              <a:buClr>
                <a:schemeClr val="dk1"/>
              </a:buClr>
              <a:buSzPts val="1400"/>
              <a:buFont typeface="Arial"/>
              <a:buChar char="•"/>
              <a:defRPr/>
            </a:lvl3pPr>
            <a:lvl4pPr indent="-317500" lvl="3" marL="1828800" marR="0" rtl="0" algn="l">
              <a:spcBef>
                <a:spcPts val="400"/>
              </a:spcBef>
              <a:spcAft>
                <a:spcPts val="0"/>
              </a:spcAft>
              <a:buClr>
                <a:schemeClr val="dk1"/>
              </a:buClr>
              <a:buSzPts val="1400"/>
              <a:buFont typeface="Arial"/>
              <a:buChar char="–"/>
              <a:defRPr/>
            </a:lvl4pPr>
            <a:lvl5pPr indent="-317500" lvl="4" marL="2286000" marR="0" rtl="0" algn="l">
              <a:spcBef>
                <a:spcPts val="40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Dynamic Programming</a:t>
            </a:r>
            <a:endParaRPr b="0" i="0" sz="4400" u="none" cap="none" strike="noStrike">
              <a:solidFill>
                <a:schemeClr val="dk1"/>
              </a:solidFill>
              <a:latin typeface="Calibri"/>
              <a:ea typeface="Calibri"/>
              <a:cs typeface="Calibri"/>
              <a:sym typeface="Calibri"/>
            </a:endParaRPr>
          </a:p>
        </p:txBody>
      </p:sp>
      <p:sp>
        <p:nvSpPr>
          <p:cNvPr id="89" name="Google Shape;89;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The Principle of Optimality</a:t>
            </a:r>
            <a:endParaRPr/>
          </a:p>
          <a:p>
            <a:pPr indent="-342900" lvl="0" marL="342900" marR="0" rtl="0" algn="l">
              <a:lnSpc>
                <a:spcPct val="90000"/>
              </a:lnSpc>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To use dynamic programming, the problem must observe the principle of optimality, that whatever the initial state is, remaining decisions must be optimal with regard the state following from the ﬁrst decision.</a:t>
            </a:r>
            <a:endParaRPr/>
          </a:p>
          <a:p>
            <a:pPr indent="-342900" lvl="0" marL="342900" marR="0" rtl="0" algn="l">
              <a:lnSpc>
                <a:spcPct val="90000"/>
              </a:lnSpc>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Combinatorial problems may have this property but may use too much memory/time to be efﬁcient.</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Longest Increasing Subsequence</a:t>
            </a:r>
            <a:endParaRPr b="0" i="0" sz="4400" u="none" cap="none" strike="noStrike">
              <a:solidFill>
                <a:schemeClr val="dk1"/>
              </a:solidFill>
              <a:latin typeface="Calibri"/>
              <a:ea typeface="Calibri"/>
              <a:cs typeface="Calibri"/>
              <a:sym typeface="Calibri"/>
            </a:endParaRPr>
          </a:p>
        </p:txBody>
      </p:sp>
      <p:sp>
        <p:nvSpPr>
          <p:cNvPr id="143" name="Google Shape;143;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Arial"/>
              <a:buNone/>
            </a:pPr>
            <a:r>
              <a:rPr b="0" i="0" lang="en-US" sz="1750" u="none" cap="none" strike="noStrike">
                <a:solidFill>
                  <a:schemeClr val="dk1"/>
                </a:solidFill>
                <a:latin typeface="Calibri"/>
                <a:ea typeface="Calibri"/>
                <a:cs typeface="Calibri"/>
                <a:sym typeface="Calibri"/>
              </a:rPr>
              <a:t> Given an array A[1 .. n], the length of the longest</a:t>
            </a:r>
            <a:endParaRPr/>
          </a:p>
          <a:p>
            <a:pPr indent="-342900" lvl="0" marL="342900" marR="0" rtl="0" algn="l">
              <a:lnSpc>
                <a:spcPct val="80000"/>
              </a:lnSpc>
              <a:spcBef>
                <a:spcPts val="350"/>
              </a:spcBef>
              <a:spcAft>
                <a:spcPts val="0"/>
              </a:spcAft>
              <a:buClr>
                <a:schemeClr val="dk1"/>
              </a:buClr>
              <a:buFont typeface="Arial"/>
              <a:buNone/>
            </a:pPr>
            <a:r>
              <a:rPr b="0" i="0" lang="en-US" sz="1750" u="none" cap="none" strike="noStrike">
                <a:solidFill>
                  <a:schemeClr val="dk1"/>
                </a:solidFill>
                <a:latin typeface="Calibri"/>
                <a:ea typeface="Calibri"/>
                <a:cs typeface="Calibri"/>
                <a:sym typeface="Calibri"/>
              </a:rPr>
              <a:t>increasing subsequences is computed by the function call LISBIGGER(−∞, A[1 .. n]), where LISBIGGER is the following recursive algorithm:</a:t>
            </a:r>
            <a:endParaRPr/>
          </a:p>
          <a:p>
            <a:pPr indent="-342900" lvl="0" marL="342900" marR="0" rtl="0" algn="l">
              <a:lnSpc>
                <a:spcPct val="80000"/>
              </a:lnSpc>
              <a:spcBef>
                <a:spcPts val="352"/>
              </a:spcBef>
              <a:spcAft>
                <a:spcPts val="0"/>
              </a:spcAft>
              <a:buClr>
                <a:schemeClr val="dk1"/>
              </a:buClr>
              <a:buFont typeface="Arial"/>
              <a:buNone/>
            </a:pPr>
            <a:r>
              <a:t/>
            </a:r>
            <a:endParaRPr b="0" i="0" sz="1750" u="none" cap="none" strike="noStrike">
              <a:solidFill>
                <a:schemeClr val="dk1"/>
              </a:solidFill>
              <a:latin typeface="Calibri"/>
              <a:ea typeface="Calibri"/>
              <a:cs typeface="Calibri"/>
              <a:sym typeface="Calibri"/>
            </a:endParaRPr>
          </a:p>
          <a:p>
            <a:pPr indent="-342900" lvl="0" marL="342900" marR="0" rtl="0" algn="l">
              <a:lnSpc>
                <a:spcPct val="80000"/>
              </a:lnSpc>
              <a:spcBef>
                <a:spcPts val="350"/>
              </a:spcBef>
              <a:spcAft>
                <a:spcPts val="0"/>
              </a:spcAft>
              <a:buClr>
                <a:schemeClr val="dk1"/>
              </a:buClr>
              <a:buFont typeface="Arial"/>
              <a:buNone/>
            </a:pPr>
            <a:r>
              <a:rPr b="0" i="0" lang="en-US" sz="1750" u="none" cap="none" strike="noStrike">
                <a:solidFill>
                  <a:schemeClr val="dk1"/>
                </a:solidFill>
                <a:latin typeface="Calibri"/>
                <a:ea typeface="Calibri"/>
                <a:cs typeface="Calibri"/>
                <a:sym typeface="Calibri"/>
              </a:rPr>
              <a:t>LISBIGGER(prev, A[1 .. n]):</a:t>
            </a:r>
            <a:endParaRPr/>
          </a:p>
          <a:p>
            <a:pPr indent="-342900" lvl="0" marL="342900" marR="0" rtl="0" algn="l">
              <a:lnSpc>
                <a:spcPct val="80000"/>
              </a:lnSpc>
              <a:spcBef>
                <a:spcPts val="350"/>
              </a:spcBef>
              <a:spcAft>
                <a:spcPts val="0"/>
              </a:spcAft>
              <a:buClr>
                <a:schemeClr val="dk1"/>
              </a:buClr>
              <a:buFont typeface="Arial"/>
              <a:buNone/>
            </a:pPr>
            <a:r>
              <a:rPr b="0" i="0" lang="en-US" sz="1750" u="none" cap="none" strike="noStrike">
                <a:solidFill>
                  <a:schemeClr val="dk1"/>
                </a:solidFill>
                <a:latin typeface="Calibri"/>
                <a:ea typeface="Calibri"/>
                <a:cs typeface="Calibri"/>
                <a:sym typeface="Calibri"/>
              </a:rPr>
              <a:t>if n = 0</a:t>
            </a:r>
            <a:endParaRPr/>
          </a:p>
          <a:p>
            <a:pPr indent="-342900" lvl="0" marL="342900" marR="0" rtl="0" algn="l">
              <a:lnSpc>
                <a:spcPct val="80000"/>
              </a:lnSpc>
              <a:spcBef>
                <a:spcPts val="350"/>
              </a:spcBef>
              <a:spcAft>
                <a:spcPts val="0"/>
              </a:spcAft>
              <a:buClr>
                <a:schemeClr val="dk1"/>
              </a:buClr>
              <a:buFont typeface="Arial"/>
              <a:buNone/>
            </a:pPr>
            <a:r>
              <a:rPr b="0" i="0" lang="en-US" sz="1750" u="none" cap="none" strike="noStrike">
                <a:solidFill>
                  <a:schemeClr val="dk1"/>
                </a:solidFill>
                <a:latin typeface="Calibri"/>
                <a:ea typeface="Calibri"/>
                <a:cs typeface="Calibri"/>
                <a:sym typeface="Calibri"/>
              </a:rPr>
              <a:t>	return 0</a:t>
            </a:r>
            <a:endParaRPr/>
          </a:p>
          <a:p>
            <a:pPr indent="-342900" lvl="0" marL="342900" marR="0" rtl="0" algn="l">
              <a:lnSpc>
                <a:spcPct val="80000"/>
              </a:lnSpc>
              <a:spcBef>
                <a:spcPts val="350"/>
              </a:spcBef>
              <a:spcAft>
                <a:spcPts val="0"/>
              </a:spcAft>
              <a:buClr>
                <a:schemeClr val="dk1"/>
              </a:buClr>
              <a:buFont typeface="Arial"/>
              <a:buNone/>
            </a:pPr>
            <a:r>
              <a:rPr b="0" i="0" lang="en-US" sz="1750" u="none" cap="none" strike="noStrike">
                <a:solidFill>
                  <a:schemeClr val="dk1"/>
                </a:solidFill>
                <a:latin typeface="Calibri"/>
                <a:ea typeface="Calibri"/>
                <a:cs typeface="Calibri"/>
                <a:sym typeface="Calibri"/>
              </a:rPr>
              <a:t>else</a:t>
            </a:r>
            <a:endParaRPr/>
          </a:p>
          <a:p>
            <a:pPr indent="-342900" lvl="0" marL="342900" marR="0" rtl="0" algn="l">
              <a:lnSpc>
                <a:spcPct val="80000"/>
              </a:lnSpc>
              <a:spcBef>
                <a:spcPts val="350"/>
              </a:spcBef>
              <a:spcAft>
                <a:spcPts val="0"/>
              </a:spcAft>
              <a:buClr>
                <a:schemeClr val="dk1"/>
              </a:buClr>
              <a:buFont typeface="Arial"/>
              <a:buNone/>
            </a:pPr>
            <a:r>
              <a:rPr b="0" i="0" lang="en-US" sz="1750" u="none" cap="none" strike="noStrike">
                <a:solidFill>
                  <a:schemeClr val="dk1"/>
                </a:solidFill>
                <a:latin typeface="Calibri"/>
                <a:ea typeface="Calibri"/>
                <a:cs typeface="Calibri"/>
                <a:sym typeface="Calibri"/>
              </a:rPr>
              <a:t>	max ← LISBIGGER(prev, A[2 .. n])</a:t>
            </a:r>
            <a:endParaRPr/>
          </a:p>
          <a:p>
            <a:pPr indent="-342900" lvl="0" marL="342900" marR="0" rtl="0" algn="l">
              <a:lnSpc>
                <a:spcPct val="80000"/>
              </a:lnSpc>
              <a:spcBef>
                <a:spcPts val="350"/>
              </a:spcBef>
              <a:spcAft>
                <a:spcPts val="0"/>
              </a:spcAft>
              <a:buClr>
                <a:schemeClr val="dk1"/>
              </a:buClr>
              <a:buFont typeface="Arial"/>
              <a:buNone/>
            </a:pPr>
            <a:r>
              <a:rPr b="0" i="0" lang="en-US" sz="1750" u="none" cap="none" strike="noStrike">
                <a:solidFill>
                  <a:schemeClr val="dk1"/>
                </a:solidFill>
                <a:latin typeface="Calibri"/>
                <a:ea typeface="Calibri"/>
                <a:cs typeface="Calibri"/>
                <a:sym typeface="Calibri"/>
              </a:rPr>
              <a:t>if A[1] &gt; pr ev</a:t>
            </a:r>
            <a:endParaRPr b="0" i="0" sz="1750" u="none" cap="none" strike="noStrike">
              <a:solidFill>
                <a:schemeClr val="dk1"/>
              </a:solidFill>
              <a:latin typeface="Calibri"/>
              <a:ea typeface="Calibri"/>
              <a:cs typeface="Calibri"/>
              <a:sym typeface="Calibri"/>
            </a:endParaRPr>
          </a:p>
          <a:p>
            <a:pPr indent="-342900" lvl="0" marL="342900" marR="0" rtl="0" algn="l">
              <a:lnSpc>
                <a:spcPct val="80000"/>
              </a:lnSpc>
              <a:spcBef>
                <a:spcPts val="350"/>
              </a:spcBef>
              <a:spcAft>
                <a:spcPts val="0"/>
              </a:spcAft>
              <a:buClr>
                <a:schemeClr val="dk1"/>
              </a:buClr>
              <a:buFont typeface="Arial"/>
              <a:buNone/>
            </a:pPr>
            <a:r>
              <a:rPr b="0" i="0" lang="en-US" sz="1750" u="none" cap="none" strike="noStrike">
                <a:solidFill>
                  <a:schemeClr val="dk1"/>
                </a:solidFill>
                <a:latin typeface="Calibri"/>
                <a:ea typeface="Calibri"/>
                <a:cs typeface="Calibri"/>
                <a:sym typeface="Calibri"/>
              </a:rPr>
              <a:t>	L ← 1 + LISBIGGER(A[1], A[2 .. n])</a:t>
            </a:r>
            <a:endParaRPr/>
          </a:p>
          <a:p>
            <a:pPr indent="-342900" lvl="0" marL="342900" marR="0" rtl="0" algn="l">
              <a:lnSpc>
                <a:spcPct val="80000"/>
              </a:lnSpc>
              <a:spcBef>
                <a:spcPts val="350"/>
              </a:spcBef>
              <a:spcAft>
                <a:spcPts val="0"/>
              </a:spcAft>
              <a:buClr>
                <a:schemeClr val="dk1"/>
              </a:buClr>
              <a:buFont typeface="Arial"/>
              <a:buNone/>
            </a:pPr>
            <a:r>
              <a:rPr b="0" i="0" lang="en-US" sz="1750" u="none" cap="none" strike="noStrike">
                <a:solidFill>
                  <a:schemeClr val="dk1"/>
                </a:solidFill>
                <a:latin typeface="Calibri"/>
                <a:ea typeface="Calibri"/>
                <a:cs typeface="Calibri"/>
                <a:sym typeface="Calibri"/>
              </a:rPr>
              <a:t>	if L &gt; max</a:t>
            </a:r>
            <a:endParaRPr/>
          </a:p>
          <a:p>
            <a:pPr indent="-342900" lvl="0" marL="342900" marR="0" rtl="0" algn="l">
              <a:lnSpc>
                <a:spcPct val="80000"/>
              </a:lnSpc>
              <a:spcBef>
                <a:spcPts val="350"/>
              </a:spcBef>
              <a:spcAft>
                <a:spcPts val="0"/>
              </a:spcAft>
              <a:buClr>
                <a:schemeClr val="dk1"/>
              </a:buClr>
              <a:buFont typeface="Arial"/>
              <a:buNone/>
            </a:pPr>
            <a:r>
              <a:rPr b="0" i="0" lang="en-US" sz="1750" u="none" cap="none" strike="noStrike">
                <a:solidFill>
                  <a:schemeClr val="dk1"/>
                </a:solidFill>
                <a:latin typeface="Calibri"/>
                <a:ea typeface="Calibri"/>
                <a:cs typeface="Calibri"/>
                <a:sym typeface="Calibri"/>
              </a:rPr>
              <a:t>		max ← L</a:t>
            </a:r>
            <a:endParaRPr/>
          </a:p>
          <a:p>
            <a:pPr indent="-342900" lvl="0" marL="342900" marR="0" rtl="0" algn="l">
              <a:lnSpc>
                <a:spcPct val="80000"/>
              </a:lnSpc>
              <a:spcBef>
                <a:spcPts val="350"/>
              </a:spcBef>
              <a:spcAft>
                <a:spcPts val="0"/>
              </a:spcAft>
              <a:buClr>
                <a:schemeClr val="dk1"/>
              </a:buClr>
              <a:buFont typeface="Arial"/>
              <a:buNone/>
            </a:pPr>
            <a:r>
              <a:rPr b="0" i="0" lang="en-US" sz="1750" u="none" cap="none" strike="noStrike">
                <a:solidFill>
                  <a:schemeClr val="dk1"/>
                </a:solidFill>
                <a:latin typeface="Calibri"/>
                <a:ea typeface="Calibri"/>
                <a:cs typeface="Calibri"/>
                <a:sym typeface="Calibri"/>
              </a:rPr>
              <a:t>return max</a:t>
            </a:r>
            <a:endParaRPr/>
          </a:p>
          <a:p>
            <a:pPr indent="-342900" lvl="0" marL="342900" marR="0" rtl="0" algn="l">
              <a:lnSpc>
                <a:spcPct val="80000"/>
              </a:lnSpc>
              <a:spcBef>
                <a:spcPts val="352"/>
              </a:spcBef>
              <a:spcAft>
                <a:spcPts val="0"/>
              </a:spcAft>
              <a:buClr>
                <a:schemeClr val="dk1"/>
              </a:buClr>
              <a:buFont typeface="Arial"/>
              <a:buNone/>
            </a:pPr>
            <a:r>
              <a:t/>
            </a:r>
            <a:endParaRPr b="0" i="0" sz="1750" u="none" cap="none" strike="noStrike">
              <a:solidFill>
                <a:schemeClr val="dk1"/>
              </a:solidFill>
              <a:latin typeface="Calibri"/>
              <a:ea typeface="Calibri"/>
              <a:cs typeface="Calibri"/>
              <a:sym typeface="Calibri"/>
            </a:endParaRPr>
          </a:p>
          <a:p>
            <a:pPr indent="-342900" lvl="0" marL="342900" marR="0" rtl="0" algn="l">
              <a:lnSpc>
                <a:spcPct val="80000"/>
              </a:lnSpc>
              <a:spcBef>
                <a:spcPts val="350"/>
              </a:spcBef>
              <a:spcAft>
                <a:spcPts val="0"/>
              </a:spcAft>
              <a:buClr>
                <a:schemeClr val="dk1"/>
              </a:buClr>
              <a:buFont typeface="Arial"/>
              <a:buNone/>
            </a:pPr>
            <a:r>
              <a:rPr b="0" i="0" lang="en-US" sz="1750" u="none" cap="none" strike="noStrike">
                <a:solidFill>
                  <a:schemeClr val="dk1"/>
                </a:solidFill>
                <a:latin typeface="Calibri"/>
                <a:ea typeface="Calibri"/>
                <a:cs typeface="Calibri"/>
                <a:sym typeface="Calibri"/>
              </a:rPr>
              <a:t>DP algorithm looks like</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Longest Increasing Subsequence</a:t>
            </a:r>
            <a:endParaRPr b="0" i="0" sz="4400" u="none" cap="none" strike="noStrike">
              <a:solidFill>
                <a:schemeClr val="dk1"/>
              </a:solidFill>
              <a:latin typeface="Calibri"/>
              <a:ea typeface="Calibri"/>
              <a:cs typeface="Calibri"/>
              <a:sym typeface="Calibri"/>
            </a:endParaRPr>
          </a:p>
        </p:txBody>
      </p:sp>
      <p:sp>
        <p:nvSpPr>
          <p:cNvPr id="149" name="Google Shape;149;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 We can simplify notation with 2 simple observations. </a:t>
            </a:r>
            <a:r>
              <a:rPr b="0" i="1" lang="en-US" sz="3200" u="none" cap="none" strike="noStrike">
                <a:solidFill>
                  <a:schemeClr val="dk1"/>
                </a:solidFill>
                <a:latin typeface="Calibri"/>
                <a:ea typeface="Calibri"/>
                <a:cs typeface="Calibri"/>
                <a:sym typeface="Calibri"/>
              </a:rPr>
              <a:t>Prev</a:t>
            </a:r>
            <a:r>
              <a:rPr b="0" i="0" lang="en-US" sz="3200" u="none" cap="none" strike="noStrike">
                <a:solidFill>
                  <a:schemeClr val="dk1"/>
                </a:solidFill>
                <a:latin typeface="Calibri"/>
                <a:ea typeface="Calibri"/>
                <a:cs typeface="Calibri"/>
                <a:sym typeface="Calibri"/>
              </a:rPr>
              <a:t> is –infinity or an element of the input array and second argument of LISBIGGER is always a suffix of the original input array. Assuming A[0]=-infinity our goal is to compute LIS(0,1). For all i&lt;j we have</a:t>
            </a:r>
            <a:endParaRPr/>
          </a:p>
          <a:p>
            <a:pPr indent="-342900" lvl="0" marL="342900" marR="0" rtl="0" algn="l">
              <a:lnSpc>
                <a:spcPct val="90000"/>
              </a:lnSpc>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LIS(i,j)=0, if j&gt;n, LIS(i,j)=LIS(i,j+1) if A[i]&gt;=A[j] or LIS(i,j)=max{LIS(i,j+1), 1+LIS(j,j+1)}</a:t>
            </a:r>
            <a:endParaRPr/>
          </a:p>
          <a:p>
            <a:pPr indent="-342900" lvl="0" marL="342900" marR="0" rtl="0" algn="l">
              <a:lnSpc>
                <a:spcPct val="90000"/>
              </a:lnSpc>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Finally DP algorithm looks like</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Longest Increasing Subsequence</a:t>
            </a:r>
            <a:endParaRPr b="0" i="0" sz="4400" u="none" cap="none" strike="noStrike">
              <a:solidFill>
                <a:schemeClr val="dk1"/>
              </a:solidFill>
              <a:latin typeface="Calibri"/>
              <a:ea typeface="Calibri"/>
              <a:cs typeface="Calibri"/>
              <a:sym typeface="Calibri"/>
            </a:endParaRPr>
          </a:p>
        </p:txBody>
      </p:sp>
      <p:sp>
        <p:nvSpPr>
          <p:cNvPr id="155" name="Google Shape;155;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Arial"/>
              <a:buNone/>
            </a:pPr>
            <a:r>
              <a:rPr b="0" i="0" lang="en-US" sz="2250" u="none" cap="none" strike="noStrike">
                <a:solidFill>
                  <a:schemeClr val="dk1"/>
                </a:solidFill>
                <a:latin typeface="Calibri"/>
                <a:ea typeface="Calibri"/>
                <a:cs typeface="Calibri"/>
                <a:sym typeface="Calibri"/>
              </a:rPr>
              <a:t> LIS(A[1 .. n]):</a:t>
            </a:r>
            <a:endParaRPr/>
          </a:p>
          <a:p>
            <a:pPr indent="-342900" lvl="0" marL="342900" marR="0" rtl="0" algn="l">
              <a:lnSpc>
                <a:spcPct val="80000"/>
              </a:lnSpc>
              <a:spcBef>
                <a:spcPts val="450"/>
              </a:spcBef>
              <a:spcAft>
                <a:spcPts val="0"/>
              </a:spcAft>
              <a:buClr>
                <a:schemeClr val="dk1"/>
              </a:buClr>
              <a:buFont typeface="Arial"/>
              <a:buNone/>
            </a:pPr>
            <a:r>
              <a:rPr b="0" i="0" lang="en-US" sz="2250" u="none" cap="none" strike="noStrike">
                <a:solidFill>
                  <a:schemeClr val="dk1"/>
                </a:solidFill>
                <a:latin typeface="Calibri"/>
                <a:ea typeface="Calibri"/>
                <a:cs typeface="Calibri"/>
                <a:sym typeface="Calibri"/>
              </a:rPr>
              <a:t>A[0] ← −∞        〈〈Add a sentinel〉〉    〈〈Base cases〉〉</a:t>
            </a:r>
            <a:endParaRPr/>
          </a:p>
          <a:p>
            <a:pPr indent="-342900" lvl="0" marL="342900" marR="0" rtl="0" algn="l">
              <a:lnSpc>
                <a:spcPct val="80000"/>
              </a:lnSpc>
              <a:spcBef>
                <a:spcPts val="450"/>
              </a:spcBef>
              <a:spcAft>
                <a:spcPts val="0"/>
              </a:spcAft>
              <a:buClr>
                <a:schemeClr val="dk1"/>
              </a:buClr>
              <a:buFont typeface="Arial"/>
              <a:buNone/>
            </a:pPr>
            <a:r>
              <a:rPr b="0" i="0" lang="en-US" sz="2250" u="none" cap="none" strike="noStrike">
                <a:solidFill>
                  <a:schemeClr val="dk1"/>
                </a:solidFill>
                <a:latin typeface="Calibri"/>
                <a:ea typeface="Calibri"/>
                <a:cs typeface="Calibri"/>
                <a:sym typeface="Calibri"/>
              </a:rPr>
              <a:t>for i ← 0 to n</a:t>
            </a:r>
            <a:endParaRPr/>
          </a:p>
          <a:p>
            <a:pPr indent="-342900" lvl="0" marL="342900" marR="0" rtl="0" algn="l">
              <a:lnSpc>
                <a:spcPct val="80000"/>
              </a:lnSpc>
              <a:spcBef>
                <a:spcPts val="450"/>
              </a:spcBef>
              <a:spcAft>
                <a:spcPts val="0"/>
              </a:spcAft>
              <a:buClr>
                <a:schemeClr val="dk1"/>
              </a:buClr>
              <a:buFont typeface="Arial"/>
              <a:buNone/>
            </a:pPr>
            <a:r>
              <a:rPr b="0" i="0" lang="en-US" sz="2250" u="none" cap="none" strike="noStrike">
                <a:solidFill>
                  <a:schemeClr val="dk1"/>
                </a:solidFill>
                <a:latin typeface="Calibri"/>
                <a:ea typeface="Calibri"/>
                <a:cs typeface="Calibri"/>
                <a:sym typeface="Calibri"/>
              </a:rPr>
              <a:t>	L IS[i, n + 1] ← 0</a:t>
            </a:r>
            <a:endParaRPr/>
          </a:p>
          <a:p>
            <a:pPr indent="-342900" lvl="0" marL="342900" marR="0" rtl="0" algn="l">
              <a:lnSpc>
                <a:spcPct val="80000"/>
              </a:lnSpc>
              <a:spcBef>
                <a:spcPts val="448"/>
              </a:spcBef>
              <a:spcAft>
                <a:spcPts val="0"/>
              </a:spcAft>
              <a:buClr>
                <a:schemeClr val="dk1"/>
              </a:buClr>
              <a:buFont typeface="Arial"/>
              <a:buNone/>
            </a:pPr>
            <a:r>
              <a:t/>
            </a:r>
            <a:endParaRPr b="0" i="0" sz="2250" u="none" cap="none" strike="noStrike">
              <a:solidFill>
                <a:schemeClr val="dk1"/>
              </a:solidFill>
              <a:latin typeface="Calibri"/>
              <a:ea typeface="Calibri"/>
              <a:cs typeface="Calibri"/>
              <a:sym typeface="Calibri"/>
            </a:endParaRPr>
          </a:p>
          <a:p>
            <a:pPr indent="-342900" lvl="0" marL="342900" marR="0" rtl="0" algn="l">
              <a:lnSpc>
                <a:spcPct val="80000"/>
              </a:lnSpc>
              <a:spcBef>
                <a:spcPts val="450"/>
              </a:spcBef>
              <a:spcAft>
                <a:spcPts val="0"/>
              </a:spcAft>
              <a:buClr>
                <a:schemeClr val="dk1"/>
              </a:buClr>
              <a:buFont typeface="Arial"/>
              <a:buNone/>
            </a:pPr>
            <a:r>
              <a:rPr b="0" i="0" lang="en-US" sz="2250" u="none" cap="none" strike="noStrike">
                <a:solidFill>
                  <a:schemeClr val="dk1"/>
                </a:solidFill>
                <a:latin typeface="Calibri"/>
                <a:ea typeface="Calibri"/>
                <a:cs typeface="Calibri"/>
                <a:sym typeface="Calibri"/>
              </a:rPr>
              <a:t>for j ← n downto 1</a:t>
            </a:r>
            <a:endParaRPr/>
          </a:p>
          <a:p>
            <a:pPr indent="-342900" lvl="0" marL="342900" marR="0" rtl="0" algn="l">
              <a:lnSpc>
                <a:spcPct val="80000"/>
              </a:lnSpc>
              <a:spcBef>
                <a:spcPts val="450"/>
              </a:spcBef>
              <a:spcAft>
                <a:spcPts val="0"/>
              </a:spcAft>
              <a:buClr>
                <a:schemeClr val="dk1"/>
              </a:buClr>
              <a:buFont typeface="Arial"/>
              <a:buNone/>
            </a:pPr>
            <a:r>
              <a:rPr b="0" i="0" lang="en-US" sz="2250" u="none" cap="none" strike="noStrike">
                <a:solidFill>
                  <a:schemeClr val="dk1"/>
                </a:solidFill>
                <a:latin typeface="Calibri"/>
                <a:ea typeface="Calibri"/>
                <a:cs typeface="Calibri"/>
                <a:sym typeface="Calibri"/>
              </a:rPr>
              <a:t>	for i ← 0 to j − 1</a:t>
            </a:r>
            <a:endParaRPr/>
          </a:p>
          <a:p>
            <a:pPr indent="-342900" lvl="0" marL="342900" marR="0" rtl="0" algn="l">
              <a:lnSpc>
                <a:spcPct val="80000"/>
              </a:lnSpc>
              <a:spcBef>
                <a:spcPts val="450"/>
              </a:spcBef>
              <a:spcAft>
                <a:spcPts val="0"/>
              </a:spcAft>
              <a:buClr>
                <a:schemeClr val="dk1"/>
              </a:buClr>
              <a:buFont typeface="Arial"/>
              <a:buNone/>
            </a:pPr>
            <a:r>
              <a:rPr b="0" i="0" lang="en-US" sz="2250" u="none" cap="none" strike="noStrike">
                <a:solidFill>
                  <a:schemeClr val="dk1"/>
                </a:solidFill>
                <a:latin typeface="Calibri"/>
                <a:ea typeface="Calibri"/>
                <a:cs typeface="Calibri"/>
                <a:sym typeface="Calibri"/>
              </a:rPr>
              <a:t>		if A[i] ≥ A[ j]</a:t>
            </a:r>
            <a:endParaRPr/>
          </a:p>
          <a:p>
            <a:pPr indent="-342900" lvl="0" marL="342900" marR="0" rtl="0" algn="l">
              <a:lnSpc>
                <a:spcPct val="80000"/>
              </a:lnSpc>
              <a:spcBef>
                <a:spcPts val="450"/>
              </a:spcBef>
              <a:spcAft>
                <a:spcPts val="0"/>
              </a:spcAft>
              <a:buClr>
                <a:schemeClr val="dk1"/>
              </a:buClr>
              <a:buFont typeface="Arial"/>
              <a:buNone/>
            </a:pPr>
            <a:r>
              <a:rPr b="0" i="0" lang="en-US" sz="2250" u="none" cap="none" strike="noStrike">
                <a:solidFill>
                  <a:schemeClr val="dk1"/>
                </a:solidFill>
                <a:latin typeface="Calibri"/>
                <a:ea typeface="Calibri"/>
                <a:cs typeface="Calibri"/>
                <a:sym typeface="Calibri"/>
              </a:rPr>
              <a:t>			L IS[i, j] ← LIS[i, j + 1]</a:t>
            </a:r>
            <a:endParaRPr/>
          </a:p>
          <a:p>
            <a:pPr indent="-342900" lvl="0" marL="342900" marR="0" rtl="0" algn="l">
              <a:lnSpc>
                <a:spcPct val="80000"/>
              </a:lnSpc>
              <a:spcBef>
                <a:spcPts val="450"/>
              </a:spcBef>
              <a:spcAft>
                <a:spcPts val="0"/>
              </a:spcAft>
              <a:buClr>
                <a:schemeClr val="dk1"/>
              </a:buClr>
              <a:buFont typeface="Arial"/>
              <a:buNone/>
            </a:pPr>
            <a:r>
              <a:rPr b="0" i="0" lang="en-US" sz="2250" u="none" cap="none" strike="noStrike">
                <a:solidFill>
                  <a:schemeClr val="dk1"/>
                </a:solidFill>
                <a:latin typeface="Calibri"/>
                <a:ea typeface="Calibri"/>
                <a:cs typeface="Calibri"/>
                <a:sym typeface="Calibri"/>
              </a:rPr>
              <a:t>		else</a:t>
            </a:r>
            <a:endParaRPr/>
          </a:p>
          <a:p>
            <a:pPr indent="-342900" lvl="0" marL="342900" marR="0" rtl="0" algn="l">
              <a:lnSpc>
                <a:spcPct val="80000"/>
              </a:lnSpc>
              <a:spcBef>
                <a:spcPts val="450"/>
              </a:spcBef>
              <a:spcAft>
                <a:spcPts val="0"/>
              </a:spcAft>
              <a:buClr>
                <a:schemeClr val="dk1"/>
              </a:buClr>
              <a:buFont typeface="Arial"/>
              <a:buNone/>
            </a:pPr>
            <a:r>
              <a:rPr b="0" i="0" lang="en-US" sz="2250" u="none" cap="none" strike="noStrike">
                <a:solidFill>
                  <a:schemeClr val="dk1"/>
                </a:solidFill>
                <a:latin typeface="Calibri"/>
                <a:ea typeface="Calibri"/>
                <a:cs typeface="Calibri"/>
                <a:sym typeface="Calibri"/>
              </a:rPr>
              <a:t>			LIS[i, j] ← max{LIS[i, j + 1], 1 + LIS[ j, j + 1]}</a:t>
            </a:r>
            <a:endParaRPr/>
          </a:p>
          <a:p>
            <a:pPr indent="-342900" lvl="0" marL="342900" marR="0" rtl="0" algn="l">
              <a:lnSpc>
                <a:spcPct val="80000"/>
              </a:lnSpc>
              <a:spcBef>
                <a:spcPts val="448"/>
              </a:spcBef>
              <a:spcAft>
                <a:spcPts val="0"/>
              </a:spcAft>
              <a:buClr>
                <a:schemeClr val="dk1"/>
              </a:buClr>
              <a:buFont typeface="Arial"/>
              <a:buNone/>
            </a:pPr>
            <a:r>
              <a:t/>
            </a:r>
            <a:endParaRPr b="0" i="0" sz="2250" u="none" cap="none" strike="noStrike">
              <a:solidFill>
                <a:schemeClr val="dk1"/>
              </a:solidFill>
              <a:latin typeface="Calibri"/>
              <a:ea typeface="Calibri"/>
              <a:cs typeface="Calibri"/>
              <a:sym typeface="Calibri"/>
            </a:endParaRPr>
          </a:p>
          <a:p>
            <a:pPr indent="-342900" lvl="0" marL="342900" marR="0" rtl="0" algn="l">
              <a:lnSpc>
                <a:spcPct val="80000"/>
              </a:lnSpc>
              <a:spcBef>
                <a:spcPts val="450"/>
              </a:spcBef>
              <a:spcAft>
                <a:spcPts val="0"/>
              </a:spcAft>
              <a:buClr>
                <a:schemeClr val="dk1"/>
              </a:buClr>
              <a:buFont typeface="Arial"/>
              <a:buNone/>
            </a:pPr>
            <a:r>
              <a:rPr b="0" i="0" lang="en-US" sz="2250" u="none" cap="none" strike="noStrike">
                <a:solidFill>
                  <a:schemeClr val="dk1"/>
                </a:solidFill>
                <a:latin typeface="Calibri"/>
                <a:ea typeface="Calibri"/>
                <a:cs typeface="Calibri"/>
                <a:sym typeface="Calibri"/>
              </a:rPr>
              <a:t>return L IS[0, 1]</a:t>
            </a:r>
            <a:endParaRPr/>
          </a:p>
          <a:p>
            <a:pPr indent="-342900" lvl="0" marL="342900" marR="0" rtl="0" algn="l">
              <a:lnSpc>
                <a:spcPct val="80000"/>
              </a:lnSpc>
              <a:spcBef>
                <a:spcPts val="448"/>
              </a:spcBef>
              <a:spcAft>
                <a:spcPts val="0"/>
              </a:spcAft>
              <a:buClr>
                <a:schemeClr val="dk1"/>
              </a:buClr>
              <a:buFont typeface="Arial"/>
              <a:buNone/>
            </a:pPr>
            <a:r>
              <a:t/>
            </a:r>
            <a:endParaRPr b="0" i="0" sz="225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Optimal Binary Search Tree</a:t>
            </a:r>
            <a:endParaRPr b="0" i="0" sz="4400" u="none" cap="none" strike="noStrike">
              <a:solidFill>
                <a:schemeClr val="dk1"/>
              </a:solidFill>
              <a:latin typeface="Calibri"/>
              <a:ea typeface="Calibri"/>
              <a:cs typeface="Calibri"/>
              <a:sym typeface="Calibri"/>
            </a:endParaRPr>
          </a:p>
        </p:txBody>
      </p:sp>
      <p:sp>
        <p:nvSpPr>
          <p:cNvPr id="161" name="Google Shape;161;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 If insertion, deletion and search operations are quite frequent unsorted or sorted arrays are costly data structures, where is binary search trees are good that will require O(log n) computation for each operation. Random binary search trees are good on the average but may turn out to perform poorly in pathological cases. OBST is a good data structure for all cases.</a:t>
            </a:r>
            <a:endParaRPr/>
          </a:p>
          <a:p>
            <a:pPr indent="-342900" lvl="0" marL="34290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Optimal Binary Search Tree</a:t>
            </a:r>
            <a:endParaRPr b="0" i="0" sz="4400" u="none" cap="none" strike="noStrike">
              <a:solidFill>
                <a:schemeClr val="dk1"/>
              </a:solidFill>
              <a:latin typeface="Calibri"/>
              <a:ea typeface="Calibri"/>
              <a:cs typeface="Calibri"/>
              <a:sym typeface="Calibri"/>
            </a:endParaRPr>
          </a:p>
        </p:txBody>
      </p:sp>
      <p:sp>
        <p:nvSpPr>
          <p:cNvPr id="167" name="Google Shape;167;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 Let us search b</a:t>
            </a:r>
            <a:r>
              <a:rPr b="0" baseline="-25000" i="0" lang="en-US" sz="3200" u="none" cap="none" strike="noStrike">
                <a:solidFill>
                  <a:schemeClr val="dk1"/>
                </a:solidFill>
                <a:latin typeface="Calibri"/>
                <a:ea typeface="Calibri"/>
                <a:cs typeface="Calibri"/>
                <a:sym typeface="Calibri"/>
              </a:rPr>
              <a:t>1</a:t>
            </a:r>
            <a:r>
              <a:rPr b="0" i="0" lang="en-US" sz="3200" u="none" cap="none" strike="noStrike">
                <a:solidFill>
                  <a:schemeClr val="dk1"/>
                </a:solidFill>
                <a:latin typeface="Calibri"/>
                <a:ea typeface="Calibri"/>
                <a:cs typeface="Calibri"/>
                <a:sym typeface="Calibri"/>
              </a:rPr>
              <a:t>, b</a:t>
            </a:r>
            <a:r>
              <a:rPr b="0" baseline="-25000" i="0" lang="en-US" sz="3200" u="none" cap="none" strike="noStrike">
                <a:solidFill>
                  <a:schemeClr val="dk1"/>
                </a:solidFill>
                <a:latin typeface="Calibri"/>
                <a:ea typeface="Calibri"/>
                <a:cs typeface="Calibri"/>
                <a:sym typeface="Calibri"/>
              </a:rPr>
              <a:t>2</a:t>
            </a:r>
            <a:r>
              <a:rPr b="0" i="0" lang="en-US" sz="3200" u="none" cap="none" strike="noStrike">
                <a:solidFill>
                  <a:schemeClr val="dk1"/>
                </a:solidFill>
                <a:latin typeface="Calibri"/>
                <a:ea typeface="Calibri"/>
                <a:cs typeface="Calibri"/>
                <a:sym typeface="Calibri"/>
              </a:rPr>
              <a:t>,…,b</a:t>
            </a:r>
            <a:r>
              <a:rPr b="0" baseline="-25000" i="0" lang="en-US" sz="3200" u="none" cap="none" strike="noStrike">
                <a:solidFill>
                  <a:schemeClr val="dk1"/>
                </a:solidFill>
                <a:latin typeface="Calibri"/>
                <a:ea typeface="Calibri"/>
                <a:cs typeface="Calibri"/>
                <a:sym typeface="Calibri"/>
              </a:rPr>
              <a:t>n </a:t>
            </a:r>
            <a:r>
              <a:rPr b="0" i="0" lang="en-US" sz="3200" u="none" cap="none" strike="noStrike">
                <a:solidFill>
                  <a:schemeClr val="dk1"/>
                </a:solidFill>
                <a:latin typeface="Calibri"/>
                <a:ea typeface="Calibri"/>
                <a:cs typeface="Calibri"/>
                <a:sym typeface="Calibri"/>
              </a:rPr>
              <a:t>with respective frequencies p</a:t>
            </a:r>
            <a:r>
              <a:rPr b="0" baseline="-25000" i="0" lang="en-US" sz="3200" u="none" cap="none" strike="noStrike">
                <a:solidFill>
                  <a:schemeClr val="dk1"/>
                </a:solidFill>
                <a:latin typeface="Calibri"/>
                <a:ea typeface="Calibri"/>
                <a:cs typeface="Calibri"/>
                <a:sym typeface="Calibri"/>
              </a:rPr>
              <a:t>1</a:t>
            </a:r>
            <a:r>
              <a:rPr b="0" i="0" lang="en-US" sz="3200" u="none" cap="none" strike="noStrike">
                <a:solidFill>
                  <a:schemeClr val="dk1"/>
                </a:solidFill>
                <a:latin typeface="Calibri"/>
                <a:ea typeface="Calibri"/>
                <a:cs typeface="Calibri"/>
                <a:sym typeface="Calibri"/>
              </a:rPr>
              <a:t>, p</a:t>
            </a:r>
            <a:r>
              <a:rPr b="0" baseline="-25000" i="0" lang="en-US" sz="3200" u="none" cap="none" strike="noStrike">
                <a:solidFill>
                  <a:schemeClr val="dk1"/>
                </a:solidFill>
                <a:latin typeface="Calibri"/>
                <a:ea typeface="Calibri"/>
                <a:cs typeface="Calibri"/>
                <a:sym typeface="Calibri"/>
              </a:rPr>
              <a:t>2</a:t>
            </a:r>
            <a:r>
              <a:rPr b="0" i="0" lang="en-US" sz="3200" u="none" cap="none" strike="noStrike">
                <a:solidFill>
                  <a:schemeClr val="dk1"/>
                </a:solidFill>
                <a:latin typeface="Calibri"/>
                <a:ea typeface="Calibri"/>
                <a:cs typeface="Calibri"/>
                <a:sym typeface="Calibri"/>
              </a:rPr>
              <a:t>,…,p</a:t>
            </a:r>
            <a:r>
              <a:rPr b="0" baseline="-25000" i="0" lang="en-US" sz="3200" u="none" cap="none" strike="noStrike">
                <a:solidFill>
                  <a:schemeClr val="dk1"/>
                </a:solidFill>
                <a:latin typeface="Calibri"/>
                <a:ea typeface="Calibri"/>
                <a:cs typeface="Calibri"/>
                <a:sym typeface="Calibri"/>
              </a:rPr>
              <a:t>n </a:t>
            </a:r>
            <a:r>
              <a:rPr b="0" i="0" lang="en-US" sz="3200" u="none" cap="none" strike="noStrike">
                <a:solidFill>
                  <a:schemeClr val="dk1"/>
                </a:solidFill>
                <a:latin typeface="Calibri"/>
                <a:ea typeface="Calibri"/>
                <a:cs typeface="Calibri"/>
                <a:sym typeface="Calibri"/>
              </a:rPr>
              <a:t> and let unsuccessful searches be denoted by a</a:t>
            </a:r>
            <a:r>
              <a:rPr b="0" baseline="-25000" i="0" lang="en-US" sz="3200" u="none" cap="none" strike="noStrike">
                <a:solidFill>
                  <a:schemeClr val="dk1"/>
                </a:solidFill>
                <a:latin typeface="Calibri"/>
                <a:ea typeface="Calibri"/>
                <a:cs typeface="Calibri"/>
                <a:sym typeface="Calibri"/>
              </a:rPr>
              <a:t>0</a:t>
            </a:r>
            <a:r>
              <a:rPr b="0" i="0" lang="en-US" sz="3200" u="none" cap="none" strike="noStrike">
                <a:solidFill>
                  <a:schemeClr val="dk1"/>
                </a:solidFill>
                <a:latin typeface="Calibri"/>
                <a:ea typeface="Calibri"/>
                <a:cs typeface="Calibri"/>
                <a:sym typeface="Calibri"/>
              </a:rPr>
              <a:t>, a</a:t>
            </a:r>
            <a:r>
              <a:rPr b="0" baseline="-25000" i="0" lang="en-US" sz="3200" u="none" cap="none" strike="noStrike">
                <a:solidFill>
                  <a:schemeClr val="dk1"/>
                </a:solidFill>
                <a:latin typeface="Calibri"/>
                <a:ea typeface="Calibri"/>
                <a:cs typeface="Calibri"/>
                <a:sym typeface="Calibri"/>
              </a:rPr>
              <a:t>1</a:t>
            </a:r>
            <a:r>
              <a:rPr b="0" i="0" lang="en-US" sz="3200" u="none" cap="none" strike="noStrike">
                <a:solidFill>
                  <a:schemeClr val="dk1"/>
                </a:solidFill>
                <a:latin typeface="Calibri"/>
                <a:ea typeface="Calibri"/>
                <a:cs typeface="Calibri"/>
                <a:sym typeface="Calibri"/>
              </a:rPr>
              <a:t>,…,a</a:t>
            </a:r>
            <a:r>
              <a:rPr b="0" baseline="-25000" i="0" lang="en-US" sz="3200" u="none" cap="none" strike="noStrike">
                <a:solidFill>
                  <a:schemeClr val="dk1"/>
                </a:solidFill>
                <a:latin typeface="Calibri"/>
                <a:ea typeface="Calibri"/>
                <a:cs typeface="Calibri"/>
                <a:sym typeface="Calibri"/>
              </a:rPr>
              <a:t>n  </a:t>
            </a:r>
            <a:r>
              <a:rPr b="0" i="0" lang="en-US" sz="3200" u="none" cap="none" strike="noStrike">
                <a:solidFill>
                  <a:schemeClr val="dk1"/>
                </a:solidFill>
                <a:latin typeface="Calibri"/>
                <a:ea typeface="Calibri"/>
                <a:cs typeface="Calibri"/>
                <a:sym typeface="Calibri"/>
              </a:rPr>
              <a:t>with frequencies  q</a:t>
            </a:r>
            <a:r>
              <a:rPr b="0" baseline="-25000" i="0" lang="en-US" sz="3200" u="none" cap="none" strike="noStrike">
                <a:solidFill>
                  <a:schemeClr val="dk1"/>
                </a:solidFill>
                <a:latin typeface="Calibri"/>
                <a:ea typeface="Calibri"/>
                <a:cs typeface="Calibri"/>
                <a:sym typeface="Calibri"/>
              </a:rPr>
              <a:t>0</a:t>
            </a:r>
            <a:r>
              <a:rPr b="0" i="0" lang="en-US" sz="3200" u="none" cap="none" strike="noStrike">
                <a:solidFill>
                  <a:schemeClr val="dk1"/>
                </a:solidFill>
                <a:latin typeface="Calibri"/>
                <a:ea typeface="Calibri"/>
                <a:cs typeface="Calibri"/>
                <a:sym typeface="Calibri"/>
              </a:rPr>
              <a:t>, q</a:t>
            </a:r>
            <a:r>
              <a:rPr b="0" baseline="-25000" i="0" lang="en-US" sz="3200" u="none" cap="none" strike="noStrike">
                <a:solidFill>
                  <a:schemeClr val="dk1"/>
                </a:solidFill>
                <a:latin typeface="Calibri"/>
                <a:ea typeface="Calibri"/>
                <a:cs typeface="Calibri"/>
                <a:sym typeface="Calibri"/>
              </a:rPr>
              <a:t>1</a:t>
            </a:r>
            <a:r>
              <a:rPr b="0" i="0" lang="en-US" sz="3200" u="none" cap="none" strike="noStrike">
                <a:solidFill>
                  <a:schemeClr val="dk1"/>
                </a:solidFill>
                <a:latin typeface="Calibri"/>
                <a:ea typeface="Calibri"/>
                <a:cs typeface="Calibri"/>
                <a:sym typeface="Calibri"/>
              </a:rPr>
              <a:t>,…,q</a:t>
            </a:r>
            <a:r>
              <a:rPr b="0" baseline="-25000" i="0" lang="en-US" sz="3200" u="none" cap="none" strike="noStrike">
                <a:solidFill>
                  <a:schemeClr val="dk1"/>
                </a:solidFill>
                <a:latin typeface="Calibri"/>
                <a:ea typeface="Calibri"/>
                <a:cs typeface="Calibri"/>
                <a:sym typeface="Calibri"/>
              </a:rPr>
              <a:t>n </a:t>
            </a:r>
            <a:r>
              <a:rPr b="0" i="0" lang="en-US" sz="3200" u="none" cap="none" strike="noStrike">
                <a:solidFill>
                  <a:schemeClr val="dk1"/>
                </a:solidFill>
                <a:latin typeface="Calibri"/>
                <a:ea typeface="Calibri"/>
                <a:cs typeface="Calibri"/>
                <a:sym typeface="Calibri"/>
              </a:rPr>
              <a:t>we want to construct a BST for which cost of all those searches are as small as possible. That is minimize(l_i(T) level of vertex I in T, level of root is 0)</a:t>
            </a:r>
            <a:endParaRPr/>
          </a:p>
          <a:p>
            <a:pPr indent="-342900" lvl="0" marL="34290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pic>
        <p:nvPicPr>
          <p:cNvPr id="168" name="Google Shape;168;p26"/>
          <p:cNvPicPr preferRelativeResize="0"/>
          <p:nvPr/>
        </p:nvPicPr>
        <p:blipFill rotWithShape="1">
          <a:blip r:embed="rId3">
            <a:alphaModFix/>
          </a:blip>
          <a:srcRect b="0" l="0" r="0" t="0"/>
          <a:stretch/>
        </p:blipFill>
        <p:spPr>
          <a:xfrm>
            <a:off x="2362200" y="5029200"/>
            <a:ext cx="3962400" cy="1041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Optimal Binary Search Tree</a:t>
            </a:r>
            <a:endParaRPr b="0" i="0" sz="4400" u="none" cap="none" strike="noStrike">
              <a:solidFill>
                <a:schemeClr val="dk1"/>
              </a:solidFill>
              <a:latin typeface="Calibri"/>
              <a:ea typeface="Calibri"/>
              <a:cs typeface="Calibri"/>
              <a:sym typeface="Calibri"/>
            </a:endParaRPr>
          </a:p>
        </p:txBody>
      </p:sp>
      <p:sp>
        <p:nvSpPr>
          <p:cNvPr id="174" name="Google Shape;174;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 </a:t>
            </a:r>
            <a:endParaRPr/>
          </a:p>
          <a:p>
            <a:pPr indent="-342900" lvl="0" marL="342900" marR="0" rtl="0" algn="l">
              <a:lnSpc>
                <a:spcPct val="90000"/>
              </a:lnSpc>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For successful search number of comparisons is one more than the level since we start at level 0, and for unsuccessful search in the leaf node there is no element comparison. If we know the optimal root then left and right subtrees are defined and they must also be optimal wrt nodes they contain. Let us think of the OBST T</a:t>
            </a:r>
            <a:r>
              <a:rPr b="0" i="0" lang="en-US" sz="2400" u="none" cap="none" strike="noStrike">
                <a:solidFill>
                  <a:schemeClr val="dk1"/>
                </a:solidFill>
                <a:latin typeface="Calibri"/>
                <a:ea typeface="Calibri"/>
                <a:cs typeface="Calibri"/>
                <a:sym typeface="Calibri"/>
              </a:rPr>
              <a:t>ij  </a:t>
            </a:r>
            <a:r>
              <a:rPr b="0" i="0" lang="en-US" sz="3200" u="none" cap="none" strike="noStrike">
                <a:solidFill>
                  <a:schemeClr val="dk1"/>
                </a:solidFill>
                <a:latin typeface="Calibri"/>
                <a:ea typeface="Calibri"/>
                <a:cs typeface="Calibri"/>
                <a:sym typeface="Calibri"/>
              </a:rPr>
              <a:t>consisting of vertices a</a:t>
            </a:r>
            <a:r>
              <a:rPr b="0" baseline="-25000" i="0" lang="en-US" sz="3200" u="none" cap="none" strike="noStrike">
                <a:solidFill>
                  <a:schemeClr val="dk1"/>
                </a:solidFill>
                <a:latin typeface="Calibri"/>
                <a:ea typeface="Calibri"/>
                <a:cs typeface="Calibri"/>
                <a:sym typeface="Calibri"/>
              </a:rPr>
              <a:t>i</a:t>
            </a:r>
            <a:r>
              <a:rPr b="0" i="0" lang="en-US" sz="3200" u="none" cap="none" strike="noStrike">
                <a:solidFill>
                  <a:schemeClr val="dk1"/>
                </a:solidFill>
                <a:latin typeface="Calibri"/>
                <a:ea typeface="Calibri"/>
                <a:cs typeface="Calibri"/>
                <a:sym typeface="Calibri"/>
              </a:rPr>
              <a:t>,b</a:t>
            </a:r>
            <a:r>
              <a:rPr b="0" baseline="-25000" i="0" lang="en-US" sz="3200" u="none" cap="none" strike="noStrike">
                <a:solidFill>
                  <a:schemeClr val="dk1"/>
                </a:solidFill>
                <a:latin typeface="Calibri"/>
                <a:ea typeface="Calibri"/>
                <a:cs typeface="Calibri"/>
                <a:sym typeface="Calibri"/>
              </a:rPr>
              <a:t>i</a:t>
            </a:r>
            <a:r>
              <a:rPr b="0" i="0" lang="en-US" sz="3200" u="none" cap="none" strike="noStrike">
                <a:solidFill>
                  <a:schemeClr val="dk1"/>
                </a:solidFill>
                <a:latin typeface="Calibri"/>
                <a:ea typeface="Calibri"/>
                <a:cs typeface="Calibri"/>
                <a:sym typeface="Calibri"/>
              </a:rPr>
              <a:t>,a</a:t>
            </a:r>
            <a:r>
              <a:rPr b="0" baseline="-25000" i="0" lang="en-US" sz="3200" u="none" cap="none" strike="noStrike">
                <a:solidFill>
                  <a:schemeClr val="dk1"/>
                </a:solidFill>
                <a:latin typeface="Calibri"/>
                <a:ea typeface="Calibri"/>
                <a:cs typeface="Calibri"/>
                <a:sym typeface="Calibri"/>
              </a:rPr>
              <a:t>i+1</a:t>
            </a:r>
            <a:r>
              <a:rPr b="0" i="0" lang="en-US" sz="3200" u="none" cap="none" strike="noStrike">
                <a:solidFill>
                  <a:schemeClr val="dk1"/>
                </a:solidFill>
                <a:latin typeface="Calibri"/>
                <a:ea typeface="Calibri"/>
                <a:cs typeface="Calibri"/>
                <a:sym typeface="Calibri"/>
              </a:rPr>
              <a:t>,b</a:t>
            </a:r>
            <a:r>
              <a:rPr b="0" baseline="-25000" i="0" lang="en-US" sz="3200" u="none" cap="none" strike="noStrike">
                <a:solidFill>
                  <a:schemeClr val="dk1"/>
                </a:solidFill>
                <a:latin typeface="Calibri"/>
                <a:ea typeface="Calibri"/>
                <a:cs typeface="Calibri"/>
                <a:sym typeface="Calibri"/>
              </a:rPr>
              <a:t>i+1</a:t>
            </a:r>
            <a:r>
              <a:rPr b="0" i="0" lang="en-US" sz="3200" u="none" cap="none" strike="noStrike">
                <a:solidFill>
                  <a:schemeClr val="dk1"/>
                </a:solidFill>
                <a:latin typeface="Calibri"/>
                <a:ea typeface="Calibri"/>
                <a:cs typeface="Calibri"/>
                <a:sym typeface="Calibri"/>
              </a:rPr>
              <a:t>,…,b</a:t>
            </a:r>
            <a:r>
              <a:rPr b="0" baseline="-25000" i="0" lang="en-US" sz="3200" u="none" cap="none" strike="noStrike">
                <a:solidFill>
                  <a:schemeClr val="dk1"/>
                </a:solidFill>
                <a:latin typeface="Calibri"/>
                <a:ea typeface="Calibri"/>
                <a:cs typeface="Calibri"/>
                <a:sym typeface="Calibri"/>
              </a:rPr>
              <a:t>j</a:t>
            </a:r>
            <a:r>
              <a:rPr b="0" i="0" lang="en-US" sz="3200" u="none" cap="none" strike="noStrike">
                <a:solidFill>
                  <a:schemeClr val="dk1"/>
                </a:solidFill>
                <a:latin typeface="Calibri"/>
                <a:ea typeface="Calibri"/>
                <a:cs typeface="Calibri"/>
                <a:sym typeface="Calibri"/>
              </a:rPr>
              <a:t>,a</a:t>
            </a:r>
            <a:r>
              <a:rPr b="0" baseline="-25000" i="0" lang="en-US" sz="3200" u="none" cap="none" strike="noStrike">
                <a:solidFill>
                  <a:schemeClr val="dk1"/>
                </a:solidFill>
                <a:latin typeface="Calibri"/>
                <a:ea typeface="Calibri"/>
                <a:cs typeface="Calibri"/>
                <a:sym typeface="Calibri"/>
              </a:rPr>
              <a:t>j</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Optimal Binary Search Tree</a:t>
            </a:r>
            <a:endParaRPr b="0" i="0" sz="4400" u="none" cap="none" strike="noStrike">
              <a:solidFill>
                <a:schemeClr val="dk1"/>
              </a:solidFill>
              <a:latin typeface="Calibri"/>
              <a:ea typeface="Calibri"/>
              <a:cs typeface="Calibri"/>
              <a:sym typeface="Calibri"/>
            </a:endParaRPr>
          </a:p>
        </p:txBody>
      </p:sp>
      <p:sp>
        <p:nvSpPr>
          <p:cNvPr id="180" name="Google Shape;180;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 </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 </a:t>
            </a:r>
            <a:endParaRPr/>
          </a:p>
        </p:txBody>
      </p:sp>
      <p:sp>
        <p:nvSpPr>
          <p:cNvPr id="181" name="Google Shape;181;p28"/>
          <p:cNvSpPr/>
          <p:nvPr/>
        </p:nvSpPr>
        <p:spPr>
          <a:xfrm>
            <a:off x="4419600" y="1600200"/>
            <a:ext cx="914400" cy="914400"/>
          </a:xfrm>
          <a:prstGeom prst="ellipse">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b</a:t>
            </a:r>
            <a:r>
              <a:rPr b="0" baseline="-25000" i="0" lang="en-US" sz="1800" u="none" cap="none" strike="noStrike">
                <a:solidFill>
                  <a:schemeClr val="lt1"/>
                </a:solidFill>
                <a:latin typeface="Calibri"/>
                <a:ea typeface="Calibri"/>
                <a:cs typeface="Calibri"/>
                <a:sym typeface="Calibri"/>
              </a:rPr>
              <a:t>k</a:t>
            </a:r>
            <a:endParaRPr b="0" i="0" sz="1800" u="none" cap="none" strike="noStrike">
              <a:solidFill>
                <a:schemeClr val="lt1"/>
              </a:solidFill>
              <a:latin typeface="Calibri"/>
              <a:ea typeface="Calibri"/>
              <a:cs typeface="Calibri"/>
              <a:sym typeface="Calibri"/>
            </a:endParaRPr>
          </a:p>
        </p:txBody>
      </p:sp>
      <p:cxnSp>
        <p:nvCxnSpPr>
          <p:cNvPr id="182" name="Google Shape;182;p28"/>
          <p:cNvCxnSpPr/>
          <p:nvPr/>
        </p:nvCxnSpPr>
        <p:spPr>
          <a:xfrm flipH="1">
            <a:off x="2781300" y="2362200"/>
            <a:ext cx="1543612" cy="1066800"/>
          </a:xfrm>
          <a:prstGeom prst="straightConnector1">
            <a:avLst/>
          </a:prstGeom>
          <a:noFill/>
          <a:ln cap="flat" cmpd="sng" w="9525">
            <a:solidFill>
              <a:srgbClr val="4A7DBB"/>
            </a:solidFill>
            <a:prstDash val="solid"/>
            <a:round/>
            <a:headEnd len="sm" w="sm" type="none"/>
            <a:tailEnd len="sm" w="sm" type="none"/>
          </a:ln>
        </p:spPr>
      </p:cxnSp>
      <p:cxnSp>
        <p:nvCxnSpPr>
          <p:cNvPr id="183" name="Google Shape;183;p28"/>
          <p:cNvCxnSpPr>
            <a:stCxn id="181" idx="5"/>
          </p:cNvCxnSpPr>
          <p:nvPr/>
        </p:nvCxnSpPr>
        <p:spPr>
          <a:xfrm>
            <a:off x="5200089" y="2380689"/>
            <a:ext cx="1200600" cy="1048200"/>
          </a:xfrm>
          <a:prstGeom prst="straightConnector1">
            <a:avLst/>
          </a:prstGeom>
          <a:noFill/>
          <a:ln cap="flat" cmpd="sng" w="9525">
            <a:solidFill>
              <a:srgbClr val="4A7DBB"/>
            </a:solidFill>
            <a:prstDash val="solid"/>
            <a:round/>
            <a:headEnd len="sm" w="sm" type="none"/>
            <a:tailEnd len="sm" w="sm" type="none"/>
          </a:ln>
        </p:spPr>
      </p:cxnSp>
      <p:sp>
        <p:nvSpPr>
          <p:cNvPr id="184" name="Google Shape;184;p28"/>
          <p:cNvSpPr/>
          <p:nvPr/>
        </p:nvSpPr>
        <p:spPr>
          <a:xfrm>
            <a:off x="2133600" y="3429000"/>
            <a:ext cx="1295400" cy="2590800"/>
          </a:xfrm>
          <a:prstGeom prst="triangle">
            <a:avLst>
              <a:gd fmla="val 50000" name="adj"/>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T</a:t>
            </a:r>
            <a:r>
              <a:rPr b="0" baseline="-25000" i="0" lang="en-US" sz="1800" u="none" cap="none" strike="noStrike">
                <a:solidFill>
                  <a:schemeClr val="lt1"/>
                </a:solidFill>
                <a:latin typeface="Calibri"/>
                <a:ea typeface="Calibri"/>
                <a:cs typeface="Calibri"/>
                <a:sym typeface="Calibri"/>
              </a:rPr>
              <a:t>ik-1</a:t>
            </a:r>
            <a:endParaRPr b="0" baseline="-25000" i="0" sz="1800" u="none" cap="none" strike="noStrike">
              <a:solidFill>
                <a:schemeClr val="lt1"/>
              </a:solidFill>
              <a:latin typeface="Calibri"/>
              <a:ea typeface="Calibri"/>
              <a:cs typeface="Calibri"/>
              <a:sym typeface="Calibri"/>
            </a:endParaRPr>
          </a:p>
        </p:txBody>
      </p:sp>
      <p:sp>
        <p:nvSpPr>
          <p:cNvPr id="185" name="Google Shape;185;p28"/>
          <p:cNvSpPr/>
          <p:nvPr/>
        </p:nvSpPr>
        <p:spPr>
          <a:xfrm>
            <a:off x="5486400" y="3429000"/>
            <a:ext cx="1828800" cy="2514600"/>
          </a:xfrm>
          <a:prstGeom prst="triangle">
            <a:avLst>
              <a:gd fmla="val 50000" name="adj"/>
            </a:avLst>
          </a:prstGeom>
          <a:solidFill>
            <a:schemeClr val="accent1"/>
          </a:solidFill>
          <a:ln cap="flat" cmpd="sng" w="25400">
            <a:solidFill>
              <a:srgbClr val="395E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T</a:t>
            </a:r>
            <a:r>
              <a:rPr b="0" baseline="-25000" i="0" lang="en-US" sz="1800" u="none" cap="none" strike="noStrike">
                <a:solidFill>
                  <a:schemeClr val="lt1"/>
                </a:solidFill>
                <a:latin typeface="Calibri"/>
                <a:ea typeface="Calibri"/>
                <a:cs typeface="Calibri"/>
                <a:sym typeface="Calibri"/>
              </a:rPr>
              <a:t>kj</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Optimal Binary Search Tree</a:t>
            </a:r>
            <a:endParaRPr b="0" i="0" sz="4400" u="none" cap="none" strike="noStrike">
              <a:solidFill>
                <a:schemeClr val="dk1"/>
              </a:solidFill>
              <a:latin typeface="Calibri"/>
              <a:ea typeface="Calibri"/>
              <a:cs typeface="Calibri"/>
              <a:sym typeface="Calibri"/>
            </a:endParaRPr>
          </a:p>
        </p:txBody>
      </p:sp>
      <p:sp>
        <p:nvSpPr>
          <p:cNvPr id="191" name="Google Shape;191;p29"/>
          <p:cNvSpPr txBox="1"/>
          <p:nvPr>
            <p:ph idx="1" type="body"/>
          </p:nvPr>
        </p:nvSpPr>
        <p:spPr>
          <a:xfrm>
            <a:off x="381000" y="16764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 Let C</a:t>
            </a:r>
            <a:r>
              <a:rPr b="0" baseline="-25000" i="0" lang="en-US" sz="3200" u="none" cap="none" strike="noStrike">
                <a:solidFill>
                  <a:schemeClr val="dk1"/>
                </a:solidFill>
                <a:latin typeface="Calibri"/>
                <a:ea typeface="Calibri"/>
                <a:cs typeface="Calibri"/>
                <a:sym typeface="Calibri"/>
              </a:rPr>
              <a:t>ij</a:t>
            </a:r>
            <a:r>
              <a:rPr b="0" i="0" lang="en-US" sz="3200" u="none" cap="none" strike="noStrike">
                <a:solidFill>
                  <a:schemeClr val="dk1"/>
                </a:solidFill>
                <a:latin typeface="Calibri"/>
                <a:ea typeface="Calibri"/>
                <a:cs typeface="Calibri"/>
                <a:sym typeface="Calibri"/>
              </a:rPr>
              <a:t> be cost of the OBST T</a:t>
            </a:r>
            <a:r>
              <a:rPr b="0" baseline="-25000" i="0" lang="en-US" sz="3200" u="none" cap="none" strike="noStrike">
                <a:solidFill>
                  <a:schemeClr val="dk1"/>
                </a:solidFill>
                <a:latin typeface="Calibri"/>
                <a:ea typeface="Calibri"/>
                <a:cs typeface="Calibri"/>
                <a:sym typeface="Calibri"/>
              </a:rPr>
              <a:t>ij</a:t>
            </a:r>
            <a:r>
              <a:rPr b="0" i="0" lang="en-US" sz="3200" u="none" cap="none" strike="noStrike">
                <a:solidFill>
                  <a:schemeClr val="dk1"/>
                </a:solidFill>
                <a:latin typeface="Calibri"/>
                <a:ea typeface="Calibri"/>
                <a:cs typeface="Calibri"/>
                <a:sym typeface="Calibri"/>
              </a:rPr>
              <a:t>. Then </a:t>
            </a:r>
            <a:endParaRPr/>
          </a:p>
          <a:p>
            <a:pPr indent="-342900" lvl="0" marL="34290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pic>
        <p:nvPicPr>
          <p:cNvPr id="192" name="Google Shape;192;p29"/>
          <p:cNvPicPr preferRelativeResize="0"/>
          <p:nvPr/>
        </p:nvPicPr>
        <p:blipFill rotWithShape="1">
          <a:blip r:embed="rId3">
            <a:alphaModFix/>
          </a:blip>
          <a:srcRect b="0" l="0" r="0" t="0"/>
          <a:stretch/>
        </p:blipFill>
        <p:spPr>
          <a:xfrm>
            <a:off x="381000" y="2514600"/>
            <a:ext cx="7086600" cy="1828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Jeep Problem</a:t>
            </a:r>
            <a:endParaRPr b="0" i="0" sz="4400" u="none" cap="none" strike="noStrike">
              <a:solidFill>
                <a:schemeClr val="dk1"/>
              </a:solidFill>
              <a:latin typeface="Calibri"/>
              <a:ea typeface="Calibri"/>
              <a:cs typeface="Calibri"/>
              <a:sym typeface="Calibri"/>
            </a:endParaRPr>
          </a:p>
        </p:txBody>
      </p:sp>
      <p:sp>
        <p:nvSpPr>
          <p:cNvPr id="95" name="Google Shape;95;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A jeep is supposed to reach a spot S inside a desert. Unfortunately there is no fuel depot on the way. However, the jeep is allowed to store fuel on the way anywhere. Jeep can run 1km/litre fuel. Its capacity is C litres. The spot is D kms away from locality. How can it be planned to reach the spot using minimum fuel?</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Jeep Problem</a:t>
            </a:r>
            <a:endParaRPr b="0" i="0" sz="4400" u="none" cap="none" strike="noStrike">
              <a:solidFill>
                <a:schemeClr val="dk1"/>
              </a:solidFill>
              <a:latin typeface="Calibri"/>
              <a:ea typeface="Calibri"/>
              <a:cs typeface="Calibri"/>
              <a:sym typeface="Calibri"/>
            </a:endParaRPr>
          </a:p>
        </p:txBody>
      </p:sp>
      <p:sp>
        <p:nvSpPr>
          <p:cNvPr id="101" name="Google Shape;101;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If the jeep reaches C km off S with C liters remaining then the problem is solved optimally. Let this state be denoted by (1,C,C), where 1 stands for the first stoppage near S, C stands for distance (d_1) from S and last C stands for the amount of fuel it should carry at that point.  To deposit C liters it must ply at least twice in the previous segment. So 3d_2+C=2C. So d_2=C/3. The state is (2,C/3,2C). Arguing the same manner we can say 5d_3+C=3C. So d_3=C/5 and so on.</a:t>
            </a:r>
            <a:endParaRPr/>
          </a:p>
          <a:p>
            <a:pPr indent="-342900" lvl="0" marL="342900" marR="0" rtl="0" algn="l">
              <a:lnSpc>
                <a:spcPct val="9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What about if the Jeep is to return to the point it started from? </a:t>
            </a:r>
            <a:endParaRPr b="0" i="0" sz="27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0-1 knapsack problem</a:t>
            </a:r>
            <a:endParaRPr b="0" i="0" sz="4400" u="none" cap="none" strike="noStrike">
              <a:solidFill>
                <a:schemeClr val="dk1"/>
              </a:solidFill>
              <a:latin typeface="Calibri"/>
              <a:ea typeface="Calibri"/>
              <a:cs typeface="Calibri"/>
              <a:sym typeface="Calibri"/>
            </a:endParaRPr>
          </a:p>
        </p:txBody>
      </p:sp>
      <p:sp>
        <p:nvSpPr>
          <p:cNvPr id="107" name="Google Shape;107;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Consider the knapsack problem with objects (p</a:t>
            </a:r>
            <a:r>
              <a:rPr b="0" baseline="-25000" i="0" lang="en-US" sz="2700" u="none" cap="none" strike="noStrike">
                <a:solidFill>
                  <a:schemeClr val="dk1"/>
                </a:solidFill>
                <a:latin typeface="Calibri"/>
                <a:ea typeface="Calibri"/>
                <a:cs typeface="Calibri"/>
                <a:sym typeface="Calibri"/>
              </a:rPr>
              <a:t>i</a:t>
            </a:r>
            <a:r>
              <a:rPr b="0" i="0" lang="en-US" sz="2700" u="none" cap="none" strike="noStrike">
                <a:solidFill>
                  <a:schemeClr val="dk1"/>
                </a:solidFill>
                <a:latin typeface="Calibri"/>
                <a:ea typeface="Calibri"/>
                <a:cs typeface="Calibri"/>
                <a:sym typeface="Calibri"/>
              </a:rPr>
              <a:t>,w</a:t>
            </a:r>
            <a:r>
              <a:rPr b="0" baseline="-25000" i="0" lang="en-US" sz="2700" u="none" cap="none" strike="noStrike">
                <a:solidFill>
                  <a:schemeClr val="dk1"/>
                </a:solidFill>
                <a:latin typeface="Calibri"/>
                <a:ea typeface="Calibri"/>
                <a:cs typeface="Calibri"/>
                <a:sym typeface="Calibri"/>
              </a:rPr>
              <a:t>i</a:t>
            </a:r>
            <a:r>
              <a:rPr b="0" i="0" lang="en-US" sz="2700" u="none" cap="none" strike="noStrike">
                <a:solidFill>
                  <a:schemeClr val="dk1"/>
                </a:solidFill>
                <a:latin typeface="Calibri"/>
                <a:ea typeface="Calibri"/>
                <a:cs typeface="Calibri"/>
                <a:sym typeface="Calibri"/>
              </a:rPr>
              <a:t>), i=1,…,n, weight bound W. Now the condition is that we must either choose an object in full or avoid choosing it.</a:t>
            </a:r>
            <a:endParaRPr/>
          </a:p>
          <a:p>
            <a:pPr indent="-342900" lvl="0" marL="342900" marR="0" rtl="0" algn="l">
              <a:lnSpc>
                <a:spcPct val="9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Let f</a:t>
            </a:r>
            <a:r>
              <a:rPr b="0" baseline="-25000" i="0" lang="en-US" sz="2700" u="none" cap="none" strike="noStrike">
                <a:solidFill>
                  <a:schemeClr val="dk1"/>
                </a:solidFill>
                <a:latin typeface="Calibri"/>
                <a:ea typeface="Calibri"/>
                <a:cs typeface="Calibri"/>
                <a:sym typeface="Calibri"/>
              </a:rPr>
              <a:t>i </a:t>
            </a:r>
            <a:r>
              <a:rPr b="0" i="0" lang="en-US" sz="2700" u="none" cap="none" strike="noStrike">
                <a:solidFill>
                  <a:schemeClr val="dk1"/>
                </a:solidFill>
                <a:latin typeface="Calibri"/>
                <a:ea typeface="Calibri"/>
                <a:cs typeface="Calibri"/>
                <a:sym typeface="Calibri"/>
              </a:rPr>
              <a:t>(y) be the maximum profit from items 1,2,…,i with weight bound y. Then</a:t>
            </a:r>
            <a:endParaRPr/>
          </a:p>
          <a:p>
            <a:pPr indent="-342900" lvl="0" marL="342900" marR="0" rtl="0" algn="l">
              <a:lnSpc>
                <a:spcPct val="9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f</a:t>
            </a:r>
            <a:r>
              <a:rPr b="0" baseline="-25000" i="0" lang="en-US" sz="2700" u="none" cap="none" strike="noStrike">
                <a:solidFill>
                  <a:schemeClr val="dk1"/>
                </a:solidFill>
                <a:latin typeface="Calibri"/>
                <a:ea typeface="Calibri"/>
                <a:cs typeface="Calibri"/>
                <a:sym typeface="Calibri"/>
              </a:rPr>
              <a:t>1 </a:t>
            </a:r>
            <a:r>
              <a:rPr b="0" i="0" lang="en-US" sz="2700" u="none" cap="none" strike="noStrike">
                <a:solidFill>
                  <a:schemeClr val="dk1"/>
                </a:solidFill>
                <a:latin typeface="Calibri"/>
                <a:ea typeface="Calibri"/>
                <a:cs typeface="Calibri"/>
                <a:sym typeface="Calibri"/>
              </a:rPr>
              <a:t>(y)=p</a:t>
            </a:r>
            <a:r>
              <a:rPr b="0" baseline="-25000" i="0" lang="en-US" sz="2700" u="none" cap="none" strike="noStrike">
                <a:solidFill>
                  <a:schemeClr val="dk1"/>
                </a:solidFill>
                <a:latin typeface="Calibri"/>
                <a:ea typeface="Calibri"/>
                <a:cs typeface="Calibri"/>
                <a:sym typeface="Calibri"/>
              </a:rPr>
              <a:t>1</a:t>
            </a:r>
            <a:r>
              <a:rPr b="0" i="0" lang="en-US" sz="2700" u="none" cap="none" strike="noStrike">
                <a:solidFill>
                  <a:schemeClr val="dk1"/>
                </a:solidFill>
                <a:latin typeface="Calibri"/>
                <a:ea typeface="Calibri"/>
                <a:cs typeface="Calibri"/>
                <a:sym typeface="Calibri"/>
              </a:rPr>
              <a:t> if y&gt;=w</a:t>
            </a:r>
            <a:r>
              <a:rPr b="0" baseline="-25000" i="0" lang="en-US" sz="2700" u="none" cap="none" strike="noStrike">
                <a:solidFill>
                  <a:schemeClr val="dk1"/>
                </a:solidFill>
                <a:latin typeface="Calibri"/>
                <a:ea typeface="Calibri"/>
                <a:cs typeface="Calibri"/>
                <a:sym typeface="Calibri"/>
              </a:rPr>
              <a:t>1</a:t>
            </a:r>
            <a:r>
              <a:rPr b="0" i="0" lang="en-US" sz="2700" u="none" cap="none" strike="noStrike">
                <a:solidFill>
                  <a:schemeClr val="dk1"/>
                </a:solidFill>
                <a:latin typeface="Calibri"/>
                <a:ea typeface="Calibri"/>
                <a:cs typeface="Calibri"/>
                <a:sym typeface="Calibri"/>
              </a:rPr>
              <a:t>, 0 otherwise for all y.</a:t>
            </a:r>
            <a:endParaRPr/>
          </a:p>
          <a:p>
            <a:pPr indent="-342900" lvl="0" marL="342900" marR="0" rtl="0" algn="l">
              <a:lnSpc>
                <a:spcPct val="9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f</a:t>
            </a:r>
            <a:r>
              <a:rPr b="0" baseline="-25000" i="0" lang="en-US" sz="2700" u="none" cap="none" strike="noStrike">
                <a:solidFill>
                  <a:schemeClr val="dk1"/>
                </a:solidFill>
                <a:latin typeface="Calibri"/>
                <a:ea typeface="Calibri"/>
                <a:cs typeface="Calibri"/>
                <a:sym typeface="Calibri"/>
              </a:rPr>
              <a:t>i+1 </a:t>
            </a:r>
            <a:r>
              <a:rPr b="0" i="0" lang="en-US" sz="2700" u="none" cap="none" strike="noStrike">
                <a:solidFill>
                  <a:schemeClr val="dk1"/>
                </a:solidFill>
                <a:latin typeface="Calibri"/>
                <a:ea typeface="Calibri"/>
                <a:cs typeface="Calibri"/>
                <a:sym typeface="Calibri"/>
              </a:rPr>
              <a:t>(y)=min{p</a:t>
            </a:r>
            <a:r>
              <a:rPr b="0" baseline="-25000" i="0" lang="en-US" sz="2700" u="none" cap="none" strike="noStrike">
                <a:solidFill>
                  <a:schemeClr val="dk1"/>
                </a:solidFill>
                <a:latin typeface="Calibri"/>
                <a:ea typeface="Calibri"/>
                <a:cs typeface="Calibri"/>
                <a:sym typeface="Calibri"/>
              </a:rPr>
              <a:t>i+1</a:t>
            </a:r>
            <a:r>
              <a:rPr b="0" i="0" lang="en-US" sz="2700" u="none" cap="none" strike="noStrike">
                <a:solidFill>
                  <a:schemeClr val="dk1"/>
                </a:solidFill>
                <a:latin typeface="Calibri"/>
                <a:ea typeface="Calibri"/>
                <a:cs typeface="Calibri"/>
                <a:sym typeface="Calibri"/>
              </a:rPr>
              <a:t> + f</a:t>
            </a:r>
            <a:r>
              <a:rPr b="0" baseline="-25000" i="0" lang="en-US" sz="2700" u="none" cap="none" strike="noStrike">
                <a:solidFill>
                  <a:schemeClr val="dk1"/>
                </a:solidFill>
                <a:latin typeface="Calibri"/>
                <a:ea typeface="Calibri"/>
                <a:cs typeface="Calibri"/>
                <a:sym typeface="Calibri"/>
              </a:rPr>
              <a:t>1 </a:t>
            </a:r>
            <a:r>
              <a:rPr b="0" i="0" lang="en-US" sz="2700" u="none" cap="none" strike="noStrike">
                <a:solidFill>
                  <a:schemeClr val="dk1"/>
                </a:solidFill>
                <a:latin typeface="Calibri"/>
                <a:ea typeface="Calibri"/>
                <a:cs typeface="Calibri"/>
                <a:sym typeface="Calibri"/>
              </a:rPr>
              <a:t>(y-w</a:t>
            </a:r>
            <a:r>
              <a:rPr b="0" baseline="-25000" i="0" lang="en-US" sz="2700" u="none" cap="none" strike="noStrike">
                <a:solidFill>
                  <a:schemeClr val="dk1"/>
                </a:solidFill>
                <a:latin typeface="Calibri"/>
                <a:ea typeface="Calibri"/>
                <a:cs typeface="Calibri"/>
                <a:sym typeface="Calibri"/>
              </a:rPr>
              <a:t>i+1</a:t>
            </a:r>
            <a:r>
              <a:rPr b="0" i="0" lang="en-US" sz="2700" u="none" cap="none" strike="noStrike">
                <a:solidFill>
                  <a:schemeClr val="dk1"/>
                </a:solidFill>
                <a:latin typeface="Calibri"/>
                <a:ea typeface="Calibri"/>
                <a:cs typeface="Calibri"/>
                <a:sym typeface="Calibri"/>
              </a:rPr>
              <a:t> ), f</a:t>
            </a:r>
            <a:r>
              <a:rPr b="0" baseline="-25000" i="0" lang="en-US" sz="2700" u="none" cap="none" strike="noStrike">
                <a:solidFill>
                  <a:schemeClr val="dk1"/>
                </a:solidFill>
                <a:latin typeface="Calibri"/>
                <a:ea typeface="Calibri"/>
                <a:cs typeface="Calibri"/>
                <a:sym typeface="Calibri"/>
              </a:rPr>
              <a:t>i </a:t>
            </a:r>
            <a:r>
              <a:rPr b="0" i="0" lang="en-US" sz="2700" u="none" cap="none" strike="noStrike">
                <a:solidFill>
                  <a:schemeClr val="dk1"/>
                </a:solidFill>
                <a:latin typeface="Calibri"/>
                <a:ea typeface="Calibri"/>
                <a:cs typeface="Calibri"/>
                <a:sym typeface="Calibri"/>
              </a:rPr>
              <a:t>(y)}</a:t>
            </a:r>
            <a:endParaRPr/>
          </a:p>
          <a:p>
            <a:pPr indent="-342900" lvl="0" marL="342900" marR="0" rtl="0" algn="l">
              <a:lnSpc>
                <a:spcPct val="9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This is the dynamic programming recurrence.</a:t>
            </a:r>
            <a:endParaRPr/>
          </a:p>
          <a:p>
            <a:pPr indent="-342900" lvl="0" marL="342900" marR="0" rtl="0" algn="l">
              <a:lnSpc>
                <a:spcPct val="9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Once we can compute f</a:t>
            </a:r>
            <a:r>
              <a:rPr b="0" baseline="-25000" i="0" lang="en-US" sz="2700" u="none" cap="none" strike="noStrike">
                <a:solidFill>
                  <a:schemeClr val="dk1"/>
                </a:solidFill>
                <a:latin typeface="Calibri"/>
                <a:ea typeface="Calibri"/>
                <a:cs typeface="Calibri"/>
                <a:sym typeface="Calibri"/>
              </a:rPr>
              <a:t>n </a:t>
            </a:r>
            <a:r>
              <a:rPr b="0" i="0" lang="en-US" sz="2700" u="none" cap="none" strike="noStrike">
                <a:solidFill>
                  <a:schemeClr val="dk1"/>
                </a:solidFill>
                <a:latin typeface="Calibri"/>
                <a:ea typeface="Calibri"/>
                <a:cs typeface="Calibri"/>
                <a:sym typeface="Calibri"/>
              </a:rPr>
              <a:t>(W) we have found the solution.</a:t>
            </a:r>
            <a:endParaRPr b="0" i="0" sz="27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Flight Problem</a:t>
            </a:r>
            <a:endParaRPr b="0" i="0" sz="4400" u="none" cap="none" strike="noStrike">
              <a:solidFill>
                <a:schemeClr val="dk1"/>
              </a:solidFill>
              <a:latin typeface="Calibri"/>
              <a:ea typeface="Calibri"/>
              <a:cs typeface="Calibri"/>
              <a:sym typeface="Calibri"/>
            </a:endParaRPr>
          </a:p>
        </p:txBody>
      </p:sp>
      <p:sp>
        <p:nvSpPr>
          <p:cNvPr id="113" name="Google Shape;113;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An aircraft is destined to fly from south west corner  (s)  to north east corner (t) of a mesh each segment of which has fuel cost to traverse. How should it undertake this journey minimizing fuel cost.</a:t>
            </a:r>
            <a:endParaRPr/>
          </a:p>
          <a:p>
            <a:pPr indent="-342900" lvl="0" marL="342900" marR="0" rtl="0" algn="l">
              <a:lnSpc>
                <a:spcPct val="80000"/>
              </a:lnSpc>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Let us back calculate minimum cost of reaching t from immediate neighbouring vertices at a minimum cost. So every vertex gets a label representing minimum cost of reaching t from that point. At every vertex we have at most 2 decisions to choose from. </a:t>
            </a:r>
            <a:endParaRPr b="0" i="0" sz="295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Flight Problem</a:t>
            </a:r>
            <a:endParaRPr b="0" i="0" sz="4400" u="none" cap="none" strike="noStrike">
              <a:solidFill>
                <a:schemeClr val="dk1"/>
              </a:solidFill>
              <a:latin typeface="Calibri"/>
              <a:ea typeface="Calibri"/>
              <a:cs typeface="Calibri"/>
              <a:sym typeface="Calibri"/>
            </a:endParaRPr>
          </a:p>
        </p:txBody>
      </p:sp>
      <p:sp>
        <p:nvSpPr>
          <p:cNvPr id="119" name="Google Shape;119;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950"/>
              <a:buFont typeface="Arial"/>
              <a:buChar char="•"/>
            </a:pPr>
            <a:r>
              <a:rPr b="0" i="0" lang="en-US" sz="2950" u="none" cap="none" strike="noStrike">
                <a:solidFill>
                  <a:schemeClr val="dk1"/>
                </a:solidFill>
                <a:latin typeface="Calibri"/>
                <a:ea typeface="Calibri"/>
                <a:cs typeface="Calibri"/>
                <a:sym typeface="Calibri"/>
              </a:rPr>
              <a:t>The aircraft flies to the east or north and never in other directions. We always choose smaller of the labels. A vertex can be reached either from east or from north. If c(i,j) is the label of the point in the intersection of ith row and jth column. Then c(i,j)=min{c(i,j-1)+f(j,j-1), c(i+1,j)+f(i,i+1)} where f(i,i+1) is the fuel cost of horizontal segment (i,i+1), and f(j,j-1) is the fuel cost of vertical segment (j,j-1). Once s=(0,0) has been labelled we have solved the problem and the minimum fuel cost equals the label c(0,0)</a:t>
            </a:r>
            <a:endParaRPr/>
          </a:p>
          <a:p>
            <a:pPr indent="-154940" lvl="0" marL="342900" marR="0" rtl="0" algn="l">
              <a:lnSpc>
                <a:spcPct val="80000"/>
              </a:lnSpc>
              <a:spcBef>
                <a:spcPts val="592"/>
              </a:spcBef>
              <a:spcAft>
                <a:spcPts val="0"/>
              </a:spcAft>
              <a:buClr>
                <a:schemeClr val="dk1"/>
              </a:buClr>
              <a:buSzPts val="2960"/>
              <a:buFont typeface="Arial"/>
              <a:buNone/>
            </a:pPr>
            <a:r>
              <a:t/>
            </a:r>
            <a:endParaRPr b="0" i="0" sz="295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Chain Matrix Multiplication</a:t>
            </a:r>
            <a:endParaRPr b="0" i="0" sz="4400" u="none" cap="none" strike="noStrike">
              <a:solidFill>
                <a:schemeClr val="dk1"/>
              </a:solidFill>
              <a:latin typeface="Calibri"/>
              <a:ea typeface="Calibri"/>
              <a:cs typeface="Calibri"/>
              <a:sym typeface="Calibri"/>
            </a:endParaRPr>
          </a:p>
        </p:txBody>
      </p:sp>
      <p:sp>
        <p:nvSpPr>
          <p:cNvPr id="125" name="Google Shape;125;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Consider the problem of multiplying M1XM2XM3 where dimensions are respectively (m</a:t>
            </a:r>
            <a:r>
              <a:rPr b="0" baseline="-25000" i="0" lang="en-US" sz="2950" u="none" cap="none" strike="noStrike">
                <a:solidFill>
                  <a:schemeClr val="dk1"/>
                </a:solidFill>
                <a:latin typeface="Calibri"/>
                <a:ea typeface="Calibri"/>
                <a:cs typeface="Calibri"/>
                <a:sym typeface="Calibri"/>
              </a:rPr>
              <a:t>1</a:t>
            </a:r>
            <a:r>
              <a:rPr b="0" i="0" lang="en-US" sz="2950" u="none" cap="none" strike="noStrike">
                <a:solidFill>
                  <a:schemeClr val="dk1"/>
                </a:solidFill>
                <a:latin typeface="Calibri"/>
                <a:ea typeface="Calibri"/>
                <a:cs typeface="Calibri"/>
                <a:sym typeface="Calibri"/>
              </a:rPr>
              <a:t>Xm</a:t>
            </a:r>
            <a:r>
              <a:rPr b="0" baseline="-25000" i="0" lang="en-US" sz="2950" u="none" cap="none" strike="noStrike">
                <a:solidFill>
                  <a:schemeClr val="dk1"/>
                </a:solidFill>
                <a:latin typeface="Calibri"/>
                <a:ea typeface="Calibri"/>
                <a:cs typeface="Calibri"/>
                <a:sym typeface="Calibri"/>
              </a:rPr>
              <a:t>2</a:t>
            </a:r>
            <a:r>
              <a:rPr b="0" i="0" lang="en-US" sz="2950" u="none" cap="none" strike="noStrike">
                <a:solidFill>
                  <a:schemeClr val="dk1"/>
                </a:solidFill>
                <a:latin typeface="Calibri"/>
                <a:ea typeface="Calibri"/>
                <a:cs typeface="Calibri"/>
                <a:sym typeface="Calibri"/>
              </a:rPr>
              <a:t>), (m</a:t>
            </a:r>
            <a:r>
              <a:rPr b="0" baseline="-25000" i="0" lang="en-US" sz="2950" u="none" cap="none" strike="noStrike">
                <a:solidFill>
                  <a:schemeClr val="dk1"/>
                </a:solidFill>
                <a:latin typeface="Calibri"/>
                <a:ea typeface="Calibri"/>
                <a:cs typeface="Calibri"/>
                <a:sym typeface="Calibri"/>
              </a:rPr>
              <a:t>2</a:t>
            </a:r>
            <a:r>
              <a:rPr b="0" i="0" lang="en-US" sz="2950" u="none" cap="none" strike="noStrike">
                <a:solidFill>
                  <a:schemeClr val="dk1"/>
                </a:solidFill>
                <a:latin typeface="Calibri"/>
                <a:ea typeface="Calibri"/>
                <a:cs typeface="Calibri"/>
                <a:sym typeface="Calibri"/>
              </a:rPr>
              <a:t>Xm</a:t>
            </a:r>
            <a:r>
              <a:rPr b="0" baseline="-25000" i="0" lang="en-US" sz="2950" u="none" cap="none" strike="noStrike">
                <a:solidFill>
                  <a:schemeClr val="dk1"/>
                </a:solidFill>
                <a:latin typeface="Calibri"/>
                <a:ea typeface="Calibri"/>
                <a:cs typeface="Calibri"/>
                <a:sym typeface="Calibri"/>
              </a:rPr>
              <a:t>3</a:t>
            </a:r>
            <a:r>
              <a:rPr b="0" i="0" lang="en-US" sz="2950" u="none" cap="none" strike="noStrike">
                <a:solidFill>
                  <a:schemeClr val="dk1"/>
                </a:solidFill>
                <a:latin typeface="Calibri"/>
                <a:ea typeface="Calibri"/>
                <a:cs typeface="Calibri"/>
                <a:sym typeface="Calibri"/>
              </a:rPr>
              <a:t>), (m</a:t>
            </a:r>
            <a:r>
              <a:rPr b="0" baseline="-25000" i="0" lang="en-US" sz="2950" u="none" cap="none" strike="noStrike">
                <a:solidFill>
                  <a:schemeClr val="dk1"/>
                </a:solidFill>
                <a:latin typeface="Calibri"/>
                <a:ea typeface="Calibri"/>
                <a:cs typeface="Calibri"/>
                <a:sym typeface="Calibri"/>
              </a:rPr>
              <a:t>3</a:t>
            </a:r>
            <a:r>
              <a:rPr b="0" i="0" lang="en-US" sz="2950" u="none" cap="none" strike="noStrike">
                <a:solidFill>
                  <a:schemeClr val="dk1"/>
                </a:solidFill>
                <a:latin typeface="Calibri"/>
                <a:ea typeface="Calibri"/>
                <a:cs typeface="Calibri"/>
                <a:sym typeface="Calibri"/>
              </a:rPr>
              <a:t>Xm</a:t>
            </a:r>
            <a:r>
              <a:rPr b="0" baseline="-25000" i="0" lang="en-US" sz="2950" u="none" cap="none" strike="noStrike">
                <a:solidFill>
                  <a:schemeClr val="dk1"/>
                </a:solidFill>
                <a:latin typeface="Calibri"/>
                <a:ea typeface="Calibri"/>
                <a:cs typeface="Calibri"/>
                <a:sym typeface="Calibri"/>
              </a:rPr>
              <a:t>4</a:t>
            </a:r>
            <a:r>
              <a:rPr b="0" i="0" lang="en-US" sz="2950" u="none" cap="none" strike="noStrike">
                <a:solidFill>
                  <a:schemeClr val="dk1"/>
                </a:solidFill>
                <a:latin typeface="Calibri"/>
                <a:ea typeface="Calibri"/>
                <a:cs typeface="Calibri"/>
                <a:sym typeface="Calibri"/>
              </a:rPr>
              <a:t>). We can do this in the following ways</a:t>
            </a:r>
            <a:endParaRPr/>
          </a:p>
          <a:p>
            <a:pPr indent="-342900" lvl="0" marL="342900" marR="0" rtl="0" algn="l">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((M1XM2)XM3)=(M1X(M2XM3)) The corresponding number of multiplications will be  m</a:t>
            </a:r>
            <a:r>
              <a:rPr b="0" baseline="-25000" i="0" lang="en-US" sz="2950" u="none" cap="none" strike="noStrike">
                <a:solidFill>
                  <a:schemeClr val="dk1"/>
                </a:solidFill>
                <a:latin typeface="Calibri"/>
                <a:ea typeface="Calibri"/>
                <a:cs typeface="Calibri"/>
                <a:sym typeface="Calibri"/>
              </a:rPr>
              <a:t>1</a:t>
            </a:r>
            <a:r>
              <a:rPr b="0" i="0" lang="en-US" sz="2950" u="none" cap="none" strike="noStrike">
                <a:solidFill>
                  <a:schemeClr val="dk1"/>
                </a:solidFill>
                <a:latin typeface="Calibri"/>
                <a:ea typeface="Calibri"/>
                <a:cs typeface="Calibri"/>
                <a:sym typeface="Calibri"/>
              </a:rPr>
              <a:t>Xm</a:t>
            </a:r>
            <a:r>
              <a:rPr b="0" baseline="-25000" i="0" lang="en-US" sz="2950" u="none" cap="none" strike="noStrike">
                <a:solidFill>
                  <a:schemeClr val="dk1"/>
                </a:solidFill>
                <a:latin typeface="Calibri"/>
                <a:ea typeface="Calibri"/>
                <a:cs typeface="Calibri"/>
                <a:sym typeface="Calibri"/>
              </a:rPr>
              <a:t>2</a:t>
            </a:r>
            <a:r>
              <a:rPr b="0" i="0" lang="en-US" sz="2950" u="none" cap="none" strike="noStrike">
                <a:solidFill>
                  <a:schemeClr val="dk1"/>
                </a:solidFill>
                <a:latin typeface="Calibri"/>
                <a:ea typeface="Calibri"/>
                <a:cs typeface="Calibri"/>
                <a:sym typeface="Calibri"/>
              </a:rPr>
              <a:t>Xm</a:t>
            </a:r>
            <a:r>
              <a:rPr b="0" baseline="-25000" i="0" lang="en-US" sz="2950" u="none" cap="none" strike="noStrike">
                <a:solidFill>
                  <a:schemeClr val="dk1"/>
                </a:solidFill>
                <a:latin typeface="Calibri"/>
                <a:ea typeface="Calibri"/>
                <a:cs typeface="Calibri"/>
                <a:sym typeface="Calibri"/>
              </a:rPr>
              <a:t>3</a:t>
            </a:r>
            <a:r>
              <a:rPr b="0" i="0" lang="en-US" sz="2950" u="none" cap="none" strike="noStrike">
                <a:solidFill>
                  <a:schemeClr val="dk1"/>
                </a:solidFill>
                <a:latin typeface="Calibri"/>
                <a:ea typeface="Calibri"/>
                <a:cs typeface="Calibri"/>
                <a:sym typeface="Calibri"/>
              </a:rPr>
              <a:t>+m</a:t>
            </a:r>
            <a:r>
              <a:rPr b="0" baseline="-25000" i="0" lang="en-US" sz="2950" u="none" cap="none" strike="noStrike">
                <a:solidFill>
                  <a:schemeClr val="dk1"/>
                </a:solidFill>
                <a:latin typeface="Calibri"/>
                <a:ea typeface="Calibri"/>
                <a:cs typeface="Calibri"/>
                <a:sym typeface="Calibri"/>
              </a:rPr>
              <a:t>1</a:t>
            </a:r>
            <a:r>
              <a:rPr b="0" i="0" lang="en-US" sz="2950" u="none" cap="none" strike="noStrike">
                <a:solidFill>
                  <a:schemeClr val="dk1"/>
                </a:solidFill>
                <a:latin typeface="Calibri"/>
                <a:ea typeface="Calibri"/>
                <a:cs typeface="Calibri"/>
                <a:sym typeface="Calibri"/>
              </a:rPr>
              <a:t>Xm</a:t>
            </a:r>
            <a:r>
              <a:rPr b="0" baseline="-25000" i="0" lang="en-US" sz="2950" u="none" cap="none" strike="noStrike">
                <a:solidFill>
                  <a:schemeClr val="dk1"/>
                </a:solidFill>
                <a:latin typeface="Calibri"/>
                <a:ea typeface="Calibri"/>
                <a:cs typeface="Calibri"/>
                <a:sym typeface="Calibri"/>
              </a:rPr>
              <a:t>3</a:t>
            </a:r>
            <a:r>
              <a:rPr b="0" i="0" lang="en-US" sz="2950" u="none" cap="none" strike="noStrike">
                <a:solidFill>
                  <a:schemeClr val="dk1"/>
                </a:solidFill>
                <a:latin typeface="Calibri"/>
                <a:ea typeface="Calibri"/>
                <a:cs typeface="Calibri"/>
                <a:sym typeface="Calibri"/>
              </a:rPr>
              <a:t>Xm</a:t>
            </a:r>
            <a:r>
              <a:rPr b="0" baseline="-25000" i="0" lang="en-US" sz="2950" u="none" cap="none" strike="noStrike">
                <a:solidFill>
                  <a:schemeClr val="dk1"/>
                </a:solidFill>
                <a:latin typeface="Calibri"/>
                <a:ea typeface="Calibri"/>
                <a:cs typeface="Calibri"/>
                <a:sym typeface="Calibri"/>
              </a:rPr>
              <a:t>4</a:t>
            </a:r>
            <a:r>
              <a:rPr b="0" i="0" lang="en-US" sz="2950" u="none" cap="none" strike="noStrike">
                <a:solidFill>
                  <a:schemeClr val="dk1"/>
                </a:solidFill>
                <a:latin typeface="Calibri"/>
                <a:ea typeface="Calibri"/>
                <a:cs typeface="Calibri"/>
                <a:sym typeface="Calibri"/>
              </a:rPr>
              <a:t> or m</a:t>
            </a:r>
            <a:r>
              <a:rPr b="0" baseline="-25000" i="0" lang="en-US" sz="2950" u="none" cap="none" strike="noStrike">
                <a:solidFill>
                  <a:schemeClr val="dk1"/>
                </a:solidFill>
                <a:latin typeface="Calibri"/>
                <a:ea typeface="Calibri"/>
                <a:cs typeface="Calibri"/>
                <a:sym typeface="Calibri"/>
              </a:rPr>
              <a:t>1</a:t>
            </a:r>
            <a:r>
              <a:rPr b="0" i="0" lang="en-US" sz="2950" u="none" cap="none" strike="noStrike">
                <a:solidFill>
                  <a:schemeClr val="dk1"/>
                </a:solidFill>
                <a:latin typeface="Calibri"/>
                <a:ea typeface="Calibri"/>
                <a:cs typeface="Calibri"/>
                <a:sym typeface="Calibri"/>
              </a:rPr>
              <a:t>Xm</a:t>
            </a:r>
            <a:r>
              <a:rPr b="0" baseline="-25000" i="0" lang="en-US" sz="2950" u="none" cap="none" strike="noStrike">
                <a:solidFill>
                  <a:schemeClr val="dk1"/>
                </a:solidFill>
                <a:latin typeface="Calibri"/>
                <a:ea typeface="Calibri"/>
                <a:cs typeface="Calibri"/>
                <a:sym typeface="Calibri"/>
              </a:rPr>
              <a:t>2</a:t>
            </a:r>
            <a:r>
              <a:rPr b="0" i="0" lang="en-US" sz="2950" u="none" cap="none" strike="noStrike">
                <a:solidFill>
                  <a:schemeClr val="dk1"/>
                </a:solidFill>
                <a:latin typeface="Calibri"/>
                <a:ea typeface="Calibri"/>
                <a:cs typeface="Calibri"/>
                <a:sym typeface="Calibri"/>
              </a:rPr>
              <a:t>Xm</a:t>
            </a:r>
            <a:r>
              <a:rPr b="0" baseline="-25000" i="0" lang="en-US" sz="2950" u="none" cap="none" strike="noStrike">
                <a:solidFill>
                  <a:schemeClr val="dk1"/>
                </a:solidFill>
                <a:latin typeface="Calibri"/>
                <a:ea typeface="Calibri"/>
                <a:cs typeface="Calibri"/>
                <a:sym typeface="Calibri"/>
              </a:rPr>
              <a:t>4</a:t>
            </a:r>
            <a:r>
              <a:rPr b="0" i="0" lang="en-US" sz="2950" u="none" cap="none" strike="noStrike">
                <a:solidFill>
                  <a:schemeClr val="dk1"/>
                </a:solidFill>
                <a:latin typeface="Calibri"/>
                <a:ea typeface="Calibri"/>
                <a:cs typeface="Calibri"/>
                <a:sym typeface="Calibri"/>
              </a:rPr>
              <a:t>+m</a:t>
            </a:r>
            <a:r>
              <a:rPr b="0" baseline="-25000" i="0" lang="en-US" sz="2950" u="none" cap="none" strike="noStrike">
                <a:solidFill>
                  <a:schemeClr val="dk1"/>
                </a:solidFill>
                <a:latin typeface="Calibri"/>
                <a:ea typeface="Calibri"/>
                <a:cs typeface="Calibri"/>
                <a:sym typeface="Calibri"/>
              </a:rPr>
              <a:t>2</a:t>
            </a:r>
            <a:r>
              <a:rPr b="0" i="0" lang="en-US" sz="2950" u="none" cap="none" strike="noStrike">
                <a:solidFill>
                  <a:schemeClr val="dk1"/>
                </a:solidFill>
                <a:latin typeface="Calibri"/>
                <a:ea typeface="Calibri"/>
                <a:cs typeface="Calibri"/>
                <a:sym typeface="Calibri"/>
              </a:rPr>
              <a:t>Xm</a:t>
            </a:r>
            <a:r>
              <a:rPr b="0" baseline="-25000" i="0" lang="en-US" sz="2950" u="none" cap="none" strike="noStrike">
                <a:solidFill>
                  <a:schemeClr val="dk1"/>
                </a:solidFill>
                <a:latin typeface="Calibri"/>
                <a:ea typeface="Calibri"/>
                <a:cs typeface="Calibri"/>
                <a:sym typeface="Calibri"/>
              </a:rPr>
              <a:t>3</a:t>
            </a:r>
            <a:r>
              <a:rPr b="0" i="0" lang="en-US" sz="2950" u="none" cap="none" strike="noStrike">
                <a:solidFill>
                  <a:schemeClr val="dk1"/>
                </a:solidFill>
                <a:latin typeface="Calibri"/>
                <a:ea typeface="Calibri"/>
                <a:cs typeface="Calibri"/>
                <a:sym typeface="Calibri"/>
              </a:rPr>
              <a:t>Xm</a:t>
            </a:r>
            <a:r>
              <a:rPr b="0" baseline="-25000" i="0" lang="en-US" sz="2950" u="none" cap="none" strike="noStrike">
                <a:solidFill>
                  <a:schemeClr val="dk1"/>
                </a:solidFill>
                <a:latin typeface="Calibri"/>
                <a:ea typeface="Calibri"/>
                <a:cs typeface="Calibri"/>
                <a:sym typeface="Calibri"/>
              </a:rPr>
              <a:t>4</a:t>
            </a:r>
            <a:r>
              <a:rPr b="0" i="0" lang="en-US" sz="2950" u="none" cap="none" strike="noStrike">
                <a:solidFill>
                  <a:schemeClr val="dk1"/>
                </a:solidFill>
                <a:latin typeface="Calibri"/>
                <a:ea typeface="Calibri"/>
                <a:cs typeface="Calibri"/>
                <a:sym typeface="Calibri"/>
              </a:rPr>
              <a:t> not necessarily equal. Then which order of multiplication will be the best?</a:t>
            </a:r>
            <a:endParaRPr b="0" i="0" sz="2950" u="none" cap="none" strike="noStrike">
              <a:solidFill>
                <a:schemeClr val="dk1"/>
              </a:solidFill>
              <a:latin typeface="Calibri"/>
              <a:ea typeface="Calibri"/>
              <a:cs typeface="Calibri"/>
              <a:sym typeface="Calibri"/>
            </a:endParaRPr>
          </a:p>
          <a:p>
            <a:pPr indent="-342900" lvl="0" marL="342900" marR="0" rtl="0" algn="l">
              <a:spcBef>
                <a:spcPts val="592"/>
              </a:spcBef>
              <a:spcAft>
                <a:spcPts val="0"/>
              </a:spcAft>
              <a:buClr>
                <a:schemeClr val="dk1"/>
              </a:buClr>
              <a:buFont typeface="Arial"/>
              <a:buNone/>
            </a:pPr>
            <a:r>
              <a:t/>
            </a:r>
            <a:endParaRPr b="0" i="0" sz="295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Chain Matrix Multiplication</a:t>
            </a:r>
            <a:endParaRPr b="0" i="0" sz="4400" u="none" cap="none" strike="noStrike">
              <a:solidFill>
                <a:schemeClr val="dk1"/>
              </a:solidFill>
              <a:latin typeface="Calibri"/>
              <a:ea typeface="Calibri"/>
              <a:cs typeface="Calibri"/>
              <a:sym typeface="Calibri"/>
            </a:endParaRPr>
          </a:p>
        </p:txBody>
      </p:sp>
      <p:sp>
        <p:nvSpPr>
          <p:cNvPr id="131" name="Google Shape;131;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Let us have matrices M_i, i=1,4 of dimensions (4X3), (3X7), (7X5), (5X8). Let C(I,j) be the minimum cost of multiplying matrices from I to j. Then we have</a:t>
            </a:r>
            <a:endParaRPr/>
          </a:p>
          <a:p>
            <a:pPr indent="-342900" lvl="0" marL="342900" marR="0" rtl="0" algn="l">
              <a:lnSpc>
                <a:spcPct val="90000"/>
              </a:lnSpc>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C(1,2)=4X3X7=84, c(2,3)=3X7X5=105, c(3,4)=7X5X8=280</a:t>
            </a:r>
            <a:endParaRPr/>
          </a:p>
          <a:p>
            <a:pPr indent="-342900" lvl="0" marL="342900" marR="0" rtl="0" algn="l">
              <a:lnSpc>
                <a:spcPct val="90000"/>
              </a:lnSpc>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Now there are two ways of multiplying M_i to M_(i+2) : ((M_iXM_(i+1))XM_(i+2)) and (M_iX(M_(i+1)XM_(i+2))) and the corresponding costs are</a:t>
            </a:r>
            <a:endParaRPr/>
          </a:p>
          <a:p>
            <a:pPr indent="-342900" lvl="0" marL="342900" marR="0" rtl="0" algn="l">
              <a:lnSpc>
                <a:spcPct val="90000"/>
              </a:lnSpc>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 </a:t>
            </a:r>
            <a:endParaRPr/>
          </a:p>
          <a:p>
            <a:pPr indent="-342900" lvl="0" marL="342900" marR="0" rtl="0" algn="l">
              <a:lnSpc>
                <a:spcPct val="90000"/>
              </a:lnSpc>
              <a:spcBef>
                <a:spcPts val="592"/>
              </a:spcBef>
              <a:spcAft>
                <a:spcPts val="0"/>
              </a:spcAft>
              <a:buClr>
                <a:schemeClr val="dk1"/>
              </a:buClr>
              <a:buFont typeface="Arial"/>
              <a:buNone/>
            </a:pPr>
            <a:r>
              <a:t/>
            </a:r>
            <a:endParaRPr b="0" i="0" sz="295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Chain Matrix Multiplication</a:t>
            </a:r>
            <a:endParaRPr b="0" i="0" sz="4400" u="none" cap="none" strike="noStrike">
              <a:solidFill>
                <a:schemeClr val="dk1"/>
              </a:solidFill>
              <a:latin typeface="Calibri"/>
              <a:ea typeface="Calibri"/>
              <a:cs typeface="Calibri"/>
              <a:sym typeface="Calibri"/>
            </a:endParaRPr>
          </a:p>
        </p:txBody>
      </p:sp>
      <p:sp>
        <p:nvSpPr>
          <p:cNvPr id="137" name="Google Shape;137;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C(1,3)=min{84+4.7.5, 4.3.5+105}=165</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C(2,4)=min{105+3.5.8, 280+3.7.8}=225</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C(1,4)=min{225+3.7.8, 84+280+4.7.8, 165+4.5.8}=325 </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 In general for multiplying matrices from I to j can be done in (j-i-1) ways. Starting from trivial multiplication of 2 matrices we build up optimal way of multiplying k matrices.</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