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The Theory of NP-Completeness</a:t>
            </a:r>
            <a:endParaRPr b="0" i="0" sz="4400" u="none" cap="none" strike="noStrike">
              <a:solidFill>
                <a:schemeClr val="dk1"/>
              </a:solidFill>
              <a:latin typeface="Calibri"/>
              <a:ea typeface="Calibri"/>
              <a:cs typeface="Calibri"/>
              <a:sym typeface="Calibri"/>
            </a:endParaRPr>
          </a:p>
        </p:txBody>
      </p:sp>
      <p:sp>
        <p:nvSpPr>
          <p:cNvPr id="89" name="Google Shape;8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There are problems for which it had been impossible to design efficient algorithms. By “efficient algorithms” we mean algorithms that solve the problem in polynomial time of input size. There are problems for  </a:t>
            </a:r>
            <a:endParaRPr b="0" i="0" sz="27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exponential time lower bounds could not be proved.</a:t>
            </a:r>
            <a:endParaRPr b="0" i="0" sz="27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By the early 1970s, literally hundreds of problems were stuck in this limbo. The theory of NP-Completeness, developed by Stephen Cook and Richard Karp, provided the tools to show that all of these problems were really the same problem.</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Satisﬁability</a:t>
            </a:r>
            <a:endParaRPr b="0" i="0" sz="4400" u="none" cap="none" strike="noStrike">
              <a:solidFill>
                <a:schemeClr val="dk1"/>
              </a:solidFill>
              <a:latin typeface="Calibri"/>
              <a:ea typeface="Calibri"/>
              <a:cs typeface="Calibri"/>
              <a:sym typeface="Calibri"/>
            </a:endParaRPr>
          </a:p>
        </p:txBody>
      </p:sp>
      <p:sp>
        <p:nvSpPr>
          <p:cNvPr id="143" name="Google Shape;14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600" u="none" cap="none" strike="noStrike">
                <a:solidFill>
                  <a:schemeClr val="dk1"/>
                </a:solidFill>
                <a:latin typeface="Calibri"/>
                <a:ea typeface="Calibri"/>
                <a:cs typeface="Calibri"/>
                <a:sym typeface="Calibri"/>
              </a:rPr>
              <a:t>Further, many strange and impossible to-believe things have been shown to be true if someone in fact did ﬁnd a fast satisﬁability algorithm.</a:t>
            </a:r>
            <a:endParaRPr/>
          </a:p>
          <a:p>
            <a:pPr indent="0" lvl="0" marL="0" marR="0" rtl="0" algn="l">
              <a:spcBef>
                <a:spcPts val="720"/>
              </a:spcBef>
              <a:spcAft>
                <a:spcPts val="0"/>
              </a:spcAft>
              <a:buClr>
                <a:schemeClr val="dk1"/>
              </a:buClr>
              <a:buFont typeface="Arial"/>
              <a:buNone/>
            </a:pPr>
            <a:r>
              <a:rPr b="0" i="0" lang="en-US" sz="3600" u="none" cap="none" strike="noStrike">
                <a:solidFill>
                  <a:schemeClr val="dk1"/>
                </a:solidFill>
                <a:latin typeface="Calibri"/>
                <a:ea typeface="Calibri"/>
                <a:cs typeface="Calibri"/>
                <a:sym typeface="Calibri"/>
              </a:rPr>
              <a:t>Clearly, Satisﬁability is in NP, since we can guess an assignment of TRUE, FALSE to the literals and check it in polynomial time.</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 versus NP</a:t>
            </a:r>
            <a:endParaRPr b="0" i="0" sz="4400" u="none" cap="none" strike="noStrike">
              <a:solidFill>
                <a:schemeClr val="dk1"/>
              </a:solidFill>
              <a:latin typeface="Calibri"/>
              <a:ea typeface="Calibri"/>
              <a:cs typeface="Calibri"/>
              <a:sym typeface="Calibri"/>
            </a:endParaRPr>
          </a:p>
        </p:txBody>
      </p:sp>
      <p:sp>
        <p:nvSpPr>
          <p:cNvPr id="149" name="Google Shape;14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The precise distinction between whether a problem is in P or NP is somewhat technical, requiring formal language theory and Turing machines to state correctly.</a:t>
            </a:r>
            <a:endParaRPr/>
          </a:p>
          <a:p>
            <a:pPr indent="0" lvl="0" marL="0" marR="0" rtl="0" algn="l">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However, intuitively a problem is in P, (ie. polynomial) if it can be solved in time polynomial in the size of the input.</a:t>
            </a:r>
            <a:endParaRPr/>
          </a:p>
          <a:p>
            <a:pPr indent="0" lvl="0" marL="0" marR="0" rtl="0" algn="l">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A problem is in NP if, given the answer, it is possible to verify that the answer is correct within time polynomial in the size of the input.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 versus NP</a:t>
            </a:r>
            <a:endParaRPr b="0" i="0" sz="4400" u="none" cap="none" strike="noStrike">
              <a:solidFill>
                <a:schemeClr val="dk1"/>
              </a:solidFill>
              <a:latin typeface="Calibri"/>
              <a:ea typeface="Calibri"/>
              <a:cs typeface="Calibri"/>
              <a:sym typeface="Calibri"/>
            </a:endParaRPr>
          </a:p>
        </p:txBody>
      </p:sp>
      <p:sp>
        <p:nvSpPr>
          <p:cNvPr id="155" name="Google Shape;15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Example P – Is there a path from s to t in G of length less than k.</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Example NP – Is there a TSP tour in G of length less than k.</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Given the tour, it is easy to add up the costs and convince   that it is correct</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 versus NP</a:t>
            </a:r>
            <a:endParaRPr b="0" i="0" sz="4400" u="none" cap="none" strike="noStrike">
              <a:solidFill>
                <a:schemeClr val="dk1"/>
              </a:solidFill>
              <a:latin typeface="Calibri"/>
              <a:ea typeface="Calibri"/>
              <a:cs typeface="Calibri"/>
              <a:sym typeface="Calibri"/>
            </a:endParaRPr>
          </a:p>
        </p:txBody>
      </p:sp>
      <p:sp>
        <p:nvSpPr>
          <p:cNvPr id="161" name="Google Shape;16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Example not in NP – How many TSP tours are there in G of length less than k. Since there can be an exponential number of them, we cannot count them all in polynomial time.</a:t>
            </a:r>
            <a:endParaRPr/>
          </a:p>
          <a:p>
            <a:pPr indent="0" lvl="0" marL="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Don’t let this issue confuse you – the important idea here is of reductions as a way of proving hardness.3-Satisﬁability</a:t>
            </a:r>
            <a:endParaRPr/>
          </a:p>
          <a:p>
            <a:pPr indent="0" lvl="0" marL="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Instance: A collection of clause C where each c clause contains</a:t>
            </a:r>
            <a:endParaRPr/>
          </a:p>
          <a:p>
            <a:pPr indent="0" lvl="0" marL="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exactly 3 literals, boolean variable v.</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 versus NP</a:t>
            </a:r>
            <a:endParaRPr b="0" i="0" sz="4400" u="none" cap="none" strike="noStrike">
              <a:solidFill>
                <a:schemeClr val="dk1"/>
              </a:solidFill>
              <a:latin typeface="Calibri"/>
              <a:ea typeface="Calibri"/>
              <a:cs typeface="Calibri"/>
              <a:sym typeface="Calibri"/>
            </a:endParaRPr>
          </a:p>
        </p:txBody>
      </p:sp>
      <p:sp>
        <p:nvSpPr>
          <p:cNvPr id="167" name="Google Shape;16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Question: Is there a truth assignment to v so that each clause is satisﬁed?</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Note that this is a more restricted problem than SAT. If 3-SAT is NP-complete, it implies SAT is NP-complete but not visaversa, perhaps long clauses are what makes SAT difﬁcult?!</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After all, 1-Sat is trivial!</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 versus NP</a:t>
            </a:r>
            <a:endParaRPr b="0" i="0" sz="4400" u="none" cap="none" strike="noStrike">
              <a:solidFill>
                <a:schemeClr val="dk1"/>
              </a:solidFill>
              <a:latin typeface="Calibri"/>
              <a:ea typeface="Calibri"/>
              <a:cs typeface="Calibri"/>
              <a:sym typeface="Calibri"/>
            </a:endParaRPr>
          </a:p>
        </p:txBody>
      </p:sp>
      <p:sp>
        <p:nvSpPr>
          <p:cNvPr id="173" name="Google Shape;17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Theorem: 3-SAT is NP-Complete</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Proof: 3-SAT is NP – given an assignment, just check that each clause is covered. To prove it is complete, a reduction from Sat ∝ 3 − Sat must be provided. We will transform each clause independently based on its length.</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Suppose the clause Ci contains k literals.</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 versus NP</a:t>
            </a:r>
            <a:endParaRPr b="0" i="0" sz="4400" u="none" cap="none" strike="noStrike">
              <a:solidFill>
                <a:schemeClr val="dk1"/>
              </a:solidFill>
              <a:latin typeface="Calibri"/>
              <a:ea typeface="Calibri"/>
              <a:cs typeface="Calibri"/>
              <a:sym typeface="Calibri"/>
            </a:endParaRPr>
          </a:p>
        </p:txBody>
      </p:sp>
      <p:sp>
        <p:nvSpPr>
          <p:cNvPr id="179" name="Google Shape;17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If k = 1, meaning Ci = {z1}, create two new variables</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v1, v2 and four new 3-literal clauses:</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{v1, v2, z1}, {v1, v2, z1}, {v1, v2, z1}, {v1, v2, z1}.</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Note that the only way all four of these can be satisﬁed is</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if z is TRUE.</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If k = 2, meaning {z1, z2}, create one new variable v1 and two new clauses: {v1, z1, z2}, {v1, z1, z2}</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If k = 3, meaning {z1, z2, z3}, copy into the 3-SAT</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instance as it is.</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 versus NP</a:t>
            </a:r>
            <a:endParaRPr b="0" i="0" sz="4400" u="none" cap="none" strike="noStrike">
              <a:solidFill>
                <a:schemeClr val="dk1"/>
              </a:solidFill>
              <a:latin typeface="Calibri"/>
              <a:ea typeface="Calibri"/>
              <a:cs typeface="Calibri"/>
              <a:sym typeface="Calibri"/>
            </a:endParaRPr>
          </a:p>
        </p:txBody>
      </p:sp>
      <p:sp>
        <p:nvSpPr>
          <p:cNvPr id="185" name="Google Shape;185;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If k &gt; 3, meaning {z1, z2, ..., zn}, create n − 3 new</a:t>
            </a:r>
            <a:endParaRPr/>
          </a:p>
          <a:p>
            <a:pPr indent="0" lvl="0" marL="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variables and n − 2 new clauses in a chain: {vi , zi , vi},</a:t>
            </a:r>
            <a:endParaRPr/>
          </a:p>
          <a:p>
            <a:pPr indent="0" lvl="0" marL="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 .</a:t>
            </a:r>
            <a:endParaRPr/>
          </a:p>
          <a:p>
            <a:pPr indent="0" lvl="0" marL="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If none of the original variables in a clause are TRUE, there is no way to satisfy all of them using the additional variable:</a:t>
            </a:r>
            <a:endParaRPr/>
          </a:p>
          <a:p>
            <a:pPr indent="0" lvl="0" marL="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(F, F, T),(F, F, T), . . . ,(F, F, F)</a:t>
            </a:r>
            <a:endParaRPr/>
          </a:p>
          <a:p>
            <a:pPr indent="0" lvl="0" marL="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But if any literal is TRUE, we have n − 3 free variables and</a:t>
            </a:r>
            <a:endParaRPr/>
          </a:p>
          <a:p>
            <a:pPr indent="0" lvl="0" marL="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n − 3 remaining 3-clauses, so we can satisfy each of them.</a:t>
            </a:r>
            <a:endParaRPr/>
          </a:p>
          <a:p>
            <a:pPr indent="0" lvl="0" marL="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(F, F, T),(F, F, T), . . . ,(F, T, F), . . . ,(T, F, F),(T, F, F)</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 versus NP</a:t>
            </a:r>
            <a:endParaRPr b="0" i="0" sz="4400" u="none" cap="none" strike="noStrike">
              <a:solidFill>
                <a:schemeClr val="dk1"/>
              </a:solidFill>
              <a:latin typeface="Calibri"/>
              <a:ea typeface="Calibri"/>
              <a:cs typeface="Calibri"/>
              <a:sym typeface="Calibri"/>
            </a:endParaRPr>
          </a:p>
        </p:txBody>
      </p:sp>
      <p:sp>
        <p:nvSpPr>
          <p:cNvPr id="191" name="Google Shape;19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Since any SAT solution will also satisfy the 3-SAT instance and any 3-SAT solution sets variables giving a SAT solution</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the problems are equivalent. If there were n clauses and m total literals in the SAT instance, this transform takes O(m) time, so SAT and 3-SAT.</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 versus NP</a:t>
            </a:r>
            <a:endParaRPr b="0" i="0" sz="4400" u="none" cap="none" strike="noStrike">
              <a:solidFill>
                <a:schemeClr val="dk1"/>
              </a:solidFill>
              <a:latin typeface="Calibri"/>
              <a:ea typeface="Calibri"/>
              <a:cs typeface="Calibri"/>
              <a:sym typeface="Calibri"/>
            </a:endParaRPr>
          </a:p>
        </p:txBody>
      </p:sp>
      <p:sp>
        <p:nvSpPr>
          <p:cNvPr id="197" name="Google Shape;19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Note that a slight modiﬁcation to this construction would prove 4-SAT, or 5-SAT,... also NP-complete. However, it breaks down when we try to use it for 2-SAT, since there is no way to stuff anything into the chain of clauses. It turns out that resolution gives a polynomial time algorithm for 2-SAT.</a:t>
            </a:r>
            <a:endParaRPr/>
          </a:p>
          <a:p>
            <a:pPr indent="0" lvl="0" marL="0" marR="0" rtl="0" algn="l">
              <a:lnSpc>
                <a:spcPct val="9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Having at least 3-literals per clause is what makes the problem difﬁcult.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The Main Idea</a:t>
            </a:r>
            <a:endParaRPr b="0" i="0" sz="4400" u="none" cap="none" strike="noStrike">
              <a:solidFill>
                <a:schemeClr val="dk1"/>
              </a:solidFill>
              <a:latin typeface="Calibri"/>
              <a:ea typeface="Calibri"/>
              <a:cs typeface="Calibri"/>
              <a:sym typeface="Calibri"/>
            </a:endParaRPr>
          </a:p>
        </p:txBody>
      </p:sp>
      <p:sp>
        <p:nvSpPr>
          <p:cNvPr id="95" name="Google Shape;95;p14"/>
          <p:cNvSpPr txBox="1"/>
          <p:nvPr>
            <p:ph idx="1" type="body"/>
          </p:nvPr>
        </p:nvSpPr>
        <p:spPr>
          <a:xfrm>
            <a:off x="457200" y="15240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Suppose I gave you the following algorithm to solve the</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bandersnatch problem:</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Bandersnatch(G)</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Convert G to an instance of the Bo-billy problem Y .</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Call the subroutine Bo-billy on Y to solve this instance.</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Return the answer of Bo-billy(Y ) as the answer to G.</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Such a translation from instances of one type of problem to instances of another type such that answers are preserved is called a reduction.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A Perpetual Point of Confusion</a:t>
            </a:r>
            <a:endParaRPr b="0" i="0" sz="4400" u="none" cap="none" strike="noStrike">
              <a:solidFill>
                <a:schemeClr val="dk1"/>
              </a:solidFill>
              <a:latin typeface="Calibri"/>
              <a:ea typeface="Calibri"/>
              <a:cs typeface="Calibri"/>
              <a:sym typeface="Calibri"/>
            </a:endParaRPr>
          </a:p>
        </p:txBody>
      </p:sp>
      <p:sp>
        <p:nvSpPr>
          <p:cNvPr id="203" name="Google Shape;20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Now that we have shown 3-SAT is NP-complete,</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we may use it for further reductions. Since the set of 3-SAT instances is smaller and more regular than the SAT instances, it will be easier to use 3-SAT for future reductions.</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Remember the direction to reduction!</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Sat ∝ 3 − Sat ∝ XA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A Perpetual Point of Confusion</a:t>
            </a:r>
            <a:endParaRPr b="0" i="0" sz="4400" u="none" cap="none" strike="noStrike">
              <a:solidFill>
                <a:schemeClr val="dk1"/>
              </a:solidFill>
              <a:latin typeface="Calibri"/>
              <a:ea typeface="Calibri"/>
              <a:cs typeface="Calibri"/>
              <a:sym typeface="Calibri"/>
            </a:endParaRPr>
          </a:p>
        </p:txBody>
      </p:sp>
      <p:sp>
        <p:nvSpPr>
          <p:cNvPr id="209" name="Google Shape;209;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Note carefully the direction of the reduction.</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We must transform every instance of a known NP-complete problem to an instance of the problem we are interested in. If we do the reduction the other way, all we get is a slow way to solve x, by using a subroutine which probably will take exponential time.</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A Perpetual Point of Confusion</a:t>
            </a:r>
            <a:endParaRPr b="0" i="0" sz="4400" u="none" cap="none" strike="noStrike">
              <a:solidFill>
                <a:schemeClr val="dk1"/>
              </a:solidFill>
              <a:latin typeface="Calibri"/>
              <a:ea typeface="Calibri"/>
              <a:cs typeface="Calibri"/>
              <a:sym typeface="Calibri"/>
            </a:endParaRPr>
          </a:p>
        </p:txBody>
      </p:sp>
      <p:sp>
        <p:nvSpPr>
          <p:cNvPr id="215" name="Google Shape;21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This always is confusing at ﬁrst - it seems bass-ackwards.</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Make sure you understand the direction of reduction now - and think back to this when you get confused.</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The Main Idea</a:t>
            </a:r>
            <a:endParaRPr b="0" i="0" sz="4400" u="none" cap="none" strike="noStrike">
              <a:solidFill>
                <a:schemeClr val="dk1"/>
              </a:solidFill>
              <a:latin typeface="Calibri"/>
              <a:ea typeface="Calibri"/>
              <a:cs typeface="Calibri"/>
              <a:sym typeface="Calibri"/>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Now suppose my reduction translates G to Y in O(P(n)):</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1. If my Bo-billy subroutine ran in O(P′(n)) I can solve the</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Bandersnatch problem in O(P(n) + P′(n))</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2. If I know that Ω(P′(n)) is a lower-bound to compute Bandersnatch, then Ω(P′(n) − P(n)) must be a lowerbound to compute Bo-billy.</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The second argument is the idea we use to prove problems hard!</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What is a problem?</a:t>
            </a:r>
            <a:endParaRPr b="0" i="0" sz="4400" u="none" cap="none" strike="noStrike">
              <a:solidFill>
                <a:schemeClr val="dk1"/>
              </a:solidFill>
              <a:latin typeface="Calibri"/>
              <a:ea typeface="Calibri"/>
              <a:cs typeface="Calibri"/>
              <a:sym typeface="Calibri"/>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A problem is a general question, with parameters for the input</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and conditions on what is a satisfactory answer or solution.</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An instance is a problem with the input parameters speciﬁed.</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Example: The Traveling Salesman</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Problem: Given a weighted graph G, what tour {v1, v2, ..., vn}</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Minimizes sum</a:t>
            </a:r>
            <a:r>
              <a:rPr b="0" baseline="-25000" i="0" lang="en-US" sz="2700" u="none" cap="none" strike="noStrike">
                <a:solidFill>
                  <a:schemeClr val="dk1"/>
                </a:solidFill>
                <a:latin typeface="Calibri"/>
                <a:ea typeface="Calibri"/>
                <a:cs typeface="Calibri"/>
                <a:sym typeface="Calibri"/>
              </a:rPr>
              <a:t>i=1,n-1</a:t>
            </a:r>
            <a:r>
              <a:rPr b="0" i="0" lang="en-US" sz="2700" u="none" cap="none" strike="noStrike">
                <a:solidFill>
                  <a:schemeClr val="dk1"/>
                </a:solidFill>
                <a:latin typeface="Calibri"/>
                <a:ea typeface="Calibri"/>
                <a:cs typeface="Calibri"/>
                <a:sym typeface="Calibri"/>
              </a:rPr>
              <a:t>1d[v</a:t>
            </a:r>
            <a:r>
              <a:rPr b="0" baseline="-25000" i="0" lang="en-US" sz="2700" u="none" cap="none" strike="noStrike">
                <a:solidFill>
                  <a:schemeClr val="dk1"/>
                </a:solidFill>
                <a:latin typeface="Calibri"/>
                <a:ea typeface="Calibri"/>
                <a:cs typeface="Calibri"/>
                <a:sym typeface="Calibri"/>
              </a:rPr>
              <a:t>i</a:t>
            </a:r>
            <a:r>
              <a:rPr b="0" i="0" lang="en-US" sz="2700" u="none" cap="none" strike="noStrike">
                <a:solidFill>
                  <a:schemeClr val="dk1"/>
                </a:solidFill>
                <a:latin typeface="Calibri"/>
                <a:ea typeface="Calibri"/>
                <a:cs typeface="Calibri"/>
                <a:sym typeface="Calibri"/>
              </a:rPr>
              <a:t> , v</a:t>
            </a:r>
            <a:r>
              <a:rPr b="0" baseline="-25000" i="0" lang="en-US" sz="2700" u="none" cap="none" strike="noStrike">
                <a:solidFill>
                  <a:schemeClr val="dk1"/>
                </a:solidFill>
                <a:latin typeface="Calibri"/>
                <a:ea typeface="Calibri"/>
                <a:cs typeface="Calibri"/>
                <a:sym typeface="Calibri"/>
              </a:rPr>
              <a:t>i+1</a:t>
            </a:r>
            <a:r>
              <a:rPr b="0" i="0" lang="en-US" sz="2700" u="none" cap="none" strike="noStrike">
                <a:solidFill>
                  <a:schemeClr val="dk1"/>
                </a:solidFill>
                <a:latin typeface="Calibri"/>
                <a:ea typeface="Calibri"/>
                <a:cs typeface="Calibri"/>
                <a:sym typeface="Calibri"/>
              </a:rPr>
              <a:t>] + d[v</a:t>
            </a:r>
            <a:r>
              <a:rPr b="0" baseline="-25000" i="0" lang="en-US" sz="2700" u="none" cap="none" strike="noStrike">
                <a:solidFill>
                  <a:schemeClr val="dk1"/>
                </a:solidFill>
                <a:latin typeface="Calibri"/>
                <a:ea typeface="Calibri"/>
                <a:cs typeface="Calibri"/>
                <a:sym typeface="Calibri"/>
              </a:rPr>
              <a:t>n</a:t>
            </a:r>
            <a:r>
              <a:rPr b="0" i="0" lang="en-US" sz="2700" u="none" cap="none" strike="noStrike">
                <a:solidFill>
                  <a:schemeClr val="dk1"/>
                </a:solidFill>
                <a:latin typeface="Calibri"/>
                <a:ea typeface="Calibri"/>
                <a:cs typeface="Calibri"/>
                <a:sym typeface="Calibri"/>
              </a:rPr>
              <a:t>, v</a:t>
            </a:r>
            <a:r>
              <a:rPr b="0" baseline="-25000" i="0" lang="en-US" sz="2700" u="none" cap="none" strike="noStrike">
                <a:solidFill>
                  <a:schemeClr val="dk1"/>
                </a:solidFill>
                <a:latin typeface="Calibri"/>
                <a:ea typeface="Calibri"/>
                <a:cs typeface="Calibri"/>
                <a:sym typeface="Calibri"/>
              </a:rPr>
              <a:t>1</a:t>
            </a:r>
            <a:r>
              <a:rPr b="0" i="0" lang="en-US" sz="270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Instance: d[v</a:t>
            </a:r>
            <a:r>
              <a:rPr b="0" baseline="-25000" i="0" lang="en-US" sz="2700" u="none" cap="none" strike="noStrike">
                <a:solidFill>
                  <a:schemeClr val="dk1"/>
                </a:solidFill>
                <a:latin typeface="Calibri"/>
                <a:ea typeface="Calibri"/>
                <a:cs typeface="Calibri"/>
                <a:sym typeface="Calibri"/>
              </a:rPr>
              <a:t>1</a:t>
            </a:r>
            <a:r>
              <a:rPr b="0" i="0" lang="en-US" sz="2700" u="none" cap="none" strike="noStrike">
                <a:solidFill>
                  <a:schemeClr val="dk1"/>
                </a:solidFill>
                <a:latin typeface="Calibri"/>
                <a:ea typeface="Calibri"/>
                <a:cs typeface="Calibri"/>
                <a:sym typeface="Calibri"/>
              </a:rPr>
              <a:t>, d</a:t>
            </a:r>
            <a:r>
              <a:rPr b="0" baseline="-25000" i="0" lang="en-US" sz="2700" u="none" cap="none" strike="noStrike">
                <a:solidFill>
                  <a:schemeClr val="dk1"/>
                </a:solidFill>
                <a:latin typeface="Calibri"/>
                <a:ea typeface="Calibri"/>
                <a:cs typeface="Calibri"/>
                <a:sym typeface="Calibri"/>
              </a:rPr>
              <a:t>2</a:t>
            </a:r>
            <a:r>
              <a:rPr b="0" i="0" lang="en-US" sz="2700" u="none" cap="none" strike="noStrike">
                <a:solidFill>
                  <a:schemeClr val="dk1"/>
                </a:solidFill>
                <a:latin typeface="Calibri"/>
                <a:ea typeface="Calibri"/>
                <a:cs typeface="Calibri"/>
                <a:sym typeface="Calibri"/>
              </a:rPr>
              <a:t>] = 10, d[v</a:t>
            </a:r>
            <a:r>
              <a:rPr b="0" baseline="-25000" i="0" lang="en-US" sz="2700" u="none" cap="none" strike="noStrike">
                <a:solidFill>
                  <a:schemeClr val="dk1"/>
                </a:solidFill>
                <a:latin typeface="Calibri"/>
                <a:ea typeface="Calibri"/>
                <a:cs typeface="Calibri"/>
                <a:sym typeface="Calibri"/>
              </a:rPr>
              <a:t>1</a:t>
            </a:r>
            <a:r>
              <a:rPr b="0" i="0" lang="en-US" sz="2700" u="none" cap="none" strike="noStrike">
                <a:solidFill>
                  <a:schemeClr val="dk1"/>
                </a:solidFill>
                <a:latin typeface="Calibri"/>
                <a:ea typeface="Calibri"/>
                <a:cs typeface="Calibri"/>
                <a:sym typeface="Calibri"/>
              </a:rPr>
              <a:t>, d</a:t>
            </a:r>
            <a:r>
              <a:rPr b="0" baseline="-25000" i="0" lang="en-US" sz="2700" u="none" cap="none" strike="noStrike">
                <a:solidFill>
                  <a:schemeClr val="dk1"/>
                </a:solidFill>
                <a:latin typeface="Calibri"/>
                <a:ea typeface="Calibri"/>
                <a:cs typeface="Calibri"/>
                <a:sym typeface="Calibri"/>
              </a:rPr>
              <a:t>3</a:t>
            </a:r>
            <a:r>
              <a:rPr b="0" i="0" lang="en-US" sz="2700" u="none" cap="none" strike="noStrike">
                <a:solidFill>
                  <a:schemeClr val="dk1"/>
                </a:solidFill>
                <a:latin typeface="Calibri"/>
                <a:ea typeface="Calibri"/>
                <a:cs typeface="Calibri"/>
                <a:sym typeface="Calibri"/>
              </a:rPr>
              <a:t>] = 5, d[v</a:t>
            </a:r>
            <a:r>
              <a:rPr b="0" baseline="-25000" i="0" lang="en-US" sz="2700" u="none" cap="none" strike="noStrike">
                <a:solidFill>
                  <a:schemeClr val="dk1"/>
                </a:solidFill>
                <a:latin typeface="Calibri"/>
                <a:ea typeface="Calibri"/>
                <a:cs typeface="Calibri"/>
                <a:sym typeface="Calibri"/>
              </a:rPr>
              <a:t>1</a:t>
            </a:r>
            <a:r>
              <a:rPr b="0" i="0" lang="en-US" sz="2700" u="none" cap="none" strike="noStrike">
                <a:solidFill>
                  <a:schemeClr val="dk1"/>
                </a:solidFill>
                <a:latin typeface="Calibri"/>
                <a:ea typeface="Calibri"/>
                <a:cs typeface="Calibri"/>
                <a:sym typeface="Calibri"/>
              </a:rPr>
              <a:t>, d</a:t>
            </a:r>
            <a:r>
              <a:rPr b="0" baseline="-25000" i="0" lang="en-US" sz="2700" u="none" cap="none" strike="noStrike">
                <a:solidFill>
                  <a:schemeClr val="dk1"/>
                </a:solidFill>
                <a:latin typeface="Calibri"/>
                <a:ea typeface="Calibri"/>
                <a:cs typeface="Calibri"/>
                <a:sym typeface="Calibri"/>
              </a:rPr>
              <a:t>4</a:t>
            </a:r>
            <a:r>
              <a:rPr b="0" i="0" lang="en-US" sz="2700" u="none" cap="none" strike="noStrike">
                <a:solidFill>
                  <a:schemeClr val="dk1"/>
                </a:solidFill>
                <a:latin typeface="Calibri"/>
                <a:ea typeface="Calibri"/>
                <a:cs typeface="Calibri"/>
                <a:sym typeface="Calibri"/>
              </a:rPr>
              <a:t>] = 9,</a:t>
            </a:r>
            <a:endParaRPr/>
          </a:p>
          <a:p>
            <a:pPr indent="-342900" lvl="0" marL="342900" marR="0" rtl="0" algn="l">
              <a:lnSpc>
                <a:spcPct val="80000"/>
              </a:lnSpc>
              <a:spcBef>
                <a:spcPts val="300"/>
              </a:spcBef>
              <a:spcAft>
                <a:spcPts val="0"/>
              </a:spcAft>
              <a:buClr>
                <a:schemeClr val="dk1"/>
              </a:buClr>
              <a:buFont typeface="Arial"/>
              <a:buNone/>
            </a:pPr>
            <a:r>
              <a:rPr b="0" i="0" lang="en-US" sz="15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What is a problem?</a:t>
            </a:r>
            <a:endParaRPr b="0" i="0" sz="4400" u="none" cap="none" strike="noStrike">
              <a:solidFill>
                <a:schemeClr val="dk1"/>
              </a:solidFill>
              <a:latin typeface="Calibri"/>
              <a:ea typeface="Calibri"/>
              <a:cs typeface="Calibri"/>
              <a:sym typeface="Calibri"/>
            </a:endParaRPr>
          </a:p>
        </p:txBody>
      </p:sp>
      <p:sp>
        <p:nvSpPr>
          <p:cNvPr id="113" name="Google Shape;1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Solution: {v1, v2, v3, v4} cost= 27</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A problem with answers restricted to yes and no is called a decision problem. Most interesting optimization problems can be phrased as decision problems which capture the essence of the computation.</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Example: The Traveling Salesman Decision Problem.</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Given a weighted graph G and integer k, does there exist[v</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 d</a:t>
            </a:r>
            <a:r>
              <a:rPr b="0" baseline="-25000" i="0" lang="en-US" sz="2950" u="none" cap="none" strike="noStrike">
                <a:solidFill>
                  <a:schemeClr val="dk1"/>
                </a:solidFill>
                <a:latin typeface="Calibri"/>
                <a:ea typeface="Calibri"/>
                <a:cs typeface="Calibri"/>
                <a:sym typeface="Calibri"/>
              </a:rPr>
              <a:t>3</a:t>
            </a:r>
            <a:r>
              <a:rPr b="0" i="0" lang="en-US" sz="2950" u="none" cap="none" strike="noStrike">
                <a:solidFill>
                  <a:schemeClr val="dk1"/>
                </a:solidFill>
                <a:latin typeface="Calibri"/>
                <a:ea typeface="Calibri"/>
                <a:cs typeface="Calibri"/>
                <a:sym typeface="Calibri"/>
              </a:rPr>
              <a:t>] = 6, d[v</a:t>
            </a:r>
            <a:r>
              <a:rPr b="0" baseline="-25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 d</a:t>
            </a:r>
            <a:r>
              <a:rPr b="0" baseline="-25000" i="0" lang="en-US" sz="2950" u="none" cap="none" strike="noStrike">
                <a:solidFill>
                  <a:schemeClr val="dk1"/>
                </a:solidFill>
                <a:latin typeface="Calibri"/>
                <a:ea typeface="Calibri"/>
                <a:cs typeface="Calibri"/>
                <a:sym typeface="Calibri"/>
              </a:rPr>
              <a:t>4</a:t>
            </a:r>
            <a:r>
              <a:rPr b="0" i="0" lang="en-US" sz="2950" u="none" cap="none" strike="noStrike">
                <a:solidFill>
                  <a:schemeClr val="dk1"/>
                </a:solidFill>
                <a:latin typeface="Calibri"/>
                <a:ea typeface="Calibri"/>
                <a:cs typeface="Calibri"/>
                <a:sym typeface="Calibri"/>
              </a:rPr>
              <a:t>] = 9, d[v</a:t>
            </a:r>
            <a:r>
              <a:rPr b="0" baseline="-25000" i="0" lang="en-US" sz="2950" u="none" cap="none" strike="noStrike">
                <a:solidFill>
                  <a:schemeClr val="dk1"/>
                </a:solidFill>
                <a:latin typeface="Calibri"/>
                <a:ea typeface="Calibri"/>
                <a:cs typeface="Calibri"/>
                <a:sym typeface="Calibri"/>
              </a:rPr>
              <a:t>3</a:t>
            </a:r>
            <a:r>
              <a:rPr b="0" i="0" lang="en-US" sz="2950" u="none" cap="none" strike="noStrike">
                <a:solidFill>
                  <a:schemeClr val="dk1"/>
                </a:solidFill>
                <a:latin typeface="Calibri"/>
                <a:ea typeface="Calibri"/>
                <a:cs typeface="Calibri"/>
                <a:sym typeface="Calibri"/>
              </a:rPr>
              <a:t>, d</a:t>
            </a:r>
            <a:r>
              <a:rPr b="0" baseline="-25000" i="0" lang="en-US" sz="2950" u="none" cap="none" strike="noStrike">
                <a:solidFill>
                  <a:schemeClr val="dk1"/>
                </a:solidFill>
                <a:latin typeface="Calibri"/>
                <a:ea typeface="Calibri"/>
                <a:cs typeface="Calibri"/>
                <a:sym typeface="Calibri"/>
              </a:rPr>
              <a:t>4</a:t>
            </a:r>
            <a:r>
              <a:rPr b="0" i="0" lang="en-US" sz="2950" u="none" cap="none" strike="noStrike">
                <a:solidFill>
                  <a:schemeClr val="dk1"/>
                </a:solidFill>
                <a:latin typeface="Calibri"/>
                <a:ea typeface="Calibri"/>
                <a:cs typeface="Calibri"/>
                <a:sym typeface="Calibri"/>
              </a:rPr>
              <a:t>] = 3</a:t>
            </a:r>
            <a:endParaRPr/>
          </a:p>
          <a:p>
            <a:pPr indent="-342900" lvl="0" marL="342900" marR="0" rtl="0" algn="l">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What is a problem?</a:t>
            </a:r>
            <a:endParaRPr b="0" i="0" sz="4400" u="none" cap="none" strike="noStrike">
              <a:solidFill>
                <a:schemeClr val="dk1"/>
              </a:solidFill>
              <a:latin typeface="Calibri"/>
              <a:ea typeface="Calibri"/>
              <a:cs typeface="Calibri"/>
              <a:sym typeface="Calibri"/>
            </a:endParaRPr>
          </a:p>
        </p:txBody>
      </p:sp>
      <p:sp>
        <p:nvSpPr>
          <p:cNvPr id="119" name="Google Shape;1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Using binary search and the decision version of the problem</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we can ﬁnd the optimal TSP solution. For convenience, from now on we will talk only about decision problems.</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Note that there are many possible ways to encode the input</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graph: adjacency matrices, edge lists, etc. All reasonable</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encodings will be within polynomial size of each other.</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What is a problem?</a:t>
            </a:r>
            <a:endParaRPr b="0" i="0" sz="4400" u="none" cap="none" strike="noStrike">
              <a:solidFill>
                <a:schemeClr val="dk1"/>
              </a:solidFill>
              <a:latin typeface="Calibri"/>
              <a:ea typeface="Calibri"/>
              <a:cs typeface="Calibri"/>
              <a:sym typeface="Calibri"/>
            </a:endParaRPr>
          </a:p>
        </p:txBody>
      </p:sp>
      <p:sp>
        <p:nvSpPr>
          <p:cNvPr id="125" name="Google Shape;12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The fact that we can ignore minor differences in encoding is important. We are concerned with the difference between algorithms which are polynomial and exponential in the size of the input.</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Consider the following logic problem:</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Instance: A set V of variables and a set of clauses C over V .</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Question: Does there exist a satisfying truth assignment for C?</a:t>
            </a:r>
            <a:endParaRPr/>
          </a:p>
          <a:p>
            <a:pPr indent="0" lvl="0" marL="0" marR="0" rtl="0" algn="l">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a:p>
            <a:pPr indent="-342900" lvl="0" marL="342900" marR="0" rtl="0" algn="l">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Satisﬁability</a:t>
            </a:r>
            <a:endParaRPr b="0" i="0" sz="4400" u="none" cap="none" strike="noStrike">
              <a:solidFill>
                <a:schemeClr val="dk1"/>
              </a:solidFill>
              <a:latin typeface="Calibri"/>
              <a:ea typeface="Calibri"/>
              <a:cs typeface="Calibri"/>
              <a:sym typeface="Calibri"/>
            </a:endParaRPr>
          </a:p>
        </p:txBody>
      </p:sp>
      <p:sp>
        <p:nvSpPr>
          <p:cNvPr id="131" name="Google Shape;13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Example 1: V = v1, v2 and C = {{v1, v2}, {v1, v2}}</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A clause is satisﬁed when at least one literal in it is TRUE. C is satisﬁed when v1 = v2 =TRUE.</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Example 2: V = v1, v2,</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C = {{v1, v2}, {v1, v2}, {v1}}</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Although you try, and you try, and you try and you try, you can get no satisfaction.</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Satisﬁability</a:t>
            </a:r>
            <a:endParaRPr b="0" i="0" sz="4400" u="none" cap="none" strike="noStrike">
              <a:solidFill>
                <a:schemeClr val="dk1"/>
              </a:solidFill>
              <a:latin typeface="Calibri"/>
              <a:ea typeface="Calibri"/>
              <a:cs typeface="Calibri"/>
              <a:sym typeface="Calibri"/>
            </a:endParaRPr>
          </a:p>
        </p:txBody>
      </p:sp>
      <p:sp>
        <p:nvSpPr>
          <p:cNvPr id="137" name="Google Shape;13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There is no satisfying assigment since v1 must be FALSE (third clause), so v2 must be FALSE (second clause), but then the ﬁrst clause is unsatisﬁable! For various reasons, it is known that satisﬁability is a hard problem. Every top-notch algorithm expert in the world (and countless other, lesser lights) have tried to come up with a fast algorithm to test whether a given set of clauses is satisﬁable, but all have failed.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