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2" r:id="rId6"/>
    <p:sldId id="274" r:id="rId7"/>
    <p:sldId id="263" r:id="rId8"/>
    <p:sldId id="270" r:id="rId9"/>
    <p:sldId id="264" r:id="rId10"/>
    <p:sldId id="265" r:id="rId11"/>
    <p:sldId id="266" r:id="rId12"/>
    <p:sldId id="267" r:id="rId13"/>
    <p:sldId id="275" r:id="rId14"/>
    <p:sldId id="260" r:id="rId15"/>
    <p:sldId id="276" r:id="rId16"/>
    <p:sldId id="269" r:id="rId17"/>
    <p:sldId id="272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0000FF"/>
    <a:srgbClr val="CC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50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A7615E-EF95-4118-B4F0-8D2292E4D3AE}"/>
              </a:ext>
            </a:extLst>
          </p:cNvPr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47F4CD7B-F00D-4726-B5C5-99009CA2BAA7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>
            <a:noAutofit/>
          </a:bodyPr>
          <a:lstStyle>
            <a:lvl1pPr algn="r">
              <a:defRPr sz="4200" b="1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0">
            <a:extLst>
              <a:ext uri="{FF2B5EF4-FFF2-40B4-BE49-F238E27FC236}">
                <a16:creationId xmlns:a16="http://schemas.microsoft.com/office/drawing/2014/main" id="{B8280BCD-E073-4295-8F7E-679EC7E5C4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0575" y="6557963"/>
            <a:ext cx="2003425" cy="227012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altLang="zh-CN"/>
          </a:p>
        </p:txBody>
      </p:sp>
      <p:sp>
        <p:nvSpPr>
          <p:cNvPr id="7" name="Footer Placeholder 17">
            <a:extLst>
              <a:ext uri="{FF2B5EF4-FFF2-40B4-BE49-F238E27FC236}">
                <a16:creationId xmlns:a16="http://schemas.microsoft.com/office/drawing/2014/main" id="{1C48DBA6-D83D-4366-8D50-38D687F97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19400" y="6557963"/>
            <a:ext cx="2927350" cy="228600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altLang="zh-CN"/>
          </a:p>
        </p:txBody>
      </p:sp>
      <p:sp>
        <p:nvSpPr>
          <p:cNvPr id="8" name="Slide Number Placeholder 28">
            <a:extLst>
              <a:ext uri="{FF2B5EF4-FFF2-40B4-BE49-F238E27FC236}">
                <a16:creationId xmlns:a16="http://schemas.microsoft.com/office/drawing/2014/main" id="{8A4F2C38-5049-418B-A939-E0A42D623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0350" y="6556375"/>
            <a:ext cx="588963" cy="2286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DDD7A80-9F1F-4745-82B7-1997362472D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44695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6">
            <a:extLst>
              <a:ext uri="{FF2B5EF4-FFF2-40B4-BE49-F238E27FC236}">
                <a16:creationId xmlns:a16="http://schemas.microsoft.com/office/drawing/2014/main" id="{C19BD5DA-08B9-489B-8FEA-DD50B8024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0AD620D-B49A-428A-A4AA-D2D6A4CB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19CCF8DE-D543-4649-B466-38732D371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20CAD1-DBC6-4A32-8662-3FF2FB13F8A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7683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59CE2-6405-4590-8E08-5CDD802A61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43388" y="6557963"/>
            <a:ext cx="2001837" cy="227012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1F9FC-7078-465A-B947-25AD36B64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556375"/>
            <a:ext cx="3657600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EEBDC-BD7E-487F-B978-32389D631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54750" y="6553200"/>
            <a:ext cx="587375" cy="228600"/>
          </a:xfrm>
        </p:spPr>
        <p:txBody>
          <a:bodyPr/>
          <a:lstStyle>
            <a:lvl1pPr>
              <a:defRPr/>
            </a:lvl1pPr>
          </a:lstStyle>
          <a:p>
            <a:fld id="{C8114280-96F4-46C3-BC42-9E631DC79D3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5386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6">
            <a:extLst>
              <a:ext uri="{FF2B5EF4-FFF2-40B4-BE49-F238E27FC236}">
                <a16:creationId xmlns:a16="http://schemas.microsoft.com/office/drawing/2014/main" id="{791A9F20-7FE7-49A6-8080-1C605B333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73CEBE0-E049-4C7E-96D6-F23987AE3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15">
            <a:extLst>
              <a:ext uri="{FF2B5EF4-FFF2-40B4-BE49-F238E27FC236}">
                <a16:creationId xmlns:a16="http://schemas.microsoft.com/office/drawing/2014/main" id="{B8C32E91-5DF1-4F5C-8C8D-61870DC9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425915-B6D8-42BB-AE0F-A88BBD934D2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742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6">
            <a:extLst>
              <a:ext uri="{FF2B5EF4-FFF2-40B4-BE49-F238E27FC236}">
                <a16:creationId xmlns:a16="http://schemas.microsoft.com/office/drawing/2014/main" id="{67078CAE-63D4-47CB-A492-746FEF6AF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E62639E-CFC6-4FE8-A256-BD8638A14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E3362B36-2C20-4998-8278-757F53665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564691-AC9A-46A9-95ED-9466A3FD72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5794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anchor="t"/>
          <a:lstStyle>
            <a:lvl1pPr algn="r">
              <a:buNone/>
              <a:defRPr sz="42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7B2C4-54AF-4977-8058-CA7338E493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556375"/>
            <a:ext cx="2001838" cy="22701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13A97-FFE9-442D-9225-556024FAA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138" y="6556375"/>
            <a:ext cx="2895600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719D7-6B28-43FA-8624-0588A6F87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34175" y="6554788"/>
            <a:ext cx="587375" cy="228600"/>
          </a:xfrm>
        </p:spPr>
        <p:txBody>
          <a:bodyPr/>
          <a:lstStyle>
            <a:lvl1pPr>
              <a:defRPr/>
            </a:lvl1pPr>
          </a:lstStyle>
          <a:p>
            <a:fld id="{4F8243CA-F8C1-4A2A-82B6-7972DBC2DF2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80969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6">
            <a:extLst>
              <a:ext uri="{FF2B5EF4-FFF2-40B4-BE49-F238E27FC236}">
                <a16:creationId xmlns:a16="http://schemas.microsoft.com/office/drawing/2014/main" id="{8AC4110B-E179-477C-AA52-B3383B4C5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1B47E646-3409-41E3-9578-1DDF420EF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15">
            <a:extLst>
              <a:ext uri="{FF2B5EF4-FFF2-40B4-BE49-F238E27FC236}">
                <a16:creationId xmlns:a16="http://schemas.microsoft.com/office/drawing/2014/main" id="{4AE26C06-0210-4922-AC30-A6C5DBD61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C3BEF5-3024-4842-A978-09DE934BC8A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4137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6">
            <a:extLst>
              <a:ext uri="{FF2B5EF4-FFF2-40B4-BE49-F238E27FC236}">
                <a16:creationId xmlns:a16="http://schemas.microsoft.com/office/drawing/2014/main" id="{F8095629-614C-4A26-BFA4-80C589BA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C257CE25-35A4-430F-96E8-2CC555A90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15">
            <a:extLst>
              <a:ext uri="{FF2B5EF4-FFF2-40B4-BE49-F238E27FC236}">
                <a16:creationId xmlns:a16="http://schemas.microsoft.com/office/drawing/2014/main" id="{A79EED23-4C60-4E6B-B827-E09C192F1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C1CB26-962E-4873-A034-5B146AC91AD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4471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6">
            <a:extLst>
              <a:ext uri="{FF2B5EF4-FFF2-40B4-BE49-F238E27FC236}">
                <a16:creationId xmlns:a16="http://schemas.microsoft.com/office/drawing/2014/main" id="{292BB2F6-4177-433D-BF08-06D94050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9D9E1-C5E4-4885-8E4F-A0731FBF8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BD91E49E-F7D2-4F58-B8D9-84B630272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413AA9-D362-47E1-962F-186622B56AF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4107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6">
            <a:extLst>
              <a:ext uri="{FF2B5EF4-FFF2-40B4-BE49-F238E27FC236}">
                <a16:creationId xmlns:a16="http://schemas.microsoft.com/office/drawing/2014/main" id="{CA08CF0B-CD3F-4C05-9A88-6A24D08CC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116F9F32-4844-4D80-B9B7-F505FB0AF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15">
            <a:extLst>
              <a:ext uri="{FF2B5EF4-FFF2-40B4-BE49-F238E27FC236}">
                <a16:creationId xmlns:a16="http://schemas.microsoft.com/office/drawing/2014/main" id="{0FC00218-478E-4736-A6A1-ED87892BD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4FFD46-CB5E-4856-8D1D-CF39ACC80F0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6542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lIns="45720" tIns="0" rIns="0" bIns="0" spcCol="0" rtlCol="0" fromWordArt="0" forceAA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6">
            <a:extLst>
              <a:ext uri="{FF2B5EF4-FFF2-40B4-BE49-F238E27FC236}">
                <a16:creationId xmlns:a16="http://schemas.microsoft.com/office/drawing/2014/main" id="{A73D45E8-89D5-4D76-AB2C-1E5D6406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171ABBAA-14D1-43D0-B96A-DAE78C83A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15">
            <a:extLst>
              <a:ext uri="{FF2B5EF4-FFF2-40B4-BE49-F238E27FC236}">
                <a16:creationId xmlns:a16="http://schemas.microsoft.com/office/drawing/2014/main" id="{687AE1FA-4ADD-438A-978E-79FBDBC4D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E9EB84-D7DC-4F50-A841-B756EA7DA2E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1117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BFFFC97-5F44-44AD-B9AF-E047072AB086}"/>
              </a:ext>
            </a:extLst>
          </p:cNvPr>
          <p:cNvSpPr/>
          <p:nvPr/>
        </p:nvSpPr>
        <p:spPr>
          <a:xfrm rot="21240000">
            <a:off x="598488" y="1004888"/>
            <a:ext cx="4319587" cy="431165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739050-FA99-4C49-908A-5D751ECCB4DA}"/>
              </a:ext>
            </a:extLst>
          </p:cNvPr>
          <p:cNvSpPr/>
          <p:nvPr/>
        </p:nvSpPr>
        <p:spPr>
          <a:xfrm rot="21420000">
            <a:off x="596900" y="998538"/>
            <a:ext cx="4319588" cy="4313237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lIns="82296" tIns="0" rIns="0" bIns="0" spcCol="0" rtlCol="0" fromWordArt="0" forceAA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000933BF-EF72-4B14-980D-8A01A0CF1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092B1D83-C4B7-41EC-B7C0-3B26F51FE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8685C3A5-43AF-49AF-A5BA-01A7E9633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DCD7BB-7128-44C2-B69F-F152EAB528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420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FCC503-169E-43E3-8D4C-8875B4F78ED8}"/>
              </a:ext>
            </a:extLst>
          </p:cNvPr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4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AB76CCB4-47F1-4BCD-89F0-142871303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20675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0" name="Text Placeholder 30">
            <a:extLst>
              <a:ext uri="{FF2B5EF4-FFF2-40B4-BE49-F238E27FC236}">
                <a16:creationId xmlns:a16="http://schemas.microsoft.com/office/drawing/2014/main" id="{6A0736B4-E37B-4528-9A3A-5853BCF1849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9725"/>
            <a:ext cx="7239000" cy="484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7" name="Date Placeholder 26">
            <a:extLst>
              <a:ext uri="{FF2B5EF4-FFF2-40B4-BE49-F238E27FC236}">
                <a16:creationId xmlns:a16="http://schemas.microsoft.com/office/drawing/2014/main" id="{BB1AFFCB-535E-40B0-8C0D-89FB6008D4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46563" y="6557963"/>
            <a:ext cx="2001837" cy="22701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2280E9-D79F-4EA2-8E50-5C2862475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557963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BC862729-F325-4256-BF68-0529C2D7FB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51575" y="6556375"/>
            <a:ext cx="588963" cy="2286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DDB19DA-D72D-444C-BF24-5CEA9B13E75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6" r:id="rId2"/>
    <p:sldLayoutId id="2147483765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6" r:id="rId9"/>
    <p:sldLayoutId id="2147483762" r:id="rId10"/>
    <p:sldLayoutId id="2147483767" r:id="rId11"/>
    <p:sldLayoutId id="214748376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 kern="1200" cap="all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latin typeface="+mj-lt"/>
          <a:ea typeface="+mj-ea"/>
          <a:cs typeface="黑体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  <a:ea typeface="黑体"/>
          <a:cs typeface="黑体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  <a:ea typeface="黑体"/>
          <a:cs typeface="黑体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  <a:ea typeface="黑体"/>
          <a:cs typeface="黑体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  <a:ea typeface="黑体"/>
          <a:cs typeface="黑体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  <a:ea typeface="黑体"/>
          <a:cs typeface="黑体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  <a:ea typeface="黑体"/>
          <a:cs typeface="黑体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  <a:ea typeface="黑体"/>
          <a:cs typeface="黑体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  <a:ea typeface="黑体"/>
          <a:cs typeface="黑体"/>
        </a:defRPr>
      </a:lvl9pPr>
      <a:extLst/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SzPct val="73000"/>
        <a:buFont typeface="Wingdings 2" panose="05020102010507070707" pitchFamily="18" charset="2"/>
        <a:buChar char=""/>
        <a:defRPr sz="2600" kern="1200">
          <a:solidFill>
            <a:schemeClr val="tx1"/>
          </a:solidFill>
          <a:latin typeface="+mn-lt"/>
          <a:ea typeface="+mn-ea"/>
          <a:cs typeface="华文新魏"/>
        </a:defRPr>
      </a:lvl1pPr>
      <a:lvl2pPr marL="520700" indent="-228600" algn="l" rtl="0" eaLnBrk="0" fontAlgn="base" hangingPunct="0">
        <a:spcBef>
          <a:spcPts val="500"/>
        </a:spcBef>
        <a:spcAft>
          <a:spcPct val="0"/>
        </a:spcAft>
        <a:buClr>
          <a:srgbClr val="F9B639"/>
        </a:buClr>
        <a:buSzPct val="80000"/>
        <a:buFont typeface="Wingdings 2" panose="05020102010507070707" pitchFamily="18" charset="2"/>
        <a:buChar char=""/>
        <a:defRPr sz="2300" kern="1200">
          <a:solidFill>
            <a:srgbClr val="6C6C6C"/>
          </a:solidFill>
          <a:latin typeface="+mn-lt"/>
          <a:ea typeface="+mn-ea"/>
          <a:cs typeface="华文新魏"/>
        </a:defRPr>
      </a:lvl2pPr>
      <a:lvl3pPr marL="7588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60000"/>
        <a:buFont typeface="Wingdings" panose="05000000000000000000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华文新魏"/>
        </a:defRPr>
      </a:lvl3pPr>
      <a:lvl4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F9B639"/>
        </a:buClr>
        <a:buSzPct val="80000"/>
        <a:buFont typeface="Wingdings 2" panose="05020102010507070707" pitchFamily="18" charset="2"/>
        <a:buChar char=""/>
        <a:defRPr sz="2000" kern="1200">
          <a:solidFill>
            <a:srgbClr val="6C6C6C"/>
          </a:solidFill>
          <a:latin typeface="+mn-lt"/>
          <a:ea typeface="+mn-ea"/>
          <a:cs typeface="华文新魏"/>
        </a:defRPr>
      </a:lvl4pPr>
      <a:lvl5pPr marL="12795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70000"/>
        <a:buFont typeface="Wingdings" panose="05000000000000000000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华文新魏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E668F53E-D553-43DB-AC1D-F0939052A61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35150" y="1125538"/>
            <a:ext cx="6629400" cy="22098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>
                <a:cs typeface="+mj-cs"/>
              </a:rPr>
              <a:t>Summary Writing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7F2A9B9-41E6-4D74-AF77-3393E75409F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354388" y="3540125"/>
            <a:ext cx="5114925" cy="1101725"/>
          </a:xfrm>
        </p:spPr>
        <p:txBody>
          <a:bodyPr/>
          <a:lstStyle/>
          <a:p>
            <a:pPr eaLnBrk="1" hangingPunct="1"/>
            <a:endParaRPr lang="en-US" altLang="zh-CN">
              <a:cs typeface="华文新魏" panose="020B0503020204020204" pitchFamily="2" charset="-122"/>
            </a:endParaRPr>
          </a:p>
          <a:p>
            <a:pPr eaLnBrk="1" hangingPunct="1"/>
            <a:endParaRPr lang="en-US" altLang="zh-CN">
              <a:cs typeface="华文新魏" panose="020B0503020204020204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>
            <a:extLst>
              <a:ext uri="{FF2B5EF4-FFF2-40B4-BE49-F238E27FC236}">
                <a16:creationId xmlns:a16="http://schemas.microsoft.com/office/drawing/2014/main" id="{C6B9AE88-FAFA-4367-A2B5-D87D37A9F5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088" y="260350"/>
            <a:ext cx="8316912" cy="922338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>
                <a:cs typeface="+mj-cs"/>
              </a:rPr>
              <a:t>III. Techniques in summary writing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2C892173-CECA-499C-BD6A-C4E146ECAD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650" y="1484313"/>
            <a:ext cx="8137525" cy="5040312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 startAt="3"/>
            </a:pPr>
            <a:r>
              <a:rPr lang="en-US" altLang="zh-CN">
                <a:solidFill>
                  <a:srgbClr val="FF3300"/>
                </a:solidFill>
                <a:cs typeface="华文新魏" panose="020B0503020204020204" pitchFamily="2" charset="-122"/>
              </a:rPr>
              <a:t>Ways of condensation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zh-CN">
                <a:solidFill>
                  <a:srgbClr val="CC00FF"/>
                </a:solidFill>
                <a:cs typeface="华文新魏" panose="020B0503020204020204" pitchFamily="2" charset="-122"/>
              </a:rPr>
              <a:t>Use synonyms or synonymous phrases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>
                <a:cs typeface="华文新魏" panose="020B0503020204020204" pitchFamily="2" charset="-122"/>
              </a:rPr>
              <a:t>He had a good command of English. 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>
                <a:cs typeface="华文新魏" panose="020B0503020204020204" pitchFamily="2" charset="-122"/>
              </a:rPr>
              <a:t>(He knew English well.)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zh-CN">
                <a:solidFill>
                  <a:srgbClr val="CC00FF"/>
                </a:solidFill>
                <a:cs typeface="华文新魏" panose="020B0503020204020204" pitchFamily="2" charset="-122"/>
              </a:rPr>
              <a:t>Change the structure of simple sentences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>
                <a:cs typeface="华文新魏" panose="020B0503020204020204" pitchFamily="2" charset="-122"/>
              </a:rPr>
              <a:t>My brother has an appreciation of modern art.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>
                <a:cs typeface="华文新魏" panose="020B0503020204020204" pitchFamily="2" charset="-122"/>
              </a:rPr>
              <a:t>(My brother appreciates modern art.)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>
            <a:extLst>
              <a:ext uri="{FF2B5EF4-FFF2-40B4-BE49-F238E27FC236}">
                <a16:creationId xmlns:a16="http://schemas.microsoft.com/office/drawing/2014/main" id="{5F3A45D6-93A1-4391-9C08-0DF95E020F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088" y="1557338"/>
            <a:ext cx="8316912" cy="5040312"/>
          </a:xfrm>
        </p:spPr>
        <p:txBody>
          <a:bodyPr/>
          <a:lstStyle/>
          <a:p>
            <a:pPr marL="609600" indent="-609600" eaLnBrk="1" hangingPunct="1">
              <a:lnSpc>
                <a:spcPct val="125000"/>
              </a:lnSpc>
              <a:buClr>
                <a:schemeClr val="tx1"/>
              </a:buClr>
            </a:pPr>
            <a:r>
              <a:rPr lang="en-US" altLang="zh-CN">
                <a:solidFill>
                  <a:srgbClr val="CC00FF"/>
                </a:solidFill>
                <a:cs typeface="华文新魏" panose="020B0503020204020204" pitchFamily="2" charset="-122"/>
              </a:rPr>
              <a:t>Turn complex sentences into simple sentences</a:t>
            </a:r>
            <a:endParaRPr lang="en-US" altLang="zh-CN">
              <a:cs typeface="华文新魏" panose="020B0503020204020204" pitchFamily="2" charset="-122"/>
            </a:endParaRPr>
          </a:p>
          <a:p>
            <a:pPr marL="609600" indent="-609600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>
                <a:cs typeface="华文新魏" panose="020B0503020204020204" pitchFamily="2" charset="-122"/>
              </a:rPr>
              <a:t>He received a welcome that was as cold as ice.</a:t>
            </a:r>
          </a:p>
          <a:p>
            <a:pPr marL="609600" indent="-609600"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>
                <a:cs typeface="华文新魏" panose="020B0503020204020204" pitchFamily="2" charset="-122"/>
              </a:rPr>
              <a:t>(He received an icy welcome.)</a:t>
            </a:r>
            <a:endParaRPr lang="en-US" altLang="zh-CN">
              <a:solidFill>
                <a:srgbClr val="CC00FF"/>
              </a:solidFill>
              <a:cs typeface="华文新魏" panose="020B0503020204020204" pitchFamily="2" charset="-122"/>
            </a:endParaRPr>
          </a:p>
          <a:p>
            <a:pPr marL="609600" indent="-609600" eaLnBrk="1" hangingPunct="1">
              <a:lnSpc>
                <a:spcPct val="125000"/>
              </a:lnSpc>
            </a:pPr>
            <a:r>
              <a:rPr lang="en-US" altLang="zh-CN">
                <a:solidFill>
                  <a:srgbClr val="CC00FF"/>
                </a:solidFill>
                <a:cs typeface="华文新魏" panose="020B0503020204020204" pitchFamily="2" charset="-122"/>
              </a:rPr>
              <a:t>Combine the sentences</a:t>
            </a:r>
          </a:p>
          <a:p>
            <a:pPr marL="609600" indent="-609600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>
                <a:cs typeface="华文新魏" panose="020B0503020204020204" pitchFamily="2" charset="-122"/>
              </a:rPr>
              <a:t>Hurry up. If you don’t, you’ll miss the train.</a:t>
            </a:r>
          </a:p>
          <a:p>
            <a:pPr marL="609600" indent="-609600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>
                <a:cs typeface="华文新魏" panose="020B0503020204020204" pitchFamily="2" charset="-122"/>
              </a:rPr>
              <a:t>(Hurry up or you’ll miss the train.)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>
            <a:extLst>
              <a:ext uri="{FF2B5EF4-FFF2-40B4-BE49-F238E27FC236}">
                <a16:creationId xmlns:a16="http://schemas.microsoft.com/office/drawing/2014/main" id="{72B1025A-4F0E-48ED-A54A-13A2479A67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4213" y="1628775"/>
            <a:ext cx="8459787" cy="2087563"/>
          </a:xfrm>
        </p:spPr>
        <p:txBody>
          <a:bodyPr/>
          <a:lstStyle/>
          <a:p>
            <a:pPr marL="609600" indent="-609600" eaLnBrk="1" hangingPunct="1">
              <a:buClr>
                <a:schemeClr val="tx1"/>
              </a:buClr>
              <a:buFontTx/>
              <a:buAutoNum type="arabicPeriod" startAt="4"/>
            </a:pPr>
            <a:r>
              <a:rPr lang="en-US" altLang="zh-CN">
                <a:solidFill>
                  <a:srgbClr val="FF3300"/>
                </a:solidFill>
                <a:cs typeface="华文新魏" panose="020B0503020204020204" pitchFamily="2" charset="-122"/>
              </a:rPr>
              <a:t>Finding the topic sentence and making an outline</a:t>
            </a:r>
          </a:p>
          <a:p>
            <a:pPr marL="609600" indent="-609600" eaLnBrk="1" hangingPunct="1">
              <a:buClr>
                <a:schemeClr val="tx1"/>
              </a:buClr>
              <a:buFontTx/>
              <a:buNone/>
            </a:pPr>
            <a:r>
              <a:rPr lang="en-US" altLang="zh-CN">
                <a:solidFill>
                  <a:srgbClr val="FF3300"/>
                </a:solidFill>
                <a:cs typeface="华文新魏" panose="020B0503020204020204" pitchFamily="2" charset="-122"/>
              </a:rPr>
              <a:t>     </a:t>
            </a:r>
            <a:r>
              <a:rPr lang="en-US" altLang="zh-CN">
                <a:solidFill>
                  <a:srgbClr val="CC00FF"/>
                </a:solidFill>
                <a:cs typeface="华文新魏" panose="020B0503020204020204" pitchFamily="2" charset="-122"/>
              </a:rPr>
              <a:t>topic sentence</a:t>
            </a:r>
            <a:r>
              <a:rPr lang="en-US" altLang="zh-CN">
                <a:solidFill>
                  <a:srgbClr val="FF3300"/>
                </a:solidFill>
                <a:cs typeface="华文新魏" panose="020B0503020204020204" pitchFamily="2" charset="-122"/>
              </a:rPr>
              <a:t> </a:t>
            </a:r>
            <a:r>
              <a:rPr lang="en-US" altLang="zh-CN">
                <a:cs typeface="华文新魏" panose="020B0503020204020204" pitchFamily="2" charset="-122"/>
              </a:rPr>
              <a:t>/</a:t>
            </a:r>
            <a:r>
              <a:rPr lang="en-US" altLang="zh-CN">
                <a:solidFill>
                  <a:srgbClr val="FF3300"/>
                </a:solidFill>
                <a:cs typeface="华文新魏" panose="020B0503020204020204" pitchFamily="2" charset="-122"/>
              </a:rPr>
              <a:t> </a:t>
            </a:r>
            <a:r>
              <a:rPr lang="en-US" altLang="zh-CN">
                <a:solidFill>
                  <a:srgbClr val="CC00FF"/>
                </a:solidFill>
                <a:cs typeface="华文新魏" panose="020B0503020204020204" pitchFamily="2" charset="-122"/>
              </a:rPr>
              <a:t>outline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5C1DDE9-5C8C-4E21-A67A-9C5E8E07A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en-US">
              <a:cs typeface="+mj-cs"/>
            </a:endParaRP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2D492C77-5631-46E4-AE9C-0350DA1734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chemeClr val="hlink"/>
                </a:solidFill>
                <a:cs typeface="华文新魏" panose="020B0503020204020204" pitchFamily="2" charset="-122"/>
              </a:rPr>
              <a:t>Thesis statement</a:t>
            </a:r>
            <a:r>
              <a:rPr lang="en-US" altLang="zh-CN">
                <a:solidFill>
                  <a:schemeClr val="accent2"/>
                </a:solidFill>
                <a:cs typeface="华文新魏" panose="020B0503020204020204" pitchFamily="2" charset="-122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cs typeface="华文新魏" panose="020B0503020204020204" pitchFamily="2" charset="-122"/>
              </a:rPr>
              <a:t>   the topic or general subject matter of the text;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cs typeface="华文新魏" panose="020B0503020204020204" pitchFamily="2" charset="-122"/>
              </a:rPr>
              <a:t>   the author’s major assertion, comment, or position on the topic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>
              <a:cs typeface="华文新魏" panose="020B0503020204020204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68E8159-9A4E-4957-99E0-6091E091B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0DA86CD-3747-4B71-8259-1064CEDA4A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chemeClr val="hlink"/>
                </a:solidFill>
                <a:cs typeface="华文新魏" panose="020B0503020204020204" pitchFamily="2" charset="-122"/>
              </a:rPr>
              <a:t>Supporting ideas</a:t>
            </a:r>
            <a:r>
              <a:rPr lang="en-US" altLang="zh-CN">
                <a:solidFill>
                  <a:schemeClr val="accent2"/>
                </a:solidFill>
                <a:cs typeface="华文新魏" panose="020B0503020204020204" pitchFamily="2" charset="-122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cs typeface="华文新魏" panose="020B0503020204020204" pitchFamily="2" charset="-122"/>
              </a:rPr>
              <a:t>   major supporting ideas;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cs typeface="华文新魏" panose="020B0503020204020204" pitchFamily="2" charset="-122"/>
              </a:rPr>
              <a:t>   relationships among these ideas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cs typeface="华文新魏" panose="020B0503020204020204" pitchFamily="2" charset="-122"/>
              </a:rPr>
              <a:t>   no specifics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cs typeface="华文新魏" panose="020B0503020204020204" pitchFamily="2" charset="-122"/>
              </a:rPr>
              <a:t>   the author’s purpose in writing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cs typeface="华文新魏" panose="020B0503020204020204" pitchFamily="2" charset="-122"/>
              </a:rPr>
              <a:t>   no personal opinions, ideas, and inferences.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CF5B95B-C811-4585-913D-C6175522E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A57D80B0-EB55-4964-9B3A-56D966C61A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>
                <a:solidFill>
                  <a:schemeClr val="hlink"/>
                </a:solidFill>
                <a:cs typeface="华文新魏" panose="020B0503020204020204" pitchFamily="2" charset="-122"/>
              </a:rPr>
              <a:t>Grammar and the structure of writing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>
                <a:cs typeface="华文新魏" panose="020B0503020204020204" pitchFamily="2" charset="-122"/>
              </a:rPr>
              <a:t>   avoid direct quotation;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>
                <a:cs typeface="华文新魏" panose="020B0503020204020204" pitchFamily="2" charset="-122"/>
              </a:rPr>
              <a:t>   use transitional words (Firstly, secondly, next, moreover, However, In addition, Lastly)</a:t>
            </a:r>
          </a:p>
          <a:p>
            <a:pPr eaLnBrk="1" hangingPunct="1"/>
            <a:r>
              <a:rPr lang="en-US" altLang="zh-CN" sz="3200">
                <a:solidFill>
                  <a:schemeClr val="hlink"/>
                </a:solidFill>
                <a:cs typeface="华文新魏" panose="020B0503020204020204" pitchFamily="2" charset="-122"/>
              </a:rPr>
              <a:t>Length</a:t>
            </a:r>
            <a:r>
              <a:rPr lang="en-US" altLang="zh-CN" sz="3200">
                <a:solidFill>
                  <a:schemeClr val="accent2"/>
                </a:solidFill>
                <a:cs typeface="华文新魏" panose="020B0503020204020204" pitchFamily="2" charset="-122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chemeClr val="accent2"/>
                </a:solidFill>
                <a:cs typeface="华文新魏" panose="020B0503020204020204" pitchFamily="2" charset="-122"/>
              </a:rPr>
              <a:t>            1/4 to 1/3 of the original </a:t>
            </a:r>
          </a:p>
          <a:p>
            <a:pPr eaLnBrk="1" hangingPunct="1"/>
            <a:endParaRPr lang="en-US" altLang="zh-CN" sz="3200">
              <a:cs typeface="华文新魏" panose="020B0503020204020204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847F476-F99A-437B-A73D-F78CF4A5D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4000" dirty="0">
                <a:solidFill>
                  <a:schemeClr val="accent2"/>
                </a:solidFill>
              </a:rPr>
              <a:t>Steps in writing a summary</a:t>
            </a:r>
            <a:br>
              <a:rPr lang="en-US" altLang="zh-CN" sz="4000" dirty="0">
                <a:solidFill>
                  <a:schemeClr val="accent2"/>
                </a:solidFill>
              </a:rPr>
            </a:br>
            <a:endParaRPr lang="en-US" dirty="0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16F45967-4B04-4C05-ABB5-6304B1E444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609600" indent="-609600" eaLnBrk="1" fontAlgn="auto" hangingPunct="1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altLang="zh-CN" sz="3200" dirty="0">
                <a:solidFill>
                  <a:schemeClr val="hlink"/>
                </a:solidFill>
                <a:cs typeface="+mn-cs"/>
              </a:rPr>
              <a:t>Read</a:t>
            </a:r>
            <a:r>
              <a:rPr lang="en-US" altLang="zh-CN" sz="3200" dirty="0">
                <a:cs typeface="+mn-cs"/>
              </a:rPr>
              <a:t> the article</a:t>
            </a:r>
          </a:p>
          <a:p>
            <a:pPr marL="609600" indent="-609600" eaLnBrk="1" fontAlgn="auto" hangingPunct="1"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zh-CN" sz="3200" dirty="0">
                <a:cs typeface="+mn-cs"/>
              </a:rPr>
              <a:t>      To understand the article and find the general theme.</a:t>
            </a:r>
          </a:p>
          <a:p>
            <a:pPr marL="609600" indent="-609600" eaLnBrk="1" fontAlgn="auto" hangingPunct="1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altLang="zh-CN" sz="3200" dirty="0">
                <a:solidFill>
                  <a:schemeClr val="hlink"/>
                </a:solidFill>
                <a:cs typeface="+mn-cs"/>
              </a:rPr>
              <a:t>Reread </a:t>
            </a:r>
            <a:r>
              <a:rPr lang="en-US" altLang="zh-CN" sz="3200" dirty="0">
                <a:cs typeface="+mn-cs"/>
              </a:rPr>
              <a:t>the article</a:t>
            </a:r>
          </a:p>
          <a:p>
            <a:pPr marL="609600" indent="-609600" eaLnBrk="1" fontAlgn="auto" hangingPunct="1"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zh-CN" sz="3200" dirty="0">
                <a:cs typeface="+mn-cs"/>
              </a:rPr>
              <a:t>      Divide into sections and label each section.</a:t>
            </a:r>
          </a:p>
          <a:p>
            <a:pPr marL="609600" indent="-609600" eaLnBrk="1" fontAlgn="auto" hangingPunct="1"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zh-CN" sz="3200" dirty="0">
                <a:cs typeface="+mn-cs"/>
              </a:rPr>
              <a:t>      Understand the important parts.</a:t>
            </a:r>
          </a:p>
          <a:p>
            <a:pPr marL="609600" indent="-609600" eaLnBrk="1" fontAlgn="auto" hangingPunct="1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altLang="zh-CN" sz="3200" dirty="0">
                <a:solidFill>
                  <a:schemeClr val="hlink"/>
                </a:solidFill>
                <a:cs typeface="+mn-cs"/>
              </a:rPr>
              <a:t>Paraphrase</a:t>
            </a:r>
          </a:p>
          <a:p>
            <a:pPr marL="609600" indent="-609600" eaLnBrk="1" fontAlgn="auto" hangingPunct="1"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zh-CN" sz="3200" dirty="0">
                <a:solidFill>
                  <a:schemeClr val="hlink"/>
                </a:solidFill>
                <a:cs typeface="+mn-cs"/>
              </a:rPr>
              <a:t>      </a:t>
            </a:r>
            <a:r>
              <a:rPr lang="en-US" altLang="zh-CN" sz="3200" dirty="0">
                <a:cs typeface="+mn-cs"/>
              </a:rPr>
              <a:t>Summarize each section of thought.</a:t>
            </a:r>
            <a:endParaRPr lang="en-US" altLang="zh-CN" sz="3200" dirty="0">
              <a:solidFill>
                <a:schemeClr val="hlink"/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>
            <a:extLst>
              <a:ext uri="{FF2B5EF4-FFF2-40B4-BE49-F238E27FC236}">
                <a16:creationId xmlns:a16="http://schemas.microsoft.com/office/drawing/2014/main" id="{6D38E08C-C7F8-4F44-9EE7-D8C1E6DEA7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0113" y="1628775"/>
            <a:ext cx="7848600" cy="4824413"/>
          </a:xfrm>
        </p:spPr>
        <p:txBody>
          <a:bodyPr/>
          <a:lstStyle/>
          <a:p>
            <a:pPr marL="609600" indent="-609600" eaLnBrk="1" hangingPunct="1">
              <a:buClr>
                <a:schemeClr val="hlink"/>
              </a:buClr>
              <a:buFont typeface="Wingdings" panose="05000000000000000000" pitchFamily="2" charset="2"/>
              <a:buAutoNum type="alphaUcPeriod" startAt="3"/>
            </a:pPr>
            <a:r>
              <a:rPr lang="en-US" altLang="zh-CN">
                <a:cs typeface="华文新魏" panose="020B0503020204020204" pitchFamily="2" charset="-122"/>
              </a:rPr>
              <a:t>Express in your own words, to avoid plagiarism.</a:t>
            </a:r>
          </a:p>
          <a:p>
            <a:pPr marL="609600" indent="-609600" eaLnBrk="1" hangingPunct="1">
              <a:buClr>
                <a:schemeClr val="hlink"/>
              </a:buClr>
              <a:buFont typeface="Wingdings" panose="05000000000000000000" pitchFamily="2" charset="2"/>
              <a:buAutoNum type="alphaUcPeriod" startAt="3"/>
            </a:pPr>
            <a:r>
              <a:rPr lang="en-US" altLang="zh-CN">
                <a:cs typeface="华文新魏" panose="020B0503020204020204" pitchFamily="2" charset="-122"/>
              </a:rPr>
              <a:t>Occasional supporting ideas if necessary.</a:t>
            </a:r>
            <a:endParaRPr lang="en-US" altLang="zh-CN">
              <a:solidFill>
                <a:schemeClr val="hlink"/>
              </a:solidFill>
              <a:cs typeface="华文新魏" panose="020B0503020204020204" pitchFamily="2" charset="-122"/>
            </a:endParaRP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CC00FF"/>
                </a:solidFill>
                <a:cs typeface="华文新魏" panose="020B0503020204020204" pitchFamily="2" charset="-122"/>
              </a:rPr>
              <a:t>Note: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zh-CN" sz="2400">
                <a:cs typeface="华文新魏" panose="020B0503020204020204" pitchFamily="2" charset="-122"/>
              </a:rPr>
              <a:t>Eliminate unnecessary words and repetitions.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zh-CN" sz="2400">
                <a:cs typeface="华文新魏" panose="020B0503020204020204" pitchFamily="2" charset="-122"/>
              </a:rPr>
              <a:t>Eliminate personal ideas and inferences.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zh-CN" sz="2400">
                <a:cs typeface="华文新魏" panose="020B0503020204020204" pitchFamily="2" charset="-122"/>
              </a:rPr>
              <a:t>Use transitions for a smooth and logical flow of ideas.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zh-CN" sz="2400">
                <a:cs typeface="华文新魏" panose="020B0503020204020204" pitchFamily="2" charset="-122"/>
              </a:rPr>
              <a:t>Conclude with a ‘summing up’ sentence.</a:t>
            </a:r>
          </a:p>
          <a:p>
            <a:pPr marL="609600" indent="-609600" eaLnBrk="1" hangingPunct="1">
              <a:buFontTx/>
              <a:buAutoNum type="arabicPeriod"/>
            </a:pPr>
            <a:endParaRPr lang="en-US" altLang="zh-CN" sz="2400">
              <a:cs typeface="华文新魏" panose="020B0503020204020204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894F7B8-1681-4DB9-B01E-C3F32127EE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>
                <a:solidFill>
                  <a:schemeClr val="bg2"/>
                </a:solidFill>
                <a:cs typeface="+mj-cs"/>
              </a:rPr>
              <a:t>Objectives</a:t>
            </a:r>
            <a:r>
              <a:rPr lang="en-US" altLang="zh-CN">
                <a:solidFill>
                  <a:srgbClr val="0000FF"/>
                </a:solidFill>
                <a:cs typeface="+mj-cs"/>
              </a:rPr>
              <a:t> 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D48463AC-3462-4DB9-8BD0-EF677734CE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altLang="zh-CN" sz="3200">
                <a:cs typeface="华文新魏" panose="020B0503020204020204" pitchFamily="2" charset="-122"/>
              </a:rPr>
              <a:t>Give an appropriate definition for a summary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zh-CN" sz="3200">
                <a:cs typeface="华文新魏" panose="020B0503020204020204" pitchFamily="2" charset="-122"/>
              </a:rPr>
              <a:t>Know the characteristics of a good summary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zh-CN" sz="3200">
                <a:cs typeface="华文新魏" panose="020B0503020204020204" pitchFamily="2" charset="-122"/>
              </a:rPr>
              <a:t>Learn the techniques in summary writing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zh-CN" sz="3200">
                <a:cs typeface="华文新魏" panose="020B0503020204020204" pitchFamily="2" charset="-122"/>
              </a:rPr>
              <a:t>Learn the steps in summary writing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zh-CN" sz="3200">
                <a:cs typeface="华文新魏" panose="020B0503020204020204" pitchFamily="2" charset="-122"/>
              </a:rPr>
              <a:t>Practice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CDB894F-1630-4DE8-A3F0-6FBDA55BF3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>
                <a:solidFill>
                  <a:schemeClr val="bg2"/>
                </a:solidFill>
                <a:cs typeface="+mj-cs"/>
              </a:rPr>
              <a:t>I. What is a summary?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F057F45-AC14-4B1C-96F2-60233789FC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74320" indent="-274320" eaLnBrk="1" fontAlgn="auto" hangingPunct="1">
              <a:lnSpc>
                <a:spcPct val="125000"/>
              </a:lnSpc>
              <a:spcBef>
                <a:spcPct val="25000"/>
              </a:spcBef>
              <a:spcAft>
                <a:spcPts val="0"/>
              </a:spcAft>
              <a:buFont typeface="Wingdings 2"/>
              <a:buChar char=""/>
              <a:defRPr/>
            </a:pPr>
            <a:r>
              <a:rPr lang="en-US" altLang="zh-CN" sz="3200" dirty="0">
                <a:cs typeface="+mn-cs"/>
              </a:rPr>
              <a:t>A summary is a </a:t>
            </a:r>
            <a:r>
              <a:rPr lang="en-US" altLang="zh-CN" sz="3200" dirty="0">
                <a:solidFill>
                  <a:srgbClr val="CC00FF"/>
                </a:solidFill>
                <a:cs typeface="+mn-cs"/>
              </a:rPr>
              <a:t>shortened</a:t>
            </a:r>
            <a:r>
              <a:rPr lang="en-US" altLang="zh-CN" sz="3200" dirty="0">
                <a:cs typeface="+mn-cs"/>
              </a:rPr>
              <a:t> passage, which retains the </a:t>
            </a:r>
            <a:r>
              <a:rPr lang="en-US" altLang="zh-CN" sz="3200" dirty="0">
                <a:solidFill>
                  <a:srgbClr val="CC00FF"/>
                </a:solidFill>
                <a:cs typeface="+mn-cs"/>
              </a:rPr>
              <a:t>essential information</a:t>
            </a:r>
            <a:r>
              <a:rPr lang="en-US" altLang="zh-CN" sz="3200" dirty="0">
                <a:cs typeface="+mn-cs"/>
              </a:rPr>
              <a:t> of the original. It is a fairly brief restatement --- </a:t>
            </a:r>
            <a:r>
              <a:rPr lang="en-US" altLang="zh-CN" sz="3200" dirty="0">
                <a:solidFill>
                  <a:srgbClr val="CC00FF"/>
                </a:solidFill>
                <a:cs typeface="+mn-cs"/>
              </a:rPr>
              <a:t>in your own words</a:t>
            </a:r>
            <a:r>
              <a:rPr lang="en-US" altLang="zh-CN" sz="3200" dirty="0">
                <a:solidFill>
                  <a:srgbClr val="FF3300"/>
                </a:solidFill>
                <a:cs typeface="+mn-cs"/>
              </a:rPr>
              <a:t> </a:t>
            </a:r>
            <a:r>
              <a:rPr lang="en-US" altLang="zh-CN" sz="3200" dirty="0">
                <a:cs typeface="+mn-cs"/>
              </a:rPr>
              <a:t>---of the contents of a passage. </a:t>
            </a:r>
          </a:p>
          <a:p>
            <a:pPr marL="274320" indent="-274320" eaLnBrk="1" fontAlgn="auto" hangingPunct="1">
              <a:lnSpc>
                <a:spcPct val="125000"/>
              </a:lnSpc>
              <a:spcBef>
                <a:spcPct val="25000"/>
              </a:spcBef>
              <a:spcAft>
                <a:spcPts val="0"/>
              </a:spcAft>
              <a:buFont typeface="Wingdings 2"/>
              <a:buChar char=""/>
              <a:defRPr/>
            </a:pPr>
            <a:r>
              <a:rPr lang="en-US" altLang="zh-CN" sz="3200" dirty="0">
                <a:cs typeface="+mn-cs"/>
              </a:rPr>
              <a:t>Note: you simply </a:t>
            </a:r>
            <a:r>
              <a:rPr lang="en-US" altLang="zh-CN" sz="3200" dirty="0">
                <a:solidFill>
                  <a:srgbClr val="CC00FF"/>
                </a:solidFill>
                <a:cs typeface="+mn-cs"/>
              </a:rPr>
              <a:t>report</a:t>
            </a:r>
            <a:r>
              <a:rPr lang="en-US" altLang="zh-CN" sz="3200" dirty="0">
                <a:cs typeface="+mn-cs"/>
              </a:rPr>
              <a:t> back what the writer has said, </a:t>
            </a:r>
            <a:r>
              <a:rPr lang="en-US" altLang="zh-CN" sz="3200" dirty="0">
                <a:solidFill>
                  <a:srgbClr val="CC00FF"/>
                </a:solidFill>
                <a:cs typeface="+mn-cs"/>
              </a:rPr>
              <a:t>without</a:t>
            </a:r>
            <a:r>
              <a:rPr lang="en-US" altLang="zh-CN" sz="3200" dirty="0">
                <a:cs typeface="+mn-cs"/>
              </a:rPr>
              <a:t> making value judgments.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9B73867-87A3-464B-8FF5-3B34FB829B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>
                <a:solidFill>
                  <a:schemeClr val="bg2"/>
                </a:solidFill>
                <a:cs typeface="+mj-cs"/>
              </a:rPr>
              <a:t>II. Characteristics of a good summary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6428944-E118-4778-BBC3-B1CE194100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Char char=""/>
              <a:defRPr/>
            </a:pPr>
            <a:r>
              <a:rPr lang="en-US" altLang="zh-CN" sz="3200" dirty="0">
                <a:cs typeface="+mn-cs"/>
              </a:rPr>
              <a:t>Can be understood </a:t>
            </a:r>
            <a:r>
              <a:rPr lang="en-US" altLang="zh-CN" sz="3200" dirty="0">
                <a:solidFill>
                  <a:srgbClr val="CC00FF"/>
                </a:solidFill>
                <a:cs typeface="+mn-cs"/>
              </a:rPr>
              <a:t>without</a:t>
            </a:r>
            <a:r>
              <a:rPr lang="en-US" altLang="zh-CN" sz="3200" dirty="0">
                <a:cs typeface="+mn-cs"/>
              </a:rPr>
              <a:t> reference to the original;</a:t>
            </a:r>
          </a:p>
          <a:p>
            <a:pPr marL="274320" indent="-274320"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Char char=""/>
              <a:defRPr/>
            </a:pPr>
            <a:r>
              <a:rPr lang="en-US" altLang="zh-CN" sz="3200" dirty="0">
                <a:cs typeface="+mn-cs"/>
              </a:rPr>
              <a:t>Is a </a:t>
            </a:r>
            <a:r>
              <a:rPr lang="en-US" altLang="zh-CN" sz="3200" dirty="0">
                <a:solidFill>
                  <a:srgbClr val="CC00FF"/>
                </a:solidFill>
                <a:cs typeface="+mn-cs"/>
              </a:rPr>
              <a:t>faithful</a:t>
            </a:r>
            <a:r>
              <a:rPr lang="en-US" altLang="zh-CN" sz="3200" dirty="0">
                <a:cs typeface="+mn-cs"/>
              </a:rPr>
              <a:t> </a:t>
            </a:r>
            <a:r>
              <a:rPr lang="en-US" altLang="zh-CN" sz="3200" dirty="0">
                <a:solidFill>
                  <a:srgbClr val="CC00FF"/>
                </a:solidFill>
                <a:cs typeface="+mn-cs"/>
              </a:rPr>
              <a:t>reproduction</a:t>
            </a:r>
            <a:r>
              <a:rPr lang="en-US" altLang="zh-CN" sz="3200" dirty="0">
                <a:cs typeface="+mn-cs"/>
              </a:rPr>
              <a:t> of, or contains only the ideas or information of, the original;</a:t>
            </a:r>
          </a:p>
          <a:p>
            <a:pPr marL="274320" indent="-274320"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Char char=""/>
              <a:defRPr/>
            </a:pPr>
            <a:r>
              <a:rPr lang="en-US" altLang="zh-CN" sz="3200" dirty="0">
                <a:cs typeface="+mn-cs"/>
              </a:rPr>
              <a:t>Is </a:t>
            </a:r>
            <a:r>
              <a:rPr lang="en-US" altLang="zh-CN" sz="3200" dirty="0">
                <a:solidFill>
                  <a:srgbClr val="CC00FF"/>
                </a:solidFill>
                <a:cs typeface="+mn-cs"/>
              </a:rPr>
              <a:t>brief</a:t>
            </a:r>
            <a:r>
              <a:rPr lang="en-US" altLang="zh-CN" sz="3200" dirty="0">
                <a:cs typeface="+mn-cs"/>
              </a:rPr>
              <a:t> without any unnecessary detail;</a:t>
            </a:r>
          </a:p>
          <a:p>
            <a:pPr marL="274320" indent="-274320"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Char char=""/>
              <a:defRPr/>
            </a:pPr>
            <a:r>
              <a:rPr lang="en-US" altLang="zh-CN" sz="3200" dirty="0">
                <a:cs typeface="+mn-cs"/>
              </a:rPr>
              <a:t>Is a readable </a:t>
            </a:r>
            <a:r>
              <a:rPr lang="en-US" altLang="zh-CN" sz="3200" dirty="0">
                <a:solidFill>
                  <a:srgbClr val="CC00FF"/>
                </a:solidFill>
                <a:cs typeface="+mn-cs"/>
              </a:rPr>
              <a:t>unified</a:t>
            </a:r>
            <a:r>
              <a:rPr lang="en-US" altLang="zh-CN" sz="3200" dirty="0">
                <a:cs typeface="+mn-cs"/>
              </a:rPr>
              <a:t> whole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F8A8C783-80BD-45DF-A321-4FD6A1C3BF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>
                <a:solidFill>
                  <a:schemeClr val="bg2"/>
                </a:solidFill>
                <a:cs typeface="+mj-cs"/>
              </a:rPr>
              <a:t>III. Techniques in summary writing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B7F7B748-B497-4E70-94F1-60D169E1C4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125000"/>
              </a:lnSpc>
              <a:buFontTx/>
              <a:buAutoNum type="arabicPeriod"/>
            </a:pPr>
            <a:r>
              <a:rPr lang="en-US" altLang="zh-CN" sz="3200">
                <a:solidFill>
                  <a:srgbClr val="FF3300"/>
                </a:solidFill>
                <a:cs typeface="华文新魏" panose="020B0503020204020204" pitchFamily="2" charset="-122"/>
              </a:rPr>
              <a:t>Paraphrasing</a:t>
            </a:r>
          </a:p>
          <a:p>
            <a:pPr marL="609600" indent="-609600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3200">
                <a:cs typeface="华文新魏" panose="020B0503020204020204" pitchFamily="2" charset="-122"/>
              </a:rPr>
              <a:t>		To paraphrase means to </a:t>
            </a:r>
            <a:r>
              <a:rPr lang="en-US" altLang="zh-CN" sz="3200" u="sng">
                <a:solidFill>
                  <a:srgbClr val="CC00FF"/>
                </a:solidFill>
                <a:cs typeface="华文新魏" panose="020B0503020204020204" pitchFamily="2" charset="-122"/>
              </a:rPr>
              <a:t>completely</a:t>
            </a:r>
            <a:r>
              <a:rPr lang="en-US" altLang="zh-CN" sz="3200">
                <a:cs typeface="华文新魏" panose="020B0503020204020204" pitchFamily="2" charset="-122"/>
              </a:rPr>
              <a:t> and </a:t>
            </a:r>
            <a:r>
              <a:rPr lang="en-US" altLang="zh-CN" sz="3200" u="sng">
                <a:solidFill>
                  <a:srgbClr val="CC00FF"/>
                </a:solidFill>
                <a:cs typeface="华文新魏" panose="020B0503020204020204" pitchFamily="2" charset="-122"/>
              </a:rPr>
              <a:t>correctly</a:t>
            </a:r>
            <a:r>
              <a:rPr lang="en-US" altLang="zh-CN" sz="3200">
                <a:cs typeface="华文新魏" panose="020B0503020204020204" pitchFamily="2" charset="-122"/>
              </a:rPr>
              <a:t> express other people’s ideas in one’s own words.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4F285AE2-CBE5-4ECE-9088-43FB704B44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>
                <a:solidFill>
                  <a:schemeClr val="accent2"/>
                </a:solidFill>
                <a:cs typeface="+mj-cs"/>
              </a:rPr>
              <a:t>Examples:</a:t>
            </a:r>
            <a:r>
              <a:rPr lang="en-US" altLang="zh-CN">
                <a:cs typeface="+mj-cs"/>
              </a:rPr>
              <a:t> 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132A1ED3-AB40-4ADF-B18F-33F19C65E3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cs typeface="华文新魏" panose="020B0503020204020204" pitchFamily="2" charset="-122"/>
              </a:rPr>
              <a:t>   </a:t>
            </a:r>
            <a:r>
              <a:rPr lang="en-US" altLang="zh-CN" sz="3200">
                <a:solidFill>
                  <a:srgbClr val="FF0000"/>
                </a:solidFill>
                <a:cs typeface="华文新魏" panose="020B0503020204020204" pitchFamily="2" charset="-122"/>
              </a:rPr>
              <a:t>Prevention is better than cure</a:t>
            </a:r>
            <a:r>
              <a:rPr lang="en-US" altLang="zh-CN" sz="3200">
                <a:solidFill>
                  <a:srgbClr val="0070C0"/>
                </a:solidFill>
                <a:cs typeface="华文新魏" panose="020B0503020204020204" pitchFamily="2" charset="-122"/>
              </a:rPr>
              <a:t>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rgbClr val="0070C0"/>
                </a:solidFill>
                <a:cs typeface="华文新魏" panose="020B0503020204020204" pitchFamily="2" charset="-122"/>
              </a:rPr>
              <a:t> (It is better to prevent something unpleasant from happening than 	try to make it right later)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3200">
              <a:solidFill>
                <a:srgbClr val="0070C0"/>
              </a:solidFill>
              <a:cs typeface="华文新魏" panose="020B0503020204020204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ED17DC5-C80C-42EE-A301-2045AD6CD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cs typeface="+mj-cs"/>
              </a:rPr>
              <a:t>The importance of paraphrasing</a:t>
            </a:r>
            <a:br>
              <a:rPr lang="en-US" sz="3200" dirty="0">
                <a:cs typeface="+mj-cs"/>
              </a:rPr>
            </a:br>
            <a:endParaRPr lang="en-US" sz="3200" dirty="0">
              <a:cs typeface="+mj-cs"/>
            </a:endParaRP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7F5660C-A762-40B6-AE80-6B03B7DD77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zh-CN" sz="3200">
                <a:cs typeface="华文新魏" panose="020B0503020204020204" pitchFamily="2" charset="-122"/>
              </a:rPr>
              <a:t>It helps us understand the original better.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3200">
                <a:cs typeface="华文新魏" panose="020B0503020204020204" pitchFamily="2" charset="-122"/>
              </a:rPr>
              <a:t>It helps us grasp the central idea and the main points. 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3200">
                <a:cs typeface="华文新魏" panose="020B0503020204020204" pitchFamily="2" charset="-122"/>
              </a:rPr>
              <a:t>It helps us write summaries that are brief and to the point, and in our own words.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5">
            <a:extLst>
              <a:ext uri="{FF2B5EF4-FFF2-40B4-BE49-F238E27FC236}">
                <a16:creationId xmlns:a16="http://schemas.microsoft.com/office/drawing/2014/main" id="{B56BDDD6-A6E0-4F66-865F-1041846D02BA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 wrap="square" numCol="1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US" altLang="zh-CN" sz="3600" cap="none">
                <a:ln>
                  <a:noFill/>
                </a:ln>
                <a:solidFill>
                  <a:srgbClr val="FF3300"/>
                </a:solidFill>
                <a:cs typeface="黑体" panose="020B0503020204020204" pitchFamily="49" charset="-122"/>
              </a:rPr>
              <a:t>Steps of paraphrasing</a:t>
            </a:r>
            <a:br>
              <a:rPr lang="en-US" altLang="zh-CN" sz="3600" cap="none">
                <a:ln>
                  <a:noFill/>
                </a:ln>
                <a:solidFill>
                  <a:srgbClr val="FF3300"/>
                </a:solidFill>
                <a:cs typeface="黑体" panose="020B0503020204020204" pitchFamily="49" charset="-122"/>
              </a:rPr>
            </a:br>
            <a:endParaRPr lang="en-US" altLang="en-US" sz="1800" b="0" cap="none">
              <a:ln>
                <a:noFill/>
              </a:ln>
              <a:solidFill>
                <a:srgbClr val="000000"/>
              </a:solidFill>
              <a:ea typeface="黑体" panose="020B0503020204020204" pitchFamily="49" charset="-122"/>
              <a:cs typeface="黑体" panose="020B0503020204020204" pitchFamily="49" charset="-122"/>
            </a:endParaRP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3AB86001-7C34-4634-8E17-6789E66571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600">
                <a:solidFill>
                  <a:schemeClr val="accent2"/>
                </a:solidFill>
                <a:latin typeface="宋体" panose="02010600030101010101" pitchFamily="2" charset="-122"/>
                <a:cs typeface="华文新魏" panose="020B0503020204020204" pitchFamily="2" charset="-122"/>
              </a:rPr>
              <a:t>★</a:t>
            </a:r>
            <a:r>
              <a:rPr lang="en-US" altLang="zh-CN" sz="3600">
                <a:solidFill>
                  <a:srgbClr val="CC00FF"/>
                </a:solidFill>
                <a:cs typeface="华文新魏" panose="020B0503020204020204" pitchFamily="2" charset="-122"/>
              </a:rPr>
              <a:t>Read</a:t>
            </a:r>
            <a:r>
              <a:rPr lang="en-US" altLang="zh-CN" sz="3600">
                <a:cs typeface="华文新魏" panose="020B0503020204020204" pitchFamily="2" charset="-122"/>
              </a:rPr>
              <a:t> the original carefully and </a:t>
            </a:r>
            <a:r>
              <a:rPr lang="en-US" altLang="zh-CN" sz="3600">
                <a:solidFill>
                  <a:srgbClr val="CC00FF"/>
                </a:solidFill>
                <a:cs typeface="华文新魏" panose="020B0503020204020204" pitchFamily="2" charset="-122"/>
              </a:rPr>
              <a:t>comprehend</a:t>
            </a:r>
            <a:r>
              <a:rPr lang="en-US" altLang="zh-CN" sz="3600">
                <a:cs typeface="华文新魏" panose="020B0503020204020204" pitchFamily="2" charset="-122"/>
              </a:rPr>
              <a:t> its meaning wholly and correctly.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600">
                <a:solidFill>
                  <a:schemeClr val="accent2"/>
                </a:solidFill>
                <a:latin typeface="宋体" panose="02010600030101010101" pitchFamily="2" charset="-122"/>
                <a:cs typeface="华文新魏" panose="020B0503020204020204" pitchFamily="2" charset="-122"/>
              </a:rPr>
              <a:t>★</a:t>
            </a:r>
            <a:r>
              <a:rPr lang="en-US" altLang="zh-CN" sz="3600">
                <a:cs typeface="华文新魏" panose="020B0503020204020204" pitchFamily="2" charset="-122"/>
              </a:rPr>
              <a:t>Consider the original article as </a:t>
            </a:r>
            <a:r>
              <a:rPr lang="en-US" altLang="zh-CN" sz="3600">
                <a:solidFill>
                  <a:srgbClr val="CC00FF"/>
                </a:solidFill>
                <a:cs typeface="华文新魏" panose="020B0503020204020204" pitchFamily="2" charset="-122"/>
              </a:rPr>
              <a:t>a whole</a:t>
            </a:r>
            <a:r>
              <a:rPr lang="en-US" altLang="zh-CN" sz="3600">
                <a:cs typeface="华文新魏" panose="020B0503020204020204" pitchFamily="2" charset="-122"/>
              </a:rPr>
              <a:t>, not in isolated sentences.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3600">
              <a:cs typeface="华文新魏" panose="020B0503020204020204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>
            <a:extLst>
              <a:ext uri="{FF2B5EF4-FFF2-40B4-BE49-F238E27FC236}">
                <a16:creationId xmlns:a16="http://schemas.microsoft.com/office/drawing/2014/main" id="{EE72333B-E59C-4C98-8DDA-0ABDF0E4EF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476250"/>
            <a:ext cx="8316913" cy="922338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>
                <a:cs typeface="+mj-cs"/>
              </a:rPr>
              <a:t>III. Techniques in summary writing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2E2B3CCB-566B-47DD-83B8-1C0746BB2A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0113" y="1700213"/>
            <a:ext cx="7632700" cy="4897437"/>
          </a:xfrm>
        </p:spPr>
        <p:txBody>
          <a:bodyPr/>
          <a:lstStyle/>
          <a:p>
            <a:pPr marL="609600" indent="-609600" eaLnBrk="1" hangingPunct="1">
              <a:buClr>
                <a:schemeClr val="tx1"/>
              </a:buClr>
              <a:buFontTx/>
              <a:buAutoNum type="arabicPeriod" startAt="2"/>
            </a:pPr>
            <a:r>
              <a:rPr lang="en-US" altLang="zh-CN">
                <a:solidFill>
                  <a:srgbClr val="FF3300"/>
                </a:solidFill>
                <a:cs typeface="华文新魏" panose="020B0503020204020204" pitchFamily="2" charset="-122"/>
              </a:rPr>
              <a:t>Grasping the central ideas</a:t>
            </a:r>
          </a:p>
          <a:p>
            <a:pPr marL="609600" indent="-609600" eaLnBrk="1" hangingPunct="1">
              <a:buClr>
                <a:schemeClr val="tx1"/>
              </a:buClr>
              <a:buFontTx/>
              <a:buNone/>
            </a:pPr>
            <a:endParaRPr lang="en-US" altLang="zh-CN">
              <a:cs typeface="华文新魏" panose="020B0503020204020204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pulent">
    <a:dk1>
      <a:sysClr val="windowText" lastClr="000000"/>
    </a:dk1>
    <a:lt1>
      <a:sysClr val="window" lastClr="FFFFFF"/>
    </a:lt1>
    <a:dk2>
      <a:srgbClr val="B13F9A"/>
    </a:dk2>
    <a:lt2>
      <a:srgbClr val="F4E7ED"/>
    </a:lt2>
    <a:accent1>
      <a:srgbClr val="B83D68"/>
    </a:accent1>
    <a:accent2>
      <a:srgbClr val="AC66BB"/>
    </a:accent2>
    <a:accent3>
      <a:srgbClr val="DE6C36"/>
    </a:accent3>
    <a:accent4>
      <a:srgbClr val="F9B639"/>
    </a:accent4>
    <a:accent5>
      <a:srgbClr val="CF6DA4"/>
    </a:accent5>
    <a:accent6>
      <a:srgbClr val="FA8D3D"/>
    </a:accent6>
    <a:hlink>
      <a:srgbClr val="FFDE66"/>
    </a:hlink>
    <a:folHlink>
      <a:srgbClr val="D490C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620</TotalTime>
  <Words>576</Words>
  <Application>Microsoft Office PowerPoint</Application>
  <PresentationFormat>On-screen Show (4:3)</PresentationFormat>
  <Paragraphs>75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宋体</vt:lpstr>
      <vt:lpstr>Trebuchet MS</vt:lpstr>
      <vt:lpstr>黑体</vt:lpstr>
      <vt:lpstr>华文新魏</vt:lpstr>
      <vt:lpstr>Wingdings 2</vt:lpstr>
      <vt:lpstr>Wingdings</vt:lpstr>
      <vt:lpstr>Calibri</vt:lpstr>
      <vt:lpstr>Times New Roman</vt:lpstr>
      <vt:lpstr>Opulent</vt:lpstr>
      <vt:lpstr>Summary Writing</vt:lpstr>
      <vt:lpstr>Objectives </vt:lpstr>
      <vt:lpstr>I. What is a summary?</vt:lpstr>
      <vt:lpstr>II. Characteristics of a good summary</vt:lpstr>
      <vt:lpstr>III. Techniques in summary writing</vt:lpstr>
      <vt:lpstr>Examples: </vt:lpstr>
      <vt:lpstr>The importance of paraphrasing </vt:lpstr>
      <vt:lpstr>Steps of paraphrasing </vt:lpstr>
      <vt:lpstr>III. Techniques in summary writing</vt:lpstr>
      <vt:lpstr>III. Techniques in summary writing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Steps in writing a summary </vt:lpstr>
      <vt:lpstr>PowerPoint Presentation</vt:lpstr>
    </vt:vector>
  </TitlesOfParts>
  <Company>xjtu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Writing</dc:title>
  <dc:creator>bmw1</dc:creator>
  <cp:lastModifiedBy>User</cp:lastModifiedBy>
  <cp:revision>41</cp:revision>
  <dcterms:created xsi:type="dcterms:W3CDTF">2005-07-09T05:10:11Z</dcterms:created>
  <dcterms:modified xsi:type="dcterms:W3CDTF">2022-06-27T18:05:41Z</dcterms:modified>
</cp:coreProperties>
</file>