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332" r:id="rId2"/>
    <p:sldId id="336" r:id="rId3"/>
    <p:sldId id="335" r:id="rId4"/>
    <p:sldId id="334" r:id="rId5"/>
    <p:sldId id="337" r:id="rId6"/>
    <p:sldId id="338" r:id="rId7"/>
    <p:sldId id="340" r:id="rId8"/>
    <p:sldId id="339" r:id="rId9"/>
    <p:sldId id="341" r:id="rId10"/>
    <p:sldId id="342" r:id="rId11"/>
    <p:sldId id="361" r:id="rId12"/>
    <p:sldId id="362" r:id="rId13"/>
    <p:sldId id="363" r:id="rId14"/>
    <p:sldId id="364" r:id="rId15"/>
    <p:sldId id="365" r:id="rId16"/>
    <p:sldId id="3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9933"/>
    <a:srgbClr val="91E509"/>
    <a:srgbClr val="72E509"/>
    <a:srgbClr val="28A010"/>
    <a:srgbClr val="002B82"/>
    <a:srgbClr val="00CC00"/>
    <a:srgbClr val="006600"/>
    <a:srgbClr val="FFA401"/>
    <a:srgbClr val="E45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76173" autoAdjust="0"/>
  </p:normalViewPr>
  <p:slideViewPr>
    <p:cSldViewPr>
      <p:cViewPr varScale="1">
        <p:scale>
          <a:sx n="101" d="100"/>
          <a:sy n="10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20/01/20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="" xmlns:a16="http://schemas.microsoft.com/office/drawing/2014/main" id="{5E5A7503-BB36-4B83-82FB-D5C6AF01B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976C09-E48D-4099-94CD-BCD8E3F37826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="" xmlns:a16="http://schemas.microsoft.com/office/drawing/2014/main" id="{EDBCBD01-146B-43FE-B629-60612ED2C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="" xmlns:a16="http://schemas.microsoft.com/office/drawing/2014/main" id="{AFB80566-78C5-480F-91E9-2C38EFC58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06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="" xmlns:a16="http://schemas.microsoft.com/office/drawing/2014/main" id="{5E5A7503-BB36-4B83-82FB-D5C6AF01B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976C09-E48D-4099-94CD-BCD8E3F37826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="" xmlns:a16="http://schemas.microsoft.com/office/drawing/2014/main" id="{EDBCBD01-146B-43FE-B629-60612ED2C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="" xmlns:a16="http://schemas.microsoft.com/office/drawing/2014/main" id="{AFB80566-78C5-480F-91E9-2C38EFC58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491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="" xmlns:a16="http://schemas.microsoft.com/office/drawing/2014/main" id="{5E5A7503-BB36-4B83-82FB-D5C6AF01B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976C09-E48D-4099-94CD-BCD8E3F37826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="" xmlns:a16="http://schemas.microsoft.com/office/drawing/2014/main" id="{EDBCBD01-146B-43FE-B629-60612ED2C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="" xmlns:a16="http://schemas.microsoft.com/office/drawing/2014/main" id="{AFB80566-78C5-480F-91E9-2C38EFC58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85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="" xmlns:a16="http://schemas.microsoft.com/office/drawing/2014/main" id="{5E5A7503-BB36-4B83-82FB-D5C6AF01B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976C09-E48D-4099-94CD-BCD8E3F37826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="" xmlns:a16="http://schemas.microsoft.com/office/drawing/2014/main" id="{EDBCBD01-146B-43FE-B629-60612ED2C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="" xmlns:a16="http://schemas.microsoft.com/office/drawing/2014/main" id="{AFB80566-78C5-480F-91E9-2C38EFC58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333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="" xmlns:a16="http://schemas.microsoft.com/office/drawing/2014/main" id="{5E5A7503-BB36-4B83-82FB-D5C6AF01B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976C09-E48D-4099-94CD-BCD8E3F37826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="" xmlns:a16="http://schemas.microsoft.com/office/drawing/2014/main" id="{EDBCBD01-146B-43FE-B629-60612ED2C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="" xmlns:a16="http://schemas.microsoft.com/office/drawing/2014/main" id="{AFB80566-78C5-480F-91E9-2C38EFC58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146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="" xmlns:a16="http://schemas.microsoft.com/office/drawing/2014/main" id="{5E5A7503-BB36-4B83-82FB-D5C6AF01B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976C09-E48D-4099-94CD-BCD8E3F37826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="" xmlns:a16="http://schemas.microsoft.com/office/drawing/2014/main" id="{EDBCBD01-146B-43FE-B629-60612ED2C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="" xmlns:a16="http://schemas.microsoft.com/office/drawing/2014/main" id="{AFB80566-78C5-480F-91E9-2C38EFC58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545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="" xmlns:a16="http://schemas.microsoft.com/office/drawing/2014/main" id="{5E5A7503-BB36-4B83-82FB-D5C6AF01B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976C09-E48D-4099-94CD-BCD8E3F37826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="" xmlns:a16="http://schemas.microsoft.com/office/drawing/2014/main" id="{EDBCBD01-146B-43FE-B629-60612ED2C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="" xmlns:a16="http://schemas.microsoft.com/office/drawing/2014/main" id="{AFB80566-78C5-480F-91E9-2C38EFC58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5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="" xmlns:a16="http://schemas.microsoft.com/office/drawing/2014/main" id="{5E5A7503-BB36-4B83-82FB-D5C6AF01B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976C09-E48D-4099-94CD-BCD8E3F37826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="" xmlns:a16="http://schemas.microsoft.com/office/drawing/2014/main" id="{EDBCBD01-146B-43FE-B629-60612ED2C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="" xmlns:a16="http://schemas.microsoft.com/office/drawing/2014/main" id="{AFB80566-78C5-480F-91E9-2C38EFC58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63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="" xmlns:a16="http://schemas.microsoft.com/office/drawing/2014/main" id="{5E5A7503-BB36-4B83-82FB-D5C6AF01B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976C09-E48D-4099-94CD-BCD8E3F37826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="" xmlns:a16="http://schemas.microsoft.com/office/drawing/2014/main" id="{EDBCBD01-146B-43FE-B629-60612ED2C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="" xmlns:a16="http://schemas.microsoft.com/office/drawing/2014/main" id="{AFB80566-78C5-480F-91E9-2C38EFC58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481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="" xmlns:a16="http://schemas.microsoft.com/office/drawing/2014/main" id="{5E5A7503-BB36-4B83-82FB-D5C6AF01B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976C09-E48D-4099-94CD-BCD8E3F37826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="" xmlns:a16="http://schemas.microsoft.com/office/drawing/2014/main" id="{EDBCBD01-146B-43FE-B629-60612ED2C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="" xmlns:a16="http://schemas.microsoft.com/office/drawing/2014/main" id="{AFB80566-78C5-480F-91E9-2C38EFC58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346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="" xmlns:a16="http://schemas.microsoft.com/office/drawing/2014/main" id="{5E5A7503-BB36-4B83-82FB-D5C6AF01B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976C09-E48D-4099-94CD-BCD8E3F37826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="" xmlns:a16="http://schemas.microsoft.com/office/drawing/2014/main" id="{EDBCBD01-146B-43FE-B629-60612ED2C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="" xmlns:a16="http://schemas.microsoft.com/office/drawing/2014/main" id="{AFB80566-78C5-480F-91E9-2C38EFC58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577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="" xmlns:a16="http://schemas.microsoft.com/office/drawing/2014/main" id="{5E5A7503-BB36-4B83-82FB-D5C6AF01B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976C09-E48D-4099-94CD-BCD8E3F37826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="" xmlns:a16="http://schemas.microsoft.com/office/drawing/2014/main" id="{EDBCBD01-146B-43FE-B629-60612ED2C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="" xmlns:a16="http://schemas.microsoft.com/office/drawing/2014/main" id="{AFB80566-78C5-480F-91E9-2C38EFC58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789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="" xmlns:a16="http://schemas.microsoft.com/office/drawing/2014/main" id="{5E5A7503-BB36-4B83-82FB-D5C6AF01B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976C09-E48D-4099-94CD-BCD8E3F37826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="" xmlns:a16="http://schemas.microsoft.com/office/drawing/2014/main" id="{EDBCBD01-146B-43FE-B629-60612ED2C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="" xmlns:a16="http://schemas.microsoft.com/office/drawing/2014/main" id="{AFB80566-78C5-480F-91E9-2C38EFC58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514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6A249BA-F660-4E7C-8025-16DBEAEB3A23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340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="" xmlns:a16="http://schemas.microsoft.com/office/drawing/2014/main" id="{5E5A7503-BB36-4B83-82FB-D5C6AF01B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976C09-E48D-4099-94CD-BCD8E3F37826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="" xmlns:a16="http://schemas.microsoft.com/office/drawing/2014/main" id="{EDBCBD01-146B-43FE-B629-60612ED2C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="" xmlns:a16="http://schemas.microsoft.com/office/drawing/2014/main" id="{AFB80566-78C5-480F-91E9-2C38EFC58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0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="" xmlns:a16="http://schemas.microsoft.com/office/drawing/2014/main" id="{5E5A7503-BB36-4B83-82FB-D5C6AF01B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0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976C09-E48D-4099-94CD-BCD8E3F37826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="" xmlns:a16="http://schemas.microsoft.com/office/drawing/2014/main" id="{EDBCBD01-146B-43FE-B629-60612ED2C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="" xmlns:a16="http://schemas.microsoft.com/office/drawing/2014/main" id="{AFB80566-78C5-480F-91E9-2C38EFC58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04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20-Jan-20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20-Jan-20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20-Jan-20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20-Jan-20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20-Jan-20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20-Jan-20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20-Jan-20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20-Jan-20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6.wdp"/><Relationship Id="rId5" Type="http://schemas.openxmlformats.org/officeDocument/2006/relationships/image" Target="../media/image12.png"/><Relationship Id="rId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8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microsoft.com/office/2007/relationships/hdphoto" Target="../media/hdphoto9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7" Type="http://schemas.openxmlformats.org/officeDocument/2006/relationships/image" Target="../media/image4.png"/><Relationship Id="rId8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16E940-7FAE-4A30-8880-4B57A6AEADA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 Transistor Theory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="" xmlns:a16="http://schemas.microsoft.com/office/drawing/2014/main" id="{B6EC8E35-2673-4243-BCFC-E9BD2E8E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20-Jan-20</a:t>
            </a:fld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76121B67-8814-4309-894A-7CD1B4EA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0600"/>
            <a:ext cx="4333875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Metal-Oxide-Semiconductor (MOS)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MOS transistor was introduced in terms of its operation as an ideal switch.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performance and power of a chip depend on the current and capacitance of the transistors and wires.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309" y="1666589"/>
            <a:ext cx="4706166" cy="36483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62600" y="5867400"/>
            <a:ext cx="278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MOS transistor symbols</a:t>
            </a:r>
          </a:p>
        </p:txBody>
      </p:sp>
    </p:spTree>
    <p:extLst>
      <p:ext uri="{BB962C8B-B14F-4D97-AF65-F5344CB8AC3E}">
        <p14:creationId xmlns:p14="http://schemas.microsoft.com/office/powerpoint/2010/main" val="173441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16E940-7FAE-4A30-8880-4B57A6AEADAE}"/>
              </a:ext>
            </a:extLst>
          </p:cNvPr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nMOS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200" b="1" i="1" dirty="0"/>
              <a:t>Saturation</a:t>
            </a:r>
            <a:r>
              <a:rPr lang="en-US" altLang="en-US" sz="3200" i="1" dirty="0"/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="" xmlns:a16="http://schemas.microsoft.com/office/drawing/2014/main" id="{B6EC8E35-2673-4243-BCFC-E9BD2E8E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20-Jan-20</a:t>
            </a:fld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76121B67-8814-4309-894A-7CD1B4EA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990600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21F1F"/>
                </a:solidFill>
              </a:rPr>
              <a:t>If </a:t>
            </a:r>
            <a:r>
              <a:rPr lang="en-US" sz="2200" i="1" dirty="0" err="1">
                <a:solidFill>
                  <a:srgbClr val="221F1F"/>
                </a:solidFill>
              </a:rPr>
              <a:t>V</a:t>
            </a:r>
            <a:r>
              <a:rPr lang="en-US" sz="2200" i="1" baseline="-25000" dirty="0" err="1">
                <a:solidFill>
                  <a:srgbClr val="221F1F"/>
                </a:solidFill>
              </a:rPr>
              <a:t>ds</a:t>
            </a:r>
            <a:r>
              <a:rPr lang="en-US" sz="2200" i="1" dirty="0">
                <a:solidFill>
                  <a:srgbClr val="221F1F"/>
                </a:solidFill>
              </a:rPr>
              <a:t> </a:t>
            </a:r>
            <a:r>
              <a:rPr lang="en-US" sz="2200" dirty="0">
                <a:solidFill>
                  <a:srgbClr val="221F1F"/>
                </a:solidFill>
              </a:rPr>
              <a:t> becomes sufﬁciently large </a:t>
            </a:r>
            <a:r>
              <a:rPr lang="en-US" sz="2200" dirty="0"/>
              <a:t>the channel is no longer inverted near the drain and becomes </a:t>
            </a:r>
            <a:r>
              <a:rPr lang="en-US" sz="2200" i="1" dirty="0"/>
              <a:t>pinched off</a:t>
            </a:r>
            <a:r>
              <a:rPr lang="en-US" sz="2200" dirty="0">
                <a:solidFill>
                  <a:srgbClr val="221F1F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221F1F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21F1F"/>
                </a:solidFill>
              </a:rPr>
              <a:t>Conduction </a:t>
            </a:r>
            <a:r>
              <a:rPr lang="en-US" sz="2200" dirty="0"/>
              <a:t>is still brought about by the drift of electrons under the inﬂuence of the positive drain voltage.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As electrons reach the end of the channel, they are injected into the depletion region near the drain and accelerated toward the drain. This mode is called </a:t>
            </a:r>
            <a:r>
              <a:rPr lang="en-US" sz="2200" b="1" i="1" dirty="0"/>
              <a:t>saturation.</a:t>
            </a:r>
            <a:endParaRPr lang="en-US" sz="2200" b="1" dirty="0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021242"/>
              </p:ext>
            </p:extLst>
          </p:nvPr>
        </p:nvGraphicFramePr>
        <p:xfrm>
          <a:off x="2362200" y="4312628"/>
          <a:ext cx="5494674" cy="2510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VISIO" r:id="rId4" imgW="2948940" imgH="1345692" progId="Visio.Drawing.6">
                  <p:embed/>
                </p:oleObj>
              </mc:Choice>
              <mc:Fallback>
                <p:oleObj name="VISIO" r:id="rId4" imgW="2948940" imgH="1345692" progId="Visio.Drawing.6">
                  <p:embed/>
                  <p:pic>
                    <p:nvPicPr>
                      <p:cNvPr id="184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12628"/>
                        <a:ext cx="5494674" cy="2510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72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16E940-7FAE-4A30-8880-4B57A6AEADA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MOSFET Threshold Voltage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1">
            <a:extLst>
              <a:ext uri="{FF2B5EF4-FFF2-40B4-BE49-F238E27FC236}">
                <a16:creationId xmlns="" xmlns:a16="http://schemas.microsoft.com/office/drawing/2014/main" id="{B6EC8E35-2673-4243-BCFC-E9BD2E8E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20-Jan-20</a:t>
            </a:fld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76121B67-8814-4309-894A-7CD1B4EA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990600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Threshold voltage (</a:t>
            </a:r>
            <a:r>
              <a:rPr lang="en-US" sz="2200" i="1" dirty="0" err="1"/>
              <a:t>V</a:t>
            </a:r>
            <a:r>
              <a:rPr lang="en-US" sz="2200" i="1" baseline="-25000" dirty="0" err="1"/>
              <a:t>t</a:t>
            </a:r>
            <a:r>
              <a:rPr lang="en-US" sz="2200" dirty="0"/>
              <a:t>) of a MOSFET is defined as the gate voltage with respect to the source terminal at which the inversion layer is formed underneath the gate oxide layer.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just"/>
            <a:r>
              <a:rPr lang="en-US" sz="2200" dirty="0">
                <a:solidFill>
                  <a:srgbClr val="221F1F"/>
                </a:solidFill>
              </a:rPr>
              <a:t>To derive the expression for the threshold voltage, we identify the components of the gate voltage required to create the inversion layer under strong inversion as shown below:</a:t>
            </a:r>
          </a:p>
          <a:p>
            <a:pPr algn="just"/>
            <a:r>
              <a:rPr lang="en-US" sz="2200" dirty="0">
                <a:solidFill>
                  <a:srgbClr val="221F1F"/>
                </a:solidFill>
              </a:rPr>
              <a:t>	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221F1F"/>
                </a:solidFill>
              </a:rPr>
              <a:t>The difference between the work function of the gate and channel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221F1F"/>
                </a:solidFill>
              </a:rPr>
              <a:t>The voltage required to create strong inversion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221F1F"/>
                </a:solidFill>
              </a:rPr>
              <a:t>The voltage required to offset the depletion layer charge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221F1F"/>
                </a:solidFill>
              </a:rPr>
              <a:t>The voltage required to offset the fixed oxide charge</a:t>
            </a:r>
          </a:p>
        </p:txBody>
      </p:sp>
    </p:spTree>
    <p:extLst>
      <p:ext uri="{BB962C8B-B14F-4D97-AF65-F5344CB8AC3E}">
        <p14:creationId xmlns:p14="http://schemas.microsoft.com/office/powerpoint/2010/main" val="49519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16E940-7FAE-4A30-8880-4B57A6AEADA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MOSFET Threshold Voltage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1">
            <a:extLst>
              <a:ext uri="{FF2B5EF4-FFF2-40B4-BE49-F238E27FC236}">
                <a16:creationId xmlns="" xmlns:a16="http://schemas.microsoft.com/office/drawing/2014/main" id="{B6EC8E35-2673-4243-BCFC-E9BD2E8E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20-Jan-20</a:t>
            </a:fld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76121B67-8814-4309-894A-7CD1B4EA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52" y="1295400"/>
            <a:ext cx="906859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2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16E940-7FAE-4A30-8880-4B57A6AEADA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MOSFET Threshold Voltage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1">
            <a:extLst>
              <a:ext uri="{FF2B5EF4-FFF2-40B4-BE49-F238E27FC236}">
                <a16:creationId xmlns="" xmlns:a16="http://schemas.microsoft.com/office/drawing/2014/main" id="{B6EC8E35-2673-4243-BCFC-E9BD2E8E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20-Jan-20</a:t>
            </a:fld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76121B67-8814-4309-894A-7CD1B4EA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1197760"/>
            <a:ext cx="9134475" cy="467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0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16E940-7FAE-4A30-8880-4B57A6AEADA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MOSFET Threshold Voltage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1">
            <a:extLst>
              <a:ext uri="{FF2B5EF4-FFF2-40B4-BE49-F238E27FC236}">
                <a16:creationId xmlns="" xmlns:a16="http://schemas.microsoft.com/office/drawing/2014/main" id="{B6EC8E35-2673-4243-BCFC-E9BD2E8E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20-Jan-20</a:t>
            </a:fld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76121B67-8814-4309-894A-7CD1B4EA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14</a:t>
            </a:fld>
            <a:endParaRPr lang="en-US" sz="2000" dirty="0">
              <a:solidFill>
                <a:srgbClr val="009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1" y="553999"/>
            <a:ext cx="9109710" cy="3713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65" y="4267201"/>
            <a:ext cx="9109710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4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16E940-7FAE-4A30-8880-4B57A6AEADA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MOSFET Threshold Voltage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1">
            <a:extLst>
              <a:ext uri="{FF2B5EF4-FFF2-40B4-BE49-F238E27FC236}">
                <a16:creationId xmlns="" xmlns:a16="http://schemas.microsoft.com/office/drawing/2014/main" id="{B6EC8E35-2673-4243-BCFC-E9BD2E8E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20-Jan-20</a:t>
            </a:fld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76121B67-8814-4309-894A-7CD1B4EA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15</a:t>
            </a:fld>
            <a:endParaRPr lang="en-US" sz="2000" dirty="0">
              <a:solidFill>
                <a:srgbClr val="009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28" y="914399"/>
            <a:ext cx="9096647" cy="497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2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16E940-7FAE-4A30-8880-4B57A6AEADA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MOSFET Threshold Voltage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1">
            <a:extLst>
              <a:ext uri="{FF2B5EF4-FFF2-40B4-BE49-F238E27FC236}">
                <a16:creationId xmlns="" xmlns:a16="http://schemas.microsoft.com/office/drawing/2014/main" id="{B6EC8E35-2673-4243-BCFC-E9BD2E8E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20-Jan-20</a:t>
            </a:fld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76121B67-8814-4309-894A-7CD1B4EA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16</a:t>
            </a:fld>
            <a:endParaRPr lang="en-US" sz="2000" dirty="0">
              <a:solidFill>
                <a:srgbClr val="009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18" y="990600"/>
            <a:ext cx="9093082" cy="51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6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16E940-7FAE-4A30-8880-4B57A6AEADA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 Transistor Theory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="" xmlns:a16="http://schemas.microsoft.com/office/drawing/2014/main" id="{B6EC8E35-2673-4243-BCFC-E9BD2E8E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20-Jan-20</a:t>
            </a:fld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76121B67-8814-4309-894A-7CD1B4EA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24" y="914400"/>
            <a:ext cx="882967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What is Metal-Oxide-Semiconductor (MOS) ?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MOS transistor is a majority-carrier device in which the current in a conducting channel between the source and drain is controlled by a voltage applied to the gate.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 an </a:t>
            </a:r>
            <a:r>
              <a:rPr lang="en-US" sz="2200" dirty="0" err="1"/>
              <a:t>nMOS</a:t>
            </a:r>
            <a:r>
              <a:rPr lang="en-US" sz="2200" dirty="0"/>
              <a:t> transistor, the majority carriers are electrons.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 a </a:t>
            </a:r>
            <a:r>
              <a:rPr lang="en-US" sz="2200" dirty="0" err="1"/>
              <a:t>pMOS</a:t>
            </a:r>
            <a:r>
              <a:rPr lang="en-US" sz="2200" dirty="0"/>
              <a:t>  transistor, the majority carriers are holes.</a:t>
            </a:r>
            <a:endParaRPr lang="en-US" sz="2200" u="sng" dirty="0"/>
          </a:p>
        </p:txBody>
      </p:sp>
    </p:spTree>
    <p:extLst>
      <p:ext uri="{BB962C8B-B14F-4D97-AF65-F5344CB8AC3E}">
        <p14:creationId xmlns:p14="http://schemas.microsoft.com/office/powerpoint/2010/main" val="84686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16E940-7FAE-4A30-8880-4B57A6AEADA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MOS Structure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="" xmlns:a16="http://schemas.microsoft.com/office/drawing/2014/main" id="{B6EC8E35-2673-4243-BCFC-E9BD2E8E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20-Jan-20</a:t>
            </a:fld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76121B67-8814-4309-894A-7CD1B4EA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4800" y="601127"/>
            <a:ext cx="5004435" cy="16733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9600" y="2280999"/>
            <a:ext cx="4699635" cy="1877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9600" y="4164970"/>
            <a:ext cx="4724400" cy="18105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95738" y="6048941"/>
            <a:ext cx="534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MOS structure demonstrating (a) accumulation, (b) depletion, and(c) inversion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5" y="837633"/>
            <a:ext cx="41052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top layer </a:t>
            </a:r>
            <a:r>
              <a:rPr lang="en-US" sz="2000" dirty="0"/>
              <a:t>of the structure is a good conductor called the gate.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Early transistors used metal gates. Transistor gates soon changed to use polysilicon.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middle layer </a:t>
            </a:r>
            <a:r>
              <a:rPr lang="en-US" sz="2000" dirty="0"/>
              <a:t>is a very thin insulating ﬁlm of SiO</a:t>
            </a:r>
            <a:r>
              <a:rPr lang="en-US" sz="2000" baseline="-25000" dirty="0"/>
              <a:t>2</a:t>
            </a:r>
            <a:r>
              <a:rPr lang="en-US" sz="2000" dirty="0"/>
              <a:t> called the gate oxide.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bottom layer </a:t>
            </a:r>
            <a:r>
              <a:rPr lang="en-US" sz="2000" dirty="0"/>
              <a:t>is the doped silicon body.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Figure shows a</a:t>
            </a:r>
            <a:r>
              <a:rPr lang="en-US" sz="2000" b="1" dirty="0"/>
              <a:t> p-type </a:t>
            </a:r>
            <a:r>
              <a:rPr lang="en-US" sz="2000" dirty="0"/>
              <a:t>body in which the carriers are holes. The body is grounded and a voltage is applied to the gate.</a:t>
            </a:r>
          </a:p>
        </p:txBody>
      </p:sp>
    </p:spTree>
    <p:extLst>
      <p:ext uri="{BB962C8B-B14F-4D97-AF65-F5344CB8AC3E}">
        <p14:creationId xmlns:p14="http://schemas.microsoft.com/office/powerpoint/2010/main" val="186252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16E940-7FAE-4A30-8880-4B57A6AEADA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 Transistor Theory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="" xmlns:a16="http://schemas.microsoft.com/office/drawing/2014/main" id="{B6EC8E35-2673-4243-BCFC-E9BD2E8E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20-Jan-20</a:t>
            </a:fld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76121B67-8814-4309-894A-7CD1B4EA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Operating modes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Accumulation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Inversion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3543506"/>
            <a:ext cx="7070901" cy="23643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535" y="2320002"/>
            <a:ext cx="90879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negative voltage is applied to the gate, so there is negative charge on the gate.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Positively charged holes are attracted to the region beneath the gate.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called the </a:t>
            </a:r>
            <a:r>
              <a:rPr lang="en-US" sz="2000" b="1" dirty="0"/>
              <a:t>accumulation mode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163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16E940-7FAE-4A30-8880-4B57A6AEADA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 Transistor Theory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="" xmlns:a16="http://schemas.microsoft.com/office/drawing/2014/main" id="{B6EC8E35-2673-4243-BCFC-E9BD2E8E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20-Jan-20</a:t>
            </a:fld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76121B67-8814-4309-894A-7CD1B4EA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Operating modes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small positive voltage is applied to the gate, resulting in some positive charge on the gate.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holes in the body are repelled from the region directly beneath the gate, resulting in a </a:t>
            </a:r>
            <a:r>
              <a:rPr lang="en-US" sz="2200" b="1" i="1" dirty="0"/>
              <a:t>depletion region </a:t>
            </a:r>
            <a:r>
              <a:rPr lang="en-US" sz="2200" i="1" dirty="0"/>
              <a:t>forming </a:t>
            </a:r>
            <a:r>
              <a:rPr lang="en-US" sz="2200" dirty="0"/>
              <a:t>below the gate.</a:t>
            </a:r>
            <a:endParaRPr lang="en-US" sz="2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5355" y="3289333"/>
            <a:ext cx="7162800" cy="28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9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16E940-7FAE-4A30-8880-4B57A6AEADA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 Transistor Theory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="" xmlns:a16="http://schemas.microsoft.com/office/drawing/2014/main" id="{B6EC8E35-2673-4243-BCFC-E9BD2E8E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20-Jan-20</a:t>
            </a:fld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76121B67-8814-4309-894A-7CD1B4EA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8991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Operating modes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higher positive potential exceeding a critical threshold voltage </a:t>
            </a:r>
            <a:r>
              <a:rPr lang="en-US" sz="2000" b="1" i="1" dirty="0" err="1"/>
              <a:t>V</a:t>
            </a:r>
            <a:r>
              <a:rPr lang="en-US" sz="2000" b="1" i="1" baseline="-25000" dirty="0" err="1"/>
              <a:t>t</a:t>
            </a:r>
            <a:r>
              <a:rPr lang="en-US" sz="2000" dirty="0"/>
              <a:t> is applied, attracting more positive charge to the gate.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holes are repelled further and some free electrons in the body are attracted to the region beneath the gate.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conductive layer of electrons in the p-type body is called the </a:t>
            </a:r>
            <a:r>
              <a:rPr lang="en-US" sz="2000" b="1" dirty="0"/>
              <a:t>inversion layer</a:t>
            </a:r>
            <a:r>
              <a:rPr lang="en-US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threshold voltage depends on the number of dopants in the body and the thickness of the oxide. It is usually positive.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7453" y="4324899"/>
            <a:ext cx="6133547" cy="23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22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53998"/>
            <a:ext cx="8229600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Mode of operation depends on V</a:t>
            </a:r>
            <a:r>
              <a:rPr lang="en-US" altLang="en-US" baseline="-25000" dirty="0"/>
              <a:t>g</a:t>
            </a:r>
            <a:r>
              <a:rPr lang="en-US" altLang="en-US" dirty="0"/>
              <a:t>,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d</a:t>
            </a:r>
            <a:r>
              <a:rPr lang="en-US" altLang="en-US" dirty="0"/>
              <a:t>, V</a:t>
            </a:r>
            <a:r>
              <a:rPr lang="en-US" altLang="en-US" baseline="-25000" dirty="0"/>
              <a:t>s</a:t>
            </a:r>
            <a:endParaRPr lang="en-US" altLang="en-US" dirty="0"/>
          </a:p>
          <a:p>
            <a:pPr lvl="1" eaLnBrk="1" hangingPunct="1"/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gs</a:t>
            </a:r>
            <a:r>
              <a:rPr lang="en-US" altLang="en-US" sz="2400" dirty="0"/>
              <a:t> = V</a:t>
            </a:r>
            <a:r>
              <a:rPr lang="en-US" altLang="en-US" sz="2400" baseline="-25000" dirty="0"/>
              <a:t>g</a:t>
            </a:r>
            <a:r>
              <a:rPr lang="en-US" altLang="en-US" sz="2400" dirty="0"/>
              <a:t> – V</a:t>
            </a:r>
            <a:r>
              <a:rPr lang="en-US" altLang="en-US" sz="2400" baseline="-25000" dirty="0"/>
              <a:t>s</a:t>
            </a:r>
          </a:p>
          <a:p>
            <a:pPr lvl="1" eaLnBrk="1" hangingPunct="1"/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gd</a:t>
            </a:r>
            <a:r>
              <a:rPr lang="en-US" altLang="en-US" sz="2400" dirty="0"/>
              <a:t> = V</a:t>
            </a:r>
            <a:r>
              <a:rPr lang="en-US" altLang="en-US" sz="2400" baseline="-25000" dirty="0"/>
              <a:t>g</a:t>
            </a:r>
            <a:r>
              <a:rPr lang="en-US" altLang="en-US" sz="2400" dirty="0"/>
              <a:t> – </a:t>
            </a:r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d</a:t>
            </a:r>
            <a:endParaRPr lang="en-US" altLang="en-US" sz="2400" baseline="-25000" dirty="0"/>
          </a:p>
          <a:p>
            <a:pPr lvl="1" eaLnBrk="1" hangingPunct="1"/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ds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d</a:t>
            </a:r>
            <a:r>
              <a:rPr lang="en-US" altLang="en-US" sz="2400" dirty="0"/>
              <a:t> – V</a:t>
            </a:r>
            <a:r>
              <a:rPr lang="en-US" altLang="en-US" sz="2400" baseline="-25000" dirty="0"/>
              <a:t>s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gs</a:t>
            </a:r>
            <a:r>
              <a:rPr lang="en-US" altLang="en-US" sz="2400" dirty="0"/>
              <a:t> – </a:t>
            </a:r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gd</a:t>
            </a:r>
            <a:endParaRPr lang="en-US" altLang="en-US" sz="2400" baseline="-25000" dirty="0"/>
          </a:p>
          <a:p>
            <a:pPr lvl="1" eaLnBrk="1" hangingPunct="1"/>
            <a:endParaRPr lang="en-US" altLang="en-US" sz="2400" baseline="-25000" dirty="0"/>
          </a:p>
          <a:p>
            <a:pPr eaLnBrk="1" hangingPunct="1"/>
            <a:r>
              <a:rPr lang="en-US" altLang="en-US" dirty="0"/>
              <a:t>Source and drain are symmetric diffusion terminals</a:t>
            </a:r>
          </a:p>
          <a:p>
            <a:pPr lvl="1" eaLnBrk="1" hangingPunct="1"/>
            <a:r>
              <a:rPr lang="en-US" altLang="en-US" sz="2400" dirty="0"/>
              <a:t>By convention, source is terminal at lower voltage</a:t>
            </a:r>
          </a:p>
          <a:p>
            <a:pPr lvl="1" eaLnBrk="1" hangingPunct="1"/>
            <a:r>
              <a:rPr lang="en-US" altLang="en-US" sz="2400" dirty="0"/>
              <a:t>Hence </a:t>
            </a:r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ds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 0</a:t>
            </a:r>
          </a:p>
          <a:p>
            <a:pPr lvl="1" eaLnBrk="1" hangingPunct="1"/>
            <a:endParaRPr lang="en-US" altLang="en-US" sz="2400" dirty="0"/>
          </a:p>
          <a:p>
            <a:pPr eaLnBrk="1" hangingPunct="1"/>
            <a:r>
              <a:rPr lang="en-US" altLang="en-US" dirty="0" err="1"/>
              <a:t>nMOS</a:t>
            </a:r>
            <a:r>
              <a:rPr lang="en-US" altLang="en-US" dirty="0"/>
              <a:t> body is grounded.  First assume source is 0 too.</a:t>
            </a:r>
          </a:p>
          <a:p>
            <a:pPr eaLnBrk="1" hangingPunct="1"/>
            <a:r>
              <a:rPr lang="en-US" altLang="en-US" dirty="0"/>
              <a:t>Three regions of operation</a:t>
            </a:r>
          </a:p>
          <a:p>
            <a:pPr lvl="1" eaLnBrk="1" hangingPunct="1"/>
            <a:r>
              <a:rPr lang="en-US" altLang="en-US" sz="2400" i="1" dirty="0"/>
              <a:t> Cutoff</a:t>
            </a:r>
          </a:p>
          <a:p>
            <a:pPr lvl="1" eaLnBrk="1" hangingPunct="1"/>
            <a:r>
              <a:rPr lang="en-US" altLang="en-US" sz="2400" i="1" dirty="0"/>
              <a:t> Linear</a:t>
            </a:r>
          </a:p>
          <a:p>
            <a:pPr lvl="1" eaLnBrk="1" hangingPunct="1"/>
            <a:r>
              <a:rPr lang="en-US" altLang="en-US" sz="2400" i="1" dirty="0"/>
              <a:t> Saturation</a:t>
            </a:r>
          </a:p>
        </p:txBody>
      </p:sp>
      <p:graphicFrame>
        <p:nvGraphicFramePr>
          <p:cNvPr id="122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167104"/>
              </p:ext>
            </p:extLst>
          </p:nvPr>
        </p:nvGraphicFramePr>
        <p:xfrm>
          <a:off x="6858000" y="544059"/>
          <a:ext cx="3048000" cy="2526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VISIO" r:id="rId4" imgW="1171956" imgH="970788" progId="Visio.Drawing.6">
                  <p:embed/>
                </p:oleObj>
              </mc:Choice>
              <mc:Fallback>
                <p:oleObj name="VISIO" r:id="rId4" imgW="1171956" imgH="970788" progId="Visio.Drawing.6">
                  <p:embed/>
                  <p:pic>
                    <p:nvPicPr>
                      <p:cNvPr id="122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44059"/>
                        <a:ext cx="3048000" cy="2526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D16E940-7FAE-4A30-8880-4B57A6AEADA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Voltages (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nMOS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="" xmlns:a16="http://schemas.microsoft.com/office/drawing/2014/main" id="{B6EC8E35-2673-4243-BCFC-E9BD2E8E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20-Jan-20</a:t>
            </a:fld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="" xmlns:a16="http://schemas.microsoft.com/office/drawing/2014/main" id="{76121B67-8814-4309-894A-7CD1B4EA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72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16E940-7FAE-4A30-8880-4B57A6AEADA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nMOS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Cutoff region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="" xmlns:a16="http://schemas.microsoft.com/office/drawing/2014/main" id="{B6EC8E35-2673-4243-BCFC-E9BD2E8E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20-Jan-20</a:t>
            </a:fld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76121B67-8814-4309-894A-7CD1B4EA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38200"/>
            <a:ext cx="86868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 Figure, the gate-to-source voltage </a:t>
            </a:r>
            <a:r>
              <a:rPr lang="en-US" sz="2200" i="1" dirty="0" err="1"/>
              <a:t>V</a:t>
            </a:r>
            <a:r>
              <a:rPr lang="en-US" sz="2200" i="1" baseline="-25000" dirty="0" err="1"/>
              <a:t>gs</a:t>
            </a:r>
            <a:r>
              <a:rPr lang="en-US" sz="2200" i="1" baseline="-25000" dirty="0"/>
              <a:t> </a:t>
            </a:r>
            <a:r>
              <a:rPr lang="en-US" sz="2200" dirty="0"/>
              <a:t> is less than the threshold voltage.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source and drain have free electrons.  The body has free holes but no free electrons.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junctions between the body and the source or drain are zero-biased or reverse-biased, so little or no current ﬂows.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So, the transistor is OFF, and this mode of operation is called </a:t>
            </a:r>
            <a:r>
              <a:rPr lang="en-US" sz="2200" b="1" i="1" dirty="0"/>
              <a:t>cutoff</a:t>
            </a:r>
            <a:r>
              <a:rPr lang="en-US" sz="2200" i="1" dirty="0"/>
              <a:t>. </a:t>
            </a:r>
            <a:endParaRPr lang="en-US" altLang="en-US" sz="2200" dirty="0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522193"/>
              </p:ext>
            </p:extLst>
          </p:nvPr>
        </p:nvGraphicFramePr>
        <p:xfrm>
          <a:off x="2149656" y="4272790"/>
          <a:ext cx="4896440" cy="258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VISIO" r:id="rId4" imgW="2491740" imgH="1313688" progId="Visio.Drawing.6">
                  <p:embed/>
                </p:oleObj>
              </mc:Choice>
              <mc:Fallback>
                <p:oleObj name="VISIO" r:id="rId4" imgW="2491740" imgH="1313688" progId="Visio.Drawing.6">
                  <p:embed/>
                  <p:pic>
                    <p:nvPicPr>
                      <p:cNvPr id="143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656" y="4272790"/>
                        <a:ext cx="4896440" cy="2585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72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16E940-7FAE-4A30-8880-4B57A6AEADAE}"/>
              </a:ext>
            </a:extLst>
          </p:cNvPr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nMOS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US" sz="3200" i="1" dirty="0"/>
              <a:t>Linear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="" xmlns:a16="http://schemas.microsoft.com/office/drawing/2014/main" id="{B6EC8E35-2673-4243-BCFC-E9BD2E8E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5" y="6448445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mtClean="0"/>
              <a:t>20-Jan-20</a:t>
            </a:fld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76121B67-8814-4309-894A-7CD1B4EA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0875" y="6492894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38200"/>
            <a:ext cx="411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gate voltage is greater than the threshold voltage. Now an inversion region of electrons (majority carriers) called the channel connects the source and drain, creating a </a:t>
            </a:r>
            <a:r>
              <a:rPr lang="en-US" sz="2000" b="1" dirty="0"/>
              <a:t>conductive path </a:t>
            </a:r>
            <a:r>
              <a:rPr lang="en-US" sz="2000" dirty="0"/>
              <a:t>and turning the transistor ON. The number of carriers and the conductivity </a:t>
            </a:r>
            <a:r>
              <a:rPr lang="en-US" sz="2000" b="1" dirty="0"/>
              <a:t>increases with the gate voltage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When a small positive potential </a:t>
            </a:r>
            <a:r>
              <a:rPr lang="en-US" sz="2000" b="1" i="1" dirty="0" err="1"/>
              <a:t>V</a:t>
            </a:r>
            <a:r>
              <a:rPr lang="en-US" sz="2000" b="1" i="1" baseline="-25000" dirty="0" err="1"/>
              <a:t>ds</a:t>
            </a:r>
            <a:r>
              <a:rPr lang="en-US" sz="2000" i="1" dirty="0"/>
              <a:t> </a:t>
            </a:r>
            <a:r>
              <a:rPr lang="en-US" sz="2000" dirty="0"/>
              <a:t>is applied to the drain  current </a:t>
            </a:r>
            <a:r>
              <a:rPr lang="en-US" sz="2000" b="1" i="1" dirty="0"/>
              <a:t>I</a:t>
            </a:r>
            <a:r>
              <a:rPr lang="en-US" sz="2000" b="1" i="1" baseline="-25000" dirty="0"/>
              <a:t>ds </a:t>
            </a:r>
            <a:r>
              <a:rPr lang="en-US" sz="2000" dirty="0"/>
              <a:t>ﬂows through the channel from drain to source.  This mode of operation is termed </a:t>
            </a:r>
            <a:r>
              <a:rPr lang="en-US" sz="2000" b="1" i="1" dirty="0"/>
              <a:t>linear.</a:t>
            </a:r>
            <a:endParaRPr lang="en-US" sz="2400" b="1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692705"/>
              </p:ext>
            </p:extLst>
          </p:nvPr>
        </p:nvGraphicFramePr>
        <p:xfrm>
          <a:off x="4595757" y="1143000"/>
          <a:ext cx="4538718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VISIO" r:id="rId4" imgW="2935224" imgH="2717292" progId="Visio.Drawing.6">
                  <p:embed/>
                </p:oleObj>
              </mc:Choice>
              <mc:Fallback>
                <p:oleObj name="VISIO" r:id="rId4" imgW="2935224" imgH="2717292" progId="Visio.Drawing.6">
                  <p:embed/>
                  <p:pic>
                    <p:nvPicPr>
                      <p:cNvPr id="1639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757" y="1143000"/>
                        <a:ext cx="4538718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46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3849</TotalTime>
  <Words>849</Words>
  <Application>Microsoft Macintosh PowerPoint</Application>
  <PresentationFormat>On-screen Show (4:3)</PresentationFormat>
  <Paragraphs>132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SH_radial_light_grey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Jahir Rafiq</cp:lastModifiedBy>
  <cp:revision>385</cp:revision>
  <dcterms:created xsi:type="dcterms:W3CDTF">2014-02-03T19:53:25Z</dcterms:created>
  <dcterms:modified xsi:type="dcterms:W3CDTF">2020-01-20T01:33:43Z</dcterms:modified>
</cp:coreProperties>
</file>