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86" r:id="rId5"/>
    <p:sldId id="288" r:id="rId6"/>
    <p:sldId id="262" r:id="rId7"/>
    <p:sldId id="263" r:id="rId8"/>
    <p:sldId id="290" r:id="rId9"/>
    <p:sldId id="291" r:id="rId10"/>
    <p:sldId id="281" r:id="rId11"/>
    <p:sldId id="282" r:id="rId12"/>
  </p:sldIdLst>
  <p:sldSz cx="9144000" cy="6858000" type="screen4x3"/>
  <p:notesSz cx="9271000" cy="6985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581" y="-58"/>
      </p:cViewPr>
      <p:guideLst>
        <p:guide orient="horz" pos="2200"/>
        <p:guide pos="29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CF7C734-F238-4A99-A973-B3F6078AC0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9" tIns="46407" rIns="92809" bIns="46407" numCol="1" anchor="t" anchorCtr="0" compatLnSpc="1">
            <a:prstTxWarp prst="textNoShape">
              <a:avLst/>
            </a:prstTxWarp>
          </a:bodyPr>
          <a:lstStyle>
            <a:lvl1pPr defTabSz="928987" eaLnBrk="1" hangingPunct="1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F8B9C0C-4DFB-408C-91E8-07A0EFD601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9" tIns="46407" rIns="92809" bIns="46407" numCol="1" anchor="t" anchorCtr="0" compatLnSpc="1">
            <a:prstTxWarp prst="textNoShape">
              <a:avLst/>
            </a:prstTxWarp>
          </a:bodyPr>
          <a:lstStyle>
            <a:lvl1pPr algn="r" defTabSz="928987" eaLnBrk="1" hangingPunct="1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2F366A2-A387-4E86-B952-C87070EA514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9" tIns="46407" rIns="92809" bIns="46407" numCol="1" anchor="b" anchorCtr="0" compatLnSpc="1">
            <a:prstTxWarp prst="textNoShape">
              <a:avLst/>
            </a:prstTxWarp>
          </a:bodyPr>
          <a:lstStyle>
            <a:lvl1pPr defTabSz="928987" eaLnBrk="1" hangingPunct="1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8B712DA-8B69-417D-9DC9-9F34B12DF94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9" tIns="46407" rIns="92809" bIns="46407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fld id="{17BF81AF-42EE-4E4C-A643-19A8E022D0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E2E43F8-6855-4D69-9F58-8E67D50D2A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9" tIns="46407" rIns="92809" bIns="46407" numCol="1" anchor="t" anchorCtr="0" compatLnSpc="1">
            <a:prstTxWarp prst="textNoShape">
              <a:avLst/>
            </a:prstTxWarp>
          </a:bodyPr>
          <a:lstStyle>
            <a:lvl1pPr defTabSz="928987" eaLnBrk="1" hangingPunct="1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8A9FE96-3505-43B5-BFB4-1F893F50AB3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9" tIns="46407" rIns="92809" bIns="46407" numCol="1" anchor="t" anchorCtr="0" compatLnSpc="1">
            <a:prstTxWarp prst="textNoShape">
              <a:avLst/>
            </a:prstTxWarp>
          </a:bodyPr>
          <a:lstStyle>
            <a:lvl1pPr algn="r" defTabSz="928987" eaLnBrk="1" hangingPunct="1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84875671-12B5-4AE2-A4C0-C48C81EE568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889250" y="522288"/>
            <a:ext cx="3494088" cy="2620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EF407EF-C6FA-455D-B630-DBB15769C6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17875"/>
            <a:ext cx="67976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9" tIns="46407" rIns="92809" bIns="46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A527D88-F284-4511-83D6-9DC7D4DF00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9" tIns="46407" rIns="92809" bIns="46407" numCol="1" anchor="b" anchorCtr="0" compatLnSpc="1">
            <a:prstTxWarp prst="textNoShape">
              <a:avLst/>
            </a:prstTxWarp>
          </a:bodyPr>
          <a:lstStyle>
            <a:lvl1pPr defTabSz="928987" eaLnBrk="1" hangingPunct="1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CB7F5812-5176-428E-943A-61C2EED7BA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9" tIns="46407" rIns="92809" bIns="46407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fld id="{6CA23171-685C-442C-A587-67C602448B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D5AD7C63-B5D5-4611-9ED8-F5F15634B5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77BBF88-BC57-4272-B888-A5C6F077EA5F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D505C3A-B670-4A1B-8867-E412548326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45B71F2-95F0-46C3-BE68-3BB018A80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A84E4D34-2D28-49EE-B539-78F90E92D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111408C-00E0-4CC8-8864-BC5A57382E1C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A517AAFF-F0DE-4FA6-8F29-E5DADF5188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313DC4B-83F1-4115-B18D-4316AF846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2AEA10A-681F-4E95-A240-D1C12D3168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F7331DA-E42A-4958-90C5-31ADB606D96F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E4FB490-27D8-4749-9CAD-A748A5ACA9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5E91DD7-A11B-498C-85D8-7BFCBAF42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45540B03-A51C-4841-92B5-94CD4AE45D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CC461A8-DBCB-4C74-874A-9A2119582436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136FC98-3565-4FCB-A08C-C47C277212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EF35180-6BEF-4B63-A531-C3BB1BBEF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0751C3A7-FBF9-4973-92C8-64E54EB509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8B059D0-3660-4E4A-8C3A-4ABDF837BD4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927B1B8-098C-4865-8DAC-19E126C44A2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78A308D-8285-4D16-82DC-CB4079246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F1D8D141-A31D-430B-A4B8-CF4F2ED535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8023EEE-FEB3-4BBE-823D-767C99F0AF68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87DF93CE-AAB3-47A2-929A-E3F3B13E2F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1C92683-C52E-48C3-BA22-E86C47BC5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B6D29335-61F6-470D-96DF-1D86E8B2F2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FADB16C-AA19-4647-8AF9-A627079776C9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55726C7B-399F-4E94-9BE8-23308D2A92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02A992D-0491-4CBA-A63C-5E5F8A511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7B53CF8-DA21-45A3-8DE0-BEA2955F75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C080050-9207-46E6-A6EE-B6AEDDE4274B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A66921D1-F8CA-40A2-BBFF-C62B52E40D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67032B5-1E61-4273-B029-F5995A1A1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D6F21D82-EAB0-4CE7-A526-357E29357B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C39379D-2B96-4722-A59E-A2B28C9191C0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48A4BAE-A070-41EC-8BD9-DBD6467C1E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7637155-BD1C-4277-B778-6DC1AA0B5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CD5A4F29-3BEE-4BAD-8046-0F028F0A62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30D0C09-AB8E-4AAE-A1A0-EEA3275D2F36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FC27ADB7-6112-471F-A70C-B958D2E59B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6F7918D-62EC-4FF2-97F6-30F2F4B33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7CD1969C-8C54-4AE4-93C0-F4F6AD12D6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60D3606-E4A0-4AD0-AAF3-77524F079318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C9ECB5F0-6E30-40C0-9B0F-8E3D86BAA9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C5F8F7E-A54B-4693-9079-966F5FE01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FCD2EA-F72D-4CC3-8BD1-8C95273E40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6: Logical Effort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FF62C5-6A56-4554-9793-97BC249294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B57A5D-205F-41EA-A6F7-2D06338E01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956452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C077DCC-8B4D-4B25-BF6A-F275CB7103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6: Logical Effort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959FBA6-5C38-4056-8A0B-FC7ED4EFF6C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74DF2-1275-4661-8C4F-61AC158806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156808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3D6338-CBF8-4C89-BD4C-5A8D238293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6: Logical Effort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5D89D8-D4E3-4F66-AD38-6B4D69BBAB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227E4-EAF7-480B-9059-58CA795930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234308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4F3E28-ABA5-4BB3-B54A-8EFF48ECA4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6: Logical Effort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F09C2-634B-44DA-BED1-1733972760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02E733-91A3-4E42-970D-16327CD8E5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97577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4B7574-B7BD-4925-891C-AF3149E5AE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6: Logical Effort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CECC98-14AF-4486-87AF-00591B64A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9225B-5861-45B1-BB53-67A0B32E41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149690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472579E-6CCC-4FEA-B22F-6539E44723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6: Logical Effort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9608EA5-0D40-46DA-A6FA-43037056BB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0DA95-0118-4917-958A-D260D455FB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51857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F9960B-5E33-4979-BC99-C5259A5F17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6: Logical Effort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B7CBF5-BD17-4873-ADF4-D0EC3351B6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D629FE-0863-40D0-915F-7EB4003F5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41479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57FE543-EC39-483A-B9DC-08228D8BE8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6: Logical Effort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3EB75EB-6CE1-4295-8DC8-0EF9877619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75A064-D771-447A-9808-1EFB24E5B0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879678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E2009FB-E00E-47B8-97B2-E0CAED17E3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6: Logical Effort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E85E72D-C20D-4B4A-A1A9-5B7B117B98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66843-9E99-4A86-9D9E-10CDF92DD0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09666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321C408-A9D8-437D-80A2-C30EF14C46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6: Logical Effort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64BA889-BDFF-4BF1-8F94-F0EE17E4F7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04024C-C523-4E75-8BC1-0B915163B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499555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D64977-888C-4BCA-8C6A-DC65D719E6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6: Logical Effort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09B5CD-7F69-465D-BE7E-D25B183BD6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E6E5E-7E89-4A3F-BE22-FEE89D4B5D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62204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DB5B24-C022-482B-BCAE-E4A074E656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6: Logical Effort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38A18E-FC71-45CE-9569-B457109327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319CA-C0D7-4141-949A-3AC11BB991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37774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5AC1F10-1C97-423D-8F97-BDF92B353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60BC3C9-A4BD-4688-913B-31B8157F8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7DE586D-0561-451A-85F5-BD8C6208EA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0000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6: Logical Effort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0E91248-D3DD-40AB-83D8-00FBB166AC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</a:lstStyle>
          <a:p>
            <a:fld id="{C5DD5944-26AA-4073-A6A4-743ABC6E3B1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Line 7">
            <a:extLst>
              <a:ext uri="{FF2B5EF4-FFF2-40B4-BE49-F238E27FC236}">
                <a16:creationId xmlns:a16="http://schemas.microsoft.com/office/drawing/2014/main" id="{C66812BA-3819-420C-808E-6EB610A11CB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457200"/>
            <a:ext cx="0" cy="6172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50856EE6-BA22-4A07-B7E9-AB4E7DB4D36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457200"/>
            <a:ext cx="830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12195082-603E-48E5-85F1-0B4917DFB3F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63000" y="457200"/>
            <a:ext cx="0" cy="6172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Line 10">
            <a:extLst>
              <a:ext uri="{FF2B5EF4-FFF2-40B4-BE49-F238E27FC236}">
                <a16:creationId xmlns:a16="http://schemas.microsoft.com/office/drawing/2014/main" id="{59FD8CD1-C9E5-4825-B067-258025EB833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629400"/>
            <a:ext cx="830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11" descr="Small checker board">
            <a:extLst>
              <a:ext uri="{FF2B5EF4-FFF2-40B4-BE49-F238E27FC236}">
                <a16:creationId xmlns:a16="http://schemas.microsoft.com/office/drawing/2014/main" id="{23F801E1-EDFB-4010-B266-676CBFDACE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5800" y="6096000"/>
            <a:ext cx="7772400" cy="1524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>
              <a:ea typeface="+mn-ea"/>
            </a:endParaRPr>
          </a:p>
        </p:txBody>
      </p:sp>
      <p:sp>
        <p:nvSpPr>
          <p:cNvPr id="1035" name="Rectangle 12" descr="Small checker board">
            <a:extLst>
              <a:ext uri="{FF2B5EF4-FFF2-40B4-BE49-F238E27FC236}">
                <a16:creationId xmlns:a16="http://schemas.microsoft.com/office/drawing/2014/main" id="{1BC8BEA0-A14A-43B7-BA64-C2D82DD099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5800" y="1295400"/>
            <a:ext cx="7772400" cy="1524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>
              <a:ea typeface="+mn-ea"/>
            </a:endParaRPr>
          </a:p>
        </p:txBody>
      </p:sp>
      <p:sp>
        <p:nvSpPr>
          <p:cNvPr id="1036" name="Text Box 13">
            <a:extLst>
              <a:ext uri="{FF2B5EF4-FFF2-40B4-BE49-F238E27FC236}">
                <a16:creationId xmlns:a16="http://schemas.microsoft.com/office/drawing/2014/main" id="{7568E2D3-66DA-4D78-A71B-711621D86E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33800" y="6248400"/>
            <a:ext cx="2209800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1">
                <a:solidFill>
                  <a:srgbClr val="0000FF"/>
                </a:solidFill>
                <a:latin typeface="Arial" panose="020B0604020202020204" pitchFamily="34" charset="0"/>
                <a:ea typeface="+mn-ea"/>
              </a:rPr>
              <a:t>CMOS VLSI Design</a:t>
            </a:r>
          </a:p>
        </p:txBody>
      </p:sp>
      <p:sp>
        <p:nvSpPr>
          <p:cNvPr id="1037" name="Text Box 14">
            <a:extLst>
              <a:ext uri="{FF2B5EF4-FFF2-40B4-BE49-F238E27FC236}">
                <a16:creationId xmlns:a16="http://schemas.microsoft.com/office/drawing/2014/main" id="{43B77ECD-CCB9-486A-83B5-2F36FCD936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33800" y="6248400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1">
                <a:solidFill>
                  <a:srgbClr val="0000FF"/>
                </a:solidFill>
                <a:latin typeface="Arial" panose="020B0604020202020204" pitchFamily="34" charset="0"/>
                <a:ea typeface="+mn-ea"/>
              </a:rPr>
              <a:t>CMOS VLSI Design </a:t>
            </a:r>
            <a:r>
              <a:rPr lang="en-US" altLang="en-US" sz="1400" b="1" baseline="30000">
                <a:solidFill>
                  <a:srgbClr val="0000FF"/>
                </a:solidFill>
                <a:latin typeface="Arial" panose="020B0604020202020204" pitchFamily="34" charset="0"/>
                <a:ea typeface="+mn-ea"/>
              </a:rPr>
              <a:t>4th 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zo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8556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98563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Line 4">
            <a:extLst>
              <a:ext uri="{FF2B5EF4-FFF2-40B4-BE49-F238E27FC236}">
                <a16:creationId xmlns:a16="http://schemas.microsoft.com/office/drawing/2014/main" id="{ED7962E4-6496-40A4-9364-4FB4AD03A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57200"/>
            <a:ext cx="0" cy="6172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6" name="Line 5">
            <a:extLst>
              <a:ext uri="{FF2B5EF4-FFF2-40B4-BE49-F238E27FC236}">
                <a16:creationId xmlns:a16="http://schemas.microsoft.com/office/drawing/2014/main" id="{C7BAE2F9-E139-483B-B4B6-068C67CA0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57200"/>
            <a:ext cx="830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Line 6">
            <a:extLst>
              <a:ext uri="{FF2B5EF4-FFF2-40B4-BE49-F238E27FC236}">
                <a16:creationId xmlns:a16="http://schemas.microsoft.com/office/drawing/2014/main" id="{7CF449ED-508C-465D-8427-F2B4AEBCA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457200"/>
            <a:ext cx="0" cy="6172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Line 7">
            <a:extLst>
              <a:ext uri="{FF2B5EF4-FFF2-40B4-BE49-F238E27FC236}">
                <a16:creationId xmlns:a16="http://schemas.microsoft.com/office/drawing/2014/main" id="{DEB75BD3-A017-45B6-9133-F90C78E93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629400"/>
            <a:ext cx="830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B5699055-48A9-4F1E-B6A6-21D854CC40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953000" y="4191000"/>
            <a:ext cx="41910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en-US"/>
              <a:t>Lecture 4: </a:t>
            </a:r>
            <a:br>
              <a:rPr lang="en-US" altLang="en-US"/>
            </a:br>
            <a:r>
              <a:rPr lang="en-US" altLang="en-US"/>
              <a:t>Logical Effort</a:t>
            </a:r>
          </a:p>
        </p:txBody>
      </p:sp>
      <p:pic>
        <p:nvPicPr>
          <p:cNvPr id="16390" name="Picture 15" descr="cover">
            <a:extLst>
              <a:ext uri="{FF2B5EF4-FFF2-40B4-BE49-F238E27FC236}">
                <a16:creationId xmlns:a16="http://schemas.microsoft.com/office/drawing/2014/main" id="{1171BD03-1374-47B2-8373-9FB263513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43815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>
            <a:extLst>
              <a:ext uri="{FF2B5EF4-FFF2-40B4-BE49-F238E27FC236}">
                <a16:creationId xmlns:a16="http://schemas.microsoft.com/office/drawing/2014/main" id="{AA74715F-8BFD-4E5E-9A4B-12497CB245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393FACC-2B67-4A52-8601-D45976242576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5E6E1F0-3BBB-48EE-A880-B2964CEC8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Limits of Logical Effort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B4AC4C1-FBDA-48A9-8DBE-E4095F1A5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Chicken and egg problem</a:t>
            </a:r>
          </a:p>
          <a:p>
            <a:pPr lvl="1" eaLnBrk="1" hangingPunct="1"/>
            <a:r>
              <a:rPr lang="en-US" altLang="en-US"/>
              <a:t>Need path to compute G</a:t>
            </a:r>
          </a:p>
          <a:p>
            <a:pPr lvl="1" eaLnBrk="1" hangingPunct="1"/>
            <a:r>
              <a:rPr lang="en-US" altLang="en-US"/>
              <a:t>But don’t know number of stages without G</a:t>
            </a:r>
          </a:p>
          <a:p>
            <a:pPr eaLnBrk="1" hangingPunct="1"/>
            <a:r>
              <a:rPr lang="en-US" altLang="en-US"/>
              <a:t>Simplistic delay model</a:t>
            </a:r>
          </a:p>
          <a:p>
            <a:pPr lvl="1" eaLnBrk="1" hangingPunct="1"/>
            <a:r>
              <a:rPr lang="en-US" altLang="en-US"/>
              <a:t>Neglects input rise time effects</a:t>
            </a:r>
          </a:p>
          <a:p>
            <a:pPr eaLnBrk="1" hangingPunct="1"/>
            <a:r>
              <a:rPr lang="en-US" altLang="en-US"/>
              <a:t>Interconnect</a:t>
            </a:r>
          </a:p>
          <a:p>
            <a:pPr lvl="1" eaLnBrk="1" hangingPunct="1"/>
            <a:r>
              <a:rPr lang="en-US" altLang="en-US"/>
              <a:t>Iteration required in designs with wire</a:t>
            </a:r>
          </a:p>
          <a:p>
            <a:pPr eaLnBrk="1" hangingPunct="1"/>
            <a:r>
              <a:rPr lang="en-US" altLang="en-US"/>
              <a:t>Maximum speed only</a:t>
            </a:r>
          </a:p>
          <a:p>
            <a:pPr lvl="1" eaLnBrk="1" hangingPunct="1"/>
            <a:r>
              <a:rPr lang="en-US" altLang="en-US"/>
              <a:t>Not minimum area/power for constrained delay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>
            <a:extLst>
              <a:ext uri="{FF2B5EF4-FFF2-40B4-BE49-F238E27FC236}">
                <a16:creationId xmlns:a16="http://schemas.microsoft.com/office/drawing/2014/main" id="{1DE502B2-6C08-4039-AF58-BFA59F2322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464D9C2-78AA-4F79-BBFC-1428D269980D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12B55BFC-741C-4515-A485-EF9582D55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46B8577-4FFC-467E-8FD2-125553A7C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effort is useful for thinking of delay in circuits</a:t>
            </a:r>
          </a:p>
          <a:p>
            <a:pPr lvl="1" eaLnBrk="1" hangingPunct="1"/>
            <a:r>
              <a:rPr lang="en-US" altLang="en-US"/>
              <a:t>Numeric logical effort characterizes gates</a:t>
            </a:r>
          </a:p>
          <a:p>
            <a:pPr lvl="1" eaLnBrk="1" hangingPunct="1"/>
            <a:r>
              <a:rPr lang="en-US" altLang="en-US"/>
              <a:t>NANDs are faster than NORs in CMOS</a:t>
            </a:r>
          </a:p>
          <a:p>
            <a:pPr lvl="1" eaLnBrk="1" hangingPunct="1"/>
            <a:r>
              <a:rPr lang="en-US" altLang="en-US"/>
              <a:t>Paths are fastest when effort delays are ~4</a:t>
            </a:r>
          </a:p>
          <a:p>
            <a:pPr lvl="1" eaLnBrk="1" hangingPunct="1"/>
            <a:r>
              <a:rPr lang="en-US" altLang="en-US"/>
              <a:t>Path delay is weakly sensitive to stages, sizes</a:t>
            </a:r>
          </a:p>
          <a:p>
            <a:pPr lvl="1" eaLnBrk="1" hangingPunct="1"/>
            <a:r>
              <a:rPr lang="en-US" altLang="en-US"/>
              <a:t>But using fewer stages doesn’t mean faster paths</a:t>
            </a:r>
          </a:p>
          <a:p>
            <a:pPr lvl="1" eaLnBrk="1" hangingPunct="1"/>
            <a:r>
              <a:rPr lang="en-US" altLang="en-US"/>
              <a:t>Delay of path is about log</a:t>
            </a:r>
            <a:r>
              <a:rPr lang="en-US" altLang="en-US" baseline="-25000"/>
              <a:t>4</a:t>
            </a:r>
            <a:r>
              <a:rPr lang="en-US" altLang="en-US"/>
              <a:t>F FO4 inverter delays</a:t>
            </a:r>
          </a:p>
          <a:p>
            <a:pPr lvl="1" eaLnBrk="1" hangingPunct="1"/>
            <a:r>
              <a:rPr lang="en-US" altLang="en-US"/>
              <a:t>Inverters and NAND2 best for driving large caps</a:t>
            </a:r>
          </a:p>
          <a:p>
            <a:pPr eaLnBrk="1" hangingPunct="1"/>
            <a:r>
              <a:rPr lang="en-US" altLang="en-US"/>
              <a:t>Provides language for discussing fast circuits</a:t>
            </a:r>
          </a:p>
          <a:p>
            <a:pPr lvl="1" eaLnBrk="1" hangingPunct="1"/>
            <a:r>
              <a:rPr lang="en-US" altLang="en-US"/>
              <a:t>But requires practice to master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A4234FB0-EA27-485D-9056-96D13F56CB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8B3F041-DA42-4BB9-8819-185C1BB6CC04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198D64C-2C3B-49BD-85DE-E97862405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6BBB2C9-172F-46A5-8248-3D522BED9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Chip designers face a bewildering array of choices</a:t>
            </a:r>
          </a:p>
          <a:p>
            <a:pPr lvl="1" eaLnBrk="1" hangingPunct="1"/>
            <a:r>
              <a:rPr lang="en-US" altLang="en-US" sz="2000"/>
              <a:t>What is the best circuit topology for a function?</a:t>
            </a:r>
          </a:p>
          <a:p>
            <a:pPr lvl="1" eaLnBrk="1" hangingPunct="1"/>
            <a:r>
              <a:rPr lang="en-US" altLang="en-US" sz="2000"/>
              <a:t>How many stages of logic give least delay?</a:t>
            </a:r>
          </a:p>
          <a:p>
            <a:pPr lvl="1" eaLnBrk="1" hangingPunct="1"/>
            <a:r>
              <a:rPr lang="en-US" altLang="en-US" sz="2000"/>
              <a:t>How wide should the transistors be?</a:t>
            </a:r>
          </a:p>
          <a:p>
            <a:pPr lvl="1"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Logical effort is a method to make these decisions</a:t>
            </a:r>
          </a:p>
          <a:p>
            <a:pPr lvl="1" eaLnBrk="1" hangingPunct="1"/>
            <a:r>
              <a:rPr lang="en-US" altLang="en-US" sz="2000"/>
              <a:t>Uses a simple model of delay</a:t>
            </a:r>
          </a:p>
          <a:p>
            <a:pPr lvl="1" eaLnBrk="1" hangingPunct="1"/>
            <a:r>
              <a:rPr lang="en-US" altLang="en-US" sz="2000"/>
              <a:t>Allows back-of-the-envelope calculations</a:t>
            </a:r>
          </a:p>
          <a:p>
            <a:pPr lvl="1" eaLnBrk="1" hangingPunct="1"/>
            <a:r>
              <a:rPr lang="en-US" altLang="en-US" sz="2000"/>
              <a:t>Helps make rapid comparisons between alternatives</a:t>
            </a:r>
          </a:p>
          <a:p>
            <a:pPr lvl="1" eaLnBrk="1" hangingPunct="1"/>
            <a:r>
              <a:rPr lang="en-US" altLang="en-US" sz="2000"/>
              <a:t>Emphasizes remarkable symmetries</a:t>
            </a:r>
          </a:p>
        </p:txBody>
      </p:sp>
      <p:graphicFrame>
        <p:nvGraphicFramePr>
          <p:cNvPr id="18436" name="Object 6">
            <a:extLst>
              <a:ext uri="{FF2B5EF4-FFF2-40B4-BE49-F238E27FC236}">
                <a16:creationId xmlns:a16="http://schemas.microsoft.com/office/drawing/2014/main" id="{488B463B-5232-477B-8B19-3553119713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1752600"/>
          <a:ext cx="136842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71856" imgH="600456" progId="Visio.Drawing.6">
                  <p:embed/>
                </p:oleObj>
              </mc:Choice>
              <mc:Fallback>
                <p:oleObj name="VISIO" r:id="rId3" imgW="371856" imgH="600456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752600"/>
                        <a:ext cx="136842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>
            <a:extLst>
              <a:ext uri="{FF2B5EF4-FFF2-40B4-BE49-F238E27FC236}">
                <a16:creationId xmlns:a16="http://schemas.microsoft.com/office/drawing/2014/main" id="{6E05FB9F-DBE2-4A00-BB26-3BB23E1E08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CDE112A-926E-456F-9088-8B5C7FEA9107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CE1D5D06-D978-4C6B-8FD7-E51961768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4D7D659-BD9D-4678-A243-B64544F31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Ben Bitdiddle is the memory designer for the Motoroil 68W86, an embedded automotive processor.  Help Ben design the decoder for a register file.</a:t>
            </a:r>
            <a:br>
              <a:rPr lang="en-US" altLang="en-US" sz="2000"/>
            </a:b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Decoder specifications: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16 word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Each word is 32 bits wide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Each bit presents load of 3 unit-sized transistors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True and complementary address inputs A[3:0]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Each input may drive 10 unit-sized transistors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Ben needs to decide: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How many stages to use?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How large should each gate be?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How fast can decoder operate?</a:t>
            </a:r>
          </a:p>
        </p:txBody>
      </p:sp>
      <p:graphicFrame>
        <p:nvGraphicFramePr>
          <p:cNvPr id="20484" name="Object 0">
            <a:extLst>
              <a:ext uri="{FF2B5EF4-FFF2-40B4-BE49-F238E27FC236}">
                <a16:creationId xmlns:a16="http://schemas.microsoft.com/office/drawing/2014/main" id="{3C2B0384-0AC9-4074-8318-8B605B11E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057400"/>
          <a:ext cx="312420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46704" imgH="1877568" progId="Visio.Drawing.6">
                  <p:embed/>
                </p:oleObj>
              </mc:Choice>
              <mc:Fallback>
                <p:oleObj name="VISIO" r:id="rId3" imgW="3346704" imgH="1877568" progId="Visio.Drawing.6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057400"/>
                        <a:ext cx="3124200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>
            <a:extLst>
              <a:ext uri="{FF2B5EF4-FFF2-40B4-BE49-F238E27FC236}">
                <a16:creationId xmlns:a16="http://schemas.microsoft.com/office/drawing/2014/main" id="{E7D99C4E-F339-41D2-AC67-2D92ADE8E3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98084B4-6354-4D3C-A8B5-49F8E34E727C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BC5946FD-B045-414C-9FF4-2105568F3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Delay in a Logic Gate</a:t>
            </a:r>
          </a:p>
        </p:txBody>
      </p:sp>
      <p:sp>
        <p:nvSpPr>
          <p:cNvPr id="373763" name="Rectangle 1027">
            <a:extLst>
              <a:ext uri="{FF2B5EF4-FFF2-40B4-BE49-F238E27FC236}">
                <a16:creationId xmlns:a16="http://schemas.microsoft.com/office/drawing/2014/main" id="{6E8ABF84-0059-4EC4-AFCB-AA0FADA1F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Express delays in process-independent unit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Delay has two components: d = </a:t>
            </a:r>
            <a:r>
              <a:rPr lang="en-US" altLang="en-US" sz="2000">
                <a:solidFill>
                  <a:srgbClr val="00FF00"/>
                </a:solidFill>
              </a:rPr>
              <a:t>f</a:t>
            </a:r>
            <a:r>
              <a:rPr lang="en-US" altLang="en-US" sz="2000"/>
              <a:t> + </a:t>
            </a:r>
            <a:r>
              <a:rPr lang="en-US" altLang="en-US" sz="2000">
                <a:solidFill>
                  <a:srgbClr val="FF0000"/>
                </a:solidFill>
              </a:rPr>
              <a:t>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/>
              <a:t> </a:t>
            </a:r>
            <a:r>
              <a:rPr lang="en-US" altLang="en-US" sz="2000" i="1">
                <a:solidFill>
                  <a:srgbClr val="00FF00"/>
                </a:solidFill>
              </a:rPr>
              <a:t>f</a:t>
            </a:r>
            <a:r>
              <a:rPr lang="en-US" altLang="en-US" sz="2000"/>
              <a:t>: </a:t>
            </a:r>
            <a:r>
              <a:rPr lang="en-US" altLang="en-US" sz="2000" i="1"/>
              <a:t>effort delay = </a:t>
            </a:r>
            <a:r>
              <a:rPr lang="en-US" altLang="en-US" sz="2000" i="1">
                <a:solidFill>
                  <a:srgbClr val="CC0099"/>
                </a:solidFill>
              </a:rPr>
              <a:t>g</a:t>
            </a:r>
            <a:r>
              <a:rPr lang="en-US" altLang="en-US" sz="2000" i="1">
                <a:solidFill>
                  <a:srgbClr val="0000FF"/>
                </a:solidFill>
              </a:rPr>
              <a:t>h</a:t>
            </a:r>
            <a:r>
              <a:rPr lang="en-US" altLang="en-US" sz="2000"/>
              <a:t> (a.k.a. stage effort)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Again has two 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/>
              <a:t> </a:t>
            </a:r>
            <a:r>
              <a:rPr lang="en-US" altLang="en-US" sz="2000" i="1">
                <a:solidFill>
                  <a:srgbClr val="CC0099"/>
                </a:solidFill>
              </a:rPr>
              <a:t>g</a:t>
            </a:r>
            <a:r>
              <a:rPr lang="en-US" altLang="en-US" sz="2000"/>
              <a:t>: </a:t>
            </a:r>
            <a:r>
              <a:rPr lang="en-US" altLang="en-US" sz="2000" i="1"/>
              <a:t>logical effort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Measures relative ability of gate to deliver current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g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</a:t>
            </a:r>
            <a:r>
              <a:rPr lang="en-US" altLang="en-US" sz="2000"/>
              <a:t> 1 for inverter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/>
              <a:t> </a:t>
            </a:r>
            <a:r>
              <a:rPr lang="en-US" altLang="en-US" sz="2000" i="1">
                <a:solidFill>
                  <a:srgbClr val="0000FF"/>
                </a:solidFill>
              </a:rPr>
              <a:t>h</a:t>
            </a:r>
            <a:r>
              <a:rPr lang="en-US" altLang="en-US" sz="2000"/>
              <a:t>: </a:t>
            </a:r>
            <a:r>
              <a:rPr lang="en-US" altLang="en-US" sz="2000" i="1"/>
              <a:t>electrical effort</a:t>
            </a:r>
            <a:r>
              <a:rPr lang="en-US" altLang="en-US" sz="2000"/>
              <a:t> = C</a:t>
            </a:r>
            <a:r>
              <a:rPr lang="en-US" altLang="en-US" sz="2000" baseline="-25000"/>
              <a:t>out</a:t>
            </a:r>
            <a:r>
              <a:rPr lang="en-US" altLang="en-US" sz="2000"/>
              <a:t> / C</a:t>
            </a:r>
            <a:r>
              <a:rPr lang="en-US" altLang="en-US" sz="2000" baseline="-25000"/>
              <a:t>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Ratio of output to input capacitance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Sometimes called fanout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 </a:t>
            </a:r>
            <a:r>
              <a:rPr lang="en-US" altLang="en-US" sz="2000" i="1">
                <a:solidFill>
                  <a:srgbClr val="FF0000"/>
                </a:solidFill>
              </a:rPr>
              <a:t>p</a:t>
            </a:r>
            <a:r>
              <a:rPr lang="en-US" altLang="en-US" sz="2000"/>
              <a:t>: parasitic delay</a:t>
            </a:r>
            <a:endParaRPr lang="en-US" altLang="en-US" sz="2000" i="1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Represents delay of gate driving no load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Set by internal parasitic capacitance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</p:txBody>
      </p:sp>
      <p:graphicFrame>
        <p:nvGraphicFramePr>
          <p:cNvPr id="22532" name="Object 1028">
            <a:extLst>
              <a:ext uri="{FF2B5EF4-FFF2-40B4-BE49-F238E27FC236}">
                <a16:creationId xmlns:a16="http://schemas.microsoft.com/office/drawing/2014/main" id="{80B00DAF-4DF3-49E6-A6B9-AE7E5606D1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1447800"/>
          <a:ext cx="9144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70000" imgH="889000" progId="Equation.DSMT4">
                  <p:embed/>
                </p:oleObj>
              </mc:Choice>
              <mc:Fallback>
                <p:oleObj name="Equation" r:id="rId3" imgW="1270000" imgH="8890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447800"/>
                        <a:ext cx="9144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6" name="Text Box 1030">
            <a:extLst>
              <a:ext uri="{FF2B5EF4-FFF2-40B4-BE49-F238E27FC236}">
                <a16:creationId xmlns:a16="http://schemas.microsoft.com/office/drawing/2014/main" id="{B778F2BA-BAA9-4A07-9335-A6BC1F581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57400"/>
            <a:ext cx="2667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0000FF"/>
                </a:solidFill>
                <a:latin typeface="Symbol" panose="05050102010706020507" pitchFamily="18" charset="2"/>
              </a:rPr>
              <a:t>t =	</a:t>
            </a:r>
            <a:r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t>3RC</a:t>
            </a:r>
            <a:r>
              <a:rPr lang="en-US" altLang="en-US" sz="14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  </a:t>
            </a:r>
            <a:r>
              <a:rPr lang="en-US" altLang="en-US" sz="1400">
                <a:latin typeface="Arial" panose="020B0604020202020204" pitchFamily="34" charset="0"/>
              </a:rPr>
              <a:t> 	3 ps in 65 nm process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      	60 ps in 0.6 </a:t>
            </a:r>
            <a:r>
              <a:rPr lang="en-US" altLang="en-US" sz="1400">
                <a:latin typeface="Symbol" panose="05050102010706020507" pitchFamily="18" charset="2"/>
              </a:rPr>
              <a:t>m</a:t>
            </a:r>
            <a:r>
              <a:rPr lang="en-US" altLang="en-US" sz="1400">
                <a:latin typeface="Arial" panose="020B0604020202020204" pitchFamily="34" charset="0"/>
              </a:rPr>
              <a:t>m process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3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3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3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3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6">
            <a:extLst>
              <a:ext uri="{FF2B5EF4-FFF2-40B4-BE49-F238E27FC236}">
                <a16:creationId xmlns:a16="http://schemas.microsoft.com/office/drawing/2014/main" id="{8DCDC728-9AE5-4AF2-AE7B-AA2710404C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D1FAE92-6222-4315-89B8-BECE37AD57D6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4578" name="Object 4">
            <a:extLst>
              <a:ext uri="{FF2B5EF4-FFF2-40B4-BE49-F238E27FC236}">
                <a16:creationId xmlns:a16="http://schemas.microsoft.com/office/drawing/2014/main" id="{027B5C56-04C0-475D-ACA6-21CD86FA5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600200"/>
          <a:ext cx="5029200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476500" imgH="2171700" progId="Visio.Drawing.11">
                  <p:embed/>
                </p:oleObj>
              </mc:Choice>
              <mc:Fallback>
                <p:oleObj name="Visio" r:id="rId3" imgW="2476500" imgH="21717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00200"/>
                        <a:ext cx="5029200" cy="441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7" name="Object 9">
            <a:extLst>
              <a:ext uri="{FF2B5EF4-FFF2-40B4-BE49-F238E27FC236}">
                <a16:creationId xmlns:a16="http://schemas.microsoft.com/office/drawing/2014/main" id="{CDD065F9-E649-45B6-8BC9-69D5C6DBE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606550"/>
          <a:ext cx="5029200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476500" imgH="2171700" progId="Visio.Drawing.11">
                  <p:embed/>
                </p:oleObj>
              </mc:Choice>
              <mc:Fallback>
                <p:oleObj name="Visio" r:id="rId5" imgW="2476500" imgH="217170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06550"/>
                        <a:ext cx="5029200" cy="441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2">
            <a:extLst>
              <a:ext uri="{FF2B5EF4-FFF2-40B4-BE49-F238E27FC236}">
                <a16:creationId xmlns:a16="http://schemas.microsoft.com/office/drawing/2014/main" id="{84B1C75F-2517-4959-9AF3-7BD2FC9FA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Delay Plots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037F4396-6F3F-49E2-AAE6-E75DC445188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1"/>
              <a:t>	d</a:t>
            </a:r>
            <a:r>
              <a:rPr lang="en-US" altLang="en-US" sz="2000"/>
              <a:t> 	= </a:t>
            </a:r>
            <a:r>
              <a:rPr lang="en-US" altLang="en-US" sz="2000" i="1"/>
              <a:t>f</a:t>
            </a:r>
            <a:r>
              <a:rPr lang="en-US" altLang="en-US" sz="2000"/>
              <a:t> + </a:t>
            </a:r>
            <a:r>
              <a:rPr lang="en-US" altLang="en-US" sz="2000" i="1"/>
              <a:t>p</a:t>
            </a:r>
          </a:p>
          <a:p>
            <a:pPr lvl="1" eaLnBrk="1" hangingPunct="1">
              <a:buFontTx/>
              <a:buNone/>
            </a:pPr>
            <a:r>
              <a:rPr lang="en-US" altLang="en-US" sz="2000"/>
              <a:t>  		= </a:t>
            </a:r>
            <a:r>
              <a:rPr lang="en-US" altLang="en-US" sz="2000" i="1"/>
              <a:t>gh</a:t>
            </a:r>
            <a:r>
              <a:rPr lang="en-US" altLang="en-US" sz="2000"/>
              <a:t> + </a:t>
            </a:r>
            <a:r>
              <a:rPr lang="en-US" altLang="en-US" sz="2000" i="1"/>
              <a:t>p</a:t>
            </a:r>
          </a:p>
          <a:p>
            <a:pPr lvl="1" eaLnBrk="1" hangingPunct="1">
              <a:buFontTx/>
              <a:buNone/>
            </a:pPr>
            <a:endParaRPr lang="en-US" altLang="en-US" sz="2000" i="1"/>
          </a:p>
          <a:p>
            <a:pPr eaLnBrk="1" hangingPunct="1"/>
            <a:r>
              <a:rPr lang="en-US" altLang="en-US" sz="2000"/>
              <a:t>What about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NOR2?</a:t>
            </a:r>
          </a:p>
          <a:p>
            <a:pPr lvl="1" eaLnBrk="1" hangingPunct="1">
              <a:buFontTx/>
              <a:buNone/>
            </a:pPr>
            <a:endParaRPr lang="en-US" altLang="en-US" sz="2000" i="1"/>
          </a:p>
          <a:p>
            <a:pPr lvl="1" eaLnBrk="1" hangingPunct="1">
              <a:buFontTx/>
              <a:buNone/>
            </a:pPr>
            <a:endParaRPr lang="en-US" altLang="en-US" sz="2000"/>
          </a:p>
        </p:txBody>
      </p:sp>
      <p:sp>
        <p:nvSpPr>
          <p:cNvPr id="375820" name="Rectangle 12">
            <a:extLst>
              <a:ext uri="{FF2B5EF4-FFF2-40B4-BE49-F238E27FC236}">
                <a16:creationId xmlns:a16="http://schemas.microsoft.com/office/drawing/2014/main" id="{1F657461-B77B-419B-B922-99A21647D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1981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75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>
            <a:extLst>
              <a:ext uri="{FF2B5EF4-FFF2-40B4-BE49-F238E27FC236}">
                <a16:creationId xmlns:a16="http://schemas.microsoft.com/office/drawing/2014/main" id="{71691929-C476-4FA8-A842-B5F27CC79C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2D5E25D-A44D-44E8-B9CF-AC3B70E1770D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40C3F140-4212-456F-964D-5BACAA580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05800" cy="685800"/>
          </a:xfrm>
        </p:spPr>
        <p:txBody>
          <a:bodyPr/>
          <a:lstStyle/>
          <a:p>
            <a:pPr eaLnBrk="1" hangingPunct="1"/>
            <a:r>
              <a:rPr lang="en-US" altLang="en-US"/>
              <a:t>Computing Logical Effort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1281919-33F0-4FC1-A9EC-8BDA34F56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DEF: </a:t>
            </a:r>
            <a:r>
              <a:rPr lang="en-US" altLang="en-US" i="1">
                <a:solidFill>
                  <a:srgbClr val="0000FF"/>
                </a:solidFill>
              </a:rPr>
              <a:t>Logical effort is the ratio of the input capacitance of a gate to the input capacitance of an inverter delivering the same output current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Measure from delay vs. fanout plots</a:t>
            </a:r>
          </a:p>
          <a:p>
            <a:pPr eaLnBrk="1" hangingPunct="1"/>
            <a:r>
              <a:rPr lang="en-US" altLang="en-US"/>
              <a:t>Or estimate by counting transistor widths</a:t>
            </a: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1F60D86C-2E88-48A0-AE36-7394A30DC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657600"/>
          <a:ext cx="6172200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945892" imgH="1103376" progId="Visio.Drawing.6">
                  <p:embed/>
                </p:oleObj>
              </mc:Choice>
              <mc:Fallback>
                <p:oleObj name="VISIO" r:id="rId3" imgW="2945892" imgH="1103376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57600"/>
                        <a:ext cx="6172200" cy="231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3">
            <a:extLst>
              <a:ext uri="{FF2B5EF4-FFF2-40B4-BE49-F238E27FC236}">
                <a16:creationId xmlns:a16="http://schemas.microsoft.com/office/drawing/2014/main" id="{6CA031BC-8B58-49C9-A857-A7ED5164C4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6: Logical Effort</a:t>
            </a:r>
          </a:p>
        </p:txBody>
      </p:sp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DD4E558E-DAAA-43F0-BBEE-F8970A434D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7035F27-062A-43FC-A935-86F86E084870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6065E5D-918F-44FD-8EBE-918499519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Catalog of Gates</a:t>
            </a:r>
          </a:p>
        </p:txBody>
      </p:sp>
      <p:graphicFrame>
        <p:nvGraphicFramePr>
          <p:cNvPr id="350326" name="Group 118">
            <a:extLst>
              <a:ext uri="{FF2B5EF4-FFF2-40B4-BE49-F238E27FC236}">
                <a16:creationId xmlns:a16="http://schemas.microsoft.com/office/drawing/2014/main" id="{F8D4DB07-C1E4-42EC-AA4E-1DFBEAB32F2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38400"/>
          <a:ext cx="7391400" cy="3378200"/>
        </p:xfrm>
        <a:graphic>
          <a:graphicData uri="http://schemas.openxmlformats.org/drawingml/2006/table">
            <a:tbl>
              <a:tblPr/>
              <a:tblGrid>
                <a:gridCol w="192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70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Gate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inputs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Inverter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(n+2)/3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(2n+1)/3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Tristate / mux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XOR, XNOR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6, 12, 6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8, 16, 16, 8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729" name="Rectangle 87">
            <a:extLst>
              <a:ext uri="{FF2B5EF4-FFF2-40B4-BE49-F238E27FC236}">
                <a16:creationId xmlns:a16="http://schemas.microsoft.com/office/drawing/2014/main" id="{3BEDB491-BB94-4887-83A5-8840D1B0B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Logical effort of common gates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>
            <a:extLst>
              <a:ext uri="{FF2B5EF4-FFF2-40B4-BE49-F238E27FC236}">
                <a16:creationId xmlns:a16="http://schemas.microsoft.com/office/drawing/2014/main" id="{50A7C1DC-ADC4-4C56-8E67-B152DF37AC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90FED2E-9ECA-4E72-916E-30E3DBA70CCD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4D8047F-050D-4DFC-8E0C-76E13A5A8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Ring Oscillator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771A39E-A32D-4BD9-A353-A7FEE72389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Estimate the frequency of an N-stage ring oscillator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Logical Effort: 	g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Electrical Effort: 	h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Parasitic Delay: 	p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Stage Delay:	d = 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Frequency:	f</a:t>
            </a:r>
            <a:r>
              <a:rPr lang="en-US" altLang="en-US" baseline="-25000"/>
              <a:t>osc</a:t>
            </a:r>
            <a:r>
              <a:rPr lang="en-US" altLang="en-US"/>
              <a:t> = 1/(2*N*d) = 1/4N</a:t>
            </a:r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10D3A6DA-5B77-460E-A18C-AC822C3825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209800"/>
          <a:ext cx="52578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436876" imgH="377952" progId="Visio.Drawing.6">
                  <p:embed/>
                </p:oleObj>
              </mc:Choice>
              <mc:Fallback>
                <p:oleObj name="VISIO" r:id="rId3" imgW="2436876" imgH="37795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09800"/>
                        <a:ext cx="52578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>
            <a:extLst>
              <a:ext uri="{FF2B5EF4-FFF2-40B4-BE49-F238E27FC236}">
                <a16:creationId xmlns:a16="http://schemas.microsoft.com/office/drawing/2014/main" id="{0F8034E3-29D7-4B15-9BF1-73FCBD171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733800"/>
            <a:ext cx="2819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31 stage ring oscillator in 0.6 </a:t>
            </a:r>
            <a:r>
              <a:rPr lang="en-US" altLang="en-US" sz="1800">
                <a:latin typeface="Symbol" panose="05050102010706020507" pitchFamily="18" charset="2"/>
              </a:rPr>
              <a:t>m</a:t>
            </a:r>
            <a:r>
              <a:rPr lang="en-US" altLang="en-US" sz="1800">
                <a:latin typeface="Arial" panose="020B0604020202020204" pitchFamily="34" charset="0"/>
              </a:rPr>
              <a:t>m process has frequency of ~ 200 MHz</a:t>
            </a:r>
          </a:p>
        </p:txBody>
      </p:sp>
      <p:sp>
        <p:nvSpPr>
          <p:cNvPr id="377862" name="Rectangle 6">
            <a:extLst>
              <a:ext uri="{FF2B5EF4-FFF2-40B4-BE49-F238E27FC236}">
                <a16:creationId xmlns:a16="http://schemas.microsoft.com/office/drawing/2014/main" id="{A1B907A8-0E47-4BE7-A0AB-6770D312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6576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7863" name="Rectangle 7">
            <a:extLst>
              <a:ext uri="{FF2B5EF4-FFF2-40B4-BE49-F238E27FC236}">
                <a16:creationId xmlns:a16="http://schemas.microsoft.com/office/drawing/2014/main" id="{D52790E0-3340-45B7-BE2F-B6C364A0F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486400"/>
            <a:ext cx="2514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7864" name="Rectangle 8">
            <a:extLst>
              <a:ext uri="{FF2B5EF4-FFF2-40B4-BE49-F238E27FC236}">
                <a16:creationId xmlns:a16="http://schemas.microsoft.com/office/drawing/2014/main" id="{A970145C-4EAB-47D2-A60C-FDCF9CCE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733800"/>
            <a:ext cx="2667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7865" name="Rectangle 9">
            <a:extLst>
              <a:ext uri="{FF2B5EF4-FFF2-40B4-BE49-F238E27FC236}">
                <a16:creationId xmlns:a16="http://schemas.microsoft.com/office/drawing/2014/main" id="{9E5C5E2D-BC12-4511-8C9A-6A4310621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7866" name="Rectangle 10">
            <a:extLst>
              <a:ext uri="{FF2B5EF4-FFF2-40B4-BE49-F238E27FC236}">
                <a16:creationId xmlns:a16="http://schemas.microsoft.com/office/drawing/2014/main" id="{1A12CFED-D2C3-4F58-BB5A-2F54432F6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72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7867" name="Rectangle 11">
            <a:extLst>
              <a:ext uri="{FF2B5EF4-FFF2-40B4-BE49-F238E27FC236}">
                <a16:creationId xmlns:a16="http://schemas.microsoft.com/office/drawing/2014/main" id="{F2D93270-57BA-4361-AAD3-A190A90C0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029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2" grpId="0" animBg="1"/>
      <p:bldP spid="377863" grpId="0" animBg="1"/>
      <p:bldP spid="377864" grpId="0" animBg="1"/>
      <p:bldP spid="377865" grpId="0" animBg="1"/>
      <p:bldP spid="377866" grpId="0" animBg="1"/>
      <p:bldP spid="3778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4">
            <a:extLst>
              <a:ext uri="{FF2B5EF4-FFF2-40B4-BE49-F238E27FC236}">
                <a16:creationId xmlns:a16="http://schemas.microsoft.com/office/drawing/2014/main" id="{33D77876-7760-4329-964A-6A38CCC359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0AA0ABD-3F55-42F5-ADBD-60693E86D474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F83D9A2E-F444-4EBE-8B55-9F51CCB89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FO4 Inverter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198CB5C-561F-4BDC-B6C7-20F898F87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Estimate the delay of a fanout-of-4 (FO4) inverter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Logical Effort: 	g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Electrical Effort: 	h = 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Parasitic Delay: 	p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Stage Delay:	d = 5</a:t>
            </a:r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B7E64F17-3C01-4F9C-9450-7547BCFB0C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905000"/>
          <a:ext cx="3429000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225296" imgH="659892" progId="Visio.Drawing.6">
                  <p:embed/>
                </p:oleObj>
              </mc:Choice>
              <mc:Fallback>
                <p:oleObj name="VISIO" r:id="rId3" imgW="1225296" imgH="65989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05000"/>
                        <a:ext cx="3429000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>
            <a:extLst>
              <a:ext uri="{FF2B5EF4-FFF2-40B4-BE49-F238E27FC236}">
                <a16:creationId xmlns:a16="http://schemas.microsoft.com/office/drawing/2014/main" id="{D9ACFD14-9A15-45FB-B53E-FCFF2FCC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191000"/>
            <a:ext cx="30480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The FO4 delay is about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  300 ps in 0.6 </a:t>
            </a:r>
            <a:r>
              <a:rPr lang="en-US" altLang="en-US" sz="1800">
                <a:latin typeface="Symbol" panose="05050102010706020507" pitchFamily="18" charset="2"/>
              </a:rPr>
              <a:t>m</a:t>
            </a:r>
            <a:r>
              <a:rPr lang="en-US" altLang="en-US" sz="1800">
                <a:latin typeface="Arial" panose="020B0604020202020204" pitchFamily="34" charset="0"/>
              </a:rPr>
              <a:t>m process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  15 ps in a 65 nm process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78886" name="Rectangle 6">
            <a:extLst>
              <a:ext uri="{FF2B5EF4-FFF2-40B4-BE49-F238E27FC236}">
                <a16:creationId xmlns:a16="http://schemas.microsoft.com/office/drawing/2014/main" id="{E9CB9199-AAD5-4366-9FBA-EB1CFFC4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657600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887" name="Rectangle 7">
            <a:extLst>
              <a:ext uri="{FF2B5EF4-FFF2-40B4-BE49-F238E27FC236}">
                <a16:creationId xmlns:a16="http://schemas.microsoft.com/office/drawing/2014/main" id="{E6214F51-088C-48E5-B7D5-354772C31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038600"/>
            <a:ext cx="30480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888" name="Rectangle 8">
            <a:extLst>
              <a:ext uri="{FF2B5EF4-FFF2-40B4-BE49-F238E27FC236}">
                <a16:creationId xmlns:a16="http://schemas.microsoft.com/office/drawing/2014/main" id="{FCF9DD71-46E9-42CB-9886-880E55190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14800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889" name="Rectangle 9">
            <a:extLst>
              <a:ext uri="{FF2B5EF4-FFF2-40B4-BE49-F238E27FC236}">
                <a16:creationId xmlns:a16="http://schemas.microsoft.com/office/drawing/2014/main" id="{B471BB81-06BD-4F50-BA0E-AFB2912FB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72000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890" name="Rectangle 10">
            <a:extLst>
              <a:ext uri="{FF2B5EF4-FFF2-40B4-BE49-F238E27FC236}">
                <a16:creationId xmlns:a16="http://schemas.microsoft.com/office/drawing/2014/main" id="{EEB7F27A-F54B-42DB-9245-25832926D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029200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 animBg="1"/>
      <p:bldP spid="378887" grpId="0" animBg="1"/>
      <p:bldP spid="378888" grpId="0" animBg="1"/>
      <p:bldP spid="378889" grpId="0" animBg="1"/>
      <p:bldP spid="37889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17679</TotalTime>
  <Words>692</Words>
  <Application>Microsoft Office PowerPoint</Application>
  <PresentationFormat>On-screen Show (4:3)</PresentationFormat>
  <Paragraphs>151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Times New Roman</vt:lpstr>
      <vt:lpstr>MS PGothic</vt:lpstr>
      <vt:lpstr>Arial</vt:lpstr>
      <vt:lpstr>Arial Black</vt:lpstr>
      <vt:lpstr>Wingdings</vt:lpstr>
      <vt:lpstr>Symbol</vt:lpstr>
      <vt:lpstr>Default Design</vt:lpstr>
      <vt:lpstr>Visio 2000 Drawing</vt:lpstr>
      <vt:lpstr>MathType 5.0 Equation</vt:lpstr>
      <vt:lpstr>Microsoft Visio Drawing</vt:lpstr>
      <vt:lpstr>Lecture 4:  Logical Effort</vt:lpstr>
      <vt:lpstr>Introduction</vt:lpstr>
      <vt:lpstr>Example</vt:lpstr>
      <vt:lpstr>Delay in a Logic Gate</vt:lpstr>
      <vt:lpstr>Delay Plots</vt:lpstr>
      <vt:lpstr>Computing Logical Effort</vt:lpstr>
      <vt:lpstr>Catalog of Gates</vt:lpstr>
      <vt:lpstr>Example: Ring Oscillator</vt:lpstr>
      <vt:lpstr>Example: FO4 Inverter</vt:lpstr>
      <vt:lpstr>Limits of Logical Effort</vt:lpstr>
      <vt:lpstr>Summary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Harris</dc:creator>
  <cp:lastModifiedBy>User</cp:lastModifiedBy>
  <cp:revision>835</cp:revision>
  <dcterms:created xsi:type="dcterms:W3CDTF">2003-12-29T03:13:39Z</dcterms:created>
  <dcterms:modified xsi:type="dcterms:W3CDTF">2022-06-28T10:22:35Z</dcterms:modified>
</cp:coreProperties>
</file>