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63" r:id="rId2"/>
    <p:sldId id="279" r:id="rId3"/>
    <p:sldId id="280" r:id="rId4"/>
    <p:sldId id="338" r:id="rId5"/>
    <p:sldId id="295" r:id="rId6"/>
    <p:sldId id="271" r:id="rId7"/>
    <p:sldId id="272" r:id="rId8"/>
    <p:sldId id="341" r:id="rId9"/>
    <p:sldId id="364" r:id="rId10"/>
    <p:sldId id="297" r:id="rId11"/>
    <p:sldId id="284" r:id="rId12"/>
    <p:sldId id="365" r:id="rId13"/>
    <p:sldId id="343" r:id="rId14"/>
    <p:sldId id="342" r:id="rId15"/>
    <p:sldId id="344" r:id="rId16"/>
    <p:sldId id="286" r:id="rId17"/>
    <p:sldId id="345" r:id="rId18"/>
    <p:sldId id="346" r:id="rId19"/>
    <p:sldId id="362" r:id="rId20"/>
    <p:sldId id="337" r:id="rId21"/>
    <p:sldId id="339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33"/>
    <a:srgbClr val="91E509"/>
    <a:srgbClr val="72E509"/>
    <a:srgbClr val="28A010"/>
    <a:srgbClr val="002B82"/>
    <a:srgbClr val="00CC00"/>
    <a:srgbClr val="006600"/>
    <a:srgbClr val="FFA401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76173" autoAdjust="0"/>
  </p:normalViewPr>
  <p:slideViewPr>
    <p:cSldViewPr>
      <p:cViewPr varScale="1">
        <p:scale>
          <a:sx n="72" d="100"/>
          <a:sy n="72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272B9C7-1EE2-445D-80EA-CA189B37C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8E6886-F935-4C59-8FAC-EDE28CA16B4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882883D-0E33-46EA-9187-6A65EED1B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D430746-28F7-4B31-BF02-0221AB705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35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F2DD4D8-1AE8-4AFE-B50B-F69D58164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2A34EF-2B1C-4D8A-84A2-05CD8259872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5124F5B-ED7E-418E-AF27-1AF5D63E3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840E456-0EAB-477B-9B17-296A20D7C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1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5128162-DF26-44FD-A399-076FCA466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69A962-B80E-4F65-B17D-AD458613835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405A9DD-C38A-4152-81A5-09A84B714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1D22C00-CBC5-4E36-8EF4-CDB113E4E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91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4E6A6AC-6F0A-46A9-87D8-9C5B331E0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7677DB-288E-43BC-9779-A2CF03F3A94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6B27C00-F5CB-4488-B01F-DEF9DE2FF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A0AEBB1-881C-4E8D-879B-EF0D797AB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834B5D9-C511-4E07-B6BC-218BEB00A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F5C3DC-9B51-4511-A948-837D08324B6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8CAC0D1-1B9B-4916-B6D4-B072CE844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F1D9C1E-7900-4A6E-9B78-E5032EF90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4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0A97A67-C841-4037-9BC4-852694E67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7431BB-A74A-4E53-A1BD-DD06F1F1312B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DB28602-6304-4BBD-BB86-0DF2B90E4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6CE7876-A514-4E33-9D04-08DC19AF9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7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608C92C-3320-4153-B321-A371FF951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56A916-A169-4514-B688-FAA0E1B9587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C3594ED-A0F6-4914-9F97-DECEF363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3B0280C-02E7-4EA3-8C92-B010674F8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03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9DA4436-03BB-4694-9C32-1123D90AF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21A250-41AF-4CA4-ACBB-4E2495D56EFA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B48251A-FFF8-4216-A0F8-3B39D2A66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03521C2-2C60-4153-8706-FE0061C67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73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0CD25-56CA-46B1-874B-7C614FA517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1: Circuits &amp; Layout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97F869-884C-4E8F-890A-05F5FDB51F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D3153-9F85-4743-A2E9-3C6CEEFC99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69569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28-Feb-21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28-Feb-21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jp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NUL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E6C3F-DDB6-4134-8938-1F4395EB5701}"/>
              </a:ext>
            </a:extLst>
          </p:cNvPr>
          <p:cNvSpPr/>
          <p:nvPr/>
        </p:nvSpPr>
        <p:spPr>
          <a:xfrm>
            <a:off x="457199" y="838200"/>
            <a:ext cx="867727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strength of a signal is measured by how closely it approximates an ideal voltage source.</a:t>
            </a:r>
          </a:p>
          <a:p>
            <a:pPr>
              <a:lnSpc>
                <a:spcPct val="15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GND rails are strongest 1 and 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strong 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degraded or weak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strong 1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degraded or weak 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best for pull-down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7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027">
            <a:extLst>
              <a:ext uri="{FF2B5EF4-FFF2-40B4-BE49-F238E27FC236}">
                <a16:creationId xmlns:a16="http://schemas.microsoft.com/office/drawing/2014/main" id="{3294F2A2-F411-46DD-92D4-B1A2C1727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601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Non-restoring mux uses two transmission gates</a:t>
            </a:r>
          </a:p>
          <a:p>
            <a:pPr lvl="1" eaLnBrk="1" hangingPunct="1"/>
            <a:r>
              <a:rPr lang="en-US" altLang="en-US" dirty="0"/>
              <a:t>Only 4 transistors</a:t>
            </a:r>
          </a:p>
        </p:txBody>
      </p:sp>
      <p:graphicFrame>
        <p:nvGraphicFramePr>
          <p:cNvPr id="28678" name="Object 1028">
            <a:extLst>
              <a:ext uri="{FF2B5EF4-FFF2-40B4-BE49-F238E27FC236}">
                <a16:creationId xmlns:a16="http://schemas.microsoft.com/office/drawing/2014/main" id="{509BA329-7D98-4216-82A2-16217A5B0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097315"/>
          <a:ext cx="3657600" cy="420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VISIO" r:id="rId4" imgW="941832" imgH="1082040" progId="Visio.Drawing.6">
                  <p:embed/>
                </p:oleObj>
              </mc:Choice>
              <mc:Fallback>
                <p:oleObj name="VISIO" r:id="rId4" imgW="941832" imgH="1082040" progId="Visio.Drawing.6">
                  <p:embed/>
                  <p:pic>
                    <p:nvPicPr>
                      <p:cNvPr id="28678" name="Object 1028">
                        <a:extLst>
                          <a:ext uri="{FF2B5EF4-FFF2-40B4-BE49-F238E27FC236}">
                            <a16:creationId xmlns:a16="http://schemas.microsoft.com/office/drawing/2014/main" id="{509BA329-7D98-4216-82A2-16217A5B0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97315"/>
                        <a:ext cx="3657600" cy="4206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26BB84-D699-4D76-8677-038D0D302FA0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Gate Mux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5C0F6AB-3C0F-47C2-9505-1CC9A0C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660BD316-B2B2-41CD-A781-8C6F910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>
            <a:extLst>
              <a:ext uri="{FF2B5EF4-FFF2-40B4-BE49-F238E27FC236}">
                <a16:creationId xmlns:a16="http://schemas.microsoft.com/office/drawing/2014/main" id="{EB116E79-593F-48DE-B647-81FD8A334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229600" cy="5180019"/>
          </a:xfrm>
        </p:spPr>
        <p:txBody>
          <a:bodyPr/>
          <a:lstStyle/>
          <a:p>
            <a:pPr eaLnBrk="1" hangingPunct="1"/>
            <a:r>
              <a:rPr lang="en-US" altLang="en-US" dirty="0"/>
              <a:t>Inverting multiplexer</a:t>
            </a:r>
          </a:p>
          <a:p>
            <a:pPr lvl="1" eaLnBrk="1" hangingPunct="1"/>
            <a:r>
              <a:rPr lang="en-US" altLang="en-US" dirty="0"/>
              <a:t>Use compound </a:t>
            </a:r>
            <a:r>
              <a:rPr lang="en-US" altLang="en-US" b="1" dirty="0"/>
              <a:t>AOI22</a:t>
            </a:r>
          </a:p>
          <a:p>
            <a:pPr lvl="1" eaLnBrk="1" hangingPunct="1"/>
            <a:r>
              <a:rPr lang="en-US" altLang="en-US" dirty="0"/>
              <a:t>Or a pair of tristate inverters</a:t>
            </a:r>
          </a:p>
          <a:p>
            <a:pPr lvl="1" eaLnBrk="1" hangingPunct="1"/>
            <a:r>
              <a:rPr lang="en-US" altLang="en-US" dirty="0"/>
              <a:t>Essentially the same thing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Noninverting multiplexer adds an inverter</a:t>
            </a:r>
          </a:p>
        </p:txBody>
      </p:sp>
      <p:graphicFrame>
        <p:nvGraphicFramePr>
          <p:cNvPr id="29702" name="Object 4">
            <a:extLst>
              <a:ext uri="{FF2B5EF4-FFF2-40B4-BE49-F238E27FC236}">
                <a16:creationId xmlns:a16="http://schemas.microsoft.com/office/drawing/2014/main" id="{D397DCF1-7EA2-4C55-93E8-7E69B6DAD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6" y="3584713"/>
          <a:ext cx="9117246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VISIO" r:id="rId4" imgW="3712373" imgH="947872" progId="Visio.Drawing.6">
                  <p:embed/>
                </p:oleObj>
              </mc:Choice>
              <mc:Fallback>
                <p:oleObj name="VISIO" r:id="rId4" imgW="3712373" imgH="947872" progId="Visio.Drawing.6">
                  <p:embed/>
                  <p:pic>
                    <p:nvPicPr>
                      <p:cNvPr id="29702" name="Object 4">
                        <a:extLst>
                          <a:ext uri="{FF2B5EF4-FFF2-40B4-BE49-F238E27FC236}">
                            <a16:creationId xmlns:a16="http://schemas.microsoft.com/office/drawing/2014/main" id="{D397DCF1-7EA2-4C55-93E8-7E69B6DAD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6" y="3584713"/>
                        <a:ext cx="9117246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37BEC5-6573-4845-B1BE-B0700FA144ED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Inverting Mux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0DE7206-03A6-4B17-A24D-6E7D43A7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667E0EF-7522-4183-8227-5AEB4657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8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4:1 Multiplexer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0C224-9507-4730-BA87-1DCFA8CDD8A2}"/>
              </a:ext>
            </a:extLst>
          </p:cNvPr>
          <p:cNvSpPr/>
          <p:nvPr/>
        </p:nvSpPr>
        <p:spPr>
          <a:xfrm>
            <a:off x="304800" y="10668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chooses one of 4 inputs using two selects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levels of 2:1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four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570CA-C276-4C03-81EE-DC8705DA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46" y="2325758"/>
            <a:ext cx="4241563" cy="36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8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36984-D465-4919-B819-134F5B3C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87" y="1752600"/>
            <a:ext cx="4723423" cy="4922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28888-7266-4A84-AD07-152A4CE29F3A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4:1 Multiplexer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A1D5C6-C93D-4B62-900E-E8E85E706F22}"/>
              </a:ext>
            </a:extLst>
          </p:cNvPr>
          <p:cNvSpPr/>
          <p:nvPr/>
        </p:nvSpPr>
        <p:spPr>
          <a:xfrm>
            <a:off x="265871" y="657064"/>
            <a:ext cx="8868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Boolean expression for this 4-to-1 </a:t>
            </a:r>
            <a:r>
              <a:rPr lang="en-US" b="1" dirty="0"/>
              <a:t>Multiplexer</a:t>
            </a:r>
            <a:r>
              <a:rPr lang="en-US" dirty="0"/>
              <a:t> above with inputs A to D and data select lines a, b is given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940F8-3DA1-40EF-B0FC-DF02013B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980229"/>
            <a:ext cx="3448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1047-0983-4423-8C3A-DA1CD628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6" y="1143000"/>
            <a:ext cx="6044339" cy="495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6E323-51D2-449D-A874-5F6479A2E14D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Multiplexer using OR gate</a:t>
            </a:r>
          </a:p>
        </p:txBody>
      </p:sp>
    </p:spTree>
    <p:extLst>
      <p:ext uri="{BB962C8B-B14F-4D97-AF65-F5344CB8AC3E}">
        <p14:creationId xmlns:p14="http://schemas.microsoft.com/office/powerpoint/2010/main" val="344661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B519-9AE8-4D53-A7A0-17C7098AD937}"/>
              </a:ext>
            </a:extLst>
          </p:cNvPr>
          <p:cNvSpPr/>
          <p:nvPr/>
        </p:nvSpPr>
        <p:spPr>
          <a:xfrm>
            <a:off x="685800" y="914400"/>
            <a:ext cx="7977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logical circuit, where the output depends on the present value of the input signal as well as the sequence of past inputs.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latches , ﬂip-ﬂops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38813C-1272-46BF-B02C-896DFA06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85" y="3125807"/>
            <a:ext cx="564322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>
            <a:extLst>
              <a:ext uri="{FF2B5EF4-FFF2-40B4-BE49-F238E27FC236}">
                <a16:creationId xmlns:a16="http://schemas.microsoft.com/office/drawing/2014/main" id="{6DC1D96E-052E-4CF1-9ADC-18EF64DDB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53998"/>
            <a:ext cx="8229600" cy="55721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latch is an easy expansion to the gated SR-latch that eliminates the chance of unacceptable states of input.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latch is built from a 2-input multiplexer and two inverters.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multiplexer is built from a pair of transmission gates</a:t>
            </a:r>
          </a:p>
          <a:p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EA080-78E9-4B68-8FB9-0F12F8F6B1A9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 Latch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3237ED8-6327-40D5-A15B-241E2B44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275FBD1-86BF-4330-B7AF-78169969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EF246F-5298-4552-85AA-D6ABFF19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06" y="3725869"/>
            <a:ext cx="3725740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893A2-FFC7-4ADA-A1F8-4DF860161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175" y="3387695"/>
            <a:ext cx="382897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0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3BE0D-DD68-4B04-A92F-F275D00A3F6C}"/>
              </a:ext>
            </a:extLst>
          </p:cNvPr>
          <p:cNvSpPr/>
          <p:nvPr/>
        </p:nvSpPr>
        <p:spPr>
          <a:xfrm>
            <a:off x="0" y="803842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CLK = 1, the latch is transparent and D ﬂows through to Q.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CLK falls to 0, the latch becomes opaque. A feedback path around the inverter pair is established to hold the current state of Q indeﬁnitely.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5053-A775-4393-843E-5AFD83B7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8" y="3237073"/>
            <a:ext cx="4395042" cy="2465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FC926-C6F2-43D2-95B3-E57A2FFC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46" y="3280852"/>
            <a:ext cx="4157858" cy="2237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23DC6-32F5-43D6-B3CA-CFEDC3E90C16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Latch Operation  </a:t>
            </a:r>
          </a:p>
        </p:txBody>
      </p:sp>
    </p:spTree>
    <p:extLst>
      <p:ext uri="{BB962C8B-B14F-4D97-AF65-F5344CB8AC3E}">
        <p14:creationId xmlns:p14="http://schemas.microsoft.com/office/powerpoint/2010/main" val="188754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BA645-5246-4D21-BBD0-D3A9EB898EF9}"/>
              </a:ext>
            </a:extLst>
          </p:cNvPr>
          <p:cNvSpPr/>
          <p:nvPr/>
        </p:nvSpPr>
        <p:spPr>
          <a:xfrm>
            <a:off x="304800" y="811876"/>
            <a:ext cx="803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a level-sensitive latch because the state of the output is dependent on the level of the clock signal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8D0379EC-D75B-4300-A6FE-01A911696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887319"/>
          <a:ext cx="3048000" cy="283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VISIO" r:id="rId3" imgW="771382" imgH="716610" progId="Visio.Drawing.6">
                  <p:embed/>
                </p:oleObj>
              </mc:Choice>
              <mc:Fallback>
                <p:oleObj name="VISIO" r:id="rId3" imgW="771382" imgH="716610" progId="Visio.Drawing.6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8D0379EC-D75B-4300-A6FE-01A911696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87319"/>
                        <a:ext cx="3048000" cy="283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469C2979-84C9-4773-AC1D-529503050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6731" y="2398643"/>
          <a:ext cx="5772469" cy="236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VISIO" r:id="rId5" imgW="2377440" imgH="970788" progId="Visio.Drawing.6">
                  <p:embed/>
                </p:oleObj>
              </mc:Choice>
              <mc:Fallback>
                <p:oleObj name="VISIO" r:id="rId5" imgW="2377440" imgH="970788" progId="Visio.Drawing.6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469C2979-84C9-4773-AC1D-529503050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731" y="2398643"/>
                        <a:ext cx="5772469" cy="2360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940EC47-0116-4601-82BB-7A6AEB175F84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Latch Operation  </a:t>
            </a:r>
          </a:p>
        </p:txBody>
      </p:sp>
    </p:spTree>
    <p:extLst>
      <p:ext uri="{BB962C8B-B14F-4D97-AF65-F5344CB8AC3E}">
        <p14:creationId xmlns:p14="http://schemas.microsoft.com/office/powerpoint/2010/main" val="303315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D-Flip-flop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CCD80-8D75-493A-B56C-D4A2F784C87B}"/>
              </a:ext>
            </a:extLst>
          </p:cNvPr>
          <p:cNvSpPr/>
          <p:nvPr/>
        </p:nvSpPr>
        <p:spPr>
          <a:xfrm>
            <a:off x="301694" y="1032560"/>
            <a:ext cx="85406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two level-sensitive latches, one negative-sensitive and one positive-sensitive, we construct the edge-triggered ﬂip-ﬂop.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ﬁrst latch stage is called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and the second is called the slave.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D51BA90-BD5E-4EE2-BE32-34F7ECDEA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124200"/>
          <a:ext cx="80772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VISIO" r:id="rId3" imgW="4503420" imgH="1216152" progId="Visio.Drawing.6">
                  <p:embed/>
                </p:oleObj>
              </mc:Choice>
              <mc:Fallback>
                <p:oleObj name="VISIO" r:id="rId3" imgW="4503420" imgH="1216152" progId="Visio.Drawing.6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3D51BA90-BD5E-4EE2-BE32-34F7ECDEA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0772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7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F2D4BE-4A4E-46E3-B9DC-9F8957D8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5055CCA-0305-4361-9F60-A326C343BC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39824"/>
            <a:ext cx="5791200" cy="4956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transistor is used as switch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a pass transistor</a:t>
            </a:r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5B5C7618-6CC6-4542-9116-86807EF31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057400"/>
          <a:ext cx="754380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Visio" r:id="rId4" imgW="3263900" imgH="1587500" progId="Visio.Drawing.11">
                  <p:embed/>
                </p:oleObj>
              </mc:Choice>
              <mc:Fallback>
                <p:oleObj name="Visio" r:id="rId4" imgW="3263900" imgH="1587500" progId="Visio.Drawing.11">
                  <p:embed/>
                  <p:pic>
                    <p:nvPicPr>
                      <p:cNvPr id="135172" name="Object 4">
                        <a:extLst>
                          <a:ext uri="{FF2B5EF4-FFF2-40B4-BE49-F238E27FC236}">
                            <a16:creationId xmlns:a16="http://schemas.microsoft.com/office/drawing/2014/main" id="{5B5C7618-6CC6-4542-9116-86807EF31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54380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7CC3E540-B8F0-4CBB-A4EE-309BAE82736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2286000"/>
          <a:ext cx="9255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Visio" r:id="rId6" imgW="381000" imgH="1206500" progId="Visio.Drawing.11">
                  <p:embed/>
                </p:oleObj>
              </mc:Choice>
              <mc:Fallback>
                <p:oleObj name="Visio" r:id="rId6" imgW="381000" imgH="1206500" progId="Visio.Drawing.11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7CC3E540-B8F0-4CBB-A4EE-309BAE827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9255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CC1B69-5AFE-4195-A498-0A7E39059E79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 Transistors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278508-E3D7-4D28-8014-94FB9E8DC522}"/>
              </a:ext>
            </a:extLst>
          </p:cNvPr>
          <p:cNvSpPr txBox="1">
            <a:spLocks/>
          </p:cNvSpPr>
          <p:nvPr/>
        </p:nvSpPr>
        <p:spPr>
          <a:xfrm>
            <a:off x="9525" y="6448445"/>
            <a:ext cx="2133600" cy="365125"/>
          </a:xfr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AFE59-00C6-4921-A621-C727A74DF132}" type="datetime5">
              <a:rPr lang="en-US" sz="1200" b="1" smtClean="0">
                <a:solidFill>
                  <a:srgbClr val="FF0000"/>
                </a:solidFill>
              </a:rPr>
              <a:pPr/>
              <a:t>28-Feb-21</a:t>
            </a:fld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407B1E3-A8F1-4CBE-A77E-6BDC85B1A92C}"/>
              </a:ext>
            </a:extLst>
          </p:cNvPr>
          <p:cNvSpPr txBox="1">
            <a:spLocks/>
          </p:cNvSpPr>
          <p:nvPr/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 algn="r"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790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Flip-flop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03A2A-AE00-466C-9A13-D3FFB7ADC537}"/>
              </a:ext>
            </a:extLst>
          </p:cNvPr>
          <p:cNvSpPr/>
          <p:nvPr/>
        </p:nvSpPr>
        <p:spPr>
          <a:xfrm>
            <a:off x="371475" y="914400"/>
            <a:ext cx="8620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2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CLK is low, the master negative-level-sensitive latch output (QM) follows the D input while the slave positive-level-sensitive latch holds the previous value</a:t>
            </a:r>
            <a:r>
              <a:rPr lang="en-US" i="1" dirty="0">
                <a:solidFill>
                  <a:srgbClr val="221F1F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US" i="1" dirty="0">
              <a:solidFill>
                <a:srgbClr val="221F1F"/>
              </a:solidFill>
              <a:latin typeface="Lucida Sans" panose="020B0602030504020204" pitchFamily="34" charset="0"/>
            </a:endParaRPr>
          </a:p>
          <a:p>
            <a:endParaRPr lang="en-US" i="1" dirty="0">
              <a:solidFill>
                <a:srgbClr val="221F1F"/>
              </a:solidFill>
              <a:latin typeface="Lucida Sans" panose="020B0602030504020204" pitchFamily="34" charset="0"/>
            </a:endParaRPr>
          </a:p>
          <a:p>
            <a:endParaRPr lang="en-US" i="1" dirty="0">
              <a:solidFill>
                <a:srgbClr val="221F1F"/>
              </a:solidFill>
              <a:latin typeface="Lucida Sans" panose="020B0602030504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7CEF2-98C7-45A8-9B80-E85628BA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2" y="3124200"/>
            <a:ext cx="8419771" cy="248475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054020-AD48-4944-BBC6-0ADF386BF136}"/>
              </a:ext>
            </a:extLst>
          </p:cNvPr>
          <p:cNvCxnSpPr>
            <a:cxnSpLocks/>
          </p:cNvCxnSpPr>
          <p:nvPr/>
        </p:nvCxnSpPr>
        <p:spPr>
          <a:xfrm>
            <a:off x="609600" y="1676400"/>
            <a:ext cx="457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2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 Flip-flop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94AC2-5324-47A5-9E8F-A00ACB26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4152771"/>
            <a:ext cx="7464163" cy="2218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C3DB78-88DB-4229-80D1-803949082EB7}"/>
              </a:ext>
            </a:extLst>
          </p:cNvPr>
          <p:cNvSpPr/>
          <p:nvPr/>
        </p:nvSpPr>
        <p:spPr>
          <a:xfrm>
            <a:off x="228600" y="789563"/>
            <a:ext cx="86868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clock transitions from 0 to 1, the master latch becomes opaque and holds the D value at the time of the clock transition.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slave latch becomes transparent, passing the stored master value (QM) to the output of the slave latch (Q).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 input is blocked from affecting the output because the master is disconnected from the 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39F11C-C929-420A-8913-1AF54CB2121F}"/>
              </a:ext>
            </a:extLst>
          </p:cNvPr>
          <p:cNvCxnSpPr>
            <a:cxnSpLocks/>
          </p:cNvCxnSpPr>
          <p:nvPr/>
        </p:nvCxnSpPr>
        <p:spPr>
          <a:xfrm>
            <a:off x="1524000" y="2590800"/>
            <a:ext cx="4572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8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 Flip-flop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295C1-0BB6-46C6-957B-48EE31E1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6358974" cy="22888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914D6B-A533-4906-B407-D097CEDA4336}"/>
              </a:ext>
            </a:extLst>
          </p:cNvPr>
          <p:cNvSpPr/>
          <p:nvPr/>
        </p:nvSpPr>
        <p:spPr>
          <a:xfrm>
            <a:off x="685800" y="1121965"/>
            <a:ext cx="803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flip-flop is called a positive-edge triggered ﬂip-ﬂop.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 D ﬂip-ﬂop, D register, or master–slave ﬂip-ﬂop.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AE0DA-8D5E-4764-9306-CAB7B1EAC8A9}"/>
              </a:ext>
            </a:extLst>
          </p:cNvPr>
          <p:cNvSpPr/>
          <p:nvPr/>
        </p:nvSpPr>
        <p:spPr>
          <a:xfrm>
            <a:off x="685800" y="4766630"/>
            <a:ext cx="8039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 ﬂip-ﬂops sharing a common clock input is called a register.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register is often drawn as a ﬂip-ﬂop with multi-bit D and Q busses.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0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>
            <a:extLst>
              <a:ext uri="{FF2B5EF4-FFF2-40B4-BE49-F238E27FC236}">
                <a16:creationId xmlns:a16="http://schemas.microsoft.com/office/drawing/2014/main" id="{99C3BDED-9973-4DD4-89A9-21FD1FA91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transistors produce degraded outputs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gates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both 0 and 1 well</a:t>
            </a:r>
          </a:p>
        </p:txBody>
      </p:sp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74BDF1F5-6232-4889-A563-D4057AEF8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391" y="2133600"/>
          <a:ext cx="8284409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VISIO" r:id="rId4" imgW="3174492" imgH="1632204" progId="Visio.Drawing.6">
                  <p:embed/>
                </p:oleObj>
              </mc:Choice>
              <mc:Fallback>
                <p:oleObj name="VISIO" r:id="rId4" imgW="3174492" imgH="1632204" progId="Visio.Drawing.6">
                  <p:embed/>
                  <p:pic>
                    <p:nvPicPr>
                      <p:cNvPr id="136196" name="Object 4">
                        <a:extLst>
                          <a:ext uri="{FF2B5EF4-FFF2-40B4-BE49-F238E27FC236}">
                            <a16:creationId xmlns:a16="http://schemas.microsoft.com/office/drawing/2014/main" id="{74BDF1F5-6232-4889-A563-D4057AEF8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91" y="2133600"/>
                        <a:ext cx="8284409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55567-48CD-48FA-90F0-50A178322FF1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Gates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C6B17BD-465A-4A59-BF63-4D14F450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6707CFB2-7476-464E-8CF3-223ABDA8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43F86-7F63-4096-998B-4266E00171D9}"/>
              </a:ext>
            </a:extLst>
          </p:cNvPr>
          <p:cNvSpPr/>
          <p:nvPr/>
        </p:nvSpPr>
        <p:spPr>
          <a:xfrm>
            <a:off x="304800" y="8382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Buffer Circuit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3-state Buffer or Tri-state Buffer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“Control” or “Enable” ( EN ) controls the 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Enable is ON, Input goes to 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a floating Z state is obtained at the 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tri-state buffer requires two inputs. One being the data input and the other being the enable or control input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A4666F-41AA-40F0-993A-DE6132830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098769"/>
            <a:ext cx="3995427" cy="11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>
            <a:extLst>
              <a:ext uri="{FF2B5EF4-FFF2-40B4-BE49-F238E27FC236}">
                <a16:creationId xmlns:a16="http://schemas.microsoft.com/office/drawing/2014/main" id="{756E295F-14D9-4FF9-A86E-4A388D352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9812"/>
            <a:ext cx="8229600" cy="5086357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Tristate buffer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Z when not enabled</a:t>
            </a:r>
          </a:p>
        </p:txBody>
      </p:sp>
      <p:graphicFrame>
        <p:nvGraphicFramePr>
          <p:cNvPr id="152580" name="Group 4">
            <a:extLst>
              <a:ext uri="{FF2B5EF4-FFF2-40B4-BE49-F238E27FC236}">
                <a16:creationId xmlns:a16="http://schemas.microsoft.com/office/drawing/2014/main" id="{62177579-FFB9-49F5-A91F-162FFB575B53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514600"/>
          <a:ext cx="2667000" cy="2032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584" name="Object 30">
            <a:extLst>
              <a:ext uri="{FF2B5EF4-FFF2-40B4-BE49-F238E27FC236}">
                <a16:creationId xmlns:a16="http://schemas.microsoft.com/office/drawing/2014/main" id="{46B6B3F7-0511-4A9A-B425-C976F9701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33600"/>
          <a:ext cx="1960563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VISIO" r:id="rId4" imgW="758952" imgH="1424940" progId="Visio.Drawing.6">
                  <p:embed/>
                </p:oleObj>
              </mc:Choice>
              <mc:Fallback>
                <p:oleObj name="VISIO" r:id="rId4" imgW="758952" imgH="1424940" progId="Visio.Drawing.6">
                  <p:embed/>
                  <p:pic>
                    <p:nvPicPr>
                      <p:cNvPr id="23584" name="Object 30">
                        <a:extLst>
                          <a:ext uri="{FF2B5EF4-FFF2-40B4-BE49-F238E27FC236}">
                            <a16:creationId xmlns:a16="http://schemas.microsoft.com/office/drawing/2014/main" id="{46B6B3F7-0511-4A9A-B425-C976F9701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0"/>
                        <a:ext cx="1960563" cy="368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7" name="Rectangle 31">
            <a:extLst>
              <a:ext uri="{FF2B5EF4-FFF2-40B4-BE49-F238E27FC236}">
                <a16:creationId xmlns:a16="http://schemas.microsoft.com/office/drawing/2014/main" id="{E2A861FB-55AF-41C6-9735-4E64B848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71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2608" name="Rectangle 32">
            <a:extLst>
              <a:ext uri="{FF2B5EF4-FFF2-40B4-BE49-F238E27FC236}">
                <a16:creationId xmlns:a16="http://schemas.microsoft.com/office/drawing/2014/main" id="{ACD5A8DE-138C-4B97-AB0B-0200C869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2609" name="Rectangle 33">
            <a:extLst>
              <a:ext uri="{FF2B5EF4-FFF2-40B4-BE49-F238E27FC236}">
                <a16:creationId xmlns:a16="http://schemas.microsoft.com/office/drawing/2014/main" id="{805A50CA-0B8F-4C34-846F-B528186F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2610" name="Rectangle 34">
            <a:extLst>
              <a:ext uri="{FF2B5EF4-FFF2-40B4-BE49-F238E27FC236}">
                <a16:creationId xmlns:a16="http://schemas.microsoft.com/office/drawing/2014/main" id="{97224648-73B9-4F7A-B1BC-197BAADD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91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41738-6880-4965-AA93-E569DA8044C1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DF1D474-7A8B-409D-923B-1C30B4F3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E1888B1C-FC74-43A7-88C4-88D67A5B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08" grpId="0" animBg="1"/>
      <p:bldP spid="152609" grpId="0" animBg="1"/>
      <p:bldP spid="1526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>
            <a:extLst>
              <a:ext uri="{FF2B5EF4-FFF2-40B4-BE49-F238E27FC236}">
                <a16:creationId xmlns:a16="http://schemas.microsoft.com/office/drawing/2014/main" id="{54D4D687-B07B-44EF-BBC3-194817520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9"/>
          </a:xfrm>
        </p:spPr>
        <p:txBody>
          <a:bodyPr/>
          <a:lstStyle/>
          <a:p>
            <a:pPr eaLnBrk="1" hangingPunct="1"/>
            <a:r>
              <a:rPr lang="en-US" altLang="en-US" dirty="0"/>
              <a:t>Transmission gate acts as tristate buffer</a:t>
            </a:r>
          </a:p>
          <a:p>
            <a:pPr lvl="1"/>
            <a:r>
              <a:rPr lang="en-US" altLang="en-US" dirty="0"/>
              <a:t>only requires two transistors but it is a non restoring circuit</a:t>
            </a:r>
          </a:p>
          <a:p>
            <a:pPr lvl="1"/>
            <a:r>
              <a:rPr lang="en-US" altLang="en-US" dirty="0"/>
              <a:t>If the input is noisy or otherwise degraded, the output will receive the same noise</a:t>
            </a:r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81EED0F0-DBD2-4D91-B2E3-17E5C86CB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3111500"/>
          <a:ext cx="18700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VISIO" r:id="rId4" imgW="466344" imgH="662940" progId="Visio.Drawing.6">
                  <p:embed/>
                </p:oleObj>
              </mc:Choice>
              <mc:Fallback>
                <p:oleObj name="VISIO" r:id="rId4" imgW="466344" imgH="662940" progId="Visio.Drawing.6">
                  <p:embed/>
                  <p:pic>
                    <p:nvPicPr>
                      <p:cNvPr id="24582" name="Object 4">
                        <a:extLst>
                          <a:ext uri="{FF2B5EF4-FFF2-40B4-BE49-F238E27FC236}">
                            <a16:creationId xmlns:a16="http://schemas.microsoft.com/office/drawing/2014/main" id="{81EED0F0-DBD2-4D91-B2E3-17E5C86CB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111500"/>
                        <a:ext cx="18700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86A3B2-D0EF-43BC-AFC8-4ACD197E1381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Non-restoring Tri-state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255E4B3F-9D8C-4797-A211-5CD178059BE4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3429000"/>
          <a:ext cx="2667000" cy="2032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134DEB3-A009-4479-B580-D794AA96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A757387C-4EC4-4B8E-B2AD-92DED02F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536F3CC6-EA33-4F1B-9A8F-1A51C5301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4021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Tristate inverter produces restored output</a:t>
            </a:r>
          </a:p>
          <a:p>
            <a:pPr lvl="1" eaLnBrk="1" hangingPunct="1"/>
            <a:r>
              <a:rPr lang="en-US" altLang="en-US" dirty="0"/>
              <a:t>Violates conduction complement rule</a:t>
            </a:r>
          </a:p>
          <a:p>
            <a:pPr lvl="1" eaLnBrk="1" hangingPunct="1"/>
            <a:r>
              <a:rPr lang="en-US" altLang="en-US" dirty="0"/>
              <a:t>Because we want a Z output</a:t>
            </a:r>
          </a:p>
        </p:txBody>
      </p:sp>
      <p:graphicFrame>
        <p:nvGraphicFramePr>
          <p:cNvPr id="25606" name="Object 4">
            <a:extLst>
              <a:ext uri="{FF2B5EF4-FFF2-40B4-BE49-F238E27FC236}">
                <a16:creationId xmlns:a16="http://schemas.microsoft.com/office/drawing/2014/main" id="{34322690-E9BC-4765-830C-CB2EE77E3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0"/>
          <a:ext cx="6955504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VISIO" r:id="rId4" imgW="2630612" imgH="1375404" progId="Visio.Drawing.6">
                  <p:embed/>
                </p:oleObj>
              </mc:Choice>
              <mc:Fallback>
                <p:oleObj name="VISIO" r:id="rId4" imgW="2630612" imgH="1375404" progId="Visio.Drawing.6">
                  <p:embed/>
                  <p:pic>
                    <p:nvPicPr>
                      <p:cNvPr id="25606" name="Object 4">
                        <a:extLst>
                          <a:ext uri="{FF2B5EF4-FFF2-40B4-BE49-F238E27FC236}">
                            <a16:creationId xmlns:a16="http://schemas.microsoft.com/office/drawing/2014/main" id="{34322690-E9BC-4765-830C-CB2EE77E3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955504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B52CA3-7425-4006-86B6-604AC1033D5D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Tri-state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EA7F50C-2B6E-4A75-ACD2-CF2837CD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BB88F86-6D5A-45A8-AE27-E4E051A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 (MUX)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54BDE-9E64-4AE8-991F-CEA9B8826B7B}"/>
              </a:ext>
            </a:extLst>
          </p:cNvPr>
          <p:cNvSpPr/>
          <p:nvPr/>
        </p:nvSpPr>
        <p:spPr>
          <a:xfrm>
            <a:off x="304800" y="879286"/>
            <a:ext cx="8153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multiplexer is a combinational logic circuit designed to switch one of several input lines to a single common output line.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 are key components in CMOS memory elements and data manipulation structures.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2:1 multiplexer chooses between two inputs</a:t>
            </a:r>
          </a:p>
          <a:p>
            <a:endParaRPr lang="en-US" dirty="0"/>
          </a:p>
        </p:txBody>
      </p:sp>
      <p:graphicFrame>
        <p:nvGraphicFramePr>
          <p:cNvPr id="11" name="Object 36">
            <a:extLst>
              <a:ext uri="{FF2B5EF4-FFF2-40B4-BE49-F238E27FC236}">
                <a16:creationId xmlns:a16="http://schemas.microsoft.com/office/drawing/2014/main" id="{D553BE4C-3784-4F48-AB83-72E4CC53B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673600"/>
          <a:ext cx="2819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VISIO" r:id="rId3" imgW="972312" imgH="752856" progId="Visio.Drawing.6">
                  <p:embed/>
                </p:oleObj>
              </mc:Choice>
              <mc:Fallback>
                <p:oleObj name="VISIO" r:id="rId3" imgW="972312" imgH="752856" progId="Visio.Drawing.6">
                  <p:embed/>
                  <p:pic>
                    <p:nvPicPr>
                      <p:cNvPr id="11" name="Object 36">
                        <a:extLst>
                          <a:ext uri="{FF2B5EF4-FFF2-40B4-BE49-F238E27FC236}">
                            <a16:creationId xmlns:a16="http://schemas.microsoft.com/office/drawing/2014/main" id="{D553BE4C-3784-4F48-AB83-72E4CC53B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73600"/>
                        <a:ext cx="28194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DD37FF6-DABC-45A9-B267-FF5C67AD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4038600" cy="21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Multiplexer truth table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mtClean="0"/>
              <a:t>28-Feb-21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F97A5-0D32-42A4-B7C2-BD646122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038600"/>
            <a:ext cx="6286500" cy="1943100"/>
          </a:xfrm>
          <a:prstGeom prst="rect">
            <a:avLst/>
          </a:prstGeom>
        </p:spPr>
      </p:pic>
      <p:graphicFrame>
        <p:nvGraphicFramePr>
          <p:cNvPr id="8" name="Object 36">
            <a:extLst>
              <a:ext uri="{FF2B5EF4-FFF2-40B4-BE49-F238E27FC236}">
                <a16:creationId xmlns:a16="http://schemas.microsoft.com/office/drawing/2014/main" id="{B930DA3E-83ED-4CA8-850F-EFA4CB65D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13380"/>
          <a:ext cx="2819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VISIO" r:id="rId4" imgW="972312" imgH="752856" progId="Visio.Drawing.6">
                  <p:embed/>
                </p:oleObj>
              </mc:Choice>
              <mc:Fallback>
                <p:oleObj name="VISIO" r:id="rId4" imgW="972312" imgH="752856" progId="Visio.Drawing.6">
                  <p:embed/>
                  <p:pic>
                    <p:nvPicPr>
                      <p:cNvPr id="8" name="Object 36">
                        <a:extLst>
                          <a:ext uri="{FF2B5EF4-FFF2-40B4-BE49-F238E27FC236}">
                            <a16:creationId xmlns:a16="http://schemas.microsoft.com/office/drawing/2014/main" id="{B930DA3E-83ED-4CA8-850F-EFA4CB65D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13380"/>
                        <a:ext cx="28194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6C2ED8A-94A0-46B2-A4BC-1192597D35CD}"/>
                  </a:ext>
                </a:extLst>
              </p:cNvPr>
              <p:cNvSpPr txBox="1"/>
              <p:nvPr/>
            </p:nvSpPr>
            <p:spPr bwMode="auto">
              <a:xfrm>
                <a:off x="3429000" y="1046642"/>
                <a:ext cx="2895600" cy="566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6C2ED8A-94A0-46B2-A4BC-1192597D3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1046642"/>
                <a:ext cx="2895600" cy="566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79588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3653</TotalTime>
  <Words>777</Words>
  <Application>Microsoft Office PowerPoint</Application>
  <PresentationFormat>On-screen Show (4:3)</PresentationFormat>
  <Paragraphs>183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Lucida Sans</vt:lpstr>
      <vt:lpstr>Times New Roman</vt:lpstr>
      <vt:lpstr>Wingdings</vt:lpstr>
      <vt:lpstr>SH_radial_light_grey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Jahir sir</cp:lastModifiedBy>
  <cp:revision>420</cp:revision>
  <dcterms:created xsi:type="dcterms:W3CDTF">2014-02-03T19:53:25Z</dcterms:created>
  <dcterms:modified xsi:type="dcterms:W3CDTF">2021-02-28T15:33:33Z</dcterms:modified>
</cp:coreProperties>
</file>