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57" r:id="rId3"/>
    <p:sldId id="258" r:id="rId4"/>
    <p:sldId id="310" r:id="rId5"/>
    <p:sldId id="273" r:id="rId6"/>
    <p:sldId id="259" r:id="rId7"/>
    <p:sldId id="260" r:id="rId8"/>
    <p:sldId id="274" r:id="rId9"/>
    <p:sldId id="261" r:id="rId10"/>
    <p:sldId id="311" r:id="rId11"/>
    <p:sldId id="312" r:id="rId12"/>
    <p:sldId id="262" r:id="rId13"/>
    <p:sldId id="276" r:id="rId14"/>
    <p:sldId id="264" r:id="rId15"/>
    <p:sldId id="265" r:id="rId16"/>
    <p:sldId id="275" r:id="rId17"/>
    <p:sldId id="266" r:id="rId18"/>
    <p:sldId id="277" r:id="rId19"/>
    <p:sldId id="278" r:id="rId20"/>
    <p:sldId id="279" r:id="rId21"/>
    <p:sldId id="280" r:id="rId22"/>
    <p:sldId id="313" r:id="rId23"/>
    <p:sldId id="295" r:id="rId24"/>
    <p:sldId id="271" r:id="rId25"/>
    <p:sldId id="272" r:id="rId26"/>
    <p:sldId id="314" r:id="rId27"/>
    <p:sldId id="302" r:id="rId28"/>
  </p:sldIdLst>
  <p:sldSz cx="9144000" cy="6858000" type="screen4x3"/>
  <p:notesSz cx="9232900" cy="6934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84">
          <p15:clr>
            <a:srgbClr val="A4A3A4"/>
          </p15:clr>
        </p15:guide>
        <p15:guide id="2" pos="29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24" autoAdjust="0"/>
  </p:normalViewPr>
  <p:slideViewPr>
    <p:cSldViewPr>
      <p:cViewPr varScale="1">
        <p:scale>
          <a:sx n="61" d="100"/>
          <a:sy n="61" d="100"/>
        </p:scale>
        <p:origin x="165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3" d="100"/>
          <a:sy n="43" d="100"/>
        </p:scale>
        <p:origin x="-581" y="-58"/>
      </p:cViewPr>
      <p:guideLst>
        <p:guide orient="horz" pos="2184"/>
        <p:guide pos="29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87E45AB-7416-4246-8A95-1F440ABE54CF}"/>
              </a:ext>
            </a:extLst>
          </p:cNvPr>
          <p:cNvSpPr>
            <a:spLocks noGrp="1" noChangeArrowheads="1"/>
          </p:cNvSpPr>
          <p:nvPr>
            <p:ph type="hdr" sz="quarter"/>
          </p:nvPr>
        </p:nvSpPr>
        <p:spPr bwMode="auto">
          <a:xfrm>
            <a:off x="0" y="0"/>
            <a:ext cx="4002088" cy="347663"/>
          </a:xfrm>
          <a:prstGeom prst="rect">
            <a:avLst/>
          </a:prstGeom>
          <a:noFill/>
          <a:ln w="9525">
            <a:noFill/>
            <a:miter lim="800000"/>
            <a:headEnd/>
            <a:tailEnd/>
          </a:ln>
          <a:effectLst/>
        </p:spPr>
        <p:txBody>
          <a:bodyPr vert="horz" wrap="square" lIns="92133" tIns="46067" rIns="92133" bIns="46067" numCol="1" anchor="t" anchorCtr="0" compatLnSpc="1">
            <a:prstTxWarp prst="textNoShape">
              <a:avLst/>
            </a:prstTxWarp>
          </a:bodyPr>
          <a:lstStyle>
            <a:lvl1pPr defTabSz="920925" eaLnBrk="1" hangingPunct="1">
              <a:defRPr sz="1200">
                <a:latin typeface="Times New Roman" pitchFamily="18" charset="0"/>
                <a:ea typeface="+mn-ea"/>
                <a:cs typeface="+mn-cs"/>
              </a:defRPr>
            </a:lvl1pPr>
          </a:lstStyle>
          <a:p>
            <a:pPr>
              <a:defRPr/>
            </a:pPr>
            <a:endParaRPr lang="en-US"/>
          </a:p>
        </p:txBody>
      </p:sp>
      <p:sp>
        <p:nvSpPr>
          <p:cNvPr id="5123" name="Rectangle 3">
            <a:extLst>
              <a:ext uri="{FF2B5EF4-FFF2-40B4-BE49-F238E27FC236}">
                <a16:creationId xmlns:a16="http://schemas.microsoft.com/office/drawing/2014/main" id="{A59BA91D-9550-4E9D-857D-BA3F1F9660AD}"/>
              </a:ext>
            </a:extLst>
          </p:cNvPr>
          <p:cNvSpPr>
            <a:spLocks noGrp="1" noChangeArrowheads="1"/>
          </p:cNvSpPr>
          <p:nvPr>
            <p:ph type="dt" sz="quarter" idx="1"/>
          </p:nvPr>
        </p:nvSpPr>
        <p:spPr bwMode="auto">
          <a:xfrm>
            <a:off x="5230813" y="0"/>
            <a:ext cx="4002087" cy="347663"/>
          </a:xfrm>
          <a:prstGeom prst="rect">
            <a:avLst/>
          </a:prstGeom>
          <a:noFill/>
          <a:ln w="9525">
            <a:noFill/>
            <a:miter lim="800000"/>
            <a:headEnd/>
            <a:tailEnd/>
          </a:ln>
          <a:effectLst/>
        </p:spPr>
        <p:txBody>
          <a:bodyPr vert="horz" wrap="square" lIns="92133" tIns="46067" rIns="92133" bIns="46067" numCol="1" anchor="t" anchorCtr="0" compatLnSpc="1">
            <a:prstTxWarp prst="textNoShape">
              <a:avLst/>
            </a:prstTxWarp>
          </a:bodyPr>
          <a:lstStyle>
            <a:lvl1pPr algn="r" defTabSz="920750" eaLnBrk="1" hangingPunct="1">
              <a:defRPr sz="1200"/>
            </a:lvl1pPr>
          </a:lstStyle>
          <a:p>
            <a:pPr>
              <a:defRPr/>
            </a:pPr>
            <a:fld id="{6CA0A87D-0EC8-4D5C-B7F2-4EB9ED14B171}" type="datetime1">
              <a:rPr lang="en-GB" altLang="en-US"/>
              <a:pPr>
                <a:defRPr/>
              </a:pPr>
              <a:t>28/06/2022</a:t>
            </a:fld>
            <a:endParaRPr lang="en-US" altLang="en-US"/>
          </a:p>
        </p:txBody>
      </p:sp>
      <p:sp>
        <p:nvSpPr>
          <p:cNvPr id="5124" name="Rectangle 4">
            <a:extLst>
              <a:ext uri="{FF2B5EF4-FFF2-40B4-BE49-F238E27FC236}">
                <a16:creationId xmlns:a16="http://schemas.microsoft.com/office/drawing/2014/main" id="{D8FEBD6E-258B-4264-9B5C-DC33887F3B85}"/>
              </a:ext>
            </a:extLst>
          </p:cNvPr>
          <p:cNvSpPr>
            <a:spLocks noGrp="1" noChangeArrowheads="1"/>
          </p:cNvSpPr>
          <p:nvPr>
            <p:ph type="ftr" sz="quarter" idx="2"/>
          </p:nvPr>
        </p:nvSpPr>
        <p:spPr bwMode="auto">
          <a:xfrm>
            <a:off x="0" y="6586538"/>
            <a:ext cx="4002088" cy="347662"/>
          </a:xfrm>
          <a:prstGeom prst="rect">
            <a:avLst/>
          </a:prstGeom>
          <a:noFill/>
          <a:ln w="9525">
            <a:noFill/>
            <a:miter lim="800000"/>
            <a:headEnd/>
            <a:tailEnd/>
          </a:ln>
          <a:effectLst/>
        </p:spPr>
        <p:txBody>
          <a:bodyPr vert="horz" wrap="square" lIns="92133" tIns="46067" rIns="92133" bIns="46067" numCol="1" anchor="b" anchorCtr="0" compatLnSpc="1">
            <a:prstTxWarp prst="textNoShape">
              <a:avLst/>
            </a:prstTxWarp>
          </a:bodyPr>
          <a:lstStyle>
            <a:lvl1pPr defTabSz="920925" eaLnBrk="1" hangingPunct="1">
              <a:defRPr sz="1200">
                <a:latin typeface="Times New Roman" pitchFamily="18" charset="0"/>
                <a:ea typeface="+mn-ea"/>
                <a:cs typeface="+mn-cs"/>
              </a:defRPr>
            </a:lvl1pPr>
          </a:lstStyle>
          <a:p>
            <a:pPr>
              <a:defRPr/>
            </a:pPr>
            <a:endParaRPr lang="en-US"/>
          </a:p>
        </p:txBody>
      </p:sp>
      <p:sp>
        <p:nvSpPr>
          <p:cNvPr id="5125" name="Rectangle 5">
            <a:extLst>
              <a:ext uri="{FF2B5EF4-FFF2-40B4-BE49-F238E27FC236}">
                <a16:creationId xmlns:a16="http://schemas.microsoft.com/office/drawing/2014/main" id="{79E0AEBF-4175-4CE3-A9C5-22E4F7267919}"/>
              </a:ext>
            </a:extLst>
          </p:cNvPr>
          <p:cNvSpPr>
            <a:spLocks noGrp="1" noChangeArrowheads="1"/>
          </p:cNvSpPr>
          <p:nvPr>
            <p:ph type="sldNum" sz="quarter" idx="3"/>
          </p:nvPr>
        </p:nvSpPr>
        <p:spPr bwMode="auto">
          <a:xfrm>
            <a:off x="5230813" y="6586538"/>
            <a:ext cx="4002087" cy="347662"/>
          </a:xfrm>
          <a:prstGeom prst="rect">
            <a:avLst/>
          </a:prstGeom>
          <a:noFill/>
          <a:ln w="9525">
            <a:noFill/>
            <a:miter lim="800000"/>
            <a:headEnd/>
            <a:tailEnd/>
          </a:ln>
          <a:effectLst/>
        </p:spPr>
        <p:txBody>
          <a:bodyPr vert="horz" wrap="square" lIns="92133" tIns="46067" rIns="92133" bIns="46067" numCol="1" anchor="b" anchorCtr="0" compatLnSpc="1">
            <a:prstTxWarp prst="textNoShape">
              <a:avLst/>
            </a:prstTxWarp>
          </a:bodyPr>
          <a:lstStyle>
            <a:lvl1pPr algn="r" defTabSz="920750" eaLnBrk="1" hangingPunct="1">
              <a:defRPr sz="1200"/>
            </a:lvl1pPr>
          </a:lstStyle>
          <a:p>
            <a:pPr>
              <a:defRPr/>
            </a:pPr>
            <a:fld id="{CA94F19D-5F47-47FB-AA1C-AD900BB4317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7297170-E767-47C5-B64F-7DCD1D0A75C5}"/>
              </a:ext>
            </a:extLst>
          </p:cNvPr>
          <p:cNvSpPr>
            <a:spLocks noGrp="1" noChangeArrowheads="1"/>
          </p:cNvSpPr>
          <p:nvPr>
            <p:ph type="hdr" sz="quarter"/>
          </p:nvPr>
        </p:nvSpPr>
        <p:spPr bwMode="auto">
          <a:xfrm>
            <a:off x="0" y="0"/>
            <a:ext cx="4002088" cy="347663"/>
          </a:xfrm>
          <a:prstGeom prst="rect">
            <a:avLst/>
          </a:prstGeom>
          <a:noFill/>
          <a:ln w="9525">
            <a:noFill/>
            <a:miter lim="800000"/>
            <a:headEnd/>
            <a:tailEnd/>
          </a:ln>
          <a:effectLst/>
        </p:spPr>
        <p:txBody>
          <a:bodyPr vert="horz" wrap="square" lIns="92133" tIns="46067" rIns="92133" bIns="46067" numCol="1" anchor="t" anchorCtr="0" compatLnSpc="1">
            <a:prstTxWarp prst="textNoShape">
              <a:avLst/>
            </a:prstTxWarp>
          </a:bodyPr>
          <a:lstStyle>
            <a:lvl1pPr defTabSz="920925" eaLnBrk="1" hangingPunct="1">
              <a:defRPr sz="1200">
                <a:latin typeface="Times New Roman" pitchFamily="18" charset="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F0BA06E3-473D-4ABE-BA8F-DC42D71EA8D1}"/>
              </a:ext>
            </a:extLst>
          </p:cNvPr>
          <p:cNvSpPr>
            <a:spLocks noGrp="1" noChangeArrowheads="1"/>
          </p:cNvSpPr>
          <p:nvPr>
            <p:ph type="dt" idx="1"/>
          </p:nvPr>
        </p:nvSpPr>
        <p:spPr bwMode="auto">
          <a:xfrm>
            <a:off x="5230813" y="0"/>
            <a:ext cx="4002087" cy="347663"/>
          </a:xfrm>
          <a:prstGeom prst="rect">
            <a:avLst/>
          </a:prstGeom>
          <a:noFill/>
          <a:ln w="9525">
            <a:noFill/>
            <a:miter lim="800000"/>
            <a:headEnd/>
            <a:tailEnd/>
          </a:ln>
          <a:effectLst/>
        </p:spPr>
        <p:txBody>
          <a:bodyPr vert="horz" wrap="square" lIns="92133" tIns="46067" rIns="92133" bIns="46067" numCol="1" anchor="t" anchorCtr="0" compatLnSpc="1">
            <a:prstTxWarp prst="textNoShape">
              <a:avLst/>
            </a:prstTxWarp>
          </a:bodyPr>
          <a:lstStyle>
            <a:lvl1pPr algn="r" defTabSz="920750" eaLnBrk="1" hangingPunct="1">
              <a:defRPr sz="1200"/>
            </a:lvl1pPr>
          </a:lstStyle>
          <a:p>
            <a:pPr>
              <a:defRPr/>
            </a:pPr>
            <a:fld id="{97EB3DA4-95EB-4F60-B1D4-8CD0B8DAD8CB}" type="datetime1">
              <a:rPr lang="en-GB" altLang="en-US"/>
              <a:pPr>
                <a:defRPr/>
              </a:pPr>
              <a:t>28/06/2022</a:t>
            </a:fld>
            <a:endParaRPr lang="en-US" altLang="en-US"/>
          </a:p>
        </p:txBody>
      </p:sp>
      <p:sp>
        <p:nvSpPr>
          <p:cNvPr id="2052" name="Rectangle 4">
            <a:extLst>
              <a:ext uri="{FF2B5EF4-FFF2-40B4-BE49-F238E27FC236}">
                <a16:creationId xmlns:a16="http://schemas.microsoft.com/office/drawing/2014/main" id="{DE2CE7D0-E19B-4BA0-8E7C-E0A8D1077FA6}"/>
              </a:ext>
            </a:extLst>
          </p:cNvPr>
          <p:cNvSpPr>
            <a:spLocks noChangeArrowheads="1" noTextEdit="1"/>
          </p:cNvSpPr>
          <p:nvPr>
            <p:ph type="sldImg" idx="2"/>
          </p:nvPr>
        </p:nvSpPr>
        <p:spPr bwMode="auto">
          <a:xfrm>
            <a:off x="2884488" y="520700"/>
            <a:ext cx="3465512" cy="25987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08DA0ED4-442E-4459-BC07-9FEB841F4E6B}"/>
              </a:ext>
            </a:extLst>
          </p:cNvPr>
          <p:cNvSpPr>
            <a:spLocks noGrp="1" noChangeArrowheads="1"/>
          </p:cNvSpPr>
          <p:nvPr>
            <p:ph type="body" sz="quarter" idx="3"/>
          </p:nvPr>
        </p:nvSpPr>
        <p:spPr bwMode="auto">
          <a:xfrm>
            <a:off x="1231900" y="3292475"/>
            <a:ext cx="6769100" cy="3121025"/>
          </a:xfrm>
          <a:prstGeom prst="rect">
            <a:avLst/>
          </a:prstGeom>
          <a:noFill/>
          <a:ln w="9525">
            <a:noFill/>
            <a:miter lim="800000"/>
            <a:headEnd/>
            <a:tailEnd/>
          </a:ln>
          <a:effectLst/>
        </p:spPr>
        <p:txBody>
          <a:bodyPr vert="horz" wrap="square" lIns="92133" tIns="46067" rIns="92133" bIns="4606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6CEAA2F7-6B69-4953-B7BF-A820B797FE60}"/>
              </a:ext>
            </a:extLst>
          </p:cNvPr>
          <p:cNvSpPr>
            <a:spLocks noGrp="1" noChangeArrowheads="1"/>
          </p:cNvSpPr>
          <p:nvPr>
            <p:ph type="ftr" sz="quarter" idx="4"/>
          </p:nvPr>
        </p:nvSpPr>
        <p:spPr bwMode="auto">
          <a:xfrm>
            <a:off x="0" y="6586538"/>
            <a:ext cx="4002088" cy="347662"/>
          </a:xfrm>
          <a:prstGeom prst="rect">
            <a:avLst/>
          </a:prstGeom>
          <a:noFill/>
          <a:ln w="9525">
            <a:noFill/>
            <a:miter lim="800000"/>
            <a:headEnd/>
            <a:tailEnd/>
          </a:ln>
          <a:effectLst/>
        </p:spPr>
        <p:txBody>
          <a:bodyPr vert="horz" wrap="square" lIns="92133" tIns="46067" rIns="92133" bIns="46067" numCol="1" anchor="b" anchorCtr="0" compatLnSpc="1">
            <a:prstTxWarp prst="textNoShape">
              <a:avLst/>
            </a:prstTxWarp>
          </a:bodyPr>
          <a:lstStyle>
            <a:lvl1pPr defTabSz="920925" eaLnBrk="1" hangingPunct="1">
              <a:defRPr sz="1200">
                <a:latin typeface="Times New Roman" pitchFamily="18" charset="0"/>
                <a:ea typeface="+mn-ea"/>
                <a:cs typeface="+mn-cs"/>
              </a:defRPr>
            </a:lvl1pPr>
          </a:lstStyle>
          <a:p>
            <a:pPr>
              <a:defRPr/>
            </a:pPr>
            <a:endParaRPr lang="en-US"/>
          </a:p>
        </p:txBody>
      </p:sp>
      <p:sp>
        <p:nvSpPr>
          <p:cNvPr id="4103" name="Rectangle 7">
            <a:extLst>
              <a:ext uri="{FF2B5EF4-FFF2-40B4-BE49-F238E27FC236}">
                <a16:creationId xmlns:a16="http://schemas.microsoft.com/office/drawing/2014/main" id="{FAEE377F-7EAC-46F4-9597-C568325808B3}"/>
              </a:ext>
            </a:extLst>
          </p:cNvPr>
          <p:cNvSpPr>
            <a:spLocks noGrp="1" noChangeArrowheads="1"/>
          </p:cNvSpPr>
          <p:nvPr>
            <p:ph type="sldNum" sz="quarter" idx="5"/>
          </p:nvPr>
        </p:nvSpPr>
        <p:spPr bwMode="auto">
          <a:xfrm>
            <a:off x="5230813" y="6586538"/>
            <a:ext cx="4002087" cy="347662"/>
          </a:xfrm>
          <a:prstGeom prst="rect">
            <a:avLst/>
          </a:prstGeom>
          <a:noFill/>
          <a:ln w="9525">
            <a:noFill/>
            <a:miter lim="800000"/>
            <a:headEnd/>
            <a:tailEnd/>
          </a:ln>
          <a:effectLst/>
        </p:spPr>
        <p:txBody>
          <a:bodyPr vert="horz" wrap="square" lIns="92133" tIns="46067" rIns="92133" bIns="46067" numCol="1" anchor="b" anchorCtr="0" compatLnSpc="1">
            <a:prstTxWarp prst="textNoShape">
              <a:avLst/>
            </a:prstTxWarp>
          </a:bodyPr>
          <a:lstStyle>
            <a:lvl1pPr algn="r" defTabSz="920750" eaLnBrk="1" hangingPunct="1">
              <a:defRPr sz="1200"/>
            </a:lvl1pPr>
          </a:lstStyle>
          <a:p>
            <a:pPr>
              <a:defRPr/>
            </a:pPr>
            <a:fld id="{F3FFA4F7-AC9B-459F-8C4B-BBA324ECBE4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9C07A01-6A20-4D28-8823-009646DAB792}"/>
              </a:ext>
            </a:extLst>
          </p:cNvPr>
          <p:cNvSpPr>
            <a:spLocks noChangeArrowheads="1" noTextEdit="1"/>
          </p:cNvSpPr>
          <p:nvPr>
            <p:ph type="sldImg"/>
          </p:nvPr>
        </p:nvSpPr>
        <p:spPr>
          <a:ln/>
        </p:spPr>
      </p:sp>
      <p:sp>
        <p:nvSpPr>
          <p:cNvPr id="5123" name="Rectangle 3">
            <a:extLst>
              <a:ext uri="{FF2B5EF4-FFF2-40B4-BE49-F238E27FC236}">
                <a16:creationId xmlns:a16="http://schemas.microsoft.com/office/drawing/2014/main" id="{9AB1BECE-7AB3-4E2E-A3F9-DA69F31591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124" name="Date Placeholder 1">
            <a:extLst>
              <a:ext uri="{FF2B5EF4-FFF2-40B4-BE49-F238E27FC236}">
                <a16:creationId xmlns:a16="http://schemas.microsoft.com/office/drawing/2014/main" id="{82169AD7-143B-45ED-A733-D1F6F463AC7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594AD7C-DC46-442E-9623-070CCD37F982}" type="datetime1">
              <a:rPr lang="en-GB" altLang="en-US" smtClean="0"/>
              <a:pPr>
                <a:spcBef>
                  <a:spcPct val="0"/>
                </a:spcBef>
              </a:pPr>
              <a:t>28/06/2022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AF03D0C-D64E-46A6-AC7F-E5385891F581}"/>
              </a:ext>
            </a:extLst>
          </p:cNvPr>
          <p:cNvSpPr>
            <a:spLocks noChangeArrowheads="1" noTextEdit="1"/>
          </p:cNvSpPr>
          <p:nvPr>
            <p:ph type="sldImg"/>
          </p:nvPr>
        </p:nvSpPr>
        <p:spPr>
          <a:ln/>
        </p:spPr>
      </p:sp>
      <p:sp>
        <p:nvSpPr>
          <p:cNvPr id="23555" name="Rectangle 3">
            <a:extLst>
              <a:ext uri="{FF2B5EF4-FFF2-40B4-BE49-F238E27FC236}">
                <a16:creationId xmlns:a16="http://schemas.microsoft.com/office/drawing/2014/main" id="{2B15D2BA-A3F1-425D-81C5-614FA3A80B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3556" name="Date Placeholder 1">
            <a:extLst>
              <a:ext uri="{FF2B5EF4-FFF2-40B4-BE49-F238E27FC236}">
                <a16:creationId xmlns:a16="http://schemas.microsoft.com/office/drawing/2014/main" id="{3CB6AC90-A90C-4BC4-A7D9-098125ED06E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0FF9F08-1A00-4685-8EDE-DE266CA4F0A1}" type="datetime1">
              <a:rPr lang="en-GB" altLang="en-US" smtClean="0"/>
              <a:pPr>
                <a:spcBef>
                  <a:spcPct val="0"/>
                </a:spcBef>
              </a:pPr>
              <a:t>28/06/2022</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55A2D77-E333-4919-8C60-849F0A0C55DC}"/>
              </a:ext>
            </a:extLst>
          </p:cNvPr>
          <p:cNvSpPr>
            <a:spLocks noChangeArrowheads="1" noTextEdit="1"/>
          </p:cNvSpPr>
          <p:nvPr>
            <p:ph type="sldImg"/>
          </p:nvPr>
        </p:nvSpPr>
        <p:spPr>
          <a:ln/>
        </p:spPr>
      </p:sp>
      <p:sp>
        <p:nvSpPr>
          <p:cNvPr id="25603" name="Rectangle 3">
            <a:extLst>
              <a:ext uri="{FF2B5EF4-FFF2-40B4-BE49-F238E27FC236}">
                <a16:creationId xmlns:a16="http://schemas.microsoft.com/office/drawing/2014/main" id="{BA738B93-4E4D-4817-A271-139C9F9420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5604" name="Date Placeholder 1">
            <a:extLst>
              <a:ext uri="{FF2B5EF4-FFF2-40B4-BE49-F238E27FC236}">
                <a16:creationId xmlns:a16="http://schemas.microsoft.com/office/drawing/2014/main" id="{E77E2725-BFBC-48DA-ACE1-6E6CB6F2263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661441F-E675-4993-8F0B-ADAFE0D7E382}" type="datetime1">
              <a:rPr lang="en-GB" altLang="en-US" smtClean="0"/>
              <a:pPr>
                <a:spcBef>
                  <a:spcPct val="0"/>
                </a:spcBef>
              </a:pPr>
              <a:t>28/06/2022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AAA6EDB-A33F-42F6-88B7-B5792D5B0CE7}"/>
              </a:ext>
            </a:extLst>
          </p:cNvPr>
          <p:cNvSpPr>
            <a:spLocks noChangeArrowheads="1" noTextEdit="1"/>
          </p:cNvSpPr>
          <p:nvPr>
            <p:ph type="sldImg"/>
          </p:nvPr>
        </p:nvSpPr>
        <p:spPr>
          <a:ln/>
        </p:spPr>
      </p:sp>
      <p:sp>
        <p:nvSpPr>
          <p:cNvPr id="27651" name="Rectangle 3">
            <a:extLst>
              <a:ext uri="{FF2B5EF4-FFF2-40B4-BE49-F238E27FC236}">
                <a16:creationId xmlns:a16="http://schemas.microsoft.com/office/drawing/2014/main" id="{853291E3-ED6B-4600-99B7-D97821C609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7652" name="Date Placeholder 1">
            <a:extLst>
              <a:ext uri="{FF2B5EF4-FFF2-40B4-BE49-F238E27FC236}">
                <a16:creationId xmlns:a16="http://schemas.microsoft.com/office/drawing/2014/main" id="{FF4EE16B-1064-40AE-91C6-1BA4F3FDE24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CD74259-F1F0-41DB-A29A-E5ADB2D222B8}" type="datetime1">
              <a:rPr lang="en-GB" altLang="en-US" smtClean="0"/>
              <a:pPr>
                <a:spcBef>
                  <a:spcPct val="0"/>
                </a:spcBef>
              </a:pPr>
              <a:t>28/06/2022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F31F755-8A5F-45B5-A4FB-3166FBC6FFF4}"/>
              </a:ext>
            </a:extLst>
          </p:cNvPr>
          <p:cNvSpPr>
            <a:spLocks noChangeArrowheads="1" noTextEdit="1"/>
          </p:cNvSpPr>
          <p:nvPr>
            <p:ph type="sldImg"/>
          </p:nvPr>
        </p:nvSpPr>
        <p:spPr>
          <a:ln/>
        </p:spPr>
      </p:sp>
      <p:sp>
        <p:nvSpPr>
          <p:cNvPr id="29699" name="Rectangle 3">
            <a:extLst>
              <a:ext uri="{FF2B5EF4-FFF2-40B4-BE49-F238E27FC236}">
                <a16:creationId xmlns:a16="http://schemas.microsoft.com/office/drawing/2014/main" id="{F2ACCE1B-CCA7-4074-BFFF-47D0BC64C9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9700" name="Date Placeholder 1">
            <a:extLst>
              <a:ext uri="{FF2B5EF4-FFF2-40B4-BE49-F238E27FC236}">
                <a16:creationId xmlns:a16="http://schemas.microsoft.com/office/drawing/2014/main" id="{7CCC12A6-54FE-4B41-A088-3DF2B8401A0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D2B28F-6289-4F6C-8F5A-D94828C95488}" type="datetime1">
              <a:rPr lang="en-GB" altLang="en-US" smtClean="0"/>
              <a:pPr>
                <a:spcBef>
                  <a:spcPct val="0"/>
                </a:spcBef>
              </a:pPr>
              <a:t>28/06/2022</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406D76D-AF9F-4F0B-A63C-427556ED4441}"/>
              </a:ext>
            </a:extLst>
          </p:cNvPr>
          <p:cNvSpPr>
            <a:spLocks noChangeArrowheads="1" noTextEdit="1"/>
          </p:cNvSpPr>
          <p:nvPr>
            <p:ph type="sldImg"/>
          </p:nvPr>
        </p:nvSpPr>
        <p:spPr>
          <a:ln/>
        </p:spPr>
      </p:sp>
      <p:sp>
        <p:nvSpPr>
          <p:cNvPr id="31747" name="Rectangle 3">
            <a:extLst>
              <a:ext uri="{FF2B5EF4-FFF2-40B4-BE49-F238E27FC236}">
                <a16:creationId xmlns:a16="http://schemas.microsoft.com/office/drawing/2014/main" id="{B232CEE5-84E6-4892-A76D-E86A39770F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When both pull-up and pull-down are OFF, the high impedance or floating Z output state results. This is of importance in multiplexers, memory elements, and tri-state bus drivers.</a:t>
            </a:r>
            <a:endParaRPr lang="en-GB" altLang="en-US"/>
          </a:p>
          <a:p>
            <a:r>
              <a:rPr lang="en-US" altLang="en-US"/>
              <a:t> </a:t>
            </a:r>
            <a:endParaRPr lang="en-GB" altLang="en-US"/>
          </a:p>
          <a:p>
            <a:r>
              <a:rPr lang="en-US" altLang="en-US"/>
              <a:t>The crowbarred (or contention) X level exists when both pull-up and pull-down are simultaneously turned ON. Contention between the two networks results in an indeterminate output level and dissipates static power. It is usually an unwanted condition.</a:t>
            </a:r>
            <a:endParaRPr lang="en-GB" altLang="en-US"/>
          </a:p>
          <a:p>
            <a:pPr eaLnBrk="1" hangingPunct="1"/>
            <a:endParaRPr lang="en-GB" altLang="en-US"/>
          </a:p>
          <a:p>
            <a:pPr eaLnBrk="1" hangingPunct="1"/>
            <a:endParaRPr lang="en-US" altLang="en-US"/>
          </a:p>
        </p:txBody>
      </p:sp>
      <p:sp>
        <p:nvSpPr>
          <p:cNvPr id="31748" name="Date Placeholder 1">
            <a:extLst>
              <a:ext uri="{FF2B5EF4-FFF2-40B4-BE49-F238E27FC236}">
                <a16:creationId xmlns:a16="http://schemas.microsoft.com/office/drawing/2014/main" id="{2FA19CF5-3DD0-45DF-BAC4-00EF3EDF4A8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42FD377-9AE7-4AC1-B006-7EF64D0E4C49}" type="datetime1">
              <a:rPr lang="en-GB" altLang="en-US" smtClean="0"/>
              <a:pPr>
                <a:spcBef>
                  <a:spcPct val="0"/>
                </a:spcBef>
              </a:pPr>
              <a:t>28/06/2022</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9C3D1A9-1D4A-4F79-A999-E4ABC39F47F4}"/>
              </a:ext>
            </a:extLst>
          </p:cNvPr>
          <p:cNvSpPr>
            <a:spLocks noChangeArrowheads="1" noTextEdit="1"/>
          </p:cNvSpPr>
          <p:nvPr>
            <p:ph type="sldImg"/>
          </p:nvPr>
        </p:nvSpPr>
        <p:spPr>
          <a:ln/>
        </p:spPr>
      </p:sp>
      <p:sp>
        <p:nvSpPr>
          <p:cNvPr id="33795" name="Rectangle 3">
            <a:extLst>
              <a:ext uri="{FF2B5EF4-FFF2-40B4-BE49-F238E27FC236}">
                <a16:creationId xmlns:a16="http://schemas.microsoft.com/office/drawing/2014/main" id="{09A30B1E-1A51-4956-9F77-553DFC4696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3796" name="Date Placeholder 1">
            <a:extLst>
              <a:ext uri="{FF2B5EF4-FFF2-40B4-BE49-F238E27FC236}">
                <a16:creationId xmlns:a16="http://schemas.microsoft.com/office/drawing/2014/main" id="{FC471DB2-5F06-4674-ABF6-ADA556F2A2E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29CE4F7-F448-4FC5-BE99-9A2A413AC33E}" type="datetime1">
              <a:rPr lang="en-GB" altLang="en-US" smtClean="0"/>
              <a:pPr>
                <a:spcBef>
                  <a:spcPct val="0"/>
                </a:spcBef>
              </a:pPr>
              <a:t>28/06/2022</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8F45E40-D5C1-40F5-9DB7-F0E52B61338E}"/>
              </a:ext>
            </a:extLst>
          </p:cNvPr>
          <p:cNvSpPr>
            <a:spLocks noChangeArrowheads="1" noTextEdit="1"/>
          </p:cNvSpPr>
          <p:nvPr>
            <p:ph type="sldImg"/>
          </p:nvPr>
        </p:nvSpPr>
        <p:spPr>
          <a:ln/>
        </p:spPr>
      </p:sp>
      <p:sp>
        <p:nvSpPr>
          <p:cNvPr id="35843" name="Rectangle 3">
            <a:extLst>
              <a:ext uri="{FF2B5EF4-FFF2-40B4-BE49-F238E27FC236}">
                <a16:creationId xmlns:a16="http://schemas.microsoft.com/office/drawing/2014/main" id="{B1A905F1-73C4-4AB3-A0E0-15C390EFC6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Like nMOS, in the pMOS pull-up network, we must compute the complementary expression using switches that turn on with inverted polarity. By DeMorgan’s Law, this is equivalent to interchanging AND operations and OR operations. Hence, transistors that appear in series in the pull-down network must appear in parallel in the pull-up network. Transistors that appear in parallel in the pulldown network must appear in series in the pull-up network. This principle is called </a:t>
            </a:r>
            <a:r>
              <a:rPr lang="en-US" altLang="en-US" b="1"/>
              <a:t>conduction complements</a:t>
            </a:r>
            <a:r>
              <a:rPr lang="en-US" altLang="en-US"/>
              <a:t>.</a:t>
            </a:r>
          </a:p>
          <a:p>
            <a:pPr eaLnBrk="1" hangingPunct="1"/>
            <a:endParaRPr lang="en-US" altLang="en-US"/>
          </a:p>
        </p:txBody>
      </p:sp>
      <p:sp>
        <p:nvSpPr>
          <p:cNvPr id="35844" name="Date Placeholder 1">
            <a:extLst>
              <a:ext uri="{FF2B5EF4-FFF2-40B4-BE49-F238E27FC236}">
                <a16:creationId xmlns:a16="http://schemas.microsoft.com/office/drawing/2014/main" id="{DCD9E030-4B7F-4C7C-8626-171206A3F50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D18A669-24AC-4389-B7A5-94D753364191}" type="datetime1">
              <a:rPr lang="en-GB" altLang="en-US" smtClean="0"/>
              <a:pPr>
                <a:spcBef>
                  <a:spcPct val="0"/>
                </a:spcBef>
              </a:pPr>
              <a:t>28/06/2022</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9887D62-10B0-4C8C-8344-20EC7D6D9071}"/>
              </a:ext>
            </a:extLst>
          </p:cNvPr>
          <p:cNvSpPr>
            <a:spLocks noChangeArrowheads="1" noTextEdit="1"/>
          </p:cNvSpPr>
          <p:nvPr>
            <p:ph type="sldImg"/>
          </p:nvPr>
        </p:nvSpPr>
        <p:spPr>
          <a:ln/>
        </p:spPr>
      </p:sp>
      <p:sp>
        <p:nvSpPr>
          <p:cNvPr id="37891" name="Rectangle 3">
            <a:extLst>
              <a:ext uri="{FF2B5EF4-FFF2-40B4-BE49-F238E27FC236}">
                <a16:creationId xmlns:a16="http://schemas.microsoft.com/office/drawing/2014/main" id="{1CE4127F-9FA7-418D-BDFE-59DD0344A9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compound gate performs a more complex logic function </a:t>
            </a:r>
            <a:r>
              <a:rPr lang="en-US" altLang="en-US" b="1"/>
              <a:t>in a single stage of logic</a:t>
            </a:r>
            <a:r>
              <a:rPr lang="en-US" altLang="en-US"/>
              <a:t> is formed by using a combination of series and parallel switch structures.</a:t>
            </a:r>
          </a:p>
        </p:txBody>
      </p:sp>
      <p:sp>
        <p:nvSpPr>
          <p:cNvPr id="37892" name="Date Placeholder 1">
            <a:extLst>
              <a:ext uri="{FF2B5EF4-FFF2-40B4-BE49-F238E27FC236}">
                <a16:creationId xmlns:a16="http://schemas.microsoft.com/office/drawing/2014/main" id="{9D63CD6C-8E4B-4FEE-B5AF-4AC4DE7D540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FABB191-2083-485D-955C-653AB6C1E9C7}" type="datetime1">
              <a:rPr lang="en-GB" altLang="en-US" smtClean="0"/>
              <a:pPr>
                <a:spcBef>
                  <a:spcPct val="0"/>
                </a:spcBef>
              </a:pPr>
              <a:t>28/06/2022</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5B0C78B-752E-4C71-B408-90273986CFD2}"/>
              </a:ext>
            </a:extLst>
          </p:cNvPr>
          <p:cNvSpPr>
            <a:spLocks noChangeArrowheads="1" noTextEdit="1"/>
          </p:cNvSpPr>
          <p:nvPr>
            <p:ph type="sldImg"/>
          </p:nvPr>
        </p:nvSpPr>
        <p:spPr>
          <a:ln/>
        </p:spPr>
      </p:sp>
      <p:sp>
        <p:nvSpPr>
          <p:cNvPr id="39939" name="Rectangle 3">
            <a:extLst>
              <a:ext uri="{FF2B5EF4-FFF2-40B4-BE49-F238E27FC236}">
                <a16:creationId xmlns:a16="http://schemas.microsoft.com/office/drawing/2014/main" id="{A68A1A14-63C6-472A-B212-5A30EFB09C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9940" name="Date Placeholder 1">
            <a:extLst>
              <a:ext uri="{FF2B5EF4-FFF2-40B4-BE49-F238E27FC236}">
                <a16:creationId xmlns:a16="http://schemas.microsoft.com/office/drawing/2014/main" id="{E77AC920-F2D3-43AA-B298-B9046B519EE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175E4FD-CA09-4263-94DC-1712F10B9E08}" type="datetime1">
              <a:rPr lang="en-GB" altLang="en-US" smtClean="0"/>
              <a:pPr>
                <a:spcBef>
                  <a:spcPct val="0"/>
                </a:spcBef>
              </a:pPr>
              <a:t>28/06/2022</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8516658-B87B-4DBA-B254-CC46490C8372}"/>
              </a:ext>
            </a:extLst>
          </p:cNvPr>
          <p:cNvSpPr>
            <a:spLocks noChangeArrowheads="1" noTextEdit="1"/>
          </p:cNvSpPr>
          <p:nvPr>
            <p:ph type="sldImg"/>
          </p:nvPr>
        </p:nvSpPr>
        <p:spPr>
          <a:ln/>
        </p:spPr>
      </p:sp>
      <p:sp>
        <p:nvSpPr>
          <p:cNvPr id="41987" name="Rectangle 3">
            <a:extLst>
              <a:ext uri="{FF2B5EF4-FFF2-40B4-BE49-F238E27FC236}">
                <a16:creationId xmlns:a16="http://schemas.microsoft.com/office/drawing/2014/main" id="{F794F37B-69AF-424D-BD1C-E401D14A8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1988" name="Date Placeholder 1">
            <a:extLst>
              <a:ext uri="{FF2B5EF4-FFF2-40B4-BE49-F238E27FC236}">
                <a16:creationId xmlns:a16="http://schemas.microsoft.com/office/drawing/2014/main" id="{A23D006B-D269-489B-99D7-223F5E1C7CF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89A21A5-8432-478C-8B2B-C5836D1ABAD6}" type="datetime1">
              <a:rPr lang="en-GB" altLang="en-US" smtClean="0"/>
              <a:pPr>
                <a:spcBef>
                  <a:spcPct val="0"/>
                </a:spcBef>
              </a:pPr>
              <a:t>28/06/2022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CD36E26-84DA-4EB0-ACB1-201B36E811CA}"/>
              </a:ext>
            </a:extLst>
          </p:cNvPr>
          <p:cNvSpPr>
            <a:spLocks noChangeArrowheads="1" noTextEdit="1"/>
          </p:cNvSpPr>
          <p:nvPr>
            <p:ph type="sldImg"/>
          </p:nvPr>
        </p:nvSpPr>
        <p:spPr>
          <a:ln/>
        </p:spPr>
      </p:sp>
      <p:sp>
        <p:nvSpPr>
          <p:cNvPr id="7171" name="Rectangle 3">
            <a:extLst>
              <a:ext uri="{FF2B5EF4-FFF2-40B4-BE49-F238E27FC236}">
                <a16:creationId xmlns:a16="http://schemas.microsoft.com/office/drawing/2014/main" id="{67BD5963-D122-46C8-A847-4B0DE2F661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Date Placeholder 1">
            <a:extLst>
              <a:ext uri="{FF2B5EF4-FFF2-40B4-BE49-F238E27FC236}">
                <a16:creationId xmlns:a16="http://schemas.microsoft.com/office/drawing/2014/main" id="{73F2A33A-86D0-425A-B18F-8751EAD4D46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8A72BD0-CBDE-42AC-821F-28422A1BDF54}" type="datetime1">
              <a:rPr lang="en-GB" altLang="en-US" smtClean="0"/>
              <a:pPr>
                <a:spcBef>
                  <a:spcPct val="0"/>
                </a:spcBef>
              </a:pPr>
              <a:t>28/06/2022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5402E06-694E-4140-A9C6-4B8DE9EF442B}"/>
              </a:ext>
            </a:extLst>
          </p:cNvPr>
          <p:cNvSpPr>
            <a:spLocks noChangeArrowheads="1" noTextEdit="1"/>
          </p:cNvSpPr>
          <p:nvPr>
            <p:ph type="sldImg"/>
          </p:nvPr>
        </p:nvSpPr>
        <p:spPr>
          <a:ln/>
        </p:spPr>
      </p:sp>
      <p:sp>
        <p:nvSpPr>
          <p:cNvPr id="44035" name="Rectangle 3">
            <a:extLst>
              <a:ext uri="{FF2B5EF4-FFF2-40B4-BE49-F238E27FC236}">
                <a16:creationId xmlns:a16="http://schemas.microsoft.com/office/drawing/2014/main" id="{EEA59B51-6CA6-406C-BFA4-2856547E12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4036" name="Date Placeholder 1">
            <a:extLst>
              <a:ext uri="{FF2B5EF4-FFF2-40B4-BE49-F238E27FC236}">
                <a16:creationId xmlns:a16="http://schemas.microsoft.com/office/drawing/2014/main" id="{ABBBF5ED-6C90-42FC-9FDF-DE7BE051694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25B17B2-ECDF-49F9-8F46-2592380AB230}" type="datetime1">
              <a:rPr lang="en-GB" altLang="en-US" smtClean="0"/>
              <a:pPr>
                <a:spcBef>
                  <a:spcPct val="0"/>
                </a:spcBef>
              </a:pPr>
              <a:t>28/06/2022</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AF77175-390B-4CE8-BDA0-D5042914A1E5}"/>
              </a:ext>
            </a:extLst>
          </p:cNvPr>
          <p:cNvSpPr>
            <a:spLocks noChangeArrowheads="1" noTextEdit="1"/>
          </p:cNvSpPr>
          <p:nvPr>
            <p:ph type="sldImg"/>
          </p:nvPr>
        </p:nvSpPr>
        <p:spPr>
          <a:ln/>
        </p:spPr>
      </p:sp>
      <p:sp>
        <p:nvSpPr>
          <p:cNvPr id="46083" name="Rectangle 3">
            <a:extLst>
              <a:ext uri="{FF2B5EF4-FFF2-40B4-BE49-F238E27FC236}">
                <a16:creationId xmlns:a16="http://schemas.microsoft.com/office/drawing/2014/main" id="{4340BCD2-E26A-4742-ABC4-B1EA894E6E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6084" name="Date Placeholder 1">
            <a:extLst>
              <a:ext uri="{FF2B5EF4-FFF2-40B4-BE49-F238E27FC236}">
                <a16:creationId xmlns:a16="http://schemas.microsoft.com/office/drawing/2014/main" id="{5BD2B113-90C1-40F3-87E0-831C3CADE4E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91B3CE8-D6CC-47C7-BDD2-562074E762D1}" type="datetime1">
              <a:rPr lang="en-GB" altLang="en-US" smtClean="0"/>
              <a:pPr>
                <a:spcBef>
                  <a:spcPct val="0"/>
                </a:spcBef>
              </a:pPr>
              <a:t>28/06/2022</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77147ED-8226-4100-BC58-F6E655B25C5F}"/>
              </a:ext>
            </a:extLst>
          </p:cNvPr>
          <p:cNvSpPr>
            <a:spLocks noChangeArrowheads="1" noTextEdit="1"/>
          </p:cNvSpPr>
          <p:nvPr>
            <p:ph type="sldImg"/>
          </p:nvPr>
        </p:nvSpPr>
        <p:spPr>
          <a:ln/>
        </p:spPr>
      </p:sp>
      <p:sp>
        <p:nvSpPr>
          <p:cNvPr id="49155" name="Rectangle 3">
            <a:extLst>
              <a:ext uri="{FF2B5EF4-FFF2-40B4-BE49-F238E27FC236}">
                <a16:creationId xmlns:a16="http://schemas.microsoft.com/office/drawing/2014/main" id="{8F8B4AF1-31B9-4F20-A7BA-B9304C3EA3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9156" name="Date Placeholder 1">
            <a:extLst>
              <a:ext uri="{FF2B5EF4-FFF2-40B4-BE49-F238E27FC236}">
                <a16:creationId xmlns:a16="http://schemas.microsoft.com/office/drawing/2014/main" id="{50FE34FE-B133-4AC2-985E-46F6920A50D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1CF11D8-70AE-43B4-BBE4-7F9F088E7511}" type="datetime1">
              <a:rPr lang="en-GB" altLang="en-US" smtClean="0"/>
              <a:pPr>
                <a:spcBef>
                  <a:spcPct val="0"/>
                </a:spcBef>
              </a:pPr>
              <a:t>28/06/2022</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EE47B93-2BE9-4BF1-A01E-CD80B1733A5E}"/>
              </a:ext>
            </a:extLst>
          </p:cNvPr>
          <p:cNvSpPr>
            <a:spLocks noChangeArrowheads="1" noTextEdit="1"/>
          </p:cNvSpPr>
          <p:nvPr>
            <p:ph type="sldImg"/>
          </p:nvPr>
        </p:nvSpPr>
        <p:spPr>
          <a:ln/>
        </p:spPr>
      </p:sp>
      <p:sp>
        <p:nvSpPr>
          <p:cNvPr id="51203" name="Rectangle 3">
            <a:extLst>
              <a:ext uri="{FF2B5EF4-FFF2-40B4-BE49-F238E27FC236}">
                <a16:creationId xmlns:a16="http://schemas.microsoft.com/office/drawing/2014/main" id="{F02BFAE3-C181-4AA0-8C00-D726302C1E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1204" name="Date Placeholder 1">
            <a:extLst>
              <a:ext uri="{FF2B5EF4-FFF2-40B4-BE49-F238E27FC236}">
                <a16:creationId xmlns:a16="http://schemas.microsoft.com/office/drawing/2014/main" id="{D2AFF49A-2313-4072-A782-34812A833AA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9546AD8-5341-4F54-9DCA-7A067CCF081D}" type="datetime1">
              <a:rPr lang="en-GB" altLang="en-US" smtClean="0"/>
              <a:pPr>
                <a:spcBef>
                  <a:spcPct val="0"/>
                </a:spcBef>
              </a:pPr>
              <a:t>28/06/2022</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05BD7AA-F9D2-435C-BAEC-2C7F9A08B554}"/>
              </a:ext>
            </a:extLst>
          </p:cNvPr>
          <p:cNvSpPr>
            <a:spLocks noChangeArrowheads="1" noTextEdit="1"/>
          </p:cNvSpPr>
          <p:nvPr>
            <p:ph type="sldImg"/>
          </p:nvPr>
        </p:nvSpPr>
        <p:spPr>
          <a:ln/>
        </p:spPr>
      </p:sp>
      <p:sp>
        <p:nvSpPr>
          <p:cNvPr id="53251" name="Rectangle 3">
            <a:extLst>
              <a:ext uri="{FF2B5EF4-FFF2-40B4-BE49-F238E27FC236}">
                <a16:creationId xmlns:a16="http://schemas.microsoft.com/office/drawing/2014/main" id="{51640F86-11E0-450F-A8A2-07DA154FC4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3252" name="Date Placeholder 1">
            <a:extLst>
              <a:ext uri="{FF2B5EF4-FFF2-40B4-BE49-F238E27FC236}">
                <a16:creationId xmlns:a16="http://schemas.microsoft.com/office/drawing/2014/main" id="{3A6F61F7-EFAA-4F71-A553-A0615CFD336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112CD12-C521-4D7C-9741-01D575CDD8C4}" type="datetime1">
              <a:rPr lang="en-GB" altLang="en-US" smtClean="0"/>
              <a:pPr>
                <a:spcBef>
                  <a:spcPct val="0"/>
                </a:spcBef>
              </a:pPr>
              <a:t>28/06/2022</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3E2C9E1-7F78-4287-910F-7DD0366E67F2}"/>
              </a:ext>
            </a:extLst>
          </p:cNvPr>
          <p:cNvSpPr>
            <a:spLocks noChangeArrowheads="1" noTextEdit="1"/>
          </p:cNvSpPr>
          <p:nvPr>
            <p:ph type="sldImg"/>
          </p:nvPr>
        </p:nvSpPr>
        <p:spPr>
          <a:ln/>
        </p:spPr>
      </p:sp>
      <p:sp>
        <p:nvSpPr>
          <p:cNvPr id="56323" name="Rectangle 3">
            <a:extLst>
              <a:ext uri="{FF2B5EF4-FFF2-40B4-BE49-F238E27FC236}">
                <a16:creationId xmlns:a16="http://schemas.microsoft.com/office/drawing/2014/main" id="{917ABEB6-B63E-4489-9E1A-297B98089A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6324" name="Date Placeholder 1">
            <a:extLst>
              <a:ext uri="{FF2B5EF4-FFF2-40B4-BE49-F238E27FC236}">
                <a16:creationId xmlns:a16="http://schemas.microsoft.com/office/drawing/2014/main" id="{EC4B0D05-755E-4F17-A62C-603B33184DF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4CE2C73-5D00-4584-ADEA-947D36770DF3}" type="datetime1">
              <a:rPr lang="en-GB" altLang="en-US" smtClean="0"/>
              <a:pPr>
                <a:spcBef>
                  <a:spcPct val="0"/>
                </a:spcBef>
              </a:pPr>
              <a:t>28/06/2022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2EFD967-84DA-4BA0-BEFA-5120A0E249F5}"/>
              </a:ext>
            </a:extLst>
          </p:cNvPr>
          <p:cNvSpPr>
            <a:spLocks noChangeArrowheads="1" noTextEdit="1"/>
          </p:cNvSpPr>
          <p:nvPr>
            <p:ph type="sldImg"/>
          </p:nvPr>
        </p:nvSpPr>
        <p:spPr>
          <a:ln/>
        </p:spPr>
      </p:sp>
      <p:sp>
        <p:nvSpPr>
          <p:cNvPr id="9219" name="Rectangle 3">
            <a:extLst>
              <a:ext uri="{FF2B5EF4-FFF2-40B4-BE49-F238E27FC236}">
                <a16:creationId xmlns:a16="http://schemas.microsoft.com/office/drawing/2014/main" id="{16D2A1AD-A13F-42DA-8FA4-F559F0A624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220" name="Date Placeholder 1">
            <a:extLst>
              <a:ext uri="{FF2B5EF4-FFF2-40B4-BE49-F238E27FC236}">
                <a16:creationId xmlns:a16="http://schemas.microsoft.com/office/drawing/2014/main" id="{87DB5B31-5CDB-4EC8-8D63-2CCA5D9034C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957A30-67D5-456A-81A5-02766A8C1A23}" type="datetime1">
              <a:rPr lang="en-GB" altLang="en-US" smtClean="0"/>
              <a:pPr>
                <a:spcBef>
                  <a:spcPct val="0"/>
                </a:spcBef>
              </a:pPr>
              <a:t>28/06/2022</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4A4067B-F3C9-4710-8A2F-D16B09398D2A}"/>
              </a:ext>
            </a:extLst>
          </p:cNvPr>
          <p:cNvSpPr>
            <a:spLocks noChangeArrowheads="1" noTextEdit="1"/>
          </p:cNvSpPr>
          <p:nvPr>
            <p:ph type="sldImg"/>
          </p:nvPr>
        </p:nvSpPr>
        <p:spPr>
          <a:ln/>
        </p:spPr>
      </p:sp>
      <p:sp>
        <p:nvSpPr>
          <p:cNvPr id="11267" name="Rectangle 3">
            <a:extLst>
              <a:ext uri="{FF2B5EF4-FFF2-40B4-BE49-F238E27FC236}">
                <a16:creationId xmlns:a16="http://schemas.microsoft.com/office/drawing/2014/main" id="{70C51222-4C17-48F6-B33E-D535BED8D7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268" name="Date Placeholder 1">
            <a:extLst>
              <a:ext uri="{FF2B5EF4-FFF2-40B4-BE49-F238E27FC236}">
                <a16:creationId xmlns:a16="http://schemas.microsoft.com/office/drawing/2014/main" id="{FC6CB8F6-EC95-458E-9113-606CA8FCC5B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28902D6-56A8-4FBB-A125-825E815AD93D}" type="datetime1">
              <a:rPr lang="en-GB" altLang="en-US" smtClean="0"/>
              <a:pPr>
                <a:spcBef>
                  <a:spcPct val="0"/>
                </a:spcBef>
              </a:pPr>
              <a:t>28/06/2022</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8EA12DA-D9E8-4770-84A3-15EDDD2DA6FC}"/>
              </a:ext>
            </a:extLst>
          </p:cNvPr>
          <p:cNvSpPr>
            <a:spLocks noChangeArrowheads="1" noTextEdit="1"/>
          </p:cNvSpPr>
          <p:nvPr>
            <p:ph type="sldImg"/>
          </p:nvPr>
        </p:nvSpPr>
        <p:spPr>
          <a:ln/>
        </p:spPr>
      </p:sp>
      <p:sp>
        <p:nvSpPr>
          <p:cNvPr id="13315" name="Rectangle 3">
            <a:extLst>
              <a:ext uri="{FF2B5EF4-FFF2-40B4-BE49-F238E27FC236}">
                <a16:creationId xmlns:a16="http://schemas.microsoft.com/office/drawing/2014/main" id="{119A1A3F-1DB4-4B07-8F43-BFE955A6C8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316" name="Date Placeholder 1">
            <a:extLst>
              <a:ext uri="{FF2B5EF4-FFF2-40B4-BE49-F238E27FC236}">
                <a16:creationId xmlns:a16="http://schemas.microsoft.com/office/drawing/2014/main" id="{B7FC9B70-EFDA-4780-AE56-4487644FA69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CBF3E7F-741D-4CED-BDF8-32AD96920890}" type="datetime1">
              <a:rPr lang="en-GB" altLang="en-US" smtClean="0"/>
              <a:pPr>
                <a:spcBef>
                  <a:spcPct val="0"/>
                </a:spcBef>
              </a:pPr>
              <a:t>28/06/2022</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659E9CA-B4C3-4881-A062-89FE71CE3047}"/>
              </a:ext>
            </a:extLst>
          </p:cNvPr>
          <p:cNvSpPr>
            <a:spLocks noChangeArrowheads="1" noTextEdit="1"/>
          </p:cNvSpPr>
          <p:nvPr>
            <p:ph type="sldImg"/>
          </p:nvPr>
        </p:nvSpPr>
        <p:spPr>
          <a:ln/>
        </p:spPr>
      </p:sp>
      <p:sp>
        <p:nvSpPr>
          <p:cNvPr id="15363" name="Rectangle 3">
            <a:extLst>
              <a:ext uri="{FF2B5EF4-FFF2-40B4-BE49-F238E27FC236}">
                <a16:creationId xmlns:a16="http://schemas.microsoft.com/office/drawing/2014/main" id="{6BF96666-D4DB-4CE5-B68A-A896E4CCFD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5364" name="Date Placeholder 1">
            <a:extLst>
              <a:ext uri="{FF2B5EF4-FFF2-40B4-BE49-F238E27FC236}">
                <a16:creationId xmlns:a16="http://schemas.microsoft.com/office/drawing/2014/main" id="{5E0B9328-0C92-48ED-8A01-F6B9F3F86F5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0292E6C-BCFB-4786-B969-8918B9125316}" type="datetime1">
              <a:rPr lang="en-GB" altLang="en-US" smtClean="0"/>
              <a:pPr>
                <a:spcBef>
                  <a:spcPct val="0"/>
                </a:spcBef>
              </a:pPr>
              <a:t>28/06/2022</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9AB1F76-6441-4848-92A9-68BBEB5937A8}"/>
              </a:ext>
            </a:extLst>
          </p:cNvPr>
          <p:cNvSpPr>
            <a:spLocks noChangeArrowheads="1" noTextEdit="1"/>
          </p:cNvSpPr>
          <p:nvPr>
            <p:ph type="sldImg"/>
          </p:nvPr>
        </p:nvSpPr>
        <p:spPr>
          <a:ln/>
        </p:spPr>
      </p:sp>
      <p:sp>
        <p:nvSpPr>
          <p:cNvPr id="17411" name="Rectangle 3">
            <a:extLst>
              <a:ext uri="{FF2B5EF4-FFF2-40B4-BE49-F238E27FC236}">
                <a16:creationId xmlns:a16="http://schemas.microsoft.com/office/drawing/2014/main" id="{E2E6F7E4-68F6-48E0-B25B-48EECB821A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7412" name="Date Placeholder 1">
            <a:extLst>
              <a:ext uri="{FF2B5EF4-FFF2-40B4-BE49-F238E27FC236}">
                <a16:creationId xmlns:a16="http://schemas.microsoft.com/office/drawing/2014/main" id="{1B9E157E-12E2-465F-9DE5-BD332CAD30A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BB2C1AD-9565-4325-A7AC-E2741B79CD1C}" type="datetime1">
              <a:rPr lang="en-GB" altLang="en-US" smtClean="0"/>
              <a:pPr>
                <a:spcBef>
                  <a:spcPct val="0"/>
                </a:spcBef>
              </a:pPr>
              <a:t>28/06/2022</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02AD09B-8FF0-4616-BDA8-FCF7FD9B4A30}"/>
              </a:ext>
            </a:extLst>
          </p:cNvPr>
          <p:cNvSpPr>
            <a:spLocks noChangeArrowheads="1" noTextEdit="1"/>
          </p:cNvSpPr>
          <p:nvPr>
            <p:ph type="sldImg"/>
          </p:nvPr>
        </p:nvSpPr>
        <p:spPr>
          <a:ln/>
        </p:spPr>
      </p:sp>
      <p:sp>
        <p:nvSpPr>
          <p:cNvPr id="19459" name="Rectangle 3">
            <a:extLst>
              <a:ext uri="{FF2B5EF4-FFF2-40B4-BE49-F238E27FC236}">
                <a16:creationId xmlns:a16="http://schemas.microsoft.com/office/drawing/2014/main" id="{E0108973-57DB-48DC-9CA7-FC8BD8C3E2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460" name="Date Placeholder 1">
            <a:extLst>
              <a:ext uri="{FF2B5EF4-FFF2-40B4-BE49-F238E27FC236}">
                <a16:creationId xmlns:a16="http://schemas.microsoft.com/office/drawing/2014/main" id="{707C852C-C400-4EBC-AE77-D58BCE0D8ED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9EEF134-31A7-4E9F-9159-A21D678B1C54}" type="datetime1">
              <a:rPr lang="en-GB" altLang="en-US" smtClean="0"/>
              <a:pPr>
                <a:spcBef>
                  <a:spcPct val="0"/>
                </a:spcBef>
              </a:pPr>
              <a:t>28/06/2022</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DBA3116-46E4-4DFE-9771-F1AD6C7D19DC}"/>
              </a:ext>
            </a:extLst>
          </p:cNvPr>
          <p:cNvSpPr>
            <a:spLocks noChangeArrowheads="1" noTextEdit="1"/>
          </p:cNvSpPr>
          <p:nvPr>
            <p:ph type="sldImg"/>
          </p:nvPr>
        </p:nvSpPr>
        <p:spPr>
          <a:ln/>
        </p:spPr>
      </p:sp>
      <p:sp>
        <p:nvSpPr>
          <p:cNvPr id="21507" name="Rectangle 3">
            <a:extLst>
              <a:ext uri="{FF2B5EF4-FFF2-40B4-BE49-F238E27FC236}">
                <a16:creationId xmlns:a16="http://schemas.microsoft.com/office/drawing/2014/main" id="{D02763EC-8D74-4F6C-B429-23F5893ECC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In 1965, Gordon Moore observed that plotting the number of transistors that can be most ECONOMICALLY manufactured on chip gives a straight line on a semilogarithmic scale . He found transistor count doubling every 18 months.</a:t>
            </a:r>
          </a:p>
        </p:txBody>
      </p:sp>
      <p:sp>
        <p:nvSpPr>
          <p:cNvPr id="21508" name="Date Placeholder 1">
            <a:extLst>
              <a:ext uri="{FF2B5EF4-FFF2-40B4-BE49-F238E27FC236}">
                <a16:creationId xmlns:a16="http://schemas.microsoft.com/office/drawing/2014/main" id="{78E7F899-214D-4F0D-9241-AEA05FB968D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0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075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CB11512-725D-4ABB-B765-08C9E4B7654E}" type="datetime1">
              <a:rPr lang="en-GB" altLang="en-US" smtClean="0"/>
              <a:pPr>
                <a:spcBef>
                  <a:spcPct val="0"/>
                </a:spcBef>
              </a:pPr>
              <a:t>28/06/2022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B038446D-AF8D-4154-A6C9-A52FAA5BE9E2}"/>
              </a:ext>
            </a:extLst>
          </p:cNvPr>
          <p:cNvSpPr>
            <a:spLocks noGrp="1" noChangeArrowheads="1"/>
          </p:cNvSpPr>
          <p:nvPr>
            <p:ph type="ftr" sz="quarter" idx="10"/>
          </p:nvPr>
        </p:nvSpPr>
        <p:spPr>
          <a:ln/>
        </p:spPr>
        <p:txBody>
          <a:bodyPr/>
          <a:lstStyle>
            <a:lvl1pPr>
              <a:defRPr/>
            </a:lvl1pPr>
          </a:lstStyle>
          <a:p>
            <a:pPr>
              <a:defRPr/>
            </a:pPr>
            <a:r>
              <a:rPr lang="en-US"/>
              <a:t>University of Asia Pacific</a:t>
            </a:r>
          </a:p>
        </p:txBody>
      </p:sp>
      <p:sp>
        <p:nvSpPr>
          <p:cNvPr id="5" name="Rectangle 6">
            <a:extLst>
              <a:ext uri="{FF2B5EF4-FFF2-40B4-BE49-F238E27FC236}">
                <a16:creationId xmlns:a16="http://schemas.microsoft.com/office/drawing/2014/main" id="{2D7CCC21-E983-478A-9EC6-2C51310A62D0}"/>
              </a:ext>
            </a:extLst>
          </p:cNvPr>
          <p:cNvSpPr>
            <a:spLocks noGrp="1" noChangeArrowheads="1"/>
          </p:cNvSpPr>
          <p:nvPr>
            <p:ph type="sldNum" sz="quarter" idx="11"/>
          </p:nvPr>
        </p:nvSpPr>
        <p:spPr>
          <a:ln/>
        </p:spPr>
        <p:txBody>
          <a:bodyPr/>
          <a:lstStyle>
            <a:lvl1pPr>
              <a:defRPr/>
            </a:lvl1pPr>
          </a:lstStyle>
          <a:p>
            <a:pPr>
              <a:defRPr/>
            </a:pPr>
            <a:fld id="{50751E1B-DCEF-4717-B046-56965C86A0AC}" type="slidenum">
              <a:rPr lang="en-US" altLang="en-US"/>
              <a:pPr>
                <a:defRPr/>
              </a:pPr>
              <a:t>‹#›</a:t>
            </a:fld>
            <a:endParaRPr lang="en-US" altLang="en-US"/>
          </a:p>
        </p:txBody>
      </p:sp>
    </p:spTree>
    <p:extLst>
      <p:ext uri="{BB962C8B-B14F-4D97-AF65-F5344CB8AC3E}">
        <p14:creationId xmlns:p14="http://schemas.microsoft.com/office/powerpoint/2010/main" val="50926373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24C72CB5-D4EE-49D6-9AEB-20B4E65CF037}"/>
              </a:ext>
            </a:extLst>
          </p:cNvPr>
          <p:cNvSpPr>
            <a:spLocks noGrp="1" noChangeArrowheads="1"/>
          </p:cNvSpPr>
          <p:nvPr>
            <p:ph type="ftr" sz="quarter" idx="10"/>
          </p:nvPr>
        </p:nvSpPr>
        <p:spPr>
          <a:ln/>
        </p:spPr>
        <p:txBody>
          <a:bodyPr/>
          <a:lstStyle>
            <a:lvl1pPr>
              <a:defRPr/>
            </a:lvl1pPr>
          </a:lstStyle>
          <a:p>
            <a:pPr>
              <a:defRPr/>
            </a:pPr>
            <a:r>
              <a:rPr lang="en-US"/>
              <a:t>University of Asia Pacific</a:t>
            </a:r>
          </a:p>
        </p:txBody>
      </p:sp>
      <p:sp>
        <p:nvSpPr>
          <p:cNvPr id="5" name="Rectangle 6">
            <a:extLst>
              <a:ext uri="{FF2B5EF4-FFF2-40B4-BE49-F238E27FC236}">
                <a16:creationId xmlns:a16="http://schemas.microsoft.com/office/drawing/2014/main" id="{495D7C8D-9ADB-41B7-8C39-B37976F4E037}"/>
              </a:ext>
            </a:extLst>
          </p:cNvPr>
          <p:cNvSpPr>
            <a:spLocks noGrp="1" noChangeArrowheads="1"/>
          </p:cNvSpPr>
          <p:nvPr>
            <p:ph type="sldNum" sz="quarter" idx="11"/>
          </p:nvPr>
        </p:nvSpPr>
        <p:spPr>
          <a:ln/>
        </p:spPr>
        <p:txBody>
          <a:bodyPr/>
          <a:lstStyle>
            <a:lvl1pPr>
              <a:defRPr/>
            </a:lvl1pPr>
          </a:lstStyle>
          <a:p>
            <a:pPr>
              <a:defRPr/>
            </a:pPr>
            <a:fld id="{DD5AD882-9AC3-4349-8F7E-71D377E6DCF8}" type="slidenum">
              <a:rPr lang="en-US" altLang="en-US"/>
              <a:pPr>
                <a:defRPr/>
              </a:pPr>
              <a:t>‹#›</a:t>
            </a:fld>
            <a:endParaRPr lang="en-US" altLang="en-US"/>
          </a:p>
        </p:txBody>
      </p:sp>
    </p:spTree>
    <p:extLst>
      <p:ext uri="{BB962C8B-B14F-4D97-AF65-F5344CB8AC3E}">
        <p14:creationId xmlns:p14="http://schemas.microsoft.com/office/powerpoint/2010/main" val="3257651190"/>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5334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5334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D8A8B10D-4247-410E-A7DF-CDBB392C62E1}"/>
              </a:ext>
            </a:extLst>
          </p:cNvPr>
          <p:cNvSpPr>
            <a:spLocks noGrp="1" noChangeArrowheads="1"/>
          </p:cNvSpPr>
          <p:nvPr>
            <p:ph type="ftr" sz="quarter" idx="10"/>
          </p:nvPr>
        </p:nvSpPr>
        <p:spPr>
          <a:ln/>
        </p:spPr>
        <p:txBody>
          <a:bodyPr/>
          <a:lstStyle>
            <a:lvl1pPr>
              <a:defRPr/>
            </a:lvl1pPr>
          </a:lstStyle>
          <a:p>
            <a:pPr>
              <a:defRPr/>
            </a:pPr>
            <a:r>
              <a:rPr lang="en-US"/>
              <a:t>University of Asia Pacific</a:t>
            </a:r>
          </a:p>
        </p:txBody>
      </p:sp>
      <p:sp>
        <p:nvSpPr>
          <p:cNvPr id="5" name="Rectangle 6">
            <a:extLst>
              <a:ext uri="{FF2B5EF4-FFF2-40B4-BE49-F238E27FC236}">
                <a16:creationId xmlns:a16="http://schemas.microsoft.com/office/drawing/2014/main" id="{FFA2B9A0-FC55-47A6-8B20-BB6644815D40}"/>
              </a:ext>
            </a:extLst>
          </p:cNvPr>
          <p:cNvSpPr>
            <a:spLocks noGrp="1" noChangeArrowheads="1"/>
          </p:cNvSpPr>
          <p:nvPr>
            <p:ph type="sldNum" sz="quarter" idx="11"/>
          </p:nvPr>
        </p:nvSpPr>
        <p:spPr>
          <a:ln/>
        </p:spPr>
        <p:txBody>
          <a:bodyPr/>
          <a:lstStyle>
            <a:lvl1pPr>
              <a:defRPr/>
            </a:lvl1pPr>
          </a:lstStyle>
          <a:p>
            <a:pPr>
              <a:defRPr/>
            </a:pPr>
            <a:fld id="{3BB7351F-89FD-48BD-9FE7-C7CAAE6EC606}" type="slidenum">
              <a:rPr lang="en-US" altLang="en-US"/>
              <a:pPr>
                <a:defRPr/>
              </a:pPr>
              <a:t>‹#›</a:t>
            </a:fld>
            <a:endParaRPr lang="en-US" altLang="en-US"/>
          </a:p>
        </p:txBody>
      </p:sp>
    </p:spTree>
    <p:extLst>
      <p:ext uri="{BB962C8B-B14F-4D97-AF65-F5344CB8AC3E}">
        <p14:creationId xmlns:p14="http://schemas.microsoft.com/office/powerpoint/2010/main" val="3581012797"/>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6858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77E3FD82-9642-48FB-A0AF-619D7C2F3643}"/>
              </a:ext>
            </a:extLst>
          </p:cNvPr>
          <p:cNvSpPr>
            <a:spLocks noGrp="1" noChangeArrowheads="1"/>
          </p:cNvSpPr>
          <p:nvPr>
            <p:ph type="ftr" sz="quarter" idx="10"/>
          </p:nvPr>
        </p:nvSpPr>
        <p:spPr>
          <a:ln/>
        </p:spPr>
        <p:txBody>
          <a:bodyPr/>
          <a:lstStyle>
            <a:lvl1pPr>
              <a:defRPr/>
            </a:lvl1pPr>
          </a:lstStyle>
          <a:p>
            <a:pPr>
              <a:defRPr/>
            </a:pPr>
            <a:r>
              <a:rPr lang="en-US"/>
              <a:t>University of Asia Pacific</a:t>
            </a:r>
          </a:p>
        </p:txBody>
      </p:sp>
      <p:sp>
        <p:nvSpPr>
          <p:cNvPr id="6" name="Rectangle 6">
            <a:extLst>
              <a:ext uri="{FF2B5EF4-FFF2-40B4-BE49-F238E27FC236}">
                <a16:creationId xmlns:a16="http://schemas.microsoft.com/office/drawing/2014/main" id="{776D2F5C-A7A0-4AC9-AC27-ED301B463407}"/>
              </a:ext>
            </a:extLst>
          </p:cNvPr>
          <p:cNvSpPr>
            <a:spLocks noGrp="1" noChangeArrowheads="1"/>
          </p:cNvSpPr>
          <p:nvPr>
            <p:ph type="sldNum" sz="quarter" idx="11"/>
          </p:nvPr>
        </p:nvSpPr>
        <p:spPr>
          <a:ln/>
        </p:spPr>
        <p:txBody>
          <a:bodyPr/>
          <a:lstStyle>
            <a:lvl1pPr>
              <a:defRPr/>
            </a:lvl1pPr>
          </a:lstStyle>
          <a:p>
            <a:pPr>
              <a:defRPr/>
            </a:pPr>
            <a:fld id="{FC82081E-4AE3-4E2C-BED0-36DACF98EB87}" type="slidenum">
              <a:rPr lang="en-US" altLang="en-US"/>
              <a:pPr>
                <a:defRPr/>
              </a:pPr>
              <a:t>‹#›</a:t>
            </a:fld>
            <a:endParaRPr lang="en-US" altLang="en-US"/>
          </a:p>
        </p:txBody>
      </p:sp>
    </p:spTree>
    <p:extLst>
      <p:ext uri="{BB962C8B-B14F-4D97-AF65-F5344CB8AC3E}">
        <p14:creationId xmlns:p14="http://schemas.microsoft.com/office/powerpoint/2010/main" val="1531437649"/>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D4C6E76-99AC-4252-A98B-CD4E0B180819}"/>
              </a:ext>
            </a:extLst>
          </p:cNvPr>
          <p:cNvSpPr>
            <a:spLocks noGrp="1" noChangeArrowheads="1"/>
          </p:cNvSpPr>
          <p:nvPr>
            <p:ph type="ftr" sz="quarter" idx="10"/>
          </p:nvPr>
        </p:nvSpPr>
        <p:spPr>
          <a:ln/>
        </p:spPr>
        <p:txBody>
          <a:bodyPr/>
          <a:lstStyle>
            <a:lvl1pPr>
              <a:defRPr/>
            </a:lvl1pPr>
          </a:lstStyle>
          <a:p>
            <a:pPr>
              <a:defRPr/>
            </a:pPr>
            <a:r>
              <a:rPr lang="en-US"/>
              <a:t>University of Asia Pacific</a:t>
            </a:r>
          </a:p>
        </p:txBody>
      </p:sp>
      <p:sp>
        <p:nvSpPr>
          <p:cNvPr id="5" name="Rectangle 6">
            <a:extLst>
              <a:ext uri="{FF2B5EF4-FFF2-40B4-BE49-F238E27FC236}">
                <a16:creationId xmlns:a16="http://schemas.microsoft.com/office/drawing/2014/main" id="{F30C127C-8839-4DC1-B92B-1FBF5E2B4248}"/>
              </a:ext>
            </a:extLst>
          </p:cNvPr>
          <p:cNvSpPr>
            <a:spLocks noGrp="1" noChangeArrowheads="1"/>
          </p:cNvSpPr>
          <p:nvPr>
            <p:ph type="sldNum" sz="quarter" idx="11"/>
          </p:nvPr>
        </p:nvSpPr>
        <p:spPr>
          <a:ln/>
        </p:spPr>
        <p:txBody>
          <a:bodyPr/>
          <a:lstStyle>
            <a:lvl1pPr>
              <a:defRPr/>
            </a:lvl1pPr>
          </a:lstStyle>
          <a:p>
            <a:pPr>
              <a:defRPr/>
            </a:pPr>
            <a:fld id="{32268B01-CD10-4659-81FB-F86CFF4A9C19}" type="slidenum">
              <a:rPr lang="en-US" altLang="en-US"/>
              <a:pPr>
                <a:defRPr/>
              </a:pPr>
              <a:t>‹#›</a:t>
            </a:fld>
            <a:endParaRPr lang="en-US" altLang="en-US"/>
          </a:p>
        </p:txBody>
      </p:sp>
    </p:spTree>
    <p:extLst>
      <p:ext uri="{BB962C8B-B14F-4D97-AF65-F5344CB8AC3E}">
        <p14:creationId xmlns:p14="http://schemas.microsoft.com/office/powerpoint/2010/main" val="2536285807"/>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0619D2FE-E95A-45E2-B4E9-7F55ED47F383}"/>
              </a:ext>
            </a:extLst>
          </p:cNvPr>
          <p:cNvSpPr>
            <a:spLocks noGrp="1" noChangeArrowheads="1"/>
          </p:cNvSpPr>
          <p:nvPr>
            <p:ph type="ftr" sz="quarter" idx="10"/>
          </p:nvPr>
        </p:nvSpPr>
        <p:spPr>
          <a:ln/>
        </p:spPr>
        <p:txBody>
          <a:bodyPr/>
          <a:lstStyle>
            <a:lvl1pPr>
              <a:defRPr/>
            </a:lvl1pPr>
          </a:lstStyle>
          <a:p>
            <a:pPr>
              <a:defRPr/>
            </a:pPr>
            <a:r>
              <a:rPr lang="en-US"/>
              <a:t>University of Asia Pacific</a:t>
            </a:r>
          </a:p>
        </p:txBody>
      </p:sp>
      <p:sp>
        <p:nvSpPr>
          <p:cNvPr id="5" name="Rectangle 6">
            <a:extLst>
              <a:ext uri="{FF2B5EF4-FFF2-40B4-BE49-F238E27FC236}">
                <a16:creationId xmlns:a16="http://schemas.microsoft.com/office/drawing/2014/main" id="{5D7C2BB9-F10B-4E0A-BDB2-B2BEDB7ACD49}"/>
              </a:ext>
            </a:extLst>
          </p:cNvPr>
          <p:cNvSpPr>
            <a:spLocks noGrp="1" noChangeArrowheads="1"/>
          </p:cNvSpPr>
          <p:nvPr>
            <p:ph type="sldNum" sz="quarter" idx="11"/>
          </p:nvPr>
        </p:nvSpPr>
        <p:spPr>
          <a:ln/>
        </p:spPr>
        <p:txBody>
          <a:bodyPr/>
          <a:lstStyle>
            <a:lvl1pPr>
              <a:defRPr/>
            </a:lvl1pPr>
          </a:lstStyle>
          <a:p>
            <a:pPr>
              <a:defRPr/>
            </a:pPr>
            <a:fld id="{F215E11B-864C-42A9-8801-12EC39D56318}" type="slidenum">
              <a:rPr lang="en-US" altLang="en-US"/>
              <a:pPr>
                <a:defRPr/>
              </a:pPr>
              <a:t>‹#›</a:t>
            </a:fld>
            <a:endParaRPr lang="en-US" altLang="en-US"/>
          </a:p>
        </p:txBody>
      </p:sp>
    </p:spTree>
    <p:extLst>
      <p:ext uri="{BB962C8B-B14F-4D97-AF65-F5344CB8AC3E}">
        <p14:creationId xmlns:p14="http://schemas.microsoft.com/office/powerpoint/2010/main" val="3126708670"/>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3DD81745-6FCA-401E-98A0-6025DA1EE4D9}"/>
              </a:ext>
            </a:extLst>
          </p:cNvPr>
          <p:cNvSpPr>
            <a:spLocks noGrp="1" noChangeArrowheads="1"/>
          </p:cNvSpPr>
          <p:nvPr>
            <p:ph type="ftr" sz="quarter" idx="10"/>
          </p:nvPr>
        </p:nvSpPr>
        <p:spPr>
          <a:ln/>
        </p:spPr>
        <p:txBody>
          <a:bodyPr/>
          <a:lstStyle>
            <a:lvl1pPr>
              <a:defRPr/>
            </a:lvl1pPr>
          </a:lstStyle>
          <a:p>
            <a:pPr>
              <a:defRPr/>
            </a:pPr>
            <a:r>
              <a:rPr lang="en-US"/>
              <a:t>University of Asia Pacific</a:t>
            </a:r>
          </a:p>
        </p:txBody>
      </p:sp>
      <p:sp>
        <p:nvSpPr>
          <p:cNvPr id="6" name="Rectangle 6">
            <a:extLst>
              <a:ext uri="{FF2B5EF4-FFF2-40B4-BE49-F238E27FC236}">
                <a16:creationId xmlns:a16="http://schemas.microsoft.com/office/drawing/2014/main" id="{520FF305-6A13-408A-A131-107CB6A9D6FC}"/>
              </a:ext>
            </a:extLst>
          </p:cNvPr>
          <p:cNvSpPr>
            <a:spLocks noGrp="1" noChangeArrowheads="1"/>
          </p:cNvSpPr>
          <p:nvPr>
            <p:ph type="sldNum" sz="quarter" idx="11"/>
          </p:nvPr>
        </p:nvSpPr>
        <p:spPr>
          <a:ln/>
        </p:spPr>
        <p:txBody>
          <a:bodyPr/>
          <a:lstStyle>
            <a:lvl1pPr>
              <a:defRPr/>
            </a:lvl1pPr>
          </a:lstStyle>
          <a:p>
            <a:pPr>
              <a:defRPr/>
            </a:pPr>
            <a:fld id="{01D45022-EC20-473F-B442-9D1F31625FCB}" type="slidenum">
              <a:rPr lang="en-US" altLang="en-US"/>
              <a:pPr>
                <a:defRPr/>
              </a:pPr>
              <a:t>‹#›</a:t>
            </a:fld>
            <a:endParaRPr lang="en-US" altLang="en-US"/>
          </a:p>
        </p:txBody>
      </p:sp>
    </p:spTree>
    <p:extLst>
      <p:ext uri="{BB962C8B-B14F-4D97-AF65-F5344CB8AC3E}">
        <p14:creationId xmlns:p14="http://schemas.microsoft.com/office/powerpoint/2010/main" val="3781935029"/>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AD81B79-24C6-4DA2-95B3-589A559AF5E0}"/>
              </a:ext>
            </a:extLst>
          </p:cNvPr>
          <p:cNvSpPr>
            <a:spLocks noGrp="1" noChangeArrowheads="1"/>
          </p:cNvSpPr>
          <p:nvPr>
            <p:ph type="ftr" sz="quarter" idx="10"/>
          </p:nvPr>
        </p:nvSpPr>
        <p:spPr>
          <a:ln/>
        </p:spPr>
        <p:txBody>
          <a:bodyPr/>
          <a:lstStyle>
            <a:lvl1pPr>
              <a:defRPr/>
            </a:lvl1pPr>
          </a:lstStyle>
          <a:p>
            <a:pPr>
              <a:defRPr/>
            </a:pPr>
            <a:r>
              <a:rPr lang="en-US"/>
              <a:t>University of Asia Pacific</a:t>
            </a:r>
          </a:p>
        </p:txBody>
      </p:sp>
      <p:sp>
        <p:nvSpPr>
          <p:cNvPr id="8" name="Rectangle 6">
            <a:extLst>
              <a:ext uri="{FF2B5EF4-FFF2-40B4-BE49-F238E27FC236}">
                <a16:creationId xmlns:a16="http://schemas.microsoft.com/office/drawing/2014/main" id="{B2086405-58AE-4DB4-BC54-C283F95ECB96}"/>
              </a:ext>
            </a:extLst>
          </p:cNvPr>
          <p:cNvSpPr>
            <a:spLocks noGrp="1" noChangeArrowheads="1"/>
          </p:cNvSpPr>
          <p:nvPr>
            <p:ph type="sldNum" sz="quarter" idx="11"/>
          </p:nvPr>
        </p:nvSpPr>
        <p:spPr>
          <a:ln/>
        </p:spPr>
        <p:txBody>
          <a:bodyPr/>
          <a:lstStyle>
            <a:lvl1pPr>
              <a:defRPr/>
            </a:lvl1pPr>
          </a:lstStyle>
          <a:p>
            <a:pPr>
              <a:defRPr/>
            </a:pPr>
            <a:fld id="{12B4869C-7AD2-42CB-A6C6-8AE0AB25BFE4}" type="slidenum">
              <a:rPr lang="en-US" altLang="en-US"/>
              <a:pPr>
                <a:defRPr/>
              </a:pPr>
              <a:t>‹#›</a:t>
            </a:fld>
            <a:endParaRPr lang="en-US" altLang="en-US"/>
          </a:p>
        </p:txBody>
      </p:sp>
    </p:spTree>
    <p:extLst>
      <p:ext uri="{BB962C8B-B14F-4D97-AF65-F5344CB8AC3E}">
        <p14:creationId xmlns:p14="http://schemas.microsoft.com/office/powerpoint/2010/main" val="3012042652"/>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CDBE3C08-6452-46BE-9AEB-650D0A7BEDD8}"/>
              </a:ext>
            </a:extLst>
          </p:cNvPr>
          <p:cNvSpPr>
            <a:spLocks noGrp="1" noChangeArrowheads="1"/>
          </p:cNvSpPr>
          <p:nvPr>
            <p:ph type="ftr" sz="quarter" idx="10"/>
          </p:nvPr>
        </p:nvSpPr>
        <p:spPr>
          <a:ln/>
        </p:spPr>
        <p:txBody>
          <a:bodyPr/>
          <a:lstStyle>
            <a:lvl1pPr>
              <a:defRPr/>
            </a:lvl1pPr>
          </a:lstStyle>
          <a:p>
            <a:pPr>
              <a:defRPr/>
            </a:pPr>
            <a:r>
              <a:rPr lang="en-US"/>
              <a:t>University of Asia Pacific</a:t>
            </a:r>
          </a:p>
        </p:txBody>
      </p:sp>
      <p:sp>
        <p:nvSpPr>
          <p:cNvPr id="4" name="Rectangle 6">
            <a:extLst>
              <a:ext uri="{FF2B5EF4-FFF2-40B4-BE49-F238E27FC236}">
                <a16:creationId xmlns:a16="http://schemas.microsoft.com/office/drawing/2014/main" id="{0DA7B350-123E-4C1D-950C-FE41A5996742}"/>
              </a:ext>
            </a:extLst>
          </p:cNvPr>
          <p:cNvSpPr>
            <a:spLocks noGrp="1" noChangeArrowheads="1"/>
          </p:cNvSpPr>
          <p:nvPr>
            <p:ph type="sldNum" sz="quarter" idx="11"/>
          </p:nvPr>
        </p:nvSpPr>
        <p:spPr>
          <a:ln/>
        </p:spPr>
        <p:txBody>
          <a:bodyPr/>
          <a:lstStyle>
            <a:lvl1pPr>
              <a:defRPr/>
            </a:lvl1pPr>
          </a:lstStyle>
          <a:p>
            <a:pPr>
              <a:defRPr/>
            </a:pPr>
            <a:fld id="{EEBD4F58-B72F-46FE-95DC-411288801FD4}" type="slidenum">
              <a:rPr lang="en-US" altLang="en-US"/>
              <a:pPr>
                <a:defRPr/>
              </a:pPr>
              <a:t>‹#›</a:t>
            </a:fld>
            <a:endParaRPr lang="en-US" altLang="en-US"/>
          </a:p>
        </p:txBody>
      </p:sp>
    </p:spTree>
    <p:extLst>
      <p:ext uri="{BB962C8B-B14F-4D97-AF65-F5344CB8AC3E}">
        <p14:creationId xmlns:p14="http://schemas.microsoft.com/office/powerpoint/2010/main" val="2461346347"/>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6FCD165B-3AA6-453E-A289-4F5D45B923CE}"/>
              </a:ext>
            </a:extLst>
          </p:cNvPr>
          <p:cNvSpPr>
            <a:spLocks noGrp="1" noChangeArrowheads="1"/>
          </p:cNvSpPr>
          <p:nvPr>
            <p:ph type="ftr" sz="quarter" idx="10"/>
          </p:nvPr>
        </p:nvSpPr>
        <p:spPr>
          <a:ln/>
        </p:spPr>
        <p:txBody>
          <a:bodyPr/>
          <a:lstStyle>
            <a:lvl1pPr>
              <a:defRPr/>
            </a:lvl1pPr>
          </a:lstStyle>
          <a:p>
            <a:pPr>
              <a:defRPr/>
            </a:pPr>
            <a:r>
              <a:rPr lang="en-US"/>
              <a:t>University of Asia Pacific</a:t>
            </a:r>
          </a:p>
        </p:txBody>
      </p:sp>
      <p:sp>
        <p:nvSpPr>
          <p:cNvPr id="3" name="Rectangle 6">
            <a:extLst>
              <a:ext uri="{FF2B5EF4-FFF2-40B4-BE49-F238E27FC236}">
                <a16:creationId xmlns:a16="http://schemas.microsoft.com/office/drawing/2014/main" id="{ED420380-54E1-4037-8C6B-18AB46906F65}"/>
              </a:ext>
            </a:extLst>
          </p:cNvPr>
          <p:cNvSpPr>
            <a:spLocks noGrp="1" noChangeArrowheads="1"/>
          </p:cNvSpPr>
          <p:nvPr>
            <p:ph type="sldNum" sz="quarter" idx="11"/>
          </p:nvPr>
        </p:nvSpPr>
        <p:spPr>
          <a:ln/>
        </p:spPr>
        <p:txBody>
          <a:bodyPr/>
          <a:lstStyle>
            <a:lvl1pPr>
              <a:defRPr/>
            </a:lvl1pPr>
          </a:lstStyle>
          <a:p>
            <a:pPr>
              <a:defRPr/>
            </a:pPr>
            <a:fld id="{F22A73AE-5222-4761-96B6-FC69D5EAFDDE}" type="slidenum">
              <a:rPr lang="en-US" altLang="en-US"/>
              <a:pPr>
                <a:defRPr/>
              </a:pPr>
              <a:t>‹#›</a:t>
            </a:fld>
            <a:endParaRPr lang="en-US" altLang="en-US"/>
          </a:p>
        </p:txBody>
      </p:sp>
    </p:spTree>
    <p:extLst>
      <p:ext uri="{BB962C8B-B14F-4D97-AF65-F5344CB8AC3E}">
        <p14:creationId xmlns:p14="http://schemas.microsoft.com/office/powerpoint/2010/main" val="1602268364"/>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9E968C64-B6F3-413B-8961-2D32BF4C8C76}"/>
              </a:ext>
            </a:extLst>
          </p:cNvPr>
          <p:cNvSpPr>
            <a:spLocks noGrp="1" noChangeArrowheads="1"/>
          </p:cNvSpPr>
          <p:nvPr>
            <p:ph type="ftr" sz="quarter" idx="10"/>
          </p:nvPr>
        </p:nvSpPr>
        <p:spPr>
          <a:ln/>
        </p:spPr>
        <p:txBody>
          <a:bodyPr/>
          <a:lstStyle>
            <a:lvl1pPr>
              <a:defRPr/>
            </a:lvl1pPr>
          </a:lstStyle>
          <a:p>
            <a:pPr>
              <a:defRPr/>
            </a:pPr>
            <a:r>
              <a:rPr lang="en-US"/>
              <a:t>University of Asia Pacific</a:t>
            </a:r>
          </a:p>
        </p:txBody>
      </p:sp>
      <p:sp>
        <p:nvSpPr>
          <p:cNvPr id="6" name="Rectangle 6">
            <a:extLst>
              <a:ext uri="{FF2B5EF4-FFF2-40B4-BE49-F238E27FC236}">
                <a16:creationId xmlns:a16="http://schemas.microsoft.com/office/drawing/2014/main" id="{4046807C-7D46-41E3-B919-C0A0B333EC9A}"/>
              </a:ext>
            </a:extLst>
          </p:cNvPr>
          <p:cNvSpPr>
            <a:spLocks noGrp="1" noChangeArrowheads="1"/>
          </p:cNvSpPr>
          <p:nvPr>
            <p:ph type="sldNum" sz="quarter" idx="11"/>
          </p:nvPr>
        </p:nvSpPr>
        <p:spPr>
          <a:ln/>
        </p:spPr>
        <p:txBody>
          <a:bodyPr/>
          <a:lstStyle>
            <a:lvl1pPr>
              <a:defRPr/>
            </a:lvl1pPr>
          </a:lstStyle>
          <a:p>
            <a:pPr>
              <a:defRPr/>
            </a:pPr>
            <a:fld id="{6B766E70-A79F-4610-AFD0-D8B73E3BEFE0}" type="slidenum">
              <a:rPr lang="en-US" altLang="en-US"/>
              <a:pPr>
                <a:defRPr/>
              </a:pPr>
              <a:t>‹#›</a:t>
            </a:fld>
            <a:endParaRPr lang="en-US" altLang="en-US"/>
          </a:p>
        </p:txBody>
      </p:sp>
    </p:spTree>
    <p:extLst>
      <p:ext uri="{BB962C8B-B14F-4D97-AF65-F5344CB8AC3E}">
        <p14:creationId xmlns:p14="http://schemas.microsoft.com/office/powerpoint/2010/main" val="772944178"/>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6A8AB61F-621E-4E8C-B0F5-4F37AD936D58}"/>
              </a:ext>
            </a:extLst>
          </p:cNvPr>
          <p:cNvSpPr>
            <a:spLocks noGrp="1" noChangeArrowheads="1"/>
          </p:cNvSpPr>
          <p:nvPr>
            <p:ph type="ftr" sz="quarter" idx="10"/>
          </p:nvPr>
        </p:nvSpPr>
        <p:spPr>
          <a:ln/>
        </p:spPr>
        <p:txBody>
          <a:bodyPr/>
          <a:lstStyle>
            <a:lvl1pPr>
              <a:defRPr/>
            </a:lvl1pPr>
          </a:lstStyle>
          <a:p>
            <a:pPr>
              <a:defRPr/>
            </a:pPr>
            <a:r>
              <a:rPr lang="en-US"/>
              <a:t>University of Asia Pacific</a:t>
            </a:r>
          </a:p>
        </p:txBody>
      </p:sp>
      <p:sp>
        <p:nvSpPr>
          <p:cNvPr id="6" name="Rectangle 6">
            <a:extLst>
              <a:ext uri="{FF2B5EF4-FFF2-40B4-BE49-F238E27FC236}">
                <a16:creationId xmlns:a16="http://schemas.microsoft.com/office/drawing/2014/main" id="{710F7CA8-6D28-4B92-AA75-192D96A48A58}"/>
              </a:ext>
            </a:extLst>
          </p:cNvPr>
          <p:cNvSpPr>
            <a:spLocks noGrp="1" noChangeArrowheads="1"/>
          </p:cNvSpPr>
          <p:nvPr>
            <p:ph type="sldNum" sz="quarter" idx="11"/>
          </p:nvPr>
        </p:nvSpPr>
        <p:spPr>
          <a:ln/>
        </p:spPr>
        <p:txBody>
          <a:bodyPr/>
          <a:lstStyle>
            <a:lvl1pPr>
              <a:defRPr/>
            </a:lvl1pPr>
          </a:lstStyle>
          <a:p>
            <a:pPr>
              <a:defRPr/>
            </a:pPr>
            <a:fld id="{83E05CFF-8749-4F0F-93A1-509B7EC70D3C}" type="slidenum">
              <a:rPr lang="en-US" altLang="en-US"/>
              <a:pPr>
                <a:defRPr/>
              </a:pPr>
              <a:t>‹#›</a:t>
            </a:fld>
            <a:endParaRPr lang="en-US" altLang="en-US"/>
          </a:p>
        </p:txBody>
      </p:sp>
    </p:spTree>
    <p:extLst>
      <p:ext uri="{BB962C8B-B14F-4D97-AF65-F5344CB8AC3E}">
        <p14:creationId xmlns:p14="http://schemas.microsoft.com/office/powerpoint/2010/main" val="1235052464"/>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3BEA06D-9708-4BE1-8568-1F366F000B92}"/>
              </a:ext>
            </a:extLst>
          </p:cNvPr>
          <p:cNvSpPr>
            <a:spLocks noGrp="1" noChangeArrowheads="1"/>
          </p:cNvSpPr>
          <p:nvPr>
            <p:ph type="title"/>
          </p:nvPr>
        </p:nvSpPr>
        <p:spPr bwMode="auto">
          <a:xfrm>
            <a:off x="685800" y="533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a:t>
            </a:r>
          </a:p>
        </p:txBody>
      </p:sp>
      <p:sp>
        <p:nvSpPr>
          <p:cNvPr id="1027" name="Rectangle 3">
            <a:extLst>
              <a:ext uri="{FF2B5EF4-FFF2-40B4-BE49-F238E27FC236}">
                <a16:creationId xmlns:a16="http://schemas.microsoft.com/office/drawing/2014/main" id="{B28741F6-4C65-4564-9FE8-E5FEF1D56507}"/>
              </a:ext>
            </a:extLst>
          </p:cNvPr>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BFD2D7B5-1960-4FE6-A769-32B36A55087B}"/>
              </a:ext>
            </a:extLst>
          </p:cNvPr>
          <p:cNvSpPr>
            <a:spLocks noGrp="1" noChangeArrowheads="1"/>
          </p:cNvSpPr>
          <p:nvPr>
            <p:ph type="ftr" sz="quarter" idx="3"/>
          </p:nvPr>
        </p:nvSpPr>
        <p:spPr bwMode="auto">
          <a:xfrm>
            <a:off x="685800" y="6248400"/>
            <a:ext cx="777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1">
                <a:solidFill>
                  <a:srgbClr val="0000FF"/>
                </a:solidFill>
                <a:latin typeface="+mn-lt"/>
                <a:ea typeface="+mn-ea"/>
                <a:cs typeface="+mn-cs"/>
              </a:defRPr>
            </a:lvl1pPr>
          </a:lstStyle>
          <a:p>
            <a:pPr>
              <a:defRPr/>
            </a:pPr>
            <a:r>
              <a:rPr lang="en-US"/>
              <a:t>University of Asia Pacific</a:t>
            </a:r>
          </a:p>
        </p:txBody>
      </p:sp>
      <p:sp>
        <p:nvSpPr>
          <p:cNvPr id="1030" name="Rectangle 6">
            <a:extLst>
              <a:ext uri="{FF2B5EF4-FFF2-40B4-BE49-F238E27FC236}">
                <a16:creationId xmlns:a16="http://schemas.microsoft.com/office/drawing/2014/main" id="{DA2B5482-E401-4966-8C9A-9834F986A6D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1">
                <a:solidFill>
                  <a:srgbClr val="0000FF"/>
                </a:solidFill>
                <a:latin typeface="Arial" panose="020B0604020202020204" pitchFamily="34" charset="0"/>
              </a:defRPr>
            </a:lvl1pPr>
          </a:lstStyle>
          <a:p>
            <a:pPr>
              <a:defRPr/>
            </a:pPr>
            <a:fld id="{6DBF4BE6-21AB-4899-95C8-0996FEC93BFD}" type="slidenum">
              <a:rPr lang="en-US" altLang="en-US"/>
              <a:pPr>
                <a:defRPr/>
              </a:pPr>
              <a:t>‹#›</a:t>
            </a:fld>
            <a:endParaRPr lang="en-US" altLang="en-US"/>
          </a:p>
        </p:txBody>
      </p:sp>
      <p:sp>
        <p:nvSpPr>
          <p:cNvPr id="2" name="Line 7">
            <a:extLst>
              <a:ext uri="{FF2B5EF4-FFF2-40B4-BE49-F238E27FC236}">
                <a16:creationId xmlns:a16="http://schemas.microsoft.com/office/drawing/2014/main" id="{2D31DD37-268B-4FC3-B170-2F7D28660185}"/>
              </a:ext>
            </a:extLst>
          </p:cNvPr>
          <p:cNvSpPr>
            <a:spLocks noChangeShapeType="1"/>
          </p:cNvSpPr>
          <p:nvPr userDrawn="1"/>
        </p:nvSpPr>
        <p:spPr bwMode="auto">
          <a:xfrm>
            <a:off x="457200" y="457200"/>
            <a:ext cx="0" cy="6172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8">
            <a:extLst>
              <a:ext uri="{FF2B5EF4-FFF2-40B4-BE49-F238E27FC236}">
                <a16:creationId xmlns:a16="http://schemas.microsoft.com/office/drawing/2014/main" id="{46060796-C47A-4537-A292-4813D70658FA}"/>
              </a:ext>
            </a:extLst>
          </p:cNvPr>
          <p:cNvSpPr>
            <a:spLocks noChangeShapeType="1"/>
          </p:cNvSpPr>
          <p:nvPr userDrawn="1"/>
        </p:nvSpPr>
        <p:spPr bwMode="auto">
          <a:xfrm>
            <a:off x="457200" y="457200"/>
            <a:ext cx="8305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9">
            <a:extLst>
              <a:ext uri="{FF2B5EF4-FFF2-40B4-BE49-F238E27FC236}">
                <a16:creationId xmlns:a16="http://schemas.microsoft.com/office/drawing/2014/main" id="{D6EEA213-961E-4758-9E08-683C4A98E346}"/>
              </a:ext>
            </a:extLst>
          </p:cNvPr>
          <p:cNvSpPr>
            <a:spLocks noChangeShapeType="1"/>
          </p:cNvSpPr>
          <p:nvPr userDrawn="1"/>
        </p:nvSpPr>
        <p:spPr bwMode="auto">
          <a:xfrm>
            <a:off x="8763000" y="457200"/>
            <a:ext cx="0" cy="6172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Line 10">
            <a:extLst>
              <a:ext uri="{FF2B5EF4-FFF2-40B4-BE49-F238E27FC236}">
                <a16:creationId xmlns:a16="http://schemas.microsoft.com/office/drawing/2014/main" id="{68EE4C5A-8D44-4553-B66A-D9239A9C7920}"/>
              </a:ext>
            </a:extLst>
          </p:cNvPr>
          <p:cNvSpPr>
            <a:spLocks noChangeShapeType="1"/>
          </p:cNvSpPr>
          <p:nvPr userDrawn="1"/>
        </p:nvSpPr>
        <p:spPr bwMode="auto">
          <a:xfrm>
            <a:off x="457200" y="6629400"/>
            <a:ext cx="8305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 name="Rectangle 11" descr="Small checker board">
            <a:extLst>
              <a:ext uri="{FF2B5EF4-FFF2-40B4-BE49-F238E27FC236}">
                <a16:creationId xmlns:a16="http://schemas.microsoft.com/office/drawing/2014/main" id="{DDA4B8FE-8E53-4325-A5E0-417B926232A4}"/>
              </a:ext>
            </a:extLst>
          </p:cNvPr>
          <p:cNvSpPr>
            <a:spLocks noChangeArrowheads="1"/>
          </p:cNvSpPr>
          <p:nvPr userDrawn="1"/>
        </p:nvSpPr>
        <p:spPr bwMode="auto">
          <a:xfrm>
            <a:off x="685800" y="6096000"/>
            <a:ext cx="7772400" cy="152400"/>
          </a:xfrm>
          <a:prstGeom prst="rect">
            <a:avLst/>
          </a:prstGeom>
          <a:pattFill prst="smCheck">
            <a:fgClr>
              <a:srgbClr val="0000FF"/>
            </a:fgClr>
            <a:bgClr>
              <a:srgbClr val="FFFFFF"/>
            </a:bgClr>
          </a:pattFill>
          <a:ln>
            <a:noFill/>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defRPr/>
            </a:pPr>
            <a:endParaRPr lang="en-US" altLang="en-US"/>
          </a:p>
        </p:txBody>
      </p:sp>
      <p:sp>
        <p:nvSpPr>
          <p:cNvPr id="1035" name="Rectangle 12" descr="Small checker board">
            <a:extLst>
              <a:ext uri="{FF2B5EF4-FFF2-40B4-BE49-F238E27FC236}">
                <a16:creationId xmlns:a16="http://schemas.microsoft.com/office/drawing/2014/main" id="{509672BB-7A90-4904-B04C-436F80BF4A1A}"/>
              </a:ext>
            </a:extLst>
          </p:cNvPr>
          <p:cNvSpPr>
            <a:spLocks noChangeArrowheads="1"/>
          </p:cNvSpPr>
          <p:nvPr userDrawn="1"/>
        </p:nvSpPr>
        <p:spPr bwMode="auto">
          <a:xfrm>
            <a:off x="685800" y="1295400"/>
            <a:ext cx="7772400" cy="152400"/>
          </a:xfrm>
          <a:prstGeom prst="rect">
            <a:avLst/>
          </a:prstGeom>
          <a:pattFill prst="smCheck">
            <a:fgClr>
              <a:srgbClr val="0000FF"/>
            </a:fgClr>
            <a:bgClr>
              <a:srgbClr val="FFFFFF"/>
            </a:bgClr>
          </a:pattFill>
          <a:ln>
            <a:noFill/>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defRPr/>
            </a:pPr>
            <a:endParaRPr lang="en-US" altLang="en-US"/>
          </a:p>
        </p:txBody>
      </p:sp>
      <p:sp>
        <p:nvSpPr>
          <p:cNvPr id="1036" name="Text Box 13">
            <a:extLst>
              <a:ext uri="{FF2B5EF4-FFF2-40B4-BE49-F238E27FC236}">
                <a16:creationId xmlns:a16="http://schemas.microsoft.com/office/drawing/2014/main" id="{C24F3BD4-C82A-4C89-B2CB-EE9C523C25AC}"/>
              </a:ext>
            </a:extLst>
          </p:cNvPr>
          <p:cNvSpPr txBox="1">
            <a:spLocks noChangeArrowheads="1"/>
          </p:cNvSpPr>
          <p:nvPr userDrawn="1"/>
        </p:nvSpPr>
        <p:spPr bwMode="auto">
          <a:xfrm>
            <a:off x="3733800" y="6248400"/>
            <a:ext cx="2590800" cy="623888"/>
          </a:xfrm>
          <a:prstGeom prst="rect">
            <a:avLst/>
          </a:prstGeom>
          <a:noFill/>
          <a:ln>
            <a:noFill/>
          </a:ln>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defRPr/>
            </a:pPr>
            <a:r>
              <a:rPr lang="en-US" sz="1400" b="1">
                <a:solidFill>
                  <a:srgbClr val="0000FF"/>
                </a:solidFill>
                <a:latin typeface="Arial" charset="0"/>
              </a:rPr>
              <a:t>CMOS VLSI Design </a:t>
            </a:r>
            <a:r>
              <a:rPr lang="en-US" sz="1400" b="1" baseline="30000">
                <a:solidFill>
                  <a:srgbClr val="0000FF"/>
                </a:solidFill>
                <a:latin typeface="Arial" charset="0"/>
              </a:rPr>
              <a:t>4th Ed.</a:t>
            </a:r>
          </a:p>
          <a:p>
            <a:pPr eaLnBrk="1" hangingPunct="1">
              <a:spcBef>
                <a:spcPct val="50000"/>
              </a:spcBef>
              <a:defRPr/>
            </a:pPr>
            <a:endParaRPr lang="en-US" sz="1400" b="1">
              <a:solidFill>
                <a:srgbClr val="0000FF"/>
              </a:solidFill>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zoom/>
  </p:transition>
  <p:hf hdr="0" ftr="0"/>
  <p:txStyles>
    <p:titleStyle>
      <a:lvl1pPr algn="ctr" rtl="0" eaLnBrk="0" fontAlgn="base" hangingPunct="0">
        <a:spcBef>
          <a:spcPct val="0"/>
        </a:spcBef>
        <a:spcAft>
          <a:spcPct val="0"/>
        </a:spcAft>
        <a:defRPr sz="4400">
          <a:solidFill>
            <a:schemeClr val="tx2"/>
          </a:solidFill>
          <a:latin typeface="+mj-lt"/>
          <a:ea typeface="MS PGothic" pitchFamily="34" charset="-128"/>
          <a:cs typeface="MS PGothic" charset="0"/>
        </a:defRPr>
      </a:lvl1pPr>
      <a:lvl2pPr algn="ctr" rtl="0" eaLnBrk="0" fontAlgn="base" hangingPunct="0">
        <a:spcBef>
          <a:spcPct val="0"/>
        </a:spcBef>
        <a:spcAft>
          <a:spcPct val="0"/>
        </a:spcAft>
        <a:defRPr sz="4400">
          <a:solidFill>
            <a:schemeClr val="tx2"/>
          </a:solidFill>
          <a:latin typeface="Arial Black" pitchFamily="34" charset="0"/>
          <a:ea typeface="MS PGothic" pitchFamily="34" charset="-128"/>
          <a:cs typeface="MS PGothic" charset="0"/>
        </a:defRPr>
      </a:lvl2pPr>
      <a:lvl3pPr algn="ctr" rtl="0" eaLnBrk="0" fontAlgn="base" hangingPunct="0">
        <a:spcBef>
          <a:spcPct val="0"/>
        </a:spcBef>
        <a:spcAft>
          <a:spcPct val="0"/>
        </a:spcAft>
        <a:defRPr sz="4400">
          <a:solidFill>
            <a:schemeClr val="tx2"/>
          </a:solidFill>
          <a:latin typeface="Arial Black" pitchFamily="34" charset="0"/>
          <a:ea typeface="MS PGothic" pitchFamily="34" charset="-128"/>
          <a:cs typeface="MS PGothic" charset="0"/>
        </a:defRPr>
      </a:lvl3pPr>
      <a:lvl4pPr algn="ctr" rtl="0" eaLnBrk="0" fontAlgn="base" hangingPunct="0">
        <a:spcBef>
          <a:spcPct val="0"/>
        </a:spcBef>
        <a:spcAft>
          <a:spcPct val="0"/>
        </a:spcAft>
        <a:defRPr sz="4400">
          <a:solidFill>
            <a:schemeClr val="tx2"/>
          </a:solidFill>
          <a:latin typeface="Arial Black" pitchFamily="34" charset="0"/>
          <a:ea typeface="MS PGothic" pitchFamily="34" charset="-128"/>
          <a:cs typeface="MS PGothic" charset="0"/>
        </a:defRPr>
      </a:lvl4pPr>
      <a:lvl5pPr algn="ctr" rtl="0" eaLnBrk="0" fontAlgn="base" hangingPunct="0">
        <a:spcBef>
          <a:spcPct val="0"/>
        </a:spcBef>
        <a:spcAft>
          <a:spcPct val="0"/>
        </a:spcAft>
        <a:defRPr sz="4400">
          <a:solidFill>
            <a:schemeClr val="tx2"/>
          </a:solidFill>
          <a:latin typeface="Arial Black" pitchFamily="34" charset="0"/>
          <a:ea typeface="MS PGothic" pitchFamily="34" charset="-128"/>
          <a:cs typeface="MS PGothic"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455613" indent="-455613" algn="l" rtl="0" eaLnBrk="0" fontAlgn="base" hangingPunct="0">
        <a:spcBef>
          <a:spcPct val="20000"/>
        </a:spcBef>
        <a:spcAft>
          <a:spcPct val="0"/>
        </a:spcAft>
        <a:buFont typeface="Wingdings" panose="05000000000000000000" pitchFamily="2" charset="2"/>
        <a:buChar char="q"/>
        <a:defRPr sz="2400">
          <a:solidFill>
            <a:schemeClr val="tx1"/>
          </a:solidFill>
          <a:latin typeface="+mn-lt"/>
          <a:ea typeface="MS PGothic" pitchFamily="34" charset="-128"/>
          <a:cs typeface="MS PGothic" charset="0"/>
        </a:defRPr>
      </a:lvl1pPr>
      <a:lvl2pPr marL="855663" indent="-285750" algn="l" rtl="0" eaLnBrk="0" fontAlgn="base" hangingPunct="0">
        <a:spcBef>
          <a:spcPct val="20000"/>
        </a:spcBef>
        <a:spcAft>
          <a:spcPct val="0"/>
        </a:spcAft>
        <a:buChar char="–"/>
        <a:defRPr sz="2400">
          <a:solidFill>
            <a:schemeClr val="tx1"/>
          </a:solidFill>
          <a:latin typeface="+mn-lt"/>
          <a:ea typeface="MS PGothic" pitchFamily="34" charset="-128"/>
          <a:cs typeface="MS PGothic" charset="0"/>
        </a:defRPr>
      </a:lvl2pPr>
      <a:lvl3pPr marL="1198563"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6.bin"/><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8.bin"/><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2.emf"/><Relationship Id="rId5" Type="http://schemas.openxmlformats.org/officeDocument/2006/relationships/oleObject" Target="../embeddings/oleObject10.bin"/><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16.bin"/><Relationship Id="rId4" Type="http://schemas.openxmlformats.org/officeDocument/2006/relationships/image" Target="../media/image27.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Line 4">
            <a:extLst>
              <a:ext uri="{FF2B5EF4-FFF2-40B4-BE49-F238E27FC236}">
                <a16:creationId xmlns:a16="http://schemas.microsoft.com/office/drawing/2014/main" id="{96671A37-5CE7-4B7A-B6C8-C35B0A12E538}"/>
              </a:ext>
            </a:extLst>
          </p:cNvPr>
          <p:cNvSpPr>
            <a:spLocks noChangeShapeType="1"/>
          </p:cNvSpPr>
          <p:nvPr/>
        </p:nvSpPr>
        <p:spPr bwMode="auto">
          <a:xfrm>
            <a:off x="457200" y="457200"/>
            <a:ext cx="0" cy="6172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 name="Line 5">
            <a:extLst>
              <a:ext uri="{FF2B5EF4-FFF2-40B4-BE49-F238E27FC236}">
                <a16:creationId xmlns:a16="http://schemas.microsoft.com/office/drawing/2014/main" id="{A4E3879B-1E0C-45C0-BA8F-CEB757A3E8F4}"/>
              </a:ext>
            </a:extLst>
          </p:cNvPr>
          <p:cNvSpPr>
            <a:spLocks noChangeShapeType="1"/>
          </p:cNvSpPr>
          <p:nvPr/>
        </p:nvSpPr>
        <p:spPr bwMode="auto">
          <a:xfrm>
            <a:off x="457200" y="457200"/>
            <a:ext cx="8305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 name="Line 6">
            <a:extLst>
              <a:ext uri="{FF2B5EF4-FFF2-40B4-BE49-F238E27FC236}">
                <a16:creationId xmlns:a16="http://schemas.microsoft.com/office/drawing/2014/main" id="{346AD219-9DA3-46FC-AFAF-DB8CD23CAB80}"/>
              </a:ext>
            </a:extLst>
          </p:cNvPr>
          <p:cNvSpPr>
            <a:spLocks noChangeShapeType="1"/>
          </p:cNvSpPr>
          <p:nvPr/>
        </p:nvSpPr>
        <p:spPr bwMode="auto">
          <a:xfrm>
            <a:off x="8763000" y="457200"/>
            <a:ext cx="0" cy="6172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 name="Line 7">
            <a:extLst>
              <a:ext uri="{FF2B5EF4-FFF2-40B4-BE49-F238E27FC236}">
                <a16:creationId xmlns:a16="http://schemas.microsoft.com/office/drawing/2014/main" id="{0724E8EA-F5E9-4572-9B2A-306DA7E10F7B}"/>
              </a:ext>
            </a:extLst>
          </p:cNvPr>
          <p:cNvSpPr>
            <a:spLocks noChangeShapeType="1"/>
          </p:cNvSpPr>
          <p:nvPr/>
        </p:nvSpPr>
        <p:spPr bwMode="auto">
          <a:xfrm>
            <a:off x="457200" y="6629400"/>
            <a:ext cx="8305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Rectangle 15">
            <a:extLst>
              <a:ext uri="{FF2B5EF4-FFF2-40B4-BE49-F238E27FC236}">
                <a16:creationId xmlns:a16="http://schemas.microsoft.com/office/drawing/2014/main" id="{8BA9B53D-3485-4A20-A996-819498D73060}"/>
              </a:ext>
            </a:extLst>
          </p:cNvPr>
          <p:cNvSpPr>
            <a:spLocks noGrp="1" noChangeArrowheads="1"/>
          </p:cNvSpPr>
          <p:nvPr>
            <p:ph type="ctrTitle"/>
          </p:nvPr>
        </p:nvSpPr>
        <p:spPr>
          <a:xfrm>
            <a:off x="4953000" y="4191000"/>
            <a:ext cx="4191000" cy="1143000"/>
          </a:xfrm>
          <a:noFill/>
        </p:spPr>
        <p:txBody>
          <a:bodyPr/>
          <a:lstStyle/>
          <a:p>
            <a:pPr algn="l" eaLnBrk="1" hangingPunct="1"/>
            <a:r>
              <a:rPr lang="en-US" altLang="en-US">
                <a:solidFill>
                  <a:schemeClr val="tx1"/>
                </a:solidFill>
              </a:rPr>
              <a:t>Lecture 1: </a:t>
            </a:r>
            <a:br>
              <a:rPr lang="en-US" altLang="en-US">
                <a:solidFill>
                  <a:schemeClr val="tx1"/>
                </a:solidFill>
              </a:rPr>
            </a:br>
            <a:r>
              <a:rPr lang="en-US" altLang="en-US">
                <a:solidFill>
                  <a:schemeClr val="tx1"/>
                </a:solidFill>
              </a:rPr>
              <a:t>Circuits &amp; Layout</a:t>
            </a:r>
          </a:p>
        </p:txBody>
      </p:sp>
      <p:pic>
        <p:nvPicPr>
          <p:cNvPr id="4103" name="Picture 17" descr="cover">
            <a:extLst>
              <a:ext uri="{FF2B5EF4-FFF2-40B4-BE49-F238E27FC236}">
                <a16:creationId xmlns:a16="http://schemas.microsoft.com/office/drawing/2014/main" id="{C251DB49-3058-4480-B3B6-81F3AEA88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0"/>
            <a:ext cx="43815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Slide Number Placeholder 1">
            <a:extLst>
              <a:ext uri="{FF2B5EF4-FFF2-40B4-BE49-F238E27FC236}">
                <a16:creationId xmlns:a16="http://schemas.microsoft.com/office/drawing/2014/main" id="{9B1D700D-18E3-497C-8FAD-F82F65B2D4A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86CA5F00-E699-495A-8DC1-961B903C142D}" type="slidenum">
              <a:rPr lang="en-US" altLang="en-US" sz="1400" smtClean="0">
                <a:solidFill>
                  <a:srgbClr val="0000FF"/>
                </a:solidFill>
              </a:rPr>
              <a:pPr>
                <a:spcBef>
                  <a:spcPct val="0"/>
                </a:spcBef>
                <a:buFontTx/>
                <a:buNone/>
              </a:pPr>
              <a:t>1</a:t>
            </a:fld>
            <a:endParaRPr lang="en-US" altLang="en-US" sz="1400">
              <a:solidFill>
                <a:srgbClr val="0000FF"/>
              </a:solidFill>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E982F544-6A65-4C22-91D3-DE82C62E71E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6970007D-FBE1-4F76-AA54-D5B435E72A97}" type="slidenum">
              <a:rPr lang="en-US" altLang="en-US" sz="1400" smtClean="0">
                <a:solidFill>
                  <a:srgbClr val="0000FF"/>
                </a:solidFill>
              </a:rPr>
              <a:pPr>
                <a:spcBef>
                  <a:spcPct val="0"/>
                </a:spcBef>
                <a:buFontTx/>
                <a:buNone/>
              </a:pPr>
              <a:t>10</a:t>
            </a:fld>
            <a:endParaRPr lang="en-US" altLang="en-US" sz="1400">
              <a:solidFill>
                <a:srgbClr val="0000FF"/>
              </a:solidFill>
            </a:endParaRPr>
          </a:p>
        </p:txBody>
      </p:sp>
      <p:sp>
        <p:nvSpPr>
          <p:cNvPr id="22531" name="Rectangle 2">
            <a:extLst>
              <a:ext uri="{FF2B5EF4-FFF2-40B4-BE49-F238E27FC236}">
                <a16:creationId xmlns:a16="http://schemas.microsoft.com/office/drawing/2014/main" id="{C5254168-6EF9-47A9-A7B6-7844BB4BF264}"/>
              </a:ext>
            </a:extLst>
          </p:cNvPr>
          <p:cNvSpPr>
            <a:spLocks noGrp="1" noChangeArrowheads="1"/>
          </p:cNvSpPr>
          <p:nvPr>
            <p:ph type="title"/>
          </p:nvPr>
        </p:nvSpPr>
        <p:spPr/>
        <p:txBody>
          <a:bodyPr/>
          <a:lstStyle/>
          <a:p>
            <a:pPr eaLnBrk="1" hangingPunct="1"/>
            <a:r>
              <a:rPr lang="en-US" altLang="en-US" sz="4000"/>
              <a:t>And Now…</a:t>
            </a:r>
          </a:p>
        </p:txBody>
      </p:sp>
      <p:pic>
        <p:nvPicPr>
          <p:cNvPr id="22532" name="Picture 7" descr="0104">
            <a:extLst>
              <a:ext uri="{FF2B5EF4-FFF2-40B4-BE49-F238E27FC236}">
                <a16:creationId xmlns:a16="http://schemas.microsoft.com/office/drawing/2014/main" id="{770AD25F-EE8D-4A33-8204-9225367BC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79650"/>
            <a:ext cx="7772400"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467AD304-DCEF-4729-BE1A-945F0775763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52B84DED-3518-4FD8-802A-4F9B6F8BCD9B}" type="slidenum">
              <a:rPr lang="en-US" altLang="en-US" sz="1400" smtClean="0">
                <a:solidFill>
                  <a:srgbClr val="0000FF"/>
                </a:solidFill>
              </a:rPr>
              <a:pPr>
                <a:spcBef>
                  <a:spcPct val="0"/>
                </a:spcBef>
                <a:buFontTx/>
                <a:buNone/>
              </a:pPr>
              <a:t>11</a:t>
            </a:fld>
            <a:endParaRPr lang="en-US" altLang="en-US" sz="1400">
              <a:solidFill>
                <a:srgbClr val="0000FF"/>
              </a:solidFill>
            </a:endParaRPr>
          </a:p>
        </p:txBody>
      </p:sp>
      <p:sp>
        <p:nvSpPr>
          <p:cNvPr id="24579" name="Rectangle 2">
            <a:extLst>
              <a:ext uri="{FF2B5EF4-FFF2-40B4-BE49-F238E27FC236}">
                <a16:creationId xmlns:a16="http://schemas.microsoft.com/office/drawing/2014/main" id="{2A4053ED-BA2F-4DBB-9282-C76B5AAA62DC}"/>
              </a:ext>
            </a:extLst>
          </p:cNvPr>
          <p:cNvSpPr>
            <a:spLocks noGrp="1" noChangeArrowheads="1"/>
          </p:cNvSpPr>
          <p:nvPr>
            <p:ph type="title"/>
          </p:nvPr>
        </p:nvSpPr>
        <p:spPr/>
        <p:txBody>
          <a:bodyPr/>
          <a:lstStyle/>
          <a:p>
            <a:pPr eaLnBrk="1" hangingPunct="1"/>
            <a:r>
              <a:rPr lang="en-US" altLang="en-US" sz="4000"/>
              <a:t>Feature Size</a:t>
            </a:r>
          </a:p>
        </p:txBody>
      </p:sp>
      <p:sp>
        <p:nvSpPr>
          <p:cNvPr id="24580" name="Rectangle 3">
            <a:extLst>
              <a:ext uri="{FF2B5EF4-FFF2-40B4-BE49-F238E27FC236}">
                <a16:creationId xmlns:a16="http://schemas.microsoft.com/office/drawing/2014/main" id="{95D803B6-EFC3-4599-AD01-30107FEBA346}"/>
              </a:ext>
            </a:extLst>
          </p:cNvPr>
          <p:cNvSpPr>
            <a:spLocks noGrp="1" noChangeArrowheads="1"/>
          </p:cNvSpPr>
          <p:nvPr>
            <p:ph type="body" idx="1"/>
          </p:nvPr>
        </p:nvSpPr>
        <p:spPr/>
        <p:txBody>
          <a:bodyPr/>
          <a:lstStyle/>
          <a:p>
            <a:pPr eaLnBrk="1" hangingPunct="1"/>
            <a:r>
              <a:rPr lang="en-US" altLang="en-US"/>
              <a:t>Minimum feature size shrinking 30% every 2-3 years</a:t>
            </a:r>
          </a:p>
        </p:txBody>
      </p:sp>
      <p:pic>
        <p:nvPicPr>
          <p:cNvPr id="24581" name="Picture 5">
            <a:extLst>
              <a:ext uri="{FF2B5EF4-FFF2-40B4-BE49-F238E27FC236}">
                <a16:creationId xmlns:a16="http://schemas.microsoft.com/office/drawing/2014/main" id="{172EE51D-D546-4620-82EE-B061F6626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57400"/>
            <a:ext cx="701040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513A7965-09A2-418E-BA61-E8DD9354BAE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9F10EC79-2C74-45BA-8028-E8E7AEED0CE2}" type="slidenum">
              <a:rPr lang="en-US" altLang="en-US" sz="1400" smtClean="0">
                <a:solidFill>
                  <a:srgbClr val="0000FF"/>
                </a:solidFill>
              </a:rPr>
              <a:pPr>
                <a:spcBef>
                  <a:spcPct val="0"/>
                </a:spcBef>
                <a:buFontTx/>
                <a:buNone/>
              </a:pPr>
              <a:t>12</a:t>
            </a:fld>
            <a:endParaRPr lang="en-US" altLang="en-US" sz="1400">
              <a:solidFill>
                <a:srgbClr val="0000FF"/>
              </a:solidFill>
            </a:endParaRPr>
          </a:p>
        </p:txBody>
      </p:sp>
      <p:pic>
        <p:nvPicPr>
          <p:cNvPr id="26627" name="Picture 5" descr="0105">
            <a:extLst>
              <a:ext uri="{FF2B5EF4-FFF2-40B4-BE49-F238E27FC236}">
                <a16:creationId xmlns:a16="http://schemas.microsoft.com/office/drawing/2014/main" id="{7E221B25-57D3-4C7A-8E24-40C8950EE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419350"/>
            <a:ext cx="59436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2">
            <a:extLst>
              <a:ext uri="{FF2B5EF4-FFF2-40B4-BE49-F238E27FC236}">
                <a16:creationId xmlns:a16="http://schemas.microsoft.com/office/drawing/2014/main" id="{E006C062-A328-4C87-A5EA-C4B413D417B5}"/>
              </a:ext>
            </a:extLst>
          </p:cNvPr>
          <p:cNvSpPr>
            <a:spLocks noGrp="1" noChangeArrowheads="1"/>
          </p:cNvSpPr>
          <p:nvPr>
            <p:ph type="title"/>
          </p:nvPr>
        </p:nvSpPr>
        <p:spPr/>
        <p:txBody>
          <a:bodyPr/>
          <a:lstStyle/>
          <a:p>
            <a:pPr eaLnBrk="1" hangingPunct="1"/>
            <a:r>
              <a:rPr lang="en-US" altLang="en-US"/>
              <a:t>Corollaries</a:t>
            </a:r>
          </a:p>
        </p:txBody>
      </p:sp>
      <p:sp>
        <p:nvSpPr>
          <p:cNvPr id="26629" name="Rectangle 3">
            <a:extLst>
              <a:ext uri="{FF2B5EF4-FFF2-40B4-BE49-F238E27FC236}">
                <a16:creationId xmlns:a16="http://schemas.microsoft.com/office/drawing/2014/main" id="{E3079412-2E22-4A02-8480-82CCF24CC49E}"/>
              </a:ext>
            </a:extLst>
          </p:cNvPr>
          <p:cNvSpPr>
            <a:spLocks noGrp="1" noChangeArrowheads="1"/>
          </p:cNvSpPr>
          <p:nvPr>
            <p:ph type="body" idx="1"/>
          </p:nvPr>
        </p:nvSpPr>
        <p:spPr/>
        <p:txBody>
          <a:bodyPr/>
          <a:lstStyle/>
          <a:p>
            <a:pPr eaLnBrk="1" hangingPunct="1"/>
            <a:r>
              <a:rPr lang="en-US" altLang="en-US"/>
              <a:t>Many other factors grow exponentially </a:t>
            </a:r>
          </a:p>
          <a:p>
            <a:pPr lvl="1" eaLnBrk="1" hangingPunct="1"/>
            <a:r>
              <a:rPr lang="en-US" altLang="en-US"/>
              <a:t>Ex: clock frequency, processor performance</a:t>
            </a: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FB858071-7402-47DB-811C-FA2DD3E967C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07D02024-FD9C-4E1E-B9B8-68C338A9D602}" type="slidenum">
              <a:rPr lang="en-US" altLang="en-US" sz="1400" smtClean="0">
                <a:solidFill>
                  <a:srgbClr val="0000FF"/>
                </a:solidFill>
              </a:rPr>
              <a:pPr>
                <a:spcBef>
                  <a:spcPct val="0"/>
                </a:spcBef>
                <a:buFontTx/>
                <a:buNone/>
              </a:pPr>
              <a:t>13</a:t>
            </a:fld>
            <a:endParaRPr lang="en-US" altLang="en-US" sz="1400">
              <a:solidFill>
                <a:srgbClr val="0000FF"/>
              </a:solidFill>
            </a:endParaRPr>
          </a:p>
        </p:txBody>
      </p:sp>
      <p:sp>
        <p:nvSpPr>
          <p:cNvPr id="28675" name="Rectangle 2">
            <a:extLst>
              <a:ext uri="{FF2B5EF4-FFF2-40B4-BE49-F238E27FC236}">
                <a16:creationId xmlns:a16="http://schemas.microsoft.com/office/drawing/2014/main" id="{4B235D83-C6A4-44C0-B335-4EA46DCF4C79}"/>
              </a:ext>
            </a:extLst>
          </p:cNvPr>
          <p:cNvSpPr>
            <a:spLocks noGrp="1" noChangeArrowheads="1"/>
          </p:cNvSpPr>
          <p:nvPr>
            <p:ph type="title"/>
          </p:nvPr>
        </p:nvSpPr>
        <p:spPr/>
        <p:txBody>
          <a:bodyPr/>
          <a:lstStyle/>
          <a:p>
            <a:pPr eaLnBrk="1" hangingPunct="1"/>
            <a:r>
              <a:rPr lang="en-US" altLang="en-US"/>
              <a:t>CMOS Gate Design</a:t>
            </a:r>
          </a:p>
        </p:txBody>
      </p:sp>
      <p:sp>
        <p:nvSpPr>
          <p:cNvPr id="28676" name="Rectangle 3">
            <a:extLst>
              <a:ext uri="{FF2B5EF4-FFF2-40B4-BE49-F238E27FC236}">
                <a16:creationId xmlns:a16="http://schemas.microsoft.com/office/drawing/2014/main" id="{D3238219-C843-4244-9C17-6CFAD904F989}"/>
              </a:ext>
            </a:extLst>
          </p:cNvPr>
          <p:cNvSpPr>
            <a:spLocks noGrp="1" noChangeArrowheads="1"/>
          </p:cNvSpPr>
          <p:nvPr>
            <p:ph type="body" idx="1"/>
          </p:nvPr>
        </p:nvSpPr>
        <p:spPr/>
        <p:txBody>
          <a:bodyPr/>
          <a:lstStyle/>
          <a:p>
            <a:pPr eaLnBrk="1" hangingPunct="1"/>
            <a:r>
              <a:rPr lang="en-US" altLang="en-US"/>
              <a:t>Activity:</a:t>
            </a:r>
          </a:p>
          <a:p>
            <a:pPr lvl="1" eaLnBrk="1" hangingPunct="1"/>
            <a:r>
              <a:rPr lang="en-US" altLang="en-US"/>
              <a:t>Sketch a 4-input CMOS NOR gate</a:t>
            </a:r>
          </a:p>
        </p:txBody>
      </p:sp>
      <p:sp>
        <p:nvSpPr>
          <p:cNvPr id="28677" name="Rectangle 6">
            <a:extLst>
              <a:ext uri="{FF2B5EF4-FFF2-40B4-BE49-F238E27FC236}">
                <a16:creationId xmlns:a16="http://schemas.microsoft.com/office/drawing/2014/main" id="{37140433-C784-4245-8B11-09E5DA564178}"/>
              </a:ext>
            </a:extLst>
          </p:cNvPr>
          <p:cNvSpPr>
            <a:spLocks noChangeArrowheads="1"/>
          </p:cNvSpPr>
          <p:nvPr/>
        </p:nvSpPr>
        <p:spPr bwMode="auto">
          <a:xfrm>
            <a:off x="3714750" y="2868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a:latin typeface="Times New Roman" panose="02020603050405020304" pitchFamily="18" charset="0"/>
            </a:endParaRPr>
          </a:p>
        </p:txBody>
      </p:sp>
      <p:graphicFrame>
        <p:nvGraphicFramePr>
          <p:cNvPr id="28678" name="Object 5">
            <a:extLst>
              <a:ext uri="{FF2B5EF4-FFF2-40B4-BE49-F238E27FC236}">
                <a16:creationId xmlns:a16="http://schemas.microsoft.com/office/drawing/2014/main" id="{31CBFDA5-EF1F-4F1A-9FCB-39F4CCC2A2BB}"/>
              </a:ext>
            </a:extLst>
          </p:cNvPr>
          <p:cNvGraphicFramePr>
            <a:graphicFrameLocks noChangeAspect="1"/>
          </p:cNvGraphicFramePr>
          <p:nvPr/>
        </p:nvGraphicFramePr>
        <p:xfrm>
          <a:off x="1600200" y="2438400"/>
          <a:ext cx="5410200" cy="3536950"/>
        </p:xfrm>
        <a:graphic>
          <a:graphicData uri="http://schemas.openxmlformats.org/presentationml/2006/ole">
            <mc:AlternateContent xmlns:mc="http://schemas.openxmlformats.org/markup-compatibility/2006">
              <mc:Choice xmlns:v="urn:schemas-microsoft-com:vml" Requires="v">
                <p:oleObj r:id="rId3" imgW="1716024" imgH="1121664" progId="Visio.Drawing.6">
                  <p:embed/>
                </p:oleObj>
              </mc:Choice>
              <mc:Fallback>
                <p:oleObj r:id="rId3" imgW="1716024" imgH="1121664"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438400"/>
                        <a:ext cx="541020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2103" name="Rectangle 7">
            <a:extLst>
              <a:ext uri="{FF2B5EF4-FFF2-40B4-BE49-F238E27FC236}">
                <a16:creationId xmlns:a16="http://schemas.microsoft.com/office/drawing/2014/main" id="{EF81D1B0-B62C-4945-805D-EF793537F3D2}"/>
              </a:ext>
            </a:extLst>
          </p:cNvPr>
          <p:cNvSpPr>
            <a:spLocks noChangeArrowheads="1"/>
          </p:cNvSpPr>
          <p:nvPr/>
        </p:nvSpPr>
        <p:spPr bwMode="auto">
          <a:xfrm>
            <a:off x="1600200" y="2438400"/>
            <a:ext cx="5257800" cy="3581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endParaRPr lang="en-US" altLang="en-US">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32103"/>
                                        </p:tgtEl>
                                      </p:cBhvr>
                                    </p:animEffect>
                                    <p:set>
                                      <p:cBhvr>
                                        <p:cTn id="7" dur="1" fill="hold">
                                          <p:stCondLst>
                                            <p:cond delay="499"/>
                                          </p:stCondLst>
                                        </p:cTn>
                                        <p:tgtEl>
                                          <p:spTgt spid="1321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D2F120CD-3219-458F-98AF-175A80CE12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71846445-15A5-4B0F-95F9-099141B87D12}" type="slidenum">
              <a:rPr lang="en-US" altLang="en-US" sz="1400" smtClean="0">
                <a:solidFill>
                  <a:srgbClr val="0000FF"/>
                </a:solidFill>
              </a:rPr>
              <a:pPr>
                <a:spcBef>
                  <a:spcPct val="0"/>
                </a:spcBef>
                <a:buFontTx/>
                <a:buNone/>
              </a:pPr>
              <a:t>14</a:t>
            </a:fld>
            <a:endParaRPr lang="en-US" altLang="en-US" sz="1400">
              <a:solidFill>
                <a:srgbClr val="0000FF"/>
              </a:solidFill>
            </a:endParaRPr>
          </a:p>
        </p:txBody>
      </p:sp>
      <p:sp>
        <p:nvSpPr>
          <p:cNvPr id="30723" name="Rectangle 2">
            <a:extLst>
              <a:ext uri="{FF2B5EF4-FFF2-40B4-BE49-F238E27FC236}">
                <a16:creationId xmlns:a16="http://schemas.microsoft.com/office/drawing/2014/main" id="{B51CAD8F-09CC-45B5-BA9F-9C5E7C356989}"/>
              </a:ext>
            </a:extLst>
          </p:cNvPr>
          <p:cNvSpPr>
            <a:spLocks noGrp="1" noChangeArrowheads="1"/>
          </p:cNvSpPr>
          <p:nvPr>
            <p:ph type="title"/>
          </p:nvPr>
        </p:nvSpPr>
        <p:spPr/>
        <p:txBody>
          <a:bodyPr/>
          <a:lstStyle/>
          <a:p>
            <a:pPr eaLnBrk="1" hangingPunct="1"/>
            <a:r>
              <a:rPr lang="en-US" altLang="en-US"/>
              <a:t>Complementary MOS</a:t>
            </a:r>
          </a:p>
        </p:txBody>
      </p:sp>
      <p:sp>
        <p:nvSpPr>
          <p:cNvPr id="30724" name="Rectangle 3">
            <a:extLst>
              <a:ext uri="{FF2B5EF4-FFF2-40B4-BE49-F238E27FC236}">
                <a16:creationId xmlns:a16="http://schemas.microsoft.com/office/drawing/2014/main" id="{D38E629D-8B55-437F-8101-2229708D014E}"/>
              </a:ext>
            </a:extLst>
          </p:cNvPr>
          <p:cNvSpPr>
            <a:spLocks noGrp="1" noChangeArrowheads="1"/>
          </p:cNvSpPr>
          <p:nvPr>
            <p:ph type="body" idx="1"/>
          </p:nvPr>
        </p:nvSpPr>
        <p:spPr/>
        <p:txBody>
          <a:bodyPr/>
          <a:lstStyle/>
          <a:p>
            <a:pPr eaLnBrk="1" hangingPunct="1"/>
            <a:r>
              <a:rPr lang="en-US" altLang="en-US"/>
              <a:t>Complementary CMOS logic gates</a:t>
            </a:r>
          </a:p>
          <a:p>
            <a:pPr lvl="1" eaLnBrk="1" hangingPunct="1"/>
            <a:r>
              <a:rPr lang="en-US" altLang="en-US"/>
              <a:t>nMOS </a:t>
            </a:r>
            <a:r>
              <a:rPr lang="en-US" altLang="en-US" i="1"/>
              <a:t>pull-down network</a:t>
            </a:r>
          </a:p>
          <a:p>
            <a:pPr lvl="1" eaLnBrk="1" hangingPunct="1"/>
            <a:r>
              <a:rPr lang="en-US" altLang="en-US"/>
              <a:t>pMOS </a:t>
            </a:r>
            <a:r>
              <a:rPr lang="en-US" altLang="en-US" i="1"/>
              <a:t>pull-up network</a:t>
            </a:r>
          </a:p>
          <a:p>
            <a:pPr lvl="1" eaLnBrk="1" hangingPunct="1"/>
            <a:r>
              <a:rPr lang="en-US" altLang="en-US"/>
              <a:t>a.k.a. static CMOS</a:t>
            </a:r>
          </a:p>
        </p:txBody>
      </p:sp>
      <p:graphicFrame>
        <p:nvGraphicFramePr>
          <p:cNvPr id="30725" name="Object 4">
            <a:extLst>
              <a:ext uri="{FF2B5EF4-FFF2-40B4-BE49-F238E27FC236}">
                <a16:creationId xmlns:a16="http://schemas.microsoft.com/office/drawing/2014/main" id="{11409A30-4485-4C6F-AC21-C31B6EF2B98B}"/>
              </a:ext>
            </a:extLst>
          </p:cNvPr>
          <p:cNvGraphicFramePr>
            <a:graphicFrameLocks noChangeAspect="1"/>
          </p:cNvGraphicFramePr>
          <p:nvPr/>
        </p:nvGraphicFramePr>
        <p:xfrm>
          <a:off x="5638800" y="1981200"/>
          <a:ext cx="2971800" cy="2551113"/>
        </p:xfrm>
        <a:graphic>
          <a:graphicData uri="http://schemas.openxmlformats.org/presentationml/2006/ole">
            <mc:AlternateContent xmlns:mc="http://schemas.openxmlformats.org/markup-compatibility/2006">
              <mc:Choice xmlns:v="urn:schemas-microsoft-com:vml" Requires="v">
                <p:oleObj name="VISIO" r:id="rId3" imgW="1572768" imgH="1348740" progId="Visio.Drawing.6">
                  <p:embed/>
                </p:oleObj>
              </mc:Choice>
              <mc:Fallback>
                <p:oleObj name="VISIO" r:id="rId3" imgW="1572768" imgH="134874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981200"/>
                        <a:ext cx="2971800" cy="255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19840" name="Group 32">
            <a:extLst>
              <a:ext uri="{FF2B5EF4-FFF2-40B4-BE49-F238E27FC236}">
                <a16:creationId xmlns:a16="http://schemas.microsoft.com/office/drawing/2014/main" id="{05103408-B573-4786-A379-F8586C917530}"/>
              </a:ext>
            </a:extLst>
          </p:cNvPr>
          <p:cNvGraphicFramePr>
            <a:graphicFrameLocks noGrp="1"/>
          </p:cNvGraphicFramePr>
          <p:nvPr/>
        </p:nvGraphicFramePr>
        <p:xfrm>
          <a:off x="609600" y="3962400"/>
          <a:ext cx="5638800" cy="1485900"/>
        </p:xfrm>
        <a:graphic>
          <a:graphicData uri="http://schemas.openxmlformats.org/drawingml/2006/table">
            <a:tbl>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396409">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Pull-up OFF</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Pull-up ON</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315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Pull-down OFF</a:t>
                      </a:r>
                    </a:p>
                  </a:txBody>
                  <a:tcPr marT="45740" marB="457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Z (float)</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1</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33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Pull-down ON</a:t>
                      </a:r>
                    </a:p>
                  </a:txBody>
                  <a:tcPr marT="45740" marB="457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X (crowbar)</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8610E171-67DD-4ED5-9C2F-FCB12AA4120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F5205ED3-C8F8-436D-AA85-F990C5E52892}" type="slidenum">
              <a:rPr lang="en-US" altLang="en-US" sz="1400" smtClean="0">
                <a:solidFill>
                  <a:srgbClr val="0000FF"/>
                </a:solidFill>
              </a:rPr>
              <a:pPr>
                <a:spcBef>
                  <a:spcPct val="0"/>
                </a:spcBef>
                <a:buFontTx/>
                <a:buNone/>
              </a:pPr>
              <a:t>15</a:t>
            </a:fld>
            <a:endParaRPr lang="en-US" altLang="en-US" sz="1400">
              <a:solidFill>
                <a:srgbClr val="0000FF"/>
              </a:solidFill>
            </a:endParaRPr>
          </a:p>
        </p:txBody>
      </p:sp>
      <p:sp>
        <p:nvSpPr>
          <p:cNvPr id="32771" name="Rectangle 2">
            <a:extLst>
              <a:ext uri="{FF2B5EF4-FFF2-40B4-BE49-F238E27FC236}">
                <a16:creationId xmlns:a16="http://schemas.microsoft.com/office/drawing/2014/main" id="{60DEE363-34E9-4A6A-8F1C-B56F8EEFAA49}"/>
              </a:ext>
            </a:extLst>
          </p:cNvPr>
          <p:cNvSpPr>
            <a:spLocks noGrp="1" noChangeArrowheads="1"/>
          </p:cNvSpPr>
          <p:nvPr>
            <p:ph type="title"/>
          </p:nvPr>
        </p:nvSpPr>
        <p:spPr/>
        <p:txBody>
          <a:bodyPr/>
          <a:lstStyle/>
          <a:p>
            <a:pPr eaLnBrk="1" hangingPunct="1"/>
            <a:r>
              <a:rPr lang="en-US" altLang="en-US"/>
              <a:t>Series and Parallel</a:t>
            </a:r>
          </a:p>
        </p:txBody>
      </p:sp>
      <p:sp>
        <p:nvSpPr>
          <p:cNvPr id="32772" name="Rectangle 3">
            <a:extLst>
              <a:ext uri="{FF2B5EF4-FFF2-40B4-BE49-F238E27FC236}">
                <a16:creationId xmlns:a16="http://schemas.microsoft.com/office/drawing/2014/main" id="{D6D71D5A-6B1F-4A50-85E3-0BFA2AC359CD}"/>
              </a:ext>
            </a:extLst>
          </p:cNvPr>
          <p:cNvSpPr>
            <a:spLocks noGrp="1" noChangeArrowheads="1"/>
          </p:cNvSpPr>
          <p:nvPr>
            <p:ph type="body" idx="1"/>
          </p:nvPr>
        </p:nvSpPr>
        <p:spPr/>
        <p:txBody>
          <a:bodyPr/>
          <a:lstStyle/>
          <a:p>
            <a:pPr eaLnBrk="1" hangingPunct="1"/>
            <a:r>
              <a:rPr lang="en-US" altLang="en-US"/>
              <a:t>nMOS: 1 = ON</a:t>
            </a:r>
          </a:p>
          <a:p>
            <a:pPr eaLnBrk="1" hangingPunct="1"/>
            <a:r>
              <a:rPr lang="en-US" altLang="en-US"/>
              <a:t>pMOS: 0 = ON</a:t>
            </a:r>
          </a:p>
          <a:p>
            <a:pPr eaLnBrk="1" hangingPunct="1"/>
            <a:r>
              <a:rPr lang="en-US" altLang="en-US" i="1"/>
              <a:t>Series</a:t>
            </a:r>
            <a:r>
              <a:rPr lang="en-US" altLang="en-US"/>
              <a:t>: both must be ON</a:t>
            </a:r>
          </a:p>
          <a:p>
            <a:pPr eaLnBrk="1" hangingPunct="1"/>
            <a:r>
              <a:rPr lang="en-US" altLang="en-US" i="1"/>
              <a:t>Parallel</a:t>
            </a:r>
            <a:r>
              <a:rPr lang="en-US" altLang="en-US"/>
              <a:t>: either can be ON</a:t>
            </a:r>
          </a:p>
        </p:txBody>
      </p:sp>
      <p:graphicFrame>
        <p:nvGraphicFramePr>
          <p:cNvPr id="32773" name="Object 4">
            <a:extLst>
              <a:ext uri="{FF2B5EF4-FFF2-40B4-BE49-F238E27FC236}">
                <a16:creationId xmlns:a16="http://schemas.microsoft.com/office/drawing/2014/main" id="{61150758-BF2A-4C95-B499-9A6B9E2D0CD0}"/>
              </a:ext>
            </a:extLst>
          </p:cNvPr>
          <p:cNvGraphicFramePr>
            <a:graphicFrameLocks noChangeAspect="1"/>
          </p:cNvGraphicFramePr>
          <p:nvPr/>
        </p:nvGraphicFramePr>
        <p:xfrm>
          <a:off x="5029200" y="1524000"/>
          <a:ext cx="3257550" cy="4543425"/>
        </p:xfrm>
        <a:graphic>
          <a:graphicData uri="http://schemas.openxmlformats.org/presentationml/2006/ole">
            <mc:AlternateContent xmlns:mc="http://schemas.openxmlformats.org/markup-compatibility/2006">
              <mc:Choice xmlns:v="urn:schemas-microsoft-com:vml" Requires="v">
                <p:oleObj name="VISIO" r:id="rId3" imgW="3259836" imgH="4543044" progId="Visio.Drawing.6">
                  <p:embed/>
                </p:oleObj>
              </mc:Choice>
              <mc:Fallback>
                <p:oleObj name="VISIO" r:id="rId3" imgW="3259836" imgH="454304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524000"/>
                        <a:ext cx="325755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ADA3CEF8-0EB5-49D4-B37F-506D68418C8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6CC071AB-A3F9-4221-B73A-30CDDD6750D9}" type="slidenum">
              <a:rPr lang="en-US" altLang="en-US" sz="1400" smtClean="0">
                <a:solidFill>
                  <a:srgbClr val="0000FF"/>
                </a:solidFill>
              </a:rPr>
              <a:pPr>
                <a:spcBef>
                  <a:spcPct val="0"/>
                </a:spcBef>
                <a:buFontTx/>
                <a:buNone/>
              </a:pPr>
              <a:t>16</a:t>
            </a:fld>
            <a:endParaRPr lang="en-US" altLang="en-US" sz="1400">
              <a:solidFill>
                <a:srgbClr val="0000FF"/>
              </a:solidFill>
            </a:endParaRPr>
          </a:p>
        </p:txBody>
      </p:sp>
      <p:sp>
        <p:nvSpPr>
          <p:cNvPr id="34819" name="Rectangle 2">
            <a:extLst>
              <a:ext uri="{FF2B5EF4-FFF2-40B4-BE49-F238E27FC236}">
                <a16:creationId xmlns:a16="http://schemas.microsoft.com/office/drawing/2014/main" id="{9CD848FE-C88B-4319-8FF8-A83E101931C0}"/>
              </a:ext>
            </a:extLst>
          </p:cNvPr>
          <p:cNvSpPr>
            <a:spLocks noGrp="1" noChangeArrowheads="1"/>
          </p:cNvSpPr>
          <p:nvPr>
            <p:ph type="title"/>
          </p:nvPr>
        </p:nvSpPr>
        <p:spPr/>
        <p:txBody>
          <a:bodyPr/>
          <a:lstStyle/>
          <a:p>
            <a:pPr eaLnBrk="1" hangingPunct="1"/>
            <a:r>
              <a:rPr lang="en-US" altLang="en-US"/>
              <a:t>Conduction Complement</a:t>
            </a:r>
          </a:p>
        </p:txBody>
      </p:sp>
      <p:sp>
        <p:nvSpPr>
          <p:cNvPr id="34820" name="Rectangle 3">
            <a:extLst>
              <a:ext uri="{FF2B5EF4-FFF2-40B4-BE49-F238E27FC236}">
                <a16:creationId xmlns:a16="http://schemas.microsoft.com/office/drawing/2014/main" id="{A9FEBEC5-98BD-4D7F-9DBB-CB590E3E2E5E}"/>
              </a:ext>
            </a:extLst>
          </p:cNvPr>
          <p:cNvSpPr>
            <a:spLocks noGrp="1" noChangeArrowheads="1"/>
          </p:cNvSpPr>
          <p:nvPr>
            <p:ph type="body" idx="1"/>
          </p:nvPr>
        </p:nvSpPr>
        <p:spPr/>
        <p:txBody>
          <a:bodyPr/>
          <a:lstStyle/>
          <a:p>
            <a:pPr eaLnBrk="1" hangingPunct="1"/>
            <a:r>
              <a:rPr lang="en-US" altLang="en-US"/>
              <a:t>Complementary CMOS gates always produce 0 or 1</a:t>
            </a:r>
          </a:p>
          <a:p>
            <a:pPr eaLnBrk="1" hangingPunct="1"/>
            <a:r>
              <a:rPr lang="en-US" altLang="en-US"/>
              <a:t>Ex: NAND gate</a:t>
            </a:r>
          </a:p>
          <a:p>
            <a:pPr lvl="1" eaLnBrk="1" hangingPunct="1"/>
            <a:r>
              <a:rPr lang="en-US" altLang="en-US"/>
              <a:t>Series nMOS: Y=0 when both inputs are 1</a:t>
            </a:r>
          </a:p>
          <a:p>
            <a:pPr lvl="1" eaLnBrk="1" hangingPunct="1"/>
            <a:r>
              <a:rPr lang="en-US" altLang="en-US"/>
              <a:t>Thus Y=1 when either input is 0</a:t>
            </a:r>
          </a:p>
          <a:p>
            <a:pPr lvl="1" eaLnBrk="1" hangingPunct="1"/>
            <a:r>
              <a:rPr lang="en-US" altLang="en-US"/>
              <a:t>Requires parallel pMOS</a:t>
            </a:r>
          </a:p>
          <a:p>
            <a:pPr lvl="1" eaLnBrk="1" hangingPunct="1">
              <a:buFontTx/>
              <a:buNone/>
            </a:pPr>
            <a:endParaRPr lang="en-US" altLang="en-US"/>
          </a:p>
          <a:p>
            <a:pPr eaLnBrk="1" hangingPunct="1"/>
            <a:r>
              <a:rPr lang="en-US" altLang="en-US"/>
              <a:t>Rule of </a:t>
            </a:r>
            <a:r>
              <a:rPr lang="en-US" altLang="en-US" i="1"/>
              <a:t>Conduction Complements</a:t>
            </a:r>
          </a:p>
          <a:p>
            <a:pPr lvl="1" eaLnBrk="1" hangingPunct="1"/>
            <a:r>
              <a:rPr lang="en-US" altLang="en-US"/>
              <a:t>Pull-up network is complement of pull-down</a:t>
            </a:r>
          </a:p>
          <a:p>
            <a:pPr lvl="1" eaLnBrk="1" hangingPunct="1"/>
            <a:r>
              <a:rPr lang="en-US" altLang="en-US"/>
              <a:t>Parallel -&gt; series, series -&gt; parallel</a:t>
            </a:r>
          </a:p>
          <a:p>
            <a:pPr lvl="1" eaLnBrk="1" hangingPunct="1"/>
            <a:endParaRPr lang="en-US" altLang="en-US"/>
          </a:p>
          <a:p>
            <a:pPr lvl="1" eaLnBrk="1" hangingPunct="1"/>
            <a:endParaRPr lang="en-US" altLang="en-US"/>
          </a:p>
        </p:txBody>
      </p:sp>
      <p:graphicFrame>
        <p:nvGraphicFramePr>
          <p:cNvPr id="34821" name="Object 4">
            <a:extLst>
              <a:ext uri="{FF2B5EF4-FFF2-40B4-BE49-F238E27FC236}">
                <a16:creationId xmlns:a16="http://schemas.microsoft.com/office/drawing/2014/main" id="{298DD9B9-BC3B-4A10-9EE9-364C9C5FA490}"/>
              </a:ext>
            </a:extLst>
          </p:cNvPr>
          <p:cNvGraphicFramePr>
            <a:graphicFrameLocks noChangeAspect="1"/>
          </p:cNvGraphicFramePr>
          <p:nvPr/>
        </p:nvGraphicFramePr>
        <p:xfrm>
          <a:off x="5943600" y="2895600"/>
          <a:ext cx="2362200" cy="1803400"/>
        </p:xfrm>
        <a:graphic>
          <a:graphicData uri="http://schemas.openxmlformats.org/presentationml/2006/ole">
            <mc:AlternateContent xmlns:mc="http://schemas.openxmlformats.org/markup-compatibility/2006">
              <mc:Choice xmlns:v="urn:schemas-microsoft-com:vml" Requires="v">
                <p:oleObj name="VISIO" r:id="rId3" imgW="944880" imgH="720852" progId="Visio.Drawing.6">
                  <p:embed/>
                </p:oleObj>
              </mc:Choice>
              <mc:Fallback>
                <p:oleObj name="VISIO" r:id="rId3" imgW="944880" imgH="72085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895600"/>
                        <a:ext cx="23622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5F3E306C-B5A4-4EB8-AEC3-F5FDE16DA32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526AB71E-628F-4B93-A1E1-7F9F7031535B}" type="slidenum">
              <a:rPr lang="en-US" altLang="en-US" sz="1400" smtClean="0">
                <a:solidFill>
                  <a:srgbClr val="0000FF"/>
                </a:solidFill>
              </a:rPr>
              <a:pPr>
                <a:spcBef>
                  <a:spcPct val="0"/>
                </a:spcBef>
                <a:buFontTx/>
                <a:buNone/>
              </a:pPr>
              <a:t>17</a:t>
            </a:fld>
            <a:endParaRPr lang="en-US" altLang="en-US" sz="1400">
              <a:solidFill>
                <a:srgbClr val="0000FF"/>
              </a:solidFill>
            </a:endParaRPr>
          </a:p>
        </p:txBody>
      </p:sp>
      <p:sp>
        <p:nvSpPr>
          <p:cNvPr id="36867" name="Rectangle 2">
            <a:extLst>
              <a:ext uri="{FF2B5EF4-FFF2-40B4-BE49-F238E27FC236}">
                <a16:creationId xmlns:a16="http://schemas.microsoft.com/office/drawing/2014/main" id="{A67B81A7-22E9-48E0-A446-7B6F0305BB11}"/>
              </a:ext>
            </a:extLst>
          </p:cNvPr>
          <p:cNvSpPr>
            <a:spLocks noGrp="1" noChangeArrowheads="1"/>
          </p:cNvSpPr>
          <p:nvPr>
            <p:ph type="title"/>
          </p:nvPr>
        </p:nvSpPr>
        <p:spPr/>
        <p:txBody>
          <a:bodyPr/>
          <a:lstStyle/>
          <a:p>
            <a:pPr eaLnBrk="1" hangingPunct="1"/>
            <a:r>
              <a:rPr lang="en-US" altLang="en-US"/>
              <a:t>Compound Gates</a:t>
            </a:r>
          </a:p>
        </p:txBody>
      </p:sp>
      <p:sp>
        <p:nvSpPr>
          <p:cNvPr id="36868" name="Rectangle 3">
            <a:extLst>
              <a:ext uri="{FF2B5EF4-FFF2-40B4-BE49-F238E27FC236}">
                <a16:creationId xmlns:a16="http://schemas.microsoft.com/office/drawing/2014/main" id="{43A0A472-021F-41F3-AF1D-48A743C2E042}"/>
              </a:ext>
            </a:extLst>
          </p:cNvPr>
          <p:cNvSpPr>
            <a:spLocks noGrp="1" noChangeArrowheads="1"/>
          </p:cNvSpPr>
          <p:nvPr>
            <p:ph type="body" idx="1"/>
          </p:nvPr>
        </p:nvSpPr>
        <p:spPr>
          <a:xfrm>
            <a:off x="685800" y="1600200"/>
            <a:ext cx="7772400" cy="4572000"/>
          </a:xfrm>
        </p:spPr>
        <p:txBody>
          <a:bodyPr/>
          <a:lstStyle/>
          <a:p>
            <a:pPr eaLnBrk="1" hangingPunct="1"/>
            <a:r>
              <a:rPr lang="en-US" altLang="en-US" i="1"/>
              <a:t>Compound gates</a:t>
            </a:r>
            <a:r>
              <a:rPr lang="en-US" altLang="en-US"/>
              <a:t> can do any inverting function</a:t>
            </a:r>
          </a:p>
          <a:p>
            <a:pPr eaLnBrk="1" hangingPunct="1"/>
            <a:r>
              <a:rPr lang="en-US" altLang="en-US"/>
              <a:t>Ex: </a:t>
            </a:r>
          </a:p>
        </p:txBody>
      </p:sp>
      <p:graphicFrame>
        <p:nvGraphicFramePr>
          <p:cNvPr id="36869" name="Object 4">
            <a:extLst>
              <a:ext uri="{FF2B5EF4-FFF2-40B4-BE49-F238E27FC236}">
                <a16:creationId xmlns:a16="http://schemas.microsoft.com/office/drawing/2014/main" id="{31F8B787-59DB-4FE8-BC51-5745C2DFCEA2}"/>
              </a:ext>
            </a:extLst>
          </p:cNvPr>
          <p:cNvGraphicFramePr>
            <a:graphicFrameLocks noChangeAspect="1"/>
          </p:cNvGraphicFramePr>
          <p:nvPr/>
        </p:nvGraphicFramePr>
        <p:xfrm>
          <a:off x="1752600" y="1981200"/>
          <a:ext cx="6900863" cy="600075"/>
        </p:xfrm>
        <a:graphic>
          <a:graphicData uri="http://schemas.openxmlformats.org/presentationml/2006/ole">
            <mc:AlternateContent xmlns:mc="http://schemas.openxmlformats.org/markup-compatibility/2006">
              <mc:Choice xmlns:v="urn:schemas-microsoft-com:vml" Requires="v">
                <p:oleObj name="Equation" r:id="rId3" imgW="2628900" imgH="228600" progId="Equation.3">
                  <p:embed/>
                </p:oleObj>
              </mc:Choice>
              <mc:Fallback>
                <p:oleObj name="Equation" r:id="rId3" imgW="26289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1200"/>
                        <a:ext cx="69008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5">
            <a:extLst>
              <a:ext uri="{FF2B5EF4-FFF2-40B4-BE49-F238E27FC236}">
                <a16:creationId xmlns:a16="http://schemas.microsoft.com/office/drawing/2014/main" id="{1BA4C6E1-13C5-49BB-A775-67022723EB27}"/>
              </a:ext>
            </a:extLst>
          </p:cNvPr>
          <p:cNvGraphicFramePr>
            <a:graphicFrameLocks noChangeAspect="1"/>
          </p:cNvGraphicFramePr>
          <p:nvPr/>
        </p:nvGraphicFramePr>
        <p:xfrm>
          <a:off x="1600200" y="2514600"/>
          <a:ext cx="5334000" cy="3619500"/>
        </p:xfrm>
        <a:graphic>
          <a:graphicData uri="http://schemas.openxmlformats.org/presentationml/2006/ole">
            <mc:AlternateContent xmlns:mc="http://schemas.openxmlformats.org/markup-compatibility/2006">
              <mc:Choice xmlns:v="urn:schemas-microsoft-com:vml" Requires="v">
                <p:oleObj name="VISIO" r:id="rId5" imgW="3520440" imgH="2385060" progId="Visio.Drawing.6">
                  <p:embed/>
                </p:oleObj>
              </mc:Choice>
              <mc:Fallback>
                <p:oleObj name="VISIO" r:id="rId5" imgW="3520440" imgH="2385060" progId="Visio.Drawing.6">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514600"/>
                        <a:ext cx="53340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F13F053A-A46D-4CF2-AF98-EBFE384B69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9DD32E2F-7AF9-4845-8CB1-3D053B5E3E69}" type="slidenum">
              <a:rPr lang="en-US" altLang="en-US" sz="1400" smtClean="0">
                <a:solidFill>
                  <a:srgbClr val="0000FF"/>
                </a:solidFill>
              </a:rPr>
              <a:pPr>
                <a:spcBef>
                  <a:spcPct val="0"/>
                </a:spcBef>
                <a:buFontTx/>
                <a:buNone/>
              </a:pPr>
              <a:t>18</a:t>
            </a:fld>
            <a:endParaRPr lang="en-US" altLang="en-US" sz="1400">
              <a:solidFill>
                <a:srgbClr val="0000FF"/>
              </a:solidFill>
            </a:endParaRPr>
          </a:p>
        </p:txBody>
      </p:sp>
      <p:sp>
        <p:nvSpPr>
          <p:cNvPr id="38915" name="Rectangle 2">
            <a:extLst>
              <a:ext uri="{FF2B5EF4-FFF2-40B4-BE49-F238E27FC236}">
                <a16:creationId xmlns:a16="http://schemas.microsoft.com/office/drawing/2014/main" id="{D408473D-993C-4956-B8D0-FDDC28BACBEC}"/>
              </a:ext>
            </a:extLst>
          </p:cNvPr>
          <p:cNvSpPr>
            <a:spLocks noGrp="1" noChangeArrowheads="1"/>
          </p:cNvSpPr>
          <p:nvPr>
            <p:ph type="title"/>
          </p:nvPr>
        </p:nvSpPr>
        <p:spPr/>
        <p:txBody>
          <a:bodyPr/>
          <a:lstStyle/>
          <a:p>
            <a:pPr eaLnBrk="1" hangingPunct="1"/>
            <a:r>
              <a:rPr lang="en-US" altLang="en-US"/>
              <a:t>Example: O3AI </a:t>
            </a:r>
          </a:p>
        </p:txBody>
      </p:sp>
      <p:sp>
        <p:nvSpPr>
          <p:cNvPr id="38916" name="Rectangle 3">
            <a:extLst>
              <a:ext uri="{FF2B5EF4-FFF2-40B4-BE49-F238E27FC236}">
                <a16:creationId xmlns:a16="http://schemas.microsoft.com/office/drawing/2014/main" id="{C97AC2E8-2A74-4296-8A4A-86AB9F1405F2}"/>
              </a:ext>
            </a:extLst>
          </p:cNvPr>
          <p:cNvSpPr>
            <a:spLocks noGrp="1" noChangeArrowheads="1"/>
          </p:cNvSpPr>
          <p:nvPr>
            <p:ph type="body" idx="1"/>
          </p:nvPr>
        </p:nvSpPr>
        <p:spPr/>
        <p:txBody>
          <a:bodyPr/>
          <a:lstStyle/>
          <a:p>
            <a:pPr eaLnBrk="1" hangingPunct="1"/>
            <a:r>
              <a:rPr lang="en-US" altLang="en-US"/>
              <a:t> </a:t>
            </a:r>
          </a:p>
        </p:txBody>
      </p:sp>
      <p:graphicFrame>
        <p:nvGraphicFramePr>
          <p:cNvPr id="38917" name="Object 4">
            <a:extLst>
              <a:ext uri="{FF2B5EF4-FFF2-40B4-BE49-F238E27FC236}">
                <a16:creationId xmlns:a16="http://schemas.microsoft.com/office/drawing/2014/main" id="{9E963E33-E656-43C4-8CFD-3BE09DD7EE6C}"/>
              </a:ext>
            </a:extLst>
          </p:cNvPr>
          <p:cNvGraphicFramePr>
            <a:graphicFrameLocks noChangeAspect="1"/>
          </p:cNvGraphicFramePr>
          <p:nvPr/>
        </p:nvGraphicFramePr>
        <p:xfrm>
          <a:off x="1268413" y="1398588"/>
          <a:ext cx="2500312" cy="733425"/>
        </p:xfrm>
        <a:graphic>
          <a:graphicData uri="http://schemas.openxmlformats.org/presentationml/2006/ole">
            <mc:AlternateContent xmlns:mc="http://schemas.openxmlformats.org/markup-compatibility/2006">
              <mc:Choice xmlns:v="urn:schemas-microsoft-com:vml" Requires="v">
                <p:oleObj name="Equation" r:id="rId3" imgW="952500" imgH="279400" progId="Equation.3">
                  <p:embed/>
                </p:oleObj>
              </mc:Choice>
              <mc:Fallback>
                <p:oleObj name="Equation" r:id="rId3" imgW="952500" imgH="279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8413" y="1398588"/>
                        <a:ext cx="2500312"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3125" name="Object 5">
            <a:extLst>
              <a:ext uri="{FF2B5EF4-FFF2-40B4-BE49-F238E27FC236}">
                <a16:creationId xmlns:a16="http://schemas.microsoft.com/office/drawing/2014/main" id="{08C0400E-13A3-4D04-896D-904E1A3551B5}"/>
              </a:ext>
            </a:extLst>
          </p:cNvPr>
          <p:cNvGraphicFramePr>
            <a:graphicFrameLocks noChangeAspect="1"/>
          </p:cNvGraphicFramePr>
          <p:nvPr/>
        </p:nvGraphicFramePr>
        <p:xfrm>
          <a:off x="2667000" y="1828800"/>
          <a:ext cx="3897313" cy="3962400"/>
        </p:xfrm>
        <a:graphic>
          <a:graphicData uri="http://schemas.openxmlformats.org/presentationml/2006/ole">
            <mc:AlternateContent xmlns:mc="http://schemas.openxmlformats.org/markup-compatibility/2006">
              <mc:Choice xmlns:v="urn:schemas-microsoft-com:vml" Requires="v">
                <p:oleObj name="VISIO" r:id="rId5" imgW="1144524" imgH="1161288" progId="Visio.Drawing.6">
                  <p:embed/>
                </p:oleObj>
              </mc:Choice>
              <mc:Fallback>
                <p:oleObj name="VISIO" r:id="rId5" imgW="1144524" imgH="1161288" progId="Visio.Drawing.6">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1828800"/>
                        <a:ext cx="389731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33125"/>
                                        </p:tgtEl>
                                        <p:attrNameLst>
                                          <p:attrName>style.visibility</p:attrName>
                                        </p:attrNameLst>
                                      </p:cBhvr>
                                      <p:to>
                                        <p:strVal val="visible"/>
                                      </p:to>
                                    </p:set>
                                    <p:anim calcmode="lin" valueType="num">
                                      <p:cBhvr>
                                        <p:cTn id="7" dur="1000" fill="hold"/>
                                        <p:tgtEl>
                                          <p:spTgt spid="133125"/>
                                        </p:tgtEl>
                                        <p:attrNameLst>
                                          <p:attrName>ppt_w</p:attrName>
                                        </p:attrNameLst>
                                      </p:cBhvr>
                                      <p:tavLst>
                                        <p:tav tm="0">
                                          <p:val>
                                            <p:fltVal val="0"/>
                                          </p:val>
                                        </p:tav>
                                        <p:tav tm="100000">
                                          <p:val>
                                            <p:strVal val="#ppt_w"/>
                                          </p:val>
                                        </p:tav>
                                      </p:tavLst>
                                    </p:anim>
                                    <p:anim calcmode="lin" valueType="num">
                                      <p:cBhvr>
                                        <p:cTn id="8" dur="1000" fill="hold"/>
                                        <p:tgtEl>
                                          <p:spTgt spid="133125"/>
                                        </p:tgtEl>
                                        <p:attrNameLst>
                                          <p:attrName>ppt_h</p:attrName>
                                        </p:attrNameLst>
                                      </p:cBhvr>
                                      <p:tavLst>
                                        <p:tav tm="0">
                                          <p:val>
                                            <p:fltVal val="0"/>
                                          </p:val>
                                        </p:tav>
                                        <p:tav tm="100000">
                                          <p:val>
                                            <p:strVal val="#ppt_h"/>
                                          </p:val>
                                        </p:tav>
                                      </p:tavLst>
                                    </p:anim>
                                    <p:anim calcmode="lin" valueType="num">
                                      <p:cBhvr>
                                        <p:cTn id="9" dur="1000" fill="hold"/>
                                        <p:tgtEl>
                                          <p:spTgt spid="133125"/>
                                        </p:tgtEl>
                                        <p:attrNameLst>
                                          <p:attrName>style.rotation</p:attrName>
                                        </p:attrNameLst>
                                      </p:cBhvr>
                                      <p:tavLst>
                                        <p:tav tm="0">
                                          <p:val>
                                            <p:fltVal val="90"/>
                                          </p:val>
                                        </p:tav>
                                        <p:tav tm="100000">
                                          <p:val>
                                            <p:fltVal val="0"/>
                                          </p:val>
                                        </p:tav>
                                      </p:tavLst>
                                    </p:anim>
                                    <p:animEffect transition="in" filter="fade">
                                      <p:cBhvr>
                                        <p:cTn id="10" dur="1000"/>
                                        <p:tgtEl>
                                          <p:spTgt spid="133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8540700A-C518-430E-B2CC-7C704766548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8B6A9C93-9858-4083-A3D0-2B51D58648FA}" type="slidenum">
              <a:rPr lang="en-US" altLang="en-US" sz="1400" smtClean="0">
                <a:solidFill>
                  <a:srgbClr val="0000FF"/>
                </a:solidFill>
              </a:rPr>
              <a:pPr>
                <a:spcBef>
                  <a:spcPct val="0"/>
                </a:spcBef>
                <a:buFontTx/>
                <a:buNone/>
              </a:pPr>
              <a:t>19</a:t>
            </a:fld>
            <a:endParaRPr lang="en-US" altLang="en-US" sz="1400">
              <a:solidFill>
                <a:srgbClr val="0000FF"/>
              </a:solidFill>
            </a:endParaRPr>
          </a:p>
        </p:txBody>
      </p:sp>
      <p:sp>
        <p:nvSpPr>
          <p:cNvPr id="40963" name="Rectangle 2">
            <a:extLst>
              <a:ext uri="{FF2B5EF4-FFF2-40B4-BE49-F238E27FC236}">
                <a16:creationId xmlns:a16="http://schemas.microsoft.com/office/drawing/2014/main" id="{6119499A-24DA-4733-A5AE-1C92A7045D30}"/>
              </a:ext>
            </a:extLst>
          </p:cNvPr>
          <p:cNvSpPr>
            <a:spLocks noGrp="1" noChangeArrowheads="1"/>
          </p:cNvSpPr>
          <p:nvPr>
            <p:ph type="title"/>
          </p:nvPr>
        </p:nvSpPr>
        <p:spPr/>
        <p:txBody>
          <a:bodyPr/>
          <a:lstStyle/>
          <a:p>
            <a:pPr eaLnBrk="1" hangingPunct="1"/>
            <a:r>
              <a:rPr lang="en-US" altLang="en-US"/>
              <a:t>Signal Strength</a:t>
            </a:r>
          </a:p>
        </p:txBody>
      </p:sp>
      <p:sp>
        <p:nvSpPr>
          <p:cNvPr id="40964" name="Rectangle 3">
            <a:extLst>
              <a:ext uri="{FF2B5EF4-FFF2-40B4-BE49-F238E27FC236}">
                <a16:creationId xmlns:a16="http://schemas.microsoft.com/office/drawing/2014/main" id="{469B6737-32F6-4A16-BA74-2F56CE49F6DD}"/>
              </a:ext>
            </a:extLst>
          </p:cNvPr>
          <p:cNvSpPr>
            <a:spLocks noGrp="1" noChangeArrowheads="1"/>
          </p:cNvSpPr>
          <p:nvPr>
            <p:ph type="body" idx="1"/>
          </p:nvPr>
        </p:nvSpPr>
        <p:spPr/>
        <p:txBody>
          <a:bodyPr/>
          <a:lstStyle/>
          <a:p>
            <a:pPr eaLnBrk="1" hangingPunct="1"/>
            <a:r>
              <a:rPr lang="en-US" altLang="en-US" i="1"/>
              <a:t>Strength</a:t>
            </a:r>
            <a:r>
              <a:rPr lang="en-US" altLang="en-US"/>
              <a:t> of signal</a:t>
            </a:r>
          </a:p>
          <a:p>
            <a:pPr lvl="1" eaLnBrk="1" hangingPunct="1"/>
            <a:r>
              <a:rPr lang="en-US" altLang="en-US"/>
              <a:t>How closely it approximates ideal voltage source</a:t>
            </a:r>
          </a:p>
          <a:p>
            <a:pPr eaLnBrk="1" hangingPunct="1"/>
            <a:r>
              <a:rPr lang="en-US" altLang="en-US"/>
              <a:t>V</a:t>
            </a:r>
            <a:r>
              <a:rPr lang="en-US" altLang="en-US" baseline="-25000"/>
              <a:t>DD</a:t>
            </a:r>
            <a:r>
              <a:rPr lang="en-US" altLang="en-US"/>
              <a:t> and GND rails are strongest 1 and 0</a:t>
            </a:r>
          </a:p>
          <a:p>
            <a:pPr eaLnBrk="1" hangingPunct="1"/>
            <a:r>
              <a:rPr lang="en-US" altLang="en-US"/>
              <a:t>nMOS pass strong 0</a:t>
            </a:r>
          </a:p>
          <a:p>
            <a:pPr lvl="1" eaLnBrk="1" hangingPunct="1"/>
            <a:r>
              <a:rPr lang="en-US" altLang="en-US"/>
              <a:t>But degraded or weak 1</a:t>
            </a:r>
          </a:p>
          <a:p>
            <a:pPr eaLnBrk="1" hangingPunct="1"/>
            <a:r>
              <a:rPr lang="en-US" altLang="en-US"/>
              <a:t>pMOS pass strong 1</a:t>
            </a:r>
          </a:p>
          <a:p>
            <a:pPr lvl="1" eaLnBrk="1" hangingPunct="1"/>
            <a:r>
              <a:rPr lang="en-US" altLang="en-US"/>
              <a:t>But degraded or weak 0</a:t>
            </a:r>
          </a:p>
          <a:p>
            <a:pPr eaLnBrk="1" hangingPunct="1"/>
            <a:r>
              <a:rPr lang="en-US" altLang="en-US"/>
              <a:t>Thus nMOS are best for pull-down network</a:t>
            </a: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2D1E6A6A-90B8-4927-A891-BD5729E18D3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63A30CB5-9651-41BC-9A8D-8D370927ECC5}" type="slidenum">
              <a:rPr lang="en-US" altLang="en-US" sz="1400" smtClean="0">
                <a:solidFill>
                  <a:srgbClr val="0000FF"/>
                </a:solidFill>
              </a:rPr>
              <a:pPr>
                <a:spcBef>
                  <a:spcPct val="0"/>
                </a:spcBef>
                <a:buFontTx/>
                <a:buNone/>
              </a:pPr>
              <a:t>2</a:t>
            </a:fld>
            <a:endParaRPr lang="en-US" altLang="en-US" sz="1400">
              <a:solidFill>
                <a:srgbClr val="0000FF"/>
              </a:solidFill>
            </a:endParaRPr>
          </a:p>
        </p:txBody>
      </p:sp>
      <p:sp>
        <p:nvSpPr>
          <p:cNvPr id="6147" name="Rectangle 2">
            <a:extLst>
              <a:ext uri="{FF2B5EF4-FFF2-40B4-BE49-F238E27FC236}">
                <a16:creationId xmlns:a16="http://schemas.microsoft.com/office/drawing/2014/main" id="{E796F31B-E555-4639-ABD6-35813F2382BE}"/>
              </a:ext>
            </a:extLst>
          </p:cNvPr>
          <p:cNvSpPr>
            <a:spLocks noGrp="1" noChangeArrowheads="1"/>
          </p:cNvSpPr>
          <p:nvPr>
            <p:ph type="title"/>
          </p:nvPr>
        </p:nvSpPr>
        <p:spPr/>
        <p:txBody>
          <a:bodyPr/>
          <a:lstStyle/>
          <a:p>
            <a:pPr eaLnBrk="1" hangingPunct="1"/>
            <a:r>
              <a:rPr lang="en-US" altLang="en-US"/>
              <a:t>Outline</a:t>
            </a:r>
          </a:p>
        </p:txBody>
      </p:sp>
      <p:sp>
        <p:nvSpPr>
          <p:cNvPr id="6148" name="Rectangle 3">
            <a:extLst>
              <a:ext uri="{FF2B5EF4-FFF2-40B4-BE49-F238E27FC236}">
                <a16:creationId xmlns:a16="http://schemas.microsoft.com/office/drawing/2014/main" id="{7C9111D4-40D6-4EBD-A153-1620BCB97D68}"/>
              </a:ext>
            </a:extLst>
          </p:cNvPr>
          <p:cNvSpPr>
            <a:spLocks noGrp="1" noChangeArrowheads="1"/>
          </p:cNvSpPr>
          <p:nvPr>
            <p:ph type="body" idx="1"/>
          </p:nvPr>
        </p:nvSpPr>
        <p:spPr/>
        <p:txBody>
          <a:bodyPr/>
          <a:lstStyle/>
          <a:p>
            <a:pPr eaLnBrk="1" hangingPunct="1"/>
            <a:r>
              <a:rPr lang="en-US" altLang="en-US"/>
              <a:t>A Brief History</a:t>
            </a:r>
          </a:p>
          <a:p>
            <a:pPr eaLnBrk="1" hangingPunct="1"/>
            <a:r>
              <a:rPr lang="en-US" altLang="en-US"/>
              <a:t>CMOS Gate Design</a:t>
            </a:r>
          </a:p>
          <a:p>
            <a:pPr eaLnBrk="1" hangingPunct="1"/>
            <a:r>
              <a:rPr lang="en-US" altLang="en-US"/>
              <a:t>Pass Transistors</a:t>
            </a:r>
          </a:p>
          <a:p>
            <a:pPr eaLnBrk="1" hangingPunct="1"/>
            <a:r>
              <a:rPr lang="en-US" altLang="en-US"/>
              <a:t>CMOS Latches &amp; Flip-Flops</a:t>
            </a:r>
          </a:p>
          <a:p>
            <a:pPr eaLnBrk="1" hangingPunct="1"/>
            <a:r>
              <a:rPr lang="en-US" altLang="en-US"/>
              <a:t>Standard Cell Layouts</a:t>
            </a:r>
          </a:p>
          <a:p>
            <a:pPr eaLnBrk="1" hangingPunct="1"/>
            <a:r>
              <a:rPr lang="en-US" altLang="en-US"/>
              <a:t>Stick Diagrams</a:t>
            </a:r>
          </a:p>
          <a:p>
            <a:pPr eaLnBrk="1" hangingPunct="1"/>
            <a:endParaRPr lang="en-US" altLang="en-US"/>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2F90834E-3F9D-457E-9469-D16378BF4F9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C57976EC-29DF-49F3-983D-75CF95007E18}" type="slidenum">
              <a:rPr lang="en-US" altLang="en-US" sz="1400" smtClean="0">
                <a:solidFill>
                  <a:srgbClr val="0000FF"/>
                </a:solidFill>
              </a:rPr>
              <a:pPr>
                <a:spcBef>
                  <a:spcPct val="0"/>
                </a:spcBef>
                <a:buFontTx/>
                <a:buNone/>
              </a:pPr>
              <a:t>20</a:t>
            </a:fld>
            <a:endParaRPr lang="en-US" altLang="en-US" sz="1400">
              <a:solidFill>
                <a:srgbClr val="0000FF"/>
              </a:solidFill>
            </a:endParaRPr>
          </a:p>
        </p:txBody>
      </p:sp>
      <p:sp>
        <p:nvSpPr>
          <p:cNvPr id="43011" name="Rectangle 2">
            <a:extLst>
              <a:ext uri="{FF2B5EF4-FFF2-40B4-BE49-F238E27FC236}">
                <a16:creationId xmlns:a16="http://schemas.microsoft.com/office/drawing/2014/main" id="{5DB44CF4-4DCE-4704-9EA3-DF4466416BA9}"/>
              </a:ext>
            </a:extLst>
          </p:cNvPr>
          <p:cNvSpPr>
            <a:spLocks noGrp="1" noChangeArrowheads="1"/>
          </p:cNvSpPr>
          <p:nvPr>
            <p:ph type="title"/>
          </p:nvPr>
        </p:nvSpPr>
        <p:spPr/>
        <p:txBody>
          <a:bodyPr/>
          <a:lstStyle/>
          <a:p>
            <a:pPr eaLnBrk="1" hangingPunct="1"/>
            <a:r>
              <a:rPr lang="en-US" altLang="en-US"/>
              <a:t>Pass Transistors</a:t>
            </a:r>
          </a:p>
        </p:txBody>
      </p:sp>
      <p:sp>
        <p:nvSpPr>
          <p:cNvPr id="43012" name="Rectangle 3">
            <a:extLst>
              <a:ext uri="{FF2B5EF4-FFF2-40B4-BE49-F238E27FC236}">
                <a16:creationId xmlns:a16="http://schemas.microsoft.com/office/drawing/2014/main" id="{BCCEC831-6903-4C4A-B4E6-D188F2DDEC5B}"/>
              </a:ext>
            </a:extLst>
          </p:cNvPr>
          <p:cNvSpPr>
            <a:spLocks noGrp="1" noChangeArrowheads="1"/>
          </p:cNvSpPr>
          <p:nvPr>
            <p:ph type="body" sz="half" idx="1"/>
          </p:nvPr>
        </p:nvSpPr>
        <p:spPr>
          <a:xfrm>
            <a:off x="685800" y="1524000"/>
            <a:ext cx="7848600" cy="4572000"/>
          </a:xfrm>
        </p:spPr>
        <p:txBody>
          <a:bodyPr/>
          <a:lstStyle/>
          <a:p>
            <a:pPr eaLnBrk="1" hangingPunct="1"/>
            <a:r>
              <a:rPr lang="en-US" altLang="en-US" sz="2000"/>
              <a:t>When an nMOS or pMOS is used alone as an imperfect switch, It’s called Pass Transistor. </a:t>
            </a:r>
          </a:p>
          <a:p>
            <a:pPr eaLnBrk="1" hangingPunct="1">
              <a:buFont typeface="Wingdings" panose="05000000000000000000" pitchFamily="2" charset="2"/>
              <a:buNone/>
            </a:pPr>
            <a:endParaRPr lang="en-US" altLang="en-US" sz="2000"/>
          </a:p>
        </p:txBody>
      </p:sp>
      <p:graphicFrame>
        <p:nvGraphicFramePr>
          <p:cNvPr id="135172" name="Object 4">
            <a:extLst>
              <a:ext uri="{FF2B5EF4-FFF2-40B4-BE49-F238E27FC236}">
                <a16:creationId xmlns:a16="http://schemas.microsoft.com/office/drawing/2014/main" id="{154E2D82-EDB5-4634-A4DB-116879F6136E}"/>
              </a:ext>
            </a:extLst>
          </p:cNvPr>
          <p:cNvGraphicFramePr>
            <a:graphicFrameLocks noChangeAspect="1"/>
          </p:cNvGraphicFramePr>
          <p:nvPr/>
        </p:nvGraphicFramePr>
        <p:xfrm>
          <a:off x="762000" y="2057400"/>
          <a:ext cx="7543800" cy="3660775"/>
        </p:xfrm>
        <a:graphic>
          <a:graphicData uri="http://schemas.openxmlformats.org/presentationml/2006/ole">
            <mc:AlternateContent xmlns:mc="http://schemas.openxmlformats.org/markup-compatibility/2006">
              <mc:Choice xmlns:v="urn:schemas-microsoft-com:vml" Requires="v">
                <p:oleObj name="Visio" r:id="rId3" imgW="3263900" imgH="1587500" progId="Visio.Drawing.11">
                  <p:embed/>
                </p:oleObj>
              </mc:Choice>
              <mc:Fallback>
                <p:oleObj name="Visio" r:id="rId3" imgW="3263900" imgH="15875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7543800" cy="366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3014" name="Object 7">
            <a:extLst>
              <a:ext uri="{FF2B5EF4-FFF2-40B4-BE49-F238E27FC236}">
                <a16:creationId xmlns:a16="http://schemas.microsoft.com/office/drawing/2014/main" id="{424E218E-150A-4921-A604-5E4F7DFB4A16}"/>
              </a:ext>
            </a:extLst>
          </p:cNvPr>
          <p:cNvGraphicFramePr>
            <a:graphicFrameLocks noChangeAspect="1"/>
          </p:cNvGraphicFramePr>
          <p:nvPr>
            <p:ph sz="half" idx="2"/>
          </p:nvPr>
        </p:nvGraphicFramePr>
        <p:xfrm>
          <a:off x="838200" y="2286000"/>
          <a:ext cx="925513" cy="2971800"/>
        </p:xfrm>
        <a:graphic>
          <a:graphicData uri="http://schemas.openxmlformats.org/presentationml/2006/ole">
            <mc:AlternateContent xmlns:mc="http://schemas.openxmlformats.org/markup-compatibility/2006">
              <mc:Choice xmlns:v="urn:schemas-microsoft-com:vml" Requires="v">
                <p:oleObj name="Visio" r:id="rId5" imgW="381000" imgH="1206500" progId="Visio.Drawing.11">
                  <p:embed/>
                </p:oleObj>
              </mc:Choice>
              <mc:Fallback>
                <p:oleObj name="Visio" r:id="rId5" imgW="381000" imgH="1206500"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286000"/>
                        <a:ext cx="925513"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checkerboard(across)">
                                      <p:cBhvr>
                                        <p:cTn id="7" dur="5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B5095288-71A3-4331-A10C-8FC61690BF2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922A67F0-A592-40F7-8DF2-B8A770461233}" type="slidenum">
              <a:rPr lang="en-US" altLang="en-US" sz="1400" smtClean="0">
                <a:solidFill>
                  <a:srgbClr val="0000FF"/>
                </a:solidFill>
              </a:rPr>
              <a:pPr>
                <a:spcBef>
                  <a:spcPct val="0"/>
                </a:spcBef>
                <a:buFontTx/>
                <a:buNone/>
              </a:pPr>
              <a:t>21</a:t>
            </a:fld>
            <a:endParaRPr lang="en-US" altLang="en-US" sz="1400">
              <a:solidFill>
                <a:srgbClr val="0000FF"/>
              </a:solidFill>
            </a:endParaRPr>
          </a:p>
        </p:txBody>
      </p:sp>
      <p:sp>
        <p:nvSpPr>
          <p:cNvPr id="45059" name="Rectangle 2">
            <a:extLst>
              <a:ext uri="{FF2B5EF4-FFF2-40B4-BE49-F238E27FC236}">
                <a16:creationId xmlns:a16="http://schemas.microsoft.com/office/drawing/2014/main" id="{A42FE84F-7A4C-4188-B8B7-B977387CE99A}"/>
              </a:ext>
            </a:extLst>
          </p:cNvPr>
          <p:cNvSpPr>
            <a:spLocks noGrp="1" noChangeArrowheads="1"/>
          </p:cNvSpPr>
          <p:nvPr>
            <p:ph type="title"/>
          </p:nvPr>
        </p:nvSpPr>
        <p:spPr/>
        <p:txBody>
          <a:bodyPr/>
          <a:lstStyle/>
          <a:p>
            <a:pPr eaLnBrk="1" hangingPunct="1"/>
            <a:r>
              <a:rPr lang="en-US" altLang="en-US"/>
              <a:t>Transmission Gates</a:t>
            </a:r>
          </a:p>
        </p:txBody>
      </p:sp>
      <p:sp>
        <p:nvSpPr>
          <p:cNvPr id="45060" name="Rectangle 3">
            <a:extLst>
              <a:ext uri="{FF2B5EF4-FFF2-40B4-BE49-F238E27FC236}">
                <a16:creationId xmlns:a16="http://schemas.microsoft.com/office/drawing/2014/main" id="{31B5B7D9-4846-4855-B31D-9D1CE413C7DE}"/>
              </a:ext>
            </a:extLst>
          </p:cNvPr>
          <p:cNvSpPr>
            <a:spLocks noGrp="1" noChangeArrowheads="1"/>
          </p:cNvSpPr>
          <p:nvPr>
            <p:ph type="body" idx="1"/>
          </p:nvPr>
        </p:nvSpPr>
        <p:spPr/>
        <p:txBody>
          <a:bodyPr/>
          <a:lstStyle/>
          <a:p>
            <a:pPr eaLnBrk="1" hangingPunct="1"/>
            <a:r>
              <a:rPr lang="en-US" altLang="en-US"/>
              <a:t>Combining nMOS &amp; pMOS in parallel, a switch is obtained </a:t>
            </a:r>
          </a:p>
          <a:p>
            <a:pPr eaLnBrk="1" hangingPunct="1"/>
            <a:r>
              <a:rPr lang="en-US" altLang="en-US"/>
              <a:t>It turns on when a High voltage or 1 is applied at the gate </a:t>
            </a:r>
          </a:p>
          <a:p>
            <a:pPr eaLnBrk="1" hangingPunct="1"/>
            <a:r>
              <a:rPr lang="en-US" altLang="en-US"/>
              <a:t>Remains closed when 0 is applied</a:t>
            </a:r>
          </a:p>
          <a:p>
            <a:pPr eaLnBrk="1" hangingPunct="1"/>
            <a:r>
              <a:rPr lang="en-US" altLang="en-US"/>
              <a:t>Both 0s and 1s are passed in an acceptable manner</a:t>
            </a:r>
          </a:p>
          <a:p>
            <a:pPr eaLnBrk="1" hangingPunct="1"/>
            <a:r>
              <a:rPr lang="en-US" altLang="en-US"/>
              <a:t>This combination is called transmission gate</a:t>
            </a: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50F4B503-CD21-471A-BDB3-30C4898C26EE}"/>
              </a:ext>
            </a:extLst>
          </p:cNvPr>
          <p:cNvSpPr>
            <a:spLocks noGrp="1" noChangeArrowheads="1"/>
          </p:cNvSpPr>
          <p:nvPr>
            <p:ph type="title"/>
          </p:nvPr>
        </p:nvSpPr>
        <p:spPr/>
        <p:txBody>
          <a:bodyPr/>
          <a:lstStyle/>
          <a:p>
            <a:r>
              <a:rPr lang="en-US" altLang="en-US"/>
              <a:t>Transmission Gate</a:t>
            </a:r>
          </a:p>
        </p:txBody>
      </p:sp>
      <p:sp>
        <p:nvSpPr>
          <p:cNvPr id="47107" name="Slide Number Placeholder 4">
            <a:extLst>
              <a:ext uri="{FF2B5EF4-FFF2-40B4-BE49-F238E27FC236}">
                <a16:creationId xmlns:a16="http://schemas.microsoft.com/office/drawing/2014/main" id="{DDB6E22A-B343-4EFE-B9C2-08909F517AA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81660CC4-4769-4A55-835F-A0C106B9E841}" type="slidenum">
              <a:rPr lang="en-US" altLang="en-US" sz="1400" smtClean="0">
                <a:solidFill>
                  <a:srgbClr val="0000FF"/>
                </a:solidFill>
              </a:rPr>
              <a:pPr>
                <a:spcBef>
                  <a:spcPct val="0"/>
                </a:spcBef>
                <a:buFontTx/>
                <a:buNone/>
              </a:pPr>
              <a:t>22</a:t>
            </a:fld>
            <a:endParaRPr lang="en-US" altLang="en-US" sz="1400">
              <a:solidFill>
                <a:srgbClr val="0000FF"/>
              </a:solidFill>
            </a:endParaRPr>
          </a:p>
        </p:txBody>
      </p:sp>
      <p:graphicFrame>
        <p:nvGraphicFramePr>
          <p:cNvPr id="6" name="Object 4">
            <a:extLst>
              <a:ext uri="{FF2B5EF4-FFF2-40B4-BE49-F238E27FC236}">
                <a16:creationId xmlns:a16="http://schemas.microsoft.com/office/drawing/2014/main" id="{2CA02066-5EEB-459E-90E0-A790D6725009}"/>
              </a:ext>
            </a:extLst>
          </p:cNvPr>
          <p:cNvGraphicFramePr>
            <a:graphicFrameLocks noGrp="1" noChangeAspect="1"/>
          </p:cNvGraphicFramePr>
          <p:nvPr>
            <p:ph idx="1"/>
          </p:nvPr>
        </p:nvGraphicFramePr>
        <p:xfrm>
          <a:off x="1524000" y="2133600"/>
          <a:ext cx="6308725" cy="3657600"/>
        </p:xfrm>
        <a:graphic>
          <a:graphicData uri="http://schemas.openxmlformats.org/presentationml/2006/ole">
            <mc:AlternateContent xmlns:mc="http://schemas.openxmlformats.org/markup-compatibility/2006">
              <mc:Choice xmlns:v="urn:schemas-microsoft-com:vml" Requires="v">
                <p:oleObj name="VISIO" r:id="rId2" imgW="3174492" imgH="1632204" progId="Visio.Drawing.6">
                  <p:embed/>
                </p:oleObj>
              </mc:Choice>
              <mc:Fallback>
                <p:oleObj name="VISIO" r:id="rId2" imgW="3174492" imgH="1632204" progId="Visio.Drawing.6">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133600"/>
                        <a:ext cx="63087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71FDF849-2CB8-4948-AD28-114E2C478E9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BDBEF70B-9999-424C-B7A8-5EB3852935E2}" type="slidenum">
              <a:rPr lang="en-US" altLang="en-US" sz="1400" smtClean="0">
                <a:solidFill>
                  <a:srgbClr val="0000FF"/>
                </a:solidFill>
              </a:rPr>
              <a:pPr>
                <a:spcBef>
                  <a:spcPct val="0"/>
                </a:spcBef>
                <a:buFontTx/>
                <a:buNone/>
              </a:pPr>
              <a:t>23</a:t>
            </a:fld>
            <a:endParaRPr lang="en-US" altLang="en-US" sz="1400">
              <a:solidFill>
                <a:srgbClr val="0000FF"/>
              </a:solidFill>
            </a:endParaRPr>
          </a:p>
        </p:txBody>
      </p:sp>
      <p:sp>
        <p:nvSpPr>
          <p:cNvPr id="48131" name="Rectangle 2">
            <a:extLst>
              <a:ext uri="{FF2B5EF4-FFF2-40B4-BE49-F238E27FC236}">
                <a16:creationId xmlns:a16="http://schemas.microsoft.com/office/drawing/2014/main" id="{B095C6C9-E1AF-4A65-A967-1EC6F45CFF0D}"/>
              </a:ext>
            </a:extLst>
          </p:cNvPr>
          <p:cNvSpPr>
            <a:spLocks noGrp="1" noChangeArrowheads="1"/>
          </p:cNvSpPr>
          <p:nvPr>
            <p:ph type="title"/>
          </p:nvPr>
        </p:nvSpPr>
        <p:spPr/>
        <p:txBody>
          <a:bodyPr/>
          <a:lstStyle/>
          <a:p>
            <a:pPr eaLnBrk="1" hangingPunct="1"/>
            <a:r>
              <a:rPr lang="en-US" altLang="en-US"/>
              <a:t>Tristates</a:t>
            </a:r>
          </a:p>
        </p:txBody>
      </p:sp>
      <p:sp>
        <p:nvSpPr>
          <p:cNvPr id="23557" name="Rectangle 3">
            <a:extLst>
              <a:ext uri="{FF2B5EF4-FFF2-40B4-BE49-F238E27FC236}">
                <a16:creationId xmlns:a16="http://schemas.microsoft.com/office/drawing/2014/main" id="{8C72BDA1-475C-4466-8C70-D84B2D843688}"/>
              </a:ext>
            </a:extLst>
          </p:cNvPr>
          <p:cNvSpPr>
            <a:spLocks noGrp="1" noChangeArrowheads="1"/>
          </p:cNvSpPr>
          <p:nvPr>
            <p:ph type="body" idx="1"/>
          </p:nvPr>
        </p:nvSpPr>
        <p:spPr/>
        <p:txBody>
          <a:bodyPr/>
          <a:lstStyle/>
          <a:p>
            <a:pPr eaLnBrk="1" hangingPunct="1">
              <a:buFont typeface="Wingdings" charset="0"/>
              <a:buChar char="q"/>
              <a:defRPr/>
            </a:pPr>
            <a:r>
              <a:rPr lang="en-US" i="1" dirty="0">
                <a:ea typeface="MS PGothic" charset="0"/>
              </a:rPr>
              <a:t>Tristate buffer</a:t>
            </a:r>
            <a:r>
              <a:rPr lang="en-US" dirty="0">
                <a:ea typeface="MS PGothic" charset="0"/>
              </a:rPr>
              <a:t> produces Z when not enabled</a:t>
            </a:r>
          </a:p>
          <a:p>
            <a:pPr eaLnBrk="1" hangingPunct="1">
              <a:buFont typeface="Wingdings" charset="0"/>
              <a:buChar char="q"/>
              <a:defRPr/>
            </a:pPr>
            <a:r>
              <a:rPr lang="en-US" dirty="0">
                <a:ea typeface="MS PGothic" charset="0"/>
              </a:rPr>
              <a:t>Otherwise, passes A to Y</a:t>
            </a:r>
          </a:p>
          <a:p>
            <a:pPr marL="0" indent="0" eaLnBrk="1" hangingPunct="1">
              <a:buFont typeface="Wingdings" charset="0"/>
              <a:buNone/>
              <a:defRPr/>
            </a:pPr>
            <a:endParaRPr lang="en-US" dirty="0">
              <a:ea typeface="MS PGothic" charset="0"/>
            </a:endParaRPr>
          </a:p>
        </p:txBody>
      </p:sp>
      <p:graphicFrame>
        <p:nvGraphicFramePr>
          <p:cNvPr id="152580" name="Group 4">
            <a:extLst>
              <a:ext uri="{FF2B5EF4-FFF2-40B4-BE49-F238E27FC236}">
                <a16:creationId xmlns:a16="http://schemas.microsoft.com/office/drawing/2014/main" id="{925F4471-55EF-459D-95EB-778F7B71CEC7}"/>
              </a:ext>
            </a:extLst>
          </p:cNvPr>
          <p:cNvGraphicFramePr>
            <a:graphicFrameLocks noGrp="1"/>
          </p:cNvGraphicFramePr>
          <p:nvPr/>
        </p:nvGraphicFramePr>
        <p:xfrm>
          <a:off x="914400" y="2514600"/>
          <a:ext cx="2971800" cy="20320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06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Input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Output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Z</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Z</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8159" name="Object 30">
            <a:extLst>
              <a:ext uri="{FF2B5EF4-FFF2-40B4-BE49-F238E27FC236}">
                <a16:creationId xmlns:a16="http://schemas.microsoft.com/office/drawing/2014/main" id="{B4B99DB0-CE9A-4EB0-87FF-CD3C46E46F33}"/>
              </a:ext>
            </a:extLst>
          </p:cNvPr>
          <p:cNvGraphicFramePr>
            <a:graphicFrameLocks noChangeAspect="1"/>
          </p:cNvGraphicFramePr>
          <p:nvPr/>
        </p:nvGraphicFramePr>
        <p:xfrm>
          <a:off x="6172200" y="2133600"/>
          <a:ext cx="1960563" cy="3684588"/>
        </p:xfrm>
        <a:graphic>
          <a:graphicData uri="http://schemas.openxmlformats.org/presentationml/2006/ole">
            <mc:AlternateContent xmlns:mc="http://schemas.openxmlformats.org/markup-compatibility/2006">
              <mc:Choice xmlns:v="urn:schemas-microsoft-com:vml" Requires="v">
                <p:oleObj name="VISIO" r:id="rId3" imgW="758952" imgH="1424940" progId="Visio.Drawing.6">
                  <p:embed/>
                </p:oleObj>
              </mc:Choice>
              <mc:Fallback>
                <p:oleObj name="VISIO" r:id="rId3" imgW="758952" imgH="1424940" progId="Visio.Drawing.6">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133600"/>
                        <a:ext cx="1960563" cy="368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52607" name="Rectangle 31">
            <a:extLst>
              <a:ext uri="{FF2B5EF4-FFF2-40B4-BE49-F238E27FC236}">
                <a16:creationId xmlns:a16="http://schemas.microsoft.com/office/drawing/2014/main" id="{228D712F-0BE7-4840-8904-4C53030E377B}"/>
              </a:ext>
            </a:extLst>
          </p:cNvPr>
          <p:cNvSpPr>
            <a:spLocks noChangeArrowheads="1"/>
          </p:cNvSpPr>
          <p:nvPr/>
        </p:nvSpPr>
        <p:spPr bwMode="auto">
          <a:xfrm>
            <a:off x="2743200" y="2971800"/>
            <a:ext cx="228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a:latin typeface="Times New Roman" panose="02020603050405020304" pitchFamily="18" charset="0"/>
            </a:endParaRPr>
          </a:p>
        </p:txBody>
      </p:sp>
      <p:sp>
        <p:nvSpPr>
          <p:cNvPr id="152608" name="Rectangle 32">
            <a:extLst>
              <a:ext uri="{FF2B5EF4-FFF2-40B4-BE49-F238E27FC236}">
                <a16:creationId xmlns:a16="http://schemas.microsoft.com/office/drawing/2014/main" id="{4E438C86-97DC-4327-AB49-D2D84B2A48AC}"/>
              </a:ext>
            </a:extLst>
          </p:cNvPr>
          <p:cNvSpPr>
            <a:spLocks noChangeArrowheads="1"/>
          </p:cNvSpPr>
          <p:nvPr/>
        </p:nvSpPr>
        <p:spPr bwMode="auto">
          <a:xfrm>
            <a:off x="2743200" y="3352800"/>
            <a:ext cx="228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a:latin typeface="Times New Roman" panose="02020603050405020304" pitchFamily="18" charset="0"/>
            </a:endParaRPr>
          </a:p>
        </p:txBody>
      </p:sp>
      <p:sp>
        <p:nvSpPr>
          <p:cNvPr id="152609" name="Rectangle 33">
            <a:extLst>
              <a:ext uri="{FF2B5EF4-FFF2-40B4-BE49-F238E27FC236}">
                <a16:creationId xmlns:a16="http://schemas.microsoft.com/office/drawing/2014/main" id="{DD86C167-A836-4112-A478-626046D54614}"/>
              </a:ext>
            </a:extLst>
          </p:cNvPr>
          <p:cNvSpPr>
            <a:spLocks noChangeArrowheads="1"/>
          </p:cNvSpPr>
          <p:nvPr/>
        </p:nvSpPr>
        <p:spPr bwMode="auto">
          <a:xfrm>
            <a:off x="2743200" y="3810000"/>
            <a:ext cx="228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endParaRPr lang="en-US" altLang="en-US">
              <a:latin typeface="Times New Roman" panose="02020603050405020304" pitchFamily="18" charset="0"/>
            </a:endParaRPr>
          </a:p>
        </p:txBody>
      </p:sp>
      <p:sp>
        <p:nvSpPr>
          <p:cNvPr id="152610" name="Rectangle 34">
            <a:extLst>
              <a:ext uri="{FF2B5EF4-FFF2-40B4-BE49-F238E27FC236}">
                <a16:creationId xmlns:a16="http://schemas.microsoft.com/office/drawing/2014/main" id="{351E62E6-6F5D-400A-98D6-DA099A58EAFB}"/>
              </a:ext>
            </a:extLst>
          </p:cNvPr>
          <p:cNvSpPr>
            <a:spLocks noChangeArrowheads="1"/>
          </p:cNvSpPr>
          <p:nvPr/>
        </p:nvSpPr>
        <p:spPr bwMode="auto">
          <a:xfrm>
            <a:off x="2743200" y="4191000"/>
            <a:ext cx="228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52610"/>
                                        </p:tgtEl>
                                      </p:cBhvr>
                                    </p:animEffect>
                                    <p:set>
                                      <p:cBhvr>
                                        <p:cTn id="7" dur="1" fill="hold">
                                          <p:stCondLst>
                                            <p:cond delay="499"/>
                                          </p:stCondLst>
                                        </p:cTn>
                                        <p:tgtEl>
                                          <p:spTgt spid="152610"/>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52609"/>
                                        </p:tgtEl>
                                      </p:cBhvr>
                                    </p:animEffect>
                                    <p:set>
                                      <p:cBhvr>
                                        <p:cTn id="10" dur="1" fill="hold">
                                          <p:stCondLst>
                                            <p:cond delay="499"/>
                                          </p:stCondLst>
                                        </p:cTn>
                                        <p:tgtEl>
                                          <p:spTgt spid="152609"/>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152608"/>
                                        </p:tgtEl>
                                      </p:cBhvr>
                                    </p:animEffect>
                                    <p:set>
                                      <p:cBhvr>
                                        <p:cTn id="13" dur="1" fill="hold">
                                          <p:stCondLst>
                                            <p:cond delay="499"/>
                                          </p:stCondLst>
                                        </p:cTn>
                                        <p:tgtEl>
                                          <p:spTgt spid="152608"/>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152607"/>
                                        </p:tgtEl>
                                      </p:cBhvr>
                                    </p:animEffect>
                                    <p:set>
                                      <p:cBhvr>
                                        <p:cTn id="16" dur="1" fill="hold">
                                          <p:stCondLst>
                                            <p:cond delay="499"/>
                                          </p:stCondLst>
                                        </p:cTn>
                                        <p:tgtEl>
                                          <p:spTgt spid="1526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07" grpId="0" animBg="1"/>
      <p:bldP spid="152608" grpId="0" animBg="1"/>
      <p:bldP spid="152609" grpId="0" animBg="1"/>
      <p:bldP spid="1526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010CA232-08FE-4241-9E8F-14AF8224A3D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4DB67046-3A6E-42C4-8791-EDB6BEED1168}" type="slidenum">
              <a:rPr lang="en-US" altLang="en-US" sz="1400" smtClean="0">
                <a:solidFill>
                  <a:srgbClr val="0000FF"/>
                </a:solidFill>
              </a:rPr>
              <a:pPr>
                <a:spcBef>
                  <a:spcPct val="0"/>
                </a:spcBef>
                <a:buFontTx/>
                <a:buNone/>
              </a:pPr>
              <a:t>24</a:t>
            </a:fld>
            <a:endParaRPr lang="en-US" altLang="en-US" sz="1400">
              <a:solidFill>
                <a:srgbClr val="0000FF"/>
              </a:solidFill>
            </a:endParaRPr>
          </a:p>
        </p:txBody>
      </p:sp>
      <p:sp>
        <p:nvSpPr>
          <p:cNvPr id="50179" name="Rectangle 2">
            <a:extLst>
              <a:ext uri="{FF2B5EF4-FFF2-40B4-BE49-F238E27FC236}">
                <a16:creationId xmlns:a16="http://schemas.microsoft.com/office/drawing/2014/main" id="{75D09A50-1619-4D4C-8A67-E83E597D037F}"/>
              </a:ext>
            </a:extLst>
          </p:cNvPr>
          <p:cNvSpPr>
            <a:spLocks noGrp="1" noChangeArrowheads="1"/>
          </p:cNvSpPr>
          <p:nvPr>
            <p:ph type="title"/>
          </p:nvPr>
        </p:nvSpPr>
        <p:spPr/>
        <p:txBody>
          <a:bodyPr/>
          <a:lstStyle/>
          <a:p>
            <a:pPr eaLnBrk="1" hangingPunct="1"/>
            <a:r>
              <a:rPr lang="en-US" altLang="en-US"/>
              <a:t>Nonrestoring Tristate</a:t>
            </a:r>
          </a:p>
        </p:txBody>
      </p:sp>
      <p:sp>
        <p:nvSpPr>
          <p:cNvPr id="50180" name="Rectangle 3">
            <a:extLst>
              <a:ext uri="{FF2B5EF4-FFF2-40B4-BE49-F238E27FC236}">
                <a16:creationId xmlns:a16="http://schemas.microsoft.com/office/drawing/2014/main" id="{563742DF-CB85-4A0B-9C23-0254207FAD3F}"/>
              </a:ext>
            </a:extLst>
          </p:cNvPr>
          <p:cNvSpPr>
            <a:spLocks noGrp="1" noChangeArrowheads="1"/>
          </p:cNvSpPr>
          <p:nvPr>
            <p:ph type="body" idx="1"/>
          </p:nvPr>
        </p:nvSpPr>
        <p:spPr/>
        <p:txBody>
          <a:bodyPr/>
          <a:lstStyle/>
          <a:p>
            <a:pPr eaLnBrk="1" hangingPunct="1"/>
            <a:r>
              <a:rPr lang="en-US" altLang="en-US"/>
              <a:t>Transmission gate acts as tristate buffer</a:t>
            </a:r>
          </a:p>
          <a:p>
            <a:pPr lvl="1" eaLnBrk="1" hangingPunct="1"/>
            <a:r>
              <a:rPr lang="en-US" altLang="en-US"/>
              <a:t>Only two transistors</a:t>
            </a:r>
          </a:p>
          <a:p>
            <a:pPr lvl="1" eaLnBrk="1" hangingPunct="1"/>
            <a:r>
              <a:rPr lang="en-US" altLang="en-US"/>
              <a:t>But </a:t>
            </a:r>
            <a:r>
              <a:rPr lang="en-US" altLang="en-US" i="1"/>
              <a:t>nonrestoring</a:t>
            </a:r>
          </a:p>
          <a:p>
            <a:pPr lvl="2" eaLnBrk="1" hangingPunct="1"/>
            <a:r>
              <a:rPr lang="en-US" altLang="en-US"/>
              <a:t>Noise on A is passed on to Y</a:t>
            </a:r>
          </a:p>
        </p:txBody>
      </p:sp>
      <p:graphicFrame>
        <p:nvGraphicFramePr>
          <p:cNvPr id="50181" name="Object 4">
            <a:extLst>
              <a:ext uri="{FF2B5EF4-FFF2-40B4-BE49-F238E27FC236}">
                <a16:creationId xmlns:a16="http://schemas.microsoft.com/office/drawing/2014/main" id="{3012B9F0-F6D8-4E60-AA79-6FB6187E6551}"/>
              </a:ext>
            </a:extLst>
          </p:cNvPr>
          <p:cNvGraphicFramePr>
            <a:graphicFrameLocks noChangeAspect="1"/>
          </p:cNvGraphicFramePr>
          <p:nvPr/>
        </p:nvGraphicFramePr>
        <p:xfrm>
          <a:off x="1295400" y="3352800"/>
          <a:ext cx="1870075" cy="2667000"/>
        </p:xfrm>
        <a:graphic>
          <a:graphicData uri="http://schemas.openxmlformats.org/presentationml/2006/ole">
            <mc:AlternateContent xmlns:mc="http://schemas.openxmlformats.org/markup-compatibility/2006">
              <mc:Choice xmlns:v="urn:schemas-microsoft-com:vml" Requires="v">
                <p:oleObj name="VISIO" r:id="rId3" imgW="466344" imgH="662940" progId="Visio.Drawing.6">
                  <p:embed/>
                </p:oleObj>
              </mc:Choice>
              <mc:Fallback>
                <p:oleObj name="VISIO" r:id="rId3" imgW="466344" imgH="66294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352800"/>
                        <a:ext cx="187007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3596CAAC-ECE6-4BDA-A037-9DABAAA59B1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165F6E63-4659-4C3E-A489-7385837E5144}" type="slidenum">
              <a:rPr lang="en-US" altLang="en-US" sz="1400" smtClean="0">
                <a:solidFill>
                  <a:srgbClr val="0000FF"/>
                </a:solidFill>
              </a:rPr>
              <a:pPr>
                <a:spcBef>
                  <a:spcPct val="0"/>
                </a:spcBef>
                <a:buFontTx/>
                <a:buNone/>
              </a:pPr>
              <a:t>25</a:t>
            </a:fld>
            <a:endParaRPr lang="en-US" altLang="en-US" sz="1400">
              <a:solidFill>
                <a:srgbClr val="0000FF"/>
              </a:solidFill>
            </a:endParaRPr>
          </a:p>
        </p:txBody>
      </p:sp>
      <p:sp>
        <p:nvSpPr>
          <p:cNvPr id="52227" name="Rectangle 2">
            <a:extLst>
              <a:ext uri="{FF2B5EF4-FFF2-40B4-BE49-F238E27FC236}">
                <a16:creationId xmlns:a16="http://schemas.microsoft.com/office/drawing/2014/main" id="{2345A8D9-9FEB-4F78-9C93-919DA02CE53C}"/>
              </a:ext>
            </a:extLst>
          </p:cNvPr>
          <p:cNvSpPr>
            <a:spLocks noGrp="1" noChangeArrowheads="1"/>
          </p:cNvSpPr>
          <p:nvPr>
            <p:ph type="title"/>
          </p:nvPr>
        </p:nvSpPr>
        <p:spPr/>
        <p:txBody>
          <a:bodyPr/>
          <a:lstStyle/>
          <a:p>
            <a:pPr eaLnBrk="1" hangingPunct="1"/>
            <a:r>
              <a:rPr lang="en-US" altLang="en-US"/>
              <a:t>Tristate Inverter</a:t>
            </a:r>
          </a:p>
        </p:txBody>
      </p:sp>
      <p:sp>
        <p:nvSpPr>
          <p:cNvPr id="52228" name="Rectangle 3">
            <a:extLst>
              <a:ext uri="{FF2B5EF4-FFF2-40B4-BE49-F238E27FC236}">
                <a16:creationId xmlns:a16="http://schemas.microsoft.com/office/drawing/2014/main" id="{6E8B1E45-7219-45BF-88A6-10AEC2F70736}"/>
              </a:ext>
            </a:extLst>
          </p:cNvPr>
          <p:cNvSpPr>
            <a:spLocks noGrp="1" noChangeArrowheads="1"/>
          </p:cNvSpPr>
          <p:nvPr>
            <p:ph type="body" idx="1"/>
          </p:nvPr>
        </p:nvSpPr>
        <p:spPr/>
        <p:txBody>
          <a:bodyPr/>
          <a:lstStyle/>
          <a:p>
            <a:pPr eaLnBrk="1" hangingPunct="1"/>
            <a:r>
              <a:rPr lang="en-US" altLang="en-US"/>
              <a:t>Output actively driven from V</a:t>
            </a:r>
            <a:r>
              <a:rPr lang="en-US" altLang="en-US" baseline="-25000"/>
              <a:t>DD</a:t>
            </a:r>
            <a:r>
              <a:rPr lang="en-US" altLang="en-US"/>
              <a:t> or Ground</a:t>
            </a:r>
          </a:p>
          <a:p>
            <a:pPr eaLnBrk="1" hangingPunct="1"/>
            <a:r>
              <a:rPr lang="en-US" altLang="en-US"/>
              <a:t>Restoring logic gate, no noise is passed</a:t>
            </a:r>
          </a:p>
          <a:p>
            <a:pPr eaLnBrk="1" hangingPunct="1"/>
            <a:r>
              <a:rPr lang="en-US" altLang="en-US"/>
              <a:t>Violates conduction complement by allowing Z</a:t>
            </a:r>
          </a:p>
          <a:p>
            <a:pPr marL="569913" lvl="1" indent="0" eaLnBrk="1" hangingPunct="1">
              <a:buFontTx/>
              <a:buNone/>
            </a:pPr>
            <a:endParaRPr lang="en-US" altLang="en-US"/>
          </a:p>
        </p:txBody>
      </p:sp>
      <p:graphicFrame>
        <p:nvGraphicFramePr>
          <p:cNvPr id="52229" name="Object 4">
            <a:extLst>
              <a:ext uri="{FF2B5EF4-FFF2-40B4-BE49-F238E27FC236}">
                <a16:creationId xmlns:a16="http://schemas.microsoft.com/office/drawing/2014/main" id="{D5B62B6F-8368-4050-B3ED-F8AA628AFE97}"/>
              </a:ext>
            </a:extLst>
          </p:cNvPr>
          <p:cNvGraphicFramePr>
            <a:graphicFrameLocks noChangeAspect="1"/>
          </p:cNvGraphicFramePr>
          <p:nvPr/>
        </p:nvGraphicFramePr>
        <p:xfrm>
          <a:off x="1295400" y="2895600"/>
          <a:ext cx="5791200" cy="3032125"/>
        </p:xfrm>
        <a:graphic>
          <a:graphicData uri="http://schemas.openxmlformats.org/presentationml/2006/ole">
            <mc:AlternateContent xmlns:mc="http://schemas.openxmlformats.org/markup-compatibility/2006">
              <mc:Choice xmlns:v="urn:schemas-microsoft-com:vml" Requires="v">
                <p:oleObj name="VISIO" r:id="rId3" imgW="2630612" imgH="1375404" progId="Visio.Drawing.6">
                  <p:embed/>
                </p:oleObj>
              </mc:Choice>
              <mc:Fallback>
                <p:oleObj name="VISIO" r:id="rId3" imgW="2630612" imgH="137540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895600"/>
                        <a:ext cx="5791200"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DD1C1312-BD3F-4133-91D7-458A57BC48A2}"/>
              </a:ext>
            </a:extLst>
          </p:cNvPr>
          <p:cNvSpPr>
            <a:spLocks noGrp="1" noChangeArrowheads="1"/>
          </p:cNvSpPr>
          <p:nvPr>
            <p:ph type="title"/>
          </p:nvPr>
        </p:nvSpPr>
        <p:spPr/>
        <p:txBody>
          <a:bodyPr/>
          <a:lstStyle/>
          <a:p>
            <a:r>
              <a:rPr lang="en-US" altLang="en-US"/>
              <a:t>Tristate Usage</a:t>
            </a:r>
          </a:p>
        </p:txBody>
      </p:sp>
      <p:sp>
        <p:nvSpPr>
          <p:cNvPr id="54275" name="Content Placeholder 2">
            <a:extLst>
              <a:ext uri="{FF2B5EF4-FFF2-40B4-BE49-F238E27FC236}">
                <a16:creationId xmlns:a16="http://schemas.microsoft.com/office/drawing/2014/main" id="{8A469D3C-DDB2-46BA-A458-4FC83DCD67F8}"/>
              </a:ext>
            </a:extLst>
          </p:cNvPr>
          <p:cNvSpPr>
            <a:spLocks noGrp="1" noChangeArrowheads="1"/>
          </p:cNvSpPr>
          <p:nvPr>
            <p:ph idx="1"/>
          </p:nvPr>
        </p:nvSpPr>
        <p:spPr/>
        <p:txBody>
          <a:bodyPr/>
          <a:lstStyle/>
          <a:p>
            <a:r>
              <a:rPr lang="en-US" altLang="en-US"/>
              <a:t>Allow multiple unit for a common bus</a:t>
            </a:r>
          </a:p>
          <a:p>
            <a:r>
              <a:rPr lang="en-US" altLang="en-US"/>
              <a:t>At least one enabled unit can run it</a:t>
            </a:r>
          </a:p>
          <a:p>
            <a:r>
              <a:rPr lang="en-US" altLang="en-US"/>
              <a:t>More than one unit enabled causes contention</a:t>
            </a:r>
          </a:p>
          <a:p>
            <a:r>
              <a:rPr lang="en-US" altLang="en-US"/>
              <a:t>Static power is dissipated</a:t>
            </a:r>
          </a:p>
          <a:p>
            <a:r>
              <a:rPr lang="en-US" altLang="en-US"/>
              <a:t>When no unit is enabled, floats to invalid logic level</a:t>
            </a:r>
          </a:p>
          <a:p>
            <a:r>
              <a:rPr lang="en-US" altLang="en-US"/>
              <a:t>Power is wasted in invalid level</a:t>
            </a:r>
          </a:p>
          <a:p>
            <a:r>
              <a:rPr lang="en-US" altLang="en-US"/>
              <a:t>Due to these complexity, Multiplexers are preferred</a:t>
            </a:r>
          </a:p>
        </p:txBody>
      </p:sp>
      <p:sp>
        <p:nvSpPr>
          <p:cNvPr id="54276" name="Slide Number Placeholder 3">
            <a:extLst>
              <a:ext uri="{FF2B5EF4-FFF2-40B4-BE49-F238E27FC236}">
                <a16:creationId xmlns:a16="http://schemas.microsoft.com/office/drawing/2014/main" id="{0D9C8924-D78E-4DAE-9072-B5213AED876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09B74279-0759-4831-8F4B-71BE3C47F4C8}" type="slidenum">
              <a:rPr lang="en-US" altLang="en-US" sz="1400" smtClean="0">
                <a:solidFill>
                  <a:srgbClr val="0000FF"/>
                </a:solidFill>
              </a:rPr>
              <a:pPr>
                <a:spcBef>
                  <a:spcPct val="0"/>
                </a:spcBef>
                <a:buFontTx/>
                <a:buNone/>
              </a:pPr>
              <a:t>26</a:t>
            </a:fld>
            <a:endParaRPr lang="en-US" altLang="en-US" sz="1400">
              <a:solidFill>
                <a:srgbClr val="0000FF"/>
              </a:solidFill>
            </a:endParaRP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AC443A15-6DE7-4ED5-ADF9-3549ADBC16F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371D065C-4700-4494-9217-C496F295FF2F}" type="slidenum">
              <a:rPr lang="en-US" altLang="en-US" sz="1400" smtClean="0">
                <a:solidFill>
                  <a:srgbClr val="0000FF"/>
                </a:solidFill>
              </a:rPr>
              <a:pPr>
                <a:spcBef>
                  <a:spcPct val="0"/>
                </a:spcBef>
                <a:buFontTx/>
                <a:buNone/>
              </a:pPr>
              <a:t>27</a:t>
            </a:fld>
            <a:endParaRPr lang="en-US" altLang="en-US" sz="1400">
              <a:solidFill>
                <a:srgbClr val="0000FF"/>
              </a:solidFill>
            </a:endParaRPr>
          </a:p>
        </p:txBody>
      </p:sp>
      <p:sp>
        <p:nvSpPr>
          <p:cNvPr id="55299" name="Rectangle 2">
            <a:extLst>
              <a:ext uri="{FF2B5EF4-FFF2-40B4-BE49-F238E27FC236}">
                <a16:creationId xmlns:a16="http://schemas.microsoft.com/office/drawing/2014/main" id="{03CCE492-7498-4ADA-9915-30AF9D263BD7}"/>
              </a:ext>
            </a:extLst>
          </p:cNvPr>
          <p:cNvSpPr>
            <a:spLocks noGrp="1" noChangeArrowheads="1"/>
          </p:cNvSpPr>
          <p:nvPr>
            <p:ph type="title"/>
          </p:nvPr>
        </p:nvSpPr>
        <p:spPr/>
        <p:txBody>
          <a:bodyPr/>
          <a:lstStyle/>
          <a:p>
            <a:pPr eaLnBrk="1" hangingPunct="1"/>
            <a:r>
              <a:rPr lang="en-US" altLang="en-US"/>
              <a:t>Gate-Level Mux Design</a:t>
            </a:r>
          </a:p>
        </p:txBody>
      </p:sp>
      <p:sp>
        <p:nvSpPr>
          <p:cNvPr id="55300" name="Rectangle 3">
            <a:extLst>
              <a:ext uri="{FF2B5EF4-FFF2-40B4-BE49-F238E27FC236}">
                <a16:creationId xmlns:a16="http://schemas.microsoft.com/office/drawing/2014/main" id="{C73BBC75-9BBE-4ED7-B55F-5986A94D0606}"/>
              </a:ext>
            </a:extLst>
          </p:cNvPr>
          <p:cNvSpPr>
            <a:spLocks noGrp="1" noChangeArrowheads="1"/>
          </p:cNvSpPr>
          <p:nvPr>
            <p:ph type="body" idx="1"/>
          </p:nvPr>
        </p:nvSpPr>
        <p:spPr/>
        <p:txBody>
          <a:bodyPr/>
          <a:lstStyle/>
          <a:p>
            <a:pPr eaLnBrk="1" hangingPunct="1"/>
            <a:r>
              <a:rPr lang="en-US" altLang="en-US"/>
              <a:t> </a:t>
            </a:r>
          </a:p>
          <a:p>
            <a:pPr eaLnBrk="1" hangingPunct="1"/>
            <a:r>
              <a:rPr lang="en-US" altLang="en-US"/>
              <a:t>How many transistors are needed? </a:t>
            </a:r>
            <a:r>
              <a:rPr lang="en-US" altLang="en-US">
                <a:solidFill>
                  <a:srgbClr val="0000FF"/>
                </a:solidFill>
              </a:rPr>
              <a:t>20</a:t>
            </a:r>
          </a:p>
        </p:txBody>
      </p:sp>
      <p:graphicFrame>
        <p:nvGraphicFramePr>
          <p:cNvPr id="55301" name="Object 4">
            <a:extLst>
              <a:ext uri="{FF2B5EF4-FFF2-40B4-BE49-F238E27FC236}">
                <a16:creationId xmlns:a16="http://schemas.microsoft.com/office/drawing/2014/main" id="{DA1F3CF2-AD77-48AD-969D-C960B276FDC1}"/>
              </a:ext>
            </a:extLst>
          </p:cNvPr>
          <p:cNvGraphicFramePr>
            <a:graphicFrameLocks noChangeAspect="1"/>
          </p:cNvGraphicFramePr>
          <p:nvPr/>
        </p:nvGraphicFramePr>
        <p:xfrm>
          <a:off x="1219200" y="1447800"/>
          <a:ext cx="5033963" cy="566738"/>
        </p:xfrm>
        <a:graphic>
          <a:graphicData uri="http://schemas.openxmlformats.org/presentationml/2006/ole">
            <mc:AlternateContent xmlns:mc="http://schemas.openxmlformats.org/markup-compatibility/2006">
              <mc:Choice xmlns:v="urn:schemas-microsoft-com:vml" Requires="v">
                <p:oleObj name="Equation" r:id="rId3" imgW="1916868" imgH="215806" progId="Equation.DSMT4">
                  <p:embed/>
                </p:oleObj>
              </mc:Choice>
              <mc:Fallback>
                <p:oleObj name="Equation" r:id="rId3" imgW="1916868" imgH="21580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447800"/>
                        <a:ext cx="50339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5302" name="Object 5">
            <a:extLst>
              <a:ext uri="{FF2B5EF4-FFF2-40B4-BE49-F238E27FC236}">
                <a16:creationId xmlns:a16="http://schemas.microsoft.com/office/drawing/2014/main" id="{CF9EE8AA-6D1F-49A5-B835-7E080E1CA1FF}"/>
              </a:ext>
            </a:extLst>
          </p:cNvPr>
          <p:cNvGraphicFramePr>
            <a:graphicFrameLocks noChangeAspect="1"/>
          </p:cNvGraphicFramePr>
          <p:nvPr/>
        </p:nvGraphicFramePr>
        <p:xfrm>
          <a:off x="1371600" y="2667000"/>
          <a:ext cx="6629400" cy="3260725"/>
        </p:xfrm>
        <a:graphic>
          <a:graphicData uri="http://schemas.openxmlformats.org/presentationml/2006/ole">
            <mc:AlternateContent xmlns:mc="http://schemas.openxmlformats.org/markup-compatibility/2006">
              <mc:Choice xmlns:v="urn:schemas-microsoft-com:vml" Requires="v">
                <p:oleObj name="VISIO" r:id="rId5" imgW="3089148" imgH="1516380" progId="Visio.Drawing.6">
                  <p:embed/>
                </p:oleObj>
              </mc:Choice>
              <mc:Fallback>
                <p:oleObj name="VISIO" r:id="rId5" imgW="3089148" imgH="1516380" progId="Visio.Drawing.6">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667000"/>
                        <a:ext cx="6629400" cy="326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60774" name="Rectangle 6">
            <a:extLst>
              <a:ext uri="{FF2B5EF4-FFF2-40B4-BE49-F238E27FC236}">
                <a16:creationId xmlns:a16="http://schemas.microsoft.com/office/drawing/2014/main" id="{6AADA67E-595E-44F1-9E80-C5AB51FE2306}"/>
              </a:ext>
            </a:extLst>
          </p:cNvPr>
          <p:cNvSpPr>
            <a:spLocks noChangeArrowheads="1"/>
          </p:cNvSpPr>
          <p:nvPr/>
        </p:nvSpPr>
        <p:spPr bwMode="auto">
          <a:xfrm>
            <a:off x="6019800" y="2057400"/>
            <a:ext cx="457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a:latin typeface="Times New Roman" panose="02020603050405020304" pitchFamily="18" charset="0"/>
            </a:endParaRPr>
          </a:p>
        </p:txBody>
      </p:sp>
      <p:sp>
        <p:nvSpPr>
          <p:cNvPr id="160775" name="Rectangle 7">
            <a:extLst>
              <a:ext uri="{FF2B5EF4-FFF2-40B4-BE49-F238E27FC236}">
                <a16:creationId xmlns:a16="http://schemas.microsoft.com/office/drawing/2014/main" id="{E2F3769C-4DF3-4337-BA30-23EF5A347C65}"/>
              </a:ext>
            </a:extLst>
          </p:cNvPr>
          <p:cNvSpPr>
            <a:spLocks noChangeArrowheads="1"/>
          </p:cNvSpPr>
          <p:nvPr/>
        </p:nvSpPr>
        <p:spPr bwMode="auto">
          <a:xfrm>
            <a:off x="1447800" y="2667000"/>
            <a:ext cx="5943600" cy="3352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60775"/>
                                        </p:tgtEl>
                                      </p:cBhvr>
                                    </p:animEffect>
                                    <p:set>
                                      <p:cBhvr>
                                        <p:cTn id="7" dur="1" fill="hold">
                                          <p:stCondLst>
                                            <p:cond delay="499"/>
                                          </p:stCondLst>
                                        </p:cTn>
                                        <p:tgtEl>
                                          <p:spTgt spid="16077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60774"/>
                                        </p:tgtEl>
                                      </p:cBhvr>
                                    </p:animEffect>
                                    <p:set>
                                      <p:cBhvr>
                                        <p:cTn id="12" dur="1" fill="hold">
                                          <p:stCondLst>
                                            <p:cond delay="499"/>
                                          </p:stCondLst>
                                        </p:cTn>
                                        <p:tgtEl>
                                          <p:spTgt spid="1607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4" grpId="0" animBg="1"/>
      <p:bldP spid="16077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9A58D101-A61E-4311-9771-D49DA6D7060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224D0CCC-9972-4D0C-A341-50D0848DE0D7}" type="slidenum">
              <a:rPr lang="en-US" altLang="en-US" sz="1400" smtClean="0">
                <a:solidFill>
                  <a:srgbClr val="0000FF"/>
                </a:solidFill>
              </a:rPr>
              <a:pPr>
                <a:spcBef>
                  <a:spcPct val="0"/>
                </a:spcBef>
                <a:buFontTx/>
                <a:buNone/>
              </a:pPr>
              <a:t>3</a:t>
            </a:fld>
            <a:endParaRPr lang="en-US" altLang="en-US" sz="1400">
              <a:solidFill>
                <a:srgbClr val="0000FF"/>
              </a:solidFill>
            </a:endParaRPr>
          </a:p>
        </p:txBody>
      </p:sp>
      <p:sp>
        <p:nvSpPr>
          <p:cNvPr id="8195" name="Rectangle 2">
            <a:extLst>
              <a:ext uri="{FF2B5EF4-FFF2-40B4-BE49-F238E27FC236}">
                <a16:creationId xmlns:a16="http://schemas.microsoft.com/office/drawing/2014/main" id="{CB098BAF-0C46-478D-9FD3-5C03424E4FFD}"/>
              </a:ext>
            </a:extLst>
          </p:cNvPr>
          <p:cNvSpPr>
            <a:spLocks noGrp="1" noChangeArrowheads="1"/>
          </p:cNvSpPr>
          <p:nvPr>
            <p:ph type="title"/>
          </p:nvPr>
        </p:nvSpPr>
        <p:spPr/>
        <p:txBody>
          <a:bodyPr/>
          <a:lstStyle/>
          <a:p>
            <a:pPr eaLnBrk="1" hangingPunct="1"/>
            <a:r>
              <a:rPr lang="en-US" altLang="en-US"/>
              <a:t>A Brief History</a:t>
            </a:r>
          </a:p>
        </p:txBody>
      </p:sp>
      <p:sp>
        <p:nvSpPr>
          <p:cNvPr id="8196" name="Rectangle 3">
            <a:extLst>
              <a:ext uri="{FF2B5EF4-FFF2-40B4-BE49-F238E27FC236}">
                <a16:creationId xmlns:a16="http://schemas.microsoft.com/office/drawing/2014/main" id="{440C3C8F-59E8-41F8-A0C9-90F9E0761F75}"/>
              </a:ext>
            </a:extLst>
          </p:cNvPr>
          <p:cNvSpPr>
            <a:spLocks noGrp="1" noChangeArrowheads="1"/>
          </p:cNvSpPr>
          <p:nvPr>
            <p:ph type="body" idx="1"/>
          </p:nvPr>
        </p:nvSpPr>
        <p:spPr>
          <a:xfrm>
            <a:off x="685800" y="1524000"/>
            <a:ext cx="5029200" cy="4572000"/>
          </a:xfrm>
        </p:spPr>
        <p:txBody>
          <a:bodyPr/>
          <a:lstStyle/>
          <a:p>
            <a:pPr eaLnBrk="1" hangingPunct="1"/>
            <a:r>
              <a:rPr lang="en-US" altLang="en-US"/>
              <a:t>1958: First integrated circuit</a:t>
            </a:r>
          </a:p>
          <a:p>
            <a:pPr lvl="1" eaLnBrk="1" hangingPunct="1"/>
            <a:r>
              <a:rPr lang="en-US" altLang="en-US"/>
              <a:t>Flip-flop using two transistors</a:t>
            </a:r>
          </a:p>
          <a:p>
            <a:pPr lvl="1" eaLnBrk="1" hangingPunct="1"/>
            <a:r>
              <a:rPr lang="en-US" altLang="en-US"/>
              <a:t>Built by Jack Kilby at Texas Instruments</a:t>
            </a:r>
          </a:p>
          <a:p>
            <a:pPr eaLnBrk="1" hangingPunct="1"/>
            <a:r>
              <a:rPr lang="en-US" altLang="en-US"/>
              <a:t>2010</a:t>
            </a:r>
          </a:p>
          <a:p>
            <a:pPr lvl="1" eaLnBrk="1" hangingPunct="1"/>
            <a:r>
              <a:rPr lang="en-US" altLang="en-US"/>
              <a:t>Intel Core i7 </a:t>
            </a:r>
            <a:r>
              <a:rPr lang="en-US" altLang="en-US">
                <a:latin typeface="Symbol" panose="05050102010706020507" pitchFamily="18" charset="2"/>
              </a:rPr>
              <a:t>m</a:t>
            </a:r>
            <a:r>
              <a:rPr lang="en-US" altLang="en-US"/>
              <a:t>processor </a:t>
            </a:r>
          </a:p>
          <a:p>
            <a:pPr lvl="2" eaLnBrk="1" hangingPunct="1"/>
            <a:r>
              <a:rPr lang="en-US" altLang="en-US"/>
              <a:t>2.3 billion transistors</a:t>
            </a:r>
          </a:p>
          <a:p>
            <a:pPr lvl="1" eaLnBrk="1" hangingPunct="1"/>
            <a:r>
              <a:rPr lang="en-US" altLang="en-US"/>
              <a:t>64 Gb Flash memory </a:t>
            </a:r>
          </a:p>
          <a:p>
            <a:pPr lvl="2" eaLnBrk="1" hangingPunct="1"/>
            <a:r>
              <a:rPr lang="en-US" altLang="en-US"/>
              <a:t>&gt; 16 billion transistors</a:t>
            </a:r>
          </a:p>
        </p:txBody>
      </p:sp>
      <p:pic>
        <p:nvPicPr>
          <p:cNvPr id="8197" name="Picture 4" descr="0102b">
            <a:extLst>
              <a:ext uri="{FF2B5EF4-FFF2-40B4-BE49-F238E27FC236}">
                <a16:creationId xmlns:a16="http://schemas.microsoft.com/office/drawing/2014/main" id="{6C36526D-3E46-45C5-A165-EF5D49E18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524000"/>
            <a:ext cx="27432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5">
            <a:extLst>
              <a:ext uri="{FF2B5EF4-FFF2-40B4-BE49-F238E27FC236}">
                <a16:creationId xmlns:a16="http://schemas.microsoft.com/office/drawing/2014/main" id="{4F365FE3-D755-4356-AE26-C3CB3DC9DE51}"/>
              </a:ext>
            </a:extLst>
          </p:cNvPr>
          <p:cNvSpPr txBox="1">
            <a:spLocks noChangeArrowheads="1"/>
          </p:cNvSpPr>
          <p:nvPr/>
        </p:nvSpPr>
        <p:spPr bwMode="auto">
          <a:xfrm>
            <a:off x="5638800" y="3429000"/>
            <a:ext cx="2819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US" altLang="en-US" sz="900"/>
              <a:t>Courtesy Texas Instruments</a:t>
            </a:r>
          </a:p>
        </p:txBody>
      </p:sp>
      <p:pic>
        <p:nvPicPr>
          <p:cNvPr id="8199" name="Picture 7">
            <a:extLst>
              <a:ext uri="{FF2B5EF4-FFF2-40B4-BE49-F238E27FC236}">
                <a16:creationId xmlns:a16="http://schemas.microsoft.com/office/drawing/2014/main" id="{1E237FC5-8452-457B-B15B-B993EFD299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733800"/>
            <a:ext cx="197326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Text Box 9">
            <a:extLst>
              <a:ext uri="{FF2B5EF4-FFF2-40B4-BE49-F238E27FC236}">
                <a16:creationId xmlns:a16="http://schemas.microsoft.com/office/drawing/2014/main" id="{02A3DA84-A144-4786-B2E5-9313BCA892A8}"/>
              </a:ext>
            </a:extLst>
          </p:cNvPr>
          <p:cNvSpPr txBox="1">
            <a:spLocks noChangeArrowheads="1"/>
          </p:cNvSpPr>
          <p:nvPr/>
        </p:nvSpPr>
        <p:spPr bwMode="auto">
          <a:xfrm>
            <a:off x="7696200" y="5562600"/>
            <a:ext cx="990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900"/>
              <a:t>[Trinh09]</a:t>
            </a:r>
          </a:p>
          <a:p>
            <a:pPr eaLnBrk="1" hangingPunct="1">
              <a:spcBef>
                <a:spcPct val="50000"/>
              </a:spcBef>
              <a:buFontTx/>
              <a:buNone/>
            </a:pPr>
            <a:r>
              <a:rPr lang="en-US" altLang="en-US" sz="900"/>
              <a:t>© 2009 IEEE</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3DA75F56-B7C4-4147-9058-7E4FFAA5857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8AE06AA4-2378-41A5-A948-B7F2B4E07DF1}" type="slidenum">
              <a:rPr lang="en-US" altLang="en-US" sz="1400" smtClean="0">
                <a:solidFill>
                  <a:srgbClr val="0000FF"/>
                </a:solidFill>
              </a:rPr>
              <a:pPr>
                <a:spcBef>
                  <a:spcPct val="0"/>
                </a:spcBef>
                <a:buFontTx/>
                <a:buNone/>
              </a:pPr>
              <a:t>4</a:t>
            </a:fld>
            <a:endParaRPr lang="en-US" altLang="en-US" sz="1400">
              <a:solidFill>
                <a:srgbClr val="0000FF"/>
              </a:solidFill>
            </a:endParaRPr>
          </a:p>
        </p:txBody>
      </p:sp>
      <p:sp>
        <p:nvSpPr>
          <p:cNvPr id="10243" name="Rectangle 2">
            <a:extLst>
              <a:ext uri="{FF2B5EF4-FFF2-40B4-BE49-F238E27FC236}">
                <a16:creationId xmlns:a16="http://schemas.microsoft.com/office/drawing/2014/main" id="{B4407BB9-0F66-4318-8880-C737653677DE}"/>
              </a:ext>
            </a:extLst>
          </p:cNvPr>
          <p:cNvSpPr>
            <a:spLocks noGrp="1" noChangeArrowheads="1"/>
          </p:cNvSpPr>
          <p:nvPr>
            <p:ph type="title"/>
          </p:nvPr>
        </p:nvSpPr>
        <p:spPr/>
        <p:txBody>
          <a:bodyPr/>
          <a:lstStyle/>
          <a:p>
            <a:pPr eaLnBrk="1" hangingPunct="1"/>
            <a:r>
              <a:rPr lang="en-US" altLang="en-US" sz="4000"/>
              <a:t>Growth Rate</a:t>
            </a:r>
          </a:p>
        </p:txBody>
      </p:sp>
      <p:sp>
        <p:nvSpPr>
          <p:cNvPr id="10244" name="Rectangle 3">
            <a:extLst>
              <a:ext uri="{FF2B5EF4-FFF2-40B4-BE49-F238E27FC236}">
                <a16:creationId xmlns:a16="http://schemas.microsoft.com/office/drawing/2014/main" id="{A3949AFE-EDD1-4880-BE23-2137FBC252D2}"/>
              </a:ext>
            </a:extLst>
          </p:cNvPr>
          <p:cNvSpPr>
            <a:spLocks noGrp="1" noChangeArrowheads="1"/>
          </p:cNvSpPr>
          <p:nvPr>
            <p:ph type="body" idx="1"/>
          </p:nvPr>
        </p:nvSpPr>
        <p:spPr/>
        <p:txBody>
          <a:bodyPr/>
          <a:lstStyle/>
          <a:p>
            <a:pPr eaLnBrk="1" hangingPunct="1"/>
            <a:r>
              <a:rPr lang="en-US" altLang="en-US"/>
              <a:t>53% compound annual growth rate over 50 years</a:t>
            </a:r>
          </a:p>
          <a:p>
            <a:pPr lvl="1" eaLnBrk="1" hangingPunct="1"/>
            <a:r>
              <a:rPr lang="en-US" altLang="en-US"/>
              <a:t>No other technology has grown so fast so long</a:t>
            </a:r>
          </a:p>
          <a:p>
            <a:pPr eaLnBrk="1" hangingPunct="1"/>
            <a:r>
              <a:rPr lang="en-US" altLang="en-US"/>
              <a:t>Driven by miniaturization of transistors</a:t>
            </a:r>
          </a:p>
          <a:p>
            <a:pPr lvl="1" eaLnBrk="1" hangingPunct="1"/>
            <a:r>
              <a:rPr lang="en-US" altLang="en-US"/>
              <a:t>Smaller is cheaper, faster, lower in power!</a:t>
            </a:r>
          </a:p>
          <a:p>
            <a:pPr lvl="1" eaLnBrk="1" hangingPunct="1"/>
            <a:r>
              <a:rPr lang="en-US" altLang="en-US"/>
              <a:t>Revolutionary effects on society</a:t>
            </a:r>
          </a:p>
          <a:p>
            <a:pPr eaLnBrk="1" hangingPunct="1"/>
            <a:endParaRPr lang="en-US" altLang="en-US"/>
          </a:p>
        </p:txBody>
      </p:sp>
      <p:pic>
        <p:nvPicPr>
          <p:cNvPr id="10245" name="Picture 4">
            <a:extLst>
              <a:ext uri="{FF2B5EF4-FFF2-40B4-BE49-F238E27FC236}">
                <a16:creationId xmlns:a16="http://schemas.microsoft.com/office/drawing/2014/main" id="{385AD726-70BC-44F3-A4EB-83447231C4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10000"/>
            <a:ext cx="640080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a:extLst>
              <a:ext uri="{FF2B5EF4-FFF2-40B4-BE49-F238E27FC236}">
                <a16:creationId xmlns:a16="http://schemas.microsoft.com/office/drawing/2014/main" id="{58131045-1FEA-4460-A49C-3F8D093D2C02}"/>
              </a:ext>
            </a:extLst>
          </p:cNvPr>
          <p:cNvSpPr txBox="1">
            <a:spLocks noChangeArrowheads="1"/>
          </p:cNvSpPr>
          <p:nvPr/>
        </p:nvSpPr>
        <p:spPr bwMode="auto">
          <a:xfrm>
            <a:off x="7086600" y="5486400"/>
            <a:ext cx="13716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900"/>
              <a:t>[Moore65]</a:t>
            </a:r>
          </a:p>
          <a:p>
            <a:pPr eaLnBrk="1" hangingPunct="1">
              <a:spcBef>
                <a:spcPct val="50000"/>
              </a:spcBef>
              <a:buFontTx/>
              <a:buNone/>
            </a:pPr>
            <a:r>
              <a:rPr lang="en-US" altLang="en-US" sz="900"/>
              <a:t>Electronics Magazine</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FBD6F89C-89D5-451C-A324-B1D5249E97E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6C52C872-C4FB-4E6A-96B4-FC8487779567}" type="slidenum">
              <a:rPr lang="en-US" altLang="en-US" sz="1400" smtClean="0">
                <a:solidFill>
                  <a:srgbClr val="0000FF"/>
                </a:solidFill>
              </a:rPr>
              <a:pPr>
                <a:spcBef>
                  <a:spcPct val="0"/>
                </a:spcBef>
                <a:buFontTx/>
                <a:buNone/>
              </a:pPr>
              <a:t>5</a:t>
            </a:fld>
            <a:endParaRPr lang="en-US" altLang="en-US" sz="1400">
              <a:solidFill>
                <a:srgbClr val="0000FF"/>
              </a:solidFill>
            </a:endParaRPr>
          </a:p>
        </p:txBody>
      </p:sp>
      <p:sp>
        <p:nvSpPr>
          <p:cNvPr id="12291" name="Rectangle 2">
            <a:extLst>
              <a:ext uri="{FF2B5EF4-FFF2-40B4-BE49-F238E27FC236}">
                <a16:creationId xmlns:a16="http://schemas.microsoft.com/office/drawing/2014/main" id="{34D965E4-76DF-4327-AFD0-2FE8359E1ED6}"/>
              </a:ext>
            </a:extLst>
          </p:cNvPr>
          <p:cNvSpPr>
            <a:spLocks noGrp="1" noChangeArrowheads="1"/>
          </p:cNvSpPr>
          <p:nvPr>
            <p:ph type="title"/>
          </p:nvPr>
        </p:nvSpPr>
        <p:spPr/>
        <p:txBody>
          <a:bodyPr/>
          <a:lstStyle/>
          <a:p>
            <a:pPr eaLnBrk="1" hangingPunct="1"/>
            <a:r>
              <a:rPr lang="en-US" altLang="en-US"/>
              <a:t>Annual Sales</a:t>
            </a:r>
          </a:p>
        </p:txBody>
      </p:sp>
      <p:sp>
        <p:nvSpPr>
          <p:cNvPr id="12292" name="Rectangle 4">
            <a:extLst>
              <a:ext uri="{FF2B5EF4-FFF2-40B4-BE49-F238E27FC236}">
                <a16:creationId xmlns:a16="http://schemas.microsoft.com/office/drawing/2014/main" id="{220863BD-A2C6-45E4-B155-244839608426}"/>
              </a:ext>
            </a:extLst>
          </p:cNvPr>
          <p:cNvSpPr>
            <a:spLocks noGrp="1" noChangeArrowheads="1"/>
          </p:cNvSpPr>
          <p:nvPr>
            <p:ph type="body" idx="1"/>
          </p:nvPr>
        </p:nvSpPr>
        <p:spPr/>
        <p:txBody>
          <a:bodyPr/>
          <a:lstStyle/>
          <a:p>
            <a:pPr eaLnBrk="1" hangingPunct="1"/>
            <a:r>
              <a:rPr lang="en-US" altLang="en-US"/>
              <a:t>&gt;10</a:t>
            </a:r>
            <a:r>
              <a:rPr lang="en-US" altLang="en-US" baseline="30000"/>
              <a:t>19</a:t>
            </a:r>
            <a:r>
              <a:rPr lang="en-US" altLang="en-US"/>
              <a:t> transistors manufactured in 2008</a:t>
            </a:r>
          </a:p>
          <a:p>
            <a:pPr lvl="1" eaLnBrk="1" hangingPunct="1"/>
            <a:r>
              <a:rPr lang="en-US" altLang="en-US"/>
              <a:t>1 billion for every human on the planet</a:t>
            </a:r>
          </a:p>
        </p:txBody>
      </p:sp>
      <p:pic>
        <p:nvPicPr>
          <p:cNvPr id="12293" name="Picture 7">
            <a:extLst>
              <a:ext uri="{FF2B5EF4-FFF2-40B4-BE49-F238E27FC236}">
                <a16:creationId xmlns:a16="http://schemas.microsoft.com/office/drawing/2014/main" id="{C8020E24-94A5-4CE5-A2AF-C965BFBCA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438400"/>
            <a:ext cx="7848600"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72C52B35-DA78-4FB7-AB7B-FC3164BC275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20EE47F5-C872-42EA-AD23-7F2BA92CB985}" type="slidenum">
              <a:rPr lang="en-US" altLang="en-US" sz="1400" smtClean="0">
                <a:solidFill>
                  <a:srgbClr val="0000FF"/>
                </a:solidFill>
              </a:rPr>
              <a:pPr>
                <a:spcBef>
                  <a:spcPct val="0"/>
                </a:spcBef>
                <a:buFontTx/>
                <a:buNone/>
              </a:pPr>
              <a:t>6</a:t>
            </a:fld>
            <a:endParaRPr lang="en-US" altLang="en-US" sz="1400">
              <a:solidFill>
                <a:srgbClr val="0000FF"/>
              </a:solidFill>
            </a:endParaRPr>
          </a:p>
        </p:txBody>
      </p:sp>
      <p:sp>
        <p:nvSpPr>
          <p:cNvPr id="14339" name="Rectangle 2">
            <a:extLst>
              <a:ext uri="{FF2B5EF4-FFF2-40B4-BE49-F238E27FC236}">
                <a16:creationId xmlns:a16="http://schemas.microsoft.com/office/drawing/2014/main" id="{1C22A860-7775-4BD9-8B13-0D21CFB8B643}"/>
              </a:ext>
            </a:extLst>
          </p:cNvPr>
          <p:cNvSpPr>
            <a:spLocks noGrp="1" noChangeArrowheads="1"/>
          </p:cNvSpPr>
          <p:nvPr>
            <p:ph type="title"/>
          </p:nvPr>
        </p:nvSpPr>
        <p:spPr>
          <a:xfrm>
            <a:off x="381000" y="533400"/>
            <a:ext cx="8534400" cy="685800"/>
          </a:xfrm>
        </p:spPr>
        <p:txBody>
          <a:bodyPr/>
          <a:lstStyle/>
          <a:p>
            <a:pPr eaLnBrk="1" hangingPunct="1"/>
            <a:r>
              <a:rPr lang="en-US" altLang="en-US"/>
              <a:t>Invention of the Transistor</a:t>
            </a:r>
          </a:p>
        </p:txBody>
      </p:sp>
      <p:sp>
        <p:nvSpPr>
          <p:cNvPr id="14340" name="Rectangle 3">
            <a:extLst>
              <a:ext uri="{FF2B5EF4-FFF2-40B4-BE49-F238E27FC236}">
                <a16:creationId xmlns:a16="http://schemas.microsoft.com/office/drawing/2014/main" id="{A007CDB1-FAC0-43E1-91EE-B53AB4AAB569}"/>
              </a:ext>
            </a:extLst>
          </p:cNvPr>
          <p:cNvSpPr>
            <a:spLocks noGrp="1" noChangeArrowheads="1"/>
          </p:cNvSpPr>
          <p:nvPr>
            <p:ph type="body" idx="1"/>
          </p:nvPr>
        </p:nvSpPr>
        <p:spPr/>
        <p:txBody>
          <a:bodyPr/>
          <a:lstStyle/>
          <a:p>
            <a:pPr eaLnBrk="1" hangingPunct="1"/>
            <a:r>
              <a:rPr lang="en-US" altLang="en-US"/>
              <a:t>Vacuum tubes ruled in first half of 20</a:t>
            </a:r>
            <a:r>
              <a:rPr lang="en-US" altLang="en-US" baseline="30000"/>
              <a:t>th</a:t>
            </a:r>
            <a:r>
              <a:rPr lang="en-US" altLang="en-US"/>
              <a:t> century Large, expensive, power-hungry, unreliable</a:t>
            </a:r>
          </a:p>
          <a:p>
            <a:pPr eaLnBrk="1" hangingPunct="1"/>
            <a:r>
              <a:rPr lang="en-US" altLang="en-US"/>
              <a:t>1947: first point contact transistor</a:t>
            </a:r>
          </a:p>
          <a:p>
            <a:pPr lvl="1" eaLnBrk="1" hangingPunct="1"/>
            <a:r>
              <a:rPr lang="en-US" altLang="en-US"/>
              <a:t>John Bardeen and Walter Brattain at Bell Labs</a:t>
            </a:r>
          </a:p>
          <a:p>
            <a:pPr lvl="1" eaLnBrk="1" hangingPunct="1"/>
            <a:r>
              <a:rPr lang="en-US" altLang="en-US"/>
              <a:t>See </a:t>
            </a:r>
            <a:r>
              <a:rPr lang="en-US" altLang="en-US" i="1"/>
              <a:t>Crystal Fire</a:t>
            </a:r>
          </a:p>
          <a:p>
            <a:pPr lvl="1" eaLnBrk="1" hangingPunct="1">
              <a:buFontTx/>
              <a:buNone/>
            </a:pPr>
            <a:r>
              <a:rPr lang="en-US" altLang="en-US"/>
              <a:t>	by Riordan, Hoddeson</a:t>
            </a:r>
            <a:endParaRPr lang="en-US" altLang="en-US">
              <a:latin typeface="Verdana" panose="020B0604030504040204" pitchFamily="34" charset="0"/>
            </a:endParaRPr>
          </a:p>
        </p:txBody>
      </p:sp>
      <p:pic>
        <p:nvPicPr>
          <p:cNvPr id="14341" name="Picture 7" descr="lect1transistor">
            <a:extLst>
              <a:ext uri="{FF2B5EF4-FFF2-40B4-BE49-F238E27FC236}">
                <a16:creationId xmlns:a16="http://schemas.microsoft.com/office/drawing/2014/main" id="{0C7E7034-903A-43EF-8277-D91644D9A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167063"/>
            <a:ext cx="3451225" cy="291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 Box 8">
            <a:extLst>
              <a:ext uri="{FF2B5EF4-FFF2-40B4-BE49-F238E27FC236}">
                <a16:creationId xmlns:a16="http://schemas.microsoft.com/office/drawing/2014/main" id="{3346784D-7BC6-49F3-B74B-00DC5DC609AB}"/>
              </a:ext>
            </a:extLst>
          </p:cNvPr>
          <p:cNvSpPr txBox="1">
            <a:spLocks noChangeArrowheads="1"/>
          </p:cNvSpPr>
          <p:nvPr/>
        </p:nvSpPr>
        <p:spPr bwMode="auto">
          <a:xfrm>
            <a:off x="3886200" y="5486400"/>
            <a:ext cx="990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50000"/>
              </a:spcBef>
              <a:buFontTx/>
              <a:buNone/>
            </a:pPr>
            <a:r>
              <a:rPr lang="en-US" altLang="en-US" sz="900"/>
              <a:t>AT&amp;T Archives.  Reprinted with permission.</a:t>
            </a: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E9A0C53E-218A-4EC6-BBE2-5D967A8DE40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BED9E332-ECAC-44EF-884A-D8F15AF6137F}" type="slidenum">
              <a:rPr lang="en-US" altLang="en-US" sz="1400" smtClean="0">
                <a:solidFill>
                  <a:srgbClr val="0000FF"/>
                </a:solidFill>
              </a:rPr>
              <a:pPr>
                <a:spcBef>
                  <a:spcPct val="0"/>
                </a:spcBef>
                <a:buFontTx/>
                <a:buNone/>
              </a:pPr>
              <a:t>7</a:t>
            </a:fld>
            <a:endParaRPr lang="en-US" altLang="en-US" sz="1400">
              <a:solidFill>
                <a:srgbClr val="0000FF"/>
              </a:solidFill>
            </a:endParaRPr>
          </a:p>
        </p:txBody>
      </p:sp>
      <p:sp>
        <p:nvSpPr>
          <p:cNvPr id="16387" name="Rectangle 2">
            <a:extLst>
              <a:ext uri="{FF2B5EF4-FFF2-40B4-BE49-F238E27FC236}">
                <a16:creationId xmlns:a16="http://schemas.microsoft.com/office/drawing/2014/main" id="{1F76A220-A7A1-49F2-82E1-7BC626F0BFDE}"/>
              </a:ext>
            </a:extLst>
          </p:cNvPr>
          <p:cNvSpPr>
            <a:spLocks noGrp="1" noChangeArrowheads="1"/>
          </p:cNvSpPr>
          <p:nvPr>
            <p:ph type="title"/>
          </p:nvPr>
        </p:nvSpPr>
        <p:spPr/>
        <p:txBody>
          <a:bodyPr/>
          <a:lstStyle/>
          <a:p>
            <a:pPr eaLnBrk="1" hangingPunct="1"/>
            <a:r>
              <a:rPr lang="en-US" altLang="en-US"/>
              <a:t>Transistor Types</a:t>
            </a:r>
          </a:p>
        </p:txBody>
      </p:sp>
      <p:sp>
        <p:nvSpPr>
          <p:cNvPr id="16388" name="Rectangle 3">
            <a:extLst>
              <a:ext uri="{FF2B5EF4-FFF2-40B4-BE49-F238E27FC236}">
                <a16:creationId xmlns:a16="http://schemas.microsoft.com/office/drawing/2014/main" id="{625C2DD1-6F1E-4A53-90FB-595D21F0BFB7}"/>
              </a:ext>
            </a:extLst>
          </p:cNvPr>
          <p:cNvSpPr>
            <a:spLocks noGrp="1" noChangeArrowheads="1"/>
          </p:cNvSpPr>
          <p:nvPr>
            <p:ph type="body" idx="1"/>
          </p:nvPr>
        </p:nvSpPr>
        <p:spPr/>
        <p:txBody>
          <a:bodyPr/>
          <a:lstStyle/>
          <a:p>
            <a:pPr eaLnBrk="1" hangingPunct="1"/>
            <a:r>
              <a:rPr lang="en-US" altLang="en-US"/>
              <a:t>Bipolar transistors</a:t>
            </a:r>
          </a:p>
          <a:p>
            <a:pPr lvl="1" eaLnBrk="1" hangingPunct="1"/>
            <a:r>
              <a:rPr lang="en-US" altLang="en-US"/>
              <a:t>npn or pnp silicon structure</a:t>
            </a:r>
          </a:p>
          <a:p>
            <a:pPr lvl="1" eaLnBrk="1" hangingPunct="1"/>
            <a:r>
              <a:rPr lang="en-US" altLang="en-US"/>
              <a:t>Small current into very thin base layer controls large currents between emitter and collector</a:t>
            </a:r>
          </a:p>
          <a:p>
            <a:pPr lvl="1" eaLnBrk="1" hangingPunct="1"/>
            <a:r>
              <a:rPr lang="en-US" altLang="en-US"/>
              <a:t>Base currents limit integration density</a:t>
            </a:r>
          </a:p>
          <a:p>
            <a:pPr eaLnBrk="1" hangingPunct="1"/>
            <a:r>
              <a:rPr lang="en-US" altLang="en-US"/>
              <a:t>Metal Oxide Semiconductor Field Effect Transistors</a:t>
            </a:r>
          </a:p>
          <a:p>
            <a:pPr lvl="1" eaLnBrk="1" hangingPunct="1"/>
            <a:r>
              <a:rPr lang="en-US" altLang="en-US"/>
              <a:t>nMOS and pMOS MOSFETS</a:t>
            </a:r>
          </a:p>
          <a:p>
            <a:pPr lvl="1" eaLnBrk="1" hangingPunct="1"/>
            <a:r>
              <a:rPr lang="en-US" altLang="en-US"/>
              <a:t>Voltage applied to insulated gate controls current between source and drain</a:t>
            </a:r>
          </a:p>
          <a:p>
            <a:pPr lvl="1" eaLnBrk="1" hangingPunct="1"/>
            <a:r>
              <a:rPr lang="en-US" altLang="en-US"/>
              <a:t>Low power allows very high integration</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93D2695B-A013-4F68-B033-17BCAE3224C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BF6FA55A-8063-4B02-98D8-32AA22F80DE9}" type="slidenum">
              <a:rPr lang="en-US" altLang="en-US" sz="1400" smtClean="0">
                <a:solidFill>
                  <a:srgbClr val="0000FF"/>
                </a:solidFill>
              </a:rPr>
              <a:pPr>
                <a:spcBef>
                  <a:spcPct val="0"/>
                </a:spcBef>
                <a:buFontTx/>
                <a:buNone/>
              </a:pPr>
              <a:t>8</a:t>
            </a:fld>
            <a:endParaRPr lang="en-US" altLang="en-US" sz="1400">
              <a:solidFill>
                <a:srgbClr val="0000FF"/>
              </a:solidFill>
            </a:endParaRPr>
          </a:p>
        </p:txBody>
      </p:sp>
      <p:sp>
        <p:nvSpPr>
          <p:cNvPr id="18435" name="Rectangle 3">
            <a:extLst>
              <a:ext uri="{FF2B5EF4-FFF2-40B4-BE49-F238E27FC236}">
                <a16:creationId xmlns:a16="http://schemas.microsoft.com/office/drawing/2014/main" id="{5D2C584F-8F8F-41F9-889A-C38AA9B38701}"/>
              </a:ext>
            </a:extLst>
          </p:cNvPr>
          <p:cNvSpPr>
            <a:spLocks noGrp="1" noChangeArrowheads="1"/>
          </p:cNvSpPr>
          <p:nvPr>
            <p:ph type="body" idx="1"/>
          </p:nvPr>
        </p:nvSpPr>
        <p:spPr/>
        <p:txBody>
          <a:bodyPr/>
          <a:lstStyle/>
          <a:p>
            <a:pPr eaLnBrk="1" hangingPunct="1"/>
            <a:r>
              <a:rPr lang="en-US" altLang="en-US"/>
              <a:t>1970</a:t>
            </a:r>
            <a:r>
              <a:rPr lang="ja-JP" altLang="en-US"/>
              <a:t>’</a:t>
            </a:r>
            <a:r>
              <a:rPr lang="en-US" altLang="ja-JP"/>
              <a:t>s processes usually had only nMOS transistors</a:t>
            </a:r>
          </a:p>
          <a:p>
            <a:pPr lvl="1" eaLnBrk="1" hangingPunct="1"/>
            <a:r>
              <a:rPr lang="en-US" altLang="en-US"/>
              <a:t>Inexpensive, but consume power while idle</a:t>
            </a:r>
            <a:endParaRPr lang="en-US" altLang="en-US" sz="2800"/>
          </a:p>
          <a:p>
            <a:pPr lvl="1" eaLnBrk="1" hangingPunct="1"/>
            <a:endParaRPr lang="en-US" altLang="en-US" sz="2800"/>
          </a:p>
          <a:p>
            <a:pPr lvl="1" eaLnBrk="1" hangingPunct="1"/>
            <a:endParaRPr lang="en-US" altLang="en-US" sz="2800"/>
          </a:p>
          <a:p>
            <a:pPr lvl="1" eaLnBrk="1" hangingPunct="1"/>
            <a:endParaRPr lang="en-US" altLang="en-US"/>
          </a:p>
          <a:p>
            <a:pPr lvl="1" eaLnBrk="1" hangingPunct="1"/>
            <a:endParaRPr lang="en-US" altLang="en-US"/>
          </a:p>
          <a:p>
            <a:pPr lvl="1" eaLnBrk="1" hangingPunct="1"/>
            <a:endParaRPr lang="en-US" altLang="en-US"/>
          </a:p>
          <a:p>
            <a:pPr lvl="1" eaLnBrk="1" hangingPunct="1"/>
            <a:endParaRPr lang="en-US" altLang="en-US"/>
          </a:p>
          <a:p>
            <a:pPr eaLnBrk="1" hangingPunct="1"/>
            <a:r>
              <a:rPr lang="en-US" altLang="en-US"/>
              <a:t>1980s-present: CMOS processes for low idle power</a:t>
            </a:r>
          </a:p>
          <a:p>
            <a:pPr lvl="1" eaLnBrk="1" hangingPunct="1"/>
            <a:endParaRPr lang="en-US" altLang="en-US"/>
          </a:p>
        </p:txBody>
      </p:sp>
      <p:sp>
        <p:nvSpPr>
          <p:cNvPr id="18436" name="Rectangle 2">
            <a:extLst>
              <a:ext uri="{FF2B5EF4-FFF2-40B4-BE49-F238E27FC236}">
                <a16:creationId xmlns:a16="http://schemas.microsoft.com/office/drawing/2014/main" id="{50F749AC-0F22-466A-A5D8-F3BB77FAF340}"/>
              </a:ext>
            </a:extLst>
          </p:cNvPr>
          <p:cNvSpPr>
            <a:spLocks noGrp="1" noChangeArrowheads="1"/>
          </p:cNvSpPr>
          <p:nvPr>
            <p:ph type="title"/>
          </p:nvPr>
        </p:nvSpPr>
        <p:spPr/>
        <p:txBody>
          <a:bodyPr/>
          <a:lstStyle/>
          <a:p>
            <a:pPr eaLnBrk="1" hangingPunct="1"/>
            <a:r>
              <a:rPr lang="en-US" altLang="en-US"/>
              <a:t>MOS Integrated Circuits</a:t>
            </a:r>
          </a:p>
        </p:txBody>
      </p:sp>
      <p:sp>
        <p:nvSpPr>
          <p:cNvPr id="18437" name="Text Box 6">
            <a:extLst>
              <a:ext uri="{FF2B5EF4-FFF2-40B4-BE49-F238E27FC236}">
                <a16:creationId xmlns:a16="http://schemas.microsoft.com/office/drawing/2014/main" id="{584093C2-CBE7-47F0-BDEF-647DCE0D8A39}"/>
              </a:ext>
            </a:extLst>
          </p:cNvPr>
          <p:cNvSpPr txBox="1">
            <a:spLocks noChangeArrowheads="1"/>
          </p:cNvSpPr>
          <p:nvPr/>
        </p:nvSpPr>
        <p:spPr bwMode="auto">
          <a:xfrm>
            <a:off x="685800" y="51816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a:t>Intel 1101 256-bit SRAM</a:t>
            </a:r>
          </a:p>
        </p:txBody>
      </p:sp>
      <p:sp>
        <p:nvSpPr>
          <p:cNvPr id="18438" name="Text Box 7">
            <a:extLst>
              <a:ext uri="{FF2B5EF4-FFF2-40B4-BE49-F238E27FC236}">
                <a16:creationId xmlns:a16="http://schemas.microsoft.com/office/drawing/2014/main" id="{7E80AAAE-4C60-4219-9D5A-1C795381D9E3}"/>
              </a:ext>
            </a:extLst>
          </p:cNvPr>
          <p:cNvSpPr txBox="1">
            <a:spLocks noChangeArrowheads="1"/>
          </p:cNvSpPr>
          <p:nvPr/>
        </p:nvSpPr>
        <p:spPr bwMode="auto">
          <a:xfrm>
            <a:off x="4495800" y="51816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a:t>Intel 4004 4-bit </a:t>
            </a:r>
            <a:r>
              <a:rPr lang="en-US" altLang="en-US">
                <a:latin typeface="Symbol" panose="05050102010706020507" pitchFamily="18" charset="2"/>
              </a:rPr>
              <a:t>m</a:t>
            </a:r>
            <a:r>
              <a:rPr lang="en-US" altLang="en-US"/>
              <a:t>Proc</a:t>
            </a:r>
          </a:p>
        </p:txBody>
      </p:sp>
      <p:pic>
        <p:nvPicPr>
          <p:cNvPr id="18439" name="Picture 10" descr="0103a">
            <a:extLst>
              <a:ext uri="{FF2B5EF4-FFF2-40B4-BE49-F238E27FC236}">
                <a16:creationId xmlns:a16="http://schemas.microsoft.com/office/drawing/2014/main" id="{9D2C3E36-14CC-483D-8312-CC682B023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71800"/>
            <a:ext cx="2362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11" descr="0103b">
            <a:extLst>
              <a:ext uri="{FF2B5EF4-FFF2-40B4-BE49-F238E27FC236}">
                <a16:creationId xmlns:a16="http://schemas.microsoft.com/office/drawing/2014/main" id="{156CA363-F4A4-4723-9D01-80D77C34C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743200"/>
            <a:ext cx="3733800"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Text Box 12">
            <a:extLst>
              <a:ext uri="{FF2B5EF4-FFF2-40B4-BE49-F238E27FC236}">
                <a16:creationId xmlns:a16="http://schemas.microsoft.com/office/drawing/2014/main" id="{08AF03E6-16D9-45EE-A571-05364BF0AF28}"/>
              </a:ext>
            </a:extLst>
          </p:cNvPr>
          <p:cNvSpPr txBox="1">
            <a:spLocks noChangeArrowheads="1"/>
          </p:cNvSpPr>
          <p:nvPr/>
        </p:nvSpPr>
        <p:spPr bwMode="auto">
          <a:xfrm>
            <a:off x="3276600" y="4648200"/>
            <a:ext cx="9906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900"/>
              <a:t>[Vadasz69]</a:t>
            </a:r>
          </a:p>
          <a:p>
            <a:pPr eaLnBrk="1" hangingPunct="1">
              <a:spcBef>
                <a:spcPct val="50000"/>
              </a:spcBef>
              <a:buFontTx/>
              <a:buNone/>
            </a:pPr>
            <a:r>
              <a:rPr lang="en-US" altLang="en-US" sz="900"/>
              <a:t>© 1969 IEEE.</a:t>
            </a:r>
          </a:p>
        </p:txBody>
      </p:sp>
      <p:sp>
        <p:nvSpPr>
          <p:cNvPr id="18442" name="Text Box 13">
            <a:extLst>
              <a:ext uri="{FF2B5EF4-FFF2-40B4-BE49-F238E27FC236}">
                <a16:creationId xmlns:a16="http://schemas.microsoft.com/office/drawing/2014/main" id="{DE955224-2C04-4E78-934D-1EF1FB14BE66}"/>
              </a:ext>
            </a:extLst>
          </p:cNvPr>
          <p:cNvSpPr txBox="1">
            <a:spLocks noChangeArrowheads="1"/>
          </p:cNvSpPr>
          <p:nvPr/>
        </p:nvSpPr>
        <p:spPr bwMode="auto">
          <a:xfrm>
            <a:off x="8001000" y="4419600"/>
            <a:ext cx="83820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900"/>
              <a:t>Intel Museum.</a:t>
            </a:r>
          </a:p>
          <a:p>
            <a:pPr eaLnBrk="1" hangingPunct="1">
              <a:spcBef>
                <a:spcPct val="50000"/>
              </a:spcBef>
              <a:buFontTx/>
              <a:buNone/>
            </a:pPr>
            <a:r>
              <a:rPr lang="en-US" altLang="en-US" sz="900"/>
              <a:t>Reprinted with permission.</a:t>
            </a: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3B9159A4-9342-4ECD-8A60-819F19CB5C4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34FC246D-C79B-4FF8-AE48-443CD7CEC36E}" type="slidenum">
              <a:rPr lang="en-US" altLang="en-US" sz="1400" smtClean="0">
                <a:solidFill>
                  <a:srgbClr val="0000FF"/>
                </a:solidFill>
              </a:rPr>
              <a:pPr>
                <a:spcBef>
                  <a:spcPct val="0"/>
                </a:spcBef>
                <a:buFontTx/>
                <a:buNone/>
              </a:pPr>
              <a:t>9</a:t>
            </a:fld>
            <a:endParaRPr lang="en-US" altLang="en-US" sz="1400">
              <a:solidFill>
                <a:srgbClr val="0000FF"/>
              </a:solidFill>
            </a:endParaRPr>
          </a:p>
        </p:txBody>
      </p:sp>
      <p:sp>
        <p:nvSpPr>
          <p:cNvPr id="20483" name="Rectangle 2">
            <a:extLst>
              <a:ext uri="{FF2B5EF4-FFF2-40B4-BE49-F238E27FC236}">
                <a16:creationId xmlns:a16="http://schemas.microsoft.com/office/drawing/2014/main" id="{A517A55C-B17A-40CF-A35C-F091F78EED7E}"/>
              </a:ext>
            </a:extLst>
          </p:cNvPr>
          <p:cNvSpPr>
            <a:spLocks noGrp="1" noChangeArrowheads="1"/>
          </p:cNvSpPr>
          <p:nvPr>
            <p:ph type="title"/>
          </p:nvPr>
        </p:nvSpPr>
        <p:spPr/>
        <p:txBody>
          <a:bodyPr/>
          <a:lstStyle/>
          <a:p>
            <a:pPr eaLnBrk="1" hangingPunct="1"/>
            <a:r>
              <a:rPr lang="en-US" altLang="en-US"/>
              <a:t>Moore</a:t>
            </a:r>
            <a:r>
              <a:rPr lang="ja-JP" altLang="en-US"/>
              <a:t>’</a:t>
            </a:r>
            <a:r>
              <a:rPr lang="en-US" altLang="ja-JP"/>
              <a:t>s Law: Then</a:t>
            </a:r>
            <a:endParaRPr lang="en-US" altLang="en-US"/>
          </a:p>
        </p:txBody>
      </p:sp>
      <p:sp>
        <p:nvSpPr>
          <p:cNvPr id="20484" name="Rectangle 3">
            <a:extLst>
              <a:ext uri="{FF2B5EF4-FFF2-40B4-BE49-F238E27FC236}">
                <a16:creationId xmlns:a16="http://schemas.microsoft.com/office/drawing/2014/main" id="{BF086F2D-79CA-4397-BADF-C74C811FF8FA}"/>
              </a:ext>
            </a:extLst>
          </p:cNvPr>
          <p:cNvSpPr>
            <a:spLocks noGrp="1" noChangeArrowheads="1"/>
          </p:cNvSpPr>
          <p:nvPr>
            <p:ph type="body" idx="1"/>
          </p:nvPr>
        </p:nvSpPr>
        <p:spPr/>
        <p:txBody>
          <a:bodyPr/>
          <a:lstStyle/>
          <a:p>
            <a:pPr eaLnBrk="1" hangingPunct="1"/>
            <a:r>
              <a:rPr lang="en-US" altLang="en-US"/>
              <a:t>1965: Gordon Moore plotted transistor on each chip</a:t>
            </a:r>
          </a:p>
          <a:p>
            <a:pPr lvl="1" eaLnBrk="1" hangingPunct="1"/>
            <a:r>
              <a:rPr lang="en-US" altLang="en-US"/>
              <a:t>Fit straight line on semilog scale</a:t>
            </a:r>
          </a:p>
          <a:p>
            <a:pPr lvl="1" eaLnBrk="1" hangingPunct="1"/>
            <a:r>
              <a:rPr lang="en-US" altLang="en-US"/>
              <a:t>Transistor counts have doubled every 26 months</a:t>
            </a:r>
          </a:p>
        </p:txBody>
      </p:sp>
      <p:sp>
        <p:nvSpPr>
          <p:cNvPr id="20485" name="Text Box 5">
            <a:extLst>
              <a:ext uri="{FF2B5EF4-FFF2-40B4-BE49-F238E27FC236}">
                <a16:creationId xmlns:a16="http://schemas.microsoft.com/office/drawing/2014/main" id="{809CE83F-59B7-49B6-ACD2-EBF91C0D010A}"/>
              </a:ext>
            </a:extLst>
          </p:cNvPr>
          <p:cNvSpPr txBox="1">
            <a:spLocks noChangeArrowheads="1"/>
          </p:cNvSpPr>
          <p:nvPr/>
        </p:nvSpPr>
        <p:spPr bwMode="auto">
          <a:xfrm>
            <a:off x="5486400" y="3124200"/>
            <a:ext cx="28956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b="1" u="sng"/>
              <a:t>Integration Levels</a:t>
            </a:r>
          </a:p>
          <a:p>
            <a:pPr eaLnBrk="1" hangingPunct="1">
              <a:spcBef>
                <a:spcPct val="50000"/>
              </a:spcBef>
              <a:buFontTx/>
              <a:buNone/>
            </a:pPr>
            <a:r>
              <a:rPr lang="en-US" altLang="en-US" b="1"/>
              <a:t>SSI</a:t>
            </a:r>
            <a:r>
              <a:rPr lang="en-US" altLang="en-US"/>
              <a:t>: 	10 gates</a:t>
            </a:r>
          </a:p>
          <a:p>
            <a:pPr eaLnBrk="1" hangingPunct="1">
              <a:spcBef>
                <a:spcPct val="50000"/>
              </a:spcBef>
              <a:buFontTx/>
              <a:buNone/>
            </a:pPr>
            <a:r>
              <a:rPr lang="en-US" altLang="en-US" b="1"/>
              <a:t>MSI</a:t>
            </a:r>
            <a:r>
              <a:rPr lang="en-US" altLang="en-US"/>
              <a:t>: 	1000 gates</a:t>
            </a:r>
          </a:p>
          <a:p>
            <a:pPr eaLnBrk="1" hangingPunct="1">
              <a:spcBef>
                <a:spcPct val="50000"/>
              </a:spcBef>
              <a:buFontTx/>
              <a:buNone/>
            </a:pPr>
            <a:r>
              <a:rPr lang="en-US" altLang="en-US" b="1"/>
              <a:t>LSI</a:t>
            </a:r>
            <a:r>
              <a:rPr lang="en-US" altLang="en-US"/>
              <a:t>: 	10,000 gates</a:t>
            </a:r>
          </a:p>
          <a:p>
            <a:pPr eaLnBrk="1" hangingPunct="1">
              <a:spcBef>
                <a:spcPct val="50000"/>
              </a:spcBef>
              <a:buFontTx/>
              <a:buNone/>
            </a:pPr>
            <a:r>
              <a:rPr lang="en-US" altLang="en-US" b="1"/>
              <a:t>VLSI</a:t>
            </a:r>
            <a:r>
              <a:rPr lang="en-US" altLang="en-US"/>
              <a:t>: 	&gt; 10k gates</a:t>
            </a:r>
          </a:p>
        </p:txBody>
      </p:sp>
      <p:pic>
        <p:nvPicPr>
          <p:cNvPr id="20486" name="Picture 6">
            <a:extLst>
              <a:ext uri="{FF2B5EF4-FFF2-40B4-BE49-F238E27FC236}">
                <a16:creationId xmlns:a16="http://schemas.microsoft.com/office/drawing/2014/main" id="{C8F75929-9F38-463F-B1A5-263299E8F3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048000"/>
            <a:ext cx="3140075"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Text Box 7">
            <a:extLst>
              <a:ext uri="{FF2B5EF4-FFF2-40B4-BE49-F238E27FC236}">
                <a16:creationId xmlns:a16="http://schemas.microsoft.com/office/drawing/2014/main" id="{62F6E956-AF51-4295-8569-5B7B77E13B11}"/>
              </a:ext>
            </a:extLst>
          </p:cNvPr>
          <p:cNvSpPr txBox="1">
            <a:spLocks noChangeArrowheads="1"/>
          </p:cNvSpPr>
          <p:nvPr/>
        </p:nvSpPr>
        <p:spPr bwMode="auto">
          <a:xfrm>
            <a:off x="3429000" y="5638800"/>
            <a:ext cx="13716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900"/>
              <a:t>[Moore65]</a:t>
            </a:r>
          </a:p>
          <a:p>
            <a:pPr eaLnBrk="1" hangingPunct="1">
              <a:spcBef>
                <a:spcPct val="50000"/>
              </a:spcBef>
              <a:buFontTx/>
              <a:buNone/>
            </a:pPr>
            <a:r>
              <a:rPr lang="en-US" altLang="en-US" sz="900"/>
              <a:t>Electronics Magazine</a:t>
            </a:r>
          </a:p>
        </p:txBody>
      </p:sp>
    </p:spTree>
  </p:cSld>
  <p:clrMapOvr>
    <a:masterClrMapping/>
  </p:clrMapOvr>
  <p:transition>
    <p:zoom/>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34156</TotalTime>
  <Words>1042</Words>
  <Application>Microsoft Office PowerPoint</Application>
  <PresentationFormat>On-screen Show (4:3)</PresentationFormat>
  <Paragraphs>230</Paragraphs>
  <Slides>27</Slides>
  <Notes>25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4</vt:i4>
      </vt:variant>
      <vt:variant>
        <vt:lpstr>Slide Titles</vt:lpstr>
      </vt:variant>
      <vt:variant>
        <vt:i4>27</vt:i4>
      </vt:variant>
    </vt:vector>
  </HeadingPairs>
  <TitlesOfParts>
    <vt:vector size="39" baseType="lpstr">
      <vt:lpstr>Times New Roman</vt:lpstr>
      <vt:lpstr>MS PGothic</vt:lpstr>
      <vt:lpstr>Arial</vt:lpstr>
      <vt:lpstr>Arial Black</vt:lpstr>
      <vt:lpstr>Wingdings</vt:lpstr>
      <vt:lpstr>Symbol</vt:lpstr>
      <vt:lpstr>Verdana</vt:lpstr>
      <vt:lpstr>Default Design</vt:lpstr>
      <vt:lpstr>Visio 2000 Drawing</vt:lpstr>
      <vt:lpstr>Microsoft Equation</vt:lpstr>
      <vt:lpstr>Microsoft Visio Drawing</vt:lpstr>
      <vt:lpstr>MathType 5.0 Equation</vt:lpstr>
      <vt:lpstr>Lecture 1:  Circuits &amp; Layout</vt:lpstr>
      <vt:lpstr>Outline</vt:lpstr>
      <vt:lpstr>A Brief History</vt:lpstr>
      <vt:lpstr>Growth Rate</vt:lpstr>
      <vt:lpstr>Annual Sales</vt:lpstr>
      <vt:lpstr>Invention of the Transistor</vt:lpstr>
      <vt:lpstr>Transistor Types</vt:lpstr>
      <vt:lpstr>MOS Integrated Circuits</vt:lpstr>
      <vt:lpstr>Moore’s Law: Then</vt:lpstr>
      <vt:lpstr>And Now…</vt:lpstr>
      <vt:lpstr>Feature Size</vt:lpstr>
      <vt:lpstr>Corollaries</vt:lpstr>
      <vt:lpstr>CMOS Gate Design</vt:lpstr>
      <vt:lpstr>Complementary MOS</vt:lpstr>
      <vt:lpstr>Series and Parallel</vt:lpstr>
      <vt:lpstr>Conduction Complement</vt:lpstr>
      <vt:lpstr>Compound Gates</vt:lpstr>
      <vt:lpstr>Example: O3AI </vt:lpstr>
      <vt:lpstr>Signal Strength</vt:lpstr>
      <vt:lpstr>Pass Transistors</vt:lpstr>
      <vt:lpstr>Transmission Gates</vt:lpstr>
      <vt:lpstr>Transmission Gate</vt:lpstr>
      <vt:lpstr>Tristates</vt:lpstr>
      <vt:lpstr>Nonrestoring Tristate</vt:lpstr>
      <vt:lpstr>Tristate Inverter</vt:lpstr>
      <vt:lpstr>Tristate Usage</vt:lpstr>
      <vt:lpstr>Gate-Level Mux Design</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Harris</dc:creator>
  <cp:lastModifiedBy>User</cp:lastModifiedBy>
  <cp:revision>440</cp:revision>
  <dcterms:created xsi:type="dcterms:W3CDTF">2003-12-29T03:13:39Z</dcterms:created>
  <dcterms:modified xsi:type="dcterms:W3CDTF">2022-06-28T10:22:05Z</dcterms:modified>
</cp:coreProperties>
</file>