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87" r:id="rId2"/>
    <p:sldId id="288" r:id="rId3"/>
    <p:sldId id="289" r:id="rId4"/>
    <p:sldId id="290" r:id="rId5"/>
    <p:sldId id="291" r:id="rId6"/>
    <p:sldId id="292" r:id="rId7"/>
    <p:sldId id="299" r:id="rId8"/>
    <p:sldId id="293" r:id="rId9"/>
    <p:sldId id="294" r:id="rId10"/>
    <p:sldId id="295" r:id="rId11"/>
    <p:sldId id="296" r:id="rId12"/>
    <p:sldId id="297" r:id="rId13"/>
    <p:sldId id="300" r:id="rId14"/>
    <p:sldId id="298" r:id="rId15"/>
    <p:sldId id="28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E67633-7F5E-4B5A-9D5A-8B36A29BCB81}" type="datetimeFigureOut">
              <a:rPr lang="en-US" smtClean="0"/>
              <a:pPr/>
              <a:t>4/1/2014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E28398-F73D-4A06-B22A-E13D1399FCF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7180A822-2596-4708-840C-3873214EE5EC}" type="slidenum">
              <a:rPr lang="en-US">
                <a:latin typeface="Times New Roman" pitchFamily="18" charset="0"/>
              </a:rPr>
              <a:pPr/>
              <a:t>24</a:t>
            </a:fld>
            <a:endParaRPr lang="en-US">
              <a:latin typeface="Times New Roman" pitchFamily="18"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smtClean="0">
                <a:latin typeface="Times New Roman" pitchFamily="18" charset="0"/>
              </a:rPr>
              <a:t>Here, we are using a window of size 2. It corresponds to the length of the pattern. For the first window, we see that the value is 31. If we wanted to find out the value of the next window, we would merely subtract the high-order digit 3 and add the low-order digit 4, so that we are left with 14, the value of the second window.</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8A6FEA89-D478-4110-AF52-1E3D5435C02B}" type="slidenum">
              <a:rPr lang="en-US">
                <a:latin typeface="Times New Roman" pitchFamily="18" charset="0"/>
              </a:rPr>
              <a:pPr/>
              <a:t>25</a:t>
            </a:fld>
            <a:endParaRPr lang="en-US">
              <a:latin typeface="Times New Roman" pitchFamily="18"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r>
              <a:rPr lang="en-US" smtClean="0">
                <a:latin typeface="Times New Roman" pitchFamily="18" charset="0"/>
              </a:rPr>
              <a:t>Spurious hit is when we have a match but it isn’t an actual match to the pattern. When this happen, further testing is done.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2/11/2013</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336530-32BF-4B89-91DA-B97CE4F81FE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2/11/2013</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336530-32BF-4B89-91DA-B97CE4F81FE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2/11/2013</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336530-32BF-4B89-91DA-B97CE4F81FE2}"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r>
              <a:rPr lang="en-US" altLang="en-US" smtClean="0"/>
              <a:t>2/11/2013</a:t>
            </a:r>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E4196948-01FC-446E-B709-AE2C0CC9CD43}"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2/11/2013</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336530-32BF-4B89-91DA-B97CE4F81FE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2/11/2013</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336530-32BF-4B89-91DA-B97CE4F81FE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2/11/2013</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336530-32BF-4B89-91DA-B97CE4F81FE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2/11/2013</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336530-32BF-4B89-91DA-B97CE4F81FE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2/11/2013</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336530-32BF-4B89-91DA-B97CE4F81FE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2/11/2013</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336530-32BF-4B89-91DA-B97CE4F81FE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2/11/2013</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336530-32BF-4B89-91DA-B97CE4F81FE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2/11/2013</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336530-32BF-4B89-91DA-B97CE4F81FE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2/11/2013</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336530-32BF-4B89-91DA-B97CE4F81FE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4"/>
          <p:cNvSpPr>
            <a:spLocks noGrp="1"/>
          </p:cNvSpPr>
          <p:nvPr>
            <p:ph type="dt" sz="half" idx="10"/>
          </p:nvPr>
        </p:nvSpPr>
        <p:spPr/>
        <p:txBody>
          <a:bodyPr/>
          <a:lstStyle/>
          <a:p>
            <a:r>
              <a:rPr lang="en-US" altLang="en-US" smtClean="0"/>
              <a:t>2/11/2013</a:t>
            </a:r>
            <a:endParaRPr lang="en-US" altLang="en-US"/>
          </a:p>
        </p:txBody>
      </p:sp>
      <p:sp>
        <p:nvSpPr>
          <p:cNvPr id="5" name="Slide Number Placeholder 6"/>
          <p:cNvSpPr>
            <a:spLocks noGrp="1"/>
          </p:cNvSpPr>
          <p:nvPr>
            <p:ph type="sldNum" sz="quarter" idx="12"/>
          </p:nvPr>
        </p:nvSpPr>
        <p:spPr/>
        <p:txBody>
          <a:bodyPr/>
          <a:lstStyle/>
          <a:p>
            <a:fld id="{47AD189E-7973-4AD4-9412-759A2EF84CF7}" type="slidenum">
              <a:rPr lang="en-US" altLang="en-US"/>
              <a:pPr/>
              <a:t>1</a:t>
            </a:fld>
            <a:endParaRPr lang="en-US" altLang="en-US"/>
          </a:p>
        </p:txBody>
      </p:sp>
      <p:sp>
        <p:nvSpPr>
          <p:cNvPr id="2051" name="Rectangle 3"/>
          <p:cNvSpPr>
            <a:spLocks noGrp="1" noChangeArrowheads="1"/>
          </p:cNvSpPr>
          <p:nvPr>
            <p:ph type="body" sz="half" idx="1"/>
          </p:nvPr>
        </p:nvSpPr>
        <p:spPr>
          <a:xfrm>
            <a:off x="1600200" y="3352800"/>
            <a:ext cx="6477000" cy="1295400"/>
          </a:xfrm>
        </p:spPr>
        <p:txBody>
          <a:bodyPr/>
          <a:lstStyle/>
          <a:p>
            <a:r>
              <a:rPr lang="en-US" altLang="en-US" sz="2800" b="1" dirty="0" err="1"/>
              <a:t>Convexivity</a:t>
            </a:r>
            <a:endParaRPr lang="en-US" altLang="en-US" sz="2800" b="1" dirty="0"/>
          </a:p>
          <a:p>
            <a:r>
              <a:rPr lang="en-US" altLang="en-US" sz="2800" b="1" dirty="0" smtClean="0"/>
              <a:t>Graham Scan</a:t>
            </a:r>
            <a:endParaRPr lang="en-US" altLang="en-US" sz="2800" b="1" dirty="0"/>
          </a:p>
        </p:txBody>
      </p:sp>
      <p:sp>
        <p:nvSpPr>
          <p:cNvPr id="2053" name="Rectangle 5"/>
          <p:cNvSpPr>
            <a:spLocks noChangeArrowheads="1"/>
          </p:cNvSpPr>
          <p:nvPr/>
        </p:nvSpPr>
        <p:spPr bwMode="auto">
          <a:xfrm>
            <a:off x="381000" y="1600200"/>
            <a:ext cx="7239000" cy="1446550"/>
          </a:xfrm>
          <a:prstGeom prst="rect">
            <a:avLst/>
          </a:prstGeom>
          <a:noFill/>
          <a:ln w="9525">
            <a:noFill/>
            <a:miter lim="800000"/>
            <a:headEnd/>
            <a:tailEnd/>
          </a:ln>
          <a:effectLst/>
        </p:spPr>
        <p:txBody>
          <a:bodyPr>
            <a:spAutoFit/>
          </a:bodyPr>
          <a:lstStyle/>
          <a:p>
            <a:pPr algn="ctr"/>
            <a:r>
              <a:rPr lang="en-US" altLang="en-US" sz="4400" dirty="0" smtClean="0"/>
              <a:t>Computational Geometry</a:t>
            </a:r>
          </a:p>
          <a:p>
            <a:pPr algn="ctr"/>
            <a:r>
              <a:rPr lang="en-US" altLang="en-US" sz="4400" dirty="0" smtClean="0">
                <a:solidFill>
                  <a:srgbClr val="D9171E"/>
                </a:solidFill>
              </a:rPr>
              <a:t>Convex Hulls</a:t>
            </a:r>
            <a:endParaRPr lang="en-US" altLang="en-US" sz="4400" dirty="0">
              <a:solidFill>
                <a:srgbClr val="D9171E"/>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smtClean="0"/>
              <a:t>2/11/2013</a:t>
            </a:r>
            <a:endParaRPr lang="en-US" altLang="en-US"/>
          </a:p>
        </p:txBody>
      </p:sp>
      <p:sp>
        <p:nvSpPr>
          <p:cNvPr id="6" name="Slide Number Placeholder 6"/>
          <p:cNvSpPr>
            <a:spLocks noGrp="1"/>
          </p:cNvSpPr>
          <p:nvPr>
            <p:ph type="sldNum" sz="quarter" idx="12"/>
          </p:nvPr>
        </p:nvSpPr>
        <p:spPr/>
        <p:txBody>
          <a:bodyPr/>
          <a:lstStyle/>
          <a:p>
            <a:fld id="{E6158B53-EF8B-48DE-BC9F-02B02419DF6E}" type="slidenum">
              <a:rPr lang="en-US" altLang="en-US"/>
              <a:pPr/>
              <a:t>10</a:t>
            </a:fld>
            <a:endParaRPr lang="en-US" altLang="en-US"/>
          </a:p>
        </p:txBody>
      </p:sp>
      <p:sp>
        <p:nvSpPr>
          <p:cNvPr id="17410" name="Rectangle 2"/>
          <p:cNvSpPr>
            <a:spLocks noGrp="1" noChangeArrowheads="1"/>
          </p:cNvSpPr>
          <p:nvPr>
            <p:ph type="title"/>
          </p:nvPr>
        </p:nvSpPr>
        <p:spPr>
          <a:xfrm>
            <a:off x="609600" y="457200"/>
            <a:ext cx="7772400" cy="1143000"/>
          </a:xfrm>
        </p:spPr>
        <p:txBody>
          <a:bodyPr/>
          <a:lstStyle/>
          <a:p>
            <a:r>
              <a:rPr lang="en-US" altLang="en-US" b="1"/>
              <a:t>Graham Scan: Phase 2</a:t>
            </a:r>
            <a:endParaRPr lang="en-US" altLang="en-US"/>
          </a:p>
        </p:txBody>
      </p:sp>
      <p:sp>
        <p:nvSpPr>
          <p:cNvPr id="17411" name="Rectangle 3"/>
          <p:cNvSpPr>
            <a:spLocks noGrp="1" noChangeArrowheads="1"/>
          </p:cNvSpPr>
          <p:nvPr>
            <p:ph type="body" sz="half" idx="1"/>
          </p:nvPr>
        </p:nvSpPr>
        <p:spPr>
          <a:xfrm>
            <a:off x="0" y="1524000"/>
            <a:ext cx="9144000" cy="4114800"/>
          </a:xfrm>
        </p:spPr>
        <p:txBody>
          <a:bodyPr/>
          <a:lstStyle/>
          <a:p>
            <a:r>
              <a:rPr lang="en-US" altLang="en-US" sz="2800"/>
              <a:t>keep the path and the hull points in two sequences</a:t>
            </a:r>
          </a:p>
          <a:p>
            <a:pPr lvl="1"/>
            <a:r>
              <a:rPr lang="en-US" altLang="en-US" sz="2400"/>
              <a:t>elements are removed from the beginning of the path sequence and are inserted and deleted from the end of the hull sequence</a:t>
            </a:r>
          </a:p>
          <a:p>
            <a:r>
              <a:rPr lang="en-US" altLang="en-US" sz="2800"/>
              <a:t>orientation is used to decide whether to accept or reject the next point</a:t>
            </a:r>
          </a:p>
        </p:txBody>
      </p:sp>
      <p:pic>
        <p:nvPicPr>
          <p:cNvPr id="17413" name="Picture 5"/>
          <p:cNvPicPr>
            <a:picLocks noChangeAspect="1" noChangeArrowheads="1"/>
          </p:cNvPicPr>
          <p:nvPr/>
        </p:nvPicPr>
        <p:blipFill>
          <a:blip r:embed="rId2" cstate="print"/>
          <a:srcRect/>
          <a:stretch>
            <a:fillRect/>
          </a:stretch>
        </p:blipFill>
        <p:spPr bwMode="auto">
          <a:xfrm>
            <a:off x="3048000" y="3276600"/>
            <a:ext cx="4013200" cy="31623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413"/>
                                        </p:tgtEl>
                                        <p:attrNameLst>
                                          <p:attrName>style.visibility</p:attrName>
                                        </p:attrNameLst>
                                      </p:cBhvr>
                                      <p:to>
                                        <p:strVal val="visible"/>
                                      </p:to>
                                    </p:set>
                                    <p:animEffect transition="in" filter="dissolve">
                                      <p:cBhvr>
                                        <p:cTn id="7" dur="500"/>
                                        <p:tgtEl>
                                          <p:spTgt spid="17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4"/>
          <p:cNvSpPr>
            <a:spLocks noGrp="1"/>
          </p:cNvSpPr>
          <p:nvPr>
            <p:ph type="dt" sz="half" idx="10"/>
          </p:nvPr>
        </p:nvSpPr>
        <p:spPr/>
        <p:txBody>
          <a:bodyPr/>
          <a:lstStyle/>
          <a:p>
            <a:r>
              <a:rPr lang="en-US" altLang="en-US" smtClean="0"/>
              <a:t>2/11/2013</a:t>
            </a:r>
            <a:endParaRPr lang="en-US" altLang="en-US"/>
          </a:p>
        </p:txBody>
      </p:sp>
      <p:sp>
        <p:nvSpPr>
          <p:cNvPr id="5" name="Slide Number Placeholder 6"/>
          <p:cNvSpPr>
            <a:spLocks noGrp="1"/>
          </p:cNvSpPr>
          <p:nvPr>
            <p:ph type="sldNum" sz="quarter" idx="12"/>
          </p:nvPr>
        </p:nvSpPr>
        <p:spPr/>
        <p:txBody>
          <a:bodyPr/>
          <a:lstStyle/>
          <a:p>
            <a:fld id="{2FE5739D-9F23-4D3A-A78D-D657117F3661}" type="slidenum">
              <a:rPr lang="en-US" altLang="en-US"/>
              <a:pPr/>
              <a:t>11</a:t>
            </a:fld>
            <a:endParaRPr lang="en-US" altLang="en-US"/>
          </a:p>
        </p:txBody>
      </p:sp>
      <p:pic>
        <p:nvPicPr>
          <p:cNvPr id="18437" name="Picture 5"/>
          <p:cNvPicPr>
            <a:picLocks noChangeAspect="1" noChangeArrowheads="1"/>
          </p:cNvPicPr>
          <p:nvPr/>
        </p:nvPicPr>
        <p:blipFill>
          <a:blip r:embed="rId2" cstate="print"/>
          <a:srcRect/>
          <a:stretch>
            <a:fillRect/>
          </a:stretch>
        </p:blipFill>
        <p:spPr bwMode="auto">
          <a:xfrm>
            <a:off x="1600200" y="1066800"/>
            <a:ext cx="5613400" cy="5257800"/>
          </a:xfrm>
          <a:prstGeom prst="rect">
            <a:avLst/>
          </a:prstGeom>
          <a:noFill/>
          <a:ln w="9525">
            <a:noFill/>
            <a:miter lim="800000"/>
            <a:headEnd/>
            <a:tailEnd/>
          </a:ln>
          <a:effectLst/>
        </p:spPr>
      </p:pic>
      <p:sp>
        <p:nvSpPr>
          <p:cNvPr id="18438" name="Rectangle 6"/>
          <p:cNvSpPr>
            <a:spLocks noChangeArrowheads="1"/>
          </p:cNvSpPr>
          <p:nvPr/>
        </p:nvSpPr>
        <p:spPr bwMode="auto">
          <a:xfrm>
            <a:off x="5638800" y="1219200"/>
            <a:ext cx="1981200" cy="457200"/>
          </a:xfrm>
          <a:prstGeom prst="rect">
            <a:avLst/>
          </a:prstGeom>
          <a:noFill/>
          <a:ln w="9525">
            <a:noFill/>
            <a:miter lim="800000"/>
            <a:headEnd/>
            <a:tailEnd/>
          </a:ln>
          <a:effectLst/>
        </p:spPr>
        <p:txBody>
          <a:bodyPr>
            <a:spAutoFit/>
          </a:bodyPr>
          <a:lstStyle/>
          <a:p>
            <a:r>
              <a:rPr lang="en-US" altLang="en-US"/>
              <a:t>(p,c,n) is a</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4"/>
          <p:cNvSpPr>
            <a:spLocks noGrp="1"/>
          </p:cNvSpPr>
          <p:nvPr>
            <p:ph type="dt" sz="half" idx="10"/>
          </p:nvPr>
        </p:nvSpPr>
        <p:spPr/>
        <p:txBody>
          <a:bodyPr/>
          <a:lstStyle/>
          <a:p>
            <a:r>
              <a:rPr lang="en-US" altLang="en-US" smtClean="0"/>
              <a:t>2/11/2013</a:t>
            </a:r>
            <a:endParaRPr lang="en-US" altLang="en-US"/>
          </a:p>
        </p:txBody>
      </p:sp>
      <p:sp>
        <p:nvSpPr>
          <p:cNvPr id="5" name="Slide Number Placeholder 6"/>
          <p:cNvSpPr>
            <a:spLocks noGrp="1"/>
          </p:cNvSpPr>
          <p:nvPr>
            <p:ph type="sldNum" sz="quarter" idx="12"/>
          </p:nvPr>
        </p:nvSpPr>
        <p:spPr/>
        <p:txBody>
          <a:bodyPr/>
          <a:lstStyle/>
          <a:p>
            <a:fld id="{8311C8BB-2415-43AC-BCFC-CCEB66A74244}" type="slidenum">
              <a:rPr lang="en-US" altLang="en-US"/>
              <a:pPr/>
              <a:t>12</a:t>
            </a:fld>
            <a:endParaRPr lang="en-US" altLang="en-US"/>
          </a:p>
        </p:txBody>
      </p:sp>
      <p:pic>
        <p:nvPicPr>
          <p:cNvPr id="19461" name="Picture 5"/>
          <p:cNvPicPr>
            <a:picLocks noGrp="1" noChangeAspect="1" noChangeArrowheads="1"/>
          </p:cNvPicPr>
          <p:nvPr>
            <p:ph sz="half" idx="2"/>
          </p:nvPr>
        </p:nvPicPr>
        <p:blipFill>
          <a:blip r:embed="rId2" cstate="print"/>
          <a:srcRect/>
          <a:stretch>
            <a:fillRect/>
          </a:stretch>
        </p:blipFill>
        <p:spPr>
          <a:xfrm>
            <a:off x="2209800" y="381000"/>
            <a:ext cx="5410200" cy="6477000"/>
          </a:xfrm>
          <a:noFill/>
          <a:ln/>
        </p:spPr>
      </p:pic>
      <p:pic>
        <p:nvPicPr>
          <p:cNvPr id="19462" name="Picture 6"/>
          <p:cNvPicPr>
            <a:picLocks noChangeAspect="1" noChangeArrowheads="1"/>
          </p:cNvPicPr>
          <p:nvPr/>
        </p:nvPicPr>
        <p:blipFill>
          <a:blip r:embed="rId3" cstate="print"/>
          <a:srcRect/>
          <a:stretch>
            <a:fillRect/>
          </a:stretch>
        </p:blipFill>
        <p:spPr bwMode="auto">
          <a:xfrm>
            <a:off x="2209800" y="0"/>
            <a:ext cx="2667000" cy="243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609600" y="914400"/>
            <a:ext cx="8077200" cy="4525963"/>
          </a:xfrm>
        </p:spPr>
        <p:txBody>
          <a:bodyPr>
            <a:normAutofit fontScale="77500" lnSpcReduction="20000"/>
          </a:bodyPr>
          <a:lstStyle/>
          <a:p>
            <a:pPr algn="just">
              <a:buNone/>
            </a:pPr>
            <a:r>
              <a:rPr lang="en-US" dirty="0" smtClean="0"/>
              <a:t>determining whether three points constitute a "left turn" </a:t>
            </a:r>
          </a:p>
          <a:p>
            <a:pPr algn="just">
              <a:buNone/>
            </a:pPr>
            <a:r>
              <a:rPr lang="en-US" dirty="0" smtClean="0"/>
              <a:t>or a "right turn" does not require computing the actual </a:t>
            </a:r>
          </a:p>
          <a:p>
            <a:pPr algn="just">
              <a:buNone/>
            </a:pPr>
            <a:r>
              <a:rPr lang="en-US" dirty="0" smtClean="0"/>
              <a:t>angle between the two line segments, and can actually be </a:t>
            </a:r>
          </a:p>
          <a:p>
            <a:pPr algn="just">
              <a:buNone/>
            </a:pPr>
            <a:r>
              <a:rPr lang="en-US" dirty="0" smtClean="0"/>
              <a:t>achieved with simple arithmetic only. For three points</a:t>
            </a:r>
          </a:p>
          <a:p>
            <a:pPr algn="just">
              <a:buNone/>
            </a:pPr>
            <a:r>
              <a:rPr lang="en-US" dirty="0" smtClean="0"/>
              <a:t>(x1,y1), (x2,y2) and (x3,y3), compute the direction of the </a:t>
            </a:r>
          </a:p>
          <a:p>
            <a:pPr algn="just">
              <a:buNone/>
            </a:pPr>
            <a:r>
              <a:rPr lang="en-US" dirty="0" smtClean="0"/>
              <a:t>cross product of the two vectors connecting the point (x1,y1) </a:t>
            </a:r>
          </a:p>
          <a:p>
            <a:pPr algn="just">
              <a:buNone/>
            </a:pPr>
            <a:r>
              <a:rPr lang="en-US" dirty="0" smtClean="0"/>
              <a:t>to (x2,y2) and the point (x1,y1) to (x3,y3) , which is given by</a:t>
            </a:r>
          </a:p>
          <a:p>
            <a:pPr algn="just">
              <a:buNone/>
            </a:pPr>
            <a:r>
              <a:rPr lang="en-US" dirty="0" smtClean="0"/>
              <a:t>the expression (x2-x1)(y3-y1)-(y2-y1)(x3-x1). </a:t>
            </a:r>
          </a:p>
          <a:p>
            <a:pPr algn="just">
              <a:buNone/>
            </a:pPr>
            <a:r>
              <a:rPr lang="en-US" dirty="0" smtClean="0"/>
              <a:t>-&gt; If the result is 0, the points are collinear;</a:t>
            </a:r>
          </a:p>
          <a:p>
            <a:pPr algn="just">
              <a:buNone/>
            </a:pPr>
            <a:r>
              <a:rPr lang="en-US" dirty="0" smtClean="0"/>
              <a:t>-&gt; if it is positive, the three points constitute a "left turn" or counter-clockwise orientation, </a:t>
            </a:r>
          </a:p>
          <a:p>
            <a:pPr algn="just">
              <a:buNone/>
            </a:pPr>
            <a:r>
              <a:rPr lang="en-US" dirty="0" smtClean="0"/>
              <a:t>-&gt; otherwise a "right turn" or clockwise orientation.</a:t>
            </a:r>
            <a:endParaRPr lang="en-US" dirty="0"/>
          </a:p>
        </p:txBody>
      </p:sp>
      <p:sp>
        <p:nvSpPr>
          <p:cNvPr id="5" name="Date Placeholder 4"/>
          <p:cNvSpPr>
            <a:spLocks noGrp="1"/>
          </p:cNvSpPr>
          <p:nvPr>
            <p:ph type="dt" sz="half" idx="10"/>
          </p:nvPr>
        </p:nvSpPr>
        <p:spPr/>
        <p:txBody>
          <a:bodyPr/>
          <a:lstStyle/>
          <a:p>
            <a:r>
              <a:rPr lang="en-US" altLang="en-US" smtClean="0"/>
              <a:t>2/11/2013</a:t>
            </a:r>
            <a:endParaRPr lang="en-US" altLang="en-US"/>
          </a:p>
        </p:txBody>
      </p:sp>
      <p:sp>
        <p:nvSpPr>
          <p:cNvPr id="6" name="Slide Number Placeholder 5"/>
          <p:cNvSpPr>
            <a:spLocks noGrp="1"/>
          </p:cNvSpPr>
          <p:nvPr>
            <p:ph type="sldNum" sz="quarter" idx="12"/>
          </p:nvPr>
        </p:nvSpPr>
        <p:spPr/>
        <p:txBody>
          <a:bodyPr/>
          <a:lstStyle/>
          <a:p>
            <a:fld id="{E4196948-01FC-446E-B709-AE2C0CC9CD43}" type="slidenum">
              <a:rPr lang="en-US" altLang="en-US" smtClean="0"/>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4"/>
          <p:cNvSpPr>
            <a:spLocks noGrp="1"/>
          </p:cNvSpPr>
          <p:nvPr>
            <p:ph type="dt" sz="half" idx="10"/>
          </p:nvPr>
        </p:nvSpPr>
        <p:spPr/>
        <p:txBody>
          <a:bodyPr/>
          <a:lstStyle/>
          <a:p>
            <a:r>
              <a:rPr lang="en-US" altLang="en-US" smtClean="0"/>
              <a:t>2/11/2013</a:t>
            </a:r>
            <a:endParaRPr lang="en-US" altLang="en-US"/>
          </a:p>
        </p:txBody>
      </p:sp>
      <p:sp>
        <p:nvSpPr>
          <p:cNvPr id="5" name="Slide Number Placeholder 6"/>
          <p:cNvSpPr>
            <a:spLocks noGrp="1"/>
          </p:cNvSpPr>
          <p:nvPr>
            <p:ph type="sldNum" sz="quarter" idx="12"/>
          </p:nvPr>
        </p:nvSpPr>
        <p:spPr/>
        <p:txBody>
          <a:bodyPr/>
          <a:lstStyle/>
          <a:p>
            <a:fld id="{F612F4D2-6300-46F5-B03D-3B1EEDF5E2A7}" type="slidenum">
              <a:rPr lang="en-US" altLang="en-US"/>
              <a:pPr/>
              <a:t>14</a:t>
            </a:fld>
            <a:endParaRPr lang="en-US" altLang="en-US"/>
          </a:p>
        </p:txBody>
      </p:sp>
      <p:sp>
        <p:nvSpPr>
          <p:cNvPr id="20482" name="Rectangle 2"/>
          <p:cNvSpPr>
            <a:spLocks noGrp="1" noChangeArrowheads="1"/>
          </p:cNvSpPr>
          <p:nvPr>
            <p:ph type="title"/>
          </p:nvPr>
        </p:nvSpPr>
        <p:spPr>
          <a:xfrm>
            <a:off x="0" y="609600"/>
            <a:ext cx="9144000" cy="1143000"/>
          </a:xfrm>
        </p:spPr>
        <p:txBody>
          <a:bodyPr/>
          <a:lstStyle/>
          <a:p>
            <a:r>
              <a:rPr lang="en-US" altLang="en-US" b="1"/>
              <a:t>Time Complexity of Graham Scan</a:t>
            </a:r>
            <a:endParaRPr lang="en-US" altLang="en-US"/>
          </a:p>
        </p:txBody>
      </p:sp>
      <p:sp>
        <p:nvSpPr>
          <p:cNvPr id="20483" name="Rectangle 3"/>
          <p:cNvSpPr>
            <a:spLocks noGrp="1" noChangeArrowheads="1"/>
          </p:cNvSpPr>
          <p:nvPr>
            <p:ph type="body" sz="half" idx="1"/>
          </p:nvPr>
        </p:nvSpPr>
        <p:spPr>
          <a:xfrm>
            <a:off x="685800" y="1981200"/>
            <a:ext cx="7924800" cy="4114800"/>
          </a:xfrm>
        </p:spPr>
        <p:txBody>
          <a:bodyPr/>
          <a:lstStyle/>
          <a:p>
            <a:r>
              <a:rPr lang="en-US" altLang="en-US" sz="2800"/>
              <a:t>Phase 1 takes time O(N logN)</a:t>
            </a:r>
          </a:p>
          <a:p>
            <a:pPr lvl="1">
              <a:buFontTx/>
              <a:buNone/>
            </a:pPr>
            <a:r>
              <a:rPr lang="en-US" altLang="en-US" sz="2400"/>
              <a:t>    points are sorted by angle around the anchor</a:t>
            </a:r>
          </a:p>
          <a:p>
            <a:r>
              <a:rPr lang="en-US" altLang="en-US" sz="2800"/>
              <a:t>Phase 2 takes time O(N)</a:t>
            </a:r>
          </a:p>
          <a:p>
            <a:pPr lvl="1">
              <a:buFontTx/>
              <a:buNone/>
            </a:pPr>
            <a:r>
              <a:rPr lang="en-US" altLang="en-US" sz="2400"/>
              <a:t>    each point is inserted into the sequencen exactly once, and each point is removed from the sequence at most once</a:t>
            </a:r>
          </a:p>
          <a:p>
            <a:r>
              <a:rPr lang="en-US" altLang="en-US" sz="2800"/>
              <a:t>Total time complexity O(N log 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dissolve">
                                      <p:cBhvr>
                                        <p:cTn id="7" dur="500"/>
                                        <p:tgtEl>
                                          <p:spTgt spid="2048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0483">
                                            <p:txEl>
                                              <p:pRg st="1" end="1"/>
                                            </p:txEl>
                                          </p:spTgt>
                                        </p:tgtEl>
                                        <p:attrNameLst>
                                          <p:attrName>style.visibility</p:attrName>
                                        </p:attrNameLst>
                                      </p:cBhvr>
                                      <p:to>
                                        <p:strVal val="visible"/>
                                      </p:to>
                                    </p:set>
                                    <p:animEffect transition="in" filter="dissolve">
                                      <p:cBhvr>
                                        <p:cTn id="10" dur="500"/>
                                        <p:tgtEl>
                                          <p:spTgt spid="2048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animEffect transition="in" filter="dissolve">
                                      <p:cBhvr>
                                        <p:cTn id="15" dur="500"/>
                                        <p:tgtEl>
                                          <p:spTgt spid="2048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0483">
                                            <p:txEl>
                                              <p:pRg st="3" end="3"/>
                                            </p:txEl>
                                          </p:spTgt>
                                        </p:tgtEl>
                                        <p:attrNameLst>
                                          <p:attrName>style.visibility</p:attrName>
                                        </p:attrNameLst>
                                      </p:cBhvr>
                                      <p:to>
                                        <p:strVal val="visible"/>
                                      </p:to>
                                    </p:set>
                                    <p:animEffect transition="in" filter="dissolve">
                                      <p:cBhvr>
                                        <p:cTn id="18" dur="500"/>
                                        <p:tgtEl>
                                          <p:spTgt spid="2048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0483">
                                            <p:txEl>
                                              <p:pRg st="4" end="4"/>
                                            </p:txEl>
                                          </p:spTgt>
                                        </p:tgtEl>
                                        <p:attrNameLst>
                                          <p:attrName>style.visibility</p:attrName>
                                        </p:attrNameLst>
                                      </p:cBhvr>
                                      <p:to>
                                        <p:strVal val="visible"/>
                                      </p:to>
                                    </p:set>
                                    <p:animEffect transition="in" filter="dissolve">
                                      <p:cBhvr>
                                        <p:cTn id="23" dur="500"/>
                                        <p:tgtEl>
                                          <p:spTgt spid="204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String Matching</a:t>
            </a:r>
            <a:endParaRPr lang="en-US" dirty="0"/>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r>
              <a:rPr lang="en-US" smtClean="0"/>
              <a:t>2/11/2013</a:t>
            </a:r>
            <a:endParaRPr lang="en-US"/>
          </a:p>
        </p:txBody>
      </p:sp>
      <p:sp>
        <p:nvSpPr>
          <p:cNvPr id="5" name="Slide Number Placeholder 4"/>
          <p:cNvSpPr>
            <a:spLocks noGrp="1"/>
          </p:cNvSpPr>
          <p:nvPr>
            <p:ph type="sldNum" sz="quarter" idx="12"/>
          </p:nvPr>
        </p:nvSpPr>
        <p:spPr/>
        <p:txBody>
          <a:bodyPr/>
          <a:lstStyle/>
          <a:p>
            <a:fld id="{58336530-32BF-4B89-91DA-B97CE4F81FE2}"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24" name="Rectangle 28"/>
          <p:cNvSpPr>
            <a:spLocks noGrp="1" noChangeArrowheads="1"/>
          </p:cNvSpPr>
          <p:nvPr>
            <p:ph type="ctrTitle"/>
          </p:nvPr>
        </p:nvSpPr>
        <p:spPr/>
        <p:txBody>
          <a:bodyPr/>
          <a:lstStyle/>
          <a:p>
            <a:r>
              <a:rPr lang="en-US"/>
              <a:t>The Rabin-Karp Algorithm</a:t>
            </a:r>
          </a:p>
        </p:txBody>
      </p:sp>
      <p:sp>
        <p:nvSpPr>
          <p:cNvPr id="5" name="Subtitle 4"/>
          <p:cNvSpPr>
            <a:spLocks noGrp="1"/>
          </p:cNvSpPr>
          <p:nvPr>
            <p:ph type="subTitle" idx="1"/>
          </p:nvPr>
        </p:nvSpPr>
        <p:spPr/>
        <p:txBody>
          <a:bodyPr/>
          <a:lstStyle/>
          <a:p>
            <a:endParaRPr lang="en-US"/>
          </a:p>
        </p:txBody>
      </p:sp>
      <p:sp>
        <p:nvSpPr>
          <p:cNvPr id="6" name="Date Placeholder 5"/>
          <p:cNvSpPr>
            <a:spLocks noGrp="1"/>
          </p:cNvSpPr>
          <p:nvPr>
            <p:ph type="dt" sz="half" idx="10"/>
          </p:nvPr>
        </p:nvSpPr>
        <p:spPr/>
        <p:txBody>
          <a:bodyPr/>
          <a:lstStyle/>
          <a:p>
            <a:r>
              <a:rPr lang="en-US" smtClean="0"/>
              <a:t>2/11/2013</a:t>
            </a:r>
            <a:endParaRPr lang="en-US"/>
          </a:p>
        </p:txBody>
      </p:sp>
      <p:sp>
        <p:nvSpPr>
          <p:cNvPr id="7" name="Slide Number Placeholder 6"/>
          <p:cNvSpPr>
            <a:spLocks noGrp="1"/>
          </p:cNvSpPr>
          <p:nvPr>
            <p:ph type="sldNum" sz="quarter" idx="12"/>
          </p:nvPr>
        </p:nvSpPr>
        <p:spPr/>
        <p:txBody>
          <a:bodyPr/>
          <a:lstStyle/>
          <a:p>
            <a:fld id="{58336530-32BF-4B89-91DA-B97CE4F81FE2}" type="slidenum">
              <a:rPr lang="en-US" smtClean="0"/>
              <a:pPr/>
              <a:t>16</a:t>
            </a:fld>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sz="3600"/>
              <a:t>Background</a:t>
            </a:r>
          </a:p>
        </p:txBody>
      </p:sp>
      <p:sp>
        <p:nvSpPr>
          <p:cNvPr id="108547" name="Rectangle 3"/>
          <p:cNvSpPr>
            <a:spLocks noGrp="1" noChangeArrowheads="1"/>
          </p:cNvSpPr>
          <p:nvPr>
            <p:ph type="body" idx="1"/>
          </p:nvPr>
        </p:nvSpPr>
        <p:spPr/>
        <p:txBody>
          <a:bodyPr/>
          <a:lstStyle/>
          <a:p>
            <a:r>
              <a:rPr lang="en-US"/>
              <a:t>String matching</a:t>
            </a:r>
          </a:p>
          <a:p>
            <a:r>
              <a:rPr lang="en-US"/>
              <a:t>Naïve method</a:t>
            </a:r>
          </a:p>
          <a:p>
            <a:pPr lvl="1"/>
            <a:r>
              <a:rPr lang="en-US">
                <a:cs typeface="Arial" charset="0"/>
              </a:rPr>
              <a:t>n </a:t>
            </a:r>
            <a:r>
              <a:rPr lang="el-GR">
                <a:cs typeface="Arial" charset="0"/>
              </a:rPr>
              <a:t>≡</a:t>
            </a:r>
            <a:r>
              <a:rPr lang="en-US">
                <a:cs typeface="Arial" charset="0"/>
              </a:rPr>
              <a:t> size of input string</a:t>
            </a:r>
          </a:p>
          <a:p>
            <a:pPr lvl="1"/>
            <a:r>
              <a:rPr lang="en-US">
                <a:cs typeface="Arial" charset="0"/>
              </a:rPr>
              <a:t>m ≡ size of pattern to be matched</a:t>
            </a:r>
          </a:p>
          <a:p>
            <a:pPr lvl="1"/>
            <a:r>
              <a:rPr lang="en-US">
                <a:cs typeface="Arial" charset="0"/>
              </a:rPr>
              <a:t>O( (n-m+1)m )</a:t>
            </a:r>
          </a:p>
          <a:p>
            <a:pPr lvl="2"/>
            <a:r>
              <a:rPr lang="el-GR">
                <a:cs typeface="Arial" charset="0"/>
              </a:rPr>
              <a:t>Θ</a:t>
            </a:r>
            <a:r>
              <a:rPr lang="en-US">
                <a:cs typeface="Arial" charset="0"/>
              </a:rPr>
              <a:t>( n</a:t>
            </a:r>
            <a:r>
              <a:rPr lang="en-US" baseline="30000">
                <a:cs typeface="Arial" charset="0"/>
              </a:rPr>
              <a:t>2</a:t>
            </a:r>
            <a:r>
              <a:rPr lang="en-US">
                <a:cs typeface="Arial" charset="0"/>
              </a:rPr>
              <a:t> ) if m = floor( n/2 )</a:t>
            </a:r>
          </a:p>
          <a:p>
            <a:r>
              <a:rPr lang="en-US">
                <a:cs typeface="Arial" charset="0"/>
              </a:rPr>
              <a:t>We can do better</a:t>
            </a:r>
            <a:endParaRPr lang="el-GR">
              <a:cs typeface="Arial" charset="0"/>
            </a:endParaRPr>
          </a:p>
        </p:txBody>
      </p:sp>
      <p:sp>
        <p:nvSpPr>
          <p:cNvPr id="4" name="Date Placeholder 3"/>
          <p:cNvSpPr>
            <a:spLocks noGrp="1"/>
          </p:cNvSpPr>
          <p:nvPr>
            <p:ph type="dt" sz="half" idx="10"/>
          </p:nvPr>
        </p:nvSpPr>
        <p:spPr/>
        <p:txBody>
          <a:bodyPr/>
          <a:lstStyle/>
          <a:p>
            <a:r>
              <a:rPr lang="en-US" smtClean="0"/>
              <a:t>2/11/2013</a:t>
            </a:r>
            <a:endParaRPr lang="en-US"/>
          </a:p>
        </p:txBody>
      </p:sp>
      <p:sp>
        <p:nvSpPr>
          <p:cNvPr id="5" name="Slide Number Placeholder 4"/>
          <p:cNvSpPr>
            <a:spLocks noGrp="1"/>
          </p:cNvSpPr>
          <p:nvPr>
            <p:ph type="sldNum" sz="quarter" idx="12"/>
          </p:nvPr>
        </p:nvSpPr>
        <p:spPr/>
        <p:txBody>
          <a:bodyPr/>
          <a:lstStyle/>
          <a:p>
            <a:fld id="{58336530-32BF-4B89-91DA-B97CE4F81FE2}" type="slidenum">
              <a:rPr lang="en-US" smtClean="0"/>
              <a:pPr/>
              <a:t>17</a:t>
            </a:fld>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sz="3600"/>
              <a:t>How it works</a:t>
            </a:r>
          </a:p>
        </p:txBody>
      </p:sp>
      <p:sp>
        <p:nvSpPr>
          <p:cNvPr id="114691" name="Rectangle 3"/>
          <p:cNvSpPr>
            <a:spLocks noGrp="1" noChangeArrowheads="1"/>
          </p:cNvSpPr>
          <p:nvPr>
            <p:ph type="body" idx="1"/>
          </p:nvPr>
        </p:nvSpPr>
        <p:spPr/>
        <p:txBody>
          <a:bodyPr/>
          <a:lstStyle/>
          <a:p>
            <a:r>
              <a:rPr lang="en-US"/>
              <a:t>Consider a hashing scheme</a:t>
            </a:r>
          </a:p>
          <a:p>
            <a:pPr lvl="1"/>
            <a:r>
              <a:rPr lang="en-US"/>
              <a:t>Each symbol in alphabet </a:t>
            </a:r>
            <a:r>
              <a:rPr lang="el-GR">
                <a:cs typeface="Arial" charset="0"/>
              </a:rPr>
              <a:t>Σ</a:t>
            </a:r>
            <a:r>
              <a:rPr lang="en-US">
                <a:cs typeface="Arial" charset="0"/>
              </a:rPr>
              <a:t> can be represented by an ordinal value { 0, 1, 2, ..., d }</a:t>
            </a:r>
          </a:p>
          <a:p>
            <a:pPr lvl="2"/>
            <a:r>
              <a:rPr lang="en-US">
                <a:cs typeface="Arial" charset="0"/>
              </a:rPr>
              <a:t>|</a:t>
            </a:r>
            <a:r>
              <a:rPr lang="el-GR" i="0">
                <a:cs typeface="Arial" charset="0"/>
              </a:rPr>
              <a:t>Σ</a:t>
            </a:r>
            <a:r>
              <a:rPr lang="en-US" i="0">
                <a:cs typeface="Arial" charset="0"/>
              </a:rPr>
              <a:t>| = d</a:t>
            </a:r>
          </a:p>
          <a:p>
            <a:pPr lvl="2"/>
            <a:r>
              <a:rPr lang="en-US">
                <a:cs typeface="Arial" charset="0"/>
              </a:rPr>
              <a:t>“Radix-d digits”</a:t>
            </a:r>
          </a:p>
        </p:txBody>
      </p:sp>
      <p:sp>
        <p:nvSpPr>
          <p:cNvPr id="4" name="Date Placeholder 3"/>
          <p:cNvSpPr>
            <a:spLocks noGrp="1"/>
          </p:cNvSpPr>
          <p:nvPr>
            <p:ph type="dt" sz="half" idx="10"/>
          </p:nvPr>
        </p:nvSpPr>
        <p:spPr/>
        <p:txBody>
          <a:bodyPr/>
          <a:lstStyle/>
          <a:p>
            <a:r>
              <a:rPr lang="en-US" smtClean="0"/>
              <a:t>2/11/2013</a:t>
            </a:r>
            <a:endParaRPr lang="en-US"/>
          </a:p>
        </p:txBody>
      </p:sp>
      <p:sp>
        <p:nvSpPr>
          <p:cNvPr id="5" name="Slide Number Placeholder 4"/>
          <p:cNvSpPr>
            <a:spLocks noGrp="1"/>
          </p:cNvSpPr>
          <p:nvPr>
            <p:ph type="sldNum" sz="quarter" idx="12"/>
          </p:nvPr>
        </p:nvSpPr>
        <p:spPr/>
        <p:txBody>
          <a:bodyPr/>
          <a:lstStyle/>
          <a:p>
            <a:fld id="{58336530-32BF-4B89-91DA-B97CE4F81FE2}" type="slidenum">
              <a:rPr lang="en-US" smtClean="0"/>
              <a:pPr/>
              <a:t>18</a:t>
            </a:fld>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sz="3600"/>
              <a:t>How it works</a:t>
            </a:r>
          </a:p>
        </p:txBody>
      </p:sp>
      <p:sp>
        <p:nvSpPr>
          <p:cNvPr id="115715" name="Rectangle 3"/>
          <p:cNvSpPr>
            <a:spLocks noGrp="1" noChangeArrowheads="1"/>
          </p:cNvSpPr>
          <p:nvPr>
            <p:ph type="body" idx="1"/>
          </p:nvPr>
        </p:nvSpPr>
        <p:spPr/>
        <p:txBody>
          <a:bodyPr/>
          <a:lstStyle/>
          <a:p>
            <a:pPr>
              <a:tabLst>
                <a:tab pos="3368675" algn="l"/>
                <a:tab pos="5995988" algn="l"/>
              </a:tabLst>
            </a:pPr>
            <a:r>
              <a:rPr lang="en-US" dirty="0"/>
              <a:t>Hash pattern P into a numeric value</a:t>
            </a:r>
          </a:p>
          <a:p>
            <a:pPr lvl="1">
              <a:tabLst>
                <a:tab pos="3368675" algn="l"/>
                <a:tab pos="5995988" algn="l"/>
              </a:tabLst>
            </a:pPr>
            <a:r>
              <a:rPr lang="en-US" dirty="0">
                <a:cs typeface="Arial" charset="0"/>
              </a:rPr>
              <a:t>Let a string be represented by the sum of these digits</a:t>
            </a:r>
          </a:p>
          <a:p>
            <a:pPr lvl="1">
              <a:tabLst>
                <a:tab pos="3368675" algn="l"/>
                <a:tab pos="5995988" algn="l"/>
              </a:tabLst>
            </a:pPr>
            <a:r>
              <a:rPr lang="en-US" dirty="0" smtClean="0">
                <a:cs typeface="Arial" charset="0"/>
              </a:rPr>
              <a:t>Example</a:t>
            </a:r>
            <a:endParaRPr lang="en-US" dirty="0">
              <a:cs typeface="Arial" charset="0"/>
            </a:endParaRPr>
          </a:p>
          <a:p>
            <a:pPr lvl="2">
              <a:tabLst>
                <a:tab pos="3368675" algn="l"/>
                <a:tab pos="5995988" algn="l"/>
              </a:tabLst>
            </a:pPr>
            <a:r>
              <a:rPr lang="en-US" dirty="0">
                <a:cs typeface="Arial" charset="0"/>
              </a:rPr>
              <a:t>{ A, B, C, ..., Z }	→ { 0, 1, 2, ..., 26 }</a:t>
            </a:r>
          </a:p>
          <a:p>
            <a:pPr lvl="2">
              <a:tabLst>
                <a:tab pos="3368675" algn="l"/>
                <a:tab pos="5995988" algn="l"/>
              </a:tabLst>
            </a:pPr>
            <a:r>
              <a:rPr lang="en-US" dirty="0">
                <a:cs typeface="Arial" charset="0"/>
              </a:rPr>
              <a:t>BAN 	→ 1 + 0 + 13	= 14</a:t>
            </a:r>
          </a:p>
          <a:p>
            <a:pPr lvl="2">
              <a:tabLst>
                <a:tab pos="3368675" algn="l"/>
                <a:tab pos="5995988" algn="l"/>
              </a:tabLst>
            </a:pPr>
            <a:r>
              <a:rPr lang="en-US" dirty="0">
                <a:cs typeface="Arial" charset="0"/>
              </a:rPr>
              <a:t>CARD	→ 2 + 0 + 17 + 3	= 22</a:t>
            </a:r>
          </a:p>
        </p:txBody>
      </p:sp>
      <p:sp>
        <p:nvSpPr>
          <p:cNvPr id="4" name="Date Placeholder 3"/>
          <p:cNvSpPr>
            <a:spLocks noGrp="1"/>
          </p:cNvSpPr>
          <p:nvPr>
            <p:ph type="dt" sz="half" idx="10"/>
          </p:nvPr>
        </p:nvSpPr>
        <p:spPr/>
        <p:txBody>
          <a:bodyPr/>
          <a:lstStyle/>
          <a:p>
            <a:r>
              <a:rPr lang="en-US" smtClean="0"/>
              <a:t>2/11/2013</a:t>
            </a:r>
            <a:endParaRPr lang="en-US"/>
          </a:p>
        </p:txBody>
      </p:sp>
      <p:sp>
        <p:nvSpPr>
          <p:cNvPr id="5" name="Slide Number Placeholder 4"/>
          <p:cNvSpPr>
            <a:spLocks noGrp="1"/>
          </p:cNvSpPr>
          <p:nvPr>
            <p:ph type="sldNum" sz="quarter" idx="12"/>
          </p:nvPr>
        </p:nvSpPr>
        <p:spPr/>
        <p:txBody>
          <a:bodyPr/>
          <a:lstStyle/>
          <a:p>
            <a:fld id="{58336530-32BF-4B89-91DA-B97CE4F81FE2}" type="slidenum">
              <a:rPr lang="en-US" smtClean="0"/>
              <a:pPr/>
              <a:t>19</a:t>
            </a:fld>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smtClean="0"/>
              <a:t>2/11/2013</a:t>
            </a:r>
            <a:endParaRPr lang="en-US" altLang="en-US"/>
          </a:p>
        </p:txBody>
      </p:sp>
      <p:sp>
        <p:nvSpPr>
          <p:cNvPr id="6" name="Slide Number Placeholder 6"/>
          <p:cNvSpPr>
            <a:spLocks noGrp="1"/>
          </p:cNvSpPr>
          <p:nvPr>
            <p:ph type="sldNum" sz="quarter" idx="12"/>
          </p:nvPr>
        </p:nvSpPr>
        <p:spPr/>
        <p:txBody>
          <a:bodyPr/>
          <a:lstStyle/>
          <a:p>
            <a:fld id="{553CDEC9-BC4C-4005-A6F6-157866AAB86F}" type="slidenum">
              <a:rPr lang="en-US" altLang="en-US"/>
              <a:pPr/>
              <a:t>2</a:t>
            </a:fld>
            <a:endParaRPr lang="en-US" altLang="en-US"/>
          </a:p>
        </p:txBody>
      </p:sp>
      <p:sp>
        <p:nvSpPr>
          <p:cNvPr id="4098" name="Rectangle 2"/>
          <p:cNvSpPr>
            <a:spLocks noGrp="1" noChangeArrowheads="1"/>
          </p:cNvSpPr>
          <p:nvPr>
            <p:ph type="title"/>
          </p:nvPr>
        </p:nvSpPr>
        <p:spPr/>
        <p:txBody>
          <a:bodyPr/>
          <a:lstStyle/>
          <a:p>
            <a:r>
              <a:rPr lang="en-US" altLang="en-US" b="1"/>
              <a:t>What is a Convex Hull?</a:t>
            </a:r>
            <a:endParaRPr lang="en-US" altLang="en-US"/>
          </a:p>
        </p:txBody>
      </p:sp>
      <p:sp>
        <p:nvSpPr>
          <p:cNvPr id="4099" name="Rectangle 3"/>
          <p:cNvSpPr>
            <a:spLocks noGrp="1" noChangeArrowheads="1"/>
          </p:cNvSpPr>
          <p:nvPr>
            <p:ph type="body" sz="half" idx="1"/>
          </p:nvPr>
        </p:nvSpPr>
        <p:spPr>
          <a:xfrm>
            <a:off x="228600" y="1600200"/>
            <a:ext cx="4343400" cy="4495800"/>
          </a:xfrm>
        </p:spPr>
        <p:txBody>
          <a:bodyPr/>
          <a:lstStyle/>
          <a:p>
            <a:r>
              <a:rPr lang="en-US" altLang="en-US" sz="2400"/>
              <a:t>Let </a:t>
            </a:r>
            <a:r>
              <a:rPr lang="en-US" altLang="en-US" sz="2400">
                <a:solidFill>
                  <a:srgbClr val="3D43FF"/>
                </a:solidFill>
              </a:rPr>
              <a:t>S</a:t>
            </a:r>
            <a:r>
              <a:rPr lang="en-US" altLang="en-US" sz="2400"/>
              <a:t> be a set of points in the plane.</a:t>
            </a:r>
          </a:p>
          <a:p>
            <a:r>
              <a:rPr lang="en-US" altLang="en-US" sz="2400"/>
              <a:t>Intuition: Imagine the points of </a:t>
            </a:r>
            <a:r>
              <a:rPr lang="en-US" altLang="en-US" sz="2400">
                <a:solidFill>
                  <a:srgbClr val="3D43FF"/>
                </a:solidFill>
              </a:rPr>
              <a:t>S</a:t>
            </a:r>
            <a:r>
              <a:rPr lang="en-US" altLang="en-US" sz="2400"/>
              <a:t> as being pegs; the  </a:t>
            </a:r>
            <a:r>
              <a:rPr lang="en-US" altLang="en-US" sz="2400">
                <a:solidFill>
                  <a:srgbClr val="D9171E"/>
                </a:solidFill>
              </a:rPr>
              <a:t>convex hull</a:t>
            </a:r>
            <a:r>
              <a:rPr lang="en-US" altLang="en-US" sz="2400"/>
              <a:t> of </a:t>
            </a:r>
            <a:r>
              <a:rPr lang="en-US" altLang="en-US" sz="2400">
                <a:solidFill>
                  <a:srgbClr val="3D43FF"/>
                </a:solidFill>
              </a:rPr>
              <a:t>S</a:t>
            </a:r>
            <a:r>
              <a:rPr lang="en-US" altLang="en-US" sz="2400"/>
              <a:t> is the shape of a rubber-band stretched around the pegs.</a:t>
            </a:r>
          </a:p>
          <a:p>
            <a:r>
              <a:rPr lang="en-US" altLang="en-US" sz="2400" b="1"/>
              <a:t>Formal definition</a:t>
            </a:r>
            <a:r>
              <a:rPr lang="en-US" altLang="en-US" sz="2400"/>
              <a:t>: the </a:t>
            </a:r>
            <a:r>
              <a:rPr lang="en-US" altLang="en-US" sz="2400">
                <a:solidFill>
                  <a:srgbClr val="D9171E"/>
                </a:solidFill>
              </a:rPr>
              <a:t>convex hull</a:t>
            </a:r>
            <a:r>
              <a:rPr lang="en-US" altLang="en-US" sz="2400"/>
              <a:t> of </a:t>
            </a:r>
            <a:r>
              <a:rPr lang="en-US" altLang="en-US" sz="2400">
                <a:solidFill>
                  <a:srgbClr val="3D43FF"/>
                </a:solidFill>
              </a:rPr>
              <a:t>S</a:t>
            </a:r>
            <a:r>
              <a:rPr lang="en-US" altLang="en-US" sz="2400"/>
              <a:t> is the smallest convex polygon that contains all the points of </a:t>
            </a:r>
            <a:r>
              <a:rPr lang="en-US" altLang="en-US" sz="2400">
                <a:solidFill>
                  <a:srgbClr val="3D43FF"/>
                </a:solidFill>
              </a:rPr>
              <a:t>S.</a:t>
            </a:r>
            <a:endParaRPr lang="en-US" altLang="en-US" sz="2400"/>
          </a:p>
        </p:txBody>
      </p:sp>
      <p:pic>
        <p:nvPicPr>
          <p:cNvPr id="4101" name="Picture 5"/>
          <p:cNvPicPr>
            <a:picLocks noGrp="1" noChangeAspect="1" noChangeArrowheads="1"/>
          </p:cNvPicPr>
          <p:nvPr>
            <p:ph sz="half" idx="2"/>
          </p:nvPr>
        </p:nvPicPr>
        <p:blipFill>
          <a:blip r:embed="rId2" cstate="print"/>
          <a:srcRect/>
          <a:stretch>
            <a:fillRect/>
          </a:stretch>
        </p:blipFill>
        <p:spPr>
          <a:xfrm>
            <a:off x="4572000" y="2133600"/>
            <a:ext cx="3810000" cy="3009900"/>
          </a:xfrm>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sz="3600"/>
              <a:t>Upper limits</a:t>
            </a:r>
          </a:p>
        </p:txBody>
      </p:sp>
      <p:sp>
        <p:nvSpPr>
          <p:cNvPr id="116739" name="Rectangle 3"/>
          <p:cNvSpPr>
            <a:spLocks noGrp="1" noChangeArrowheads="1"/>
          </p:cNvSpPr>
          <p:nvPr>
            <p:ph type="body" idx="1"/>
          </p:nvPr>
        </p:nvSpPr>
        <p:spPr/>
        <p:txBody>
          <a:bodyPr>
            <a:normAutofit fontScale="92500" lnSpcReduction="20000"/>
          </a:bodyPr>
          <a:lstStyle/>
          <a:p>
            <a:pPr>
              <a:tabLst>
                <a:tab pos="1712913" algn="l"/>
                <a:tab pos="3946525" algn="l"/>
              </a:tabLst>
            </a:pPr>
            <a:r>
              <a:rPr lang="en-US" sz="2800" b="1"/>
              <a:t>Problem</a:t>
            </a:r>
            <a:endParaRPr lang="en-US" sz="2800"/>
          </a:p>
          <a:p>
            <a:pPr lvl="1">
              <a:tabLst>
                <a:tab pos="1712913" algn="l"/>
                <a:tab pos="3946525" algn="l"/>
              </a:tabLst>
            </a:pPr>
            <a:r>
              <a:rPr lang="en-US" sz="2400"/>
              <a:t>For long patterns, or for large alphabets, the number representing a given string may be too large to be practical</a:t>
            </a:r>
          </a:p>
          <a:p>
            <a:pPr>
              <a:tabLst>
                <a:tab pos="1712913" algn="l"/>
                <a:tab pos="3946525" algn="l"/>
              </a:tabLst>
            </a:pPr>
            <a:r>
              <a:rPr lang="en-US" sz="2800" b="1"/>
              <a:t>Solution</a:t>
            </a:r>
            <a:endParaRPr lang="en-US" sz="2800"/>
          </a:p>
          <a:p>
            <a:pPr lvl="1">
              <a:tabLst>
                <a:tab pos="1712913" algn="l"/>
                <a:tab pos="3946525" algn="l"/>
              </a:tabLst>
            </a:pPr>
            <a:r>
              <a:rPr lang="en-US" sz="2400"/>
              <a:t>Use MOD operation</a:t>
            </a:r>
          </a:p>
          <a:p>
            <a:pPr lvl="1">
              <a:tabLst>
                <a:tab pos="1712913" algn="l"/>
                <a:tab pos="3946525" algn="l"/>
              </a:tabLst>
            </a:pPr>
            <a:r>
              <a:rPr lang="en-US" sz="2400"/>
              <a:t>When MOD q, values will be &lt; q</a:t>
            </a:r>
          </a:p>
          <a:p>
            <a:pPr>
              <a:tabLst>
                <a:tab pos="1712913" algn="l"/>
                <a:tab pos="3946525" algn="l"/>
              </a:tabLst>
            </a:pPr>
            <a:r>
              <a:rPr lang="en-US" sz="2800"/>
              <a:t>Example</a:t>
            </a:r>
          </a:p>
          <a:p>
            <a:pPr lvl="1">
              <a:tabLst>
                <a:tab pos="1712913" algn="l"/>
                <a:tab pos="3946525" algn="l"/>
              </a:tabLst>
            </a:pPr>
            <a:r>
              <a:rPr lang="en-US" sz="2400">
                <a:cs typeface="Arial" charset="0"/>
              </a:rPr>
              <a:t>BAN	= 1 + 0 + 13	= 14</a:t>
            </a:r>
          </a:p>
          <a:p>
            <a:pPr lvl="2">
              <a:tabLst>
                <a:tab pos="1712913" algn="l"/>
                <a:tab pos="3946525" algn="l"/>
              </a:tabLst>
            </a:pPr>
            <a:r>
              <a:rPr lang="en-US" sz="2000">
                <a:cs typeface="Arial" charset="0"/>
              </a:rPr>
              <a:t>14 mod 13 = 1</a:t>
            </a:r>
          </a:p>
          <a:p>
            <a:pPr lvl="2">
              <a:tabLst>
                <a:tab pos="1712913" algn="l"/>
                <a:tab pos="3946525" algn="l"/>
              </a:tabLst>
            </a:pPr>
            <a:r>
              <a:rPr lang="en-US" sz="2000">
                <a:cs typeface="Arial" charset="0"/>
              </a:rPr>
              <a:t>BAN → 1</a:t>
            </a:r>
          </a:p>
          <a:p>
            <a:pPr lvl="1">
              <a:tabLst>
                <a:tab pos="1712913" algn="l"/>
                <a:tab pos="3946525" algn="l"/>
              </a:tabLst>
            </a:pPr>
            <a:r>
              <a:rPr lang="en-US" sz="2400">
                <a:cs typeface="Arial" charset="0"/>
              </a:rPr>
              <a:t>CARD	= 2 + 0 + 17 + 3	= 22</a:t>
            </a:r>
          </a:p>
          <a:p>
            <a:pPr lvl="2">
              <a:tabLst>
                <a:tab pos="1712913" algn="l"/>
                <a:tab pos="3946525" algn="l"/>
              </a:tabLst>
            </a:pPr>
            <a:r>
              <a:rPr lang="en-US" sz="2000">
                <a:cs typeface="Arial" charset="0"/>
              </a:rPr>
              <a:t>22 mod 13 = 9</a:t>
            </a:r>
          </a:p>
          <a:p>
            <a:pPr lvl="2">
              <a:tabLst>
                <a:tab pos="1712913" algn="l"/>
                <a:tab pos="3946525" algn="l"/>
              </a:tabLst>
            </a:pPr>
            <a:r>
              <a:rPr lang="en-US" sz="2000">
                <a:cs typeface="Arial" charset="0"/>
              </a:rPr>
              <a:t>CARD → 9</a:t>
            </a:r>
          </a:p>
          <a:p>
            <a:pPr lvl="1">
              <a:tabLst>
                <a:tab pos="1712913" algn="l"/>
                <a:tab pos="3946525" algn="l"/>
              </a:tabLst>
            </a:pPr>
            <a:endParaRPr lang="en-US" sz="2400"/>
          </a:p>
        </p:txBody>
      </p:sp>
      <p:sp>
        <p:nvSpPr>
          <p:cNvPr id="4" name="Date Placeholder 3"/>
          <p:cNvSpPr>
            <a:spLocks noGrp="1"/>
          </p:cNvSpPr>
          <p:nvPr>
            <p:ph type="dt" sz="half" idx="10"/>
          </p:nvPr>
        </p:nvSpPr>
        <p:spPr/>
        <p:txBody>
          <a:bodyPr/>
          <a:lstStyle/>
          <a:p>
            <a:r>
              <a:rPr lang="en-US" smtClean="0"/>
              <a:t>2/11/2013</a:t>
            </a:r>
            <a:endParaRPr lang="en-US"/>
          </a:p>
        </p:txBody>
      </p:sp>
      <p:sp>
        <p:nvSpPr>
          <p:cNvPr id="5" name="Slide Number Placeholder 4"/>
          <p:cNvSpPr>
            <a:spLocks noGrp="1"/>
          </p:cNvSpPr>
          <p:nvPr>
            <p:ph type="sldNum" sz="quarter" idx="12"/>
          </p:nvPr>
        </p:nvSpPr>
        <p:spPr/>
        <p:txBody>
          <a:bodyPr/>
          <a:lstStyle/>
          <a:p>
            <a:fld id="{58336530-32BF-4B89-91DA-B97CE4F81FE2}" type="slidenum">
              <a:rPr lang="en-US" smtClean="0"/>
              <a:pPr/>
              <a:t>20</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67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67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67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673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673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673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673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673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673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673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673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Rectangle 4"/>
          <p:cNvSpPr>
            <a:spLocks noGrp="1" noChangeArrowheads="1"/>
          </p:cNvSpPr>
          <p:nvPr>
            <p:ph type="title"/>
          </p:nvPr>
        </p:nvSpPr>
        <p:spPr/>
        <p:txBody>
          <a:bodyPr/>
          <a:lstStyle/>
          <a:p>
            <a:r>
              <a:rPr lang="en-US" sz="3600"/>
              <a:t>Searching</a:t>
            </a:r>
          </a:p>
        </p:txBody>
      </p:sp>
      <p:grpSp>
        <p:nvGrpSpPr>
          <p:cNvPr id="2" name="Group 39"/>
          <p:cNvGrpSpPr>
            <a:grpSpLocks/>
          </p:cNvGrpSpPr>
          <p:nvPr/>
        </p:nvGrpSpPr>
        <p:grpSpPr bwMode="auto">
          <a:xfrm>
            <a:off x="800100" y="2133600"/>
            <a:ext cx="7543800" cy="685800"/>
            <a:chOff x="432" y="720"/>
            <a:chExt cx="4752" cy="432"/>
          </a:xfrm>
        </p:grpSpPr>
        <p:sp>
          <p:nvSpPr>
            <p:cNvPr id="117765" name="Rectangle 5"/>
            <p:cNvSpPr>
              <a:spLocks noChangeArrowheads="1"/>
            </p:cNvSpPr>
            <p:nvPr/>
          </p:nvSpPr>
          <p:spPr bwMode="auto">
            <a:xfrm>
              <a:off x="432" y="720"/>
              <a:ext cx="432" cy="43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7766" name="Rectangle 6"/>
            <p:cNvSpPr>
              <a:spLocks noChangeArrowheads="1"/>
            </p:cNvSpPr>
            <p:nvPr/>
          </p:nvSpPr>
          <p:spPr bwMode="auto">
            <a:xfrm>
              <a:off x="864" y="720"/>
              <a:ext cx="432" cy="43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7767" name="Rectangle 7"/>
            <p:cNvSpPr>
              <a:spLocks noChangeArrowheads="1"/>
            </p:cNvSpPr>
            <p:nvPr/>
          </p:nvSpPr>
          <p:spPr bwMode="auto">
            <a:xfrm>
              <a:off x="1296" y="720"/>
              <a:ext cx="432" cy="43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7768" name="Rectangle 8"/>
            <p:cNvSpPr>
              <a:spLocks noChangeArrowheads="1"/>
            </p:cNvSpPr>
            <p:nvPr/>
          </p:nvSpPr>
          <p:spPr bwMode="auto">
            <a:xfrm>
              <a:off x="1728" y="720"/>
              <a:ext cx="432" cy="43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7769" name="Rectangle 9"/>
            <p:cNvSpPr>
              <a:spLocks noChangeArrowheads="1"/>
            </p:cNvSpPr>
            <p:nvPr/>
          </p:nvSpPr>
          <p:spPr bwMode="auto">
            <a:xfrm>
              <a:off x="1728" y="720"/>
              <a:ext cx="432" cy="43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7770" name="Rectangle 10"/>
            <p:cNvSpPr>
              <a:spLocks noChangeArrowheads="1"/>
            </p:cNvSpPr>
            <p:nvPr/>
          </p:nvSpPr>
          <p:spPr bwMode="auto">
            <a:xfrm>
              <a:off x="2160" y="720"/>
              <a:ext cx="432" cy="43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7771" name="Rectangle 11"/>
            <p:cNvSpPr>
              <a:spLocks noChangeArrowheads="1"/>
            </p:cNvSpPr>
            <p:nvPr/>
          </p:nvSpPr>
          <p:spPr bwMode="auto">
            <a:xfrm>
              <a:off x="2592" y="720"/>
              <a:ext cx="432" cy="43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7772" name="Rectangle 12"/>
            <p:cNvSpPr>
              <a:spLocks noChangeArrowheads="1"/>
            </p:cNvSpPr>
            <p:nvPr/>
          </p:nvSpPr>
          <p:spPr bwMode="auto">
            <a:xfrm>
              <a:off x="3024" y="720"/>
              <a:ext cx="432" cy="43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7773" name="Rectangle 13"/>
            <p:cNvSpPr>
              <a:spLocks noChangeArrowheads="1"/>
            </p:cNvSpPr>
            <p:nvPr/>
          </p:nvSpPr>
          <p:spPr bwMode="auto">
            <a:xfrm>
              <a:off x="3456" y="720"/>
              <a:ext cx="432" cy="43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7774" name="Rectangle 14"/>
            <p:cNvSpPr>
              <a:spLocks noChangeArrowheads="1"/>
            </p:cNvSpPr>
            <p:nvPr/>
          </p:nvSpPr>
          <p:spPr bwMode="auto">
            <a:xfrm>
              <a:off x="3456" y="720"/>
              <a:ext cx="432" cy="43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7775" name="Rectangle 15"/>
            <p:cNvSpPr>
              <a:spLocks noChangeArrowheads="1"/>
            </p:cNvSpPr>
            <p:nvPr/>
          </p:nvSpPr>
          <p:spPr bwMode="auto">
            <a:xfrm>
              <a:off x="3888" y="720"/>
              <a:ext cx="432" cy="43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7776" name="Rectangle 16"/>
            <p:cNvSpPr>
              <a:spLocks noChangeArrowheads="1"/>
            </p:cNvSpPr>
            <p:nvPr/>
          </p:nvSpPr>
          <p:spPr bwMode="auto">
            <a:xfrm>
              <a:off x="4320" y="720"/>
              <a:ext cx="432" cy="43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7777" name="Rectangle 17"/>
            <p:cNvSpPr>
              <a:spLocks noChangeArrowheads="1"/>
            </p:cNvSpPr>
            <p:nvPr/>
          </p:nvSpPr>
          <p:spPr bwMode="auto">
            <a:xfrm>
              <a:off x="4752" y="720"/>
              <a:ext cx="432" cy="432"/>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grpSp>
        <p:nvGrpSpPr>
          <p:cNvPr id="3" name="Group 22"/>
          <p:cNvGrpSpPr>
            <a:grpSpLocks/>
          </p:cNvGrpSpPr>
          <p:nvPr/>
        </p:nvGrpSpPr>
        <p:grpSpPr bwMode="auto">
          <a:xfrm>
            <a:off x="800100" y="2971800"/>
            <a:ext cx="4800600" cy="457200"/>
            <a:chOff x="432" y="1248"/>
            <a:chExt cx="3024" cy="288"/>
          </a:xfrm>
        </p:grpSpPr>
        <p:sp>
          <p:nvSpPr>
            <p:cNvPr id="117778" name="Line 18"/>
            <p:cNvSpPr>
              <a:spLocks noChangeShapeType="1"/>
            </p:cNvSpPr>
            <p:nvPr/>
          </p:nvSpPr>
          <p:spPr bwMode="auto">
            <a:xfrm>
              <a:off x="432" y="1248"/>
              <a:ext cx="0" cy="288"/>
            </a:xfrm>
            <a:prstGeom prst="line">
              <a:avLst/>
            </a:prstGeom>
            <a:noFill/>
            <a:ln w="38100">
              <a:solidFill>
                <a:schemeClr val="tx2"/>
              </a:solidFill>
              <a:round/>
              <a:headEnd/>
              <a:tailEnd/>
            </a:ln>
            <a:effectLst/>
          </p:spPr>
          <p:txBody>
            <a:bodyPr/>
            <a:lstStyle/>
            <a:p>
              <a:endParaRPr lang="en-US"/>
            </a:p>
          </p:txBody>
        </p:sp>
        <p:sp>
          <p:nvSpPr>
            <p:cNvPr id="117779" name="Line 19"/>
            <p:cNvSpPr>
              <a:spLocks noChangeShapeType="1"/>
            </p:cNvSpPr>
            <p:nvPr/>
          </p:nvSpPr>
          <p:spPr bwMode="auto">
            <a:xfrm>
              <a:off x="3456" y="1248"/>
              <a:ext cx="0" cy="288"/>
            </a:xfrm>
            <a:prstGeom prst="line">
              <a:avLst/>
            </a:prstGeom>
            <a:noFill/>
            <a:ln w="38100">
              <a:solidFill>
                <a:schemeClr val="tx2"/>
              </a:solidFill>
              <a:round/>
              <a:headEnd/>
              <a:tailEnd/>
            </a:ln>
            <a:effectLst/>
          </p:spPr>
          <p:txBody>
            <a:bodyPr/>
            <a:lstStyle/>
            <a:p>
              <a:endParaRPr lang="en-US"/>
            </a:p>
          </p:txBody>
        </p:sp>
        <p:sp>
          <p:nvSpPr>
            <p:cNvPr id="117781" name="Line 21"/>
            <p:cNvSpPr>
              <a:spLocks noChangeShapeType="1"/>
            </p:cNvSpPr>
            <p:nvPr/>
          </p:nvSpPr>
          <p:spPr bwMode="auto">
            <a:xfrm>
              <a:off x="432" y="1536"/>
              <a:ext cx="3024" cy="0"/>
            </a:xfrm>
            <a:prstGeom prst="line">
              <a:avLst/>
            </a:prstGeom>
            <a:noFill/>
            <a:ln w="38100">
              <a:solidFill>
                <a:schemeClr val="tx2"/>
              </a:solidFill>
              <a:round/>
              <a:headEnd/>
              <a:tailEnd/>
            </a:ln>
            <a:effectLst/>
          </p:spPr>
          <p:txBody>
            <a:bodyPr/>
            <a:lstStyle/>
            <a:p>
              <a:endParaRPr lang="en-US"/>
            </a:p>
          </p:txBody>
        </p:sp>
      </p:grpSp>
      <p:grpSp>
        <p:nvGrpSpPr>
          <p:cNvPr id="4" name="Group 23"/>
          <p:cNvGrpSpPr>
            <a:grpSpLocks/>
          </p:cNvGrpSpPr>
          <p:nvPr/>
        </p:nvGrpSpPr>
        <p:grpSpPr bwMode="auto">
          <a:xfrm>
            <a:off x="1485900" y="2971800"/>
            <a:ext cx="4800600" cy="457200"/>
            <a:chOff x="432" y="1248"/>
            <a:chExt cx="3024" cy="288"/>
          </a:xfrm>
        </p:grpSpPr>
        <p:sp>
          <p:nvSpPr>
            <p:cNvPr id="117784" name="Line 24"/>
            <p:cNvSpPr>
              <a:spLocks noChangeShapeType="1"/>
            </p:cNvSpPr>
            <p:nvPr/>
          </p:nvSpPr>
          <p:spPr bwMode="auto">
            <a:xfrm>
              <a:off x="432" y="1248"/>
              <a:ext cx="0" cy="288"/>
            </a:xfrm>
            <a:prstGeom prst="line">
              <a:avLst/>
            </a:prstGeom>
            <a:noFill/>
            <a:ln w="38100">
              <a:solidFill>
                <a:schemeClr val="tx2"/>
              </a:solidFill>
              <a:round/>
              <a:headEnd/>
              <a:tailEnd/>
            </a:ln>
            <a:effectLst/>
          </p:spPr>
          <p:txBody>
            <a:bodyPr/>
            <a:lstStyle/>
            <a:p>
              <a:endParaRPr lang="en-US"/>
            </a:p>
          </p:txBody>
        </p:sp>
        <p:sp>
          <p:nvSpPr>
            <p:cNvPr id="117785" name="Line 25"/>
            <p:cNvSpPr>
              <a:spLocks noChangeShapeType="1"/>
            </p:cNvSpPr>
            <p:nvPr/>
          </p:nvSpPr>
          <p:spPr bwMode="auto">
            <a:xfrm>
              <a:off x="3456" y="1248"/>
              <a:ext cx="0" cy="288"/>
            </a:xfrm>
            <a:prstGeom prst="line">
              <a:avLst/>
            </a:prstGeom>
            <a:noFill/>
            <a:ln w="38100">
              <a:solidFill>
                <a:schemeClr val="tx2"/>
              </a:solidFill>
              <a:round/>
              <a:headEnd/>
              <a:tailEnd/>
            </a:ln>
            <a:effectLst/>
          </p:spPr>
          <p:txBody>
            <a:bodyPr/>
            <a:lstStyle/>
            <a:p>
              <a:endParaRPr lang="en-US"/>
            </a:p>
          </p:txBody>
        </p:sp>
        <p:sp>
          <p:nvSpPr>
            <p:cNvPr id="117786" name="Line 26"/>
            <p:cNvSpPr>
              <a:spLocks noChangeShapeType="1"/>
            </p:cNvSpPr>
            <p:nvPr/>
          </p:nvSpPr>
          <p:spPr bwMode="auto">
            <a:xfrm>
              <a:off x="432" y="1536"/>
              <a:ext cx="3024" cy="0"/>
            </a:xfrm>
            <a:prstGeom prst="line">
              <a:avLst/>
            </a:prstGeom>
            <a:noFill/>
            <a:ln w="38100">
              <a:solidFill>
                <a:schemeClr val="tx2"/>
              </a:solidFill>
              <a:round/>
              <a:headEnd/>
              <a:tailEnd/>
            </a:ln>
            <a:effectLst/>
          </p:spPr>
          <p:txBody>
            <a:bodyPr/>
            <a:lstStyle/>
            <a:p>
              <a:endParaRPr lang="en-US"/>
            </a:p>
          </p:txBody>
        </p:sp>
      </p:grpSp>
      <p:grpSp>
        <p:nvGrpSpPr>
          <p:cNvPr id="5" name="Group 27"/>
          <p:cNvGrpSpPr>
            <a:grpSpLocks/>
          </p:cNvGrpSpPr>
          <p:nvPr/>
        </p:nvGrpSpPr>
        <p:grpSpPr bwMode="auto">
          <a:xfrm>
            <a:off x="2171700" y="2971800"/>
            <a:ext cx="4800600" cy="457200"/>
            <a:chOff x="432" y="1248"/>
            <a:chExt cx="3024" cy="288"/>
          </a:xfrm>
        </p:grpSpPr>
        <p:sp>
          <p:nvSpPr>
            <p:cNvPr id="117788" name="Line 28"/>
            <p:cNvSpPr>
              <a:spLocks noChangeShapeType="1"/>
            </p:cNvSpPr>
            <p:nvPr/>
          </p:nvSpPr>
          <p:spPr bwMode="auto">
            <a:xfrm>
              <a:off x="432" y="1248"/>
              <a:ext cx="0" cy="288"/>
            </a:xfrm>
            <a:prstGeom prst="line">
              <a:avLst/>
            </a:prstGeom>
            <a:noFill/>
            <a:ln w="38100">
              <a:solidFill>
                <a:schemeClr val="tx2"/>
              </a:solidFill>
              <a:round/>
              <a:headEnd/>
              <a:tailEnd/>
            </a:ln>
            <a:effectLst/>
          </p:spPr>
          <p:txBody>
            <a:bodyPr/>
            <a:lstStyle/>
            <a:p>
              <a:endParaRPr lang="en-US"/>
            </a:p>
          </p:txBody>
        </p:sp>
        <p:sp>
          <p:nvSpPr>
            <p:cNvPr id="117789" name="Line 29"/>
            <p:cNvSpPr>
              <a:spLocks noChangeShapeType="1"/>
            </p:cNvSpPr>
            <p:nvPr/>
          </p:nvSpPr>
          <p:spPr bwMode="auto">
            <a:xfrm>
              <a:off x="3456" y="1248"/>
              <a:ext cx="0" cy="288"/>
            </a:xfrm>
            <a:prstGeom prst="line">
              <a:avLst/>
            </a:prstGeom>
            <a:noFill/>
            <a:ln w="38100">
              <a:solidFill>
                <a:schemeClr val="tx2"/>
              </a:solidFill>
              <a:round/>
              <a:headEnd/>
              <a:tailEnd/>
            </a:ln>
            <a:effectLst/>
          </p:spPr>
          <p:txBody>
            <a:bodyPr/>
            <a:lstStyle/>
            <a:p>
              <a:endParaRPr lang="en-US"/>
            </a:p>
          </p:txBody>
        </p:sp>
        <p:sp>
          <p:nvSpPr>
            <p:cNvPr id="117790" name="Line 30"/>
            <p:cNvSpPr>
              <a:spLocks noChangeShapeType="1"/>
            </p:cNvSpPr>
            <p:nvPr/>
          </p:nvSpPr>
          <p:spPr bwMode="auto">
            <a:xfrm>
              <a:off x="432" y="1536"/>
              <a:ext cx="3024" cy="0"/>
            </a:xfrm>
            <a:prstGeom prst="line">
              <a:avLst/>
            </a:prstGeom>
            <a:noFill/>
            <a:ln w="38100">
              <a:solidFill>
                <a:schemeClr val="tx2"/>
              </a:solidFill>
              <a:round/>
              <a:headEnd/>
              <a:tailEnd/>
            </a:ln>
            <a:effectLst/>
          </p:spPr>
          <p:txBody>
            <a:bodyPr/>
            <a:lstStyle/>
            <a:p>
              <a:endParaRPr lang="en-US"/>
            </a:p>
          </p:txBody>
        </p:sp>
      </p:grpSp>
      <p:grpSp>
        <p:nvGrpSpPr>
          <p:cNvPr id="6" name="Group 31"/>
          <p:cNvGrpSpPr>
            <a:grpSpLocks/>
          </p:cNvGrpSpPr>
          <p:nvPr/>
        </p:nvGrpSpPr>
        <p:grpSpPr bwMode="auto">
          <a:xfrm>
            <a:off x="2857500" y="2971800"/>
            <a:ext cx="4800600" cy="457200"/>
            <a:chOff x="432" y="1248"/>
            <a:chExt cx="3024" cy="288"/>
          </a:xfrm>
        </p:grpSpPr>
        <p:sp>
          <p:nvSpPr>
            <p:cNvPr id="117792" name="Line 32"/>
            <p:cNvSpPr>
              <a:spLocks noChangeShapeType="1"/>
            </p:cNvSpPr>
            <p:nvPr/>
          </p:nvSpPr>
          <p:spPr bwMode="auto">
            <a:xfrm>
              <a:off x="432" y="1248"/>
              <a:ext cx="0" cy="288"/>
            </a:xfrm>
            <a:prstGeom prst="line">
              <a:avLst/>
            </a:prstGeom>
            <a:noFill/>
            <a:ln w="38100">
              <a:solidFill>
                <a:schemeClr val="tx2"/>
              </a:solidFill>
              <a:round/>
              <a:headEnd/>
              <a:tailEnd/>
            </a:ln>
            <a:effectLst/>
          </p:spPr>
          <p:txBody>
            <a:bodyPr/>
            <a:lstStyle/>
            <a:p>
              <a:endParaRPr lang="en-US"/>
            </a:p>
          </p:txBody>
        </p:sp>
        <p:sp>
          <p:nvSpPr>
            <p:cNvPr id="117793" name="Line 33"/>
            <p:cNvSpPr>
              <a:spLocks noChangeShapeType="1"/>
            </p:cNvSpPr>
            <p:nvPr/>
          </p:nvSpPr>
          <p:spPr bwMode="auto">
            <a:xfrm>
              <a:off x="3456" y="1248"/>
              <a:ext cx="0" cy="288"/>
            </a:xfrm>
            <a:prstGeom prst="line">
              <a:avLst/>
            </a:prstGeom>
            <a:noFill/>
            <a:ln w="38100">
              <a:solidFill>
                <a:schemeClr val="tx2"/>
              </a:solidFill>
              <a:round/>
              <a:headEnd/>
              <a:tailEnd/>
            </a:ln>
            <a:effectLst/>
          </p:spPr>
          <p:txBody>
            <a:bodyPr/>
            <a:lstStyle/>
            <a:p>
              <a:endParaRPr lang="en-US"/>
            </a:p>
          </p:txBody>
        </p:sp>
        <p:sp>
          <p:nvSpPr>
            <p:cNvPr id="117794" name="Line 34"/>
            <p:cNvSpPr>
              <a:spLocks noChangeShapeType="1"/>
            </p:cNvSpPr>
            <p:nvPr/>
          </p:nvSpPr>
          <p:spPr bwMode="auto">
            <a:xfrm>
              <a:off x="432" y="1536"/>
              <a:ext cx="3024" cy="0"/>
            </a:xfrm>
            <a:prstGeom prst="line">
              <a:avLst/>
            </a:prstGeom>
            <a:noFill/>
            <a:ln w="38100">
              <a:solidFill>
                <a:schemeClr val="tx2"/>
              </a:solidFill>
              <a:round/>
              <a:headEnd/>
              <a:tailEnd/>
            </a:ln>
            <a:effectLst/>
          </p:spPr>
          <p:txBody>
            <a:bodyPr/>
            <a:lstStyle/>
            <a:p>
              <a:endParaRPr lang="en-US"/>
            </a:p>
          </p:txBody>
        </p:sp>
      </p:grpSp>
      <p:grpSp>
        <p:nvGrpSpPr>
          <p:cNvPr id="7" name="Group 35"/>
          <p:cNvGrpSpPr>
            <a:grpSpLocks/>
          </p:cNvGrpSpPr>
          <p:nvPr/>
        </p:nvGrpSpPr>
        <p:grpSpPr bwMode="auto">
          <a:xfrm>
            <a:off x="3543300" y="2971800"/>
            <a:ext cx="4800600" cy="457200"/>
            <a:chOff x="432" y="1248"/>
            <a:chExt cx="3024" cy="288"/>
          </a:xfrm>
        </p:grpSpPr>
        <p:sp>
          <p:nvSpPr>
            <p:cNvPr id="117796" name="Line 36"/>
            <p:cNvSpPr>
              <a:spLocks noChangeShapeType="1"/>
            </p:cNvSpPr>
            <p:nvPr/>
          </p:nvSpPr>
          <p:spPr bwMode="auto">
            <a:xfrm>
              <a:off x="432" y="1248"/>
              <a:ext cx="0" cy="288"/>
            </a:xfrm>
            <a:prstGeom prst="line">
              <a:avLst/>
            </a:prstGeom>
            <a:noFill/>
            <a:ln w="38100">
              <a:solidFill>
                <a:schemeClr val="tx2"/>
              </a:solidFill>
              <a:round/>
              <a:headEnd/>
              <a:tailEnd/>
            </a:ln>
            <a:effectLst/>
          </p:spPr>
          <p:txBody>
            <a:bodyPr/>
            <a:lstStyle/>
            <a:p>
              <a:endParaRPr lang="en-US"/>
            </a:p>
          </p:txBody>
        </p:sp>
        <p:sp>
          <p:nvSpPr>
            <p:cNvPr id="117797" name="Line 37"/>
            <p:cNvSpPr>
              <a:spLocks noChangeShapeType="1"/>
            </p:cNvSpPr>
            <p:nvPr/>
          </p:nvSpPr>
          <p:spPr bwMode="auto">
            <a:xfrm>
              <a:off x="3456" y="1248"/>
              <a:ext cx="0" cy="288"/>
            </a:xfrm>
            <a:prstGeom prst="line">
              <a:avLst/>
            </a:prstGeom>
            <a:noFill/>
            <a:ln w="38100">
              <a:solidFill>
                <a:schemeClr val="tx2"/>
              </a:solidFill>
              <a:round/>
              <a:headEnd/>
              <a:tailEnd/>
            </a:ln>
            <a:effectLst/>
          </p:spPr>
          <p:txBody>
            <a:bodyPr/>
            <a:lstStyle/>
            <a:p>
              <a:endParaRPr lang="en-US"/>
            </a:p>
          </p:txBody>
        </p:sp>
        <p:sp>
          <p:nvSpPr>
            <p:cNvPr id="117798" name="Line 38"/>
            <p:cNvSpPr>
              <a:spLocks noChangeShapeType="1"/>
            </p:cNvSpPr>
            <p:nvPr/>
          </p:nvSpPr>
          <p:spPr bwMode="auto">
            <a:xfrm>
              <a:off x="432" y="1536"/>
              <a:ext cx="3024" cy="0"/>
            </a:xfrm>
            <a:prstGeom prst="line">
              <a:avLst/>
            </a:prstGeom>
            <a:noFill/>
            <a:ln w="38100">
              <a:solidFill>
                <a:schemeClr val="tx2"/>
              </a:solidFill>
              <a:round/>
              <a:headEnd/>
              <a:tailEnd/>
            </a:ln>
            <a:effectLst/>
          </p:spPr>
          <p:txBody>
            <a:bodyPr/>
            <a:lstStyle/>
            <a:p>
              <a:endParaRPr lang="en-US"/>
            </a:p>
          </p:txBody>
        </p:sp>
      </p:grpSp>
      <p:sp>
        <p:nvSpPr>
          <p:cNvPr id="37" name="Date Placeholder 36"/>
          <p:cNvSpPr>
            <a:spLocks noGrp="1"/>
          </p:cNvSpPr>
          <p:nvPr>
            <p:ph type="dt" sz="half" idx="10"/>
          </p:nvPr>
        </p:nvSpPr>
        <p:spPr/>
        <p:txBody>
          <a:bodyPr/>
          <a:lstStyle/>
          <a:p>
            <a:r>
              <a:rPr lang="en-US" smtClean="0"/>
              <a:t>2/11/2013</a:t>
            </a:r>
            <a:endParaRPr lang="en-US"/>
          </a:p>
        </p:txBody>
      </p:sp>
      <p:sp>
        <p:nvSpPr>
          <p:cNvPr id="38" name="Slide Number Placeholder 37"/>
          <p:cNvSpPr>
            <a:spLocks noGrp="1"/>
          </p:cNvSpPr>
          <p:nvPr>
            <p:ph type="sldNum" sz="quarter" idx="12"/>
          </p:nvPr>
        </p:nvSpPr>
        <p:spPr/>
        <p:txBody>
          <a:bodyPr/>
          <a:lstStyle/>
          <a:p>
            <a:fld id="{58336530-32BF-4B89-91DA-B97CE4F81FE2}" type="slidenum">
              <a:rPr lang="en-US" smtClean="0"/>
              <a:pPr/>
              <a:t>21</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77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4"/>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5"/>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6"/>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sz="3600"/>
              <a:t>Spurious Hits</a:t>
            </a:r>
          </a:p>
        </p:txBody>
      </p:sp>
      <p:sp>
        <p:nvSpPr>
          <p:cNvPr id="119811" name="Rectangle 3"/>
          <p:cNvSpPr>
            <a:spLocks noGrp="1" noChangeArrowheads="1"/>
          </p:cNvSpPr>
          <p:nvPr>
            <p:ph type="body" idx="1"/>
          </p:nvPr>
        </p:nvSpPr>
        <p:spPr/>
        <p:txBody>
          <a:bodyPr>
            <a:normAutofit fontScale="92500" lnSpcReduction="10000"/>
          </a:bodyPr>
          <a:lstStyle/>
          <a:p>
            <a:r>
              <a:rPr lang="en-US" sz="2800" b="1" dirty="0"/>
              <a:t>Question</a:t>
            </a:r>
          </a:p>
          <a:p>
            <a:pPr lvl="1"/>
            <a:r>
              <a:rPr lang="en-US" sz="2400" dirty="0"/>
              <a:t>Does a hash value match mean that the patterns match?</a:t>
            </a:r>
          </a:p>
          <a:p>
            <a:r>
              <a:rPr lang="en-US" sz="2800" b="1" dirty="0"/>
              <a:t>Answer</a:t>
            </a:r>
          </a:p>
          <a:p>
            <a:pPr lvl="1"/>
            <a:r>
              <a:rPr lang="en-US" sz="2400" dirty="0"/>
              <a:t>No – these are called “spurious hits”</a:t>
            </a:r>
          </a:p>
          <a:p>
            <a:r>
              <a:rPr lang="en-US" sz="2800" dirty="0"/>
              <a:t>Possible cases</a:t>
            </a:r>
          </a:p>
          <a:p>
            <a:pPr lvl="1"/>
            <a:r>
              <a:rPr lang="en-US" sz="2400" dirty="0"/>
              <a:t>MOD operation interfered with uniqueness of hash values</a:t>
            </a:r>
          </a:p>
          <a:p>
            <a:pPr lvl="2"/>
            <a:r>
              <a:rPr lang="en-US" sz="2000" dirty="0"/>
              <a:t>14 mod 13 = 1</a:t>
            </a:r>
          </a:p>
          <a:p>
            <a:pPr lvl="2"/>
            <a:r>
              <a:rPr lang="en-US" sz="2000" dirty="0"/>
              <a:t>27 mod 13 = 1</a:t>
            </a:r>
          </a:p>
          <a:p>
            <a:pPr lvl="2"/>
            <a:r>
              <a:rPr lang="en-US" sz="2000" dirty="0"/>
              <a:t>MOD value q is usually chosen as a </a:t>
            </a:r>
            <a:r>
              <a:rPr lang="en-US" sz="2000" dirty="0" smtClean="0"/>
              <a:t>prime</a:t>
            </a:r>
            <a:endParaRPr lang="en-US" sz="2000" dirty="0"/>
          </a:p>
          <a:p>
            <a:pPr lvl="1"/>
            <a:r>
              <a:rPr lang="en-US" sz="2400" dirty="0"/>
              <a:t>Information is lost in generalization (addition)</a:t>
            </a:r>
          </a:p>
          <a:p>
            <a:pPr lvl="2"/>
            <a:r>
              <a:rPr lang="en-US" sz="2000" dirty="0"/>
              <a:t>BAN </a:t>
            </a:r>
            <a:r>
              <a:rPr lang="en-US" sz="2000" dirty="0">
                <a:cs typeface="Arial" charset="0"/>
              </a:rPr>
              <a:t>→ 1 + 0 + 13 = 14</a:t>
            </a:r>
          </a:p>
          <a:p>
            <a:pPr lvl="2"/>
            <a:r>
              <a:rPr lang="en-US" sz="2000" dirty="0">
                <a:cs typeface="Arial" charset="0"/>
              </a:rPr>
              <a:t>CAM → 2 + 0 + 12 = 14</a:t>
            </a:r>
          </a:p>
          <a:p>
            <a:pPr lvl="1"/>
            <a:endParaRPr lang="en-US" sz="2400" dirty="0"/>
          </a:p>
        </p:txBody>
      </p:sp>
      <p:sp>
        <p:nvSpPr>
          <p:cNvPr id="4" name="Date Placeholder 3"/>
          <p:cNvSpPr>
            <a:spLocks noGrp="1"/>
          </p:cNvSpPr>
          <p:nvPr>
            <p:ph type="dt" sz="half" idx="10"/>
          </p:nvPr>
        </p:nvSpPr>
        <p:spPr/>
        <p:txBody>
          <a:bodyPr/>
          <a:lstStyle/>
          <a:p>
            <a:r>
              <a:rPr lang="en-US" smtClean="0"/>
              <a:t>2/11/2013</a:t>
            </a:r>
            <a:endParaRPr lang="en-US"/>
          </a:p>
        </p:txBody>
      </p:sp>
      <p:sp>
        <p:nvSpPr>
          <p:cNvPr id="5" name="Slide Number Placeholder 4"/>
          <p:cNvSpPr>
            <a:spLocks noGrp="1"/>
          </p:cNvSpPr>
          <p:nvPr>
            <p:ph type="sldNum" sz="quarter" idx="12"/>
          </p:nvPr>
        </p:nvSpPr>
        <p:spPr/>
        <p:txBody>
          <a:bodyPr/>
          <a:lstStyle/>
          <a:p>
            <a:fld id="{58336530-32BF-4B89-91DA-B97CE4F81FE2}" type="slidenum">
              <a:rPr lang="en-US" smtClean="0"/>
              <a:pPr/>
              <a:t>22</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98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98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98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981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981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981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981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981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9811">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9811">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98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457200" y="152400"/>
            <a:ext cx="8229600" cy="1143000"/>
          </a:xfrm>
        </p:spPr>
        <p:txBody>
          <a:bodyPr/>
          <a:lstStyle/>
          <a:p>
            <a:r>
              <a:rPr lang="en-US" sz="3600" dirty="0"/>
              <a:t>Code</a:t>
            </a:r>
          </a:p>
        </p:txBody>
      </p:sp>
      <p:sp>
        <p:nvSpPr>
          <p:cNvPr id="120835" name="Rectangle 3"/>
          <p:cNvSpPr>
            <a:spLocks noGrp="1" noChangeArrowheads="1"/>
          </p:cNvSpPr>
          <p:nvPr>
            <p:ph type="body" idx="1"/>
          </p:nvPr>
        </p:nvSpPr>
        <p:spPr>
          <a:xfrm>
            <a:off x="0" y="1066800"/>
            <a:ext cx="9144000" cy="5105400"/>
          </a:xfrm>
        </p:spPr>
        <p:txBody>
          <a:bodyPr/>
          <a:lstStyle/>
          <a:p>
            <a:pPr>
              <a:lnSpc>
                <a:spcPct val="80000"/>
              </a:lnSpc>
              <a:buFontTx/>
              <a:buNone/>
              <a:tabLst>
                <a:tab pos="857250" algn="l"/>
                <a:tab pos="1146175" algn="l"/>
                <a:tab pos="1377950" algn="l"/>
                <a:tab pos="2117725" algn="l"/>
                <a:tab pos="5370513" algn="l"/>
              </a:tabLst>
            </a:pPr>
            <a:r>
              <a:rPr lang="en-US" sz="2400" dirty="0"/>
              <a:t>RABIN-KARP-MATCHER( T, P, d, q )</a:t>
            </a:r>
          </a:p>
          <a:p>
            <a:pPr lvl="1">
              <a:lnSpc>
                <a:spcPct val="80000"/>
              </a:lnSpc>
              <a:buFontTx/>
              <a:buNone/>
              <a:tabLst>
                <a:tab pos="857250" algn="l"/>
                <a:tab pos="1146175" algn="l"/>
                <a:tab pos="1377950" algn="l"/>
                <a:tab pos="2117725" algn="l"/>
                <a:tab pos="5370513" algn="l"/>
              </a:tabLst>
            </a:pPr>
            <a:r>
              <a:rPr lang="en-US" sz="2000" dirty="0"/>
              <a:t>n </a:t>
            </a:r>
            <a:r>
              <a:rPr lang="en-US" sz="2000" dirty="0">
                <a:cs typeface="Arial" charset="0"/>
              </a:rPr>
              <a:t>← length[ T ]</a:t>
            </a:r>
          </a:p>
          <a:p>
            <a:pPr lvl="1">
              <a:lnSpc>
                <a:spcPct val="80000"/>
              </a:lnSpc>
              <a:buFontTx/>
              <a:buNone/>
              <a:tabLst>
                <a:tab pos="857250" algn="l"/>
                <a:tab pos="1146175" algn="l"/>
                <a:tab pos="1377950" algn="l"/>
                <a:tab pos="2117725" algn="l"/>
                <a:tab pos="5370513" algn="l"/>
              </a:tabLst>
            </a:pPr>
            <a:r>
              <a:rPr lang="en-US" sz="2000" dirty="0"/>
              <a:t>m </a:t>
            </a:r>
            <a:r>
              <a:rPr lang="en-US" sz="2000" dirty="0">
                <a:cs typeface="Arial" charset="0"/>
              </a:rPr>
              <a:t>← length[ P ]</a:t>
            </a:r>
          </a:p>
          <a:p>
            <a:pPr lvl="1">
              <a:lnSpc>
                <a:spcPct val="80000"/>
              </a:lnSpc>
              <a:buFontTx/>
              <a:buNone/>
              <a:tabLst>
                <a:tab pos="857250" algn="l"/>
                <a:tab pos="1146175" algn="l"/>
                <a:tab pos="1377950" algn="l"/>
                <a:tab pos="2117725" algn="l"/>
                <a:tab pos="5370513" algn="l"/>
              </a:tabLst>
            </a:pPr>
            <a:r>
              <a:rPr lang="en-US" sz="2000" dirty="0"/>
              <a:t>h </a:t>
            </a:r>
            <a:r>
              <a:rPr lang="en-US" sz="2000" dirty="0">
                <a:cs typeface="Arial" charset="0"/>
              </a:rPr>
              <a:t>← d</a:t>
            </a:r>
            <a:r>
              <a:rPr lang="en-US" sz="2000" baseline="30000" dirty="0">
                <a:cs typeface="Arial" charset="0"/>
              </a:rPr>
              <a:t>m-1</a:t>
            </a:r>
            <a:r>
              <a:rPr lang="en-US" sz="2000" dirty="0">
                <a:cs typeface="Arial" charset="0"/>
              </a:rPr>
              <a:t> mod q</a:t>
            </a:r>
          </a:p>
          <a:p>
            <a:pPr lvl="1">
              <a:lnSpc>
                <a:spcPct val="80000"/>
              </a:lnSpc>
              <a:buFontTx/>
              <a:buNone/>
              <a:tabLst>
                <a:tab pos="857250" algn="l"/>
                <a:tab pos="1146175" algn="l"/>
                <a:tab pos="1377950" algn="l"/>
                <a:tab pos="2117725" algn="l"/>
                <a:tab pos="5370513" algn="l"/>
              </a:tabLst>
            </a:pPr>
            <a:r>
              <a:rPr lang="en-US" sz="2000" dirty="0">
                <a:cs typeface="Arial" charset="0"/>
              </a:rPr>
              <a:t>p ← 0</a:t>
            </a:r>
          </a:p>
          <a:p>
            <a:pPr lvl="1">
              <a:lnSpc>
                <a:spcPct val="80000"/>
              </a:lnSpc>
              <a:buFontTx/>
              <a:buNone/>
              <a:tabLst>
                <a:tab pos="857250" algn="l"/>
                <a:tab pos="1146175" algn="l"/>
                <a:tab pos="1377950" algn="l"/>
                <a:tab pos="2117725" algn="l"/>
                <a:tab pos="5370513" algn="l"/>
              </a:tabLst>
            </a:pPr>
            <a:r>
              <a:rPr lang="en-US" sz="2000" dirty="0">
                <a:cs typeface="Arial" charset="0"/>
              </a:rPr>
              <a:t>t</a:t>
            </a:r>
            <a:r>
              <a:rPr lang="en-US" sz="2000" baseline="-25000" dirty="0">
                <a:cs typeface="Arial" charset="0"/>
              </a:rPr>
              <a:t>0</a:t>
            </a:r>
            <a:r>
              <a:rPr lang="en-US" sz="2000" dirty="0">
                <a:cs typeface="Arial" charset="0"/>
              </a:rPr>
              <a:t> ← 0</a:t>
            </a:r>
          </a:p>
          <a:p>
            <a:pPr lvl="1">
              <a:lnSpc>
                <a:spcPct val="80000"/>
              </a:lnSpc>
              <a:buFontTx/>
              <a:buNone/>
              <a:tabLst>
                <a:tab pos="857250" algn="l"/>
                <a:tab pos="1146175" algn="l"/>
                <a:tab pos="1377950" algn="l"/>
                <a:tab pos="2117725" algn="l"/>
                <a:tab pos="5370513" algn="l"/>
              </a:tabLst>
            </a:pPr>
            <a:r>
              <a:rPr lang="en-US" sz="2000" b="1" dirty="0">
                <a:cs typeface="Arial" charset="0"/>
              </a:rPr>
              <a:t>for</a:t>
            </a:r>
            <a:r>
              <a:rPr lang="en-US" sz="2000" dirty="0">
                <a:cs typeface="Arial" charset="0"/>
              </a:rPr>
              <a:t> </a:t>
            </a:r>
            <a:r>
              <a:rPr lang="en-US" sz="2000" dirty="0" err="1">
                <a:cs typeface="Arial" charset="0"/>
              </a:rPr>
              <a:t>i</a:t>
            </a:r>
            <a:r>
              <a:rPr lang="en-US" sz="2000" dirty="0">
                <a:cs typeface="Arial" charset="0"/>
              </a:rPr>
              <a:t> ← 1 </a:t>
            </a:r>
            <a:r>
              <a:rPr lang="en-US" sz="2000" b="1" dirty="0">
                <a:cs typeface="Arial" charset="0"/>
              </a:rPr>
              <a:t>to</a:t>
            </a:r>
            <a:r>
              <a:rPr lang="en-US" sz="2000" dirty="0">
                <a:cs typeface="Arial" charset="0"/>
              </a:rPr>
              <a:t> m		► Preprocessing</a:t>
            </a:r>
          </a:p>
          <a:p>
            <a:pPr lvl="1">
              <a:lnSpc>
                <a:spcPct val="80000"/>
              </a:lnSpc>
              <a:buFontTx/>
              <a:buNone/>
              <a:tabLst>
                <a:tab pos="857250" algn="l"/>
                <a:tab pos="1146175" algn="l"/>
                <a:tab pos="1377950" algn="l"/>
                <a:tab pos="2117725" algn="l"/>
                <a:tab pos="5370513" algn="l"/>
              </a:tabLst>
            </a:pPr>
            <a:r>
              <a:rPr lang="en-US" sz="2000" dirty="0">
                <a:cs typeface="Arial" charset="0"/>
              </a:rPr>
              <a:t>		</a:t>
            </a:r>
            <a:r>
              <a:rPr lang="en-US" sz="2000" b="1" dirty="0">
                <a:cs typeface="Arial" charset="0"/>
              </a:rPr>
              <a:t>do	</a:t>
            </a:r>
            <a:r>
              <a:rPr lang="en-US" sz="2000" dirty="0">
                <a:cs typeface="Arial" charset="0"/>
              </a:rPr>
              <a:t>p ← ( d*p + P[ </a:t>
            </a:r>
            <a:r>
              <a:rPr lang="en-US" sz="2000" dirty="0" err="1">
                <a:cs typeface="Arial" charset="0"/>
              </a:rPr>
              <a:t>i</a:t>
            </a:r>
            <a:r>
              <a:rPr lang="en-US" sz="2000" dirty="0">
                <a:cs typeface="Arial" charset="0"/>
              </a:rPr>
              <a:t> ] ) mod q</a:t>
            </a:r>
          </a:p>
          <a:p>
            <a:pPr lvl="1">
              <a:lnSpc>
                <a:spcPct val="80000"/>
              </a:lnSpc>
              <a:buFontTx/>
              <a:buNone/>
              <a:tabLst>
                <a:tab pos="857250" algn="l"/>
                <a:tab pos="1146175" algn="l"/>
                <a:tab pos="1377950" algn="l"/>
                <a:tab pos="2117725" algn="l"/>
                <a:tab pos="5370513" algn="l"/>
              </a:tabLst>
            </a:pPr>
            <a:r>
              <a:rPr lang="en-US" sz="2000" dirty="0">
                <a:cs typeface="Arial" charset="0"/>
              </a:rPr>
              <a:t>				t</a:t>
            </a:r>
            <a:r>
              <a:rPr lang="en-US" sz="2000" baseline="-25000" dirty="0">
                <a:cs typeface="Arial" charset="0"/>
              </a:rPr>
              <a:t>0</a:t>
            </a:r>
            <a:r>
              <a:rPr lang="en-US" sz="2000" dirty="0">
                <a:cs typeface="Arial" charset="0"/>
              </a:rPr>
              <a:t> ← ( d*t</a:t>
            </a:r>
            <a:r>
              <a:rPr lang="en-US" sz="2000" baseline="-25000" dirty="0">
                <a:cs typeface="Arial" charset="0"/>
              </a:rPr>
              <a:t>0</a:t>
            </a:r>
            <a:r>
              <a:rPr lang="en-US" sz="2000" dirty="0">
                <a:cs typeface="Arial" charset="0"/>
              </a:rPr>
              <a:t> + T[ </a:t>
            </a:r>
            <a:r>
              <a:rPr lang="en-US" sz="2000" dirty="0" err="1">
                <a:cs typeface="Arial" charset="0"/>
              </a:rPr>
              <a:t>i</a:t>
            </a:r>
            <a:r>
              <a:rPr lang="en-US" sz="2000" dirty="0">
                <a:cs typeface="Arial" charset="0"/>
              </a:rPr>
              <a:t> ] ) mod q</a:t>
            </a:r>
          </a:p>
          <a:p>
            <a:pPr lvl="1">
              <a:lnSpc>
                <a:spcPct val="80000"/>
              </a:lnSpc>
              <a:buFontTx/>
              <a:buNone/>
              <a:tabLst>
                <a:tab pos="857250" algn="l"/>
                <a:tab pos="1146175" algn="l"/>
                <a:tab pos="1377950" algn="l"/>
                <a:tab pos="2117725" algn="l"/>
                <a:tab pos="5370513" algn="l"/>
              </a:tabLst>
            </a:pPr>
            <a:r>
              <a:rPr lang="en-US" sz="2000" b="1" dirty="0">
                <a:cs typeface="Arial" charset="0"/>
              </a:rPr>
              <a:t>for</a:t>
            </a:r>
            <a:r>
              <a:rPr lang="en-US" sz="2000" dirty="0">
                <a:cs typeface="Arial" charset="0"/>
              </a:rPr>
              <a:t> s ← 0 </a:t>
            </a:r>
            <a:r>
              <a:rPr lang="en-US" sz="2000" b="1" dirty="0">
                <a:cs typeface="Arial" charset="0"/>
              </a:rPr>
              <a:t>to</a:t>
            </a:r>
            <a:r>
              <a:rPr lang="en-US" sz="2000" dirty="0">
                <a:cs typeface="Arial" charset="0"/>
              </a:rPr>
              <a:t> n – m	► Matching</a:t>
            </a:r>
          </a:p>
          <a:p>
            <a:pPr lvl="1">
              <a:lnSpc>
                <a:spcPct val="80000"/>
              </a:lnSpc>
              <a:buFontTx/>
              <a:buNone/>
              <a:tabLst>
                <a:tab pos="857250" algn="l"/>
                <a:tab pos="1146175" algn="l"/>
                <a:tab pos="1377950" algn="l"/>
                <a:tab pos="2117725" algn="l"/>
                <a:tab pos="5370513" algn="l"/>
              </a:tabLst>
            </a:pPr>
            <a:r>
              <a:rPr lang="en-US" sz="2000" dirty="0">
                <a:cs typeface="Arial" charset="0"/>
              </a:rPr>
              <a:t>		</a:t>
            </a:r>
            <a:r>
              <a:rPr lang="en-US" sz="2000" b="1" dirty="0">
                <a:cs typeface="Arial" charset="0"/>
              </a:rPr>
              <a:t>do if</a:t>
            </a:r>
            <a:r>
              <a:rPr lang="en-US" sz="2000" dirty="0">
                <a:cs typeface="Arial" charset="0"/>
              </a:rPr>
              <a:t> p = </a:t>
            </a:r>
            <a:r>
              <a:rPr lang="en-US" sz="2000" dirty="0" err="1">
                <a:cs typeface="Arial" charset="0"/>
              </a:rPr>
              <a:t>t</a:t>
            </a:r>
            <a:r>
              <a:rPr lang="en-US" sz="2000" baseline="-25000" dirty="0" err="1">
                <a:cs typeface="Arial" charset="0"/>
              </a:rPr>
              <a:t>s</a:t>
            </a:r>
            <a:endParaRPr lang="en-US" sz="2000" baseline="-25000" dirty="0">
              <a:cs typeface="Arial" charset="0"/>
            </a:endParaRPr>
          </a:p>
          <a:p>
            <a:pPr lvl="1">
              <a:lnSpc>
                <a:spcPct val="80000"/>
              </a:lnSpc>
              <a:buFontTx/>
              <a:buNone/>
              <a:tabLst>
                <a:tab pos="857250" algn="l"/>
                <a:tab pos="1146175" algn="l"/>
                <a:tab pos="1377950" algn="l"/>
                <a:tab pos="2117725" algn="l"/>
                <a:tab pos="5370513" algn="l"/>
              </a:tabLst>
            </a:pPr>
            <a:r>
              <a:rPr lang="en-US" sz="2000" dirty="0">
                <a:cs typeface="Arial" charset="0"/>
              </a:rPr>
              <a:t>				</a:t>
            </a:r>
            <a:r>
              <a:rPr lang="en-US" sz="2000" b="1" dirty="0">
                <a:cs typeface="Arial" charset="0"/>
              </a:rPr>
              <a:t>then if</a:t>
            </a:r>
            <a:r>
              <a:rPr lang="en-US" sz="2000" dirty="0">
                <a:cs typeface="Arial" charset="0"/>
              </a:rPr>
              <a:t> P[ 1..m ] = T[ s+1 .. </a:t>
            </a:r>
            <a:r>
              <a:rPr lang="en-US" sz="2000" dirty="0" err="1">
                <a:cs typeface="Arial" charset="0"/>
              </a:rPr>
              <a:t>s+m</a:t>
            </a:r>
            <a:r>
              <a:rPr lang="en-US" sz="2000" dirty="0">
                <a:cs typeface="Arial" charset="0"/>
              </a:rPr>
              <a:t> ]</a:t>
            </a:r>
          </a:p>
          <a:p>
            <a:pPr lvl="1">
              <a:lnSpc>
                <a:spcPct val="80000"/>
              </a:lnSpc>
              <a:buFontTx/>
              <a:buNone/>
              <a:tabLst>
                <a:tab pos="857250" algn="l"/>
                <a:tab pos="1146175" algn="l"/>
                <a:tab pos="1377950" algn="l"/>
                <a:tab pos="2117725" algn="l"/>
                <a:tab pos="5370513" algn="l"/>
              </a:tabLst>
            </a:pPr>
            <a:r>
              <a:rPr lang="en-US" sz="2000" dirty="0">
                <a:cs typeface="Arial" charset="0"/>
              </a:rPr>
              <a:t>					</a:t>
            </a:r>
            <a:r>
              <a:rPr lang="en-US" sz="2000" b="1" dirty="0">
                <a:cs typeface="Arial" charset="0"/>
              </a:rPr>
              <a:t>then</a:t>
            </a:r>
            <a:r>
              <a:rPr lang="en-US" sz="2000" dirty="0">
                <a:cs typeface="Arial" charset="0"/>
              </a:rPr>
              <a:t> print “Pattern occurs with shift” s</a:t>
            </a:r>
          </a:p>
          <a:p>
            <a:pPr lvl="1">
              <a:lnSpc>
                <a:spcPct val="80000"/>
              </a:lnSpc>
              <a:buFontTx/>
              <a:buNone/>
              <a:tabLst>
                <a:tab pos="857250" algn="l"/>
                <a:tab pos="1146175" algn="l"/>
                <a:tab pos="1377950" algn="l"/>
                <a:tab pos="2117725" algn="l"/>
                <a:tab pos="5370513" algn="l"/>
              </a:tabLst>
            </a:pPr>
            <a:r>
              <a:rPr lang="en-US" sz="2000" dirty="0">
                <a:cs typeface="Arial" charset="0"/>
              </a:rPr>
              <a:t>		</a:t>
            </a:r>
            <a:r>
              <a:rPr lang="en-US" sz="2000" b="1" dirty="0">
                <a:cs typeface="Arial" charset="0"/>
              </a:rPr>
              <a:t>if</a:t>
            </a:r>
            <a:r>
              <a:rPr lang="en-US" sz="2000" dirty="0">
                <a:cs typeface="Arial" charset="0"/>
              </a:rPr>
              <a:t> s &lt; n – m</a:t>
            </a:r>
          </a:p>
          <a:p>
            <a:pPr lvl="1">
              <a:lnSpc>
                <a:spcPct val="80000"/>
              </a:lnSpc>
              <a:buFontTx/>
              <a:buNone/>
              <a:tabLst>
                <a:tab pos="857250" algn="l"/>
                <a:tab pos="1146175" algn="l"/>
                <a:tab pos="1377950" algn="l"/>
                <a:tab pos="2117725" algn="l"/>
                <a:tab pos="5370513" algn="l"/>
              </a:tabLst>
            </a:pPr>
            <a:r>
              <a:rPr lang="en-US" sz="2000" dirty="0">
                <a:cs typeface="Arial" charset="0"/>
              </a:rPr>
              <a:t>			</a:t>
            </a:r>
            <a:r>
              <a:rPr lang="en-US" sz="2000" b="1" dirty="0">
                <a:cs typeface="Arial" charset="0"/>
              </a:rPr>
              <a:t>then</a:t>
            </a:r>
            <a:r>
              <a:rPr lang="en-US" sz="2000" dirty="0">
                <a:cs typeface="Arial" charset="0"/>
              </a:rPr>
              <a:t> t</a:t>
            </a:r>
            <a:r>
              <a:rPr lang="en-US" sz="2000" baseline="-25000" dirty="0">
                <a:cs typeface="Arial" charset="0"/>
              </a:rPr>
              <a:t>s+1  </a:t>
            </a:r>
            <a:r>
              <a:rPr lang="en-US" sz="2000" dirty="0">
                <a:cs typeface="Arial" charset="0"/>
              </a:rPr>
              <a:t>← ( d * ( </a:t>
            </a:r>
            <a:r>
              <a:rPr lang="en-US" sz="2000" dirty="0" err="1">
                <a:cs typeface="Arial" charset="0"/>
              </a:rPr>
              <a:t>t</a:t>
            </a:r>
            <a:r>
              <a:rPr lang="en-US" sz="2000" baseline="-25000" dirty="0" err="1">
                <a:cs typeface="Arial" charset="0"/>
              </a:rPr>
              <a:t>s</a:t>
            </a:r>
            <a:r>
              <a:rPr lang="en-US" sz="2000" dirty="0">
                <a:cs typeface="Arial" charset="0"/>
              </a:rPr>
              <a:t> – T[ s + 1 ] * h ) + T[ s + m + 1 ] ) mod q</a:t>
            </a:r>
            <a:endParaRPr lang="en-US" sz="2000" baseline="-25000" dirty="0">
              <a:cs typeface="Arial" charset="0"/>
            </a:endParaRPr>
          </a:p>
          <a:p>
            <a:pPr lvl="1">
              <a:lnSpc>
                <a:spcPct val="80000"/>
              </a:lnSpc>
              <a:buFontTx/>
              <a:buNone/>
              <a:tabLst>
                <a:tab pos="857250" algn="l"/>
                <a:tab pos="1146175" algn="l"/>
                <a:tab pos="1377950" algn="l"/>
                <a:tab pos="2117725" algn="l"/>
                <a:tab pos="5370513" algn="l"/>
              </a:tabLst>
            </a:pPr>
            <a:endParaRPr lang="en-US" sz="2000" dirty="0">
              <a:cs typeface="Arial" charset="0"/>
            </a:endParaRPr>
          </a:p>
        </p:txBody>
      </p:sp>
      <p:sp>
        <p:nvSpPr>
          <p:cNvPr id="4" name="Date Placeholder 3"/>
          <p:cNvSpPr>
            <a:spLocks noGrp="1"/>
          </p:cNvSpPr>
          <p:nvPr>
            <p:ph type="dt" sz="half" idx="10"/>
          </p:nvPr>
        </p:nvSpPr>
        <p:spPr/>
        <p:txBody>
          <a:bodyPr/>
          <a:lstStyle/>
          <a:p>
            <a:r>
              <a:rPr lang="en-US" smtClean="0"/>
              <a:t>2/11/2013</a:t>
            </a:r>
            <a:endParaRPr lang="en-US"/>
          </a:p>
        </p:txBody>
      </p:sp>
      <p:sp>
        <p:nvSpPr>
          <p:cNvPr id="5" name="Slide Number Placeholder 4"/>
          <p:cNvSpPr>
            <a:spLocks noGrp="1"/>
          </p:cNvSpPr>
          <p:nvPr>
            <p:ph type="sldNum" sz="quarter" idx="12"/>
          </p:nvPr>
        </p:nvSpPr>
        <p:spPr/>
        <p:txBody>
          <a:bodyPr/>
          <a:lstStyle/>
          <a:p>
            <a:fld id="{58336530-32BF-4B89-91DA-B97CE4F81FE2}" type="slidenum">
              <a:rPr lang="en-US" smtClean="0"/>
              <a:pPr/>
              <a:t>23</a:t>
            </a:fld>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defRPr/>
            </a:pPr>
            <a:r>
              <a:rPr lang="en-US" smtClean="0"/>
              <a:t>A Rabin-Karp example</a:t>
            </a:r>
          </a:p>
        </p:txBody>
      </p:sp>
      <p:sp>
        <p:nvSpPr>
          <p:cNvPr id="42002" name="Rectangle 18"/>
          <p:cNvSpPr>
            <a:spLocks noGrp="1" noChangeArrowheads="1"/>
          </p:cNvSpPr>
          <p:nvPr>
            <p:ph type="body" idx="1"/>
          </p:nvPr>
        </p:nvSpPr>
        <p:spPr/>
        <p:txBody>
          <a:bodyPr/>
          <a:lstStyle/>
          <a:p>
            <a:pPr>
              <a:defRPr/>
            </a:pPr>
            <a:r>
              <a:rPr lang="en-US" sz="2800" smtClean="0"/>
              <a:t>Given T = 31415926535 and P = 26</a:t>
            </a:r>
          </a:p>
          <a:p>
            <a:pPr>
              <a:defRPr/>
            </a:pPr>
            <a:r>
              <a:rPr lang="en-US" sz="2800" smtClean="0"/>
              <a:t>We choose q = 11</a:t>
            </a:r>
          </a:p>
          <a:p>
            <a:pPr>
              <a:defRPr/>
            </a:pPr>
            <a:r>
              <a:rPr lang="en-US" sz="2800" smtClean="0"/>
              <a:t>P mod q = 26 mod 11 = 4</a:t>
            </a:r>
          </a:p>
        </p:txBody>
      </p:sp>
      <p:sp>
        <p:nvSpPr>
          <p:cNvPr id="10244" name="Rectangle 19"/>
          <p:cNvSpPr>
            <a:spLocks noChangeArrowheads="1"/>
          </p:cNvSpPr>
          <p:nvPr/>
        </p:nvSpPr>
        <p:spPr bwMode="auto">
          <a:xfrm>
            <a:off x="1600200" y="3581400"/>
            <a:ext cx="533400" cy="381000"/>
          </a:xfrm>
          <a:prstGeom prst="rect">
            <a:avLst/>
          </a:prstGeom>
          <a:solidFill>
            <a:srgbClr val="3366FF"/>
          </a:solidFill>
          <a:ln w="9525">
            <a:solidFill>
              <a:schemeClr val="tx1"/>
            </a:solidFill>
            <a:miter lim="800000"/>
            <a:headEnd/>
            <a:tailEnd/>
          </a:ln>
        </p:spPr>
        <p:txBody>
          <a:bodyPr wrap="none" anchor="ctr"/>
          <a:lstStyle/>
          <a:p>
            <a:r>
              <a:rPr lang="en-US"/>
              <a:t>1</a:t>
            </a:r>
          </a:p>
        </p:txBody>
      </p:sp>
      <p:sp>
        <p:nvSpPr>
          <p:cNvPr id="10245" name="Rectangle 20"/>
          <p:cNvSpPr>
            <a:spLocks noChangeArrowheads="1"/>
          </p:cNvSpPr>
          <p:nvPr/>
        </p:nvSpPr>
        <p:spPr bwMode="auto">
          <a:xfrm>
            <a:off x="1066800" y="3581400"/>
            <a:ext cx="533400" cy="381000"/>
          </a:xfrm>
          <a:prstGeom prst="rect">
            <a:avLst/>
          </a:prstGeom>
          <a:solidFill>
            <a:srgbClr val="3366FF"/>
          </a:solidFill>
          <a:ln w="9525">
            <a:solidFill>
              <a:schemeClr val="tx1"/>
            </a:solidFill>
            <a:miter lim="800000"/>
            <a:headEnd/>
            <a:tailEnd/>
          </a:ln>
        </p:spPr>
        <p:txBody>
          <a:bodyPr wrap="none" anchor="ctr"/>
          <a:lstStyle/>
          <a:p>
            <a:r>
              <a:rPr lang="en-US"/>
              <a:t>3</a:t>
            </a:r>
          </a:p>
        </p:txBody>
      </p:sp>
      <p:sp>
        <p:nvSpPr>
          <p:cNvPr id="10246" name="Rectangle 21"/>
          <p:cNvSpPr>
            <a:spLocks noChangeArrowheads="1"/>
          </p:cNvSpPr>
          <p:nvPr/>
        </p:nvSpPr>
        <p:spPr bwMode="auto">
          <a:xfrm>
            <a:off x="2667000" y="3581400"/>
            <a:ext cx="533400" cy="381000"/>
          </a:xfrm>
          <a:prstGeom prst="rect">
            <a:avLst/>
          </a:prstGeom>
          <a:solidFill>
            <a:schemeClr val="accent1"/>
          </a:solidFill>
          <a:ln w="9525">
            <a:solidFill>
              <a:schemeClr val="tx1"/>
            </a:solidFill>
            <a:miter lim="800000"/>
            <a:headEnd/>
            <a:tailEnd/>
          </a:ln>
        </p:spPr>
        <p:txBody>
          <a:bodyPr wrap="none" anchor="ctr"/>
          <a:lstStyle/>
          <a:p>
            <a:r>
              <a:rPr lang="en-US"/>
              <a:t>1</a:t>
            </a:r>
          </a:p>
        </p:txBody>
      </p:sp>
      <p:sp>
        <p:nvSpPr>
          <p:cNvPr id="10247" name="Rectangle 22"/>
          <p:cNvSpPr>
            <a:spLocks noChangeArrowheads="1"/>
          </p:cNvSpPr>
          <p:nvPr/>
        </p:nvSpPr>
        <p:spPr bwMode="auto">
          <a:xfrm>
            <a:off x="2133600" y="3581400"/>
            <a:ext cx="533400" cy="381000"/>
          </a:xfrm>
          <a:prstGeom prst="rect">
            <a:avLst/>
          </a:prstGeom>
          <a:solidFill>
            <a:schemeClr val="accent1"/>
          </a:solidFill>
          <a:ln w="9525">
            <a:solidFill>
              <a:schemeClr val="tx1"/>
            </a:solidFill>
            <a:miter lim="800000"/>
            <a:headEnd/>
            <a:tailEnd/>
          </a:ln>
        </p:spPr>
        <p:txBody>
          <a:bodyPr wrap="none" anchor="ctr"/>
          <a:lstStyle/>
          <a:p>
            <a:r>
              <a:rPr lang="en-US"/>
              <a:t>4</a:t>
            </a:r>
          </a:p>
        </p:txBody>
      </p:sp>
      <p:sp>
        <p:nvSpPr>
          <p:cNvPr id="10248" name="Rectangle 23"/>
          <p:cNvSpPr>
            <a:spLocks noChangeArrowheads="1"/>
          </p:cNvSpPr>
          <p:nvPr/>
        </p:nvSpPr>
        <p:spPr bwMode="auto">
          <a:xfrm>
            <a:off x="3733800" y="3581400"/>
            <a:ext cx="533400" cy="381000"/>
          </a:xfrm>
          <a:prstGeom prst="rect">
            <a:avLst/>
          </a:prstGeom>
          <a:solidFill>
            <a:schemeClr val="accent1"/>
          </a:solidFill>
          <a:ln w="9525">
            <a:solidFill>
              <a:schemeClr val="tx1"/>
            </a:solidFill>
            <a:miter lim="800000"/>
            <a:headEnd/>
            <a:tailEnd/>
          </a:ln>
        </p:spPr>
        <p:txBody>
          <a:bodyPr wrap="none" anchor="ctr"/>
          <a:lstStyle/>
          <a:p>
            <a:r>
              <a:rPr lang="en-US"/>
              <a:t>9</a:t>
            </a:r>
          </a:p>
        </p:txBody>
      </p:sp>
      <p:sp>
        <p:nvSpPr>
          <p:cNvPr id="10249" name="Rectangle 24"/>
          <p:cNvSpPr>
            <a:spLocks noChangeArrowheads="1"/>
          </p:cNvSpPr>
          <p:nvPr/>
        </p:nvSpPr>
        <p:spPr bwMode="auto">
          <a:xfrm>
            <a:off x="3200400" y="3581400"/>
            <a:ext cx="533400" cy="381000"/>
          </a:xfrm>
          <a:prstGeom prst="rect">
            <a:avLst/>
          </a:prstGeom>
          <a:solidFill>
            <a:schemeClr val="accent1"/>
          </a:solidFill>
          <a:ln w="9525">
            <a:solidFill>
              <a:schemeClr val="tx1"/>
            </a:solidFill>
            <a:miter lim="800000"/>
            <a:headEnd/>
            <a:tailEnd/>
          </a:ln>
        </p:spPr>
        <p:txBody>
          <a:bodyPr wrap="none" anchor="ctr"/>
          <a:lstStyle/>
          <a:p>
            <a:r>
              <a:rPr lang="en-US"/>
              <a:t>5</a:t>
            </a:r>
          </a:p>
        </p:txBody>
      </p:sp>
      <p:sp>
        <p:nvSpPr>
          <p:cNvPr id="10250" name="Rectangle 25"/>
          <p:cNvSpPr>
            <a:spLocks noChangeArrowheads="1"/>
          </p:cNvSpPr>
          <p:nvPr/>
        </p:nvSpPr>
        <p:spPr bwMode="auto">
          <a:xfrm>
            <a:off x="4800600" y="3581400"/>
            <a:ext cx="533400" cy="381000"/>
          </a:xfrm>
          <a:prstGeom prst="rect">
            <a:avLst/>
          </a:prstGeom>
          <a:solidFill>
            <a:schemeClr val="accent1"/>
          </a:solidFill>
          <a:ln w="9525">
            <a:solidFill>
              <a:schemeClr val="tx1"/>
            </a:solidFill>
            <a:miter lim="800000"/>
            <a:headEnd/>
            <a:tailEnd/>
          </a:ln>
        </p:spPr>
        <p:txBody>
          <a:bodyPr wrap="none" anchor="ctr"/>
          <a:lstStyle/>
          <a:p>
            <a:r>
              <a:rPr lang="en-US"/>
              <a:t>6</a:t>
            </a:r>
          </a:p>
        </p:txBody>
      </p:sp>
      <p:sp>
        <p:nvSpPr>
          <p:cNvPr id="10251" name="Rectangle 26"/>
          <p:cNvSpPr>
            <a:spLocks noChangeArrowheads="1"/>
          </p:cNvSpPr>
          <p:nvPr/>
        </p:nvSpPr>
        <p:spPr bwMode="auto">
          <a:xfrm>
            <a:off x="4267200" y="3581400"/>
            <a:ext cx="533400" cy="381000"/>
          </a:xfrm>
          <a:prstGeom prst="rect">
            <a:avLst/>
          </a:prstGeom>
          <a:solidFill>
            <a:schemeClr val="accent1"/>
          </a:solidFill>
          <a:ln w="9525">
            <a:solidFill>
              <a:schemeClr val="tx1"/>
            </a:solidFill>
            <a:miter lim="800000"/>
            <a:headEnd/>
            <a:tailEnd/>
          </a:ln>
        </p:spPr>
        <p:txBody>
          <a:bodyPr wrap="none" anchor="ctr"/>
          <a:lstStyle/>
          <a:p>
            <a:r>
              <a:rPr lang="en-US"/>
              <a:t>2</a:t>
            </a:r>
          </a:p>
        </p:txBody>
      </p:sp>
      <p:sp>
        <p:nvSpPr>
          <p:cNvPr id="10252" name="Rectangle 27"/>
          <p:cNvSpPr>
            <a:spLocks noChangeArrowheads="1"/>
          </p:cNvSpPr>
          <p:nvPr/>
        </p:nvSpPr>
        <p:spPr bwMode="auto">
          <a:xfrm>
            <a:off x="5867400" y="3581400"/>
            <a:ext cx="533400" cy="381000"/>
          </a:xfrm>
          <a:prstGeom prst="rect">
            <a:avLst/>
          </a:prstGeom>
          <a:solidFill>
            <a:schemeClr val="accent1"/>
          </a:solidFill>
          <a:ln w="9525">
            <a:solidFill>
              <a:schemeClr val="tx1"/>
            </a:solidFill>
            <a:miter lim="800000"/>
            <a:headEnd/>
            <a:tailEnd/>
          </a:ln>
        </p:spPr>
        <p:txBody>
          <a:bodyPr wrap="none" anchor="ctr"/>
          <a:lstStyle/>
          <a:p>
            <a:r>
              <a:rPr lang="en-US"/>
              <a:t>3</a:t>
            </a:r>
          </a:p>
        </p:txBody>
      </p:sp>
      <p:sp>
        <p:nvSpPr>
          <p:cNvPr id="10253" name="Rectangle 28"/>
          <p:cNvSpPr>
            <a:spLocks noChangeArrowheads="1"/>
          </p:cNvSpPr>
          <p:nvPr/>
        </p:nvSpPr>
        <p:spPr bwMode="auto">
          <a:xfrm>
            <a:off x="5334000" y="3581400"/>
            <a:ext cx="533400" cy="381000"/>
          </a:xfrm>
          <a:prstGeom prst="rect">
            <a:avLst/>
          </a:prstGeom>
          <a:solidFill>
            <a:schemeClr val="accent1"/>
          </a:solidFill>
          <a:ln w="9525">
            <a:solidFill>
              <a:schemeClr val="tx1"/>
            </a:solidFill>
            <a:miter lim="800000"/>
            <a:headEnd/>
            <a:tailEnd/>
          </a:ln>
        </p:spPr>
        <p:txBody>
          <a:bodyPr wrap="none" anchor="ctr"/>
          <a:lstStyle/>
          <a:p>
            <a:r>
              <a:rPr lang="en-US"/>
              <a:t>5</a:t>
            </a:r>
          </a:p>
        </p:txBody>
      </p:sp>
      <p:sp>
        <p:nvSpPr>
          <p:cNvPr id="10254" name="Rectangle 29"/>
          <p:cNvSpPr>
            <a:spLocks noChangeArrowheads="1"/>
          </p:cNvSpPr>
          <p:nvPr/>
        </p:nvSpPr>
        <p:spPr bwMode="auto">
          <a:xfrm>
            <a:off x="6400800" y="3581400"/>
            <a:ext cx="533400" cy="381000"/>
          </a:xfrm>
          <a:prstGeom prst="rect">
            <a:avLst/>
          </a:prstGeom>
          <a:solidFill>
            <a:schemeClr val="accent1"/>
          </a:solidFill>
          <a:ln w="9525">
            <a:solidFill>
              <a:schemeClr val="tx1"/>
            </a:solidFill>
            <a:miter lim="800000"/>
            <a:headEnd/>
            <a:tailEnd/>
          </a:ln>
        </p:spPr>
        <p:txBody>
          <a:bodyPr wrap="none" anchor="ctr"/>
          <a:lstStyle/>
          <a:p>
            <a:r>
              <a:rPr lang="en-US"/>
              <a:t>5</a:t>
            </a:r>
          </a:p>
        </p:txBody>
      </p:sp>
      <p:sp>
        <p:nvSpPr>
          <p:cNvPr id="10255" name="Rectangle 30"/>
          <p:cNvSpPr>
            <a:spLocks noChangeArrowheads="1"/>
          </p:cNvSpPr>
          <p:nvPr/>
        </p:nvSpPr>
        <p:spPr bwMode="auto">
          <a:xfrm>
            <a:off x="1600200" y="4572000"/>
            <a:ext cx="533400" cy="381000"/>
          </a:xfrm>
          <a:prstGeom prst="rect">
            <a:avLst/>
          </a:prstGeom>
          <a:solidFill>
            <a:srgbClr val="3366FF"/>
          </a:solidFill>
          <a:ln w="9525">
            <a:solidFill>
              <a:schemeClr val="tx1"/>
            </a:solidFill>
            <a:miter lim="800000"/>
            <a:headEnd/>
            <a:tailEnd/>
          </a:ln>
        </p:spPr>
        <p:txBody>
          <a:bodyPr wrap="none" anchor="ctr"/>
          <a:lstStyle/>
          <a:p>
            <a:r>
              <a:rPr lang="en-US"/>
              <a:t>1</a:t>
            </a:r>
          </a:p>
        </p:txBody>
      </p:sp>
      <p:sp>
        <p:nvSpPr>
          <p:cNvPr id="10256" name="Rectangle 31"/>
          <p:cNvSpPr>
            <a:spLocks noChangeArrowheads="1"/>
          </p:cNvSpPr>
          <p:nvPr/>
        </p:nvSpPr>
        <p:spPr bwMode="auto">
          <a:xfrm>
            <a:off x="1066800" y="4572000"/>
            <a:ext cx="533400" cy="381000"/>
          </a:xfrm>
          <a:prstGeom prst="rect">
            <a:avLst/>
          </a:prstGeom>
          <a:solidFill>
            <a:schemeClr val="accent1"/>
          </a:solidFill>
          <a:ln w="9525">
            <a:solidFill>
              <a:schemeClr val="tx1"/>
            </a:solidFill>
            <a:miter lim="800000"/>
            <a:headEnd/>
            <a:tailEnd/>
          </a:ln>
        </p:spPr>
        <p:txBody>
          <a:bodyPr wrap="none" anchor="ctr"/>
          <a:lstStyle/>
          <a:p>
            <a:r>
              <a:rPr lang="en-US"/>
              <a:t>3</a:t>
            </a:r>
          </a:p>
        </p:txBody>
      </p:sp>
      <p:sp>
        <p:nvSpPr>
          <p:cNvPr id="10257" name="Rectangle 32"/>
          <p:cNvSpPr>
            <a:spLocks noChangeArrowheads="1"/>
          </p:cNvSpPr>
          <p:nvPr/>
        </p:nvSpPr>
        <p:spPr bwMode="auto">
          <a:xfrm>
            <a:off x="2667000" y="4572000"/>
            <a:ext cx="533400" cy="381000"/>
          </a:xfrm>
          <a:prstGeom prst="rect">
            <a:avLst/>
          </a:prstGeom>
          <a:solidFill>
            <a:schemeClr val="accent1"/>
          </a:solidFill>
          <a:ln w="9525">
            <a:solidFill>
              <a:schemeClr val="tx1"/>
            </a:solidFill>
            <a:miter lim="800000"/>
            <a:headEnd/>
            <a:tailEnd/>
          </a:ln>
        </p:spPr>
        <p:txBody>
          <a:bodyPr wrap="none" anchor="ctr"/>
          <a:lstStyle/>
          <a:p>
            <a:r>
              <a:rPr lang="en-US"/>
              <a:t>1</a:t>
            </a:r>
          </a:p>
        </p:txBody>
      </p:sp>
      <p:sp>
        <p:nvSpPr>
          <p:cNvPr id="10258" name="Rectangle 33"/>
          <p:cNvSpPr>
            <a:spLocks noChangeArrowheads="1"/>
          </p:cNvSpPr>
          <p:nvPr/>
        </p:nvSpPr>
        <p:spPr bwMode="auto">
          <a:xfrm>
            <a:off x="2133600" y="4572000"/>
            <a:ext cx="533400" cy="381000"/>
          </a:xfrm>
          <a:prstGeom prst="rect">
            <a:avLst/>
          </a:prstGeom>
          <a:solidFill>
            <a:srgbClr val="3366FF"/>
          </a:solidFill>
          <a:ln w="9525">
            <a:solidFill>
              <a:schemeClr val="tx1"/>
            </a:solidFill>
            <a:miter lim="800000"/>
            <a:headEnd/>
            <a:tailEnd/>
          </a:ln>
        </p:spPr>
        <p:txBody>
          <a:bodyPr wrap="none" anchor="ctr"/>
          <a:lstStyle/>
          <a:p>
            <a:r>
              <a:rPr lang="en-US"/>
              <a:t>4</a:t>
            </a:r>
          </a:p>
        </p:txBody>
      </p:sp>
      <p:sp>
        <p:nvSpPr>
          <p:cNvPr id="10259" name="Rectangle 34"/>
          <p:cNvSpPr>
            <a:spLocks noChangeArrowheads="1"/>
          </p:cNvSpPr>
          <p:nvPr/>
        </p:nvSpPr>
        <p:spPr bwMode="auto">
          <a:xfrm>
            <a:off x="3733800" y="4572000"/>
            <a:ext cx="533400" cy="381000"/>
          </a:xfrm>
          <a:prstGeom prst="rect">
            <a:avLst/>
          </a:prstGeom>
          <a:solidFill>
            <a:schemeClr val="accent1"/>
          </a:solidFill>
          <a:ln w="9525">
            <a:solidFill>
              <a:schemeClr val="tx1"/>
            </a:solidFill>
            <a:miter lim="800000"/>
            <a:headEnd/>
            <a:tailEnd/>
          </a:ln>
        </p:spPr>
        <p:txBody>
          <a:bodyPr wrap="none" anchor="ctr"/>
          <a:lstStyle/>
          <a:p>
            <a:r>
              <a:rPr lang="en-US"/>
              <a:t>9</a:t>
            </a:r>
          </a:p>
        </p:txBody>
      </p:sp>
      <p:sp>
        <p:nvSpPr>
          <p:cNvPr id="10260" name="Rectangle 35"/>
          <p:cNvSpPr>
            <a:spLocks noChangeArrowheads="1"/>
          </p:cNvSpPr>
          <p:nvPr/>
        </p:nvSpPr>
        <p:spPr bwMode="auto">
          <a:xfrm>
            <a:off x="3200400" y="4572000"/>
            <a:ext cx="533400" cy="381000"/>
          </a:xfrm>
          <a:prstGeom prst="rect">
            <a:avLst/>
          </a:prstGeom>
          <a:solidFill>
            <a:schemeClr val="accent1"/>
          </a:solidFill>
          <a:ln w="9525">
            <a:solidFill>
              <a:schemeClr val="tx1"/>
            </a:solidFill>
            <a:miter lim="800000"/>
            <a:headEnd/>
            <a:tailEnd/>
          </a:ln>
        </p:spPr>
        <p:txBody>
          <a:bodyPr wrap="none" anchor="ctr"/>
          <a:lstStyle/>
          <a:p>
            <a:r>
              <a:rPr lang="en-US"/>
              <a:t>5</a:t>
            </a:r>
          </a:p>
        </p:txBody>
      </p:sp>
      <p:sp>
        <p:nvSpPr>
          <p:cNvPr id="10261" name="Rectangle 36"/>
          <p:cNvSpPr>
            <a:spLocks noChangeArrowheads="1"/>
          </p:cNvSpPr>
          <p:nvPr/>
        </p:nvSpPr>
        <p:spPr bwMode="auto">
          <a:xfrm>
            <a:off x="4800600" y="4572000"/>
            <a:ext cx="533400" cy="381000"/>
          </a:xfrm>
          <a:prstGeom prst="rect">
            <a:avLst/>
          </a:prstGeom>
          <a:solidFill>
            <a:schemeClr val="accent1"/>
          </a:solidFill>
          <a:ln w="9525">
            <a:solidFill>
              <a:schemeClr val="tx1"/>
            </a:solidFill>
            <a:miter lim="800000"/>
            <a:headEnd/>
            <a:tailEnd/>
          </a:ln>
        </p:spPr>
        <p:txBody>
          <a:bodyPr wrap="none" anchor="ctr"/>
          <a:lstStyle/>
          <a:p>
            <a:r>
              <a:rPr lang="en-US"/>
              <a:t>6</a:t>
            </a:r>
          </a:p>
        </p:txBody>
      </p:sp>
      <p:sp>
        <p:nvSpPr>
          <p:cNvPr id="10262" name="Rectangle 37"/>
          <p:cNvSpPr>
            <a:spLocks noChangeArrowheads="1"/>
          </p:cNvSpPr>
          <p:nvPr/>
        </p:nvSpPr>
        <p:spPr bwMode="auto">
          <a:xfrm>
            <a:off x="4267200" y="4572000"/>
            <a:ext cx="533400" cy="381000"/>
          </a:xfrm>
          <a:prstGeom prst="rect">
            <a:avLst/>
          </a:prstGeom>
          <a:solidFill>
            <a:schemeClr val="accent1"/>
          </a:solidFill>
          <a:ln w="9525">
            <a:solidFill>
              <a:schemeClr val="tx1"/>
            </a:solidFill>
            <a:miter lim="800000"/>
            <a:headEnd/>
            <a:tailEnd/>
          </a:ln>
        </p:spPr>
        <p:txBody>
          <a:bodyPr wrap="none" anchor="ctr"/>
          <a:lstStyle/>
          <a:p>
            <a:r>
              <a:rPr lang="en-US"/>
              <a:t>2</a:t>
            </a:r>
          </a:p>
        </p:txBody>
      </p:sp>
      <p:sp>
        <p:nvSpPr>
          <p:cNvPr id="10263" name="Rectangle 38"/>
          <p:cNvSpPr>
            <a:spLocks noChangeArrowheads="1"/>
          </p:cNvSpPr>
          <p:nvPr/>
        </p:nvSpPr>
        <p:spPr bwMode="auto">
          <a:xfrm>
            <a:off x="5867400" y="4572000"/>
            <a:ext cx="533400" cy="381000"/>
          </a:xfrm>
          <a:prstGeom prst="rect">
            <a:avLst/>
          </a:prstGeom>
          <a:solidFill>
            <a:schemeClr val="accent1"/>
          </a:solidFill>
          <a:ln w="9525">
            <a:solidFill>
              <a:schemeClr val="tx1"/>
            </a:solidFill>
            <a:miter lim="800000"/>
            <a:headEnd/>
            <a:tailEnd/>
          </a:ln>
        </p:spPr>
        <p:txBody>
          <a:bodyPr wrap="none" anchor="ctr"/>
          <a:lstStyle/>
          <a:p>
            <a:r>
              <a:rPr lang="en-US"/>
              <a:t>3</a:t>
            </a:r>
          </a:p>
        </p:txBody>
      </p:sp>
      <p:sp>
        <p:nvSpPr>
          <p:cNvPr id="10264" name="Rectangle 39"/>
          <p:cNvSpPr>
            <a:spLocks noChangeArrowheads="1"/>
          </p:cNvSpPr>
          <p:nvPr/>
        </p:nvSpPr>
        <p:spPr bwMode="auto">
          <a:xfrm>
            <a:off x="5334000" y="4572000"/>
            <a:ext cx="533400" cy="381000"/>
          </a:xfrm>
          <a:prstGeom prst="rect">
            <a:avLst/>
          </a:prstGeom>
          <a:solidFill>
            <a:schemeClr val="accent1"/>
          </a:solidFill>
          <a:ln w="9525">
            <a:solidFill>
              <a:schemeClr val="tx1"/>
            </a:solidFill>
            <a:miter lim="800000"/>
            <a:headEnd/>
            <a:tailEnd/>
          </a:ln>
        </p:spPr>
        <p:txBody>
          <a:bodyPr wrap="none" anchor="ctr"/>
          <a:lstStyle/>
          <a:p>
            <a:r>
              <a:rPr lang="en-US"/>
              <a:t>5</a:t>
            </a:r>
          </a:p>
        </p:txBody>
      </p:sp>
      <p:sp>
        <p:nvSpPr>
          <p:cNvPr id="10265" name="Rectangle 40"/>
          <p:cNvSpPr>
            <a:spLocks noChangeArrowheads="1"/>
          </p:cNvSpPr>
          <p:nvPr/>
        </p:nvSpPr>
        <p:spPr bwMode="auto">
          <a:xfrm>
            <a:off x="6400800" y="4572000"/>
            <a:ext cx="533400" cy="381000"/>
          </a:xfrm>
          <a:prstGeom prst="rect">
            <a:avLst/>
          </a:prstGeom>
          <a:solidFill>
            <a:schemeClr val="accent1"/>
          </a:solidFill>
          <a:ln w="9525">
            <a:solidFill>
              <a:schemeClr val="tx1"/>
            </a:solidFill>
            <a:miter lim="800000"/>
            <a:headEnd/>
            <a:tailEnd/>
          </a:ln>
        </p:spPr>
        <p:txBody>
          <a:bodyPr wrap="none" anchor="ctr"/>
          <a:lstStyle/>
          <a:p>
            <a:r>
              <a:rPr lang="en-US"/>
              <a:t>5</a:t>
            </a:r>
          </a:p>
        </p:txBody>
      </p:sp>
      <p:sp>
        <p:nvSpPr>
          <p:cNvPr id="10266" name="Text Box 41"/>
          <p:cNvSpPr txBox="1">
            <a:spLocks noChangeArrowheads="1"/>
          </p:cNvSpPr>
          <p:nvPr/>
        </p:nvSpPr>
        <p:spPr bwMode="auto">
          <a:xfrm>
            <a:off x="838200" y="5105400"/>
            <a:ext cx="5918200" cy="457200"/>
          </a:xfrm>
          <a:prstGeom prst="rect">
            <a:avLst/>
          </a:prstGeom>
          <a:noFill/>
          <a:ln w="9525">
            <a:noFill/>
            <a:miter lim="800000"/>
            <a:headEnd/>
            <a:tailEnd/>
          </a:ln>
        </p:spPr>
        <p:txBody>
          <a:bodyPr>
            <a:spAutoFit/>
          </a:bodyPr>
          <a:lstStyle/>
          <a:p>
            <a:r>
              <a:rPr lang="en-US"/>
              <a:t>14 mod 11 = 3 not equal to 4</a:t>
            </a:r>
          </a:p>
        </p:txBody>
      </p:sp>
      <p:sp>
        <p:nvSpPr>
          <p:cNvPr id="10267" name="Text Box 42"/>
          <p:cNvSpPr txBox="1">
            <a:spLocks noChangeArrowheads="1"/>
          </p:cNvSpPr>
          <p:nvPr/>
        </p:nvSpPr>
        <p:spPr bwMode="auto">
          <a:xfrm>
            <a:off x="838200" y="4038600"/>
            <a:ext cx="5918200" cy="457200"/>
          </a:xfrm>
          <a:prstGeom prst="rect">
            <a:avLst/>
          </a:prstGeom>
          <a:noFill/>
          <a:ln w="9525">
            <a:noFill/>
            <a:miter lim="800000"/>
            <a:headEnd/>
            <a:tailEnd/>
          </a:ln>
        </p:spPr>
        <p:txBody>
          <a:bodyPr>
            <a:spAutoFit/>
          </a:bodyPr>
          <a:lstStyle/>
          <a:p>
            <a:r>
              <a:rPr lang="en-US"/>
              <a:t>31 mod 11 = 9 not equal to 4</a:t>
            </a:r>
          </a:p>
        </p:txBody>
      </p:sp>
      <p:sp>
        <p:nvSpPr>
          <p:cNvPr id="10268" name="Rectangle 43"/>
          <p:cNvSpPr>
            <a:spLocks noChangeArrowheads="1"/>
          </p:cNvSpPr>
          <p:nvPr/>
        </p:nvSpPr>
        <p:spPr bwMode="auto">
          <a:xfrm>
            <a:off x="1600200" y="5638800"/>
            <a:ext cx="533400" cy="381000"/>
          </a:xfrm>
          <a:prstGeom prst="rect">
            <a:avLst/>
          </a:prstGeom>
          <a:solidFill>
            <a:schemeClr val="accent1"/>
          </a:solidFill>
          <a:ln w="9525">
            <a:solidFill>
              <a:schemeClr val="accent1"/>
            </a:solidFill>
            <a:miter lim="800000"/>
            <a:headEnd/>
            <a:tailEnd/>
          </a:ln>
        </p:spPr>
        <p:txBody>
          <a:bodyPr wrap="none" anchor="ctr"/>
          <a:lstStyle/>
          <a:p>
            <a:r>
              <a:rPr lang="en-US"/>
              <a:t>1</a:t>
            </a:r>
          </a:p>
        </p:txBody>
      </p:sp>
      <p:sp>
        <p:nvSpPr>
          <p:cNvPr id="10269" name="Rectangle 44"/>
          <p:cNvSpPr>
            <a:spLocks noChangeArrowheads="1"/>
          </p:cNvSpPr>
          <p:nvPr/>
        </p:nvSpPr>
        <p:spPr bwMode="auto">
          <a:xfrm>
            <a:off x="1066800" y="5638800"/>
            <a:ext cx="533400" cy="381000"/>
          </a:xfrm>
          <a:prstGeom prst="rect">
            <a:avLst/>
          </a:prstGeom>
          <a:solidFill>
            <a:schemeClr val="accent1"/>
          </a:solidFill>
          <a:ln w="9525">
            <a:solidFill>
              <a:schemeClr val="tx1"/>
            </a:solidFill>
            <a:miter lim="800000"/>
            <a:headEnd/>
            <a:tailEnd/>
          </a:ln>
        </p:spPr>
        <p:txBody>
          <a:bodyPr wrap="none" anchor="ctr"/>
          <a:lstStyle/>
          <a:p>
            <a:r>
              <a:rPr lang="en-US"/>
              <a:t>3</a:t>
            </a:r>
          </a:p>
        </p:txBody>
      </p:sp>
      <p:sp>
        <p:nvSpPr>
          <p:cNvPr id="10270" name="Rectangle 45"/>
          <p:cNvSpPr>
            <a:spLocks noChangeArrowheads="1"/>
          </p:cNvSpPr>
          <p:nvPr/>
        </p:nvSpPr>
        <p:spPr bwMode="auto">
          <a:xfrm>
            <a:off x="2667000" y="5638800"/>
            <a:ext cx="533400" cy="381000"/>
          </a:xfrm>
          <a:prstGeom prst="rect">
            <a:avLst/>
          </a:prstGeom>
          <a:solidFill>
            <a:schemeClr val="folHlink"/>
          </a:solidFill>
          <a:ln w="9525">
            <a:solidFill>
              <a:schemeClr val="accent1"/>
            </a:solidFill>
            <a:miter lim="800000"/>
            <a:headEnd/>
            <a:tailEnd/>
          </a:ln>
        </p:spPr>
        <p:txBody>
          <a:bodyPr wrap="none" anchor="ctr"/>
          <a:lstStyle/>
          <a:p>
            <a:r>
              <a:rPr lang="en-US"/>
              <a:t>1</a:t>
            </a:r>
          </a:p>
        </p:txBody>
      </p:sp>
      <p:sp>
        <p:nvSpPr>
          <p:cNvPr id="10271" name="Rectangle 46"/>
          <p:cNvSpPr>
            <a:spLocks noChangeArrowheads="1"/>
          </p:cNvSpPr>
          <p:nvPr/>
        </p:nvSpPr>
        <p:spPr bwMode="auto">
          <a:xfrm>
            <a:off x="2133600" y="5638800"/>
            <a:ext cx="533400" cy="381000"/>
          </a:xfrm>
          <a:prstGeom prst="rect">
            <a:avLst/>
          </a:prstGeom>
          <a:solidFill>
            <a:srgbClr val="3366FF"/>
          </a:solidFill>
          <a:ln w="9525">
            <a:solidFill>
              <a:schemeClr val="tx1"/>
            </a:solidFill>
            <a:miter lim="800000"/>
            <a:headEnd/>
            <a:tailEnd/>
          </a:ln>
        </p:spPr>
        <p:txBody>
          <a:bodyPr wrap="none" anchor="ctr"/>
          <a:lstStyle/>
          <a:p>
            <a:r>
              <a:rPr lang="en-US"/>
              <a:t>4</a:t>
            </a:r>
          </a:p>
        </p:txBody>
      </p:sp>
      <p:sp>
        <p:nvSpPr>
          <p:cNvPr id="10272" name="Rectangle 47"/>
          <p:cNvSpPr>
            <a:spLocks noChangeArrowheads="1"/>
          </p:cNvSpPr>
          <p:nvPr/>
        </p:nvSpPr>
        <p:spPr bwMode="auto">
          <a:xfrm>
            <a:off x="3733800" y="5638800"/>
            <a:ext cx="533400" cy="381000"/>
          </a:xfrm>
          <a:prstGeom prst="rect">
            <a:avLst/>
          </a:prstGeom>
          <a:solidFill>
            <a:schemeClr val="accent1"/>
          </a:solidFill>
          <a:ln w="9525">
            <a:solidFill>
              <a:schemeClr val="tx1"/>
            </a:solidFill>
            <a:miter lim="800000"/>
            <a:headEnd/>
            <a:tailEnd/>
          </a:ln>
        </p:spPr>
        <p:txBody>
          <a:bodyPr wrap="none" anchor="ctr"/>
          <a:lstStyle/>
          <a:p>
            <a:r>
              <a:rPr lang="en-US"/>
              <a:t>9</a:t>
            </a:r>
          </a:p>
        </p:txBody>
      </p:sp>
      <p:sp>
        <p:nvSpPr>
          <p:cNvPr id="10273" name="Rectangle 48"/>
          <p:cNvSpPr>
            <a:spLocks noChangeArrowheads="1"/>
          </p:cNvSpPr>
          <p:nvPr/>
        </p:nvSpPr>
        <p:spPr bwMode="auto">
          <a:xfrm>
            <a:off x="3200400" y="5638800"/>
            <a:ext cx="533400" cy="381000"/>
          </a:xfrm>
          <a:prstGeom prst="rect">
            <a:avLst/>
          </a:prstGeom>
          <a:solidFill>
            <a:schemeClr val="accent1"/>
          </a:solidFill>
          <a:ln w="9525">
            <a:solidFill>
              <a:schemeClr val="tx1"/>
            </a:solidFill>
            <a:miter lim="800000"/>
            <a:headEnd/>
            <a:tailEnd/>
          </a:ln>
        </p:spPr>
        <p:txBody>
          <a:bodyPr wrap="none" anchor="ctr"/>
          <a:lstStyle/>
          <a:p>
            <a:r>
              <a:rPr lang="en-US"/>
              <a:t>5</a:t>
            </a:r>
          </a:p>
        </p:txBody>
      </p:sp>
      <p:sp>
        <p:nvSpPr>
          <p:cNvPr id="10274" name="Rectangle 49"/>
          <p:cNvSpPr>
            <a:spLocks noChangeArrowheads="1"/>
          </p:cNvSpPr>
          <p:nvPr/>
        </p:nvSpPr>
        <p:spPr bwMode="auto">
          <a:xfrm>
            <a:off x="4800600" y="5638800"/>
            <a:ext cx="533400" cy="381000"/>
          </a:xfrm>
          <a:prstGeom prst="rect">
            <a:avLst/>
          </a:prstGeom>
          <a:solidFill>
            <a:schemeClr val="accent1"/>
          </a:solidFill>
          <a:ln w="9525">
            <a:solidFill>
              <a:schemeClr val="tx1"/>
            </a:solidFill>
            <a:miter lim="800000"/>
            <a:headEnd/>
            <a:tailEnd/>
          </a:ln>
        </p:spPr>
        <p:txBody>
          <a:bodyPr wrap="none" anchor="ctr"/>
          <a:lstStyle/>
          <a:p>
            <a:r>
              <a:rPr lang="en-US"/>
              <a:t>6</a:t>
            </a:r>
          </a:p>
        </p:txBody>
      </p:sp>
      <p:sp>
        <p:nvSpPr>
          <p:cNvPr id="10275" name="Rectangle 50"/>
          <p:cNvSpPr>
            <a:spLocks noChangeArrowheads="1"/>
          </p:cNvSpPr>
          <p:nvPr/>
        </p:nvSpPr>
        <p:spPr bwMode="auto">
          <a:xfrm>
            <a:off x="4267200" y="5638800"/>
            <a:ext cx="533400" cy="381000"/>
          </a:xfrm>
          <a:prstGeom prst="rect">
            <a:avLst/>
          </a:prstGeom>
          <a:solidFill>
            <a:schemeClr val="accent1"/>
          </a:solidFill>
          <a:ln w="9525">
            <a:solidFill>
              <a:schemeClr val="tx1"/>
            </a:solidFill>
            <a:miter lim="800000"/>
            <a:headEnd/>
            <a:tailEnd/>
          </a:ln>
        </p:spPr>
        <p:txBody>
          <a:bodyPr wrap="none" anchor="ctr"/>
          <a:lstStyle/>
          <a:p>
            <a:r>
              <a:rPr lang="en-US"/>
              <a:t>2</a:t>
            </a:r>
          </a:p>
        </p:txBody>
      </p:sp>
      <p:sp>
        <p:nvSpPr>
          <p:cNvPr id="10276" name="Rectangle 51"/>
          <p:cNvSpPr>
            <a:spLocks noChangeArrowheads="1"/>
          </p:cNvSpPr>
          <p:nvPr/>
        </p:nvSpPr>
        <p:spPr bwMode="auto">
          <a:xfrm>
            <a:off x="5867400" y="5638800"/>
            <a:ext cx="533400" cy="381000"/>
          </a:xfrm>
          <a:prstGeom prst="rect">
            <a:avLst/>
          </a:prstGeom>
          <a:solidFill>
            <a:schemeClr val="accent1"/>
          </a:solidFill>
          <a:ln w="9525">
            <a:solidFill>
              <a:schemeClr val="tx1"/>
            </a:solidFill>
            <a:miter lim="800000"/>
            <a:headEnd/>
            <a:tailEnd/>
          </a:ln>
        </p:spPr>
        <p:txBody>
          <a:bodyPr wrap="none" anchor="ctr"/>
          <a:lstStyle/>
          <a:p>
            <a:r>
              <a:rPr lang="en-US"/>
              <a:t>3</a:t>
            </a:r>
          </a:p>
        </p:txBody>
      </p:sp>
      <p:sp>
        <p:nvSpPr>
          <p:cNvPr id="10277" name="Rectangle 52"/>
          <p:cNvSpPr>
            <a:spLocks noChangeArrowheads="1"/>
          </p:cNvSpPr>
          <p:nvPr/>
        </p:nvSpPr>
        <p:spPr bwMode="auto">
          <a:xfrm>
            <a:off x="5334000" y="5638800"/>
            <a:ext cx="533400" cy="381000"/>
          </a:xfrm>
          <a:prstGeom prst="rect">
            <a:avLst/>
          </a:prstGeom>
          <a:solidFill>
            <a:schemeClr val="accent1"/>
          </a:solidFill>
          <a:ln w="9525">
            <a:solidFill>
              <a:schemeClr val="tx1"/>
            </a:solidFill>
            <a:miter lim="800000"/>
            <a:headEnd/>
            <a:tailEnd/>
          </a:ln>
        </p:spPr>
        <p:txBody>
          <a:bodyPr wrap="none" anchor="ctr"/>
          <a:lstStyle/>
          <a:p>
            <a:r>
              <a:rPr lang="en-US"/>
              <a:t>5</a:t>
            </a:r>
          </a:p>
        </p:txBody>
      </p:sp>
      <p:sp>
        <p:nvSpPr>
          <p:cNvPr id="10278" name="Rectangle 53"/>
          <p:cNvSpPr>
            <a:spLocks noChangeArrowheads="1"/>
          </p:cNvSpPr>
          <p:nvPr/>
        </p:nvSpPr>
        <p:spPr bwMode="auto">
          <a:xfrm>
            <a:off x="6400800" y="5638800"/>
            <a:ext cx="533400" cy="381000"/>
          </a:xfrm>
          <a:prstGeom prst="rect">
            <a:avLst/>
          </a:prstGeom>
          <a:solidFill>
            <a:schemeClr val="accent1"/>
          </a:solidFill>
          <a:ln w="9525">
            <a:solidFill>
              <a:schemeClr val="tx1"/>
            </a:solidFill>
            <a:miter lim="800000"/>
            <a:headEnd/>
            <a:tailEnd/>
          </a:ln>
        </p:spPr>
        <p:txBody>
          <a:bodyPr wrap="none" anchor="ctr"/>
          <a:lstStyle/>
          <a:p>
            <a:r>
              <a:rPr lang="en-US"/>
              <a:t>5</a:t>
            </a:r>
          </a:p>
        </p:txBody>
      </p:sp>
      <p:sp>
        <p:nvSpPr>
          <p:cNvPr id="10279" name="Text Box 54"/>
          <p:cNvSpPr txBox="1">
            <a:spLocks noChangeArrowheads="1"/>
          </p:cNvSpPr>
          <p:nvPr/>
        </p:nvSpPr>
        <p:spPr bwMode="auto">
          <a:xfrm>
            <a:off x="838200" y="6172200"/>
            <a:ext cx="5918200" cy="457200"/>
          </a:xfrm>
          <a:prstGeom prst="rect">
            <a:avLst/>
          </a:prstGeom>
          <a:noFill/>
          <a:ln w="9525">
            <a:noFill/>
            <a:miter lim="800000"/>
            <a:headEnd/>
            <a:tailEnd/>
          </a:ln>
        </p:spPr>
        <p:txBody>
          <a:bodyPr>
            <a:spAutoFit/>
          </a:bodyPr>
          <a:lstStyle/>
          <a:p>
            <a:r>
              <a:rPr lang="en-US"/>
              <a:t>41 mod 11 = 8 not equal to 4</a:t>
            </a:r>
          </a:p>
        </p:txBody>
      </p:sp>
      <p:sp>
        <p:nvSpPr>
          <p:cNvPr id="40" name="Date Placeholder 39"/>
          <p:cNvSpPr>
            <a:spLocks noGrp="1"/>
          </p:cNvSpPr>
          <p:nvPr>
            <p:ph type="dt" sz="half" idx="10"/>
          </p:nvPr>
        </p:nvSpPr>
        <p:spPr/>
        <p:txBody>
          <a:bodyPr/>
          <a:lstStyle/>
          <a:p>
            <a:r>
              <a:rPr lang="en-US" smtClean="0"/>
              <a:t>2/11/2013</a:t>
            </a:r>
            <a:endParaRPr lang="en-US"/>
          </a:p>
        </p:txBody>
      </p:sp>
      <p:sp>
        <p:nvSpPr>
          <p:cNvPr id="41" name="Slide Number Placeholder 40"/>
          <p:cNvSpPr>
            <a:spLocks noGrp="1"/>
          </p:cNvSpPr>
          <p:nvPr>
            <p:ph type="sldNum" sz="quarter" idx="12"/>
          </p:nvPr>
        </p:nvSpPr>
        <p:spPr/>
        <p:txBody>
          <a:bodyPr/>
          <a:lstStyle/>
          <a:p>
            <a:fld id="{58336530-32BF-4B89-91DA-B97CE4F81FE2}" type="slidenum">
              <a:rPr lang="en-US" smtClean="0"/>
              <a:pPr/>
              <a:t>24</a:t>
            </a:fld>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defRPr/>
            </a:pPr>
            <a:r>
              <a:rPr lang="en-US" smtClean="0"/>
              <a:t>Rabin-Karp example continued</a:t>
            </a:r>
          </a:p>
        </p:txBody>
      </p:sp>
      <p:sp>
        <p:nvSpPr>
          <p:cNvPr id="11267" name="Rectangle 81"/>
          <p:cNvSpPr>
            <a:spLocks noChangeArrowheads="1"/>
          </p:cNvSpPr>
          <p:nvPr/>
        </p:nvSpPr>
        <p:spPr bwMode="auto">
          <a:xfrm>
            <a:off x="1676400" y="1828800"/>
            <a:ext cx="533400" cy="381000"/>
          </a:xfrm>
          <a:prstGeom prst="rect">
            <a:avLst/>
          </a:prstGeom>
          <a:solidFill>
            <a:schemeClr val="accent1"/>
          </a:solidFill>
          <a:ln w="9525">
            <a:solidFill>
              <a:schemeClr val="tx1"/>
            </a:solidFill>
            <a:miter lim="800000"/>
            <a:headEnd/>
            <a:tailEnd/>
          </a:ln>
        </p:spPr>
        <p:txBody>
          <a:bodyPr wrap="none" anchor="ctr"/>
          <a:lstStyle/>
          <a:p>
            <a:r>
              <a:rPr lang="en-US"/>
              <a:t>1</a:t>
            </a:r>
          </a:p>
        </p:txBody>
      </p:sp>
      <p:sp>
        <p:nvSpPr>
          <p:cNvPr id="11268" name="Rectangle 82"/>
          <p:cNvSpPr>
            <a:spLocks noChangeArrowheads="1"/>
          </p:cNvSpPr>
          <p:nvPr/>
        </p:nvSpPr>
        <p:spPr bwMode="auto">
          <a:xfrm>
            <a:off x="1143000" y="1828800"/>
            <a:ext cx="533400" cy="381000"/>
          </a:xfrm>
          <a:prstGeom prst="rect">
            <a:avLst/>
          </a:prstGeom>
          <a:solidFill>
            <a:schemeClr val="accent1"/>
          </a:solidFill>
          <a:ln w="9525">
            <a:solidFill>
              <a:schemeClr val="tx1"/>
            </a:solidFill>
            <a:miter lim="800000"/>
            <a:headEnd/>
            <a:tailEnd/>
          </a:ln>
        </p:spPr>
        <p:txBody>
          <a:bodyPr wrap="none" anchor="ctr"/>
          <a:lstStyle/>
          <a:p>
            <a:r>
              <a:rPr lang="en-US"/>
              <a:t>3</a:t>
            </a:r>
          </a:p>
        </p:txBody>
      </p:sp>
      <p:sp>
        <p:nvSpPr>
          <p:cNvPr id="11269" name="Rectangle 83"/>
          <p:cNvSpPr>
            <a:spLocks noChangeArrowheads="1"/>
          </p:cNvSpPr>
          <p:nvPr/>
        </p:nvSpPr>
        <p:spPr bwMode="auto">
          <a:xfrm>
            <a:off x="2743200" y="1828800"/>
            <a:ext cx="533400" cy="381000"/>
          </a:xfrm>
          <a:prstGeom prst="rect">
            <a:avLst/>
          </a:prstGeom>
          <a:solidFill>
            <a:srgbClr val="3366FF"/>
          </a:solidFill>
          <a:ln w="9525">
            <a:solidFill>
              <a:schemeClr val="tx1"/>
            </a:solidFill>
            <a:miter lim="800000"/>
            <a:headEnd/>
            <a:tailEnd/>
          </a:ln>
        </p:spPr>
        <p:txBody>
          <a:bodyPr wrap="none" anchor="ctr"/>
          <a:lstStyle/>
          <a:p>
            <a:r>
              <a:rPr lang="en-US"/>
              <a:t>1</a:t>
            </a:r>
          </a:p>
        </p:txBody>
      </p:sp>
      <p:sp>
        <p:nvSpPr>
          <p:cNvPr id="11270" name="Rectangle 84"/>
          <p:cNvSpPr>
            <a:spLocks noChangeArrowheads="1"/>
          </p:cNvSpPr>
          <p:nvPr/>
        </p:nvSpPr>
        <p:spPr bwMode="auto">
          <a:xfrm>
            <a:off x="2209800" y="1828800"/>
            <a:ext cx="533400" cy="381000"/>
          </a:xfrm>
          <a:prstGeom prst="rect">
            <a:avLst/>
          </a:prstGeom>
          <a:solidFill>
            <a:schemeClr val="accent1"/>
          </a:solidFill>
          <a:ln w="9525">
            <a:solidFill>
              <a:schemeClr val="tx1"/>
            </a:solidFill>
            <a:miter lim="800000"/>
            <a:headEnd/>
            <a:tailEnd/>
          </a:ln>
        </p:spPr>
        <p:txBody>
          <a:bodyPr wrap="none" anchor="ctr"/>
          <a:lstStyle/>
          <a:p>
            <a:r>
              <a:rPr lang="en-US"/>
              <a:t>4</a:t>
            </a:r>
          </a:p>
        </p:txBody>
      </p:sp>
      <p:sp>
        <p:nvSpPr>
          <p:cNvPr id="11271" name="Rectangle 85"/>
          <p:cNvSpPr>
            <a:spLocks noChangeArrowheads="1"/>
          </p:cNvSpPr>
          <p:nvPr/>
        </p:nvSpPr>
        <p:spPr bwMode="auto">
          <a:xfrm>
            <a:off x="3810000" y="1828800"/>
            <a:ext cx="533400" cy="381000"/>
          </a:xfrm>
          <a:prstGeom prst="rect">
            <a:avLst/>
          </a:prstGeom>
          <a:solidFill>
            <a:schemeClr val="accent1"/>
          </a:solidFill>
          <a:ln w="9525">
            <a:solidFill>
              <a:schemeClr val="tx1"/>
            </a:solidFill>
            <a:miter lim="800000"/>
            <a:headEnd/>
            <a:tailEnd/>
          </a:ln>
        </p:spPr>
        <p:txBody>
          <a:bodyPr wrap="none" anchor="ctr"/>
          <a:lstStyle/>
          <a:p>
            <a:r>
              <a:rPr lang="en-US"/>
              <a:t>9</a:t>
            </a:r>
          </a:p>
        </p:txBody>
      </p:sp>
      <p:sp>
        <p:nvSpPr>
          <p:cNvPr id="11272" name="Rectangle 86"/>
          <p:cNvSpPr>
            <a:spLocks noChangeArrowheads="1"/>
          </p:cNvSpPr>
          <p:nvPr/>
        </p:nvSpPr>
        <p:spPr bwMode="auto">
          <a:xfrm>
            <a:off x="3276600" y="1828800"/>
            <a:ext cx="533400" cy="381000"/>
          </a:xfrm>
          <a:prstGeom prst="rect">
            <a:avLst/>
          </a:prstGeom>
          <a:solidFill>
            <a:srgbClr val="3366FF"/>
          </a:solidFill>
          <a:ln w="9525">
            <a:solidFill>
              <a:schemeClr val="tx1"/>
            </a:solidFill>
            <a:miter lim="800000"/>
            <a:headEnd/>
            <a:tailEnd/>
          </a:ln>
        </p:spPr>
        <p:txBody>
          <a:bodyPr wrap="none" anchor="ctr"/>
          <a:lstStyle/>
          <a:p>
            <a:r>
              <a:rPr lang="en-US"/>
              <a:t>5</a:t>
            </a:r>
          </a:p>
        </p:txBody>
      </p:sp>
      <p:sp>
        <p:nvSpPr>
          <p:cNvPr id="11273" name="Rectangle 87"/>
          <p:cNvSpPr>
            <a:spLocks noChangeArrowheads="1"/>
          </p:cNvSpPr>
          <p:nvPr/>
        </p:nvSpPr>
        <p:spPr bwMode="auto">
          <a:xfrm>
            <a:off x="4876800" y="1828800"/>
            <a:ext cx="533400" cy="381000"/>
          </a:xfrm>
          <a:prstGeom prst="rect">
            <a:avLst/>
          </a:prstGeom>
          <a:solidFill>
            <a:schemeClr val="accent1"/>
          </a:solidFill>
          <a:ln w="9525">
            <a:solidFill>
              <a:schemeClr val="tx1"/>
            </a:solidFill>
            <a:miter lim="800000"/>
            <a:headEnd/>
            <a:tailEnd/>
          </a:ln>
        </p:spPr>
        <p:txBody>
          <a:bodyPr wrap="none" anchor="ctr"/>
          <a:lstStyle/>
          <a:p>
            <a:r>
              <a:rPr lang="en-US"/>
              <a:t>6</a:t>
            </a:r>
          </a:p>
        </p:txBody>
      </p:sp>
      <p:sp>
        <p:nvSpPr>
          <p:cNvPr id="11274" name="Rectangle 88"/>
          <p:cNvSpPr>
            <a:spLocks noChangeArrowheads="1"/>
          </p:cNvSpPr>
          <p:nvPr/>
        </p:nvSpPr>
        <p:spPr bwMode="auto">
          <a:xfrm>
            <a:off x="4343400" y="1828800"/>
            <a:ext cx="533400" cy="381000"/>
          </a:xfrm>
          <a:prstGeom prst="rect">
            <a:avLst/>
          </a:prstGeom>
          <a:solidFill>
            <a:schemeClr val="accent1"/>
          </a:solidFill>
          <a:ln w="9525">
            <a:solidFill>
              <a:schemeClr val="tx1"/>
            </a:solidFill>
            <a:miter lim="800000"/>
            <a:headEnd/>
            <a:tailEnd/>
          </a:ln>
        </p:spPr>
        <p:txBody>
          <a:bodyPr wrap="none" anchor="ctr"/>
          <a:lstStyle/>
          <a:p>
            <a:r>
              <a:rPr lang="en-US"/>
              <a:t>2</a:t>
            </a:r>
          </a:p>
        </p:txBody>
      </p:sp>
      <p:sp>
        <p:nvSpPr>
          <p:cNvPr id="11275" name="Rectangle 89"/>
          <p:cNvSpPr>
            <a:spLocks noChangeArrowheads="1"/>
          </p:cNvSpPr>
          <p:nvPr/>
        </p:nvSpPr>
        <p:spPr bwMode="auto">
          <a:xfrm>
            <a:off x="5943600" y="1828800"/>
            <a:ext cx="533400" cy="381000"/>
          </a:xfrm>
          <a:prstGeom prst="rect">
            <a:avLst/>
          </a:prstGeom>
          <a:solidFill>
            <a:schemeClr val="accent1"/>
          </a:solidFill>
          <a:ln w="9525">
            <a:solidFill>
              <a:schemeClr val="tx1"/>
            </a:solidFill>
            <a:miter lim="800000"/>
            <a:headEnd/>
            <a:tailEnd/>
          </a:ln>
        </p:spPr>
        <p:txBody>
          <a:bodyPr wrap="none" anchor="ctr"/>
          <a:lstStyle/>
          <a:p>
            <a:r>
              <a:rPr lang="en-US"/>
              <a:t>3</a:t>
            </a:r>
          </a:p>
        </p:txBody>
      </p:sp>
      <p:sp>
        <p:nvSpPr>
          <p:cNvPr id="11276" name="Rectangle 90"/>
          <p:cNvSpPr>
            <a:spLocks noChangeArrowheads="1"/>
          </p:cNvSpPr>
          <p:nvPr/>
        </p:nvSpPr>
        <p:spPr bwMode="auto">
          <a:xfrm>
            <a:off x="5410200" y="1828800"/>
            <a:ext cx="533400" cy="381000"/>
          </a:xfrm>
          <a:prstGeom prst="rect">
            <a:avLst/>
          </a:prstGeom>
          <a:solidFill>
            <a:schemeClr val="accent1"/>
          </a:solidFill>
          <a:ln w="9525">
            <a:solidFill>
              <a:schemeClr val="tx1"/>
            </a:solidFill>
            <a:miter lim="800000"/>
            <a:headEnd/>
            <a:tailEnd/>
          </a:ln>
        </p:spPr>
        <p:txBody>
          <a:bodyPr wrap="none" anchor="ctr"/>
          <a:lstStyle/>
          <a:p>
            <a:r>
              <a:rPr lang="en-US"/>
              <a:t>5</a:t>
            </a:r>
          </a:p>
        </p:txBody>
      </p:sp>
      <p:sp>
        <p:nvSpPr>
          <p:cNvPr id="11277" name="Rectangle 91"/>
          <p:cNvSpPr>
            <a:spLocks noChangeArrowheads="1"/>
          </p:cNvSpPr>
          <p:nvPr/>
        </p:nvSpPr>
        <p:spPr bwMode="auto">
          <a:xfrm>
            <a:off x="6477000" y="1828800"/>
            <a:ext cx="533400" cy="381000"/>
          </a:xfrm>
          <a:prstGeom prst="rect">
            <a:avLst/>
          </a:prstGeom>
          <a:solidFill>
            <a:schemeClr val="accent1"/>
          </a:solidFill>
          <a:ln w="9525">
            <a:solidFill>
              <a:schemeClr val="tx1"/>
            </a:solidFill>
            <a:miter lim="800000"/>
            <a:headEnd/>
            <a:tailEnd/>
          </a:ln>
        </p:spPr>
        <p:txBody>
          <a:bodyPr wrap="none" anchor="ctr"/>
          <a:lstStyle/>
          <a:p>
            <a:r>
              <a:rPr lang="en-US"/>
              <a:t>5</a:t>
            </a:r>
          </a:p>
        </p:txBody>
      </p:sp>
      <p:sp>
        <p:nvSpPr>
          <p:cNvPr id="11278" name="Text Box 92"/>
          <p:cNvSpPr txBox="1">
            <a:spLocks noChangeArrowheads="1"/>
          </p:cNvSpPr>
          <p:nvPr/>
        </p:nvSpPr>
        <p:spPr bwMode="auto">
          <a:xfrm>
            <a:off x="914400" y="2286000"/>
            <a:ext cx="5918200" cy="457200"/>
          </a:xfrm>
          <a:prstGeom prst="rect">
            <a:avLst/>
          </a:prstGeom>
          <a:noFill/>
          <a:ln w="9525">
            <a:noFill/>
            <a:miter lim="800000"/>
            <a:headEnd/>
            <a:tailEnd/>
          </a:ln>
        </p:spPr>
        <p:txBody>
          <a:bodyPr>
            <a:spAutoFit/>
          </a:bodyPr>
          <a:lstStyle/>
          <a:p>
            <a:r>
              <a:rPr lang="en-US"/>
              <a:t>15 mod 11 = 4 equal to 4 -&gt; spurious hit</a:t>
            </a:r>
          </a:p>
        </p:txBody>
      </p:sp>
      <p:sp>
        <p:nvSpPr>
          <p:cNvPr id="11279" name="Rectangle 93"/>
          <p:cNvSpPr>
            <a:spLocks noChangeArrowheads="1"/>
          </p:cNvSpPr>
          <p:nvPr/>
        </p:nvSpPr>
        <p:spPr bwMode="auto">
          <a:xfrm>
            <a:off x="1676400" y="2819400"/>
            <a:ext cx="533400" cy="381000"/>
          </a:xfrm>
          <a:prstGeom prst="rect">
            <a:avLst/>
          </a:prstGeom>
          <a:solidFill>
            <a:schemeClr val="accent1"/>
          </a:solidFill>
          <a:ln w="9525">
            <a:solidFill>
              <a:schemeClr val="tx1"/>
            </a:solidFill>
            <a:miter lim="800000"/>
            <a:headEnd/>
            <a:tailEnd/>
          </a:ln>
        </p:spPr>
        <p:txBody>
          <a:bodyPr wrap="none" anchor="ctr"/>
          <a:lstStyle/>
          <a:p>
            <a:r>
              <a:rPr lang="en-US"/>
              <a:t>1</a:t>
            </a:r>
          </a:p>
        </p:txBody>
      </p:sp>
      <p:sp>
        <p:nvSpPr>
          <p:cNvPr id="11280" name="Rectangle 94"/>
          <p:cNvSpPr>
            <a:spLocks noChangeArrowheads="1"/>
          </p:cNvSpPr>
          <p:nvPr/>
        </p:nvSpPr>
        <p:spPr bwMode="auto">
          <a:xfrm>
            <a:off x="1143000" y="2819400"/>
            <a:ext cx="533400" cy="381000"/>
          </a:xfrm>
          <a:prstGeom prst="rect">
            <a:avLst/>
          </a:prstGeom>
          <a:solidFill>
            <a:schemeClr val="accent1"/>
          </a:solidFill>
          <a:ln w="9525">
            <a:solidFill>
              <a:schemeClr val="tx1"/>
            </a:solidFill>
            <a:miter lim="800000"/>
            <a:headEnd/>
            <a:tailEnd/>
          </a:ln>
        </p:spPr>
        <p:txBody>
          <a:bodyPr wrap="none" anchor="ctr"/>
          <a:lstStyle/>
          <a:p>
            <a:r>
              <a:rPr lang="en-US"/>
              <a:t>3</a:t>
            </a:r>
          </a:p>
        </p:txBody>
      </p:sp>
      <p:sp>
        <p:nvSpPr>
          <p:cNvPr id="11281" name="Rectangle 95"/>
          <p:cNvSpPr>
            <a:spLocks noChangeArrowheads="1"/>
          </p:cNvSpPr>
          <p:nvPr/>
        </p:nvSpPr>
        <p:spPr bwMode="auto">
          <a:xfrm>
            <a:off x="2743200" y="2819400"/>
            <a:ext cx="533400" cy="381000"/>
          </a:xfrm>
          <a:prstGeom prst="rect">
            <a:avLst/>
          </a:prstGeom>
          <a:solidFill>
            <a:schemeClr val="accent1"/>
          </a:solidFill>
          <a:ln w="9525">
            <a:solidFill>
              <a:schemeClr val="tx1"/>
            </a:solidFill>
            <a:miter lim="800000"/>
            <a:headEnd/>
            <a:tailEnd/>
          </a:ln>
        </p:spPr>
        <p:txBody>
          <a:bodyPr wrap="none" anchor="ctr"/>
          <a:lstStyle/>
          <a:p>
            <a:r>
              <a:rPr lang="en-US"/>
              <a:t>1</a:t>
            </a:r>
          </a:p>
        </p:txBody>
      </p:sp>
      <p:sp>
        <p:nvSpPr>
          <p:cNvPr id="11282" name="Rectangle 96"/>
          <p:cNvSpPr>
            <a:spLocks noChangeArrowheads="1"/>
          </p:cNvSpPr>
          <p:nvPr/>
        </p:nvSpPr>
        <p:spPr bwMode="auto">
          <a:xfrm>
            <a:off x="2209800" y="2819400"/>
            <a:ext cx="533400" cy="381000"/>
          </a:xfrm>
          <a:prstGeom prst="rect">
            <a:avLst/>
          </a:prstGeom>
          <a:solidFill>
            <a:schemeClr val="accent1"/>
          </a:solidFill>
          <a:ln w="9525">
            <a:solidFill>
              <a:schemeClr val="tx1"/>
            </a:solidFill>
            <a:miter lim="800000"/>
            <a:headEnd/>
            <a:tailEnd/>
          </a:ln>
        </p:spPr>
        <p:txBody>
          <a:bodyPr wrap="none" anchor="ctr"/>
          <a:lstStyle/>
          <a:p>
            <a:r>
              <a:rPr lang="en-US"/>
              <a:t>4</a:t>
            </a:r>
          </a:p>
        </p:txBody>
      </p:sp>
      <p:sp>
        <p:nvSpPr>
          <p:cNvPr id="11283" name="Rectangle 97"/>
          <p:cNvSpPr>
            <a:spLocks noChangeArrowheads="1"/>
          </p:cNvSpPr>
          <p:nvPr/>
        </p:nvSpPr>
        <p:spPr bwMode="auto">
          <a:xfrm>
            <a:off x="3810000" y="2819400"/>
            <a:ext cx="533400" cy="381000"/>
          </a:xfrm>
          <a:prstGeom prst="rect">
            <a:avLst/>
          </a:prstGeom>
          <a:solidFill>
            <a:schemeClr val="folHlink"/>
          </a:solidFill>
          <a:ln w="9525">
            <a:solidFill>
              <a:schemeClr val="tx1"/>
            </a:solidFill>
            <a:miter lim="800000"/>
            <a:headEnd/>
            <a:tailEnd/>
          </a:ln>
        </p:spPr>
        <p:txBody>
          <a:bodyPr wrap="none" anchor="ctr"/>
          <a:lstStyle/>
          <a:p>
            <a:r>
              <a:rPr lang="en-US"/>
              <a:t>9</a:t>
            </a:r>
          </a:p>
        </p:txBody>
      </p:sp>
      <p:sp>
        <p:nvSpPr>
          <p:cNvPr id="11284" name="Rectangle 98"/>
          <p:cNvSpPr>
            <a:spLocks noChangeArrowheads="1"/>
          </p:cNvSpPr>
          <p:nvPr/>
        </p:nvSpPr>
        <p:spPr bwMode="auto">
          <a:xfrm>
            <a:off x="3276600" y="2819400"/>
            <a:ext cx="533400" cy="381000"/>
          </a:xfrm>
          <a:prstGeom prst="rect">
            <a:avLst/>
          </a:prstGeom>
          <a:solidFill>
            <a:schemeClr val="folHlink"/>
          </a:solidFill>
          <a:ln w="9525">
            <a:solidFill>
              <a:schemeClr val="tx1"/>
            </a:solidFill>
            <a:miter lim="800000"/>
            <a:headEnd/>
            <a:tailEnd/>
          </a:ln>
        </p:spPr>
        <p:txBody>
          <a:bodyPr wrap="none" anchor="ctr"/>
          <a:lstStyle/>
          <a:p>
            <a:r>
              <a:rPr lang="en-US"/>
              <a:t>5</a:t>
            </a:r>
          </a:p>
        </p:txBody>
      </p:sp>
      <p:sp>
        <p:nvSpPr>
          <p:cNvPr id="11285" name="Rectangle 99"/>
          <p:cNvSpPr>
            <a:spLocks noChangeArrowheads="1"/>
          </p:cNvSpPr>
          <p:nvPr/>
        </p:nvSpPr>
        <p:spPr bwMode="auto">
          <a:xfrm>
            <a:off x="4876800" y="2819400"/>
            <a:ext cx="533400" cy="381000"/>
          </a:xfrm>
          <a:prstGeom prst="rect">
            <a:avLst/>
          </a:prstGeom>
          <a:solidFill>
            <a:schemeClr val="accent1"/>
          </a:solidFill>
          <a:ln w="9525">
            <a:solidFill>
              <a:schemeClr val="tx1"/>
            </a:solidFill>
            <a:miter lim="800000"/>
            <a:headEnd/>
            <a:tailEnd/>
          </a:ln>
        </p:spPr>
        <p:txBody>
          <a:bodyPr wrap="none" anchor="ctr"/>
          <a:lstStyle/>
          <a:p>
            <a:r>
              <a:rPr lang="en-US"/>
              <a:t>6</a:t>
            </a:r>
          </a:p>
        </p:txBody>
      </p:sp>
      <p:sp>
        <p:nvSpPr>
          <p:cNvPr id="11286" name="Rectangle 100"/>
          <p:cNvSpPr>
            <a:spLocks noChangeArrowheads="1"/>
          </p:cNvSpPr>
          <p:nvPr/>
        </p:nvSpPr>
        <p:spPr bwMode="auto">
          <a:xfrm>
            <a:off x="4343400" y="2819400"/>
            <a:ext cx="533400" cy="381000"/>
          </a:xfrm>
          <a:prstGeom prst="rect">
            <a:avLst/>
          </a:prstGeom>
          <a:solidFill>
            <a:schemeClr val="accent1"/>
          </a:solidFill>
          <a:ln w="9525">
            <a:solidFill>
              <a:schemeClr val="tx1"/>
            </a:solidFill>
            <a:miter lim="800000"/>
            <a:headEnd/>
            <a:tailEnd/>
          </a:ln>
        </p:spPr>
        <p:txBody>
          <a:bodyPr wrap="none" anchor="ctr"/>
          <a:lstStyle/>
          <a:p>
            <a:r>
              <a:rPr lang="en-US"/>
              <a:t>2</a:t>
            </a:r>
          </a:p>
        </p:txBody>
      </p:sp>
      <p:sp>
        <p:nvSpPr>
          <p:cNvPr id="11287" name="Rectangle 101"/>
          <p:cNvSpPr>
            <a:spLocks noChangeArrowheads="1"/>
          </p:cNvSpPr>
          <p:nvPr/>
        </p:nvSpPr>
        <p:spPr bwMode="auto">
          <a:xfrm>
            <a:off x="5943600" y="2819400"/>
            <a:ext cx="533400" cy="381000"/>
          </a:xfrm>
          <a:prstGeom prst="rect">
            <a:avLst/>
          </a:prstGeom>
          <a:solidFill>
            <a:schemeClr val="accent1"/>
          </a:solidFill>
          <a:ln w="9525">
            <a:solidFill>
              <a:schemeClr val="tx1"/>
            </a:solidFill>
            <a:miter lim="800000"/>
            <a:headEnd/>
            <a:tailEnd/>
          </a:ln>
        </p:spPr>
        <p:txBody>
          <a:bodyPr wrap="none" anchor="ctr"/>
          <a:lstStyle/>
          <a:p>
            <a:r>
              <a:rPr lang="en-US"/>
              <a:t>3</a:t>
            </a:r>
          </a:p>
        </p:txBody>
      </p:sp>
      <p:sp>
        <p:nvSpPr>
          <p:cNvPr id="11288" name="Rectangle 102"/>
          <p:cNvSpPr>
            <a:spLocks noChangeArrowheads="1"/>
          </p:cNvSpPr>
          <p:nvPr/>
        </p:nvSpPr>
        <p:spPr bwMode="auto">
          <a:xfrm>
            <a:off x="5410200" y="2819400"/>
            <a:ext cx="533400" cy="381000"/>
          </a:xfrm>
          <a:prstGeom prst="rect">
            <a:avLst/>
          </a:prstGeom>
          <a:solidFill>
            <a:schemeClr val="accent1"/>
          </a:solidFill>
          <a:ln w="9525">
            <a:solidFill>
              <a:schemeClr val="tx1"/>
            </a:solidFill>
            <a:miter lim="800000"/>
            <a:headEnd/>
            <a:tailEnd/>
          </a:ln>
        </p:spPr>
        <p:txBody>
          <a:bodyPr wrap="none" anchor="ctr"/>
          <a:lstStyle/>
          <a:p>
            <a:r>
              <a:rPr lang="en-US"/>
              <a:t>5</a:t>
            </a:r>
          </a:p>
        </p:txBody>
      </p:sp>
      <p:sp>
        <p:nvSpPr>
          <p:cNvPr id="11289" name="Rectangle 103"/>
          <p:cNvSpPr>
            <a:spLocks noChangeArrowheads="1"/>
          </p:cNvSpPr>
          <p:nvPr/>
        </p:nvSpPr>
        <p:spPr bwMode="auto">
          <a:xfrm>
            <a:off x="6477000" y="2819400"/>
            <a:ext cx="533400" cy="381000"/>
          </a:xfrm>
          <a:prstGeom prst="rect">
            <a:avLst/>
          </a:prstGeom>
          <a:solidFill>
            <a:schemeClr val="accent1"/>
          </a:solidFill>
          <a:ln w="9525">
            <a:solidFill>
              <a:schemeClr val="tx1"/>
            </a:solidFill>
            <a:miter lim="800000"/>
            <a:headEnd/>
            <a:tailEnd/>
          </a:ln>
        </p:spPr>
        <p:txBody>
          <a:bodyPr wrap="none" anchor="ctr"/>
          <a:lstStyle/>
          <a:p>
            <a:r>
              <a:rPr lang="en-US"/>
              <a:t>5</a:t>
            </a:r>
          </a:p>
        </p:txBody>
      </p:sp>
      <p:sp>
        <p:nvSpPr>
          <p:cNvPr id="11290" name="Text Box 104"/>
          <p:cNvSpPr txBox="1">
            <a:spLocks noChangeArrowheads="1"/>
          </p:cNvSpPr>
          <p:nvPr/>
        </p:nvSpPr>
        <p:spPr bwMode="auto">
          <a:xfrm>
            <a:off x="914400" y="3276600"/>
            <a:ext cx="5918200" cy="457200"/>
          </a:xfrm>
          <a:prstGeom prst="rect">
            <a:avLst/>
          </a:prstGeom>
          <a:noFill/>
          <a:ln w="9525">
            <a:noFill/>
            <a:miter lim="800000"/>
            <a:headEnd/>
            <a:tailEnd/>
          </a:ln>
        </p:spPr>
        <p:txBody>
          <a:bodyPr>
            <a:spAutoFit/>
          </a:bodyPr>
          <a:lstStyle/>
          <a:p>
            <a:r>
              <a:rPr lang="en-US"/>
              <a:t>59 mod 11 = 4 equal to 4 -&gt; spurious hit</a:t>
            </a:r>
          </a:p>
        </p:txBody>
      </p:sp>
      <p:sp>
        <p:nvSpPr>
          <p:cNvPr id="11291" name="Rectangle 105"/>
          <p:cNvSpPr>
            <a:spLocks noChangeArrowheads="1"/>
          </p:cNvSpPr>
          <p:nvPr/>
        </p:nvSpPr>
        <p:spPr bwMode="auto">
          <a:xfrm>
            <a:off x="1676400" y="3733800"/>
            <a:ext cx="533400" cy="381000"/>
          </a:xfrm>
          <a:prstGeom prst="rect">
            <a:avLst/>
          </a:prstGeom>
          <a:solidFill>
            <a:schemeClr val="accent1"/>
          </a:solidFill>
          <a:ln w="9525">
            <a:solidFill>
              <a:schemeClr val="tx1"/>
            </a:solidFill>
            <a:miter lim="800000"/>
            <a:headEnd/>
            <a:tailEnd/>
          </a:ln>
        </p:spPr>
        <p:txBody>
          <a:bodyPr wrap="none" anchor="ctr"/>
          <a:lstStyle/>
          <a:p>
            <a:r>
              <a:rPr lang="en-US"/>
              <a:t>1</a:t>
            </a:r>
          </a:p>
        </p:txBody>
      </p:sp>
      <p:sp>
        <p:nvSpPr>
          <p:cNvPr id="11292" name="Rectangle 106"/>
          <p:cNvSpPr>
            <a:spLocks noChangeArrowheads="1"/>
          </p:cNvSpPr>
          <p:nvPr/>
        </p:nvSpPr>
        <p:spPr bwMode="auto">
          <a:xfrm>
            <a:off x="1143000" y="3733800"/>
            <a:ext cx="533400" cy="381000"/>
          </a:xfrm>
          <a:prstGeom prst="rect">
            <a:avLst/>
          </a:prstGeom>
          <a:solidFill>
            <a:schemeClr val="accent1"/>
          </a:solidFill>
          <a:ln w="9525">
            <a:solidFill>
              <a:schemeClr val="tx1"/>
            </a:solidFill>
            <a:miter lim="800000"/>
            <a:headEnd/>
            <a:tailEnd/>
          </a:ln>
        </p:spPr>
        <p:txBody>
          <a:bodyPr wrap="none" anchor="ctr"/>
          <a:lstStyle/>
          <a:p>
            <a:r>
              <a:rPr lang="en-US"/>
              <a:t>3</a:t>
            </a:r>
          </a:p>
        </p:txBody>
      </p:sp>
      <p:sp>
        <p:nvSpPr>
          <p:cNvPr id="11293" name="Rectangle 107"/>
          <p:cNvSpPr>
            <a:spLocks noChangeArrowheads="1"/>
          </p:cNvSpPr>
          <p:nvPr/>
        </p:nvSpPr>
        <p:spPr bwMode="auto">
          <a:xfrm>
            <a:off x="2743200" y="3733800"/>
            <a:ext cx="533400" cy="381000"/>
          </a:xfrm>
          <a:prstGeom prst="rect">
            <a:avLst/>
          </a:prstGeom>
          <a:solidFill>
            <a:schemeClr val="accent1"/>
          </a:solidFill>
          <a:ln w="9525">
            <a:solidFill>
              <a:schemeClr val="tx1"/>
            </a:solidFill>
            <a:miter lim="800000"/>
            <a:headEnd/>
            <a:tailEnd/>
          </a:ln>
        </p:spPr>
        <p:txBody>
          <a:bodyPr wrap="none" anchor="ctr"/>
          <a:lstStyle/>
          <a:p>
            <a:r>
              <a:rPr lang="en-US"/>
              <a:t>1</a:t>
            </a:r>
          </a:p>
        </p:txBody>
      </p:sp>
      <p:sp>
        <p:nvSpPr>
          <p:cNvPr id="11294" name="Rectangle 108"/>
          <p:cNvSpPr>
            <a:spLocks noChangeArrowheads="1"/>
          </p:cNvSpPr>
          <p:nvPr/>
        </p:nvSpPr>
        <p:spPr bwMode="auto">
          <a:xfrm>
            <a:off x="2209800" y="3733800"/>
            <a:ext cx="533400" cy="381000"/>
          </a:xfrm>
          <a:prstGeom prst="rect">
            <a:avLst/>
          </a:prstGeom>
          <a:solidFill>
            <a:schemeClr val="accent1"/>
          </a:solidFill>
          <a:ln w="9525">
            <a:solidFill>
              <a:schemeClr val="tx1"/>
            </a:solidFill>
            <a:miter lim="800000"/>
            <a:headEnd/>
            <a:tailEnd/>
          </a:ln>
        </p:spPr>
        <p:txBody>
          <a:bodyPr wrap="none" anchor="ctr"/>
          <a:lstStyle/>
          <a:p>
            <a:r>
              <a:rPr lang="en-US"/>
              <a:t>4</a:t>
            </a:r>
          </a:p>
        </p:txBody>
      </p:sp>
      <p:sp>
        <p:nvSpPr>
          <p:cNvPr id="11295" name="Rectangle 109"/>
          <p:cNvSpPr>
            <a:spLocks noChangeArrowheads="1"/>
          </p:cNvSpPr>
          <p:nvPr/>
        </p:nvSpPr>
        <p:spPr bwMode="auto">
          <a:xfrm>
            <a:off x="3810000" y="3733800"/>
            <a:ext cx="533400" cy="381000"/>
          </a:xfrm>
          <a:prstGeom prst="rect">
            <a:avLst/>
          </a:prstGeom>
          <a:solidFill>
            <a:schemeClr val="folHlink"/>
          </a:solidFill>
          <a:ln w="9525">
            <a:solidFill>
              <a:schemeClr val="tx1"/>
            </a:solidFill>
            <a:miter lim="800000"/>
            <a:headEnd/>
            <a:tailEnd/>
          </a:ln>
        </p:spPr>
        <p:txBody>
          <a:bodyPr wrap="none" anchor="ctr"/>
          <a:lstStyle/>
          <a:p>
            <a:r>
              <a:rPr lang="en-US"/>
              <a:t>9</a:t>
            </a:r>
          </a:p>
        </p:txBody>
      </p:sp>
      <p:sp>
        <p:nvSpPr>
          <p:cNvPr id="11296" name="Rectangle 110"/>
          <p:cNvSpPr>
            <a:spLocks noChangeArrowheads="1"/>
          </p:cNvSpPr>
          <p:nvPr/>
        </p:nvSpPr>
        <p:spPr bwMode="auto">
          <a:xfrm>
            <a:off x="3276600" y="3733800"/>
            <a:ext cx="533400" cy="381000"/>
          </a:xfrm>
          <a:prstGeom prst="rect">
            <a:avLst/>
          </a:prstGeom>
          <a:solidFill>
            <a:schemeClr val="accent1"/>
          </a:solidFill>
          <a:ln w="9525">
            <a:solidFill>
              <a:schemeClr val="tx1"/>
            </a:solidFill>
            <a:miter lim="800000"/>
            <a:headEnd/>
            <a:tailEnd/>
          </a:ln>
        </p:spPr>
        <p:txBody>
          <a:bodyPr wrap="none" anchor="ctr"/>
          <a:lstStyle/>
          <a:p>
            <a:r>
              <a:rPr lang="en-US"/>
              <a:t>5</a:t>
            </a:r>
          </a:p>
        </p:txBody>
      </p:sp>
      <p:sp>
        <p:nvSpPr>
          <p:cNvPr id="11297" name="Rectangle 111"/>
          <p:cNvSpPr>
            <a:spLocks noChangeArrowheads="1"/>
          </p:cNvSpPr>
          <p:nvPr/>
        </p:nvSpPr>
        <p:spPr bwMode="auto">
          <a:xfrm>
            <a:off x="4876800" y="3733800"/>
            <a:ext cx="533400" cy="381000"/>
          </a:xfrm>
          <a:prstGeom prst="rect">
            <a:avLst/>
          </a:prstGeom>
          <a:solidFill>
            <a:schemeClr val="accent1"/>
          </a:solidFill>
          <a:ln w="9525">
            <a:solidFill>
              <a:schemeClr val="tx1"/>
            </a:solidFill>
            <a:miter lim="800000"/>
            <a:headEnd/>
            <a:tailEnd/>
          </a:ln>
        </p:spPr>
        <p:txBody>
          <a:bodyPr wrap="none" anchor="ctr"/>
          <a:lstStyle/>
          <a:p>
            <a:r>
              <a:rPr lang="en-US"/>
              <a:t>6</a:t>
            </a:r>
          </a:p>
        </p:txBody>
      </p:sp>
      <p:sp>
        <p:nvSpPr>
          <p:cNvPr id="11298" name="Rectangle 112"/>
          <p:cNvSpPr>
            <a:spLocks noChangeArrowheads="1"/>
          </p:cNvSpPr>
          <p:nvPr/>
        </p:nvSpPr>
        <p:spPr bwMode="auto">
          <a:xfrm>
            <a:off x="4343400" y="3733800"/>
            <a:ext cx="533400" cy="381000"/>
          </a:xfrm>
          <a:prstGeom prst="rect">
            <a:avLst/>
          </a:prstGeom>
          <a:solidFill>
            <a:schemeClr val="folHlink"/>
          </a:solidFill>
          <a:ln w="9525">
            <a:solidFill>
              <a:schemeClr val="tx1"/>
            </a:solidFill>
            <a:miter lim="800000"/>
            <a:headEnd/>
            <a:tailEnd/>
          </a:ln>
        </p:spPr>
        <p:txBody>
          <a:bodyPr wrap="none" anchor="ctr"/>
          <a:lstStyle/>
          <a:p>
            <a:r>
              <a:rPr lang="en-US"/>
              <a:t>2</a:t>
            </a:r>
          </a:p>
        </p:txBody>
      </p:sp>
      <p:sp>
        <p:nvSpPr>
          <p:cNvPr id="11299" name="Rectangle 113"/>
          <p:cNvSpPr>
            <a:spLocks noChangeArrowheads="1"/>
          </p:cNvSpPr>
          <p:nvPr/>
        </p:nvSpPr>
        <p:spPr bwMode="auto">
          <a:xfrm>
            <a:off x="5943600" y="3733800"/>
            <a:ext cx="533400" cy="381000"/>
          </a:xfrm>
          <a:prstGeom prst="rect">
            <a:avLst/>
          </a:prstGeom>
          <a:solidFill>
            <a:schemeClr val="accent1"/>
          </a:solidFill>
          <a:ln w="9525">
            <a:solidFill>
              <a:schemeClr val="tx1"/>
            </a:solidFill>
            <a:miter lim="800000"/>
            <a:headEnd/>
            <a:tailEnd/>
          </a:ln>
        </p:spPr>
        <p:txBody>
          <a:bodyPr wrap="none" anchor="ctr"/>
          <a:lstStyle/>
          <a:p>
            <a:r>
              <a:rPr lang="en-US"/>
              <a:t>3</a:t>
            </a:r>
          </a:p>
        </p:txBody>
      </p:sp>
      <p:sp>
        <p:nvSpPr>
          <p:cNvPr id="11300" name="Rectangle 114"/>
          <p:cNvSpPr>
            <a:spLocks noChangeArrowheads="1"/>
          </p:cNvSpPr>
          <p:nvPr/>
        </p:nvSpPr>
        <p:spPr bwMode="auto">
          <a:xfrm>
            <a:off x="5410200" y="3733800"/>
            <a:ext cx="533400" cy="381000"/>
          </a:xfrm>
          <a:prstGeom prst="rect">
            <a:avLst/>
          </a:prstGeom>
          <a:solidFill>
            <a:schemeClr val="accent1"/>
          </a:solidFill>
          <a:ln w="9525">
            <a:solidFill>
              <a:schemeClr val="tx1"/>
            </a:solidFill>
            <a:miter lim="800000"/>
            <a:headEnd/>
            <a:tailEnd/>
          </a:ln>
        </p:spPr>
        <p:txBody>
          <a:bodyPr wrap="none" anchor="ctr"/>
          <a:lstStyle/>
          <a:p>
            <a:r>
              <a:rPr lang="en-US"/>
              <a:t>5</a:t>
            </a:r>
          </a:p>
        </p:txBody>
      </p:sp>
      <p:sp>
        <p:nvSpPr>
          <p:cNvPr id="11301" name="Rectangle 115"/>
          <p:cNvSpPr>
            <a:spLocks noChangeArrowheads="1"/>
          </p:cNvSpPr>
          <p:nvPr/>
        </p:nvSpPr>
        <p:spPr bwMode="auto">
          <a:xfrm>
            <a:off x="6477000" y="3733800"/>
            <a:ext cx="533400" cy="381000"/>
          </a:xfrm>
          <a:prstGeom prst="rect">
            <a:avLst/>
          </a:prstGeom>
          <a:solidFill>
            <a:schemeClr val="accent1"/>
          </a:solidFill>
          <a:ln w="9525">
            <a:solidFill>
              <a:schemeClr val="tx1"/>
            </a:solidFill>
            <a:miter lim="800000"/>
            <a:headEnd/>
            <a:tailEnd/>
          </a:ln>
        </p:spPr>
        <p:txBody>
          <a:bodyPr wrap="none" anchor="ctr"/>
          <a:lstStyle/>
          <a:p>
            <a:r>
              <a:rPr lang="en-US"/>
              <a:t>5</a:t>
            </a:r>
          </a:p>
        </p:txBody>
      </p:sp>
      <p:sp>
        <p:nvSpPr>
          <p:cNvPr id="11302" name="Text Box 116"/>
          <p:cNvSpPr txBox="1">
            <a:spLocks noChangeArrowheads="1"/>
          </p:cNvSpPr>
          <p:nvPr/>
        </p:nvSpPr>
        <p:spPr bwMode="auto">
          <a:xfrm>
            <a:off x="914400" y="4191000"/>
            <a:ext cx="5918200" cy="457200"/>
          </a:xfrm>
          <a:prstGeom prst="rect">
            <a:avLst/>
          </a:prstGeom>
          <a:noFill/>
          <a:ln w="9525">
            <a:noFill/>
            <a:miter lim="800000"/>
            <a:headEnd/>
            <a:tailEnd/>
          </a:ln>
        </p:spPr>
        <p:txBody>
          <a:bodyPr>
            <a:spAutoFit/>
          </a:bodyPr>
          <a:lstStyle/>
          <a:p>
            <a:r>
              <a:rPr lang="en-US"/>
              <a:t>92 mod 11 = 4 equal to 4 -&gt; spurious hit</a:t>
            </a:r>
          </a:p>
        </p:txBody>
      </p:sp>
      <p:sp>
        <p:nvSpPr>
          <p:cNvPr id="11303" name="Rectangle 117"/>
          <p:cNvSpPr>
            <a:spLocks noChangeArrowheads="1"/>
          </p:cNvSpPr>
          <p:nvPr/>
        </p:nvSpPr>
        <p:spPr bwMode="auto">
          <a:xfrm>
            <a:off x="1676400" y="4724400"/>
            <a:ext cx="533400" cy="304800"/>
          </a:xfrm>
          <a:prstGeom prst="rect">
            <a:avLst/>
          </a:prstGeom>
          <a:solidFill>
            <a:schemeClr val="accent1"/>
          </a:solidFill>
          <a:ln w="9525">
            <a:solidFill>
              <a:schemeClr val="tx1"/>
            </a:solidFill>
            <a:miter lim="800000"/>
            <a:headEnd/>
            <a:tailEnd/>
          </a:ln>
        </p:spPr>
        <p:txBody>
          <a:bodyPr wrap="none" anchor="ctr"/>
          <a:lstStyle/>
          <a:p>
            <a:r>
              <a:rPr lang="en-US"/>
              <a:t>1</a:t>
            </a:r>
          </a:p>
        </p:txBody>
      </p:sp>
      <p:sp>
        <p:nvSpPr>
          <p:cNvPr id="11304" name="Rectangle 118"/>
          <p:cNvSpPr>
            <a:spLocks noChangeArrowheads="1"/>
          </p:cNvSpPr>
          <p:nvPr/>
        </p:nvSpPr>
        <p:spPr bwMode="auto">
          <a:xfrm>
            <a:off x="1143000" y="4724400"/>
            <a:ext cx="533400" cy="304800"/>
          </a:xfrm>
          <a:prstGeom prst="rect">
            <a:avLst/>
          </a:prstGeom>
          <a:solidFill>
            <a:schemeClr val="accent1"/>
          </a:solidFill>
          <a:ln w="9525">
            <a:solidFill>
              <a:schemeClr val="tx1"/>
            </a:solidFill>
            <a:miter lim="800000"/>
            <a:headEnd/>
            <a:tailEnd/>
          </a:ln>
        </p:spPr>
        <p:txBody>
          <a:bodyPr wrap="none" anchor="ctr"/>
          <a:lstStyle/>
          <a:p>
            <a:r>
              <a:rPr lang="en-US"/>
              <a:t>3</a:t>
            </a:r>
          </a:p>
        </p:txBody>
      </p:sp>
      <p:sp>
        <p:nvSpPr>
          <p:cNvPr id="11305" name="Rectangle 119"/>
          <p:cNvSpPr>
            <a:spLocks noChangeArrowheads="1"/>
          </p:cNvSpPr>
          <p:nvPr/>
        </p:nvSpPr>
        <p:spPr bwMode="auto">
          <a:xfrm>
            <a:off x="2743200" y="4724400"/>
            <a:ext cx="533400" cy="304800"/>
          </a:xfrm>
          <a:prstGeom prst="rect">
            <a:avLst/>
          </a:prstGeom>
          <a:solidFill>
            <a:schemeClr val="accent1"/>
          </a:solidFill>
          <a:ln w="9525">
            <a:solidFill>
              <a:schemeClr val="tx1"/>
            </a:solidFill>
            <a:miter lim="800000"/>
            <a:headEnd/>
            <a:tailEnd/>
          </a:ln>
        </p:spPr>
        <p:txBody>
          <a:bodyPr wrap="none" anchor="ctr"/>
          <a:lstStyle/>
          <a:p>
            <a:r>
              <a:rPr lang="en-US"/>
              <a:t>1</a:t>
            </a:r>
          </a:p>
        </p:txBody>
      </p:sp>
      <p:sp>
        <p:nvSpPr>
          <p:cNvPr id="11306" name="Rectangle 120"/>
          <p:cNvSpPr>
            <a:spLocks noChangeArrowheads="1"/>
          </p:cNvSpPr>
          <p:nvPr/>
        </p:nvSpPr>
        <p:spPr bwMode="auto">
          <a:xfrm>
            <a:off x="2209800" y="4724400"/>
            <a:ext cx="533400" cy="304800"/>
          </a:xfrm>
          <a:prstGeom prst="rect">
            <a:avLst/>
          </a:prstGeom>
          <a:solidFill>
            <a:schemeClr val="accent1"/>
          </a:solidFill>
          <a:ln w="9525">
            <a:solidFill>
              <a:schemeClr val="tx1"/>
            </a:solidFill>
            <a:miter lim="800000"/>
            <a:headEnd/>
            <a:tailEnd/>
          </a:ln>
        </p:spPr>
        <p:txBody>
          <a:bodyPr wrap="none" anchor="ctr"/>
          <a:lstStyle/>
          <a:p>
            <a:r>
              <a:rPr lang="en-US"/>
              <a:t>4</a:t>
            </a:r>
          </a:p>
        </p:txBody>
      </p:sp>
      <p:sp>
        <p:nvSpPr>
          <p:cNvPr id="11307" name="Rectangle 121"/>
          <p:cNvSpPr>
            <a:spLocks noChangeArrowheads="1"/>
          </p:cNvSpPr>
          <p:nvPr/>
        </p:nvSpPr>
        <p:spPr bwMode="auto">
          <a:xfrm>
            <a:off x="3810000" y="4724400"/>
            <a:ext cx="533400" cy="304800"/>
          </a:xfrm>
          <a:prstGeom prst="rect">
            <a:avLst/>
          </a:prstGeom>
          <a:solidFill>
            <a:schemeClr val="accent1"/>
          </a:solidFill>
          <a:ln w="9525">
            <a:solidFill>
              <a:schemeClr val="tx1"/>
            </a:solidFill>
            <a:miter lim="800000"/>
            <a:headEnd/>
            <a:tailEnd/>
          </a:ln>
        </p:spPr>
        <p:txBody>
          <a:bodyPr wrap="none" anchor="ctr"/>
          <a:lstStyle/>
          <a:p>
            <a:r>
              <a:rPr lang="en-US"/>
              <a:t>9</a:t>
            </a:r>
          </a:p>
        </p:txBody>
      </p:sp>
      <p:sp>
        <p:nvSpPr>
          <p:cNvPr id="11308" name="Rectangle 122"/>
          <p:cNvSpPr>
            <a:spLocks noChangeArrowheads="1"/>
          </p:cNvSpPr>
          <p:nvPr/>
        </p:nvSpPr>
        <p:spPr bwMode="auto">
          <a:xfrm>
            <a:off x="3276600" y="4724400"/>
            <a:ext cx="533400" cy="304800"/>
          </a:xfrm>
          <a:prstGeom prst="rect">
            <a:avLst/>
          </a:prstGeom>
          <a:solidFill>
            <a:schemeClr val="accent1"/>
          </a:solidFill>
          <a:ln w="9525">
            <a:solidFill>
              <a:schemeClr val="tx1"/>
            </a:solidFill>
            <a:miter lim="800000"/>
            <a:headEnd/>
            <a:tailEnd/>
          </a:ln>
        </p:spPr>
        <p:txBody>
          <a:bodyPr wrap="none" anchor="ctr"/>
          <a:lstStyle/>
          <a:p>
            <a:r>
              <a:rPr lang="en-US"/>
              <a:t>5</a:t>
            </a:r>
          </a:p>
        </p:txBody>
      </p:sp>
      <p:sp>
        <p:nvSpPr>
          <p:cNvPr id="11309" name="Rectangle 123"/>
          <p:cNvSpPr>
            <a:spLocks noChangeArrowheads="1"/>
          </p:cNvSpPr>
          <p:nvPr/>
        </p:nvSpPr>
        <p:spPr bwMode="auto">
          <a:xfrm>
            <a:off x="4876800" y="4724400"/>
            <a:ext cx="533400" cy="304800"/>
          </a:xfrm>
          <a:prstGeom prst="rect">
            <a:avLst/>
          </a:prstGeom>
          <a:solidFill>
            <a:schemeClr val="folHlink"/>
          </a:solidFill>
          <a:ln w="9525">
            <a:solidFill>
              <a:schemeClr val="tx1"/>
            </a:solidFill>
            <a:miter lim="800000"/>
            <a:headEnd/>
            <a:tailEnd/>
          </a:ln>
        </p:spPr>
        <p:txBody>
          <a:bodyPr wrap="none" anchor="ctr"/>
          <a:lstStyle/>
          <a:p>
            <a:r>
              <a:rPr lang="en-US"/>
              <a:t>6</a:t>
            </a:r>
          </a:p>
        </p:txBody>
      </p:sp>
      <p:sp>
        <p:nvSpPr>
          <p:cNvPr id="11310" name="Rectangle 124"/>
          <p:cNvSpPr>
            <a:spLocks noChangeArrowheads="1"/>
          </p:cNvSpPr>
          <p:nvPr/>
        </p:nvSpPr>
        <p:spPr bwMode="auto">
          <a:xfrm>
            <a:off x="4343400" y="4724400"/>
            <a:ext cx="533400" cy="304800"/>
          </a:xfrm>
          <a:prstGeom prst="rect">
            <a:avLst/>
          </a:prstGeom>
          <a:solidFill>
            <a:schemeClr val="folHlink"/>
          </a:solidFill>
          <a:ln w="9525">
            <a:solidFill>
              <a:schemeClr val="tx1"/>
            </a:solidFill>
            <a:miter lim="800000"/>
            <a:headEnd/>
            <a:tailEnd/>
          </a:ln>
        </p:spPr>
        <p:txBody>
          <a:bodyPr wrap="none" anchor="ctr"/>
          <a:lstStyle/>
          <a:p>
            <a:r>
              <a:rPr lang="en-US"/>
              <a:t>2</a:t>
            </a:r>
          </a:p>
        </p:txBody>
      </p:sp>
      <p:sp>
        <p:nvSpPr>
          <p:cNvPr id="11311" name="Rectangle 125"/>
          <p:cNvSpPr>
            <a:spLocks noChangeArrowheads="1"/>
          </p:cNvSpPr>
          <p:nvPr/>
        </p:nvSpPr>
        <p:spPr bwMode="auto">
          <a:xfrm>
            <a:off x="5943600" y="4724400"/>
            <a:ext cx="533400" cy="304800"/>
          </a:xfrm>
          <a:prstGeom prst="rect">
            <a:avLst/>
          </a:prstGeom>
          <a:solidFill>
            <a:schemeClr val="accent1"/>
          </a:solidFill>
          <a:ln w="9525">
            <a:solidFill>
              <a:schemeClr val="tx1"/>
            </a:solidFill>
            <a:miter lim="800000"/>
            <a:headEnd/>
            <a:tailEnd/>
          </a:ln>
        </p:spPr>
        <p:txBody>
          <a:bodyPr wrap="none" anchor="ctr"/>
          <a:lstStyle/>
          <a:p>
            <a:r>
              <a:rPr lang="en-US"/>
              <a:t>3</a:t>
            </a:r>
          </a:p>
        </p:txBody>
      </p:sp>
      <p:sp>
        <p:nvSpPr>
          <p:cNvPr id="11312" name="Rectangle 126"/>
          <p:cNvSpPr>
            <a:spLocks noChangeArrowheads="1"/>
          </p:cNvSpPr>
          <p:nvPr/>
        </p:nvSpPr>
        <p:spPr bwMode="auto">
          <a:xfrm>
            <a:off x="5410200" y="4724400"/>
            <a:ext cx="533400" cy="304800"/>
          </a:xfrm>
          <a:prstGeom prst="rect">
            <a:avLst/>
          </a:prstGeom>
          <a:solidFill>
            <a:schemeClr val="accent1"/>
          </a:solidFill>
          <a:ln w="9525">
            <a:solidFill>
              <a:schemeClr val="tx1"/>
            </a:solidFill>
            <a:miter lim="800000"/>
            <a:headEnd/>
            <a:tailEnd/>
          </a:ln>
        </p:spPr>
        <p:txBody>
          <a:bodyPr wrap="none" anchor="ctr"/>
          <a:lstStyle/>
          <a:p>
            <a:r>
              <a:rPr lang="en-US"/>
              <a:t>5</a:t>
            </a:r>
          </a:p>
        </p:txBody>
      </p:sp>
      <p:sp>
        <p:nvSpPr>
          <p:cNvPr id="11313" name="Rectangle 127"/>
          <p:cNvSpPr>
            <a:spLocks noChangeArrowheads="1"/>
          </p:cNvSpPr>
          <p:nvPr/>
        </p:nvSpPr>
        <p:spPr bwMode="auto">
          <a:xfrm>
            <a:off x="6477000" y="4724400"/>
            <a:ext cx="533400" cy="304800"/>
          </a:xfrm>
          <a:prstGeom prst="rect">
            <a:avLst/>
          </a:prstGeom>
          <a:solidFill>
            <a:schemeClr val="accent1"/>
          </a:solidFill>
          <a:ln w="9525">
            <a:solidFill>
              <a:schemeClr val="tx1"/>
            </a:solidFill>
            <a:miter lim="800000"/>
            <a:headEnd/>
            <a:tailEnd/>
          </a:ln>
        </p:spPr>
        <p:txBody>
          <a:bodyPr wrap="none" anchor="ctr"/>
          <a:lstStyle/>
          <a:p>
            <a:r>
              <a:rPr lang="en-US"/>
              <a:t>5</a:t>
            </a:r>
          </a:p>
        </p:txBody>
      </p:sp>
      <p:sp>
        <p:nvSpPr>
          <p:cNvPr id="11314" name="Text Box 128"/>
          <p:cNvSpPr txBox="1">
            <a:spLocks noChangeArrowheads="1"/>
          </p:cNvSpPr>
          <p:nvPr/>
        </p:nvSpPr>
        <p:spPr bwMode="auto">
          <a:xfrm>
            <a:off x="914400" y="5197475"/>
            <a:ext cx="5918200" cy="457200"/>
          </a:xfrm>
          <a:prstGeom prst="rect">
            <a:avLst/>
          </a:prstGeom>
          <a:noFill/>
          <a:ln w="9525">
            <a:noFill/>
            <a:miter lim="800000"/>
            <a:headEnd/>
            <a:tailEnd/>
          </a:ln>
        </p:spPr>
        <p:txBody>
          <a:bodyPr>
            <a:spAutoFit/>
          </a:bodyPr>
          <a:lstStyle/>
          <a:p>
            <a:r>
              <a:rPr lang="en-US"/>
              <a:t>26 mod 11 = 4 equal to 4 -&gt; an exact match!!</a:t>
            </a:r>
          </a:p>
        </p:txBody>
      </p:sp>
      <p:sp>
        <p:nvSpPr>
          <p:cNvPr id="11315" name="Rectangle 129"/>
          <p:cNvSpPr>
            <a:spLocks noChangeArrowheads="1"/>
          </p:cNvSpPr>
          <p:nvPr/>
        </p:nvSpPr>
        <p:spPr bwMode="auto">
          <a:xfrm>
            <a:off x="1676400" y="5638800"/>
            <a:ext cx="533400" cy="381000"/>
          </a:xfrm>
          <a:prstGeom prst="rect">
            <a:avLst/>
          </a:prstGeom>
          <a:solidFill>
            <a:schemeClr val="accent1"/>
          </a:solidFill>
          <a:ln w="9525">
            <a:solidFill>
              <a:schemeClr val="tx1"/>
            </a:solidFill>
            <a:miter lim="800000"/>
            <a:headEnd/>
            <a:tailEnd/>
          </a:ln>
        </p:spPr>
        <p:txBody>
          <a:bodyPr wrap="none" anchor="ctr"/>
          <a:lstStyle/>
          <a:p>
            <a:r>
              <a:rPr lang="en-US"/>
              <a:t>1</a:t>
            </a:r>
          </a:p>
        </p:txBody>
      </p:sp>
      <p:sp>
        <p:nvSpPr>
          <p:cNvPr id="11316" name="Rectangle 130"/>
          <p:cNvSpPr>
            <a:spLocks noChangeArrowheads="1"/>
          </p:cNvSpPr>
          <p:nvPr/>
        </p:nvSpPr>
        <p:spPr bwMode="auto">
          <a:xfrm>
            <a:off x="1143000" y="5638800"/>
            <a:ext cx="533400" cy="381000"/>
          </a:xfrm>
          <a:prstGeom prst="rect">
            <a:avLst/>
          </a:prstGeom>
          <a:solidFill>
            <a:schemeClr val="accent1"/>
          </a:solidFill>
          <a:ln w="9525">
            <a:solidFill>
              <a:schemeClr val="tx1"/>
            </a:solidFill>
            <a:miter lim="800000"/>
            <a:headEnd/>
            <a:tailEnd/>
          </a:ln>
        </p:spPr>
        <p:txBody>
          <a:bodyPr wrap="none" anchor="ctr"/>
          <a:lstStyle/>
          <a:p>
            <a:r>
              <a:rPr lang="en-US"/>
              <a:t>3</a:t>
            </a:r>
          </a:p>
        </p:txBody>
      </p:sp>
      <p:sp>
        <p:nvSpPr>
          <p:cNvPr id="11317" name="Rectangle 131"/>
          <p:cNvSpPr>
            <a:spLocks noChangeArrowheads="1"/>
          </p:cNvSpPr>
          <p:nvPr/>
        </p:nvSpPr>
        <p:spPr bwMode="auto">
          <a:xfrm>
            <a:off x="2743200" y="5638800"/>
            <a:ext cx="533400" cy="381000"/>
          </a:xfrm>
          <a:prstGeom prst="rect">
            <a:avLst/>
          </a:prstGeom>
          <a:solidFill>
            <a:schemeClr val="accent1"/>
          </a:solidFill>
          <a:ln w="9525">
            <a:solidFill>
              <a:schemeClr val="tx1"/>
            </a:solidFill>
            <a:miter lim="800000"/>
            <a:headEnd/>
            <a:tailEnd/>
          </a:ln>
        </p:spPr>
        <p:txBody>
          <a:bodyPr wrap="none" anchor="ctr"/>
          <a:lstStyle/>
          <a:p>
            <a:r>
              <a:rPr lang="en-US"/>
              <a:t>1</a:t>
            </a:r>
          </a:p>
        </p:txBody>
      </p:sp>
      <p:sp>
        <p:nvSpPr>
          <p:cNvPr id="11318" name="Rectangle 132"/>
          <p:cNvSpPr>
            <a:spLocks noChangeArrowheads="1"/>
          </p:cNvSpPr>
          <p:nvPr/>
        </p:nvSpPr>
        <p:spPr bwMode="auto">
          <a:xfrm>
            <a:off x="2209800" y="5638800"/>
            <a:ext cx="533400" cy="381000"/>
          </a:xfrm>
          <a:prstGeom prst="rect">
            <a:avLst/>
          </a:prstGeom>
          <a:solidFill>
            <a:schemeClr val="accent1"/>
          </a:solidFill>
          <a:ln w="9525">
            <a:solidFill>
              <a:schemeClr val="tx1"/>
            </a:solidFill>
            <a:miter lim="800000"/>
            <a:headEnd/>
            <a:tailEnd/>
          </a:ln>
        </p:spPr>
        <p:txBody>
          <a:bodyPr wrap="none" anchor="ctr"/>
          <a:lstStyle/>
          <a:p>
            <a:r>
              <a:rPr lang="en-US"/>
              <a:t>4</a:t>
            </a:r>
          </a:p>
        </p:txBody>
      </p:sp>
      <p:sp>
        <p:nvSpPr>
          <p:cNvPr id="11319" name="Rectangle 133"/>
          <p:cNvSpPr>
            <a:spLocks noChangeArrowheads="1"/>
          </p:cNvSpPr>
          <p:nvPr/>
        </p:nvSpPr>
        <p:spPr bwMode="auto">
          <a:xfrm>
            <a:off x="3810000" y="5638800"/>
            <a:ext cx="533400" cy="381000"/>
          </a:xfrm>
          <a:prstGeom prst="rect">
            <a:avLst/>
          </a:prstGeom>
          <a:solidFill>
            <a:schemeClr val="accent1"/>
          </a:solidFill>
          <a:ln w="9525">
            <a:solidFill>
              <a:schemeClr val="tx1"/>
            </a:solidFill>
            <a:miter lim="800000"/>
            <a:headEnd/>
            <a:tailEnd/>
          </a:ln>
        </p:spPr>
        <p:txBody>
          <a:bodyPr wrap="none" anchor="ctr"/>
          <a:lstStyle/>
          <a:p>
            <a:r>
              <a:rPr lang="en-US"/>
              <a:t>9</a:t>
            </a:r>
          </a:p>
        </p:txBody>
      </p:sp>
      <p:sp>
        <p:nvSpPr>
          <p:cNvPr id="11320" name="Rectangle 134"/>
          <p:cNvSpPr>
            <a:spLocks noChangeArrowheads="1"/>
          </p:cNvSpPr>
          <p:nvPr/>
        </p:nvSpPr>
        <p:spPr bwMode="auto">
          <a:xfrm>
            <a:off x="3276600" y="5638800"/>
            <a:ext cx="533400" cy="381000"/>
          </a:xfrm>
          <a:prstGeom prst="rect">
            <a:avLst/>
          </a:prstGeom>
          <a:solidFill>
            <a:schemeClr val="accent1"/>
          </a:solidFill>
          <a:ln w="9525">
            <a:solidFill>
              <a:schemeClr val="tx1"/>
            </a:solidFill>
            <a:miter lim="800000"/>
            <a:headEnd/>
            <a:tailEnd/>
          </a:ln>
        </p:spPr>
        <p:txBody>
          <a:bodyPr wrap="none" anchor="ctr"/>
          <a:lstStyle/>
          <a:p>
            <a:r>
              <a:rPr lang="en-US"/>
              <a:t>5</a:t>
            </a:r>
          </a:p>
        </p:txBody>
      </p:sp>
      <p:sp>
        <p:nvSpPr>
          <p:cNvPr id="11321" name="Rectangle 135"/>
          <p:cNvSpPr>
            <a:spLocks noChangeArrowheads="1"/>
          </p:cNvSpPr>
          <p:nvPr/>
        </p:nvSpPr>
        <p:spPr bwMode="auto">
          <a:xfrm>
            <a:off x="4876800" y="5638800"/>
            <a:ext cx="533400" cy="381000"/>
          </a:xfrm>
          <a:prstGeom prst="rect">
            <a:avLst/>
          </a:prstGeom>
          <a:solidFill>
            <a:schemeClr val="folHlink"/>
          </a:solidFill>
          <a:ln w="9525">
            <a:solidFill>
              <a:schemeClr val="tx1"/>
            </a:solidFill>
            <a:miter lim="800000"/>
            <a:headEnd/>
            <a:tailEnd/>
          </a:ln>
        </p:spPr>
        <p:txBody>
          <a:bodyPr wrap="none" anchor="ctr"/>
          <a:lstStyle/>
          <a:p>
            <a:r>
              <a:rPr lang="en-US"/>
              <a:t>6</a:t>
            </a:r>
          </a:p>
        </p:txBody>
      </p:sp>
      <p:sp>
        <p:nvSpPr>
          <p:cNvPr id="11322" name="Rectangle 136"/>
          <p:cNvSpPr>
            <a:spLocks noChangeArrowheads="1"/>
          </p:cNvSpPr>
          <p:nvPr/>
        </p:nvSpPr>
        <p:spPr bwMode="auto">
          <a:xfrm>
            <a:off x="4343400" y="5638800"/>
            <a:ext cx="533400" cy="381000"/>
          </a:xfrm>
          <a:prstGeom prst="rect">
            <a:avLst/>
          </a:prstGeom>
          <a:solidFill>
            <a:schemeClr val="accent1"/>
          </a:solidFill>
          <a:ln w="9525">
            <a:solidFill>
              <a:schemeClr val="tx1"/>
            </a:solidFill>
            <a:miter lim="800000"/>
            <a:headEnd/>
            <a:tailEnd/>
          </a:ln>
        </p:spPr>
        <p:txBody>
          <a:bodyPr wrap="none" anchor="ctr"/>
          <a:lstStyle/>
          <a:p>
            <a:r>
              <a:rPr lang="en-US"/>
              <a:t>2</a:t>
            </a:r>
          </a:p>
        </p:txBody>
      </p:sp>
      <p:sp>
        <p:nvSpPr>
          <p:cNvPr id="11323" name="Rectangle 137"/>
          <p:cNvSpPr>
            <a:spLocks noChangeArrowheads="1"/>
          </p:cNvSpPr>
          <p:nvPr/>
        </p:nvSpPr>
        <p:spPr bwMode="auto">
          <a:xfrm>
            <a:off x="5943600" y="5638800"/>
            <a:ext cx="533400" cy="381000"/>
          </a:xfrm>
          <a:prstGeom prst="rect">
            <a:avLst/>
          </a:prstGeom>
          <a:solidFill>
            <a:schemeClr val="accent1"/>
          </a:solidFill>
          <a:ln w="9525">
            <a:solidFill>
              <a:schemeClr val="tx1"/>
            </a:solidFill>
            <a:miter lim="800000"/>
            <a:headEnd/>
            <a:tailEnd/>
          </a:ln>
        </p:spPr>
        <p:txBody>
          <a:bodyPr wrap="none" anchor="ctr"/>
          <a:lstStyle/>
          <a:p>
            <a:r>
              <a:rPr lang="en-US"/>
              <a:t>3</a:t>
            </a:r>
          </a:p>
        </p:txBody>
      </p:sp>
      <p:sp>
        <p:nvSpPr>
          <p:cNvPr id="11324" name="Rectangle 138"/>
          <p:cNvSpPr>
            <a:spLocks noChangeArrowheads="1"/>
          </p:cNvSpPr>
          <p:nvPr/>
        </p:nvSpPr>
        <p:spPr bwMode="auto">
          <a:xfrm>
            <a:off x="5410200" y="5638800"/>
            <a:ext cx="533400" cy="381000"/>
          </a:xfrm>
          <a:prstGeom prst="rect">
            <a:avLst/>
          </a:prstGeom>
          <a:solidFill>
            <a:schemeClr val="folHlink"/>
          </a:solidFill>
          <a:ln w="9525">
            <a:solidFill>
              <a:schemeClr val="tx1"/>
            </a:solidFill>
            <a:miter lim="800000"/>
            <a:headEnd/>
            <a:tailEnd/>
          </a:ln>
        </p:spPr>
        <p:txBody>
          <a:bodyPr wrap="none" anchor="ctr"/>
          <a:lstStyle/>
          <a:p>
            <a:r>
              <a:rPr lang="en-US"/>
              <a:t>5</a:t>
            </a:r>
          </a:p>
        </p:txBody>
      </p:sp>
      <p:sp>
        <p:nvSpPr>
          <p:cNvPr id="11325" name="Rectangle 139"/>
          <p:cNvSpPr>
            <a:spLocks noChangeArrowheads="1"/>
          </p:cNvSpPr>
          <p:nvPr/>
        </p:nvSpPr>
        <p:spPr bwMode="auto">
          <a:xfrm>
            <a:off x="6477000" y="5638800"/>
            <a:ext cx="533400" cy="381000"/>
          </a:xfrm>
          <a:prstGeom prst="rect">
            <a:avLst/>
          </a:prstGeom>
          <a:solidFill>
            <a:schemeClr val="accent1"/>
          </a:solidFill>
          <a:ln w="9525">
            <a:solidFill>
              <a:schemeClr val="tx1"/>
            </a:solidFill>
            <a:miter lim="800000"/>
            <a:headEnd/>
            <a:tailEnd/>
          </a:ln>
        </p:spPr>
        <p:txBody>
          <a:bodyPr wrap="none" anchor="ctr"/>
          <a:lstStyle/>
          <a:p>
            <a:r>
              <a:rPr lang="en-US"/>
              <a:t>5</a:t>
            </a:r>
          </a:p>
        </p:txBody>
      </p:sp>
      <p:sp>
        <p:nvSpPr>
          <p:cNvPr id="11326" name="Text Box 140"/>
          <p:cNvSpPr txBox="1">
            <a:spLocks noChangeArrowheads="1"/>
          </p:cNvSpPr>
          <p:nvPr/>
        </p:nvSpPr>
        <p:spPr bwMode="auto">
          <a:xfrm>
            <a:off x="914400" y="6096000"/>
            <a:ext cx="5918200" cy="457200"/>
          </a:xfrm>
          <a:prstGeom prst="rect">
            <a:avLst/>
          </a:prstGeom>
          <a:noFill/>
          <a:ln w="9525">
            <a:noFill/>
            <a:miter lim="800000"/>
            <a:headEnd/>
            <a:tailEnd/>
          </a:ln>
        </p:spPr>
        <p:txBody>
          <a:bodyPr>
            <a:spAutoFit/>
          </a:bodyPr>
          <a:lstStyle/>
          <a:p>
            <a:r>
              <a:rPr lang="en-US"/>
              <a:t>65 mod 11 = 10 not equal to 4</a:t>
            </a:r>
          </a:p>
        </p:txBody>
      </p:sp>
      <p:sp>
        <p:nvSpPr>
          <p:cNvPr id="63" name="Date Placeholder 62"/>
          <p:cNvSpPr>
            <a:spLocks noGrp="1"/>
          </p:cNvSpPr>
          <p:nvPr>
            <p:ph type="dt" sz="half" idx="10"/>
          </p:nvPr>
        </p:nvSpPr>
        <p:spPr/>
        <p:txBody>
          <a:bodyPr/>
          <a:lstStyle/>
          <a:p>
            <a:r>
              <a:rPr lang="en-US" smtClean="0"/>
              <a:t>2/11/2013</a:t>
            </a:r>
            <a:endParaRPr lang="en-US"/>
          </a:p>
        </p:txBody>
      </p:sp>
      <p:sp>
        <p:nvSpPr>
          <p:cNvPr id="64" name="Slide Number Placeholder 63"/>
          <p:cNvSpPr>
            <a:spLocks noGrp="1"/>
          </p:cNvSpPr>
          <p:nvPr>
            <p:ph type="sldNum" sz="quarter" idx="12"/>
          </p:nvPr>
        </p:nvSpPr>
        <p:spPr/>
        <p:txBody>
          <a:bodyPr/>
          <a:lstStyle/>
          <a:p>
            <a:fld id="{58336530-32BF-4B89-91DA-B97CE4F81FE2}" type="slidenum">
              <a:rPr lang="en-US" smtClean="0"/>
              <a:pPr/>
              <a:t>25</a:t>
            </a:fld>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defRPr/>
            </a:pPr>
            <a:r>
              <a:rPr lang="en-US" smtClean="0"/>
              <a:t>Rabin-Karp example continued</a:t>
            </a:r>
          </a:p>
        </p:txBody>
      </p:sp>
      <p:sp>
        <p:nvSpPr>
          <p:cNvPr id="12291" name="Rectangle 5"/>
          <p:cNvSpPr>
            <a:spLocks noChangeArrowheads="1"/>
          </p:cNvSpPr>
          <p:nvPr/>
        </p:nvSpPr>
        <p:spPr bwMode="auto">
          <a:xfrm>
            <a:off x="1600200" y="1752600"/>
            <a:ext cx="533400" cy="381000"/>
          </a:xfrm>
          <a:prstGeom prst="rect">
            <a:avLst/>
          </a:prstGeom>
          <a:solidFill>
            <a:schemeClr val="accent1"/>
          </a:solidFill>
          <a:ln w="9525">
            <a:solidFill>
              <a:schemeClr val="tx1"/>
            </a:solidFill>
            <a:miter lim="800000"/>
            <a:headEnd/>
            <a:tailEnd/>
          </a:ln>
        </p:spPr>
        <p:txBody>
          <a:bodyPr wrap="none" anchor="ctr"/>
          <a:lstStyle/>
          <a:p>
            <a:r>
              <a:rPr lang="en-US"/>
              <a:t>1</a:t>
            </a:r>
          </a:p>
        </p:txBody>
      </p:sp>
      <p:sp>
        <p:nvSpPr>
          <p:cNvPr id="12292" name="Rectangle 6"/>
          <p:cNvSpPr>
            <a:spLocks noChangeArrowheads="1"/>
          </p:cNvSpPr>
          <p:nvPr/>
        </p:nvSpPr>
        <p:spPr bwMode="auto">
          <a:xfrm>
            <a:off x="1066800" y="1752600"/>
            <a:ext cx="533400" cy="381000"/>
          </a:xfrm>
          <a:prstGeom prst="rect">
            <a:avLst/>
          </a:prstGeom>
          <a:solidFill>
            <a:schemeClr val="accent1"/>
          </a:solidFill>
          <a:ln w="9525">
            <a:solidFill>
              <a:schemeClr val="tx1"/>
            </a:solidFill>
            <a:miter lim="800000"/>
            <a:headEnd/>
            <a:tailEnd/>
          </a:ln>
        </p:spPr>
        <p:txBody>
          <a:bodyPr wrap="none" anchor="ctr"/>
          <a:lstStyle/>
          <a:p>
            <a:r>
              <a:rPr lang="en-US"/>
              <a:t>3</a:t>
            </a:r>
          </a:p>
        </p:txBody>
      </p:sp>
      <p:sp>
        <p:nvSpPr>
          <p:cNvPr id="12293" name="Rectangle 7"/>
          <p:cNvSpPr>
            <a:spLocks noChangeArrowheads="1"/>
          </p:cNvSpPr>
          <p:nvPr/>
        </p:nvSpPr>
        <p:spPr bwMode="auto">
          <a:xfrm>
            <a:off x="2667000" y="1752600"/>
            <a:ext cx="533400" cy="381000"/>
          </a:xfrm>
          <a:prstGeom prst="rect">
            <a:avLst/>
          </a:prstGeom>
          <a:solidFill>
            <a:schemeClr val="accent1"/>
          </a:solidFill>
          <a:ln w="9525">
            <a:solidFill>
              <a:schemeClr val="tx1"/>
            </a:solidFill>
            <a:miter lim="800000"/>
            <a:headEnd/>
            <a:tailEnd/>
          </a:ln>
        </p:spPr>
        <p:txBody>
          <a:bodyPr wrap="none" anchor="ctr"/>
          <a:lstStyle/>
          <a:p>
            <a:r>
              <a:rPr lang="en-US"/>
              <a:t>1</a:t>
            </a:r>
          </a:p>
        </p:txBody>
      </p:sp>
      <p:sp>
        <p:nvSpPr>
          <p:cNvPr id="12294" name="Rectangle 8"/>
          <p:cNvSpPr>
            <a:spLocks noChangeArrowheads="1"/>
          </p:cNvSpPr>
          <p:nvPr/>
        </p:nvSpPr>
        <p:spPr bwMode="auto">
          <a:xfrm>
            <a:off x="2133600" y="1752600"/>
            <a:ext cx="533400" cy="381000"/>
          </a:xfrm>
          <a:prstGeom prst="rect">
            <a:avLst/>
          </a:prstGeom>
          <a:solidFill>
            <a:schemeClr val="accent1"/>
          </a:solidFill>
          <a:ln w="9525">
            <a:solidFill>
              <a:schemeClr val="tx1"/>
            </a:solidFill>
            <a:miter lim="800000"/>
            <a:headEnd/>
            <a:tailEnd/>
          </a:ln>
        </p:spPr>
        <p:txBody>
          <a:bodyPr wrap="none" anchor="ctr"/>
          <a:lstStyle/>
          <a:p>
            <a:r>
              <a:rPr lang="en-US"/>
              <a:t>4</a:t>
            </a:r>
          </a:p>
        </p:txBody>
      </p:sp>
      <p:sp>
        <p:nvSpPr>
          <p:cNvPr id="12295" name="Rectangle 9"/>
          <p:cNvSpPr>
            <a:spLocks noChangeArrowheads="1"/>
          </p:cNvSpPr>
          <p:nvPr/>
        </p:nvSpPr>
        <p:spPr bwMode="auto">
          <a:xfrm>
            <a:off x="3733800" y="1752600"/>
            <a:ext cx="533400" cy="381000"/>
          </a:xfrm>
          <a:prstGeom prst="rect">
            <a:avLst/>
          </a:prstGeom>
          <a:solidFill>
            <a:schemeClr val="accent1"/>
          </a:solidFill>
          <a:ln w="9525">
            <a:solidFill>
              <a:schemeClr val="tx1"/>
            </a:solidFill>
            <a:miter lim="800000"/>
            <a:headEnd/>
            <a:tailEnd/>
          </a:ln>
        </p:spPr>
        <p:txBody>
          <a:bodyPr wrap="none" anchor="ctr"/>
          <a:lstStyle/>
          <a:p>
            <a:r>
              <a:rPr lang="en-US"/>
              <a:t>9</a:t>
            </a:r>
          </a:p>
        </p:txBody>
      </p:sp>
      <p:sp>
        <p:nvSpPr>
          <p:cNvPr id="12296" name="Rectangle 10"/>
          <p:cNvSpPr>
            <a:spLocks noChangeArrowheads="1"/>
          </p:cNvSpPr>
          <p:nvPr/>
        </p:nvSpPr>
        <p:spPr bwMode="auto">
          <a:xfrm>
            <a:off x="3200400" y="1752600"/>
            <a:ext cx="533400" cy="381000"/>
          </a:xfrm>
          <a:prstGeom prst="rect">
            <a:avLst/>
          </a:prstGeom>
          <a:solidFill>
            <a:schemeClr val="accent1"/>
          </a:solidFill>
          <a:ln w="9525">
            <a:solidFill>
              <a:schemeClr val="tx1"/>
            </a:solidFill>
            <a:miter lim="800000"/>
            <a:headEnd/>
            <a:tailEnd/>
          </a:ln>
        </p:spPr>
        <p:txBody>
          <a:bodyPr wrap="none" anchor="ctr"/>
          <a:lstStyle/>
          <a:p>
            <a:r>
              <a:rPr lang="en-US"/>
              <a:t>5</a:t>
            </a:r>
          </a:p>
        </p:txBody>
      </p:sp>
      <p:sp>
        <p:nvSpPr>
          <p:cNvPr id="12297" name="Rectangle 11"/>
          <p:cNvSpPr>
            <a:spLocks noChangeArrowheads="1"/>
          </p:cNvSpPr>
          <p:nvPr/>
        </p:nvSpPr>
        <p:spPr bwMode="auto">
          <a:xfrm>
            <a:off x="4800600" y="1752600"/>
            <a:ext cx="533400" cy="381000"/>
          </a:xfrm>
          <a:prstGeom prst="rect">
            <a:avLst/>
          </a:prstGeom>
          <a:solidFill>
            <a:srgbClr val="CC99FF"/>
          </a:solidFill>
          <a:ln w="9525">
            <a:solidFill>
              <a:schemeClr val="tx1"/>
            </a:solidFill>
            <a:miter lim="800000"/>
            <a:headEnd/>
            <a:tailEnd/>
          </a:ln>
        </p:spPr>
        <p:txBody>
          <a:bodyPr wrap="none" anchor="ctr"/>
          <a:lstStyle/>
          <a:p>
            <a:r>
              <a:rPr lang="en-US"/>
              <a:t>6</a:t>
            </a:r>
          </a:p>
        </p:txBody>
      </p:sp>
      <p:sp>
        <p:nvSpPr>
          <p:cNvPr id="12298" name="Rectangle 12"/>
          <p:cNvSpPr>
            <a:spLocks noChangeArrowheads="1"/>
          </p:cNvSpPr>
          <p:nvPr/>
        </p:nvSpPr>
        <p:spPr bwMode="auto">
          <a:xfrm>
            <a:off x="4267200" y="1752600"/>
            <a:ext cx="533400" cy="381000"/>
          </a:xfrm>
          <a:prstGeom prst="rect">
            <a:avLst/>
          </a:prstGeom>
          <a:solidFill>
            <a:schemeClr val="accent1"/>
          </a:solidFill>
          <a:ln w="9525">
            <a:solidFill>
              <a:schemeClr val="tx1"/>
            </a:solidFill>
            <a:miter lim="800000"/>
            <a:headEnd/>
            <a:tailEnd/>
          </a:ln>
        </p:spPr>
        <p:txBody>
          <a:bodyPr wrap="none" anchor="ctr"/>
          <a:lstStyle/>
          <a:p>
            <a:r>
              <a:rPr lang="en-US"/>
              <a:t>2</a:t>
            </a:r>
          </a:p>
        </p:txBody>
      </p:sp>
      <p:sp>
        <p:nvSpPr>
          <p:cNvPr id="12299" name="Rectangle 13"/>
          <p:cNvSpPr>
            <a:spLocks noChangeArrowheads="1"/>
          </p:cNvSpPr>
          <p:nvPr/>
        </p:nvSpPr>
        <p:spPr bwMode="auto">
          <a:xfrm>
            <a:off x="5867400" y="1752600"/>
            <a:ext cx="533400" cy="381000"/>
          </a:xfrm>
          <a:prstGeom prst="rect">
            <a:avLst/>
          </a:prstGeom>
          <a:solidFill>
            <a:schemeClr val="folHlink"/>
          </a:solidFill>
          <a:ln w="9525">
            <a:solidFill>
              <a:schemeClr val="tx1"/>
            </a:solidFill>
            <a:miter lim="800000"/>
            <a:headEnd/>
            <a:tailEnd/>
          </a:ln>
        </p:spPr>
        <p:txBody>
          <a:bodyPr wrap="none" anchor="ctr"/>
          <a:lstStyle/>
          <a:p>
            <a:r>
              <a:rPr lang="en-US"/>
              <a:t>3</a:t>
            </a:r>
          </a:p>
        </p:txBody>
      </p:sp>
      <p:sp>
        <p:nvSpPr>
          <p:cNvPr id="12300" name="Rectangle 14"/>
          <p:cNvSpPr>
            <a:spLocks noChangeArrowheads="1"/>
          </p:cNvSpPr>
          <p:nvPr/>
        </p:nvSpPr>
        <p:spPr bwMode="auto">
          <a:xfrm>
            <a:off x="5334000" y="1752600"/>
            <a:ext cx="533400" cy="381000"/>
          </a:xfrm>
          <a:prstGeom prst="rect">
            <a:avLst/>
          </a:prstGeom>
          <a:solidFill>
            <a:schemeClr val="folHlink"/>
          </a:solidFill>
          <a:ln w="9525">
            <a:solidFill>
              <a:schemeClr val="tx1"/>
            </a:solidFill>
            <a:miter lim="800000"/>
            <a:headEnd/>
            <a:tailEnd/>
          </a:ln>
        </p:spPr>
        <p:txBody>
          <a:bodyPr wrap="none" anchor="ctr"/>
          <a:lstStyle/>
          <a:p>
            <a:r>
              <a:rPr lang="en-US"/>
              <a:t>5</a:t>
            </a:r>
          </a:p>
        </p:txBody>
      </p:sp>
      <p:sp>
        <p:nvSpPr>
          <p:cNvPr id="12301" name="Rectangle 15"/>
          <p:cNvSpPr>
            <a:spLocks noChangeArrowheads="1"/>
          </p:cNvSpPr>
          <p:nvPr/>
        </p:nvSpPr>
        <p:spPr bwMode="auto">
          <a:xfrm>
            <a:off x="6400800" y="1752600"/>
            <a:ext cx="533400" cy="381000"/>
          </a:xfrm>
          <a:prstGeom prst="rect">
            <a:avLst/>
          </a:prstGeom>
          <a:solidFill>
            <a:schemeClr val="accent1"/>
          </a:solidFill>
          <a:ln w="9525">
            <a:solidFill>
              <a:schemeClr val="tx1"/>
            </a:solidFill>
            <a:miter lim="800000"/>
            <a:headEnd/>
            <a:tailEnd/>
          </a:ln>
        </p:spPr>
        <p:txBody>
          <a:bodyPr wrap="none" anchor="ctr"/>
          <a:lstStyle/>
          <a:p>
            <a:r>
              <a:rPr lang="en-US"/>
              <a:t>5</a:t>
            </a:r>
          </a:p>
        </p:txBody>
      </p:sp>
      <p:sp>
        <p:nvSpPr>
          <p:cNvPr id="12302" name="Text Box 16"/>
          <p:cNvSpPr txBox="1">
            <a:spLocks noChangeArrowheads="1"/>
          </p:cNvSpPr>
          <p:nvPr/>
        </p:nvSpPr>
        <p:spPr bwMode="auto">
          <a:xfrm>
            <a:off x="838200" y="2209800"/>
            <a:ext cx="5918200" cy="457200"/>
          </a:xfrm>
          <a:prstGeom prst="rect">
            <a:avLst/>
          </a:prstGeom>
          <a:noFill/>
          <a:ln w="9525">
            <a:noFill/>
            <a:miter lim="800000"/>
            <a:headEnd/>
            <a:tailEnd/>
          </a:ln>
        </p:spPr>
        <p:txBody>
          <a:bodyPr>
            <a:spAutoFit/>
          </a:bodyPr>
          <a:lstStyle/>
          <a:p>
            <a:r>
              <a:rPr lang="en-US"/>
              <a:t>53 mod 11 = 9 not equal to 4</a:t>
            </a:r>
          </a:p>
        </p:txBody>
      </p:sp>
      <p:sp>
        <p:nvSpPr>
          <p:cNvPr id="12303" name="Rectangle 17"/>
          <p:cNvSpPr>
            <a:spLocks noChangeArrowheads="1"/>
          </p:cNvSpPr>
          <p:nvPr/>
        </p:nvSpPr>
        <p:spPr bwMode="auto">
          <a:xfrm>
            <a:off x="1600200" y="2667000"/>
            <a:ext cx="533400" cy="381000"/>
          </a:xfrm>
          <a:prstGeom prst="rect">
            <a:avLst/>
          </a:prstGeom>
          <a:solidFill>
            <a:schemeClr val="accent1"/>
          </a:solidFill>
          <a:ln w="9525">
            <a:solidFill>
              <a:schemeClr val="tx1"/>
            </a:solidFill>
            <a:miter lim="800000"/>
            <a:headEnd/>
            <a:tailEnd/>
          </a:ln>
        </p:spPr>
        <p:txBody>
          <a:bodyPr wrap="none" anchor="ctr"/>
          <a:lstStyle/>
          <a:p>
            <a:r>
              <a:rPr lang="en-US"/>
              <a:t>1</a:t>
            </a:r>
          </a:p>
        </p:txBody>
      </p:sp>
      <p:sp>
        <p:nvSpPr>
          <p:cNvPr id="12304" name="Rectangle 18"/>
          <p:cNvSpPr>
            <a:spLocks noChangeArrowheads="1"/>
          </p:cNvSpPr>
          <p:nvPr/>
        </p:nvSpPr>
        <p:spPr bwMode="auto">
          <a:xfrm>
            <a:off x="1066800" y="2667000"/>
            <a:ext cx="533400" cy="381000"/>
          </a:xfrm>
          <a:prstGeom prst="rect">
            <a:avLst/>
          </a:prstGeom>
          <a:solidFill>
            <a:schemeClr val="accent1"/>
          </a:solidFill>
          <a:ln w="9525">
            <a:solidFill>
              <a:schemeClr val="tx1"/>
            </a:solidFill>
            <a:miter lim="800000"/>
            <a:headEnd/>
            <a:tailEnd/>
          </a:ln>
        </p:spPr>
        <p:txBody>
          <a:bodyPr wrap="none" anchor="ctr"/>
          <a:lstStyle/>
          <a:p>
            <a:r>
              <a:rPr lang="en-US"/>
              <a:t>3</a:t>
            </a:r>
          </a:p>
        </p:txBody>
      </p:sp>
      <p:sp>
        <p:nvSpPr>
          <p:cNvPr id="12305" name="Rectangle 19"/>
          <p:cNvSpPr>
            <a:spLocks noChangeArrowheads="1"/>
          </p:cNvSpPr>
          <p:nvPr/>
        </p:nvSpPr>
        <p:spPr bwMode="auto">
          <a:xfrm>
            <a:off x="2667000" y="2667000"/>
            <a:ext cx="533400" cy="381000"/>
          </a:xfrm>
          <a:prstGeom prst="rect">
            <a:avLst/>
          </a:prstGeom>
          <a:solidFill>
            <a:schemeClr val="accent1"/>
          </a:solidFill>
          <a:ln w="9525">
            <a:solidFill>
              <a:schemeClr val="tx1"/>
            </a:solidFill>
            <a:miter lim="800000"/>
            <a:headEnd/>
            <a:tailEnd/>
          </a:ln>
        </p:spPr>
        <p:txBody>
          <a:bodyPr wrap="none" anchor="ctr"/>
          <a:lstStyle/>
          <a:p>
            <a:r>
              <a:rPr lang="en-US"/>
              <a:t>1</a:t>
            </a:r>
          </a:p>
        </p:txBody>
      </p:sp>
      <p:sp>
        <p:nvSpPr>
          <p:cNvPr id="12306" name="Rectangle 20"/>
          <p:cNvSpPr>
            <a:spLocks noChangeArrowheads="1"/>
          </p:cNvSpPr>
          <p:nvPr/>
        </p:nvSpPr>
        <p:spPr bwMode="auto">
          <a:xfrm>
            <a:off x="2133600" y="2667000"/>
            <a:ext cx="533400" cy="381000"/>
          </a:xfrm>
          <a:prstGeom prst="rect">
            <a:avLst/>
          </a:prstGeom>
          <a:solidFill>
            <a:schemeClr val="accent1"/>
          </a:solidFill>
          <a:ln w="9525">
            <a:solidFill>
              <a:schemeClr val="tx1"/>
            </a:solidFill>
            <a:miter lim="800000"/>
            <a:headEnd/>
            <a:tailEnd/>
          </a:ln>
        </p:spPr>
        <p:txBody>
          <a:bodyPr wrap="none" anchor="ctr"/>
          <a:lstStyle/>
          <a:p>
            <a:r>
              <a:rPr lang="en-US"/>
              <a:t>4</a:t>
            </a:r>
          </a:p>
        </p:txBody>
      </p:sp>
      <p:sp>
        <p:nvSpPr>
          <p:cNvPr id="12307" name="Rectangle 21"/>
          <p:cNvSpPr>
            <a:spLocks noChangeArrowheads="1"/>
          </p:cNvSpPr>
          <p:nvPr/>
        </p:nvSpPr>
        <p:spPr bwMode="auto">
          <a:xfrm>
            <a:off x="3733800" y="2667000"/>
            <a:ext cx="533400" cy="381000"/>
          </a:xfrm>
          <a:prstGeom prst="rect">
            <a:avLst/>
          </a:prstGeom>
          <a:solidFill>
            <a:schemeClr val="accent1"/>
          </a:solidFill>
          <a:ln w="9525">
            <a:solidFill>
              <a:schemeClr val="tx1"/>
            </a:solidFill>
            <a:miter lim="800000"/>
            <a:headEnd/>
            <a:tailEnd/>
          </a:ln>
        </p:spPr>
        <p:txBody>
          <a:bodyPr wrap="none" anchor="ctr"/>
          <a:lstStyle/>
          <a:p>
            <a:r>
              <a:rPr lang="en-US"/>
              <a:t>9</a:t>
            </a:r>
          </a:p>
        </p:txBody>
      </p:sp>
      <p:sp>
        <p:nvSpPr>
          <p:cNvPr id="12308" name="Rectangle 22"/>
          <p:cNvSpPr>
            <a:spLocks noChangeArrowheads="1"/>
          </p:cNvSpPr>
          <p:nvPr/>
        </p:nvSpPr>
        <p:spPr bwMode="auto">
          <a:xfrm>
            <a:off x="3200400" y="2667000"/>
            <a:ext cx="533400" cy="381000"/>
          </a:xfrm>
          <a:prstGeom prst="rect">
            <a:avLst/>
          </a:prstGeom>
          <a:solidFill>
            <a:schemeClr val="accent1"/>
          </a:solidFill>
          <a:ln w="9525">
            <a:solidFill>
              <a:schemeClr val="tx1"/>
            </a:solidFill>
            <a:miter lim="800000"/>
            <a:headEnd/>
            <a:tailEnd/>
          </a:ln>
        </p:spPr>
        <p:txBody>
          <a:bodyPr wrap="none" anchor="ctr"/>
          <a:lstStyle/>
          <a:p>
            <a:r>
              <a:rPr lang="en-US"/>
              <a:t>5</a:t>
            </a:r>
          </a:p>
        </p:txBody>
      </p:sp>
      <p:sp>
        <p:nvSpPr>
          <p:cNvPr id="12309" name="Rectangle 23"/>
          <p:cNvSpPr>
            <a:spLocks noChangeArrowheads="1"/>
          </p:cNvSpPr>
          <p:nvPr/>
        </p:nvSpPr>
        <p:spPr bwMode="auto">
          <a:xfrm>
            <a:off x="4800600" y="2667000"/>
            <a:ext cx="533400" cy="381000"/>
          </a:xfrm>
          <a:prstGeom prst="rect">
            <a:avLst/>
          </a:prstGeom>
          <a:solidFill>
            <a:schemeClr val="accent1"/>
          </a:solidFill>
          <a:ln w="9525">
            <a:solidFill>
              <a:schemeClr val="tx1"/>
            </a:solidFill>
            <a:miter lim="800000"/>
            <a:headEnd/>
            <a:tailEnd/>
          </a:ln>
        </p:spPr>
        <p:txBody>
          <a:bodyPr wrap="none" anchor="ctr"/>
          <a:lstStyle/>
          <a:p>
            <a:r>
              <a:rPr lang="en-US"/>
              <a:t>6</a:t>
            </a:r>
          </a:p>
        </p:txBody>
      </p:sp>
      <p:sp>
        <p:nvSpPr>
          <p:cNvPr id="12310" name="Rectangle 24"/>
          <p:cNvSpPr>
            <a:spLocks noChangeArrowheads="1"/>
          </p:cNvSpPr>
          <p:nvPr/>
        </p:nvSpPr>
        <p:spPr bwMode="auto">
          <a:xfrm>
            <a:off x="4267200" y="2667000"/>
            <a:ext cx="533400" cy="381000"/>
          </a:xfrm>
          <a:prstGeom prst="rect">
            <a:avLst/>
          </a:prstGeom>
          <a:solidFill>
            <a:schemeClr val="accent1"/>
          </a:solidFill>
          <a:ln w="9525">
            <a:solidFill>
              <a:schemeClr val="tx1"/>
            </a:solidFill>
            <a:miter lim="800000"/>
            <a:headEnd/>
            <a:tailEnd/>
          </a:ln>
        </p:spPr>
        <p:txBody>
          <a:bodyPr wrap="none" anchor="ctr"/>
          <a:lstStyle/>
          <a:p>
            <a:r>
              <a:rPr lang="en-US"/>
              <a:t>2</a:t>
            </a:r>
          </a:p>
        </p:txBody>
      </p:sp>
      <p:sp>
        <p:nvSpPr>
          <p:cNvPr id="12311" name="Rectangle 25"/>
          <p:cNvSpPr>
            <a:spLocks noChangeArrowheads="1"/>
          </p:cNvSpPr>
          <p:nvPr/>
        </p:nvSpPr>
        <p:spPr bwMode="auto">
          <a:xfrm>
            <a:off x="5867400" y="2667000"/>
            <a:ext cx="533400" cy="381000"/>
          </a:xfrm>
          <a:prstGeom prst="rect">
            <a:avLst/>
          </a:prstGeom>
          <a:solidFill>
            <a:schemeClr val="folHlink"/>
          </a:solidFill>
          <a:ln w="9525">
            <a:solidFill>
              <a:schemeClr val="tx1"/>
            </a:solidFill>
            <a:miter lim="800000"/>
            <a:headEnd/>
            <a:tailEnd/>
          </a:ln>
        </p:spPr>
        <p:txBody>
          <a:bodyPr wrap="none" anchor="ctr"/>
          <a:lstStyle/>
          <a:p>
            <a:r>
              <a:rPr lang="en-US"/>
              <a:t>3</a:t>
            </a:r>
          </a:p>
        </p:txBody>
      </p:sp>
      <p:sp>
        <p:nvSpPr>
          <p:cNvPr id="12312" name="Rectangle 26"/>
          <p:cNvSpPr>
            <a:spLocks noChangeArrowheads="1"/>
          </p:cNvSpPr>
          <p:nvPr/>
        </p:nvSpPr>
        <p:spPr bwMode="auto">
          <a:xfrm>
            <a:off x="5334000" y="2667000"/>
            <a:ext cx="533400" cy="381000"/>
          </a:xfrm>
          <a:prstGeom prst="rect">
            <a:avLst/>
          </a:prstGeom>
          <a:solidFill>
            <a:schemeClr val="accent1"/>
          </a:solidFill>
          <a:ln w="9525">
            <a:solidFill>
              <a:schemeClr val="tx1"/>
            </a:solidFill>
            <a:miter lim="800000"/>
            <a:headEnd/>
            <a:tailEnd/>
          </a:ln>
        </p:spPr>
        <p:txBody>
          <a:bodyPr wrap="none" anchor="ctr"/>
          <a:lstStyle/>
          <a:p>
            <a:r>
              <a:rPr lang="en-US"/>
              <a:t>5</a:t>
            </a:r>
          </a:p>
        </p:txBody>
      </p:sp>
      <p:sp>
        <p:nvSpPr>
          <p:cNvPr id="12313" name="Rectangle 27"/>
          <p:cNvSpPr>
            <a:spLocks noChangeArrowheads="1"/>
          </p:cNvSpPr>
          <p:nvPr/>
        </p:nvSpPr>
        <p:spPr bwMode="auto">
          <a:xfrm>
            <a:off x="6400800" y="2667000"/>
            <a:ext cx="533400" cy="381000"/>
          </a:xfrm>
          <a:prstGeom prst="rect">
            <a:avLst/>
          </a:prstGeom>
          <a:solidFill>
            <a:schemeClr val="folHlink"/>
          </a:solidFill>
          <a:ln w="9525">
            <a:solidFill>
              <a:schemeClr val="tx1"/>
            </a:solidFill>
            <a:miter lim="800000"/>
            <a:headEnd/>
            <a:tailEnd/>
          </a:ln>
        </p:spPr>
        <p:txBody>
          <a:bodyPr wrap="none" anchor="ctr"/>
          <a:lstStyle/>
          <a:p>
            <a:r>
              <a:rPr lang="en-US"/>
              <a:t>5</a:t>
            </a:r>
          </a:p>
        </p:txBody>
      </p:sp>
      <p:sp>
        <p:nvSpPr>
          <p:cNvPr id="12314" name="Text Box 28"/>
          <p:cNvSpPr txBox="1">
            <a:spLocks noChangeArrowheads="1"/>
          </p:cNvSpPr>
          <p:nvPr/>
        </p:nvSpPr>
        <p:spPr bwMode="auto">
          <a:xfrm>
            <a:off x="838200" y="3124200"/>
            <a:ext cx="5918200" cy="457200"/>
          </a:xfrm>
          <a:prstGeom prst="rect">
            <a:avLst/>
          </a:prstGeom>
          <a:noFill/>
          <a:ln w="9525">
            <a:noFill/>
            <a:miter lim="800000"/>
            <a:headEnd/>
            <a:tailEnd/>
          </a:ln>
        </p:spPr>
        <p:txBody>
          <a:bodyPr>
            <a:spAutoFit/>
          </a:bodyPr>
          <a:lstStyle/>
          <a:p>
            <a:r>
              <a:rPr lang="en-US"/>
              <a:t>35 mod 11 = 2 not equal to 4</a:t>
            </a:r>
          </a:p>
        </p:txBody>
      </p:sp>
      <p:sp>
        <p:nvSpPr>
          <p:cNvPr id="65565" name="Rectangle 29"/>
          <p:cNvSpPr>
            <a:spLocks noGrp="1" noChangeArrowheads="1"/>
          </p:cNvSpPr>
          <p:nvPr>
            <p:ph type="body" idx="1"/>
          </p:nvPr>
        </p:nvSpPr>
        <p:spPr>
          <a:xfrm>
            <a:off x="685800" y="3581400"/>
            <a:ext cx="7772400" cy="2514600"/>
          </a:xfrm>
        </p:spPr>
        <p:txBody>
          <a:bodyPr/>
          <a:lstStyle/>
          <a:p>
            <a:pPr>
              <a:buFont typeface="Monotype Sorts" pitchFamily="2" charset="2"/>
              <a:buNone/>
              <a:defRPr/>
            </a:pPr>
            <a:r>
              <a:rPr lang="en-US" sz="2400" smtClean="0"/>
              <a:t>	As we can see, when a match is found, further testing is done to insure that a match has indeed been found.</a:t>
            </a:r>
          </a:p>
        </p:txBody>
      </p:sp>
      <p:sp>
        <p:nvSpPr>
          <p:cNvPr id="28" name="Date Placeholder 27"/>
          <p:cNvSpPr>
            <a:spLocks noGrp="1"/>
          </p:cNvSpPr>
          <p:nvPr>
            <p:ph type="dt" sz="half" idx="10"/>
          </p:nvPr>
        </p:nvSpPr>
        <p:spPr/>
        <p:txBody>
          <a:bodyPr/>
          <a:lstStyle/>
          <a:p>
            <a:r>
              <a:rPr lang="en-US" smtClean="0"/>
              <a:t>2/11/2013</a:t>
            </a:r>
            <a:endParaRPr lang="en-US"/>
          </a:p>
        </p:txBody>
      </p:sp>
      <p:sp>
        <p:nvSpPr>
          <p:cNvPr id="29" name="Slide Number Placeholder 28"/>
          <p:cNvSpPr>
            <a:spLocks noGrp="1"/>
          </p:cNvSpPr>
          <p:nvPr>
            <p:ph type="sldNum" sz="quarter" idx="12"/>
          </p:nvPr>
        </p:nvSpPr>
        <p:spPr/>
        <p:txBody>
          <a:bodyPr/>
          <a:lstStyle/>
          <a:p>
            <a:fld id="{58336530-32BF-4B89-91DA-B97CE4F81FE2}" type="slidenum">
              <a:rPr lang="en-US" smtClean="0"/>
              <a:pPr/>
              <a:t>26</a:t>
            </a:fld>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sz="3600"/>
              <a:t>Performance</a:t>
            </a:r>
          </a:p>
        </p:txBody>
      </p:sp>
      <p:sp>
        <p:nvSpPr>
          <p:cNvPr id="121859" name="Rectangle 3"/>
          <p:cNvSpPr>
            <a:spLocks noGrp="1" noChangeArrowheads="1"/>
          </p:cNvSpPr>
          <p:nvPr>
            <p:ph type="body" idx="1"/>
          </p:nvPr>
        </p:nvSpPr>
        <p:spPr/>
        <p:txBody>
          <a:bodyPr>
            <a:normAutofit fontScale="92500"/>
          </a:bodyPr>
          <a:lstStyle/>
          <a:p>
            <a:r>
              <a:rPr lang="en-US"/>
              <a:t>Preprocessing (determining each pattern hash)</a:t>
            </a:r>
          </a:p>
          <a:p>
            <a:pPr lvl="1"/>
            <a:r>
              <a:rPr lang="el-GR">
                <a:cs typeface="Arial" charset="0"/>
              </a:rPr>
              <a:t>Θ</a:t>
            </a:r>
            <a:r>
              <a:rPr lang="en-US">
                <a:cs typeface="Arial" charset="0"/>
              </a:rPr>
              <a:t>( m )</a:t>
            </a:r>
          </a:p>
          <a:p>
            <a:r>
              <a:rPr lang="en-US">
                <a:cs typeface="Arial" charset="0"/>
              </a:rPr>
              <a:t>Worst case running time</a:t>
            </a:r>
          </a:p>
          <a:p>
            <a:pPr lvl="1"/>
            <a:r>
              <a:rPr lang="el-GR">
                <a:cs typeface="Arial" charset="0"/>
              </a:rPr>
              <a:t>Θ</a:t>
            </a:r>
            <a:r>
              <a:rPr lang="en-US">
                <a:cs typeface="Arial" charset="0"/>
              </a:rPr>
              <a:t>( (n-m+1)m )</a:t>
            </a:r>
          </a:p>
          <a:p>
            <a:pPr lvl="1"/>
            <a:r>
              <a:rPr lang="en-US">
                <a:cs typeface="Arial" charset="0"/>
              </a:rPr>
              <a:t>No better than naïve method</a:t>
            </a:r>
          </a:p>
          <a:p>
            <a:r>
              <a:rPr lang="en-US">
                <a:cs typeface="Arial" charset="0"/>
              </a:rPr>
              <a:t>Expected case</a:t>
            </a:r>
          </a:p>
          <a:p>
            <a:pPr lvl="1"/>
            <a:r>
              <a:rPr lang="en-US">
                <a:cs typeface="Arial" charset="0"/>
              </a:rPr>
              <a:t>If we assume the number of hits is constant compared to n, we expect O( n )</a:t>
            </a:r>
          </a:p>
          <a:p>
            <a:pPr lvl="1"/>
            <a:r>
              <a:rPr lang="en-US">
                <a:cs typeface="Arial" charset="0"/>
              </a:rPr>
              <a:t>Only pattern-match “hits” – not all shifts</a:t>
            </a:r>
          </a:p>
        </p:txBody>
      </p:sp>
      <p:sp>
        <p:nvSpPr>
          <p:cNvPr id="4" name="Date Placeholder 3"/>
          <p:cNvSpPr>
            <a:spLocks noGrp="1"/>
          </p:cNvSpPr>
          <p:nvPr>
            <p:ph type="dt" sz="half" idx="10"/>
          </p:nvPr>
        </p:nvSpPr>
        <p:spPr/>
        <p:txBody>
          <a:bodyPr/>
          <a:lstStyle/>
          <a:p>
            <a:r>
              <a:rPr lang="en-US" smtClean="0"/>
              <a:t>2/11/2013</a:t>
            </a:r>
            <a:endParaRPr lang="en-US"/>
          </a:p>
        </p:txBody>
      </p:sp>
      <p:sp>
        <p:nvSpPr>
          <p:cNvPr id="5" name="Slide Number Placeholder 4"/>
          <p:cNvSpPr>
            <a:spLocks noGrp="1"/>
          </p:cNvSpPr>
          <p:nvPr>
            <p:ph type="sldNum" sz="quarter" idx="12"/>
          </p:nvPr>
        </p:nvSpPr>
        <p:spPr/>
        <p:txBody>
          <a:bodyPr/>
          <a:lstStyle/>
          <a:p>
            <a:fld id="{58336530-32BF-4B89-91DA-B97CE4F81FE2}" type="slidenum">
              <a:rPr lang="en-US" smtClean="0"/>
              <a:pPr/>
              <a:t>27</a:t>
            </a:fld>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Date Placeholder 4"/>
          <p:cNvSpPr>
            <a:spLocks noGrp="1"/>
          </p:cNvSpPr>
          <p:nvPr>
            <p:ph type="dt" sz="half" idx="10"/>
          </p:nvPr>
        </p:nvSpPr>
        <p:spPr/>
        <p:txBody>
          <a:bodyPr/>
          <a:lstStyle/>
          <a:p>
            <a:r>
              <a:rPr lang="en-US" altLang="en-US" smtClean="0"/>
              <a:t>2/11/2013</a:t>
            </a:r>
            <a:endParaRPr lang="en-US" altLang="en-US"/>
          </a:p>
        </p:txBody>
      </p:sp>
      <p:sp>
        <p:nvSpPr>
          <p:cNvPr id="10" name="Slide Number Placeholder 6"/>
          <p:cNvSpPr>
            <a:spLocks noGrp="1"/>
          </p:cNvSpPr>
          <p:nvPr>
            <p:ph type="sldNum" sz="quarter" idx="12"/>
          </p:nvPr>
        </p:nvSpPr>
        <p:spPr/>
        <p:txBody>
          <a:bodyPr/>
          <a:lstStyle/>
          <a:p>
            <a:fld id="{E4CB7444-DC5D-4FDA-8837-E032D1B2234B}" type="slidenum">
              <a:rPr lang="en-US" altLang="en-US"/>
              <a:pPr/>
              <a:t>3</a:t>
            </a:fld>
            <a:endParaRPr lang="en-US" altLang="en-US"/>
          </a:p>
        </p:txBody>
      </p:sp>
      <p:sp>
        <p:nvSpPr>
          <p:cNvPr id="6146" name="Rectangle 2"/>
          <p:cNvSpPr>
            <a:spLocks noGrp="1" noChangeArrowheads="1"/>
          </p:cNvSpPr>
          <p:nvPr>
            <p:ph type="title"/>
          </p:nvPr>
        </p:nvSpPr>
        <p:spPr>
          <a:xfrm>
            <a:off x="0" y="381000"/>
            <a:ext cx="7772400" cy="1143000"/>
          </a:xfrm>
        </p:spPr>
        <p:txBody>
          <a:bodyPr/>
          <a:lstStyle/>
          <a:p>
            <a:r>
              <a:rPr lang="en-US" altLang="en-US" b="1"/>
              <a:t>Convexity</a:t>
            </a:r>
            <a:endParaRPr lang="en-US" altLang="en-US"/>
          </a:p>
        </p:txBody>
      </p:sp>
      <p:sp>
        <p:nvSpPr>
          <p:cNvPr id="6147" name="Rectangle 3"/>
          <p:cNvSpPr>
            <a:spLocks noGrp="1" noChangeArrowheads="1"/>
          </p:cNvSpPr>
          <p:nvPr>
            <p:ph type="body" sz="half" idx="1"/>
          </p:nvPr>
        </p:nvSpPr>
        <p:spPr>
          <a:xfrm>
            <a:off x="152400" y="2133600"/>
            <a:ext cx="3810000" cy="2209800"/>
          </a:xfrm>
        </p:spPr>
        <p:txBody>
          <a:bodyPr>
            <a:normAutofit lnSpcReduction="10000"/>
          </a:bodyPr>
          <a:lstStyle/>
          <a:p>
            <a:pPr>
              <a:lnSpc>
                <a:spcPct val="90000"/>
              </a:lnSpc>
            </a:pPr>
            <a:r>
              <a:rPr lang="en-US" altLang="en-US" sz="2400"/>
              <a:t>A polygon </a:t>
            </a:r>
            <a:r>
              <a:rPr lang="en-US" altLang="en-US" sz="2400" b="1" i="1">
                <a:solidFill>
                  <a:srgbClr val="D9171E"/>
                </a:solidFill>
              </a:rPr>
              <a:t>P</a:t>
            </a:r>
            <a:r>
              <a:rPr lang="en-US" altLang="en-US" sz="2400"/>
              <a:t> is said to be convex if:</a:t>
            </a:r>
          </a:p>
          <a:p>
            <a:pPr lvl="1">
              <a:lnSpc>
                <a:spcPct val="90000"/>
              </a:lnSpc>
            </a:pPr>
            <a:r>
              <a:rPr lang="en-US" altLang="en-US" sz="2000" b="1" i="1">
                <a:solidFill>
                  <a:srgbClr val="D9171E"/>
                </a:solidFill>
              </a:rPr>
              <a:t>P</a:t>
            </a:r>
            <a:r>
              <a:rPr lang="en-US" altLang="en-US" sz="2000"/>
              <a:t> is non-intersecting; and</a:t>
            </a:r>
          </a:p>
          <a:p>
            <a:pPr lvl="1">
              <a:lnSpc>
                <a:spcPct val="90000"/>
              </a:lnSpc>
            </a:pPr>
            <a:r>
              <a:rPr lang="en-US" altLang="en-US" sz="2000"/>
              <a:t>for any two points </a:t>
            </a:r>
            <a:r>
              <a:rPr lang="en-US" altLang="en-US" sz="2000" b="1" i="1">
                <a:solidFill>
                  <a:srgbClr val="3D43FF"/>
                </a:solidFill>
              </a:rPr>
              <a:t>p</a:t>
            </a:r>
            <a:r>
              <a:rPr lang="en-US" altLang="en-US" sz="2000"/>
              <a:t> and </a:t>
            </a:r>
            <a:r>
              <a:rPr lang="en-US" altLang="en-US" sz="2000" b="1" i="1">
                <a:solidFill>
                  <a:srgbClr val="3D43FF"/>
                </a:solidFill>
              </a:rPr>
              <a:t>q</a:t>
            </a:r>
            <a:r>
              <a:rPr lang="en-US" altLang="en-US" sz="2000"/>
              <a:t> on the boundary of </a:t>
            </a:r>
            <a:r>
              <a:rPr lang="en-US" altLang="en-US" sz="2000" b="1" i="1">
                <a:solidFill>
                  <a:srgbClr val="D9171E"/>
                </a:solidFill>
              </a:rPr>
              <a:t>P</a:t>
            </a:r>
            <a:r>
              <a:rPr lang="en-US" altLang="en-US" sz="2000"/>
              <a:t>, segment </a:t>
            </a:r>
            <a:r>
              <a:rPr lang="en-US" altLang="en-US" sz="2000" b="1" i="1">
                <a:solidFill>
                  <a:srgbClr val="3D43FF"/>
                </a:solidFill>
              </a:rPr>
              <a:t>pq </a:t>
            </a:r>
            <a:r>
              <a:rPr lang="en-US" altLang="en-US" sz="2000"/>
              <a:t>lies entirely inside </a:t>
            </a:r>
            <a:r>
              <a:rPr lang="en-US" altLang="en-US" sz="2000" b="1" i="1">
                <a:solidFill>
                  <a:srgbClr val="D9171E"/>
                </a:solidFill>
              </a:rPr>
              <a:t>P</a:t>
            </a:r>
          </a:p>
        </p:txBody>
      </p:sp>
      <p:pic>
        <p:nvPicPr>
          <p:cNvPr id="6149" name="Picture 5"/>
          <p:cNvPicPr>
            <a:picLocks noChangeAspect="1" noChangeArrowheads="1"/>
          </p:cNvPicPr>
          <p:nvPr/>
        </p:nvPicPr>
        <p:blipFill>
          <a:blip r:embed="rId2" cstate="print"/>
          <a:srcRect/>
          <a:stretch>
            <a:fillRect/>
          </a:stretch>
        </p:blipFill>
        <p:spPr bwMode="auto">
          <a:xfrm>
            <a:off x="4876800" y="152400"/>
            <a:ext cx="2476500" cy="2552700"/>
          </a:xfrm>
          <a:prstGeom prst="rect">
            <a:avLst/>
          </a:prstGeom>
          <a:noFill/>
          <a:ln w="9525">
            <a:noFill/>
            <a:miter lim="800000"/>
            <a:headEnd/>
            <a:tailEnd/>
          </a:ln>
          <a:effectLst/>
        </p:spPr>
      </p:pic>
      <p:pic>
        <p:nvPicPr>
          <p:cNvPr id="6150" name="Picture 6"/>
          <p:cNvPicPr>
            <a:picLocks noChangeAspect="1" noChangeArrowheads="1"/>
          </p:cNvPicPr>
          <p:nvPr/>
        </p:nvPicPr>
        <p:blipFill>
          <a:blip r:embed="rId3" cstate="print"/>
          <a:srcRect/>
          <a:stretch>
            <a:fillRect/>
          </a:stretch>
        </p:blipFill>
        <p:spPr bwMode="auto">
          <a:xfrm>
            <a:off x="2743200" y="4178300"/>
            <a:ext cx="2679700" cy="2679700"/>
          </a:xfrm>
          <a:prstGeom prst="rect">
            <a:avLst/>
          </a:prstGeom>
          <a:noFill/>
          <a:ln w="9525">
            <a:noFill/>
            <a:miter lim="800000"/>
            <a:headEnd/>
            <a:tailEnd/>
          </a:ln>
          <a:effectLst/>
        </p:spPr>
      </p:pic>
      <p:sp>
        <p:nvSpPr>
          <p:cNvPr id="6153" name="Text Box 9"/>
          <p:cNvSpPr txBox="1">
            <a:spLocks noChangeArrowheads="1"/>
          </p:cNvSpPr>
          <p:nvPr/>
        </p:nvSpPr>
        <p:spPr bwMode="auto">
          <a:xfrm>
            <a:off x="3429000" y="5486400"/>
            <a:ext cx="1143000" cy="822325"/>
          </a:xfrm>
          <a:prstGeom prst="rect">
            <a:avLst/>
          </a:prstGeom>
          <a:noFill/>
          <a:ln w="9525">
            <a:noFill/>
            <a:miter lim="800000"/>
            <a:headEnd/>
            <a:tailEnd/>
          </a:ln>
          <a:effectLst/>
        </p:spPr>
        <p:txBody>
          <a:bodyPr>
            <a:spAutoFit/>
          </a:bodyPr>
          <a:lstStyle/>
          <a:p>
            <a:pPr>
              <a:spcBef>
                <a:spcPct val="50000"/>
              </a:spcBef>
            </a:pPr>
            <a:r>
              <a:rPr lang="en-US" altLang="en-US"/>
              <a:t>Non convex</a:t>
            </a:r>
          </a:p>
        </p:txBody>
      </p:sp>
      <p:sp>
        <p:nvSpPr>
          <p:cNvPr id="6154" name="Text Box 10"/>
          <p:cNvSpPr txBox="1">
            <a:spLocks noChangeArrowheads="1"/>
          </p:cNvSpPr>
          <p:nvPr/>
        </p:nvSpPr>
        <p:spPr bwMode="auto">
          <a:xfrm>
            <a:off x="5410200" y="1143000"/>
            <a:ext cx="1143000" cy="457200"/>
          </a:xfrm>
          <a:prstGeom prst="rect">
            <a:avLst/>
          </a:prstGeom>
          <a:noFill/>
          <a:ln w="9525">
            <a:noFill/>
            <a:miter lim="800000"/>
            <a:headEnd/>
            <a:tailEnd/>
          </a:ln>
          <a:effectLst/>
        </p:spPr>
        <p:txBody>
          <a:bodyPr>
            <a:spAutoFit/>
          </a:bodyPr>
          <a:lstStyle/>
          <a:p>
            <a:pPr>
              <a:spcBef>
                <a:spcPct val="50000"/>
              </a:spcBef>
            </a:pPr>
            <a:r>
              <a:rPr lang="en-US" altLang="en-US"/>
              <a:t>convex</a:t>
            </a:r>
          </a:p>
        </p:txBody>
      </p:sp>
      <p:grpSp>
        <p:nvGrpSpPr>
          <p:cNvPr id="2" name="Group 4"/>
          <p:cNvGrpSpPr>
            <a:grpSpLocks noChangeAspect="1"/>
          </p:cNvGrpSpPr>
          <p:nvPr/>
        </p:nvGrpSpPr>
        <p:grpSpPr bwMode="auto">
          <a:xfrm>
            <a:off x="4724400" y="2743200"/>
            <a:ext cx="2586038" cy="4114800"/>
            <a:chOff x="2976" y="1728"/>
            <a:chExt cx="1629" cy="2592"/>
          </a:xfrm>
        </p:grpSpPr>
        <p:sp>
          <p:nvSpPr>
            <p:cNvPr id="1027" name="AutoShape 3"/>
            <p:cNvSpPr>
              <a:spLocks noChangeAspect="1" noChangeArrowheads="1" noTextEdit="1"/>
            </p:cNvSpPr>
            <p:nvPr/>
          </p:nvSpPr>
          <p:spPr bwMode="auto">
            <a:xfrm>
              <a:off x="2976" y="1728"/>
              <a:ext cx="1629" cy="25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9" name="Freeform 5"/>
            <p:cNvSpPr>
              <a:spLocks/>
            </p:cNvSpPr>
            <p:nvPr/>
          </p:nvSpPr>
          <p:spPr bwMode="auto">
            <a:xfrm>
              <a:off x="2992" y="1744"/>
              <a:ext cx="1444" cy="1035"/>
            </a:xfrm>
            <a:custGeom>
              <a:avLst/>
              <a:gdLst/>
              <a:ahLst/>
              <a:cxnLst>
                <a:cxn ang="0">
                  <a:pos x="1011" y="1035"/>
                </a:cxn>
                <a:cxn ang="0">
                  <a:pos x="1220" y="1027"/>
                </a:cxn>
                <a:cxn ang="0">
                  <a:pos x="1316" y="1003"/>
                </a:cxn>
                <a:cxn ang="0">
                  <a:pos x="1388" y="971"/>
                </a:cxn>
                <a:cxn ang="0">
                  <a:pos x="1420" y="899"/>
                </a:cxn>
                <a:cxn ang="0">
                  <a:pos x="1444" y="795"/>
                </a:cxn>
                <a:cxn ang="0">
                  <a:pos x="1444" y="514"/>
                </a:cxn>
                <a:cxn ang="0">
                  <a:pos x="1444" y="233"/>
                </a:cxn>
                <a:cxn ang="0">
                  <a:pos x="1420" y="128"/>
                </a:cxn>
                <a:cxn ang="0">
                  <a:pos x="1388" y="56"/>
                </a:cxn>
                <a:cxn ang="0">
                  <a:pos x="1316" y="24"/>
                </a:cxn>
                <a:cxn ang="0">
                  <a:pos x="1180" y="0"/>
                </a:cxn>
                <a:cxn ang="0">
                  <a:pos x="722" y="0"/>
                </a:cxn>
                <a:cxn ang="0">
                  <a:pos x="265" y="0"/>
                </a:cxn>
                <a:cxn ang="0">
                  <a:pos x="128" y="24"/>
                </a:cxn>
                <a:cxn ang="0">
                  <a:pos x="56" y="56"/>
                </a:cxn>
                <a:cxn ang="0">
                  <a:pos x="24" y="128"/>
                </a:cxn>
                <a:cxn ang="0">
                  <a:pos x="0" y="233"/>
                </a:cxn>
                <a:cxn ang="0">
                  <a:pos x="0" y="514"/>
                </a:cxn>
                <a:cxn ang="0">
                  <a:pos x="0" y="795"/>
                </a:cxn>
                <a:cxn ang="0">
                  <a:pos x="24" y="899"/>
                </a:cxn>
                <a:cxn ang="0">
                  <a:pos x="56" y="971"/>
                </a:cxn>
                <a:cxn ang="0">
                  <a:pos x="128" y="1003"/>
                </a:cxn>
                <a:cxn ang="0">
                  <a:pos x="265" y="1027"/>
                </a:cxn>
                <a:cxn ang="0">
                  <a:pos x="770" y="1035"/>
                </a:cxn>
                <a:cxn ang="0">
                  <a:pos x="1011" y="1035"/>
                </a:cxn>
              </a:cxnLst>
              <a:rect l="0" t="0" r="r" b="b"/>
              <a:pathLst>
                <a:path w="1444" h="1035">
                  <a:moveTo>
                    <a:pt x="1011" y="1035"/>
                  </a:moveTo>
                  <a:lnTo>
                    <a:pt x="1220" y="1027"/>
                  </a:lnTo>
                  <a:lnTo>
                    <a:pt x="1316" y="1003"/>
                  </a:lnTo>
                  <a:lnTo>
                    <a:pt x="1388" y="971"/>
                  </a:lnTo>
                  <a:lnTo>
                    <a:pt x="1420" y="899"/>
                  </a:lnTo>
                  <a:lnTo>
                    <a:pt x="1444" y="795"/>
                  </a:lnTo>
                  <a:lnTo>
                    <a:pt x="1444" y="514"/>
                  </a:lnTo>
                  <a:lnTo>
                    <a:pt x="1444" y="233"/>
                  </a:lnTo>
                  <a:lnTo>
                    <a:pt x="1420" y="128"/>
                  </a:lnTo>
                  <a:lnTo>
                    <a:pt x="1388" y="56"/>
                  </a:lnTo>
                  <a:lnTo>
                    <a:pt x="1316" y="24"/>
                  </a:lnTo>
                  <a:lnTo>
                    <a:pt x="1180" y="0"/>
                  </a:lnTo>
                  <a:lnTo>
                    <a:pt x="722" y="0"/>
                  </a:lnTo>
                  <a:lnTo>
                    <a:pt x="265" y="0"/>
                  </a:lnTo>
                  <a:lnTo>
                    <a:pt x="128" y="24"/>
                  </a:lnTo>
                  <a:lnTo>
                    <a:pt x="56" y="56"/>
                  </a:lnTo>
                  <a:lnTo>
                    <a:pt x="24" y="128"/>
                  </a:lnTo>
                  <a:lnTo>
                    <a:pt x="0" y="233"/>
                  </a:lnTo>
                  <a:lnTo>
                    <a:pt x="0" y="514"/>
                  </a:lnTo>
                  <a:lnTo>
                    <a:pt x="0" y="795"/>
                  </a:lnTo>
                  <a:lnTo>
                    <a:pt x="24" y="899"/>
                  </a:lnTo>
                  <a:lnTo>
                    <a:pt x="56" y="971"/>
                  </a:lnTo>
                  <a:lnTo>
                    <a:pt x="128" y="1003"/>
                  </a:lnTo>
                  <a:lnTo>
                    <a:pt x="265" y="1027"/>
                  </a:lnTo>
                  <a:lnTo>
                    <a:pt x="770" y="1035"/>
                  </a:lnTo>
                  <a:lnTo>
                    <a:pt x="1011" y="103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0" name="Freeform 6"/>
            <p:cNvSpPr>
              <a:spLocks/>
            </p:cNvSpPr>
            <p:nvPr/>
          </p:nvSpPr>
          <p:spPr bwMode="auto">
            <a:xfrm>
              <a:off x="2992" y="1744"/>
              <a:ext cx="1444" cy="1035"/>
            </a:xfrm>
            <a:custGeom>
              <a:avLst/>
              <a:gdLst/>
              <a:ahLst/>
              <a:cxnLst>
                <a:cxn ang="0">
                  <a:pos x="1011" y="1035"/>
                </a:cxn>
                <a:cxn ang="0">
                  <a:pos x="1220" y="1027"/>
                </a:cxn>
                <a:cxn ang="0">
                  <a:pos x="1316" y="1003"/>
                </a:cxn>
                <a:cxn ang="0">
                  <a:pos x="1388" y="971"/>
                </a:cxn>
                <a:cxn ang="0">
                  <a:pos x="1420" y="899"/>
                </a:cxn>
                <a:cxn ang="0">
                  <a:pos x="1444" y="795"/>
                </a:cxn>
                <a:cxn ang="0">
                  <a:pos x="1444" y="514"/>
                </a:cxn>
                <a:cxn ang="0">
                  <a:pos x="1444" y="233"/>
                </a:cxn>
                <a:cxn ang="0">
                  <a:pos x="1420" y="128"/>
                </a:cxn>
                <a:cxn ang="0">
                  <a:pos x="1388" y="56"/>
                </a:cxn>
                <a:cxn ang="0">
                  <a:pos x="1316" y="24"/>
                </a:cxn>
                <a:cxn ang="0">
                  <a:pos x="1180" y="0"/>
                </a:cxn>
                <a:cxn ang="0">
                  <a:pos x="722" y="0"/>
                </a:cxn>
                <a:cxn ang="0">
                  <a:pos x="265" y="0"/>
                </a:cxn>
                <a:cxn ang="0">
                  <a:pos x="128" y="24"/>
                </a:cxn>
                <a:cxn ang="0">
                  <a:pos x="56" y="56"/>
                </a:cxn>
                <a:cxn ang="0">
                  <a:pos x="24" y="128"/>
                </a:cxn>
                <a:cxn ang="0">
                  <a:pos x="0" y="233"/>
                </a:cxn>
                <a:cxn ang="0">
                  <a:pos x="0" y="514"/>
                </a:cxn>
                <a:cxn ang="0">
                  <a:pos x="0" y="795"/>
                </a:cxn>
                <a:cxn ang="0">
                  <a:pos x="24" y="899"/>
                </a:cxn>
                <a:cxn ang="0">
                  <a:pos x="56" y="971"/>
                </a:cxn>
                <a:cxn ang="0">
                  <a:pos x="128" y="1003"/>
                </a:cxn>
                <a:cxn ang="0">
                  <a:pos x="265" y="1027"/>
                </a:cxn>
                <a:cxn ang="0">
                  <a:pos x="770" y="1035"/>
                </a:cxn>
              </a:cxnLst>
              <a:rect l="0" t="0" r="r" b="b"/>
              <a:pathLst>
                <a:path w="1444" h="1035">
                  <a:moveTo>
                    <a:pt x="1011" y="1035"/>
                  </a:moveTo>
                  <a:lnTo>
                    <a:pt x="1220" y="1027"/>
                  </a:lnTo>
                  <a:lnTo>
                    <a:pt x="1316" y="1003"/>
                  </a:lnTo>
                  <a:lnTo>
                    <a:pt x="1388" y="971"/>
                  </a:lnTo>
                  <a:lnTo>
                    <a:pt x="1420" y="899"/>
                  </a:lnTo>
                  <a:lnTo>
                    <a:pt x="1444" y="795"/>
                  </a:lnTo>
                  <a:lnTo>
                    <a:pt x="1444" y="514"/>
                  </a:lnTo>
                  <a:lnTo>
                    <a:pt x="1444" y="233"/>
                  </a:lnTo>
                  <a:lnTo>
                    <a:pt x="1420" y="128"/>
                  </a:lnTo>
                  <a:lnTo>
                    <a:pt x="1388" y="56"/>
                  </a:lnTo>
                  <a:lnTo>
                    <a:pt x="1316" y="24"/>
                  </a:lnTo>
                  <a:lnTo>
                    <a:pt x="1180" y="0"/>
                  </a:lnTo>
                  <a:lnTo>
                    <a:pt x="722" y="0"/>
                  </a:lnTo>
                  <a:lnTo>
                    <a:pt x="265" y="0"/>
                  </a:lnTo>
                  <a:lnTo>
                    <a:pt x="128" y="24"/>
                  </a:lnTo>
                  <a:lnTo>
                    <a:pt x="56" y="56"/>
                  </a:lnTo>
                  <a:lnTo>
                    <a:pt x="24" y="128"/>
                  </a:lnTo>
                  <a:lnTo>
                    <a:pt x="0" y="233"/>
                  </a:lnTo>
                  <a:lnTo>
                    <a:pt x="0" y="514"/>
                  </a:lnTo>
                  <a:lnTo>
                    <a:pt x="0" y="795"/>
                  </a:lnTo>
                  <a:lnTo>
                    <a:pt x="24" y="899"/>
                  </a:lnTo>
                  <a:lnTo>
                    <a:pt x="56" y="971"/>
                  </a:lnTo>
                  <a:lnTo>
                    <a:pt x="128" y="1003"/>
                  </a:lnTo>
                  <a:lnTo>
                    <a:pt x="265" y="1027"/>
                  </a:lnTo>
                  <a:lnTo>
                    <a:pt x="770" y="1035"/>
                  </a:lnTo>
                </a:path>
              </a:pathLst>
            </a:custGeom>
            <a:noFill/>
            <a:ln w="127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p:cNvSpPr>
            <p:nvPr/>
          </p:nvSpPr>
          <p:spPr bwMode="auto">
            <a:xfrm>
              <a:off x="3762" y="2779"/>
              <a:ext cx="362" cy="201"/>
            </a:xfrm>
            <a:custGeom>
              <a:avLst/>
              <a:gdLst/>
              <a:ahLst/>
              <a:cxnLst>
                <a:cxn ang="0">
                  <a:pos x="241" y="0"/>
                </a:cxn>
                <a:cxn ang="0">
                  <a:pos x="362" y="201"/>
                </a:cxn>
                <a:cxn ang="0">
                  <a:pos x="0" y="0"/>
                </a:cxn>
                <a:cxn ang="0">
                  <a:pos x="241" y="0"/>
                </a:cxn>
              </a:cxnLst>
              <a:rect l="0" t="0" r="r" b="b"/>
              <a:pathLst>
                <a:path w="362" h="201">
                  <a:moveTo>
                    <a:pt x="241" y="0"/>
                  </a:moveTo>
                  <a:lnTo>
                    <a:pt x="362" y="201"/>
                  </a:lnTo>
                  <a:lnTo>
                    <a:pt x="0" y="0"/>
                  </a:lnTo>
                  <a:lnTo>
                    <a:pt x="241"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 name="Freeform 8"/>
            <p:cNvSpPr>
              <a:spLocks/>
            </p:cNvSpPr>
            <p:nvPr/>
          </p:nvSpPr>
          <p:spPr bwMode="auto">
            <a:xfrm>
              <a:off x="3762" y="2779"/>
              <a:ext cx="362" cy="201"/>
            </a:xfrm>
            <a:custGeom>
              <a:avLst/>
              <a:gdLst/>
              <a:ahLst/>
              <a:cxnLst>
                <a:cxn ang="0">
                  <a:pos x="241" y="0"/>
                </a:cxn>
                <a:cxn ang="0">
                  <a:pos x="362" y="201"/>
                </a:cxn>
                <a:cxn ang="0">
                  <a:pos x="0" y="0"/>
                </a:cxn>
              </a:cxnLst>
              <a:rect l="0" t="0" r="r" b="b"/>
              <a:pathLst>
                <a:path w="362" h="201">
                  <a:moveTo>
                    <a:pt x="241" y="0"/>
                  </a:moveTo>
                  <a:lnTo>
                    <a:pt x="362" y="201"/>
                  </a:lnTo>
                  <a:lnTo>
                    <a:pt x="0" y="0"/>
                  </a:lnTo>
                </a:path>
              </a:pathLst>
            </a:custGeom>
            <a:noFill/>
            <a:ln w="127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p:nvSpPr>
          <p:spPr bwMode="auto">
            <a:xfrm>
              <a:off x="4196" y="2892"/>
              <a:ext cx="208" cy="120"/>
            </a:xfrm>
            <a:custGeom>
              <a:avLst/>
              <a:gdLst/>
              <a:ahLst/>
              <a:cxnLst>
                <a:cxn ang="0">
                  <a:pos x="0" y="104"/>
                </a:cxn>
                <a:cxn ang="0">
                  <a:pos x="40" y="88"/>
                </a:cxn>
                <a:cxn ang="0">
                  <a:pos x="56" y="40"/>
                </a:cxn>
                <a:cxn ang="0">
                  <a:pos x="80" y="16"/>
                </a:cxn>
                <a:cxn ang="0">
                  <a:pos x="96" y="8"/>
                </a:cxn>
                <a:cxn ang="0">
                  <a:pos x="120" y="0"/>
                </a:cxn>
                <a:cxn ang="0">
                  <a:pos x="168" y="8"/>
                </a:cxn>
                <a:cxn ang="0">
                  <a:pos x="192" y="32"/>
                </a:cxn>
                <a:cxn ang="0">
                  <a:pos x="200" y="64"/>
                </a:cxn>
                <a:cxn ang="0">
                  <a:pos x="200" y="80"/>
                </a:cxn>
                <a:cxn ang="0">
                  <a:pos x="208" y="88"/>
                </a:cxn>
                <a:cxn ang="0">
                  <a:pos x="208" y="104"/>
                </a:cxn>
                <a:cxn ang="0">
                  <a:pos x="168" y="112"/>
                </a:cxn>
                <a:cxn ang="0">
                  <a:pos x="128" y="112"/>
                </a:cxn>
                <a:cxn ang="0">
                  <a:pos x="104" y="112"/>
                </a:cxn>
                <a:cxn ang="0">
                  <a:pos x="72" y="120"/>
                </a:cxn>
                <a:cxn ang="0">
                  <a:pos x="0" y="104"/>
                </a:cxn>
              </a:cxnLst>
              <a:rect l="0" t="0" r="r" b="b"/>
              <a:pathLst>
                <a:path w="208" h="120">
                  <a:moveTo>
                    <a:pt x="0" y="104"/>
                  </a:moveTo>
                  <a:lnTo>
                    <a:pt x="40" y="88"/>
                  </a:lnTo>
                  <a:lnTo>
                    <a:pt x="56" y="40"/>
                  </a:lnTo>
                  <a:lnTo>
                    <a:pt x="80" y="16"/>
                  </a:lnTo>
                  <a:lnTo>
                    <a:pt x="96" y="8"/>
                  </a:lnTo>
                  <a:lnTo>
                    <a:pt x="120" y="0"/>
                  </a:lnTo>
                  <a:lnTo>
                    <a:pt x="168" y="8"/>
                  </a:lnTo>
                  <a:lnTo>
                    <a:pt x="192" y="32"/>
                  </a:lnTo>
                  <a:lnTo>
                    <a:pt x="200" y="64"/>
                  </a:lnTo>
                  <a:lnTo>
                    <a:pt x="200" y="80"/>
                  </a:lnTo>
                  <a:lnTo>
                    <a:pt x="208" y="88"/>
                  </a:lnTo>
                  <a:lnTo>
                    <a:pt x="208" y="104"/>
                  </a:lnTo>
                  <a:lnTo>
                    <a:pt x="168" y="112"/>
                  </a:lnTo>
                  <a:lnTo>
                    <a:pt x="128" y="112"/>
                  </a:lnTo>
                  <a:lnTo>
                    <a:pt x="104" y="112"/>
                  </a:lnTo>
                  <a:lnTo>
                    <a:pt x="72" y="120"/>
                  </a:lnTo>
                  <a:lnTo>
                    <a:pt x="0" y="104"/>
                  </a:lnTo>
                  <a:close/>
                </a:path>
              </a:pathLst>
            </a:custGeom>
            <a:solidFill>
              <a:srgbClr val="FFFFFF"/>
            </a:solidFill>
            <a:ln w="127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p:nvSpPr>
          <p:spPr bwMode="auto">
            <a:xfrm>
              <a:off x="4244" y="2996"/>
              <a:ext cx="152" cy="152"/>
            </a:xfrm>
            <a:custGeom>
              <a:avLst/>
              <a:gdLst/>
              <a:ahLst/>
              <a:cxnLst>
                <a:cxn ang="0">
                  <a:pos x="0" y="16"/>
                </a:cxn>
                <a:cxn ang="0">
                  <a:pos x="8" y="64"/>
                </a:cxn>
                <a:cxn ang="0">
                  <a:pos x="24" y="112"/>
                </a:cxn>
                <a:cxn ang="0">
                  <a:pos x="56" y="120"/>
                </a:cxn>
                <a:cxn ang="0">
                  <a:pos x="72" y="120"/>
                </a:cxn>
                <a:cxn ang="0">
                  <a:pos x="88" y="136"/>
                </a:cxn>
                <a:cxn ang="0">
                  <a:pos x="104" y="152"/>
                </a:cxn>
                <a:cxn ang="0">
                  <a:pos x="144" y="96"/>
                </a:cxn>
                <a:cxn ang="0">
                  <a:pos x="136" y="64"/>
                </a:cxn>
                <a:cxn ang="0">
                  <a:pos x="152" y="16"/>
                </a:cxn>
                <a:cxn ang="0">
                  <a:pos x="152" y="0"/>
                </a:cxn>
                <a:cxn ang="0">
                  <a:pos x="120" y="8"/>
                </a:cxn>
                <a:cxn ang="0">
                  <a:pos x="80" y="8"/>
                </a:cxn>
                <a:cxn ang="0">
                  <a:pos x="56" y="8"/>
                </a:cxn>
                <a:cxn ang="0">
                  <a:pos x="24" y="16"/>
                </a:cxn>
                <a:cxn ang="0">
                  <a:pos x="0" y="16"/>
                </a:cxn>
              </a:cxnLst>
              <a:rect l="0" t="0" r="r" b="b"/>
              <a:pathLst>
                <a:path w="152" h="152">
                  <a:moveTo>
                    <a:pt x="0" y="16"/>
                  </a:moveTo>
                  <a:lnTo>
                    <a:pt x="8" y="64"/>
                  </a:lnTo>
                  <a:lnTo>
                    <a:pt x="24" y="112"/>
                  </a:lnTo>
                  <a:lnTo>
                    <a:pt x="56" y="120"/>
                  </a:lnTo>
                  <a:lnTo>
                    <a:pt x="72" y="120"/>
                  </a:lnTo>
                  <a:lnTo>
                    <a:pt x="88" y="136"/>
                  </a:lnTo>
                  <a:lnTo>
                    <a:pt x="104" y="152"/>
                  </a:lnTo>
                  <a:lnTo>
                    <a:pt x="144" y="96"/>
                  </a:lnTo>
                  <a:lnTo>
                    <a:pt x="136" y="64"/>
                  </a:lnTo>
                  <a:lnTo>
                    <a:pt x="152" y="16"/>
                  </a:lnTo>
                  <a:lnTo>
                    <a:pt x="152" y="0"/>
                  </a:lnTo>
                  <a:lnTo>
                    <a:pt x="120" y="8"/>
                  </a:lnTo>
                  <a:lnTo>
                    <a:pt x="80" y="8"/>
                  </a:lnTo>
                  <a:lnTo>
                    <a:pt x="56" y="8"/>
                  </a:lnTo>
                  <a:lnTo>
                    <a:pt x="24" y="16"/>
                  </a:lnTo>
                  <a:lnTo>
                    <a:pt x="0" y="16"/>
                  </a:lnTo>
                  <a:close/>
                </a:path>
              </a:pathLst>
            </a:custGeom>
            <a:solidFill>
              <a:srgbClr val="FFFFFF"/>
            </a:solidFill>
            <a:ln w="127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p:cNvSpPr>
            <p:nvPr/>
          </p:nvSpPr>
          <p:spPr bwMode="auto">
            <a:xfrm>
              <a:off x="4156" y="3076"/>
              <a:ext cx="433" cy="506"/>
            </a:xfrm>
            <a:custGeom>
              <a:avLst/>
              <a:gdLst/>
              <a:ahLst/>
              <a:cxnLst>
                <a:cxn ang="0">
                  <a:pos x="256" y="24"/>
                </a:cxn>
                <a:cxn ang="0">
                  <a:pos x="289" y="32"/>
                </a:cxn>
                <a:cxn ang="0">
                  <a:pos x="361" y="64"/>
                </a:cxn>
                <a:cxn ang="0">
                  <a:pos x="401" y="113"/>
                </a:cxn>
                <a:cxn ang="0">
                  <a:pos x="433" y="273"/>
                </a:cxn>
                <a:cxn ang="0">
                  <a:pos x="409" y="281"/>
                </a:cxn>
                <a:cxn ang="0">
                  <a:pos x="425" y="353"/>
                </a:cxn>
                <a:cxn ang="0">
                  <a:pos x="409" y="377"/>
                </a:cxn>
                <a:cxn ang="0">
                  <a:pos x="345" y="417"/>
                </a:cxn>
                <a:cxn ang="0">
                  <a:pos x="353" y="466"/>
                </a:cxn>
                <a:cxn ang="0">
                  <a:pos x="168" y="482"/>
                </a:cxn>
                <a:cxn ang="0">
                  <a:pos x="72" y="458"/>
                </a:cxn>
                <a:cxn ang="0">
                  <a:pos x="64" y="506"/>
                </a:cxn>
                <a:cxn ang="0">
                  <a:pos x="24" y="433"/>
                </a:cxn>
                <a:cxn ang="0">
                  <a:pos x="16" y="409"/>
                </a:cxn>
                <a:cxn ang="0">
                  <a:pos x="24" y="329"/>
                </a:cxn>
                <a:cxn ang="0">
                  <a:pos x="16" y="281"/>
                </a:cxn>
                <a:cxn ang="0">
                  <a:pos x="0" y="273"/>
                </a:cxn>
                <a:cxn ang="0">
                  <a:pos x="16" y="177"/>
                </a:cxn>
                <a:cxn ang="0">
                  <a:pos x="48" y="88"/>
                </a:cxn>
                <a:cxn ang="0">
                  <a:pos x="104" y="56"/>
                </a:cxn>
                <a:cxn ang="0">
                  <a:pos x="160" y="40"/>
                </a:cxn>
                <a:cxn ang="0">
                  <a:pos x="192" y="72"/>
                </a:cxn>
                <a:cxn ang="0">
                  <a:pos x="232" y="16"/>
                </a:cxn>
                <a:cxn ang="0">
                  <a:pos x="232" y="0"/>
                </a:cxn>
                <a:cxn ang="0">
                  <a:pos x="256" y="24"/>
                </a:cxn>
              </a:cxnLst>
              <a:rect l="0" t="0" r="r" b="b"/>
              <a:pathLst>
                <a:path w="433" h="506">
                  <a:moveTo>
                    <a:pt x="256" y="24"/>
                  </a:moveTo>
                  <a:lnTo>
                    <a:pt x="289" y="32"/>
                  </a:lnTo>
                  <a:lnTo>
                    <a:pt x="361" y="64"/>
                  </a:lnTo>
                  <a:lnTo>
                    <a:pt x="401" y="113"/>
                  </a:lnTo>
                  <a:lnTo>
                    <a:pt x="433" y="273"/>
                  </a:lnTo>
                  <a:lnTo>
                    <a:pt x="409" y="281"/>
                  </a:lnTo>
                  <a:lnTo>
                    <a:pt x="425" y="353"/>
                  </a:lnTo>
                  <a:lnTo>
                    <a:pt x="409" y="377"/>
                  </a:lnTo>
                  <a:lnTo>
                    <a:pt x="345" y="417"/>
                  </a:lnTo>
                  <a:lnTo>
                    <a:pt x="353" y="466"/>
                  </a:lnTo>
                  <a:lnTo>
                    <a:pt x="168" y="482"/>
                  </a:lnTo>
                  <a:lnTo>
                    <a:pt x="72" y="458"/>
                  </a:lnTo>
                  <a:lnTo>
                    <a:pt x="64" y="506"/>
                  </a:lnTo>
                  <a:lnTo>
                    <a:pt x="24" y="433"/>
                  </a:lnTo>
                  <a:lnTo>
                    <a:pt x="16" y="409"/>
                  </a:lnTo>
                  <a:lnTo>
                    <a:pt x="24" y="329"/>
                  </a:lnTo>
                  <a:lnTo>
                    <a:pt x="16" y="281"/>
                  </a:lnTo>
                  <a:lnTo>
                    <a:pt x="0" y="273"/>
                  </a:lnTo>
                  <a:lnTo>
                    <a:pt x="16" y="177"/>
                  </a:lnTo>
                  <a:lnTo>
                    <a:pt x="48" y="88"/>
                  </a:lnTo>
                  <a:lnTo>
                    <a:pt x="104" y="56"/>
                  </a:lnTo>
                  <a:lnTo>
                    <a:pt x="160" y="40"/>
                  </a:lnTo>
                  <a:lnTo>
                    <a:pt x="192" y="72"/>
                  </a:lnTo>
                  <a:lnTo>
                    <a:pt x="232" y="16"/>
                  </a:lnTo>
                  <a:lnTo>
                    <a:pt x="232" y="0"/>
                  </a:lnTo>
                  <a:lnTo>
                    <a:pt x="256" y="24"/>
                  </a:lnTo>
                  <a:close/>
                </a:path>
              </a:pathLst>
            </a:custGeom>
            <a:solidFill>
              <a:srgbClr val="FFFFFF"/>
            </a:solidFill>
            <a:ln w="127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p:nvSpPr>
          <p:spPr bwMode="auto">
            <a:xfrm>
              <a:off x="4156" y="3534"/>
              <a:ext cx="361" cy="770"/>
            </a:xfrm>
            <a:custGeom>
              <a:avLst/>
              <a:gdLst/>
              <a:ahLst/>
              <a:cxnLst>
                <a:cxn ang="0">
                  <a:pos x="72" y="0"/>
                </a:cxn>
                <a:cxn ang="0">
                  <a:pos x="168" y="24"/>
                </a:cxn>
                <a:cxn ang="0">
                  <a:pos x="353" y="8"/>
                </a:cxn>
                <a:cxn ang="0">
                  <a:pos x="353" y="72"/>
                </a:cxn>
                <a:cxn ang="0">
                  <a:pos x="353" y="160"/>
                </a:cxn>
                <a:cxn ang="0">
                  <a:pos x="353" y="224"/>
                </a:cxn>
                <a:cxn ang="0">
                  <a:pos x="345" y="296"/>
                </a:cxn>
                <a:cxn ang="0">
                  <a:pos x="361" y="626"/>
                </a:cxn>
                <a:cxn ang="0">
                  <a:pos x="337" y="642"/>
                </a:cxn>
                <a:cxn ang="0">
                  <a:pos x="337" y="698"/>
                </a:cxn>
                <a:cxn ang="0">
                  <a:pos x="353" y="730"/>
                </a:cxn>
                <a:cxn ang="0">
                  <a:pos x="345" y="762"/>
                </a:cxn>
                <a:cxn ang="0">
                  <a:pos x="313" y="770"/>
                </a:cxn>
                <a:cxn ang="0">
                  <a:pos x="272" y="770"/>
                </a:cxn>
                <a:cxn ang="0">
                  <a:pos x="232" y="762"/>
                </a:cxn>
                <a:cxn ang="0">
                  <a:pos x="232" y="730"/>
                </a:cxn>
                <a:cxn ang="0">
                  <a:pos x="248" y="674"/>
                </a:cxn>
                <a:cxn ang="0">
                  <a:pos x="256" y="650"/>
                </a:cxn>
                <a:cxn ang="0">
                  <a:pos x="240" y="634"/>
                </a:cxn>
                <a:cxn ang="0">
                  <a:pos x="216" y="505"/>
                </a:cxn>
                <a:cxn ang="0">
                  <a:pos x="192" y="345"/>
                </a:cxn>
                <a:cxn ang="0">
                  <a:pos x="192" y="449"/>
                </a:cxn>
                <a:cxn ang="0">
                  <a:pos x="200" y="617"/>
                </a:cxn>
                <a:cxn ang="0">
                  <a:pos x="184" y="634"/>
                </a:cxn>
                <a:cxn ang="0">
                  <a:pos x="184" y="674"/>
                </a:cxn>
                <a:cxn ang="0">
                  <a:pos x="192" y="706"/>
                </a:cxn>
                <a:cxn ang="0">
                  <a:pos x="144" y="730"/>
                </a:cxn>
                <a:cxn ang="0">
                  <a:pos x="128" y="730"/>
                </a:cxn>
                <a:cxn ang="0">
                  <a:pos x="104" y="746"/>
                </a:cxn>
                <a:cxn ang="0">
                  <a:pos x="40" y="754"/>
                </a:cxn>
                <a:cxn ang="0">
                  <a:pos x="8" y="746"/>
                </a:cxn>
                <a:cxn ang="0">
                  <a:pos x="0" y="730"/>
                </a:cxn>
                <a:cxn ang="0">
                  <a:pos x="8" y="698"/>
                </a:cxn>
                <a:cxn ang="0">
                  <a:pos x="56" y="682"/>
                </a:cxn>
                <a:cxn ang="0">
                  <a:pos x="72" y="666"/>
                </a:cxn>
                <a:cxn ang="0">
                  <a:pos x="80" y="650"/>
                </a:cxn>
                <a:cxn ang="0">
                  <a:pos x="72" y="642"/>
                </a:cxn>
                <a:cxn ang="0">
                  <a:pos x="56" y="457"/>
                </a:cxn>
                <a:cxn ang="0">
                  <a:pos x="48" y="369"/>
                </a:cxn>
                <a:cxn ang="0">
                  <a:pos x="56" y="224"/>
                </a:cxn>
                <a:cxn ang="0">
                  <a:pos x="64" y="112"/>
                </a:cxn>
                <a:cxn ang="0">
                  <a:pos x="64" y="48"/>
                </a:cxn>
                <a:cxn ang="0">
                  <a:pos x="72" y="0"/>
                </a:cxn>
              </a:cxnLst>
              <a:rect l="0" t="0" r="r" b="b"/>
              <a:pathLst>
                <a:path w="361" h="770">
                  <a:moveTo>
                    <a:pt x="72" y="0"/>
                  </a:moveTo>
                  <a:lnTo>
                    <a:pt x="168" y="24"/>
                  </a:lnTo>
                  <a:lnTo>
                    <a:pt x="353" y="8"/>
                  </a:lnTo>
                  <a:lnTo>
                    <a:pt x="353" y="72"/>
                  </a:lnTo>
                  <a:lnTo>
                    <a:pt x="353" y="160"/>
                  </a:lnTo>
                  <a:lnTo>
                    <a:pt x="353" y="224"/>
                  </a:lnTo>
                  <a:lnTo>
                    <a:pt x="345" y="296"/>
                  </a:lnTo>
                  <a:lnTo>
                    <a:pt x="361" y="626"/>
                  </a:lnTo>
                  <a:lnTo>
                    <a:pt x="337" y="642"/>
                  </a:lnTo>
                  <a:lnTo>
                    <a:pt x="337" y="698"/>
                  </a:lnTo>
                  <a:lnTo>
                    <a:pt x="353" y="730"/>
                  </a:lnTo>
                  <a:lnTo>
                    <a:pt x="345" y="762"/>
                  </a:lnTo>
                  <a:lnTo>
                    <a:pt x="313" y="770"/>
                  </a:lnTo>
                  <a:lnTo>
                    <a:pt x="272" y="770"/>
                  </a:lnTo>
                  <a:lnTo>
                    <a:pt x="232" y="762"/>
                  </a:lnTo>
                  <a:lnTo>
                    <a:pt x="232" y="730"/>
                  </a:lnTo>
                  <a:lnTo>
                    <a:pt x="248" y="674"/>
                  </a:lnTo>
                  <a:lnTo>
                    <a:pt x="256" y="650"/>
                  </a:lnTo>
                  <a:lnTo>
                    <a:pt x="240" y="634"/>
                  </a:lnTo>
                  <a:lnTo>
                    <a:pt x="216" y="505"/>
                  </a:lnTo>
                  <a:lnTo>
                    <a:pt x="192" y="345"/>
                  </a:lnTo>
                  <a:lnTo>
                    <a:pt x="192" y="449"/>
                  </a:lnTo>
                  <a:lnTo>
                    <a:pt x="200" y="617"/>
                  </a:lnTo>
                  <a:lnTo>
                    <a:pt x="184" y="634"/>
                  </a:lnTo>
                  <a:lnTo>
                    <a:pt x="184" y="674"/>
                  </a:lnTo>
                  <a:lnTo>
                    <a:pt x="192" y="706"/>
                  </a:lnTo>
                  <a:lnTo>
                    <a:pt x="144" y="730"/>
                  </a:lnTo>
                  <a:lnTo>
                    <a:pt x="128" y="730"/>
                  </a:lnTo>
                  <a:lnTo>
                    <a:pt x="104" y="746"/>
                  </a:lnTo>
                  <a:lnTo>
                    <a:pt x="40" y="754"/>
                  </a:lnTo>
                  <a:lnTo>
                    <a:pt x="8" y="746"/>
                  </a:lnTo>
                  <a:lnTo>
                    <a:pt x="0" y="730"/>
                  </a:lnTo>
                  <a:lnTo>
                    <a:pt x="8" y="698"/>
                  </a:lnTo>
                  <a:lnTo>
                    <a:pt x="56" y="682"/>
                  </a:lnTo>
                  <a:lnTo>
                    <a:pt x="72" y="666"/>
                  </a:lnTo>
                  <a:lnTo>
                    <a:pt x="80" y="650"/>
                  </a:lnTo>
                  <a:lnTo>
                    <a:pt x="72" y="642"/>
                  </a:lnTo>
                  <a:lnTo>
                    <a:pt x="56" y="457"/>
                  </a:lnTo>
                  <a:lnTo>
                    <a:pt x="48" y="369"/>
                  </a:lnTo>
                  <a:lnTo>
                    <a:pt x="56" y="224"/>
                  </a:lnTo>
                  <a:lnTo>
                    <a:pt x="64" y="112"/>
                  </a:lnTo>
                  <a:lnTo>
                    <a:pt x="64" y="48"/>
                  </a:lnTo>
                  <a:lnTo>
                    <a:pt x="72" y="0"/>
                  </a:lnTo>
                  <a:close/>
                </a:path>
              </a:pathLst>
            </a:custGeom>
            <a:solidFill>
              <a:srgbClr val="FFFFFF"/>
            </a:solidFill>
            <a:ln w="127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Rectangle 13"/>
            <p:cNvSpPr>
              <a:spLocks noChangeArrowheads="1"/>
            </p:cNvSpPr>
            <p:nvPr/>
          </p:nvSpPr>
          <p:spPr bwMode="auto">
            <a:xfrm>
              <a:off x="3136" y="2033"/>
              <a:ext cx="1156" cy="57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8" name="Rectangle 14"/>
            <p:cNvSpPr>
              <a:spLocks noChangeArrowheads="1"/>
            </p:cNvSpPr>
            <p:nvPr/>
          </p:nvSpPr>
          <p:spPr bwMode="auto">
            <a:xfrm>
              <a:off x="3136" y="2000"/>
              <a:ext cx="441" cy="28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cs typeface="Arial" pitchFamily="34" charset="0"/>
                </a:rPr>
                <a:t>Eh?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9" name="Rectangle 15"/>
            <p:cNvSpPr>
              <a:spLocks noChangeArrowheads="1"/>
            </p:cNvSpPr>
            <p:nvPr/>
          </p:nvSpPr>
          <p:spPr bwMode="auto">
            <a:xfrm>
              <a:off x="3482" y="2000"/>
              <a:ext cx="484" cy="2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cs typeface="Arial" pitchFamily="34" charset="0"/>
                </a:rPr>
                <a:t>What’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40" name="Rectangle 16"/>
            <p:cNvSpPr>
              <a:spLocks noChangeArrowheads="1"/>
            </p:cNvSpPr>
            <p:nvPr/>
          </p:nvSpPr>
          <p:spPr bwMode="auto">
            <a:xfrm>
              <a:off x="3955" y="2000"/>
              <a:ext cx="209" cy="28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cs typeface="Arial" pitchFamily="34" charset="0"/>
                </a:rPr>
                <a:t>s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41" name="Rectangle 17"/>
            <p:cNvSpPr>
              <a:spLocks noChangeArrowheads="1"/>
            </p:cNvSpPr>
            <p:nvPr/>
          </p:nvSpPr>
          <p:spPr bwMode="auto">
            <a:xfrm>
              <a:off x="3136" y="2209"/>
              <a:ext cx="754" cy="28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cs typeface="Arial" pitchFamily="34" charset="0"/>
                </a:rPr>
                <a:t>convex?</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smtClean="0"/>
              <a:t>2/11/2013</a:t>
            </a:r>
            <a:endParaRPr lang="en-US" altLang="en-US"/>
          </a:p>
        </p:txBody>
      </p:sp>
      <p:sp>
        <p:nvSpPr>
          <p:cNvPr id="6" name="Slide Number Placeholder 6"/>
          <p:cNvSpPr>
            <a:spLocks noGrp="1"/>
          </p:cNvSpPr>
          <p:nvPr>
            <p:ph type="sldNum" sz="quarter" idx="12"/>
          </p:nvPr>
        </p:nvSpPr>
        <p:spPr/>
        <p:txBody>
          <a:bodyPr/>
          <a:lstStyle/>
          <a:p>
            <a:fld id="{B72F5A79-F069-4584-A9A4-30EF7095C53A}" type="slidenum">
              <a:rPr lang="en-US" altLang="en-US"/>
              <a:pPr/>
              <a:t>4</a:t>
            </a:fld>
            <a:endParaRPr lang="en-US" altLang="en-US"/>
          </a:p>
        </p:txBody>
      </p:sp>
      <p:sp>
        <p:nvSpPr>
          <p:cNvPr id="7170" name="Rectangle 2"/>
          <p:cNvSpPr>
            <a:spLocks noGrp="1" noChangeArrowheads="1"/>
          </p:cNvSpPr>
          <p:nvPr>
            <p:ph type="title"/>
          </p:nvPr>
        </p:nvSpPr>
        <p:spPr>
          <a:xfrm>
            <a:off x="533400" y="457200"/>
            <a:ext cx="7772400" cy="1143000"/>
          </a:xfrm>
        </p:spPr>
        <p:txBody>
          <a:bodyPr/>
          <a:lstStyle/>
          <a:p>
            <a:r>
              <a:rPr lang="en-US" altLang="en-US"/>
              <a:t>Why Convex Hulls?</a:t>
            </a:r>
          </a:p>
        </p:txBody>
      </p:sp>
      <p:pic>
        <p:nvPicPr>
          <p:cNvPr id="7174" name="Picture 6"/>
          <p:cNvPicPr>
            <a:picLocks noChangeAspect="1" noChangeArrowheads="1"/>
          </p:cNvPicPr>
          <p:nvPr/>
        </p:nvPicPr>
        <p:blipFill>
          <a:blip r:embed="rId2" cstate="print"/>
          <a:srcRect/>
          <a:stretch>
            <a:fillRect/>
          </a:stretch>
        </p:blipFill>
        <p:spPr bwMode="auto">
          <a:xfrm>
            <a:off x="1219200" y="6096000"/>
            <a:ext cx="6464300" cy="63500"/>
          </a:xfrm>
          <a:prstGeom prst="rect">
            <a:avLst/>
          </a:prstGeom>
          <a:noFill/>
          <a:ln w="9525">
            <a:noFill/>
            <a:miter lim="800000"/>
            <a:headEnd/>
            <a:tailEnd/>
          </a:ln>
          <a:effectLst/>
        </p:spPr>
      </p:pic>
      <p:grpSp>
        <p:nvGrpSpPr>
          <p:cNvPr id="2" name="Group 4"/>
          <p:cNvGrpSpPr>
            <a:grpSpLocks noChangeAspect="1"/>
          </p:cNvGrpSpPr>
          <p:nvPr/>
        </p:nvGrpSpPr>
        <p:grpSpPr bwMode="auto">
          <a:xfrm>
            <a:off x="1371600" y="1447800"/>
            <a:ext cx="6248400" cy="4703763"/>
            <a:chOff x="864" y="912"/>
            <a:chExt cx="3936" cy="2963"/>
          </a:xfrm>
        </p:grpSpPr>
        <p:sp>
          <p:nvSpPr>
            <p:cNvPr id="2051" name="AutoShape 3"/>
            <p:cNvSpPr>
              <a:spLocks noChangeAspect="1" noChangeArrowheads="1" noTextEdit="1"/>
            </p:cNvSpPr>
            <p:nvPr/>
          </p:nvSpPr>
          <p:spPr bwMode="auto">
            <a:xfrm>
              <a:off x="864" y="912"/>
              <a:ext cx="3936" cy="2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53" name="Freeform 5"/>
            <p:cNvSpPr>
              <a:spLocks/>
            </p:cNvSpPr>
            <p:nvPr/>
          </p:nvSpPr>
          <p:spPr bwMode="auto">
            <a:xfrm>
              <a:off x="2937" y="917"/>
              <a:ext cx="1452" cy="520"/>
            </a:xfrm>
            <a:custGeom>
              <a:avLst/>
              <a:gdLst/>
              <a:ahLst/>
              <a:cxnLst>
                <a:cxn ang="0">
                  <a:pos x="1016" y="520"/>
                </a:cxn>
                <a:cxn ang="0">
                  <a:pos x="1226" y="520"/>
                </a:cxn>
                <a:cxn ang="0">
                  <a:pos x="1323" y="510"/>
                </a:cxn>
                <a:cxn ang="0">
                  <a:pos x="1395" y="494"/>
                </a:cxn>
                <a:cxn ang="0">
                  <a:pos x="1427" y="458"/>
                </a:cxn>
                <a:cxn ang="0">
                  <a:pos x="1452" y="400"/>
                </a:cxn>
                <a:cxn ang="0">
                  <a:pos x="1452" y="260"/>
                </a:cxn>
                <a:cxn ang="0">
                  <a:pos x="1452" y="120"/>
                </a:cxn>
                <a:cxn ang="0">
                  <a:pos x="1427" y="68"/>
                </a:cxn>
                <a:cxn ang="0">
                  <a:pos x="1395" y="31"/>
                </a:cxn>
                <a:cxn ang="0">
                  <a:pos x="1323" y="16"/>
                </a:cxn>
                <a:cxn ang="0">
                  <a:pos x="1185" y="0"/>
                </a:cxn>
                <a:cxn ang="0">
                  <a:pos x="726" y="0"/>
                </a:cxn>
                <a:cxn ang="0">
                  <a:pos x="266" y="0"/>
                </a:cxn>
                <a:cxn ang="0">
                  <a:pos x="129" y="16"/>
                </a:cxn>
                <a:cxn ang="0">
                  <a:pos x="56" y="31"/>
                </a:cxn>
                <a:cxn ang="0">
                  <a:pos x="24" y="68"/>
                </a:cxn>
                <a:cxn ang="0">
                  <a:pos x="0" y="120"/>
                </a:cxn>
                <a:cxn ang="0">
                  <a:pos x="0" y="260"/>
                </a:cxn>
                <a:cxn ang="0">
                  <a:pos x="0" y="400"/>
                </a:cxn>
                <a:cxn ang="0">
                  <a:pos x="24" y="458"/>
                </a:cxn>
                <a:cxn ang="0">
                  <a:pos x="56" y="494"/>
                </a:cxn>
                <a:cxn ang="0">
                  <a:pos x="129" y="510"/>
                </a:cxn>
                <a:cxn ang="0">
                  <a:pos x="266" y="520"/>
                </a:cxn>
                <a:cxn ang="0">
                  <a:pos x="774" y="520"/>
                </a:cxn>
                <a:cxn ang="0">
                  <a:pos x="1016" y="520"/>
                </a:cxn>
              </a:cxnLst>
              <a:rect l="0" t="0" r="r" b="b"/>
              <a:pathLst>
                <a:path w="1452" h="520">
                  <a:moveTo>
                    <a:pt x="1016" y="520"/>
                  </a:moveTo>
                  <a:lnTo>
                    <a:pt x="1226" y="520"/>
                  </a:lnTo>
                  <a:lnTo>
                    <a:pt x="1323" y="510"/>
                  </a:lnTo>
                  <a:lnTo>
                    <a:pt x="1395" y="494"/>
                  </a:lnTo>
                  <a:lnTo>
                    <a:pt x="1427" y="458"/>
                  </a:lnTo>
                  <a:lnTo>
                    <a:pt x="1452" y="400"/>
                  </a:lnTo>
                  <a:lnTo>
                    <a:pt x="1452" y="260"/>
                  </a:lnTo>
                  <a:lnTo>
                    <a:pt x="1452" y="120"/>
                  </a:lnTo>
                  <a:lnTo>
                    <a:pt x="1427" y="68"/>
                  </a:lnTo>
                  <a:lnTo>
                    <a:pt x="1395" y="31"/>
                  </a:lnTo>
                  <a:lnTo>
                    <a:pt x="1323" y="16"/>
                  </a:lnTo>
                  <a:lnTo>
                    <a:pt x="1185" y="0"/>
                  </a:lnTo>
                  <a:lnTo>
                    <a:pt x="726" y="0"/>
                  </a:lnTo>
                  <a:lnTo>
                    <a:pt x="266" y="0"/>
                  </a:lnTo>
                  <a:lnTo>
                    <a:pt x="129" y="16"/>
                  </a:lnTo>
                  <a:lnTo>
                    <a:pt x="56" y="31"/>
                  </a:lnTo>
                  <a:lnTo>
                    <a:pt x="24" y="68"/>
                  </a:lnTo>
                  <a:lnTo>
                    <a:pt x="0" y="120"/>
                  </a:lnTo>
                  <a:lnTo>
                    <a:pt x="0" y="260"/>
                  </a:lnTo>
                  <a:lnTo>
                    <a:pt x="0" y="400"/>
                  </a:lnTo>
                  <a:lnTo>
                    <a:pt x="24" y="458"/>
                  </a:lnTo>
                  <a:lnTo>
                    <a:pt x="56" y="494"/>
                  </a:lnTo>
                  <a:lnTo>
                    <a:pt x="129" y="510"/>
                  </a:lnTo>
                  <a:lnTo>
                    <a:pt x="266" y="520"/>
                  </a:lnTo>
                  <a:lnTo>
                    <a:pt x="774" y="520"/>
                  </a:lnTo>
                  <a:lnTo>
                    <a:pt x="1016" y="52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4" name="Freeform 6"/>
            <p:cNvSpPr>
              <a:spLocks/>
            </p:cNvSpPr>
            <p:nvPr/>
          </p:nvSpPr>
          <p:spPr bwMode="auto">
            <a:xfrm>
              <a:off x="2937" y="917"/>
              <a:ext cx="1452" cy="520"/>
            </a:xfrm>
            <a:custGeom>
              <a:avLst/>
              <a:gdLst/>
              <a:ahLst/>
              <a:cxnLst>
                <a:cxn ang="0">
                  <a:pos x="1016" y="520"/>
                </a:cxn>
                <a:cxn ang="0">
                  <a:pos x="1226" y="520"/>
                </a:cxn>
                <a:cxn ang="0">
                  <a:pos x="1323" y="510"/>
                </a:cxn>
                <a:cxn ang="0">
                  <a:pos x="1395" y="494"/>
                </a:cxn>
                <a:cxn ang="0">
                  <a:pos x="1427" y="458"/>
                </a:cxn>
                <a:cxn ang="0">
                  <a:pos x="1452" y="400"/>
                </a:cxn>
                <a:cxn ang="0">
                  <a:pos x="1452" y="260"/>
                </a:cxn>
                <a:cxn ang="0">
                  <a:pos x="1452" y="120"/>
                </a:cxn>
                <a:cxn ang="0">
                  <a:pos x="1427" y="68"/>
                </a:cxn>
                <a:cxn ang="0">
                  <a:pos x="1395" y="31"/>
                </a:cxn>
                <a:cxn ang="0">
                  <a:pos x="1323" y="16"/>
                </a:cxn>
                <a:cxn ang="0">
                  <a:pos x="1185" y="0"/>
                </a:cxn>
                <a:cxn ang="0">
                  <a:pos x="726" y="0"/>
                </a:cxn>
                <a:cxn ang="0">
                  <a:pos x="266" y="0"/>
                </a:cxn>
                <a:cxn ang="0">
                  <a:pos x="129" y="16"/>
                </a:cxn>
                <a:cxn ang="0">
                  <a:pos x="56" y="31"/>
                </a:cxn>
                <a:cxn ang="0">
                  <a:pos x="24" y="68"/>
                </a:cxn>
                <a:cxn ang="0">
                  <a:pos x="0" y="120"/>
                </a:cxn>
                <a:cxn ang="0">
                  <a:pos x="0" y="260"/>
                </a:cxn>
                <a:cxn ang="0">
                  <a:pos x="0" y="400"/>
                </a:cxn>
                <a:cxn ang="0">
                  <a:pos x="24" y="458"/>
                </a:cxn>
                <a:cxn ang="0">
                  <a:pos x="56" y="494"/>
                </a:cxn>
                <a:cxn ang="0">
                  <a:pos x="129" y="510"/>
                </a:cxn>
                <a:cxn ang="0">
                  <a:pos x="266" y="520"/>
                </a:cxn>
                <a:cxn ang="0">
                  <a:pos x="774" y="520"/>
                </a:cxn>
              </a:cxnLst>
              <a:rect l="0" t="0" r="r" b="b"/>
              <a:pathLst>
                <a:path w="1452" h="520">
                  <a:moveTo>
                    <a:pt x="1016" y="520"/>
                  </a:moveTo>
                  <a:lnTo>
                    <a:pt x="1226" y="520"/>
                  </a:lnTo>
                  <a:lnTo>
                    <a:pt x="1323" y="510"/>
                  </a:lnTo>
                  <a:lnTo>
                    <a:pt x="1395" y="494"/>
                  </a:lnTo>
                  <a:lnTo>
                    <a:pt x="1427" y="458"/>
                  </a:lnTo>
                  <a:lnTo>
                    <a:pt x="1452" y="400"/>
                  </a:lnTo>
                  <a:lnTo>
                    <a:pt x="1452" y="260"/>
                  </a:lnTo>
                  <a:lnTo>
                    <a:pt x="1452" y="120"/>
                  </a:lnTo>
                  <a:lnTo>
                    <a:pt x="1427" y="68"/>
                  </a:lnTo>
                  <a:lnTo>
                    <a:pt x="1395" y="31"/>
                  </a:lnTo>
                  <a:lnTo>
                    <a:pt x="1323" y="16"/>
                  </a:lnTo>
                  <a:lnTo>
                    <a:pt x="1185" y="0"/>
                  </a:lnTo>
                  <a:lnTo>
                    <a:pt x="726" y="0"/>
                  </a:lnTo>
                  <a:lnTo>
                    <a:pt x="266" y="0"/>
                  </a:lnTo>
                  <a:lnTo>
                    <a:pt x="129" y="16"/>
                  </a:lnTo>
                  <a:lnTo>
                    <a:pt x="56" y="31"/>
                  </a:lnTo>
                  <a:lnTo>
                    <a:pt x="24" y="68"/>
                  </a:lnTo>
                  <a:lnTo>
                    <a:pt x="0" y="120"/>
                  </a:lnTo>
                  <a:lnTo>
                    <a:pt x="0" y="260"/>
                  </a:lnTo>
                  <a:lnTo>
                    <a:pt x="0" y="400"/>
                  </a:lnTo>
                  <a:lnTo>
                    <a:pt x="24" y="458"/>
                  </a:lnTo>
                  <a:lnTo>
                    <a:pt x="56" y="494"/>
                  </a:lnTo>
                  <a:lnTo>
                    <a:pt x="129" y="510"/>
                  </a:lnTo>
                  <a:lnTo>
                    <a:pt x="266" y="520"/>
                  </a:lnTo>
                  <a:lnTo>
                    <a:pt x="774" y="520"/>
                  </a:lnTo>
                </a:path>
              </a:pathLst>
            </a:custGeom>
            <a:noFill/>
            <a:ln w="127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5" name="Freeform 7"/>
            <p:cNvSpPr>
              <a:spLocks/>
            </p:cNvSpPr>
            <p:nvPr/>
          </p:nvSpPr>
          <p:spPr bwMode="auto">
            <a:xfrm>
              <a:off x="3711" y="1437"/>
              <a:ext cx="363" cy="104"/>
            </a:xfrm>
            <a:custGeom>
              <a:avLst/>
              <a:gdLst/>
              <a:ahLst/>
              <a:cxnLst>
                <a:cxn ang="0">
                  <a:pos x="242" y="0"/>
                </a:cxn>
                <a:cxn ang="0">
                  <a:pos x="363" y="104"/>
                </a:cxn>
                <a:cxn ang="0">
                  <a:pos x="0" y="0"/>
                </a:cxn>
                <a:cxn ang="0">
                  <a:pos x="242" y="0"/>
                </a:cxn>
              </a:cxnLst>
              <a:rect l="0" t="0" r="r" b="b"/>
              <a:pathLst>
                <a:path w="363" h="104">
                  <a:moveTo>
                    <a:pt x="242" y="0"/>
                  </a:moveTo>
                  <a:lnTo>
                    <a:pt x="363" y="104"/>
                  </a:lnTo>
                  <a:lnTo>
                    <a:pt x="0" y="0"/>
                  </a:lnTo>
                  <a:lnTo>
                    <a:pt x="24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6" name="Freeform 8"/>
            <p:cNvSpPr>
              <a:spLocks/>
            </p:cNvSpPr>
            <p:nvPr/>
          </p:nvSpPr>
          <p:spPr bwMode="auto">
            <a:xfrm>
              <a:off x="3711" y="1437"/>
              <a:ext cx="363" cy="104"/>
            </a:xfrm>
            <a:custGeom>
              <a:avLst/>
              <a:gdLst/>
              <a:ahLst/>
              <a:cxnLst>
                <a:cxn ang="0">
                  <a:pos x="242" y="0"/>
                </a:cxn>
                <a:cxn ang="0">
                  <a:pos x="363" y="104"/>
                </a:cxn>
                <a:cxn ang="0">
                  <a:pos x="0" y="0"/>
                </a:cxn>
              </a:cxnLst>
              <a:rect l="0" t="0" r="r" b="b"/>
              <a:pathLst>
                <a:path w="363" h="104">
                  <a:moveTo>
                    <a:pt x="242" y="0"/>
                  </a:moveTo>
                  <a:lnTo>
                    <a:pt x="363" y="104"/>
                  </a:lnTo>
                  <a:lnTo>
                    <a:pt x="0" y="0"/>
                  </a:lnTo>
                </a:path>
              </a:pathLst>
            </a:custGeom>
            <a:noFill/>
            <a:ln w="127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7" name="Freeform 9"/>
            <p:cNvSpPr>
              <a:spLocks/>
            </p:cNvSpPr>
            <p:nvPr/>
          </p:nvSpPr>
          <p:spPr bwMode="auto">
            <a:xfrm>
              <a:off x="4219" y="1494"/>
              <a:ext cx="210" cy="78"/>
            </a:xfrm>
            <a:custGeom>
              <a:avLst/>
              <a:gdLst/>
              <a:ahLst/>
              <a:cxnLst>
                <a:cxn ang="0">
                  <a:pos x="0" y="68"/>
                </a:cxn>
                <a:cxn ang="0">
                  <a:pos x="41" y="57"/>
                </a:cxn>
                <a:cxn ang="0">
                  <a:pos x="57" y="26"/>
                </a:cxn>
                <a:cxn ang="0">
                  <a:pos x="81" y="11"/>
                </a:cxn>
                <a:cxn ang="0">
                  <a:pos x="97" y="5"/>
                </a:cxn>
                <a:cxn ang="0">
                  <a:pos x="121" y="0"/>
                </a:cxn>
                <a:cxn ang="0">
                  <a:pos x="170" y="5"/>
                </a:cxn>
                <a:cxn ang="0">
                  <a:pos x="194" y="21"/>
                </a:cxn>
                <a:cxn ang="0">
                  <a:pos x="202" y="42"/>
                </a:cxn>
                <a:cxn ang="0">
                  <a:pos x="202" y="52"/>
                </a:cxn>
                <a:cxn ang="0">
                  <a:pos x="210" y="57"/>
                </a:cxn>
                <a:cxn ang="0">
                  <a:pos x="210" y="68"/>
                </a:cxn>
                <a:cxn ang="0">
                  <a:pos x="170" y="73"/>
                </a:cxn>
                <a:cxn ang="0">
                  <a:pos x="129" y="73"/>
                </a:cxn>
                <a:cxn ang="0">
                  <a:pos x="105" y="73"/>
                </a:cxn>
                <a:cxn ang="0">
                  <a:pos x="73" y="78"/>
                </a:cxn>
                <a:cxn ang="0">
                  <a:pos x="0" y="68"/>
                </a:cxn>
              </a:cxnLst>
              <a:rect l="0" t="0" r="r" b="b"/>
              <a:pathLst>
                <a:path w="210" h="78">
                  <a:moveTo>
                    <a:pt x="0" y="68"/>
                  </a:moveTo>
                  <a:lnTo>
                    <a:pt x="41" y="57"/>
                  </a:lnTo>
                  <a:lnTo>
                    <a:pt x="57" y="26"/>
                  </a:lnTo>
                  <a:lnTo>
                    <a:pt x="81" y="11"/>
                  </a:lnTo>
                  <a:lnTo>
                    <a:pt x="97" y="5"/>
                  </a:lnTo>
                  <a:lnTo>
                    <a:pt x="121" y="0"/>
                  </a:lnTo>
                  <a:lnTo>
                    <a:pt x="170" y="5"/>
                  </a:lnTo>
                  <a:lnTo>
                    <a:pt x="194" y="21"/>
                  </a:lnTo>
                  <a:lnTo>
                    <a:pt x="202" y="42"/>
                  </a:lnTo>
                  <a:lnTo>
                    <a:pt x="202" y="52"/>
                  </a:lnTo>
                  <a:lnTo>
                    <a:pt x="210" y="57"/>
                  </a:lnTo>
                  <a:lnTo>
                    <a:pt x="210" y="68"/>
                  </a:lnTo>
                  <a:lnTo>
                    <a:pt x="170" y="73"/>
                  </a:lnTo>
                  <a:lnTo>
                    <a:pt x="129" y="73"/>
                  </a:lnTo>
                  <a:lnTo>
                    <a:pt x="105" y="73"/>
                  </a:lnTo>
                  <a:lnTo>
                    <a:pt x="73" y="78"/>
                  </a:lnTo>
                  <a:lnTo>
                    <a:pt x="0" y="68"/>
                  </a:lnTo>
                  <a:close/>
                </a:path>
              </a:pathLst>
            </a:custGeom>
            <a:solidFill>
              <a:srgbClr val="FFFFFF"/>
            </a:solidFill>
            <a:ln w="127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8" name="Freeform 10"/>
            <p:cNvSpPr>
              <a:spLocks/>
            </p:cNvSpPr>
            <p:nvPr/>
          </p:nvSpPr>
          <p:spPr bwMode="auto">
            <a:xfrm>
              <a:off x="4268" y="1562"/>
              <a:ext cx="153" cy="99"/>
            </a:xfrm>
            <a:custGeom>
              <a:avLst/>
              <a:gdLst/>
              <a:ahLst/>
              <a:cxnLst>
                <a:cxn ang="0">
                  <a:pos x="0" y="10"/>
                </a:cxn>
                <a:cxn ang="0">
                  <a:pos x="8" y="41"/>
                </a:cxn>
                <a:cxn ang="0">
                  <a:pos x="24" y="73"/>
                </a:cxn>
                <a:cxn ang="0">
                  <a:pos x="56" y="78"/>
                </a:cxn>
                <a:cxn ang="0">
                  <a:pos x="72" y="78"/>
                </a:cxn>
                <a:cxn ang="0">
                  <a:pos x="88" y="88"/>
                </a:cxn>
                <a:cxn ang="0">
                  <a:pos x="105" y="99"/>
                </a:cxn>
                <a:cxn ang="0">
                  <a:pos x="145" y="62"/>
                </a:cxn>
                <a:cxn ang="0">
                  <a:pos x="137" y="41"/>
                </a:cxn>
                <a:cxn ang="0">
                  <a:pos x="153" y="10"/>
                </a:cxn>
                <a:cxn ang="0">
                  <a:pos x="153" y="0"/>
                </a:cxn>
                <a:cxn ang="0">
                  <a:pos x="121" y="5"/>
                </a:cxn>
                <a:cxn ang="0">
                  <a:pos x="80" y="5"/>
                </a:cxn>
                <a:cxn ang="0">
                  <a:pos x="56" y="5"/>
                </a:cxn>
                <a:cxn ang="0">
                  <a:pos x="24" y="10"/>
                </a:cxn>
                <a:cxn ang="0">
                  <a:pos x="0" y="10"/>
                </a:cxn>
              </a:cxnLst>
              <a:rect l="0" t="0" r="r" b="b"/>
              <a:pathLst>
                <a:path w="153" h="99">
                  <a:moveTo>
                    <a:pt x="0" y="10"/>
                  </a:moveTo>
                  <a:lnTo>
                    <a:pt x="8" y="41"/>
                  </a:lnTo>
                  <a:lnTo>
                    <a:pt x="24" y="73"/>
                  </a:lnTo>
                  <a:lnTo>
                    <a:pt x="56" y="78"/>
                  </a:lnTo>
                  <a:lnTo>
                    <a:pt x="72" y="78"/>
                  </a:lnTo>
                  <a:lnTo>
                    <a:pt x="88" y="88"/>
                  </a:lnTo>
                  <a:lnTo>
                    <a:pt x="105" y="99"/>
                  </a:lnTo>
                  <a:lnTo>
                    <a:pt x="145" y="62"/>
                  </a:lnTo>
                  <a:lnTo>
                    <a:pt x="137" y="41"/>
                  </a:lnTo>
                  <a:lnTo>
                    <a:pt x="153" y="10"/>
                  </a:lnTo>
                  <a:lnTo>
                    <a:pt x="153" y="0"/>
                  </a:lnTo>
                  <a:lnTo>
                    <a:pt x="121" y="5"/>
                  </a:lnTo>
                  <a:lnTo>
                    <a:pt x="80" y="5"/>
                  </a:lnTo>
                  <a:lnTo>
                    <a:pt x="56" y="5"/>
                  </a:lnTo>
                  <a:lnTo>
                    <a:pt x="24" y="10"/>
                  </a:lnTo>
                  <a:lnTo>
                    <a:pt x="0" y="10"/>
                  </a:lnTo>
                  <a:close/>
                </a:path>
              </a:pathLst>
            </a:custGeom>
            <a:solidFill>
              <a:srgbClr val="FFFFFF"/>
            </a:solidFill>
            <a:ln w="127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9" name="Freeform 11"/>
            <p:cNvSpPr>
              <a:spLocks/>
            </p:cNvSpPr>
            <p:nvPr/>
          </p:nvSpPr>
          <p:spPr bwMode="auto">
            <a:xfrm>
              <a:off x="4179" y="1614"/>
              <a:ext cx="435" cy="327"/>
            </a:xfrm>
            <a:custGeom>
              <a:avLst/>
              <a:gdLst/>
              <a:ahLst/>
              <a:cxnLst>
                <a:cxn ang="0">
                  <a:pos x="258" y="15"/>
                </a:cxn>
                <a:cxn ang="0">
                  <a:pos x="290" y="21"/>
                </a:cxn>
                <a:cxn ang="0">
                  <a:pos x="363" y="41"/>
                </a:cxn>
                <a:cxn ang="0">
                  <a:pos x="403" y="73"/>
                </a:cxn>
                <a:cxn ang="0">
                  <a:pos x="435" y="177"/>
                </a:cxn>
                <a:cxn ang="0">
                  <a:pos x="411" y="182"/>
                </a:cxn>
                <a:cxn ang="0">
                  <a:pos x="427" y="228"/>
                </a:cxn>
                <a:cxn ang="0">
                  <a:pos x="411" y="244"/>
                </a:cxn>
                <a:cxn ang="0">
                  <a:pos x="347" y="270"/>
                </a:cxn>
                <a:cxn ang="0">
                  <a:pos x="355" y="301"/>
                </a:cxn>
                <a:cxn ang="0">
                  <a:pos x="169" y="312"/>
                </a:cxn>
                <a:cxn ang="0">
                  <a:pos x="73" y="296"/>
                </a:cxn>
                <a:cxn ang="0">
                  <a:pos x="64" y="327"/>
                </a:cxn>
                <a:cxn ang="0">
                  <a:pos x="24" y="280"/>
                </a:cxn>
                <a:cxn ang="0">
                  <a:pos x="16" y="265"/>
                </a:cxn>
                <a:cxn ang="0">
                  <a:pos x="24" y="213"/>
                </a:cxn>
                <a:cxn ang="0">
                  <a:pos x="16" y="182"/>
                </a:cxn>
                <a:cxn ang="0">
                  <a:pos x="0" y="177"/>
                </a:cxn>
                <a:cxn ang="0">
                  <a:pos x="16" y="114"/>
                </a:cxn>
                <a:cxn ang="0">
                  <a:pos x="48" y="57"/>
                </a:cxn>
                <a:cxn ang="0">
                  <a:pos x="105" y="36"/>
                </a:cxn>
                <a:cxn ang="0">
                  <a:pos x="161" y="26"/>
                </a:cxn>
                <a:cxn ang="0">
                  <a:pos x="194" y="47"/>
                </a:cxn>
                <a:cxn ang="0">
                  <a:pos x="234" y="10"/>
                </a:cxn>
                <a:cxn ang="0">
                  <a:pos x="234" y="0"/>
                </a:cxn>
                <a:cxn ang="0">
                  <a:pos x="258" y="15"/>
                </a:cxn>
              </a:cxnLst>
              <a:rect l="0" t="0" r="r" b="b"/>
              <a:pathLst>
                <a:path w="435" h="327">
                  <a:moveTo>
                    <a:pt x="258" y="15"/>
                  </a:moveTo>
                  <a:lnTo>
                    <a:pt x="290" y="21"/>
                  </a:lnTo>
                  <a:lnTo>
                    <a:pt x="363" y="41"/>
                  </a:lnTo>
                  <a:lnTo>
                    <a:pt x="403" y="73"/>
                  </a:lnTo>
                  <a:lnTo>
                    <a:pt x="435" y="177"/>
                  </a:lnTo>
                  <a:lnTo>
                    <a:pt x="411" y="182"/>
                  </a:lnTo>
                  <a:lnTo>
                    <a:pt x="427" y="228"/>
                  </a:lnTo>
                  <a:lnTo>
                    <a:pt x="411" y="244"/>
                  </a:lnTo>
                  <a:lnTo>
                    <a:pt x="347" y="270"/>
                  </a:lnTo>
                  <a:lnTo>
                    <a:pt x="355" y="301"/>
                  </a:lnTo>
                  <a:lnTo>
                    <a:pt x="169" y="312"/>
                  </a:lnTo>
                  <a:lnTo>
                    <a:pt x="73" y="296"/>
                  </a:lnTo>
                  <a:lnTo>
                    <a:pt x="64" y="327"/>
                  </a:lnTo>
                  <a:lnTo>
                    <a:pt x="24" y="280"/>
                  </a:lnTo>
                  <a:lnTo>
                    <a:pt x="16" y="265"/>
                  </a:lnTo>
                  <a:lnTo>
                    <a:pt x="24" y="213"/>
                  </a:lnTo>
                  <a:lnTo>
                    <a:pt x="16" y="182"/>
                  </a:lnTo>
                  <a:lnTo>
                    <a:pt x="0" y="177"/>
                  </a:lnTo>
                  <a:lnTo>
                    <a:pt x="16" y="114"/>
                  </a:lnTo>
                  <a:lnTo>
                    <a:pt x="48" y="57"/>
                  </a:lnTo>
                  <a:lnTo>
                    <a:pt x="105" y="36"/>
                  </a:lnTo>
                  <a:lnTo>
                    <a:pt x="161" y="26"/>
                  </a:lnTo>
                  <a:lnTo>
                    <a:pt x="194" y="47"/>
                  </a:lnTo>
                  <a:lnTo>
                    <a:pt x="234" y="10"/>
                  </a:lnTo>
                  <a:lnTo>
                    <a:pt x="234" y="0"/>
                  </a:lnTo>
                  <a:lnTo>
                    <a:pt x="258" y="15"/>
                  </a:lnTo>
                  <a:close/>
                </a:path>
              </a:pathLst>
            </a:custGeom>
            <a:solidFill>
              <a:srgbClr val="FFFFFF"/>
            </a:solidFill>
            <a:ln w="127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0" name="Freeform 12"/>
            <p:cNvSpPr>
              <a:spLocks/>
            </p:cNvSpPr>
            <p:nvPr/>
          </p:nvSpPr>
          <p:spPr bwMode="auto">
            <a:xfrm>
              <a:off x="4179" y="1910"/>
              <a:ext cx="363" cy="499"/>
            </a:xfrm>
            <a:custGeom>
              <a:avLst/>
              <a:gdLst/>
              <a:ahLst/>
              <a:cxnLst>
                <a:cxn ang="0">
                  <a:pos x="73" y="0"/>
                </a:cxn>
                <a:cxn ang="0">
                  <a:pos x="169" y="16"/>
                </a:cxn>
                <a:cxn ang="0">
                  <a:pos x="355" y="5"/>
                </a:cxn>
                <a:cxn ang="0">
                  <a:pos x="355" y="47"/>
                </a:cxn>
                <a:cxn ang="0">
                  <a:pos x="355" y="104"/>
                </a:cxn>
                <a:cxn ang="0">
                  <a:pos x="355" y="146"/>
                </a:cxn>
                <a:cxn ang="0">
                  <a:pos x="347" y="192"/>
                </a:cxn>
                <a:cxn ang="0">
                  <a:pos x="363" y="406"/>
                </a:cxn>
                <a:cxn ang="0">
                  <a:pos x="339" y="416"/>
                </a:cxn>
                <a:cxn ang="0">
                  <a:pos x="339" y="452"/>
                </a:cxn>
                <a:cxn ang="0">
                  <a:pos x="355" y="473"/>
                </a:cxn>
                <a:cxn ang="0">
                  <a:pos x="347" y="489"/>
                </a:cxn>
                <a:cxn ang="0">
                  <a:pos x="315" y="499"/>
                </a:cxn>
                <a:cxn ang="0">
                  <a:pos x="274" y="499"/>
                </a:cxn>
                <a:cxn ang="0">
                  <a:pos x="234" y="489"/>
                </a:cxn>
                <a:cxn ang="0">
                  <a:pos x="234" y="473"/>
                </a:cxn>
                <a:cxn ang="0">
                  <a:pos x="250" y="437"/>
                </a:cxn>
                <a:cxn ang="0">
                  <a:pos x="258" y="421"/>
                </a:cxn>
                <a:cxn ang="0">
                  <a:pos x="242" y="411"/>
                </a:cxn>
                <a:cxn ang="0">
                  <a:pos x="218" y="328"/>
                </a:cxn>
                <a:cxn ang="0">
                  <a:pos x="194" y="224"/>
                </a:cxn>
                <a:cxn ang="0">
                  <a:pos x="194" y="291"/>
                </a:cxn>
                <a:cxn ang="0">
                  <a:pos x="202" y="400"/>
                </a:cxn>
                <a:cxn ang="0">
                  <a:pos x="185" y="411"/>
                </a:cxn>
                <a:cxn ang="0">
                  <a:pos x="185" y="437"/>
                </a:cxn>
                <a:cxn ang="0">
                  <a:pos x="194" y="458"/>
                </a:cxn>
                <a:cxn ang="0">
                  <a:pos x="145" y="473"/>
                </a:cxn>
                <a:cxn ang="0">
                  <a:pos x="129" y="473"/>
                </a:cxn>
                <a:cxn ang="0">
                  <a:pos x="105" y="484"/>
                </a:cxn>
                <a:cxn ang="0">
                  <a:pos x="40" y="489"/>
                </a:cxn>
                <a:cxn ang="0">
                  <a:pos x="8" y="484"/>
                </a:cxn>
                <a:cxn ang="0">
                  <a:pos x="0" y="473"/>
                </a:cxn>
                <a:cxn ang="0">
                  <a:pos x="8" y="452"/>
                </a:cxn>
                <a:cxn ang="0">
                  <a:pos x="56" y="442"/>
                </a:cxn>
                <a:cxn ang="0">
                  <a:pos x="73" y="432"/>
                </a:cxn>
                <a:cxn ang="0">
                  <a:pos x="81" y="421"/>
                </a:cxn>
                <a:cxn ang="0">
                  <a:pos x="73" y="416"/>
                </a:cxn>
                <a:cxn ang="0">
                  <a:pos x="56" y="296"/>
                </a:cxn>
                <a:cxn ang="0">
                  <a:pos x="48" y="239"/>
                </a:cxn>
                <a:cxn ang="0">
                  <a:pos x="56" y="146"/>
                </a:cxn>
                <a:cxn ang="0">
                  <a:pos x="64" y="73"/>
                </a:cxn>
                <a:cxn ang="0">
                  <a:pos x="64" y="31"/>
                </a:cxn>
                <a:cxn ang="0">
                  <a:pos x="73" y="0"/>
                </a:cxn>
              </a:cxnLst>
              <a:rect l="0" t="0" r="r" b="b"/>
              <a:pathLst>
                <a:path w="363" h="499">
                  <a:moveTo>
                    <a:pt x="73" y="0"/>
                  </a:moveTo>
                  <a:lnTo>
                    <a:pt x="169" y="16"/>
                  </a:lnTo>
                  <a:lnTo>
                    <a:pt x="355" y="5"/>
                  </a:lnTo>
                  <a:lnTo>
                    <a:pt x="355" y="47"/>
                  </a:lnTo>
                  <a:lnTo>
                    <a:pt x="355" y="104"/>
                  </a:lnTo>
                  <a:lnTo>
                    <a:pt x="355" y="146"/>
                  </a:lnTo>
                  <a:lnTo>
                    <a:pt x="347" y="192"/>
                  </a:lnTo>
                  <a:lnTo>
                    <a:pt x="363" y="406"/>
                  </a:lnTo>
                  <a:lnTo>
                    <a:pt x="339" y="416"/>
                  </a:lnTo>
                  <a:lnTo>
                    <a:pt x="339" y="452"/>
                  </a:lnTo>
                  <a:lnTo>
                    <a:pt x="355" y="473"/>
                  </a:lnTo>
                  <a:lnTo>
                    <a:pt x="347" y="489"/>
                  </a:lnTo>
                  <a:lnTo>
                    <a:pt x="315" y="499"/>
                  </a:lnTo>
                  <a:lnTo>
                    <a:pt x="274" y="499"/>
                  </a:lnTo>
                  <a:lnTo>
                    <a:pt x="234" y="489"/>
                  </a:lnTo>
                  <a:lnTo>
                    <a:pt x="234" y="473"/>
                  </a:lnTo>
                  <a:lnTo>
                    <a:pt x="250" y="437"/>
                  </a:lnTo>
                  <a:lnTo>
                    <a:pt x="258" y="421"/>
                  </a:lnTo>
                  <a:lnTo>
                    <a:pt x="242" y="411"/>
                  </a:lnTo>
                  <a:lnTo>
                    <a:pt x="218" y="328"/>
                  </a:lnTo>
                  <a:lnTo>
                    <a:pt x="194" y="224"/>
                  </a:lnTo>
                  <a:lnTo>
                    <a:pt x="194" y="291"/>
                  </a:lnTo>
                  <a:lnTo>
                    <a:pt x="202" y="400"/>
                  </a:lnTo>
                  <a:lnTo>
                    <a:pt x="185" y="411"/>
                  </a:lnTo>
                  <a:lnTo>
                    <a:pt x="185" y="437"/>
                  </a:lnTo>
                  <a:lnTo>
                    <a:pt x="194" y="458"/>
                  </a:lnTo>
                  <a:lnTo>
                    <a:pt x="145" y="473"/>
                  </a:lnTo>
                  <a:lnTo>
                    <a:pt x="129" y="473"/>
                  </a:lnTo>
                  <a:lnTo>
                    <a:pt x="105" y="484"/>
                  </a:lnTo>
                  <a:lnTo>
                    <a:pt x="40" y="489"/>
                  </a:lnTo>
                  <a:lnTo>
                    <a:pt x="8" y="484"/>
                  </a:lnTo>
                  <a:lnTo>
                    <a:pt x="0" y="473"/>
                  </a:lnTo>
                  <a:lnTo>
                    <a:pt x="8" y="452"/>
                  </a:lnTo>
                  <a:lnTo>
                    <a:pt x="56" y="442"/>
                  </a:lnTo>
                  <a:lnTo>
                    <a:pt x="73" y="432"/>
                  </a:lnTo>
                  <a:lnTo>
                    <a:pt x="81" y="421"/>
                  </a:lnTo>
                  <a:lnTo>
                    <a:pt x="73" y="416"/>
                  </a:lnTo>
                  <a:lnTo>
                    <a:pt x="56" y="296"/>
                  </a:lnTo>
                  <a:lnTo>
                    <a:pt x="48" y="239"/>
                  </a:lnTo>
                  <a:lnTo>
                    <a:pt x="56" y="146"/>
                  </a:lnTo>
                  <a:lnTo>
                    <a:pt x="64" y="73"/>
                  </a:lnTo>
                  <a:lnTo>
                    <a:pt x="64" y="31"/>
                  </a:lnTo>
                  <a:lnTo>
                    <a:pt x="73" y="0"/>
                  </a:lnTo>
                  <a:close/>
                </a:path>
              </a:pathLst>
            </a:custGeom>
            <a:solidFill>
              <a:srgbClr val="FFFFFF"/>
            </a:solidFill>
            <a:ln w="127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1" name="Rectangle 13"/>
            <p:cNvSpPr>
              <a:spLocks noChangeArrowheads="1"/>
            </p:cNvSpPr>
            <p:nvPr/>
          </p:nvSpPr>
          <p:spPr bwMode="auto">
            <a:xfrm>
              <a:off x="2985" y="1016"/>
              <a:ext cx="1379" cy="30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62" name="Rectangle 14"/>
            <p:cNvSpPr>
              <a:spLocks noChangeArrowheads="1"/>
            </p:cNvSpPr>
            <p:nvPr/>
          </p:nvSpPr>
          <p:spPr bwMode="auto">
            <a:xfrm>
              <a:off x="2985" y="995"/>
              <a:ext cx="1500" cy="18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FF"/>
                  </a:solidFill>
                  <a:effectLst/>
                  <a:latin typeface="Times New Roman" pitchFamily="18" charset="0"/>
                  <a:cs typeface="Arial" pitchFamily="34" charset="0"/>
                </a:rPr>
                <a:t>Who cares about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3" name="Rectangle 15"/>
            <p:cNvSpPr>
              <a:spLocks noChangeArrowheads="1"/>
            </p:cNvSpPr>
            <p:nvPr/>
          </p:nvSpPr>
          <p:spPr bwMode="auto">
            <a:xfrm>
              <a:off x="2985" y="1130"/>
              <a:ext cx="1194" cy="18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FF"/>
                  </a:solidFill>
                  <a:effectLst/>
                  <a:latin typeface="Times New Roman" pitchFamily="18" charset="0"/>
                  <a:cs typeface="Arial" pitchFamily="34" charset="0"/>
                </a:rPr>
                <a:t>convex hulls?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4" name="Freeform 16"/>
            <p:cNvSpPr>
              <a:spLocks/>
            </p:cNvSpPr>
            <p:nvPr/>
          </p:nvSpPr>
          <p:spPr bwMode="auto">
            <a:xfrm>
              <a:off x="1098" y="1239"/>
              <a:ext cx="1452" cy="437"/>
            </a:xfrm>
            <a:custGeom>
              <a:avLst/>
              <a:gdLst/>
              <a:ahLst/>
              <a:cxnLst>
                <a:cxn ang="0">
                  <a:pos x="435" y="437"/>
                </a:cxn>
                <a:cxn ang="0">
                  <a:pos x="226" y="437"/>
                </a:cxn>
                <a:cxn ang="0">
                  <a:pos x="129" y="427"/>
                </a:cxn>
                <a:cxn ang="0">
                  <a:pos x="56" y="416"/>
                </a:cxn>
                <a:cxn ang="0">
                  <a:pos x="24" y="385"/>
                </a:cxn>
                <a:cxn ang="0">
                  <a:pos x="0" y="338"/>
                </a:cxn>
                <a:cxn ang="0">
                  <a:pos x="0" y="219"/>
                </a:cxn>
                <a:cxn ang="0">
                  <a:pos x="0" y="99"/>
                </a:cxn>
                <a:cxn ang="0">
                  <a:pos x="24" y="58"/>
                </a:cxn>
                <a:cxn ang="0">
                  <a:pos x="56" y="26"/>
                </a:cxn>
                <a:cxn ang="0">
                  <a:pos x="129" y="11"/>
                </a:cxn>
                <a:cxn ang="0">
                  <a:pos x="266" y="0"/>
                </a:cxn>
                <a:cxn ang="0">
                  <a:pos x="726" y="0"/>
                </a:cxn>
                <a:cxn ang="0">
                  <a:pos x="1186" y="0"/>
                </a:cxn>
                <a:cxn ang="0">
                  <a:pos x="1323" y="11"/>
                </a:cxn>
                <a:cxn ang="0">
                  <a:pos x="1395" y="26"/>
                </a:cxn>
                <a:cxn ang="0">
                  <a:pos x="1428" y="58"/>
                </a:cxn>
                <a:cxn ang="0">
                  <a:pos x="1452" y="99"/>
                </a:cxn>
                <a:cxn ang="0">
                  <a:pos x="1452" y="219"/>
                </a:cxn>
                <a:cxn ang="0">
                  <a:pos x="1452" y="338"/>
                </a:cxn>
                <a:cxn ang="0">
                  <a:pos x="1428" y="385"/>
                </a:cxn>
                <a:cxn ang="0">
                  <a:pos x="1395" y="416"/>
                </a:cxn>
                <a:cxn ang="0">
                  <a:pos x="1323" y="427"/>
                </a:cxn>
                <a:cxn ang="0">
                  <a:pos x="1186" y="437"/>
                </a:cxn>
                <a:cxn ang="0">
                  <a:pos x="677" y="437"/>
                </a:cxn>
                <a:cxn ang="0">
                  <a:pos x="435" y="437"/>
                </a:cxn>
              </a:cxnLst>
              <a:rect l="0" t="0" r="r" b="b"/>
              <a:pathLst>
                <a:path w="1452" h="437">
                  <a:moveTo>
                    <a:pt x="435" y="437"/>
                  </a:moveTo>
                  <a:lnTo>
                    <a:pt x="226" y="437"/>
                  </a:lnTo>
                  <a:lnTo>
                    <a:pt x="129" y="427"/>
                  </a:lnTo>
                  <a:lnTo>
                    <a:pt x="56" y="416"/>
                  </a:lnTo>
                  <a:lnTo>
                    <a:pt x="24" y="385"/>
                  </a:lnTo>
                  <a:lnTo>
                    <a:pt x="0" y="338"/>
                  </a:lnTo>
                  <a:lnTo>
                    <a:pt x="0" y="219"/>
                  </a:lnTo>
                  <a:lnTo>
                    <a:pt x="0" y="99"/>
                  </a:lnTo>
                  <a:lnTo>
                    <a:pt x="24" y="58"/>
                  </a:lnTo>
                  <a:lnTo>
                    <a:pt x="56" y="26"/>
                  </a:lnTo>
                  <a:lnTo>
                    <a:pt x="129" y="11"/>
                  </a:lnTo>
                  <a:lnTo>
                    <a:pt x="266" y="0"/>
                  </a:lnTo>
                  <a:lnTo>
                    <a:pt x="726" y="0"/>
                  </a:lnTo>
                  <a:lnTo>
                    <a:pt x="1186" y="0"/>
                  </a:lnTo>
                  <a:lnTo>
                    <a:pt x="1323" y="11"/>
                  </a:lnTo>
                  <a:lnTo>
                    <a:pt x="1395" y="26"/>
                  </a:lnTo>
                  <a:lnTo>
                    <a:pt x="1428" y="58"/>
                  </a:lnTo>
                  <a:lnTo>
                    <a:pt x="1452" y="99"/>
                  </a:lnTo>
                  <a:lnTo>
                    <a:pt x="1452" y="219"/>
                  </a:lnTo>
                  <a:lnTo>
                    <a:pt x="1452" y="338"/>
                  </a:lnTo>
                  <a:lnTo>
                    <a:pt x="1428" y="385"/>
                  </a:lnTo>
                  <a:lnTo>
                    <a:pt x="1395" y="416"/>
                  </a:lnTo>
                  <a:lnTo>
                    <a:pt x="1323" y="427"/>
                  </a:lnTo>
                  <a:lnTo>
                    <a:pt x="1186" y="437"/>
                  </a:lnTo>
                  <a:lnTo>
                    <a:pt x="677" y="437"/>
                  </a:lnTo>
                  <a:lnTo>
                    <a:pt x="435" y="4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5" name="Freeform 17"/>
            <p:cNvSpPr>
              <a:spLocks/>
            </p:cNvSpPr>
            <p:nvPr/>
          </p:nvSpPr>
          <p:spPr bwMode="auto">
            <a:xfrm>
              <a:off x="1098" y="1239"/>
              <a:ext cx="1452" cy="437"/>
            </a:xfrm>
            <a:custGeom>
              <a:avLst/>
              <a:gdLst/>
              <a:ahLst/>
              <a:cxnLst>
                <a:cxn ang="0">
                  <a:pos x="435" y="437"/>
                </a:cxn>
                <a:cxn ang="0">
                  <a:pos x="226" y="437"/>
                </a:cxn>
                <a:cxn ang="0">
                  <a:pos x="129" y="427"/>
                </a:cxn>
                <a:cxn ang="0">
                  <a:pos x="56" y="416"/>
                </a:cxn>
                <a:cxn ang="0">
                  <a:pos x="24" y="385"/>
                </a:cxn>
                <a:cxn ang="0">
                  <a:pos x="0" y="338"/>
                </a:cxn>
                <a:cxn ang="0">
                  <a:pos x="0" y="219"/>
                </a:cxn>
                <a:cxn ang="0">
                  <a:pos x="0" y="99"/>
                </a:cxn>
                <a:cxn ang="0">
                  <a:pos x="24" y="58"/>
                </a:cxn>
                <a:cxn ang="0">
                  <a:pos x="56" y="26"/>
                </a:cxn>
                <a:cxn ang="0">
                  <a:pos x="129" y="11"/>
                </a:cxn>
                <a:cxn ang="0">
                  <a:pos x="266" y="0"/>
                </a:cxn>
                <a:cxn ang="0">
                  <a:pos x="726" y="0"/>
                </a:cxn>
                <a:cxn ang="0">
                  <a:pos x="1186" y="0"/>
                </a:cxn>
                <a:cxn ang="0">
                  <a:pos x="1323" y="11"/>
                </a:cxn>
                <a:cxn ang="0">
                  <a:pos x="1395" y="26"/>
                </a:cxn>
                <a:cxn ang="0">
                  <a:pos x="1428" y="58"/>
                </a:cxn>
                <a:cxn ang="0">
                  <a:pos x="1452" y="99"/>
                </a:cxn>
                <a:cxn ang="0">
                  <a:pos x="1452" y="219"/>
                </a:cxn>
                <a:cxn ang="0">
                  <a:pos x="1452" y="338"/>
                </a:cxn>
                <a:cxn ang="0">
                  <a:pos x="1428" y="385"/>
                </a:cxn>
                <a:cxn ang="0">
                  <a:pos x="1395" y="416"/>
                </a:cxn>
                <a:cxn ang="0">
                  <a:pos x="1323" y="427"/>
                </a:cxn>
                <a:cxn ang="0">
                  <a:pos x="1186" y="437"/>
                </a:cxn>
                <a:cxn ang="0">
                  <a:pos x="677" y="437"/>
                </a:cxn>
              </a:cxnLst>
              <a:rect l="0" t="0" r="r" b="b"/>
              <a:pathLst>
                <a:path w="1452" h="437">
                  <a:moveTo>
                    <a:pt x="435" y="437"/>
                  </a:moveTo>
                  <a:lnTo>
                    <a:pt x="226" y="437"/>
                  </a:lnTo>
                  <a:lnTo>
                    <a:pt x="129" y="427"/>
                  </a:lnTo>
                  <a:lnTo>
                    <a:pt x="56" y="416"/>
                  </a:lnTo>
                  <a:lnTo>
                    <a:pt x="24" y="385"/>
                  </a:lnTo>
                  <a:lnTo>
                    <a:pt x="0" y="338"/>
                  </a:lnTo>
                  <a:lnTo>
                    <a:pt x="0" y="219"/>
                  </a:lnTo>
                  <a:lnTo>
                    <a:pt x="0" y="99"/>
                  </a:lnTo>
                  <a:lnTo>
                    <a:pt x="24" y="58"/>
                  </a:lnTo>
                  <a:lnTo>
                    <a:pt x="56" y="26"/>
                  </a:lnTo>
                  <a:lnTo>
                    <a:pt x="129" y="11"/>
                  </a:lnTo>
                  <a:lnTo>
                    <a:pt x="266" y="0"/>
                  </a:lnTo>
                  <a:lnTo>
                    <a:pt x="726" y="0"/>
                  </a:lnTo>
                  <a:lnTo>
                    <a:pt x="1186" y="0"/>
                  </a:lnTo>
                  <a:lnTo>
                    <a:pt x="1323" y="11"/>
                  </a:lnTo>
                  <a:lnTo>
                    <a:pt x="1395" y="26"/>
                  </a:lnTo>
                  <a:lnTo>
                    <a:pt x="1428" y="58"/>
                  </a:lnTo>
                  <a:lnTo>
                    <a:pt x="1452" y="99"/>
                  </a:lnTo>
                  <a:lnTo>
                    <a:pt x="1452" y="219"/>
                  </a:lnTo>
                  <a:lnTo>
                    <a:pt x="1452" y="338"/>
                  </a:lnTo>
                  <a:lnTo>
                    <a:pt x="1428" y="385"/>
                  </a:lnTo>
                  <a:lnTo>
                    <a:pt x="1395" y="416"/>
                  </a:lnTo>
                  <a:lnTo>
                    <a:pt x="1323" y="427"/>
                  </a:lnTo>
                  <a:lnTo>
                    <a:pt x="1186" y="437"/>
                  </a:lnTo>
                  <a:lnTo>
                    <a:pt x="677" y="437"/>
                  </a:lnTo>
                </a:path>
              </a:pathLst>
            </a:custGeom>
            <a:noFill/>
            <a:ln w="127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6" name="Freeform 18"/>
            <p:cNvSpPr>
              <a:spLocks/>
            </p:cNvSpPr>
            <p:nvPr/>
          </p:nvSpPr>
          <p:spPr bwMode="auto">
            <a:xfrm>
              <a:off x="1412" y="1676"/>
              <a:ext cx="363" cy="89"/>
            </a:xfrm>
            <a:custGeom>
              <a:avLst/>
              <a:gdLst/>
              <a:ahLst/>
              <a:cxnLst>
                <a:cxn ang="0">
                  <a:pos x="121" y="0"/>
                </a:cxn>
                <a:cxn ang="0">
                  <a:pos x="0" y="89"/>
                </a:cxn>
                <a:cxn ang="0">
                  <a:pos x="363" y="0"/>
                </a:cxn>
                <a:cxn ang="0">
                  <a:pos x="121" y="0"/>
                </a:cxn>
              </a:cxnLst>
              <a:rect l="0" t="0" r="r" b="b"/>
              <a:pathLst>
                <a:path w="363" h="89">
                  <a:moveTo>
                    <a:pt x="121" y="0"/>
                  </a:moveTo>
                  <a:lnTo>
                    <a:pt x="0" y="89"/>
                  </a:lnTo>
                  <a:lnTo>
                    <a:pt x="363" y="0"/>
                  </a:lnTo>
                  <a:lnTo>
                    <a:pt x="121"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7" name="Freeform 19"/>
            <p:cNvSpPr>
              <a:spLocks/>
            </p:cNvSpPr>
            <p:nvPr/>
          </p:nvSpPr>
          <p:spPr bwMode="auto">
            <a:xfrm>
              <a:off x="1412" y="1676"/>
              <a:ext cx="363" cy="89"/>
            </a:xfrm>
            <a:custGeom>
              <a:avLst/>
              <a:gdLst/>
              <a:ahLst/>
              <a:cxnLst>
                <a:cxn ang="0">
                  <a:pos x="121" y="0"/>
                </a:cxn>
                <a:cxn ang="0">
                  <a:pos x="0" y="89"/>
                </a:cxn>
                <a:cxn ang="0">
                  <a:pos x="363" y="0"/>
                </a:cxn>
              </a:cxnLst>
              <a:rect l="0" t="0" r="r" b="b"/>
              <a:pathLst>
                <a:path w="363" h="89">
                  <a:moveTo>
                    <a:pt x="121" y="0"/>
                  </a:moveTo>
                  <a:lnTo>
                    <a:pt x="0" y="89"/>
                  </a:lnTo>
                  <a:lnTo>
                    <a:pt x="363" y="0"/>
                  </a:lnTo>
                </a:path>
              </a:pathLst>
            </a:custGeom>
            <a:noFill/>
            <a:ln w="127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8" name="Freeform 20"/>
            <p:cNvSpPr>
              <a:spLocks/>
            </p:cNvSpPr>
            <p:nvPr/>
          </p:nvSpPr>
          <p:spPr bwMode="auto">
            <a:xfrm>
              <a:off x="1058" y="1718"/>
              <a:ext cx="209" cy="78"/>
            </a:xfrm>
            <a:custGeom>
              <a:avLst/>
              <a:gdLst/>
              <a:ahLst/>
              <a:cxnLst>
                <a:cxn ang="0">
                  <a:pos x="209" y="67"/>
                </a:cxn>
                <a:cxn ang="0">
                  <a:pos x="169" y="57"/>
                </a:cxn>
                <a:cxn ang="0">
                  <a:pos x="153" y="26"/>
                </a:cxn>
                <a:cxn ang="0">
                  <a:pos x="129" y="10"/>
                </a:cxn>
                <a:cxn ang="0">
                  <a:pos x="112" y="5"/>
                </a:cxn>
                <a:cxn ang="0">
                  <a:pos x="88" y="0"/>
                </a:cxn>
                <a:cxn ang="0">
                  <a:pos x="40" y="5"/>
                </a:cxn>
                <a:cxn ang="0">
                  <a:pos x="16" y="21"/>
                </a:cxn>
                <a:cxn ang="0">
                  <a:pos x="8" y="41"/>
                </a:cxn>
                <a:cxn ang="0">
                  <a:pos x="8" y="52"/>
                </a:cxn>
                <a:cxn ang="0">
                  <a:pos x="0" y="57"/>
                </a:cxn>
                <a:cxn ang="0">
                  <a:pos x="0" y="67"/>
                </a:cxn>
                <a:cxn ang="0">
                  <a:pos x="40" y="73"/>
                </a:cxn>
                <a:cxn ang="0">
                  <a:pos x="80" y="73"/>
                </a:cxn>
                <a:cxn ang="0">
                  <a:pos x="104" y="73"/>
                </a:cxn>
                <a:cxn ang="0">
                  <a:pos x="137" y="78"/>
                </a:cxn>
                <a:cxn ang="0">
                  <a:pos x="209" y="67"/>
                </a:cxn>
              </a:cxnLst>
              <a:rect l="0" t="0" r="r" b="b"/>
              <a:pathLst>
                <a:path w="209" h="78">
                  <a:moveTo>
                    <a:pt x="209" y="67"/>
                  </a:moveTo>
                  <a:lnTo>
                    <a:pt x="169" y="57"/>
                  </a:lnTo>
                  <a:lnTo>
                    <a:pt x="153" y="26"/>
                  </a:lnTo>
                  <a:lnTo>
                    <a:pt x="129" y="10"/>
                  </a:lnTo>
                  <a:lnTo>
                    <a:pt x="112" y="5"/>
                  </a:lnTo>
                  <a:lnTo>
                    <a:pt x="88" y="0"/>
                  </a:lnTo>
                  <a:lnTo>
                    <a:pt x="40" y="5"/>
                  </a:lnTo>
                  <a:lnTo>
                    <a:pt x="16" y="21"/>
                  </a:lnTo>
                  <a:lnTo>
                    <a:pt x="8" y="41"/>
                  </a:lnTo>
                  <a:lnTo>
                    <a:pt x="8" y="52"/>
                  </a:lnTo>
                  <a:lnTo>
                    <a:pt x="0" y="57"/>
                  </a:lnTo>
                  <a:lnTo>
                    <a:pt x="0" y="67"/>
                  </a:lnTo>
                  <a:lnTo>
                    <a:pt x="40" y="73"/>
                  </a:lnTo>
                  <a:lnTo>
                    <a:pt x="80" y="73"/>
                  </a:lnTo>
                  <a:lnTo>
                    <a:pt x="104" y="73"/>
                  </a:lnTo>
                  <a:lnTo>
                    <a:pt x="137" y="78"/>
                  </a:lnTo>
                  <a:lnTo>
                    <a:pt x="209" y="67"/>
                  </a:lnTo>
                  <a:close/>
                </a:path>
              </a:pathLst>
            </a:custGeom>
            <a:solidFill>
              <a:srgbClr val="FFFFFF"/>
            </a:solidFill>
            <a:ln w="127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9" name="Freeform 21"/>
            <p:cNvSpPr>
              <a:spLocks/>
            </p:cNvSpPr>
            <p:nvPr/>
          </p:nvSpPr>
          <p:spPr bwMode="auto">
            <a:xfrm>
              <a:off x="1066" y="1785"/>
              <a:ext cx="153" cy="99"/>
            </a:xfrm>
            <a:custGeom>
              <a:avLst/>
              <a:gdLst/>
              <a:ahLst/>
              <a:cxnLst>
                <a:cxn ang="0">
                  <a:pos x="153" y="11"/>
                </a:cxn>
                <a:cxn ang="0">
                  <a:pos x="145" y="42"/>
                </a:cxn>
                <a:cxn ang="0">
                  <a:pos x="129" y="73"/>
                </a:cxn>
                <a:cxn ang="0">
                  <a:pos x="96" y="78"/>
                </a:cxn>
                <a:cxn ang="0">
                  <a:pos x="80" y="78"/>
                </a:cxn>
                <a:cxn ang="0">
                  <a:pos x="64" y="89"/>
                </a:cxn>
                <a:cxn ang="0">
                  <a:pos x="48" y="99"/>
                </a:cxn>
                <a:cxn ang="0">
                  <a:pos x="8" y="63"/>
                </a:cxn>
                <a:cxn ang="0">
                  <a:pos x="16" y="42"/>
                </a:cxn>
                <a:cxn ang="0">
                  <a:pos x="0" y="11"/>
                </a:cxn>
                <a:cxn ang="0">
                  <a:pos x="0" y="0"/>
                </a:cxn>
                <a:cxn ang="0">
                  <a:pos x="32" y="6"/>
                </a:cxn>
                <a:cxn ang="0">
                  <a:pos x="72" y="6"/>
                </a:cxn>
                <a:cxn ang="0">
                  <a:pos x="96" y="6"/>
                </a:cxn>
                <a:cxn ang="0">
                  <a:pos x="129" y="11"/>
                </a:cxn>
                <a:cxn ang="0">
                  <a:pos x="153" y="11"/>
                </a:cxn>
              </a:cxnLst>
              <a:rect l="0" t="0" r="r" b="b"/>
              <a:pathLst>
                <a:path w="153" h="99">
                  <a:moveTo>
                    <a:pt x="153" y="11"/>
                  </a:moveTo>
                  <a:lnTo>
                    <a:pt x="145" y="42"/>
                  </a:lnTo>
                  <a:lnTo>
                    <a:pt x="129" y="73"/>
                  </a:lnTo>
                  <a:lnTo>
                    <a:pt x="96" y="78"/>
                  </a:lnTo>
                  <a:lnTo>
                    <a:pt x="80" y="78"/>
                  </a:lnTo>
                  <a:lnTo>
                    <a:pt x="64" y="89"/>
                  </a:lnTo>
                  <a:lnTo>
                    <a:pt x="48" y="99"/>
                  </a:lnTo>
                  <a:lnTo>
                    <a:pt x="8" y="63"/>
                  </a:lnTo>
                  <a:lnTo>
                    <a:pt x="16" y="42"/>
                  </a:lnTo>
                  <a:lnTo>
                    <a:pt x="0" y="11"/>
                  </a:lnTo>
                  <a:lnTo>
                    <a:pt x="0" y="0"/>
                  </a:lnTo>
                  <a:lnTo>
                    <a:pt x="32" y="6"/>
                  </a:lnTo>
                  <a:lnTo>
                    <a:pt x="72" y="6"/>
                  </a:lnTo>
                  <a:lnTo>
                    <a:pt x="96" y="6"/>
                  </a:lnTo>
                  <a:lnTo>
                    <a:pt x="129" y="11"/>
                  </a:lnTo>
                  <a:lnTo>
                    <a:pt x="153" y="11"/>
                  </a:lnTo>
                  <a:close/>
                </a:path>
              </a:pathLst>
            </a:custGeom>
            <a:solidFill>
              <a:srgbClr val="FFFFFF"/>
            </a:solidFill>
            <a:ln w="127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0" name="Freeform 22"/>
            <p:cNvSpPr>
              <a:spLocks/>
            </p:cNvSpPr>
            <p:nvPr/>
          </p:nvSpPr>
          <p:spPr bwMode="auto">
            <a:xfrm>
              <a:off x="872" y="1837"/>
              <a:ext cx="436" cy="328"/>
            </a:xfrm>
            <a:custGeom>
              <a:avLst/>
              <a:gdLst/>
              <a:ahLst/>
              <a:cxnLst>
                <a:cxn ang="0">
                  <a:pos x="178" y="16"/>
                </a:cxn>
                <a:cxn ang="0">
                  <a:pos x="145" y="26"/>
                </a:cxn>
                <a:cxn ang="0">
                  <a:pos x="73" y="42"/>
                </a:cxn>
                <a:cxn ang="0">
                  <a:pos x="32" y="73"/>
                </a:cxn>
                <a:cxn ang="0">
                  <a:pos x="0" y="177"/>
                </a:cxn>
                <a:cxn ang="0">
                  <a:pos x="24" y="182"/>
                </a:cxn>
                <a:cxn ang="0">
                  <a:pos x="8" y="229"/>
                </a:cxn>
                <a:cxn ang="0">
                  <a:pos x="24" y="245"/>
                </a:cxn>
                <a:cxn ang="0">
                  <a:pos x="89" y="271"/>
                </a:cxn>
                <a:cxn ang="0">
                  <a:pos x="81" y="302"/>
                </a:cxn>
                <a:cxn ang="0">
                  <a:pos x="266" y="312"/>
                </a:cxn>
                <a:cxn ang="0">
                  <a:pos x="363" y="297"/>
                </a:cxn>
                <a:cxn ang="0">
                  <a:pos x="371" y="328"/>
                </a:cxn>
                <a:cxn ang="0">
                  <a:pos x="411" y="281"/>
                </a:cxn>
                <a:cxn ang="0">
                  <a:pos x="419" y="265"/>
                </a:cxn>
                <a:cxn ang="0">
                  <a:pos x="411" y="213"/>
                </a:cxn>
                <a:cxn ang="0">
                  <a:pos x="419" y="182"/>
                </a:cxn>
                <a:cxn ang="0">
                  <a:pos x="436" y="177"/>
                </a:cxn>
                <a:cxn ang="0">
                  <a:pos x="419" y="120"/>
                </a:cxn>
                <a:cxn ang="0">
                  <a:pos x="387" y="57"/>
                </a:cxn>
                <a:cxn ang="0">
                  <a:pos x="331" y="37"/>
                </a:cxn>
                <a:cxn ang="0">
                  <a:pos x="274" y="26"/>
                </a:cxn>
                <a:cxn ang="0">
                  <a:pos x="242" y="47"/>
                </a:cxn>
                <a:cxn ang="0">
                  <a:pos x="202" y="11"/>
                </a:cxn>
                <a:cxn ang="0">
                  <a:pos x="202" y="0"/>
                </a:cxn>
                <a:cxn ang="0">
                  <a:pos x="178" y="16"/>
                </a:cxn>
              </a:cxnLst>
              <a:rect l="0" t="0" r="r" b="b"/>
              <a:pathLst>
                <a:path w="436" h="328">
                  <a:moveTo>
                    <a:pt x="178" y="16"/>
                  </a:moveTo>
                  <a:lnTo>
                    <a:pt x="145" y="26"/>
                  </a:lnTo>
                  <a:lnTo>
                    <a:pt x="73" y="42"/>
                  </a:lnTo>
                  <a:lnTo>
                    <a:pt x="32" y="73"/>
                  </a:lnTo>
                  <a:lnTo>
                    <a:pt x="0" y="177"/>
                  </a:lnTo>
                  <a:lnTo>
                    <a:pt x="24" y="182"/>
                  </a:lnTo>
                  <a:lnTo>
                    <a:pt x="8" y="229"/>
                  </a:lnTo>
                  <a:lnTo>
                    <a:pt x="24" y="245"/>
                  </a:lnTo>
                  <a:lnTo>
                    <a:pt x="89" y="271"/>
                  </a:lnTo>
                  <a:lnTo>
                    <a:pt x="81" y="302"/>
                  </a:lnTo>
                  <a:lnTo>
                    <a:pt x="266" y="312"/>
                  </a:lnTo>
                  <a:lnTo>
                    <a:pt x="363" y="297"/>
                  </a:lnTo>
                  <a:lnTo>
                    <a:pt x="371" y="328"/>
                  </a:lnTo>
                  <a:lnTo>
                    <a:pt x="411" y="281"/>
                  </a:lnTo>
                  <a:lnTo>
                    <a:pt x="419" y="265"/>
                  </a:lnTo>
                  <a:lnTo>
                    <a:pt x="411" y="213"/>
                  </a:lnTo>
                  <a:lnTo>
                    <a:pt x="419" y="182"/>
                  </a:lnTo>
                  <a:lnTo>
                    <a:pt x="436" y="177"/>
                  </a:lnTo>
                  <a:lnTo>
                    <a:pt x="419" y="120"/>
                  </a:lnTo>
                  <a:lnTo>
                    <a:pt x="387" y="57"/>
                  </a:lnTo>
                  <a:lnTo>
                    <a:pt x="331" y="37"/>
                  </a:lnTo>
                  <a:lnTo>
                    <a:pt x="274" y="26"/>
                  </a:lnTo>
                  <a:lnTo>
                    <a:pt x="242" y="47"/>
                  </a:lnTo>
                  <a:lnTo>
                    <a:pt x="202" y="11"/>
                  </a:lnTo>
                  <a:lnTo>
                    <a:pt x="202" y="0"/>
                  </a:lnTo>
                  <a:lnTo>
                    <a:pt x="178" y="16"/>
                  </a:lnTo>
                  <a:close/>
                </a:path>
              </a:pathLst>
            </a:custGeom>
            <a:solidFill>
              <a:srgbClr val="FFFFFF"/>
            </a:solidFill>
            <a:ln w="127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1" name="Freeform 23"/>
            <p:cNvSpPr>
              <a:spLocks/>
            </p:cNvSpPr>
            <p:nvPr/>
          </p:nvSpPr>
          <p:spPr bwMode="auto">
            <a:xfrm>
              <a:off x="945" y="2134"/>
              <a:ext cx="363" cy="499"/>
            </a:xfrm>
            <a:custGeom>
              <a:avLst/>
              <a:gdLst/>
              <a:ahLst/>
              <a:cxnLst>
                <a:cxn ang="0">
                  <a:pos x="290" y="0"/>
                </a:cxn>
                <a:cxn ang="0">
                  <a:pos x="193" y="15"/>
                </a:cxn>
                <a:cxn ang="0">
                  <a:pos x="8" y="5"/>
                </a:cxn>
                <a:cxn ang="0">
                  <a:pos x="8" y="52"/>
                </a:cxn>
                <a:cxn ang="0">
                  <a:pos x="8" y="104"/>
                </a:cxn>
                <a:cxn ang="0">
                  <a:pos x="8" y="145"/>
                </a:cxn>
                <a:cxn ang="0">
                  <a:pos x="16" y="197"/>
                </a:cxn>
                <a:cxn ang="0">
                  <a:pos x="0" y="405"/>
                </a:cxn>
                <a:cxn ang="0">
                  <a:pos x="24" y="415"/>
                </a:cxn>
                <a:cxn ang="0">
                  <a:pos x="24" y="452"/>
                </a:cxn>
                <a:cxn ang="0">
                  <a:pos x="8" y="473"/>
                </a:cxn>
                <a:cxn ang="0">
                  <a:pos x="16" y="493"/>
                </a:cxn>
                <a:cxn ang="0">
                  <a:pos x="48" y="499"/>
                </a:cxn>
                <a:cxn ang="0">
                  <a:pos x="88" y="499"/>
                </a:cxn>
                <a:cxn ang="0">
                  <a:pos x="129" y="493"/>
                </a:cxn>
                <a:cxn ang="0">
                  <a:pos x="129" y="478"/>
                </a:cxn>
                <a:cxn ang="0">
                  <a:pos x="113" y="436"/>
                </a:cxn>
                <a:cxn ang="0">
                  <a:pos x="105" y="421"/>
                </a:cxn>
                <a:cxn ang="0">
                  <a:pos x="121" y="410"/>
                </a:cxn>
                <a:cxn ang="0">
                  <a:pos x="145" y="327"/>
                </a:cxn>
                <a:cxn ang="0">
                  <a:pos x="169" y="223"/>
                </a:cxn>
                <a:cxn ang="0">
                  <a:pos x="169" y="291"/>
                </a:cxn>
                <a:cxn ang="0">
                  <a:pos x="161" y="400"/>
                </a:cxn>
                <a:cxn ang="0">
                  <a:pos x="177" y="410"/>
                </a:cxn>
                <a:cxn ang="0">
                  <a:pos x="177" y="436"/>
                </a:cxn>
                <a:cxn ang="0">
                  <a:pos x="169" y="457"/>
                </a:cxn>
                <a:cxn ang="0">
                  <a:pos x="217" y="473"/>
                </a:cxn>
                <a:cxn ang="0">
                  <a:pos x="234" y="473"/>
                </a:cxn>
                <a:cxn ang="0">
                  <a:pos x="258" y="483"/>
                </a:cxn>
                <a:cxn ang="0">
                  <a:pos x="322" y="488"/>
                </a:cxn>
                <a:cxn ang="0">
                  <a:pos x="355" y="483"/>
                </a:cxn>
                <a:cxn ang="0">
                  <a:pos x="363" y="473"/>
                </a:cxn>
                <a:cxn ang="0">
                  <a:pos x="355" y="452"/>
                </a:cxn>
                <a:cxn ang="0">
                  <a:pos x="306" y="441"/>
                </a:cxn>
                <a:cxn ang="0">
                  <a:pos x="290" y="436"/>
                </a:cxn>
                <a:cxn ang="0">
                  <a:pos x="282" y="421"/>
                </a:cxn>
                <a:cxn ang="0">
                  <a:pos x="290" y="415"/>
                </a:cxn>
                <a:cxn ang="0">
                  <a:pos x="306" y="296"/>
                </a:cxn>
                <a:cxn ang="0">
                  <a:pos x="314" y="244"/>
                </a:cxn>
                <a:cxn ang="0">
                  <a:pos x="306" y="145"/>
                </a:cxn>
                <a:cxn ang="0">
                  <a:pos x="298" y="72"/>
                </a:cxn>
                <a:cxn ang="0">
                  <a:pos x="298" y="31"/>
                </a:cxn>
                <a:cxn ang="0">
                  <a:pos x="290" y="0"/>
                </a:cxn>
              </a:cxnLst>
              <a:rect l="0" t="0" r="r" b="b"/>
              <a:pathLst>
                <a:path w="363" h="499">
                  <a:moveTo>
                    <a:pt x="290" y="0"/>
                  </a:moveTo>
                  <a:lnTo>
                    <a:pt x="193" y="15"/>
                  </a:lnTo>
                  <a:lnTo>
                    <a:pt x="8" y="5"/>
                  </a:lnTo>
                  <a:lnTo>
                    <a:pt x="8" y="52"/>
                  </a:lnTo>
                  <a:lnTo>
                    <a:pt x="8" y="104"/>
                  </a:lnTo>
                  <a:lnTo>
                    <a:pt x="8" y="145"/>
                  </a:lnTo>
                  <a:lnTo>
                    <a:pt x="16" y="197"/>
                  </a:lnTo>
                  <a:lnTo>
                    <a:pt x="0" y="405"/>
                  </a:lnTo>
                  <a:lnTo>
                    <a:pt x="24" y="415"/>
                  </a:lnTo>
                  <a:lnTo>
                    <a:pt x="24" y="452"/>
                  </a:lnTo>
                  <a:lnTo>
                    <a:pt x="8" y="473"/>
                  </a:lnTo>
                  <a:lnTo>
                    <a:pt x="16" y="493"/>
                  </a:lnTo>
                  <a:lnTo>
                    <a:pt x="48" y="499"/>
                  </a:lnTo>
                  <a:lnTo>
                    <a:pt x="88" y="499"/>
                  </a:lnTo>
                  <a:lnTo>
                    <a:pt x="129" y="493"/>
                  </a:lnTo>
                  <a:lnTo>
                    <a:pt x="129" y="478"/>
                  </a:lnTo>
                  <a:lnTo>
                    <a:pt x="113" y="436"/>
                  </a:lnTo>
                  <a:lnTo>
                    <a:pt x="105" y="421"/>
                  </a:lnTo>
                  <a:lnTo>
                    <a:pt x="121" y="410"/>
                  </a:lnTo>
                  <a:lnTo>
                    <a:pt x="145" y="327"/>
                  </a:lnTo>
                  <a:lnTo>
                    <a:pt x="169" y="223"/>
                  </a:lnTo>
                  <a:lnTo>
                    <a:pt x="169" y="291"/>
                  </a:lnTo>
                  <a:lnTo>
                    <a:pt x="161" y="400"/>
                  </a:lnTo>
                  <a:lnTo>
                    <a:pt x="177" y="410"/>
                  </a:lnTo>
                  <a:lnTo>
                    <a:pt x="177" y="436"/>
                  </a:lnTo>
                  <a:lnTo>
                    <a:pt x="169" y="457"/>
                  </a:lnTo>
                  <a:lnTo>
                    <a:pt x="217" y="473"/>
                  </a:lnTo>
                  <a:lnTo>
                    <a:pt x="234" y="473"/>
                  </a:lnTo>
                  <a:lnTo>
                    <a:pt x="258" y="483"/>
                  </a:lnTo>
                  <a:lnTo>
                    <a:pt x="322" y="488"/>
                  </a:lnTo>
                  <a:lnTo>
                    <a:pt x="355" y="483"/>
                  </a:lnTo>
                  <a:lnTo>
                    <a:pt x="363" y="473"/>
                  </a:lnTo>
                  <a:lnTo>
                    <a:pt x="355" y="452"/>
                  </a:lnTo>
                  <a:lnTo>
                    <a:pt x="306" y="441"/>
                  </a:lnTo>
                  <a:lnTo>
                    <a:pt x="290" y="436"/>
                  </a:lnTo>
                  <a:lnTo>
                    <a:pt x="282" y="421"/>
                  </a:lnTo>
                  <a:lnTo>
                    <a:pt x="290" y="415"/>
                  </a:lnTo>
                  <a:lnTo>
                    <a:pt x="306" y="296"/>
                  </a:lnTo>
                  <a:lnTo>
                    <a:pt x="314" y="244"/>
                  </a:lnTo>
                  <a:lnTo>
                    <a:pt x="306" y="145"/>
                  </a:lnTo>
                  <a:lnTo>
                    <a:pt x="298" y="72"/>
                  </a:lnTo>
                  <a:lnTo>
                    <a:pt x="298" y="31"/>
                  </a:lnTo>
                  <a:lnTo>
                    <a:pt x="290" y="0"/>
                  </a:lnTo>
                  <a:close/>
                </a:path>
              </a:pathLst>
            </a:custGeom>
            <a:solidFill>
              <a:srgbClr val="FFFFFF"/>
            </a:solidFill>
            <a:ln w="127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2" name="Rectangle 24"/>
            <p:cNvSpPr>
              <a:spLocks noChangeArrowheads="1"/>
            </p:cNvSpPr>
            <p:nvPr/>
          </p:nvSpPr>
          <p:spPr bwMode="auto">
            <a:xfrm>
              <a:off x="1195" y="1349"/>
              <a:ext cx="1274" cy="22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73" name="Rectangle 25"/>
            <p:cNvSpPr>
              <a:spLocks noChangeArrowheads="1"/>
            </p:cNvSpPr>
            <p:nvPr/>
          </p:nvSpPr>
          <p:spPr bwMode="auto">
            <a:xfrm>
              <a:off x="1195" y="1328"/>
              <a:ext cx="313" cy="15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Times New Roman" pitchFamily="18" charset="0"/>
                  <a:cs typeface="Arial" pitchFamily="34" charset="0"/>
                </a:rPr>
                <a:t>I don’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74" name="Rectangle 26"/>
            <p:cNvSpPr>
              <a:spLocks noChangeArrowheads="1"/>
            </p:cNvSpPr>
            <p:nvPr/>
          </p:nvSpPr>
          <p:spPr bwMode="auto">
            <a:xfrm>
              <a:off x="1488" y="1328"/>
              <a:ext cx="331" cy="18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Times New Roman" pitchFamily="18" charset="0"/>
                  <a:cs typeface="Arial" pitchFamily="34" charset="0"/>
                </a:rPr>
                <a:t>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75" name="Rectangle 27"/>
            <p:cNvSpPr>
              <a:spLocks noChangeArrowheads="1"/>
            </p:cNvSpPr>
            <p:nvPr/>
          </p:nvSpPr>
          <p:spPr bwMode="auto">
            <a:xfrm>
              <a:off x="1195" y="1463"/>
              <a:ext cx="1428" cy="18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FF"/>
                  </a:solidFill>
                  <a:effectLst/>
                  <a:latin typeface="Times New Roman" pitchFamily="18" charset="0"/>
                  <a:cs typeface="Arial" pitchFamily="34" charset="0"/>
                </a:rPr>
                <a:t>... but robots do!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6" name="Freeform 28"/>
            <p:cNvSpPr>
              <a:spLocks/>
            </p:cNvSpPr>
            <p:nvPr/>
          </p:nvSpPr>
          <p:spPr bwMode="auto">
            <a:xfrm>
              <a:off x="1396" y="2612"/>
              <a:ext cx="2646" cy="1180"/>
            </a:xfrm>
            <a:custGeom>
              <a:avLst/>
              <a:gdLst/>
              <a:ahLst/>
              <a:cxnLst>
                <a:cxn ang="0">
                  <a:pos x="0" y="1180"/>
                </a:cxn>
                <a:cxn ang="0">
                  <a:pos x="2573" y="1180"/>
                </a:cxn>
                <a:cxn ang="0">
                  <a:pos x="2646" y="702"/>
                </a:cxn>
                <a:cxn ang="0">
                  <a:pos x="2089" y="962"/>
                </a:cxn>
                <a:cxn ang="0">
                  <a:pos x="2130" y="291"/>
                </a:cxn>
                <a:cxn ang="0">
                  <a:pos x="1638" y="795"/>
                </a:cxn>
                <a:cxn ang="0">
                  <a:pos x="1404" y="0"/>
                </a:cxn>
                <a:cxn ang="0">
                  <a:pos x="944" y="925"/>
                </a:cxn>
                <a:cxn ang="0">
                  <a:pos x="646" y="244"/>
                </a:cxn>
                <a:cxn ang="0">
                  <a:pos x="517" y="1019"/>
                </a:cxn>
                <a:cxn ang="0">
                  <a:pos x="178" y="556"/>
                </a:cxn>
                <a:cxn ang="0">
                  <a:pos x="0" y="1180"/>
                </a:cxn>
              </a:cxnLst>
              <a:rect l="0" t="0" r="r" b="b"/>
              <a:pathLst>
                <a:path w="2646" h="1180">
                  <a:moveTo>
                    <a:pt x="0" y="1180"/>
                  </a:moveTo>
                  <a:lnTo>
                    <a:pt x="2573" y="1180"/>
                  </a:lnTo>
                  <a:lnTo>
                    <a:pt x="2646" y="702"/>
                  </a:lnTo>
                  <a:lnTo>
                    <a:pt x="2089" y="962"/>
                  </a:lnTo>
                  <a:lnTo>
                    <a:pt x="2130" y="291"/>
                  </a:lnTo>
                  <a:lnTo>
                    <a:pt x="1638" y="795"/>
                  </a:lnTo>
                  <a:lnTo>
                    <a:pt x="1404" y="0"/>
                  </a:lnTo>
                  <a:lnTo>
                    <a:pt x="944" y="925"/>
                  </a:lnTo>
                  <a:lnTo>
                    <a:pt x="646" y="244"/>
                  </a:lnTo>
                  <a:lnTo>
                    <a:pt x="517" y="1019"/>
                  </a:lnTo>
                  <a:lnTo>
                    <a:pt x="178" y="556"/>
                  </a:lnTo>
                  <a:lnTo>
                    <a:pt x="0" y="1180"/>
                  </a:lnTo>
                  <a:close/>
                </a:path>
              </a:pathLst>
            </a:custGeom>
            <a:blipFill dpi="0" rotWithShape="0">
              <a:blip r:embed="rId3" cstate="print"/>
              <a:srcRect/>
              <a:tile tx="0" ty="0" sx="100000" sy="100000" flip="none" algn="tl"/>
            </a:bli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7" name="Oval 29"/>
            <p:cNvSpPr>
              <a:spLocks noChangeArrowheads="1"/>
            </p:cNvSpPr>
            <p:nvPr/>
          </p:nvSpPr>
          <p:spPr bwMode="auto">
            <a:xfrm>
              <a:off x="1130" y="3781"/>
              <a:ext cx="32" cy="21"/>
            </a:xfrm>
            <a:prstGeom prst="ellipse">
              <a:avLst/>
            </a:prstGeom>
            <a:solidFill>
              <a:srgbClr val="FF00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8" name="Freeform 30"/>
            <p:cNvSpPr>
              <a:spLocks/>
            </p:cNvSpPr>
            <p:nvPr/>
          </p:nvSpPr>
          <p:spPr bwMode="auto">
            <a:xfrm>
              <a:off x="1130" y="3163"/>
              <a:ext cx="460" cy="634"/>
            </a:xfrm>
            <a:custGeom>
              <a:avLst/>
              <a:gdLst/>
              <a:ahLst/>
              <a:cxnLst>
                <a:cxn ang="0">
                  <a:pos x="0" y="624"/>
                </a:cxn>
                <a:cxn ang="0">
                  <a:pos x="32" y="634"/>
                </a:cxn>
                <a:cxn ang="0">
                  <a:pos x="460" y="10"/>
                </a:cxn>
                <a:cxn ang="0">
                  <a:pos x="436" y="0"/>
                </a:cxn>
                <a:cxn ang="0">
                  <a:pos x="436" y="0"/>
                </a:cxn>
                <a:cxn ang="0">
                  <a:pos x="428" y="0"/>
                </a:cxn>
                <a:cxn ang="0">
                  <a:pos x="0" y="624"/>
                </a:cxn>
              </a:cxnLst>
              <a:rect l="0" t="0" r="r" b="b"/>
              <a:pathLst>
                <a:path w="460" h="634">
                  <a:moveTo>
                    <a:pt x="0" y="624"/>
                  </a:moveTo>
                  <a:lnTo>
                    <a:pt x="32" y="634"/>
                  </a:lnTo>
                  <a:lnTo>
                    <a:pt x="460" y="10"/>
                  </a:lnTo>
                  <a:lnTo>
                    <a:pt x="436" y="0"/>
                  </a:lnTo>
                  <a:lnTo>
                    <a:pt x="436" y="0"/>
                  </a:lnTo>
                  <a:lnTo>
                    <a:pt x="428" y="0"/>
                  </a:lnTo>
                  <a:lnTo>
                    <a:pt x="0" y="624"/>
                  </a:lnTo>
                  <a:close/>
                </a:path>
              </a:pathLst>
            </a:custGeom>
            <a:solidFill>
              <a:srgbClr val="FF00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9" name="Freeform 31"/>
            <p:cNvSpPr>
              <a:spLocks/>
            </p:cNvSpPr>
            <p:nvPr/>
          </p:nvSpPr>
          <p:spPr bwMode="auto">
            <a:xfrm>
              <a:off x="1566" y="2846"/>
              <a:ext cx="492" cy="332"/>
            </a:xfrm>
            <a:custGeom>
              <a:avLst/>
              <a:gdLst/>
              <a:ahLst/>
              <a:cxnLst>
                <a:cxn ang="0">
                  <a:pos x="0" y="317"/>
                </a:cxn>
                <a:cxn ang="0">
                  <a:pos x="24" y="332"/>
                </a:cxn>
                <a:cxn ang="0">
                  <a:pos x="492" y="21"/>
                </a:cxn>
                <a:cxn ang="0">
                  <a:pos x="468" y="0"/>
                </a:cxn>
                <a:cxn ang="0">
                  <a:pos x="468" y="5"/>
                </a:cxn>
                <a:cxn ang="0">
                  <a:pos x="468" y="5"/>
                </a:cxn>
                <a:cxn ang="0">
                  <a:pos x="0" y="317"/>
                </a:cxn>
              </a:cxnLst>
              <a:rect l="0" t="0" r="r" b="b"/>
              <a:pathLst>
                <a:path w="492" h="332">
                  <a:moveTo>
                    <a:pt x="0" y="317"/>
                  </a:moveTo>
                  <a:lnTo>
                    <a:pt x="24" y="332"/>
                  </a:lnTo>
                  <a:lnTo>
                    <a:pt x="492" y="21"/>
                  </a:lnTo>
                  <a:lnTo>
                    <a:pt x="468" y="0"/>
                  </a:lnTo>
                  <a:lnTo>
                    <a:pt x="468" y="5"/>
                  </a:lnTo>
                  <a:lnTo>
                    <a:pt x="468" y="5"/>
                  </a:lnTo>
                  <a:lnTo>
                    <a:pt x="0" y="317"/>
                  </a:lnTo>
                  <a:close/>
                </a:path>
              </a:pathLst>
            </a:custGeom>
            <a:solidFill>
              <a:srgbClr val="FF00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0" name="Freeform 32"/>
            <p:cNvSpPr>
              <a:spLocks/>
            </p:cNvSpPr>
            <p:nvPr/>
          </p:nvSpPr>
          <p:spPr bwMode="auto">
            <a:xfrm>
              <a:off x="2034" y="2601"/>
              <a:ext cx="774" cy="266"/>
            </a:xfrm>
            <a:custGeom>
              <a:avLst/>
              <a:gdLst/>
              <a:ahLst/>
              <a:cxnLst>
                <a:cxn ang="0">
                  <a:pos x="0" y="245"/>
                </a:cxn>
                <a:cxn ang="0">
                  <a:pos x="16" y="266"/>
                </a:cxn>
                <a:cxn ang="0">
                  <a:pos x="774" y="21"/>
                </a:cxn>
                <a:cxn ang="0">
                  <a:pos x="774" y="0"/>
                </a:cxn>
                <a:cxn ang="0">
                  <a:pos x="766" y="0"/>
                </a:cxn>
                <a:cxn ang="0">
                  <a:pos x="758" y="0"/>
                </a:cxn>
                <a:cxn ang="0">
                  <a:pos x="0" y="245"/>
                </a:cxn>
              </a:cxnLst>
              <a:rect l="0" t="0" r="r" b="b"/>
              <a:pathLst>
                <a:path w="774" h="266">
                  <a:moveTo>
                    <a:pt x="0" y="245"/>
                  </a:moveTo>
                  <a:lnTo>
                    <a:pt x="16" y="266"/>
                  </a:lnTo>
                  <a:lnTo>
                    <a:pt x="774" y="21"/>
                  </a:lnTo>
                  <a:lnTo>
                    <a:pt x="774" y="0"/>
                  </a:lnTo>
                  <a:lnTo>
                    <a:pt x="766" y="0"/>
                  </a:lnTo>
                  <a:lnTo>
                    <a:pt x="758" y="0"/>
                  </a:lnTo>
                  <a:lnTo>
                    <a:pt x="0" y="245"/>
                  </a:lnTo>
                  <a:close/>
                </a:path>
              </a:pathLst>
            </a:custGeom>
            <a:solidFill>
              <a:srgbClr val="FF00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1" name="Freeform 33"/>
            <p:cNvSpPr>
              <a:spLocks/>
            </p:cNvSpPr>
            <p:nvPr/>
          </p:nvSpPr>
          <p:spPr bwMode="auto">
            <a:xfrm>
              <a:off x="2792" y="2601"/>
              <a:ext cx="750" cy="312"/>
            </a:xfrm>
            <a:custGeom>
              <a:avLst/>
              <a:gdLst/>
              <a:ahLst/>
              <a:cxnLst>
                <a:cxn ang="0">
                  <a:pos x="16" y="0"/>
                </a:cxn>
                <a:cxn ang="0">
                  <a:pos x="0" y="21"/>
                </a:cxn>
                <a:cxn ang="0">
                  <a:pos x="726" y="312"/>
                </a:cxn>
                <a:cxn ang="0">
                  <a:pos x="750" y="297"/>
                </a:cxn>
                <a:cxn ang="0">
                  <a:pos x="750" y="297"/>
                </a:cxn>
                <a:cxn ang="0">
                  <a:pos x="742" y="292"/>
                </a:cxn>
                <a:cxn ang="0">
                  <a:pos x="16" y="0"/>
                </a:cxn>
              </a:cxnLst>
              <a:rect l="0" t="0" r="r" b="b"/>
              <a:pathLst>
                <a:path w="750" h="312">
                  <a:moveTo>
                    <a:pt x="16" y="0"/>
                  </a:moveTo>
                  <a:lnTo>
                    <a:pt x="0" y="21"/>
                  </a:lnTo>
                  <a:lnTo>
                    <a:pt x="726" y="312"/>
                  </a:lnTo>
                  <a:lnTo>
                    <a:pt x="750" y="297"/>
                  </a:lnTo>
                  <a:lnTo>
                    <a:pt x="750" y="297"/>
                  </a:lnTo>
                  <a:lnTo>
                    <a:pt x="742" y="292"/>
                  </a:lnTo>
                  <a:lnTo>
                    <a:pt x="16" y="0"/>
                  </a:lnTo>
                  <a:close/>
                </a:path>
              </a:pathLst>
            </a:custGeom>
            <a:solidFill>
              <a:srgbClr val="FF00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2" name="Freeform 34"/>
            <p:cNvSpPr>
              <a:spLocks/>
            </p:cNvSpPr>
            <p:nvPr/>
          </p:nvSpPr>
          <p:spPr bwMode="auto">
            <a:xfrm>
              <a:off x="3518" y="2898"/>
              <a:ext cx="540" cy="426"/>
            </a:xfrm>
            <a:custGeom>
              <a:avLst/>
              <a:gdLst/>
              <a:ahLst/>
              <a:cxnLst>
                <a:cxn ang="0">
                  <a:pos x="24" y="0"/>
                </a:cxn>
                <a:cxn ang="0">
                  <a:pos x="0" y="15"/>
                </a:cxn>
                <a:cxn ang="0">
                  <a:pos x="516" y="426"/>
                </a:cxn>
                <a:cxn ang="0">
                  <a:pos x="540" y="410"/>
                </a:cxn>
                <a:cxn ang="0">
                  <a:pos x="540" y="410"/>
                </a:cxn>
                <a:cxn ang="0">
                  <a:pos x="540" y="410"/>
                </a:cxn>
                <a:cxn ang="0">
                  <a:pos x="24" y="0"/>
                </a:cxn>
              </a:cxnLst>
              <a:rect l="0" t="0" r="r" b="b"/>
              <a:pathLst>
                <a:path w="540" h="426">
                  <a:moveTo>
                    <a:pt x="24" y="0"/>
                  </a:moveTo>
                  <a:lnTo>
                    <a:pt x="0" y="15"/>
                  </a:lnTo>
                  <a:lnTo>
                    <a:pt x="516" y="426"/>
                  </a:lnTo>
                  <a:lnTo>
                    <a:pt x="540" y="410"/>
                  </a:lnTo>
                  <a:lnTo>
                    <a:pt x="540" y="410"/>
                  </a:lnTo>
                  <a:lnTo>
                    <a:pt x="540" y="410"/>
                  </a:lnTo>
                  <a:lnTo>
                    <a:pt x="24" y="0"/>
                  </a:lnTo>
                  <a:close/>
                </a:path>
              </a:pathLst>
            </a:custGeom>
            <a:solidFill>
              <a:srgbClr val="FF00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3" name="Oval 35"/>
            <p:cNvSpPr>
              <a:spLocks noChangeArrowheads="1"/>
            </p:cNvSpPr>
            <p:nvPr/>
          </p:nvSpPr>
          <p:spPr bwMode="auto">
            <a:xfrm>
              <a:off x="4340" y="3781"/>
              <a:ext cx="33" cy="21"/>
            </a:xfrm>
            <a:prstGeom prst="ellipse">
              <a:avLst/>
            </a:prstGeom>
            <a:solidFill>
              <a:srgbClr val="FF00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4" name="Freeform 36"/>
            <p:cNvSpPr>
              <a:spLocks/>
            </p:cNvSpPr>
            <p:nvPr/>
          </p:nvSpPr>
          <p:spPr bwMode="auto">
            <a:xfrm>
              <a:off x="4026" y="3308"/>
              <a:ext cx="347" cy="489"/>
            </a:xfrm>
            <a:custGeom>
              <a:avLst/>
              <a:gdLst/>
              <a:ahLst/>
              <a:cxnLst>
                <a:cxn ang="0">
                  <a:pos x="32" y="0"/>
                </a:cxn>
                <a:cxn ang="0">
                  <a:pos x="0" y="11"/>
                </a:cxn>
                <a:cxn ang="0">
                  <a:pos x="314" y="489"/>
                </a:cxn>
                <a:cxn ang="0">
                  <a:pos x="347" y="479"/>
                </a:cxn>
                <a:cxn ang="0">
                  <a:pos x="32" y="0"/>
                </a:cxn>
              </a:cxnLst>
              <a:rect l="0" t="0" r="r" b="b"/>
              <a:pathLst>
                <a:path w="347" h="489">
                  <a:moveTo>
                    <a:pt x="32" y="0"/>
                  </a:moveTo>
                  <a:lnTo>
                    <a:pt x="0" y="11"/>
                  </a:lnTo>
                  <a:lnTo>
                    <a:pt x="314" y="489"/>
                  </a:lnTo>
                  <a:lnTo>
                    <a:pt x="347" y="479"/>
                  </a:lnTo>
                  <a:lnTo>
                    <a:pt x="32" y="0"/>
                  </a:lnTo>
                  <a:close/>
                </a:path>
              </a:pathLst>
            </a:custGeom>
            <a:solidFill>
              <a:srgbClr val="FF00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5" name="Rectangle 37"/>
            <p:cNvSpPr>
              <a:spLocks noChangeArrowheads="1"/>
            </p:cNvSpPr>
            <p:nvPr/>
          </p:nvSpPr>
          <p:spPr bwMode="auto">
            <a:xfrm>
              <a:off x="2396" y="3615"/>
              <a:ext cx="573" cy="8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86" name="Rectangle 38"/>
            <p:cNvSpPr>
              <a:spLocks noChangeArrowheads="1"/>
            </p:cNvSpPr>
            <p:nvPr/>
          </p:nvSpPr>
          <p:spPr bwMode="auto">
            <a:xfrm>
              <a:off x="2396" y="3600"/>
              <a:ext cx="524" cy="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cs typeface="Arial" pitchFamily="34" charset="0"/>
                </a:rPr>
                <a:t>obstacle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87" name="Rectangle 39"/>
            <p:cNvSpPr>
              <a:spLocks noChangeArrowheads="1"/>
            </p:cNvSpPr>
            <p:nvPr/>
          </p:nvSpPr>
          <p:spPr bwMode="auto">
            <a:xfrm>
              <a:off x="3848" y="2773"/>
              <a:ext cx="936" cy="35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88" name="Rectangle 40"/>
            <p:cNvSpPr>
              <a:spLocks noChangeArrowheads="1"/>
            </p:cNvSpPr>
            <p:nvPr/>
          </p:nvSpPr>
          <p:spPr bwMode="auto">
            <a:xfrm>
              <a:off x="3848" y="2758"/>
              <a:ext cx="798" cy="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FF00FF"/>
                  </a:solidFill>
                  <a:effectLst/>
                  <a:latin typeface="Times New Roman" pitchFamily="18" charset="0"/>
                  <a:cs typeface="Arial" pitchFamily="34" charset="0"/>
                </a:rPr>
                <a:t>shortest path</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89" name="Rectangle 41"/>
            <p:cNvSpPr>
              <a:spLocks noChangeArrowheads="1"/>
            </p:cNvSpPr>
            <p:nvPr/>
          </p:nvSpPr>
          <p:spPr bwMode="auto">
            <a:xfrm>
              <a:off x="3848" y="2867"/>
              <a:ext cx="798" cy="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FF00FF"/>
                  </a:solidFill>
                  <a:effectLst/>
                  <a:latin typeface="Times New Roman" pitchFamily="18" charset="0"/>
                  <a:cs typeface="Arial" pitchFamily="34" charset="0"/>
                </a:rPr>
                <a:t>avoiding the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90" name="Rectangle 42"/>
            <p:cNvSpPr>
              <a:spLocks noChangeArrowheads="1"/>
            </p:cNvSpPr>
            <p:nvPr/>
          </p:nvSpPr>
          <p:spPr bwMode="auto">
            <a:xfrm>
              <a:off x="3848" y="2976"/>
              <a:ext cx="524" cy="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FF00FF"/>
                  </a:solidFill>
                  <a:effectLst/>
                  <a:latin typeface="Times New Roman" pitchFamily="18" charset="0"/>
                  <a:cs typeface="Arial" pitchFamily="34" charset="0"/>
                </a:rPr>
                <a:t>obstacle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91" name="Oval 43"/>
            <p:cNvSpPr>
              <a:spLocks noChangeArrowheads="1"/>
            </p:cNvSpPr>
            <p:nvPr/>
          </p:nvSpPr>
          <p:spPr bwMode="auto">
            <a:xfrm>
              <a:off x="1110" y="3775"/>
              <a:ext cx="56" cy="34"/>
            </a:xfrm>
            <a:prstGeom prst="ellipse">
              <a:avLst/>
            </a:prstGeom>
            <a:solidFill>
              <a:srgbClr val="0000FF"/>
            </a:solid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2" name="Oval 44"/>
            <p:cNvSpPr>
              <a:spLocks noChangeArrowheads="1"/>
            </p:cNvSpPr>
            <p:nvPr/>
          </p:nvSpPr>
          <p:spPr bwMode="auto">
            <a:xfrm>
              <a:off x="1537" y="3146"/>
              <a:ext cx="57" cy="34"/>
            </a:xfrm>
            <a:prstGeom prst="ellipse">
              <a:avLst/>
            </a:prstGeom>
            <a:solidFill>
              <a:srgbClr val="0000FF"/>
            </a:solid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3" name="Oval 45"/>
            <p:cNvSpPr>
              <a:spLocks noChangeArrowheads="1"/>
            </p:cNvSpPr>
            <p:nvPr/>
          </p:nvSpPr>
          <p:spPr bwMode="auto">
            <a:xfrm>
              <a:off x="1376" y="3770"/>
              <a:ext cx="57" cy="33"/>
            </a:xfrm>
            <a:prstGeom prst="ellipse">
              <a:avLst/>
            </a:prstGeom>
            <a:solidFill>
              <a:srgbClr val="0000FF"/>
            </a:solid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4" name="Oval 46"/>
            <p:cNvSpPr>
              <a:spLocks noChangeArrowheads="1"/>
            </p:cNvSpPr>
            <p:nvPr/>
          </p:nvSpPr>
          <p:spPr bwMode="auto">
            <a:xfrm>
              <a:off x="1900" y="3619"/>
              <a:ext cx="57" cy="34"/>
            </a:xfrm>
            <a:prstGeom prst="ellipse">
              <a:avLst/>
            </a:prstGeom>
            <a:solidFill>
              <a:srgbClr val="0000FF"/>
            </a:solid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5" name="Oval 47"/>
            <p:cNvSpPr>
              <a:spLocks noChangeArrowheads="1"/>
            </p:cNvSpPr>
            <p:nvPr/>
          </p:nvSpPr>
          <p:spPr bwMode="auto">
            <a:xfrm>
              <a:off x="2005" y="2839"/>
              <a:ext cx="57" cy="34"/>
            </a:xfrm>
            <a:prstGeom prst="ellipse">
              <a:avLst/>
            </a:prstGeom>
            <a:solidFill>
              <a:srgbClr val="0000FF"/>
            </a:solid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6" name="Oval 48"/>
            <p:cNvSpPr>
              <a:spLocks noChangeArrowheads="1"/>
            </p:cNvSpPr>
            <p:nvPr/>
          </p:nvSpPr>
          <p:spPr bwMode="auto">
            <a:xfrm>
              <a:off x="2320" y="3520"/>
              <a:ext cx="56" cy="34"/>
            </a:xfrm>
            <a:prstGeom prst="ellipse">
              <a:avLst/>
            </a:prstGeom>
            <a:solidFill>
              <a:srgbClr val="0000FF"/>
            </a:solid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7" name="Oval 49"/>
            <p:cNvSpPr>
              <a:spLocks noChangeArrowheads="1"/>
            </p:cNvSpPr>
            <p:nvPr/>
          </p:nvSpPr>
          <p:spPr bwMode="auto">
            <a:xfrm>
              <a:off x="2763" y="2595"/>
              <a:ext cx="57" cy="34"/>
            </a:xfrm>
            <a:prstGeom prst="ellipse">
              <a:avLst/>
            </a:prstGeom>
            <a:solidFill>
              <a:srgbClr val="0000FF"/>
            </a:solid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8" name="Oval 50"/>
            <p:cNvSpPr>
              <a:spLocks noChangeArrowheads="1"/>
            </p:cNvSpPr>
            <p:nvPr/>
          </p:nvSpPr>
          <p:spPr bwMode="auto">
            <a:xfrm>
              <a:off x="2997" y="3385"/>
              <a:ext cx="57" cy="34"/>
            </a:xfrm>
            <a:prstGeom prst="ellipse">
              <a:avLst/>
            </a:prstGeom>
            <a:solidFill>
              <a:srgbClr val="0000FF"/>
            </a:solid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9" name="Oval 51"/>
            <p:cNvSpPr>
              <a:spLocks noChangeArrowheads="1"/>
            </p:cNvSpPr>
            <p:nvPr/>
          </p:nvSpPr>
          <p:spPr bwMode="auto">
            <a:xfrm>
              <a:off x="3497" y="2891"/>
              <a:ext cx="57" cy="34"/>
            </a:xfrm>
            <a:prstGeom prst="ellipse">
              <a:avLst/>
            </a:prstGeom>
            <a:solidFill>
              <a:srgbClr val="0000FF"/>
            </a:solid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0" name="Oval 52"/>
            <p:cNvSpPr>
              <a:spLocks noChangeArrowheads="1"/>
            </p:cNvSpPr>
            <p:nvPr/>
          </p:nvSpPr>
          <p:spPr bwMode="auto">
            <a:xfrm>
              <a:off x="4022" y="3297"/>
              <a:ext cx="56" cy="33"/>
            </a:xfrm>
            <a:prstGeom prst="ellipse">
              <a:avLst/>
            </a:prstGeom>
            <a:solidFill>
              <a:srgbClr val="0000FF"/>
            </a:solid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1" name="Oval 53"/>
            <p:cNvSpPr>
              <a:spLocks noChangeArrowheads="1"/>
            </p:cNvSpPr>
            <p:nvPr/>
          </p:nvSpPr>
          <p:spPr bwMode="auto">
            <a:xfrm>
              <a:off x="3473" y="3536"/>
              <a:ext cx="57" cy="34"/>
            </a:xfrm>
            <a:prstGeom prst="ellipse">
              <a:avLst/>
            </a:prstGeom>
            <a:solidFill>
              <a:srgbClr val="0000FF"/>
            </a:solid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2" name="Oval 54"/>
            <p:cNvSpPr>
              <a:spLocks noChangeArrowheads="1"/>
            </p:cNvSpPr>
            <p:nvPr/>
          </p:nvSpPr>
          <p:spPr bwMode="auto">
            <a:xfrm>
              <a:off x="4320" y="3770"/>
              <a:ext cx="57" cy="33"/>
            </a:xfrm>
            <a:prstGeom prst="ellipse">
              <a:avLst/>
            </a:prstGeom>
            <a:solidFill>
              <a:srgbClr val="0000FF"/>
            </a:solid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3" name="Freeform 55"/>
            <p:cNvSpPr>
              <a:spLocks/>
            </p:cNvSpPr>
            <p:nvPr/>
          </p:nvSpPr>
          <p:spPr bwMode="auto">
            <a:xfrm>
              <a:off x="3122" y="2544"/>
              <a:ext cx="242" cy="203"/>
            </a:xfrm>
            <a:custGeom>
              <a:avLst/>
              <a:gdLst/>
              <a:ahLst/>
              <a:cxnLst>
                <a:cxn ang="0">
                  <a:pos x="97" y="0"/>
                </a:cxn>
                <a:cxn ang="0">
                  <a:pos x="242" y="63"/>
                </a:cxn>
                <a:cxn ang="0">
                  <a:pos x="194" y="109"/>
                </a:cxn>
                <a:cxn ang="0">
                  <a:pos x="218" y="177"/>
                </a:cxn>
                <a:cxn ang="0">
                  <a:pos x="242" y="193"/>
                </a:cxn>
                <a:cxn ang="0">
                  <a:pos x="234" y="203"/>
                </a:cxn>
                <a:cxn ang="0">
                  <a:pos x="0" y="99"/>
                </a:cxn>
                <a:cxn ang="0">
                  <a:pos x="97" y="0"/>
                </a:cxn>
              </a:cxnLst>
              <a:rect l="0" t="0" r="r" b="b"/>
              <a:pathLst>
                <a:path w="242" h="203">
                  <a:moveTo>
                    <a:pt x="97" y="0"/>
                  </a:moveTo>
                  <a:lnTo>
                    <a:pt x="242" y="63"/>
                  </a:lnTo>
                  <a:lnTo>
                    <a:pt x="194" y="109"/>
                  </a:lnTo>
                  <a:lnTo>
                    <a:pt x="218" y="177"/>
                  </a:lnTo>
                  <a:lnTo>
                    <a:pt x="242" y="193"/>
                  </a:lnTo>
                  <a:lnTo>
                    <a:pt x="234" y="203"/>
                  </a:lnTo>
                  <a:lnTo>
                    <a:pt x="0" y="99"/>
                  </a:lnTo>
                  <a:lnTo>
                    <a:pt x="97" y="0"/>
                  </a:lnTo>
                  <a:close/>
                </a:path>
              </a:pathLst>
            </a:custGeom>
            <a:blipFill dpi="0" rotWithShape="0">
              <a:blip r:embed="rId4" cstate="print"/>
              <a:srcRect/>
              <a:tile tx="0" ty="0" sx="100000" sy="100000" flip="none" algn="tl"/>
            </a:blipFill>
            <a:ln w="12700">
              <a:solidFill>
                <a:srgbClr val="00A6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4" name="Freeform 56"/>
            <p:cNvSpPr>
              <a:spLocks/>
            </p:cNvSpPr>
            <p:nvPr/>
          </p:nvSpPr>
          <p:spPr bwMode="auto">
            <a:xfrm>
              <a:off x="3284" y="2555"/>
              <a:ext cx="40" cy="26"/>
            </a:xfrm>
            <a:custGeom>
              <a:avLst/>
              <a:gdLst/>
              <a:ahLst/>
              <a:cxnLst>
                <a:cxn ang="0">
                  <a:pos x="16" y="0"/>
                </a:cxn>
                <a:cxn ang="0">
                  <a:pos x="40" y="10"/>
                </a:cxn>
                <a:cxn ang="0">
                  <a:pos x="16" y="26"/>
                </a:cxn>
                <a:cxn ang="0">
                  <a:pos x="0" y="15"/>
                </a:cxn>
                <a:cxn ang="0">
                  <a:pos x="16" y="0"/>
                </a:cxn>
              </a:cxnLst>
              <a:rect l="0" t="0" r="r" b="b"/>
              <a:pathLst>
                <a:path w="40" h="26">
                  <a:moveTo>
                    <a:pt x="16" y="0"/>
                  </a:moveTo>
                  <a:lnTo>
                    <a:pt x="40" y="10"/>
                  </a:lnTo>
                  <a:lnTo>
                    <a:pt x="16" y="26"/>
                  </a:lnTo>
                  <a:lnTo>
                    <a:pt x="0" y="15"/>
                  </a:lnTo>
                  <a:lnTo>
                    <a:pt x="16" y="0"/>
                  </a:lnTo>
                  <a:close/>
                </a:path>
              </a:pathLst>
            </a:custGeom>
            <a:solidFill>
              <a:srgbClr val="00A600"/>
            </a:solidFill>
            <a:ln w="12700">
              <a:solidFill>
                <a:srgbClr val="00A6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5" name="Freeform 57"/>
            <p:cNvSpPr>
              <a:spLocks/>
            </p:cNvSpPr>
            <p:nvPr/>
          </p:nvSpPr>
          <p:spPr bwMode="auto">
            <a:xfrm>
              <a:off x="3405" y="2503"/>
              <a:ext cx="234" cy="57"/>
            </a:xfrm>
            <a:custGeom>
              <a:avLst/>
              <a:gdLst/>
              <a:ahLst/>
              <a:cxnLst>
                <a:cxn ang="0">
                  <a:pos x="16" y="15"/>
                </a:cxn>
                <a:cxn ang="0">
                  <a:pos x="217" y="0"/>
                </a:cxn>
                <a:cxn ang="0">
                  <a:pos x="234" y="36"/>
                </a:cxn>
                <a:cxn ang="0">
                  <a:pos x="0" y="57"/>
                </a:cxn>
                <a:cxn ang="0">
                  <a:pos x="16" y="15"/>
                </a:cxn>
              </a:cxnLst>
              <a:rect l="0" t="0" r="r" b="b"/>
              <a:pathLst>
                <a:path w="234" h="57">
                  <a:moveTo>
                    <a:pt x="16" y="15"/>
                  </a:moveTo>
                  <a:lnTo>
                    <a:pt x="217" y="0"/>
                  </a:lnTo>
                  <a:lnTo>
                    <a:pt x="234" y="36"/>
                  </a:lnTo>
                  <a:lnTo>
                    <a:pt x="0" y="57"/>
                  </a:lnTo>
                  <a:lnTo>
                    <a:pt x="16" y="15"/>
                  </a:lnTo>
                  <a:close/>
                </a:path>
              </a:pathLst>
            </a:custGeom>
            <a:solidFill>
              <a:srgbClr val="FFFFFF"/>
            </a:solidFill>
            <a:ln w="12700">
              <a:solidFill>
                <a:srgbClr val="00A6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6" name="Freeform 58"/>
            <p:cNvSpPr>
              <a:spLocks/>
            </p:cNvSpPr>
            <p:nvPr/>
          </p:nvSpPr>
          <p:spPr bwMode="auto">
            <a:xfrm>
              <a:off x="3259" y="2477"/>
              <a:ext cx="162" cy="104"/>
            </a:xfrm>
            <a:custGeom>
              <a:avLst/>
              <a:gdLst/>
              <a:ahLst/>
              <a:cxnLst>
                <a:cxn ang="0">
                  <a:pos x="146" y="83"/>
                </a:cxn>
                <a:cxn ang="0">
                  <a:pos x="162" y="41"/>
                </a:cxn>
                <a:cxn ang="0">
                  <a:pos x="130" y="10"/>
                </a:cxn>
                <a:cxn ang="0">
                  <a:pos x="65" y="0"/>
                </a:cxn>
                <a:cxn ang="0">
                  <a:pos x="17" y="20"/>
                </a:cxn>
                <a:cxn ang="0">
                  <a:pos x="0" y="62"/>
                </a:cxn>
                <a:cxn ang="0">
                  <a:pos x="41" y="93"/>
                </a:cxn>
                <a:cxn ang="0">
                  <a:pos x="97" y="104"/>
                </a:cxn>
                <a:cxn ang="0">
                  <a:pos x="146" y="83"/>
                </a:cxn>
                <a:cxn ang="0">
                  <a:pos x="146" y="83"/>
                </a:cxn>
              </a:cxnLst>
              <a:rect l="0" t="0" r="r" b="b"/>
              <a:pathLst>
                <a:path w="162" h="104">
                  <a:moveTo>
                    <a:pt x="146" y="83"/>
                  </a:moveTo>
                  <a:lnTo>
                    <a:pt x="162" y="41"/>
                  </a:lnTo>
                  <a:lnTo>
                    <a:pt x="130" y="10"/>
                  </a:lnTo>
                  <a:lnTo>
                    <a:pt x="65" y="0"/>
                  </a:lnTo>
                  <a:lnTo>
                    <a:pt x="17" y="20"/>
                  </a:lnTo>
                  <a:lnTo>
                    <a:pt x="0" y="62"/>
                  </a:lnTo>
                  <a:lnTo>
                    <a:pt x="41" y="93"/>
                  </a:lnTo>
                  <a:lnTo>
                    <a:pt x="97" y="104"/>
                  </a:lnTo>
                  <a:lnTo>
                    <a:pt x="146" y="83"/>
                  </a:lnTo>
                  <a:lnTo>
                    <a:pt x="146" y="83"/>
                  </a:lnTo>
                  <a:close/>
                </a:path>
              </a:pathLst>
            </a:custGeom>
            <a:solidFill>
              <a:srgbClr val="FFFFFF"/>
            </a:solidFill>
            <a:ln w="12700">
              <a:solidFill>
                <a:srgbClr val="00A6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7" name="Freeform 59"/>
            <p:cNvSpPr>
              <a:spLocks/>
            </p:cNvSpPr>
            <p:nvPr/>
          </p:nvSpPr>
          <p:spPr bwMode="auto">
            <a:xfrm>
              <a:off x="3622" y="2539"/>
              <a:ext cx="73" cy="120"/>
            </a:xfrm>
            <a:custGeom>
              <a:avLst/>
              <a:gdLst/>
              <a:ahLst/>
              <a:cxnLst>
                <a:cxn ang="0">
                  <a:pos x="73" y="0"/>
                </a:cxn>
                <a:cxn ang="0">
                  <a:pos x="57" y="120"/>
                </a:cxn>
                <a:cxn ang="0">
                  <a:pos x="17" y="120"/>
                </a:cxn>
                <a:cxn ang="0">
                  <a:pos x="0" y="10"/>
                </a:cxn>
                <a:cxn ang="0">
                  <a:pos x="73" y="0"/>
                </a:cxn>
              </a:cxnLst>
              <a:rect l="0" t="0" r="r" b="b"/>
              <a:pathLst>
                <a:path w="73" h="120">
                  <a:moveTo>
                    <a:pt x="73" y="0"/>
                  </a:moveTo>
                  <a:lnTo>
                    <a:pt x="57" y="120"/>
                  </a:lnTo>
                  <a:lnTo>
                    <a:pt x="17" y="120"/>
                  </a:lnTo>
                  <a:lnTo>
                    <a:pt x="0" y="10"/>
                  </a:lnTo>
                  <a:lnTo>
                    <a:pt x="73" y="0"/>
                  </a:lnTo>
                  <a:close/>
                </a:path>
              </a:pathLst>
            </a:custGeom>
            <a:solidFill>
              <a:srgbClr val="FFFFFF"/>
            </a:solidFill>
            <a:ln w="12700">
              <a:solidFill>
                <a:srgbClr val="00A6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8" name="Freeform 60"/>
            <p:cNvSpPr>
              <a:spLocks/>
            </p:cNvSpPr>
            <p:nvPr/>
          </p:nvSpPr>
          <p:spPr bwMode="auto">
            <a:xfrm>
              <a:off x="3598" y="2487"/>
              <a:ext cx="105" cy="68"/>
            </a:xfrm>
            <a:custGeom>
              <a:avLst/>
              <a:gdLst/>
              <a:ahLst/>
              <a:cxnLst>
                <a:cxn ang="0">
                  <a:pos x="97" y="52"/>
                </a:cxn>
                <a:cxn ang="0">
                  <a:pos x="105" y="26"/>
                </a:cxn>
                <a:cxn ang="0">
                  <a:pos x="81" y="5"/>
                </a:cxn>
                <a:cxn ang="0">
                  <a:pos x="41" y="0"/>
                </a:cxn>
                <a:cxn ang="0">
                  <a:pos x="8" y="16"/>
                </a:cxn>
                <a:cxn ang="0">
                  <a:pos x="0" y="42"/>
                </a:cxn>
                <a:cxn ang="0">
                  <a:pos x="24" y="62"/>
                </a:cxn>
                <a:cxn ang="0">
                  <a:pos x="65" y="68"/>
                </a:cxn>
                <a:cxn ang="0">
                  <a:pos x="97" y="52"/>
                </a:cxn>
                <a:cxn ang="0">
                  <a:pos x="97" y="52"/>
                </a:cxn>
              </a:cxnLst>
              <a:rect l="0" t="0" r="r" b="b"/>
              <a:pathLst>
                <a:path w="105" h="68">
                  <a:moveTo>
                    <a:pt x="97" y="52"/>
                  </a:moveTo>
                  <a:lnTo>
                    <a:pt x="105" y="26"/>
                  </a:lnTo>
                  <a:lnTo>
                    <a:pt x="81" y="5"/>
                  </a:lnTo>
                  <a:lnTo>
                    <a:pt x="41" y="0"/>
                  </a:lnTo>
                  <a:lnTo>
                    <a:pt x="8" y="16"/>
                  </a:lnTo>
                  <a:lnTo>
                    <a:pt x="0" y="42"/>
                  </a:lnTo>
                  <a:lnTo>
                    <a:pt x="24" y="62"/>
                  </a:lnTo>
                  <a:lnTo>
                    <a:pt x="65" y="68"/>
                  </a:lnTo>
                  <a:lnTo>
                    <a:pt x="97" y="52"/>
                  </a:lnTo>
                  <a:lnTo>
                    <a:pt x="97" y="52"/>
                  </a:lnTo>
                  <a:close/>
                </a:path>
              </a:pathLst>
            </a:custGeom>
            <a:solidFill>
              <a:srgbClr val="FFFFFF"/>
            </a:solidFill>
            <a:ln w="12700">
              <a:solidFill>
                <a:srgbClr val="00A6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9" name="Freeform 61"/>
            <p:cNvSpPr>
              <a:spLocks/>
            </p:cNvSpPr>
            <p:nvPr/>
          </p:nvSpPr>
          <p:spPr bwMode="auto">
            <a:xfrm>
              <a:off x="3622" y="2503"/>
              <a:ext cx="57" cy="36"/>
            </a:xfrm>
            <a:custGeom>
              <a:avLst/>
              <a:gdLst/>
              <a:ahLst/>
              <a:cxnLst>
                <a:cxn ang="0">
                  <a:pos x="49" y="31"/>
                </a:cxn>
                <a:cxn ang="0">
                  <a:pos x="57" y="15"/>
                </a:cxn>
                <a:cxn ang="0">
                  <a:pos x="41" y="5"/>
                </a:cxn>
                <a:cxn ang="0">
                  <a:pos x="25" y="0"/>
                </a:cxn>
                <a:cxn ang="0">
                  <a:pos x="0" y="10"/>
                </a:cxn>
                <a:cxn ang="0">
                  <a:pos x="0" y="20"/>
                </a:cxn>
                <a:cxn ang="0">
                  <a:pos x="8" y="36"/>
                </a:cxn>
                <a:cxn ang="0">
                  <a:pos x="33" y="36"/>
                </a:cxn>
                <a:cxn ang="0">
                  <a:pos x="49" y="31"/>
                </a:cxn>
                <a:cxn ang="0">
                  <a:pos x="49" y="31"/>
                </a:cxn>
              </a:cxnLst>
              <a:rect l="0" t="0" r="r" b="b"/>
              <a:pathLst>
                <a:path w="57" h="36">
                  <a:moveTo>
                    <a:pt x="49" y="31"/>
                  </a:moveTo>
                  <a:lnTo>
                    <a:pt x="57" y="15"/>
                  </a:lnTo>
                  <a:lnTo>
                    <a:pt x="41" y="5"/>
                  </a:lnTo>
                  <a:lnTo>
                    <a:pt x="25" y="0"/>
                  </a:lnTo>
                  <a:lnTo>
                    <a:pt x="0" y="10"/>
                  </a:lnTo>
                  <a:lnTo>
                    <a:pt x="0" y="20"/>
                  </a:lnTo>
                  <a:lnTo>
                    <a:pt x="8" y="36"/>
                  </a:lnTo>
                  <a:lnTo>
                    <a:pt x="33" y="36"/>
                  </a:lnTo>
                  <a:lnTo>
                    <a:pt x="49" y="31"/>
                  </a:lnTo>
                  <a:lnTo>
                    <a:pt x="49" y="31"/>
                  </a:lnTo>
                  <a:close/>
                </a:path>
              </a:pathLst>
            </a:custGeom>
            <a:solidFill>
              <a:srgbClr val="FFFFFF"/>
            </a:solidFill>
            <a:ln w="12700">
              <a:solidFill>
                <a:srgbClr val="00A6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0" name="Freeform 62"/>
            <p:cNvSpPr>
              <a:spLocks/>
            </p:cNvSpPr>
            <p:nvPr/>
          </p:nvSpPr>
          <p:spPr bwMode="auto">
            <a:xfrm>
              <a:off x="3308" y="2508"/>
              <a:ext cx="72" cy="41"/>
            </a:xfrm>
            <a:custGeom>
              <a:avLst/>
              <a:gdLst/>
              <a:ahLst/>
              <a:cxnLst>
                <a:cxn ang="0">
                  <a:pos x="64" y="36"/>
                </a:cxn>
                <a:cxn ang="0">
                  <a:pos x="72" y="15"/>
                </a:cxn>
                <a:cxn ang="0">
                  <a:pos x="56" y="0"/>
                </a:cxn>
                <a:cxn ang="0">
                  <a:pos x="24" y="0"/>
                </a:cxn>
                <a:cxn ang="0">
                  <a:pos x="0" y="5"/>
                </a:cxn>
                <a:cxn ang="0">
                  <a:pos x="0" y="26"/>
                </a:cxn>
                <a:cxn ang="0">
                  <a:pos x="16" y="41"/>
                </a:cxn>
                <a:cxn ang="0">
                  <a:pos x="40" y="41"/>
                </a:cxn>
                <a:cxn ang="0">
                  <a:pos x="64" y="36"/>
                </a:cxn>
                <a:cxn ang="0">
                  <a:pos x="64" y="36"/>
                </a:cxn>
              </a:cxnLst>
              <a:rect l="0" t="0" r="r" b="b"/>
              <a:pathLst>
                <a:path w="72" h="41">
                  <a:moveTo>
                    <a:pt x="64" y="36"/>
                  </a:moveTo>
                  <a:lnTo>
                    <a:pt x="72" y="15"/>
                  </a:lnTo>
                  <a:lnTo>
                    <a:pt x="56" y="0"/>
                  </a:lnTo>
                  <a:lnTo>
                    <a:pt x="24" y="0"/>
                  </a:lnTo>
                  <a:lnTo>
                    <a:pt x="0" y="5"/>
                  </a:lnTo>
                  <a:lnTo>
                    <a:pt x="0" y="26"/>
                  </a:lnTo>
                  <a:lnTo>
                    <a:pt x="16" y="41"/>
                  </a:lnTo>
                  <a:lnTo>
                    <a:pt x="40" y="41"/>
                  </a:lnTo>
                  <a:lnTo>
                    <a:pt x="64" y="36"/>
                  </a:lnTo>
                  <a:lnTo>
                    <a:pt x="64" y="36"/>
                  </a:lnTo>
                  <a:close/>
                </a:path>
              </a:pathLst>
            </a:custGeom>
            <a:solidFill>
              <a:srgbClr val="FFFFFF"/>
            </a:solidFill>
            <a:ln w="12700">
              <a:solidFill>
                <a:srgbClr val="00A6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1" name="Freeform 63"/>
            <p:cNvSpPr>
              <a:spLocks/>
            </p:cNvSpPr>
            <p:nvPr/>
          </p:nvSpPr>
          <p:spPr bwMode="auto">
            <a:xfrm>
              <a:off x="3679" y="2659"/>
              <a:ext cx="72" cy="52"/>
            </a:xfrm>
            <a:custGeom>
              <a:avLst/>
              <a:gdLst/>
              <a:ahLst/>
              <a:cxnLst>
                <a:cxn ang="0">
                  <a:pos x="0" y="0"/>
                </a:cxn>
                <a:cxn ang="0">
                  <a:pos x="48" y="5"/>
                </a:cxn>
                <a:cxn ang="0">
                  <a:pos x="72" y="26"/>
                </a:cxn>
                <a:cxn ang="0">
                  <a:pos x="56" y="52"/>
                </a:cxn>
                <a:cxn ang="0">
                  <a:pos x="40" y="46"/>
                </a:cxn>
                <a:cxn ang="0">
                  <a:pos x="56" y="26"/>
                </a:cxn>
                <a:cxn ang="0">
                  <a:pos x="40" y="15"/>
                </a:cxn>
                <a:cxn ang="0">
                  <a:pos x="8" y="10"/>
                </a:cxn>
                <a:cxn ang="0">
                  <a:pos x="0" y="0"/>
                </a:cxn>
              </a:cxnLst>
              <a:rect l="0" t="0" r="r" b="b"/>
              <a:pathLst>
                <a:path w="72" h="52">
                  <a:moveTo>
                    <a:pt x="0" y="0"/>
                  </a:moveTo>
                  <a:lnTo>
                    <a:pt x="48" y="5"/>
                  </a:lnTo>
                  <a:lnTo>
                    <a:pt x="72" y="26"/>
                  </a:lnTo>
                  <a:lnTo>
                    <a:pt x="56" y="52"/>
                  </a:lnTo>
                  <a:lnTo>
                    <a:pt x="40" y="46"/>
                  </a:lnTo>
                  <a:lnTo>
                    <a:pt x="56" y="26"/>
                  </a:lnTo>
                  <a:lnTo>
                    <a:pt x="40" y="15"/>
                  </a:lnTo>
                  <a:lnTo>
                    <a:pt x="8" y="10"/>
                  </a:lnTo>
                  <a:lnTo>
                    <a:pt x="0" y="0"/>
                  </a:lnTo>
                  <a:close/>
                </a:path>
              </a:pathLst>
            </a:custGeom>
            <a:blipFill dpi="0" rotWithShape="0">
              <a:blip r:embed="rId5" cstate="print"/>
              <a:srcRect/>
              <a:tile tx="0" ty="0" sx="100000" sy="100000" flip="none" algn="tl"/>
            </a:blipFill>
            <a:ln w="12700">
              <a:solidFill>
                <a:srgbClr val="00A6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2" name="Freeform 64"/>
            <p:cNvSpPr>
              <a:spLocks/>
            </p:cNvSpPr>
            <p:nvPr/>
          </p:nvSpPr>
          <p:spPr bwMode="auto">
            <a:xfrm>
              <a:off x="3630" y="2674"/>
              <a:ext cx="65" cy="52"/>
            </a:xfrm>
            <a:custGeom>
              <a:avLst/>
              <a:gdLst/>
              <a:ahLst/>
              <a:cxnLst>
                <a:cxn ang="0">
                  <a:pos x="65" y="52"/>
                </a:cxn>
                <a:cxn ang="0">
                  <a:pos x="25" y="47"/>
                </a:cxn>
                <a:cxn ang="0">
                  <a:pos x="0" y="26"/>
                </a:cxn>
                <a:cxn ang="0">
                  <a:pos x="9" y="0"/>
                </a:cxn>
                <a:cxn ang="0">
                  <a:pos x="25" y="11"/>
                </a:cxn>
                <a:cxn ang="0">
                  <a:pos x="17" y="26"/>
                </a:cxn>
                <a:cxn ang="0">
                  <a:pos x="33" y="42"/>
                </a:cxn>
                <a:cxn ang="0">
                  <a:pos x="65" y="47"/>
                </a:cxn>
                <a:cxn ang="0">
                  <a:pos x="65" y="52"/>
                </a:cxn>
              </a:cxnLst>
              <a:rect l="0" t="0" r="r" b="b"/>
              <a:pathLst>
                <a:path w="65" h="52">
                  <a:moveTo>
                    <a:pt x="65" y="52"/>
                  </a:moveTo>
                  <a:lnTo>
                    <a:pt x="25" y="47"/>
                  </a:lnTo>
                  <a:lnTo>
                    <a:pt x="0" y="26"/>
                  </a:lnTo>
                  <a:lnTo>
                    <a:pt x="9" y="0"/>
                  </a:lnTo>
                  <a:lnTo>
                    <a:pt x="25" y="11"/>
                  </a:lnTo>
                  <a:lnTo>
                    <a:pt x="17" y="26"/>
                  </a:lnTo>
                  <a:lnTo>
                    <a:pt x="33" y="42"/>
                  </a:lnTo>
                  <a:lnTo>
                    <a:pt x="65" y="47"/>
                  </a:lnTo>
                  <a:lnTo>
                    <a:pt x="65" y="52"/>
                  </a:lnTo>
                  <a:close/>
                </a:path>
              </a:pathLst>
            </a:custGeom>
            <a:blipFill dpi="0" rotWithShape="0">
              <a:blip r:embed="rId5" cstate="print"/>
              <a:srcRect/>
              <a:tile tx="0" ty="0" sx="100000" sy="100000" flip="none" algn="tl"/>
            </a:blipFill>
            <a:ln w="12700">
              <a:solidFill>
                <a:srgbClr val="00A6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3" name="Freeform 65"/>
            <p:cNvSpPr>
              <a:spLocks/>
            </p:cNvSpPr>
            <p:nvPr/>
          </p:nvSpPr>
          <p:spPr bwMode="auto">
            <a:xfrm>
              <a:off x="3630" y="2648"/>
              <a:ext cx="57" cy="37"/>
            </a:xfrm>
            <a:custGeom>
              <a:avLst/>
              <a:gdLst/>
              <a:ahLst/>
              <a:cxnLst>
                <a:cxn ang="0">
                  <a:pos x="49" y="26"/>
                </a:cxn>
                <a:cxn ang="0">
                  <a:pos x="57" y="16"/>
                </a:cxn>
                <a:cxn ang="0">
                  <a:pos x="41" y="5"/>
                </a:cxn>
                <a:cxn ang="0">
                  <a:pos x="25" y="0"/>
                </a:cxn>
                <a:cxn ang="0">
                  <a:pos x="9" y="11"/>
                </a:cxn>
                <a:cxn ang="0">
                  <a:pos x="0" y="21"/>
                </a:cxn>
                <a:cxn ang="0">
                  <a:pos x="17" y="31"/>
                </a:cxn>
                <a:cxn ang="0">
                  <a:pos x="33" y="37"/>
                </a:cxn>
                <a:cxn ang="0">
                  <a:pos x="49" y="26"/>
                </a:cxn>
                <a:cxn ang="0">
                  <a:pos x="49" y="26"/>
                </a:cxn>
              </a:cxnLst>
              <a:rect l="0" t="0" r="r" b="b"/>
              <a:pathLst>
                <a:path w="57" h="37">
                  <a:moveTo>
                    <a:pt x="49" y="26"/>
                  </a:moveTo>
                  <a:lnTo>
                    <a:pt x="57" y="16"/>
                  </a:lnTo>
                  <a:lnTo>
                    <a:pt x="41" y="5"/>
                  </a:lnTo>
                  <a:lnTo>
                    <a:pt x="25" y="0"/>
                  </a:lnTo>
                  <a:lnTo>
                    <a:pt x="9" y="11"/>
                  </a:lnTo>
                  <a:lnTo>
                    <a:pt x="0" y="21"/>
                  </a:lnTo>
                  <a:lnTo>
                    <a:pt x="17" y="31"/>
                  </a:lnTo>
                  <a:lnTo>
                    <a:pt x="33" y="37"/>
                  </a:lnTo>
                  <a:lnTo>
                    <a:pt x="49" y="26"/>
                  </a:lnTo>
                  <a:lnTo>
                    <a:pt x="49" y="26"/>
                  </a:lnTo>
                  <a:close/>
                </a:path>
              </a:pathLst>
            </a:custGeom>
            <a:solidFill>
              <a:srgbClr val="FFFFFF"/>
            </a:solidFill>
            <a:ln w="12700">
              <a:solidFill>
                <a:srgbClr val="00A6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4" name="Freeform 66"/>
            <p:cNvSpPr>
              <a:spLocks/>
            </p:cNvSpPr>
            <p:nvPr/>
          </p:nvSpPr>
          <p:spPr bwMode="auto">
            <a:xfrm>
              <a:off x="3647" y="2560"/>
              <a:ext cx="16" cy="73"/>
            </a:xfrm>
            <a:custGeom>
              <a:avLst/>
              <a:gdLst/>
              <a:ahLst/>
              <a:cxnLst>
                <a:cxn ang="0">
                  <a:pos x="0" y="0"/>
                </a:cxn>
                <a:cxn ang="0">
                  <a:pos x="0" y="73"/>
                </a:cxn>
                <a:cxn ang="0">
                  <a:pos x="16" y="73"/>
                </a:cxn>
                <a:cxn ang="0">
                  <a:pos x="16" y="0"/>
                </a:cxn>
              </a:cxnLst>
              <a:rect l="0" t="0" r="r" b="b"/>
              <a:pathLst>
                <a:path w="16" h="73">
                  <a:moveTo>
                    <a:pt x="0" y="0"/>
                  </a:moveTo>
                  <a:lnTo>
                    <a:pt x="0" y="73"/>
                  </a:lnTo>
                  <a:lnTo>
                    <a:pt x="16" y="73"/>
                  </a:lnTo>
                  <a:lnTo>
                    <a:pt x="16" y="0"/>
                  </a:lnTo>
                </a:path>
              </a:pathLst>
            </a:custGeom>
            <a:noFill/>
            <a:ln w="12700">
              <a:solidFill>
                <a:srgbClr val="00A6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5" name="Freeform 67"/>
            <p:cNvSpPr>
              <a:spLocks/>
            </p:cNvSpPr>
            <p:nvPr/>
          </p:nvSpPr>
          <p:spPr bwMode="auto">
            <a:xfrm>
              <a:off x="3429" y="2518"/>
              <a:ext cx="169" cy="26"/>
            </a:xfrm>
            <a:custGeom>
              <a:avLst/>
              <a:gdLst/>
              <a:ahLst/>
              <a:cxnLst>
                <a:cxn ang="0">
                  <a:pos x="169" y="0"/>
                </a:cxn>
                <a:cxn ang="0">
                  <a:pos x="0" y="16"/>
                </a:cxn>
                <a:cxn ang="0">
                  <a:pos x="32" y="26"/>
                </a:cxn>
                <a:cxn ang="0">
                  <a:pos x="169" y="16"/>
                </a:cxn>
              </a:cxnLst>
              <a:rect l="0" t="0" r="r" b="b"/>
              <a:pathLst>
                <a:path w="169" h="26">
                  <a:moveTo>
                    <a:pt x="169" y="0"/>
                  </a:moveTo>
                  <a:lnTo>
                    <a:pt x="0" y="16"/>
                  </a:lnTo>
                  <a:lnTo>
                    <a:pt x="32" y="26"/>
                  </a:lnTo>
                  <a:lnTo>
                    <a:pt x="169" y="16"/>
                  </a:lnTo>
                </a:path>
              </a:pathLst>
            </a:custGeom>
            <a:noFill/>
            <a:ln w="12700">
              <a:solidFill>
                <a:srgbClr val="00A6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6" name="Freeform 68"/>
            <p:cNvSpPr>
              <a:spLocks/>
            </p:cNvSpPr>
            <p:nvPr/>
          </p:nvSpPr>
          <p:spPr bwMode="auto">
            <a:xfrm>
              <a:off x="3389" y="2471"/>
              <a:ext cx="250" cy="26"/>
            </a:xfrm>
            <a:custGeom>
              <a:avLst/>
              <a:gdLst/>
              <a:ahLst/>
              <a:cxnLst>
                <a:cxn ang="0">
                  <a:pos x="250" y="16"/>
                </a:cxn>
                <a:cxn ang="0">
                  <a:pos x="233" y="0"/>
                </a:cxn>
                <a:cxn ang="0">
                  <a:pos x="217" y="0"/>
                </a:cxn>
                <a:cxn ang="0">
                  <a:pos x="153" y="11"/>
                </a:cxn>
                <a:cxn ang="0">
                  <a:pos x="80" y="26"/>
                </a:cxn>
                <a:cxn ang="0">
                  <a:pos x="40" y="26"/>
                </a:cxn>
                <a:cxn ang="0">
                  <a:pos x="0" y="16"/>
                </a:cxn>
              </a:cxnLst>
              <a:rect l="0" t="0" r="r" b="b"/>
              <a:pathLst>
                <a:path w="250" h="26">
                  <a:moveTo>
                    <a:pt x="250" y="16"/>
                  </a:moveTo>
                  <a:lnTo>
                    <a:pt x="233" y="0"/>
                  </a:lnTo>
                  <a:lnTo>
                    <a:pt x="217" y="0"/>
                  </a:lnTo>
                  <a:lnTo>
                    <a:pt x="153" y="11"/>
                  </a:lnTo>
                  <a:lnTo>
                    <a:pt x="80" y="26"/>
                  </a:lnTo>
                  <a:lnTo>
                    <a:pt x="40" y="26"/>
                  </a:lnTo>
                  <a:lnTo>
                    <a:pt x="0" y="16"/>
                  </a:lnTo>
                </a:path>
              </a:pathLst>
            </a:custGeom>
            <a:noFill/>
            <a:ln w="12700">
              <a:solidFill>
                <a:srgbClr val="00A6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7" name="Freeform 69"/>
            <p:cNvSpPr>
              <a:spLocks/>
            </p:cNvSpPr>
            <p:nvPr/>
          </p:nvSpPr>
          <p:spPr bwMode="auto">
            <a:xfrm>
              <a:off x="3243" y="2669"/>
              <a:ext cx="218" cy="140"/>
            </a:xfrm>
            <a:custGeom>
              <a:avLst/>
              <a:gdLst/>
              <a:ahLst/>
              <a:cxnLst>
                <a:cxn ang="0">
                  <a:pos x="162" y="21"/>
                </a:cxn>
                <a:cxn ang="0">
                  <a:pos x="186" y="21"/>
                </a:cxn>
                <a:cxn ang="0">
                  <a:pos x="186" y="36"/>
                </a:cxn>
                <a:cxn ang="0">
                  <a:pos x="210" y="42"/>
                </a:cxn>
                <a:cxn ang="0">
                  <a:pos x="202" y="57"/>
                </a:cxn>
                <a:cxn ang="0">
                  <a:pos x="218" y="73"/>
                </a:cxn>
                <a:cxn ang="0">
                  <a:pos x="202" y="83"/>
                </a:cxn>
                <a:cxn ang="0">
                  <a:pos x="210" y="99"/>
                </a:cxn>
                <a:cxn ang="0">
                  <a:pos x="186" y="104"/>
                </a:cxn>
                <a:cxn ang="0">
                  <a:pos x="186" y="120"/>
                </a:cxn>
                <a:cxn ang="0">
                  <a:pos x="162" y="120"/>
                </a:cxn>
                <a:cxn ang="0">
                  <a:pos x="154" y="135"/>
                </a:cxn>
                <a:cxn ang="0">
                  <a:pos x="129" y="130"/>
                </a:cxn>
                <a:cxn ang="0">
                  <a:pos x="113" y="140"/>
                </a:cxn>
                <a:cxn ang="0">
                  <a:pos x="89" y="130"/>
                </a:cxn>
                <a:cxn ang="0">
                  <a:pos x="65" y="135"/>
                </a:cxn>
                <a:cxn ang="0">
                  <a:pos x="57" y="120"/>
                </a:cxn>
                <a:cxn ang="0">
                  <a:pos x="33" y="120"/>
                </a:cxn>
                <a:cxn ang="0">
                  <a:pos x="33" y="104"/>
                </a:cxn>
                <a:cxn ang="0">
                  <a:pos x="8" y="99"/>
                </a:cxn>
                <a:cxn ang="0">
                  <a:pos x="16" y="83"/>
                </a:cxn>
                <a:cxn ang="0">
                  <a:pos x="0" y="73"/>
                </a:cxn>
                <a:cxn ang="0">
                  <a:pos x="16" y="57"/>
                </a:cxn>
                <a:cxn ang="0">
                  <a:pos x="8" y="42"/>
                </a:cxn>
                <a:cxn ang="0">
                  <a:pos x="33" y="36"/>
                </a:cxn>
                <a:cxn ang="0">
                  <a:pos x="33" y="21"/>
                </a:cxn>
                <a:cxn ang="0">
                  <a:pos x="57" y="21"/>
                </a:cxn>
                <a:cxn ang="0">
                  <a:pos x="73" y="5"/>
                </a:cxn>
                <a:cxn ang="0">
                  <a:pos x="89" y="10"/>
                </a:cxn>
                <a:cxn ang="0">
                  <a:pos x="113" y="0"/>
                </a:cxn>
                <a:cxn ang="0">
                  <a:pos x="129" y="10"/>
                </a:cxn>
                <a:cxn ang="0">
                  <a:pos x="154" y="5"/>
                </a:cxn>
                <a:cxn ang="0">
                  <a:pos x="162" y="21"/>
                </a:cxn>
              </a:cxnLst>
              <a:rect l="0" t="0" r="r" b="b"/>
              <a:pathLst>
                <a:path w="218" h="140">
                  <a:moveTo>
                    <a:pt x="162" y="21"/>
                  </a:moveTo>
                  <a:lnTo>
                    <a:pt x="186" y="21"/>
                  </a:lnTo>
                  <a:lnTo>
                    <a:pt x="186" y="36"/>
                  </a:lnTo>
                  <a:lnTo>
                    <a:pt x="210" y="42"/>
                  </a:lnTo>
                  <a:lnTo>
                    <a:pt x="202" y="57"/>
                  </a:lnTo>
                  <a:lnTo>
                    <a:pt x="218" y="73"/>
                  </a:lnTo>
                  <a:lnTo>
                    <a:pt x="202" y="83"/>
                  </a:lnTo>
                  <a:lnTo>
                    <a:pt x="210" y="99"/>
                  </a:lnTo>
                  <a:lnTo>
                    <a:pt x="186" y="104"/>
                  </a:lnTo>
                  <a:lnTo>
                    <a:pt x="186" y="120"/>
                  </a:lnTo>
                  <a:lnTo>
                    <a:pt x="162" y="120"/>
                  </a:lnTo>
                  <a:lnTo>
                    <a:pt x="154" y="135"/>
                  </a:lnTo>
                  <a:lnTo>
                    <a:pt x="129" y="130"/>
                  </a:lnTo>
                  <a:lnTo>
                    <a:pt x="113" y="140"/>
                  </a:lnTo>
                  <a:lnTo>
                    <a:pt x="89" y="130"/>
                  </a:lnTo>
                  <a:lnTo>
                    <a:pt x="65" y="135"/>
                  </a:lnTo>
                  <a:lnTo>
                    <a:pt x="57" y="120"/>
                  </a:lnTo>
                  <a:lnTo>
                    <a:pt x="33" y="120"/>
                  </a:lnTo>
                  <a:lnTo>
                    <a:pt x="33" y="104"/>
                  </a:lnTo>
                  <a:lnTo>
                    <a:pt x="8" y="99"/>
                  </a:lnTo>
                  <a:lnTo>
                    <a:pt x="16" y="83"/>
                  </a:lnTo>
                  <a:lnTo>
                    <a:pt x="0" y="73"/>
                  </a:lnTo>
                  <a:lnTo>
                    <a:pt x="16" y="57"/>
                  </a:lnTo>
                  <a:lnTo>
                    <a:pt x="8" y="42"/>
                  </a:lnTo>
                  <a:lnTo>
                    <a:pt x="33" y="36"/>
                  </a:lnTo>
                  <a:lnTo>
                    <a:pt x="33" y="21"/>
                  </a:lnTo>
                  <a:lnTo>
                    <a:pt x="57" y="21"/>
                  </a:lnTo>
                  <a:lnTo>
                    <a:pt x="73" y="5"/>
                  </a:lnTo>
                  <a:lnTo>
                    <a:pt x="89" y="10"/>
                  </a:lnTo>
                  <a:lnTo>
                    <a:pt x="113" y="0"/>
                  </a:lnTo>
                  <a:lnTo>
                    <a:pt x="129" y="10"/>
                  </a:lnTo>
                  <a:lnTo>
                    <a:pt x="154" y="5"/>
                  </a:lnTo>
                  <a:lnTo>
                    <a:pt x="162" y="21"/>
                  </a:lnTo>
                  <a:close/>
                </a:path>
              </a:pathLst>
            </a:custGeom>
            <a:blipFill dpi="0" rotWithShape="0">
              <a:blip r:embed="rId5" cstate="print"/>
              <a:srcRect/>
              <a:tile tx="0" ty="0" sx="100000" sy="100000" flip="none" algn="tl"/>
            </a:blipFill>
            <a:ln w="12700">
              <a:solidFill>
                <a:srgbClr val="00A6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8" name="Freeform 70"/>
            <p:cNvSpPr>
              <a:spLocks/>
            </p:cNvSpPr>
            <p:nvPr/>
          </p:nvSpPr>
          <p:spPr bwMode="auto">
            <a:xfrm>
              <a:off x="3324" y="2721"/>
              <a:ext cx="65" cy="42"/>
            </a:xfrm>
            <a:custGeom>
              <a:avLst/>
              <a:gdLst/>
              <a:ahLst/>
              <a:cxnLst>
                <a:cxn ang="0">
                  <a:pos x="56" y="31"/>
                </a:cxn>
                <a:cxn ang="0">
                  <a:pos x="65" y="16"/>
                </a:cxn>
                <a:cxn ang="0">
                  <a:pos x="48" y="5"/>
                </a:cxn>
                <a:cxn ang="0">
                  <a:pos x="24" y="0"/>
                </a:cxn>
                <a:cxn ang="0">
                  <a:pos x="8" y="10"/>
                </a:cxn>
                <a:cxn ang="0">
                  <a:pos x="0" y="21"/>
                </a:cxn>
                <a:cxn ang="0">
                  <a:pos x="16" y="36"/>
                </a:cxn>
                <a:cxn ang="0">
                  <a:pos x="32" y="42"/>
                </a:cxn>
                <a:cxn ang="0">
                  <a:pos x="56" y="31"/>
                </a:cxn>
                <a:cxn ang="0">
                  <a:pos x="56" y="31"/>
                </a:cxn>
              </a:cxnLst>
              <a:rect l="0" t="0" r="r" b="b"/>
              <a:pathLst>
                <a:path w="65" h="42">
                  <a:moveTo>
                    <a:pt x="56" y="31"/>
                  </a:moveTo>
                  <a:lnTo>
                    <a:pt x="65" y="16"/>
                  </a:lnTo>
                  <a:lnTo>
                    <a:pt x="48" y="5"/>
                  </a:lnTo>
                  <a:lnTo>
                    <a:pt x="24" y="0"/>
                  </a:lnTo>
                  <a:lnTo>
                    <a:pt x="8" y="10"/>
                  </a:lnTo>
                  <a:lnTo>
                    <a:pt x="0" y="21"/>
                  </a:lnTo>
                  <a:lnTo>
                    <a:pt x="16" y="36"/>
                  </a:lnTo>
                  <a:lnTo>
                    <a:pt x="32" y="42"/>
                  </a:lnTo>
                  <a:lnTo>
                    <a:pt x="56" y="31"/>
                  </a:lnTo>
                  <a:lnTo>
                    <a:pt x="56" y="31"/>
                  </a:lnTo>
                  <a:close/>
                </a:path>
              </a:pathLst>
            </a:custGeom>
            <a:blipFill dpi="0" rotWithShape="0">
              <a:blip r:embed="rId5" cstate="print"/>
              <a:srcRect/>
              <a:tile tx="0" ty="0" sx="100000" sy="100000" flip="none" algn="tl"/>
            </a:blipFill>
            <a:ln w="12700">
              <a:solidFill>
                <a:srgbClr val="00A6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9" name="Freeform 71"/>
            <p:cNvSpPr>
              <a:spLocks/>
            </p:cNvSpPr>
            <p:nvPr/>
          </p:nvSpPr>
          <p:spPr bwMode="auto">
            <a:xfrm>
              <a:off x="3332" y="2726"/>
              <a:ext cx="48" cy="31"/>
            </a:xfrm>
            <a:custGeom>
              <a:avLst/>
              <a:gdLst/>
              <a:ahLst/>
              <a:cxnLst>
                <a:cxn ang="0">
                  <a:pos x="40" y="26"/>
                </a:cxn>
                <a:cxn ang="0">
                  <a:pos x="48" y="11"/>
                </a:cxn>
                <a:cxn ang="0">
                  <a:pos x="40" y="0"/>
                </a:cxn>
                <a:cxn ang="0">
                  <a:pos x="16" y="0"/>
                </a:cxn>
                <a:cxn ang="0">
                  <a:pos x="0" y="5"/>
                </a:cxn>
                <a:cxn ang="0">
                  <a:pos x="0" y="16"/>
                </a:cxn>
                <a:cxn ang="0">
                  <a:pos x="8" y="26"/>
                </a:cxn>
                <a:cxn ang="0">
                  <a:pos x="24" y="31"/>
                </a:cxn>
                <a:cxn ang="0">
                  <a:pos x="40" y="26"/>
                </a:cxn>
                <a:cxn ang="0">
                  <a:pos x="40" y="26"/>
                </a:cxn>
              </a:cxnLst>
              <a:rect l="0" t="0" r="r" b="b"/>
              <a:pathLst>
                <a:path w="48" h="31">
                  <a:moveTo>
                    <a:pt x="40" y="26"/>
                  </a:moveTo>
                  <a:lnTo>
                    <a:pt x="48" y="11"/>
                  </a:lnTo>
                  <a:lnTo>
                    <a:pt x="40" y="0"/>
                  </a:lnTo>
                  <a:lnTo>
                    <a:pt x="16" y="0"/>
                  </a:lnTo>
                  <a:lnTo>
                    <a:pt x="0" y="5"/>
                  </a:lnTo>
                  <a:lnTo>
                    <a:pt x="0" y="16"/>
                  </a:lnTo>
                  <a:lnTo>
                    <a:pt x="8" y="26"/>
                  </a:lnTo>
                  <a:lnTo>
                    <a:pt x="24" y="31"/>
                  </a:lnTo>
                  <a:lnTo>
                    <a:pt x="40" y="26"/>
                  </a:lnTo>
                  <a:lnTo>
                    <a:pt x="40" y="26"/>
                  </a:lnTo>
                  <a:close/>
                </a:path>
              </a:pathLst>
            </a:custGeom>
            <a:solidFill>
              <a:srgbClr val="FFFFFF"/>
            </a:solidFill>
            <a:ln w="12700">
              <a:solidFill>
                <a:srgbClr val="00A6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0" name="Freeform 72"/>
            <p:cNvSpPr>
              <a:spLocks/>
            </p:cNvSpPr>
            <p:nvPr/>
          </p:nvSpPr>
          <p:spPr bwMode="auto">
            <a:xfrm>
              <a:off x="3026" y="2575"/>
              <a:ext cx="217" cy="141"/>
            </a:xfrm>
            <a:custGeom>
              <a:avLst/>
              <a:gdLst/>
              <a:ahLst/>
              <a:cxnLst>
                <a:cxn ang="0">
                  <a:pos x="161" y="21"/>
                </a:cxn>
                <a:cxn ang="0">
                  <a:pos x="185" y="21"/>
                </a:cxn>
                <a:cxn ang="0">
                  <a:pos x="185" y="37"/>
                </a:cxn>
                <a:cxn ang="0">
                  <a:pos x="209" y="42"/>
                </a:cxn>
                <a:cxn ang="0">
                  <a:pos x="201" y="58"/>
                </a:cxn>
                <a:cxn ang="0">
                  <a:pos x="217" y="68"/>
                </a:cxn>
                <a:cxn ang="0">
                  <a:pos x="201" y="78"/>
                </a:cxn>
                <a:cxn ang="0">
                  <a:pos x="209" y="94"/>
                </a:cxn>
                <a:cxn ang="0">
                  <a:pos x="185" y="104"/>
                </a:cxn>
                <a:cxn ang="0">
                  <a:pos x="185" y="120"/>
                </a:cxn>
                <a:cxn ang="0">
                  <a:pos x="161" y="120"/>
                </a:cxn>
                <a:cxn ang="0">
                  <a:pos x="145" y="136"/>
                </a:cxn>
                <a:cxn ang="0">
                  <a:pos x="129" y="130"/>
                </a:cxn>
                <a:cxn ang="0">
                  <a:pos x="104" y="141"/>
                </a:cxn>
                <a:cxn ang="0">
                  <a:pos x="88" y="130"/>
                </a:cxn>
                <a:cxn ang="0">
                  <a:pos x="64" y="136"/>
                </a:cxn>
                <a:cxn ang="0">
                  <a:pos x="56" y="120"/>
                </a:cxn>
                <a:cxn ang="0">
                  <a:pos x="32" y="120"/>
                </a:cxn>
                <a:cxn ang="0">
                  <a:pos x="32" y="104"/>
                </a:cxn>
                <a:cxn ang="0">
                  <a:pos x="8" y="94"/>
                </a:cxn>
                <a:cxn ang="0">
                  <a:pos x="16" y="78"/>
                </a:cxn>
                <a:cxn ang="0">
                  <a:pos x="0" y="68"/>
                </a:cxn>
                <a:cxn ang="0">
                  <a:pos x="16" y="58"/>
                </a:cxn>
                <a:cxn ang="0">
                  <a:pos x="8" y="42"/>
                </a:cxn>
                <a:cxn ang="0">
                  <a:pos x="32" y="37"/>
                </a:cxn>
                <a:cxn ang="0">
                  <a:pos x="32" y="16"/>
                </a:cxn>
                <a:cxn ang="0">
                  <a:pos x="56" y="16"/>
                </a:cxn>
                <a:cxn ang="0">
                  <a:pos x="64" y="0"/>
                </a:cxn>
                <a:cxn ang="0">
                  <a:pos x="88" y="11"/>
                </a:cxn>
                <a:cxn ang="0">
                  <a:pos x="104" y="0"/>
                </a:cxn>
                <a:cxn ang="0">
                  <a:pos x="129" y="11"/>
                </a:cxn>
                <a:cxn ang="0">
                  <a:pos x="153" y="6"/>
                </a:cxn>
                <a:cxn ang="0">
                  <a:pos x="161" y="21"/>
                </a:cxn>
              </a:cxnLst>
              <a:rect l="0" t="0" r="r" b="b"/>
              <a:pathLst>
                <a:path w="217" h="141">
                  <a:moveTo>
                    <a:pt x="161" y="21"/>
                  </a:moveTo>
                  <a:lnTo>
                    <a:pt x="185" y="21"/>
                  </a:lnTo>
                  <a:lnTo>
                    <a:pt x="185" y="37"/>
                  </a:lnTo>
                  <a:lnTo>
                    <a:pt x="209" y="42"/>
                  </a:lnTo>
                  <a:lnTo>
                    <a:pt x="201" y="58"/>
                  </a:lnTo>
                  <a:lnTo>
                    <a:pt x="217" y="68"/>
                  </a:lnTo>
                  <a:lnTo>
                    <a:pt x="201" y="78"/>
                  </a:lnTo>
                  <a:lnTo>
                    <a:pt x="209" y="94"/>
                  </a:lnTo>
                  <a:lnTo>
                    <a:pt x="185" y="104"/>
                  </a:lnTo>
                  <a:lnTo>
                    <a:pt x="185" y="120"/>
                  </a:lnTo>
                  <a:lnTo>
                    <a:pt x="161" y="120"/>
                  </a:lnTo>
                  <a:lnTo>
                    <a:pt x="145" y="136"/>
                  </a:lnTo>
                  <a:lnTo>
                    <a:pt x="129" y="130"/>
                  </a:lnTo>
                  <a:lnTo>
                    <a:pt x="104" y="141"/>
                  </a:lnTo>
                  <a:lnTo>
                    <a:pt x="88" y="130"/>
                  </a:lnTo>
                  <a:lnTo>
                    <a:pt x="64" y="136"/>
                  </a:lnTo>
                  <a:lnTo>
                    <a:pt x="56" y="120"/>
                  </a:lnTo>
                  <a:lnTo>
                    <a:pt x="32" y="120"/>
                  </a:lnTo>
                  <a:lnTo>
                    <a:pt x="32" y="104"/>
                  </a:lnTo>
                  <a:lnTo>
                    <a:pt x="8" y="94"/>
                  </a:lnTo>
                  <a:lnTo>
                    <a:pt x="16" y="78"/>
                  </a:lnTo>
                  <a:lnTo>
                    <a:pt x="0" y="68"/>
                  </a:lnTo>
                  <a:lnTo>
                    <a:pt x="16" y="58"/>
                  </a:lnTo>
                  <a:lnTo>
                    <a:pt x="8" y="42"/>
                  </a:lnTo>
                  <a:lnTo>
                    <a:pt x="32" y="37"/>
                  </a:lnTo>
                  <a:lnTo>
                    <a:pt x="32" y="16"/>
                  </a:lnTo>
                  <a:lnTo>
                    <a:pt x="56" y="16"/>
                  </a:lnTo>
                  <a:lnTo>
                    <a:pt x="64" y="0"/>
                  </a:lnTo>
                  <a:lnTo>
                    <a:pt x="88" y="11"/>
                  </a:lnTo>
                  <a:lnTo>
                    <a:pt x="104" y="0"/>
                  </a:lnTo>
                  <a:lnTo>
                    <a:pt x="129" y="11"/>
                  </a:lnTo>
                  <a:lnTo>
                    <a:pt x="153" y="6"/>
                  </a:lnTo>
                  <a:lnTo>
                    <a:pt x="161" y="21"/>
                  </a:lnTo>
                  <a:close/>
                </a:path>
              </a:pathLst>
            </a:custGeom>
            <a:blipFill dpi="0" rotWithShape="0">
              <a:blip r:embed="rId5" cstate="print"/>
              <a:srcRect/>
              <a:tile tx="0" ty="0" sx="100000" sy="100000" flip="none" algn="tl"/>
            </a:blipFill>
            <a:ln w="12700">
              <a:solidFill>
                <a:srgbClr val="00A6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1" name="Freeform 73"/>
            <p:cNvSpPr>
              <a:spLocks/>
            </p:cNvSpPr>
            <p:nvPr/>
          </p:nvSpPr>
          <p:spPr bwMode="auto">
            <a:xfrm>
              <a:off x="3106" y="2622"/>
              <a:ext cx="57" cy="42"/>
            </a:xfrm>
            <a:custGeom>
              <a:avLst/>
              <a:gdLst/>
              <a:ahLst/>
              <a:cxnLst>
                <a:cxn ang="0">
                  <a:pos x="57" y="31"/>
                </a:cxn>
                <a:cxn ang="0">
                  <a:pos x="57" y="21"/>
                </a:cxn>
                <a:cxn ang="0">
                  <a:pos x="49" y="5"/>
                </a:cxn>
                <a:cxn ang="0">
                  <a:pos x="24" y="0"/>
                </a:cxn>
                <a:cxn ang="0">
                  <a:pos x="0" y="11"/>
                </a:cxn>
                <a:cxn ang="0">
                  <a:pos x="0" y="26"/>
                </a:cxn>
                <a:cxn ang="0">
                  <a:pos x="8" y="42"/>
                </a:cxn>
                <a:cxn ang="0">
                  <a:pos x="32" y="42"/>
                </a:cxn>
                <a:cxn ang="0">
                  <a:pos x="57" y="31"/>
                </a:cxn>
                <a:cxn ang="0">
                  <a:pos x="57" y="31"/>
                </a:cxn>
              </a:cxnLst>
              <a:rect l="0" t="0" r="r" b="b"/>
              <a:pathLst>
                <a:path w="57" h="42">
                  <a:moveTo>
                    <a:pt x="57" y="31"/>
                  </a:moveTo>
                  <a:lnTo>
                    <a:pt x="57" y="21"/>
                  </a:lnTo>
                  <a:lnTo>
                    <a:pt x="49" y="5"/>
                  </a:lnTo>
                  <a:lnTo>
                    <a:pt x="24" y="0"/>
                  </a:lnTo>
                  <a:lnTo>
                    <a:pt x="0" y="11"/>
                  </a:lnTo>
                  <a:lnTo>
                    <a:pt x="0" y="26"/>
                  </a:lnTo>
                  <a:lnTo>
                    <a:pt x="8" y="42"/>
                  </a:lnTo>
                  <a:lnTo>
                    <a:pt x="32" y="42"/>
                  </a:lnTo>
                  <a:lnTo>
                    <a:pt x="57" y="31"/>
                  </a:lnTo>
                  <a:lnTo>
                    <a:pt x="57" y="31"/>
                  </a:lnTo>
                  <a:close/>
                </a:path>
              </a:pathLst>
            </a:custGeom>
            <a:blipFill dpi="0" rotWithShape="0">
              <a:blip r:embed="rId5" cstate="print"/>
              <a:srcRect/>
              <a:tile tx="0" ty="0" sx="100000" sy="100000" flip="none" algn="tl"/>
            </a:blipFill>
            <a:ln w="12700">
              <a:solidFill>
                <a:srgbClr val="00A6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2" name="Freeform 74"/>
            <p:cNvSpPr>
              <a:spLocks/>
            </p:cNvSpPr>
            <p:nvPr/>
          </p:nvSpPr>
          <p:spPr bwMode="auto">
            <a:xfrm>
              <a:off x="3106" y="2627"/>
              <a:ext cx="57" cy="32"/>
            </a:xfrm>
            <a:custGeom>
              <a:avLst/>
              <a:gdLst/>
              <a:ahLst/>
              <a:cxnLst>
                <a:cxn ang="0">
                  <a:pos x="49" y="26"/>
                </a:cxn>
                <a:cxn ang="0">
                  <a:pos x="57" y="16"/>
                </a:cxn>
                <a:cxn ang="0">
                  <a:pos x="41" y="6"/>
                </a:cxn>
                <a:cxn ang="0">
                  <a:pos x="24" y="0"/>
                </a:cxn>
                <a:cxn ang="0">
                  <a:pos x="8" y="11"/>
                </a:cxn>
                <a:cxn ang="0">
                  <a:pos x="0" y="21"/>
                </a:cxn>
                <a:cxn ang="0">
                  <a:pos x="16" y="32"/>
                </a:cxn>
                <a:cxn ang="0">
                  <a:pos x="32" y="32"/>
                </a:cxn>
                <a:cxn ang="0">
                  <a:pos x="49" y="26"/>
                </a:cxn>
                <a:cxn ang="0">
                  <a:pos x="49" y="26"/>
                </a:cxn>
              </a:cxnLst>
              <a:rect l="0" t="0" r="r" b="b"/>
              <a:pathLst>
                <a:path w="57" h="32">
                  <a:moveTo>
                    <a:pt x="49" y="26"/>
                  </a:moveTo>
                  <a:lnTo>
                    <a:pt x="57" y="16"/>
                  </a:lnTo>
                  <a:lnTo>
                    <a:pt x="41" y="6"/>
                  </a:lnTo>
                  <a:lnTo>
                    <a:pt x="24" y="0"/>
                  </a:lnTo>
                  <a:lnTo>
                    <a:pt x="8" y="11"/>
                  </a:lnTo>
                  <a:lnTo>
                    <a:pt x="0" y="21"/>
                  </a:lnTo>
                  <a:lnTo>
                    <a:pt x="16" y="32"/>
                  </a:lnTo>
                  <a:lnTo>
                    <a:pt x="32" y="32"/>
                  </a:lnTo>
                  <a:lnTo>
                    <a:pt x="49" y="26"/>
                  </a:lnTo>
                  <a:lnTo>
                    <a:pt x="49" y="26"/>
                  </a:lnTo>
                  <a:close/>
                </a:path>
              </a:pathLst>
            </a:custGeom>
            <a:solidFill>
              <a:srgbClr val="FFFFFF"/>
            </a:solidFill>
            <a:ln w="12700">
              <a:solidFill>
                <a:srgbClr val="00A6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3" name="Oval 75"/>
            <p:cNvSpPr>
              <a:spLocks noChangeArrowheads="1"/>
            </p:cNvSpPr>
            <p:nvPr/>
          </p:nvSpPr>
          <p:spPr bwMode="auto">
            <a:xfrm>
              <a:off x="3941" y="3770"/>
              <a:ext cx="57" cy="33"/>
            </a:xfrm>
            <a:prstGeom prst="ellipse">
              <a:avLst/>
            </a:prstGeom>
            <a:solidFill>
              <a:srgbClr val="0000FF"/>
            </a:solid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Date Placeholder 4"/>
          <p:cNvSpPr>
            <a:spLocks noGrp="1"/>
          </p:cNvSpPr>
          <p:nvPr>
            <p:ph type="dt" sz="half" idx="10"/>
          </p:nvPr>
        </p:nvSpPr>
        <p:spPr/>
        <p:txBody>
          <a:bodyPr/>
          <a:lstStyle/>
          <a:p>
            <a:r>
              <a:rPr lang="en-US" altLang="en-US" smtClean="0"/>
              <a:t>2/11/2013</a:t>
            </a:r>
            <a:endParaRPr lang="en-US" altLang="en-US"/>
          </a:p>
        </p:txBody>
      </p:sp>
      <p:sp>
        <p:nvSpPr>
          <p:cNvPr id="11" name="Slide Number Placeholder 6"/>
          <p:cNvSpPr>
            <a:spLocks noGrp="1"/>
          </p:cNvSpPr>
          <p:nvPr>
            <p:ph type="sldNum" sz="quarter" idx="12"/>
          </p:nvPr>
        </p:nvSpPr>
        <p:spPr/>
        <p:txBody>
          <a:bodyPr/>
          <a:lstStyle/>
          <a:p>
            <a:fld id="{7B06F4FB-1694-42AF-B9FB-CD022C434310}" type="slidenum">
              <a:rPr lang="en-US" altLang="en-US"/>
              <a:pPr/>
              <a:t>5</a:t>
            </a:fld>
            <a:endParaRPr lang="en-US" altLang="en-US"/>
          </a:p>
        </p:txBody>
      </p:sp>
      <p:sp>
        <p:nvSpPr>
          <p:cNvPr id="13314" name="Rectangle 2"/>
          <p:cNvSpPr>
            <a:spLocks noGrp="1" noChangeArrowheads="1"/>
          </p:cNvSpPr>
          <p:nvPr>
            <p:ph type="title"/>
          </p:nvPr>
        </p:nvSpPr>
        <p:spPr>
          <a:xfrm>
            <a:off x="457200" y="533400"/>
            <a:ext cx="7772400" cy="1143000"/>
          </a:xfrm>
        </p:spPr>
        <p:txBody>
          <a:bodyPr/>
          <a:lstStyle/>
          <a:p>
            <a:r>
              <a:rPr lang="en-US" altLang="en-US" b="1"/>
              <a:t>Graham Scan</a:t>
            </a:r>
            <a:endParaRPr lang="en-US" altLang="en-US"/>
          </a:p>
        </p:txBody>
      </p:sp>
      <p:sp>
        <p:nvSpPr>
          <p:cNvPr id="13315" name="Rectangle 3"/>
          <p:cNvSpPr>
            <a:spLocks noGrp="1" noChangeArrowheads="1"/>
          </p:cNvSpPr>
          <p:nvPr>
            <p:ph type="body" sz="half" idx="1"/>
          </p:nvPr>
        </p:nvSpPr>
        <p:spPr>
          <a:xfrm>
            <a:off x="0" y="1905000"/>
            <a:ext cx="5105400" cy="2286000"/>
          </a:xfrm>
        </p:spPr>
        <p:txBody>
          <a:bodyPr>
            <a:normAutofit lnSpcReduction="10000"/>
          </a:bodyPr>
          <a:lstStyle/>
          <a:p>
            <a:pPr>
              <a:lnSpc>
                <a:spcPct val="90000"/>
              </a:lnSpc>
            </a:pPr>
            <a:r>
              <a:rPr lang="en-US" altLang="en-US" sz="2400"/>
              <a:t>Form a simple polygon (connect the dots as before) </a:t>
            </a:r>
          </a:p>
          <a:p>
            <a:pPr>
              <a:lnSpc>
                <a:spcPct val="90000"/>
              </a:lnSpc>
            </a:pPr>
            <a:r>
              <a:rPr lang="en-US" altLang="en-US" sz="2400"/>
              <a:t>Remove points at concave angles  (one at a time, backtracking one step when any point is removed).</a:t>
            </a:r>
          </a:p>
          <a:p>
            <a:pPr>
              <a:lnSpc>
                <a:spcPct val="90000"/>
              </a:lnSpc>
            </a:pPr>
            <a:r>
              <a:rPr lang="en-US" altLang="en-US" sz="2400"/>
              <a:t>Continue until you get all the way around.</a:t>
            </a:r>
            <a:endParaRPr lang="en-US" altLang="en-US" sz="2000"/>
          </a:p>
          <a:p>
            <a:pPr>
              <a:lnSpc>
                <a:spcPct val="90000"/>
              </a:lnSpc>
            </a:pPr>
            <a:endParaRPr lang="en-US" altLang="en-US" sz="2000"/>
          </a:p>
        </p:txBody>
      </p:sp>
      <p:pic>
        <p:nvPicPr>
          <p:cNvPr id="13317" name="Picture 5"/>
          <p:cNvPicPr>
            <a:picLocks noChangeAspect="1" noChangeArrowheads="1"/>
          </p:cNvPicPr>
          <p:nvPr/>
        </p:nvPicPr>
        <p:blipFill>
          <a:blip r:embed="rId2" cstate="print"/>
          <a:srcRect/>
          <a:stretch>
            <a:fillRect/>
          </a:stretch>
        </p:blipFill>
        <p:spPr bwMode="auto">
          <a:xfrm>
            <a:off x="5257800" y="1295400"/>
            <a:ext cx="2895600" cy="2362200"/>
          </a:xfrm>
          <a:prstGeom prst="rect">
            <a:avLst/>
          </a:prstGeom>
          <a:noFill/>
          <a:ln w="9525">
            <a:noFill/>
            <a:miter lim="800000"/>
            <a:headEnd/>
            <a:tailEnd/>
          </a:ln>
          <a:effectLst/>
        </p:spPr>
      </p:pic>
      <p:pic>
        <p:nvPicPr>
          <p:cNvPr id="13319" name="Picture 7"/>
          <p:cNvPicPr>
            <a:picLocks noChangeAspect="1" noChangeArrowheads="1"/>
          </p:cNvPicPr>
          <p:nvPr/>
        </p:nvPicPr>
        <p:blipFill>
          <a:blip r:embed="rId3" cstate="print"/>
          <a:srcRect/>
          <a:stretch>
            <a:fillRect/>
          </a:stretch>
        </p:blipFill>
        <p:spPr bwMode="auto">
          <a:xfrm>
            <a:off x="5181600" y="3962400"/>
            <a:ext cx="2819400" cy="2590800"/>
          </a:xfrm>
          <a:prstGeom prst="rect">
            <a:avLst/>
          </a:prstGeom>
          <a:noFill/>
          <a:ln w="9525">
            <a:noFill/>
            <a:miter lim="800000"/>
            <a:headEnd/>
            <a:tailEnd/>
          </a:ln>
          <a:effectLst/>
        </p:spPr>
      </p:pic>
      <p:sp>
        <p:nvSpPr>
          <p:cNvPr id="13320" name="Line 8"/>
          <p:cNvSpPr>
            <a:spLocks noChangeShapeType="1"/>
          </p:cNvSpPr>
          <p:nvPr/>
        </p:nvSpPr>
        <p:spPr bwMode="auto">
          <a:xfrm>
            <a:off x="5334000" y="4343400"/>
            <a:ext cx="1295400" cy="76200"/>
          </a:xfrm>
          <a:prstGeom prst="line">
            <a:avLst/>
          </a:prstGeom>
          <a:noFill/>
          <a:ln w="38100">
            <a:solidFill>
              <a:srgbClr val="D9171E"/>
            </a:solidFill>
            <a:prstDash val="sysDot"/>
            <a:round/>
            <a:headEnd/>
            <a:tailEnd/>
          </a:ln>
          <a:effectLst/>
        </p:spPr>
        <p:txBody>
          <a:bodyPr wrap="none" anchor="ctr"/>
          <a:lstStyle/>
          <a:p>
            <a:endParaRPr lang="en-US"/>
          </a:p>
        </p:txBody>
      </p:sp>
      <p:sp>
        <p:nvSpPr>
          <p:cNvPr id="13321" name="Line 9"/>
          <p:cNvSpPr>
            <a:spLocks noChangeShapeType="1"/>
          </p:cNvSpPr>
          <p:nvPr/>
        </p:nvSpPr>
        <p:spPr bwMode="auto">
          <a:xfrm flipV="1">
            <a:off x="5334000" y="4114800"/>
            <a:ext cx="2133600" cy="228600"/>
          </a:xfrm>
          <a:prstGeom prst="line">
            <a:avLst/>
          </a:prstGeom>
          <a:noFill/>
          <a:ln w="38100">
            <a:solidFill>
              <a:srgbClr val="D9171E"/>
            </a:solidFill>
            <a:prstDash val="sysDot"/>
            <a:round/>
            <a:headEnd/>
            <a:tailEnd/>
          </a:ln>
          <a:effectLst/>
        </p:spPr>
        <p:txBody>
          <a:bodyPr wrap="none" anchor="ctr"/>
          <a:lstStyle/>
          <a:p>
            <a:endParaRPr lang="en-US"/>
          </a:p>
        </p:txBody>
      </p:sp>
      <p:sp>
        <p:nvSpPr>
          <p:cNvPr id="13322" name="Line 10"/>
          <p:cNvSpPr>
            <a:spLocks noChangeShapeType="1"/>
          </p:cNvSpPr>
          <p:nvPr/>
        </p:nvSpPr>
        <p:spPr bwMode="auto">
          <a:xfrm flipH="1" flipV="1">
            <a:off x="7467600" y="4114800"/>
            <a:ext cx="381000" cy="533400"/>
          </a:xfrm>
          <a:prstGeom prst="line">
            <a:avLst/>
          </a:prstGeom>
          <a:noFill/>
          <a:ln w="38100">
            <a:solidFill>
              <a:srgbClr val="D9171E"/>
            </a:solidFill>
            <a:prstDash val="sysDot"/>
            <a:round/>
            <a:headEnd/>
            <a:tailEnd/>
          </a:ln>
          <a:effectLst/>
        </p:spPr>
        <p:txBody>
          <a:bodyPr wrap="none" anchor="ctr"/>
          <a:lstStyle/>
          <a:p>
            <a:endParaRPr lang="en-US"/>
          </a:p>
        </p:txBody>
      </p:sp>
      <p:sp>
        <p:nvSpPr>
          <p:cNvPr id="13323" name="Line 11"/>
          <p:cNvSpPr>
            <a:spLocks noChangeShapeType="1"/>
          </p:cNvSpPr>
          <p:nvPr/>
        </p:nvSpPr>
        <p:spPr bwMode="auto">
          <a:xfrm flipV="1">
            <a:off x="7543800" y="4648200"/>
            <a:ext cx="304800" cy="1371600"/>
          </a:xfrm>
          <a:prstGeom prst="line">
            <a:avLst/>
          </a:prstGeom>
          <a:noFill/>
          <a:ln w="38100">
            <a:solidFill>
              <a:srgbClr val="D9171E"/>
            </a:solidFill>
            <a:prstDash val="sysDot"/>
            <a:round/>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smtClean="0"/>
              <a:t>2/11/2013</a:t>
            </a:r>
            <a:endParaRPr lang="en-US" altLang="en-US"/>
          </a:p>
        </p:txBody>
      </p:sp>
      <p:sp>
        <p:nvSpPr>
          <p:cNvPr id="6" name="Slide Number Placeholder 6"/>
          <p:cNvSpPr>
            <a:spLocks noGrp="1"/>
          </p:cNvSpPr>
          <p:nvPr>
            <p:ph type="sldNum" sz="quarter" idx="12"/>
          </p:nvPr>
        </p:nvSpPr>
        <p:spPr/>
        <p:txBody>
          <a:bodyPr/>
          <a:lstStyle/>
          <a:p>
            <a:fld id="{3B6598AF-8625-42BF-8433-3E5483E0699E}" type="slidenum">
              <a:rPr lang="en-US" altLang="en-US"/>
              <a:pPr/>
              <a:t>6</a:t>
            </a:fld>
            <a:endParaRPr lang="en-US" altLang="en-US"/>
          </a:p>
        </p:txBody>
      </p:sp>
      <p:sp>
        <p:nvSpPr>
          <p:cNvPr id="14338" name="Rectangle 2"/>
          <p:cNvSpPr>
            <a:spLocks noGrp="1" noChangeArrowheads="1"/>
          </p:cNvSpPr>
          <p:nvPr>
            <p:ph type="title"/>
          </p:nvPr>
        </p:nvSpPr>
        <p:spPr>
          <a:xfrm>
            <a:off x="457200" y="304800"/>
            <a:ext cx="8686800" cy="1143000"/>
          </a:xfrm>
        </p:spPr>
        <p:txBody>
          <a:bodyPr/>
          <a:lstStyle/>
          <a:p>
            <a:r>
              <a:rPr lang="en-US" altLang="en-US" b="1" dirty="0"/>
              <a:t>Graham Scan How Does it Work?</a:t>
            </a:r>
            <a:endParaRPr lang="en-US" altLang="en-US" dirty="0"/>
          </a:p>
        </p:txBody>
      </p:sp>
      <p:sp>
        <p:nvSpPr>
          <p:cNvPr id="14339" name="Rectangle 3"/>
          <p:cNvSpPr>
            <a:spLocks noGrp="1" noChangeArrowheads="1"/>
          </p:cNvSpPr>
          <p:nvPr>
            <p:ph type="body" sz="half" idx="1"/>
          </p:nvPr>
        </p:nvSpPr>
        <p:spPr>
          <a:xfrm>
            <a:off x="762000" y="4876800"/>
            <a:ext cx="8077200" cy="1524000"/>
          </a:xfrm>
        </p:spPr>
        <p:txBody>
          <a:bodyPr>
            <a:normAutofit fontScale="85000" lnSpcReduction="20000"/>
          </a:bodyPr>
          <a:lstStyle/>
          <a:p>
            <a:pPr>
              <a:buNone/>
            </a:pPr>
            <a:r>
              <a:rPr lang="en-US" altLang="en-US" sz="2800" dirty="0"/>
              <a:t>Start with the lowest point (anchor point</a:t>
            </a:r>
            <a:r>
              <a:rPr lang="en-US" altLang="en-US" sz="2800" dirty="0" smtClean="0"/>
              <a:t>)..</a:t>
            </a:r>
            <a:r>
              <a:rPr lang="en-US" sz="2800" dirty="0" smtClean="0"/>
              <a:t> find the point with</a:t>
            </a:r>
          </a:p>
          <a:p>
            <a:pPr>
              <a:buNone/>
            </a:pPr>
            <a:r>
              <a:rPr lang="en-US" sz="2800" dirty="0" smtClean="0"/>
              <a:t>the lowest y-coordinate. If the lowest y-coordinate exists in</a:t>
            </a:r>
          </a:p>
          <a:p>
            <a:pPr>
              <a:buNone/>
            </a:pPr>
            <a:r>
              <a:rPr lang="en-US" sz="2800" dirty="0" smtClean="0"/>
              <a:t>more than one point in the set, the point with the lowest x-</a:t>
            </a:r>
          </a:p>
          <a:p>
            <a:pPr>
              <a:buNone/>
            </a:pPr>
            <a:r>
              <a:rPr lang="en-US" sz="2800" dirty="0" smtClean="0"/>
              <a:t>coordinate out of the candidates should be chosen</a:t>
            </a:r>
            <a:endParaRPr lang="en-US" altLang="en-US" sz="2800" dirty="0"/>
          </a:p>
        </p:txBody>
      </p:sp>
      <p:pic>
        <p:nvPicPr>
          <p:cNvPr id="14342" name="Picture 6"/>
          <p:cNvPicPr>
            <a:picLocks noGrp="1" noChangeAspect="1" noChangeArrowheads="1"/>
          </p:cNvPicPr>
          <p:nvPr>
            <p:ph sz="half" idx="2"/>
          </p:nvPr>
        </p:nvPicPr>
        <p:blipFill>
          <a:blip r:embed="rId2" cstate="print"/>
          <a:srcRect/>
          <a:stretch>
            <a:fillRect/>
          </a:stretch>
        </p:blipFill>
        <p:spPr>
          <a:xfrm>
            <a:off x="2286000" y="1905000"/>
            <a:ext cx="3200400" cy="2652713"/>
          </a:xfrm>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342"/>
                                        </p:tgtEl>
                                        <p:attrNameLst>
                                          <p:attrName>style.visibility</p:attrName>
                                        </p:attrNameLst>
                                      </p:cBhvr>
                                      <p:to>
                                        <p:strVal val="visible"/>
                                      </p:to>
                                    </p:set>
                                    <p:animEffect transition="in" filter="dissolve">
                                      <p:cBhvr>
                                        <p:cTn id="7" dur="500"/>
                                        <p:tgtEl>
                                          <p:spTgt spid="1434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339">
                                            <p:txEl>
                                              <p:pRg st="0" end="0"/>
                                            </p:txEl>
                                          </p:spTgt>
                                        </p:tgtEl>
                                        <p:attrNameLst>
                                          <p:attrName>style.visibility</p:attrName>
                                        </p:attrNameLst>
                                      </p:cBhvr>
                                      <p:to>
                                        <p:strVal val="visible"/>
                                      </p:to>
                                    </p:set>
                                    <p:animEffect transition="in" filter="dissolve">
                                      <p:cBhvr>
                                        <p:cTn id="12" dur="500"/>
                                        <p:tgtEl>
                                          <p:spTgt spid="1433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339">
                                            <p:txEl>
                                              <p:pRg st="1" end="1"/>
                                            </p:txEl>
                                          </p:spTgt>
                                        </p:tgtEl>
                                        <p:attrNameLst>
                                          <p:attrName>style.visibility</p:attrName>
                                        </p:attrNameLst>
                                      </p:cBhvr>
                                      <p:to>
                                        <p:strVal val="visible"/>
                                      </p:to>
                                    </p:set>
                                    <p:animEffect transition="in" filter="dissolve">
                                      <p:cBhvr>
                                        <p:cTn id="17" dur="500"/>
                                        <p:tgtEl>
                                          <p:spTgt spid="1433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4339">
                                            <p:txEl>
                                              <p:pRg st="2" end="2"/>
                                            </p:txEl>
                                          </p:spTgt>
                                        </p:tgtEl>
                                        <p:attrNameLst>
                                          <p:attrName>style.visibility</p:attrName>
                                        </p:attrNameLst>
                                      </p:cBhvr>
                                      <p:to>
                                        <p:strVal val="visible"/>
                                      </p:to>
                                    </p:set>
                                    <p:animEffect transition="in" filter="dissolve">
                                      <p:cBhvr>
                                        <p:cTn id="22" dur="500"/>
                                        <p:tgtEl>
                                          <p:spTgt spid="1433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4339">
                                            <p:txEl>
                                              <p:pRg st="3" end="3"/>
                                            </p:txEl>
                                          </p:spTgt>
                                        </p:tgtEl>
                                        <p:attrNameLst>
                                          <p:attrName>style.visibility</p:attrName>
                                        </p:attrNameLst>
                                      </p:cBhvr>
                                      <p:to>
                                        <p:strVal val="visible"/>
                                      </p:to>
                                    </p:set>
                                    <p:animEffect transition="in" filter="dissolve">
                                      <p:cBhvr>
                                        <p:cTn id="27" dur="500"/>
                                        <p:tgtEl>
                                          <p:spTgt spid="143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Content Placeholder 7"/>
          <p:cNvSpPr>
            <a:spLocks noGrp="1"/>
          </p:cNvSpPr>
          <p:nvPr>
            <p:ph idx="1"/>
          </p:nvPr>
        </p:nvSpPr>
        <p:spPr/>
        <p:txBody>
          <a:bodyPr/>
          <a:lstStyle/>
          <a:p>
            <a:r>
              <a:rPr lang="en-US" dirty="0" smtClean="0"/>
              <a:t>the set of points must be sorted in increasing order of the angle they and the point </a:t>
            </a:r>
            <a:r>
              <a:rPr lang="en-US" i="1" dirty="0" smtClean="0"/>
              <a:t>P</a:t>
            </a:r>
            <a:r>
              <a:rPr lang="en-US" dirty="0" smtClean="0"/>
              <a:t> make with the x-axis.</a:t>
            </a:r>
            <a:endParaRPr lang="en-US" dirty="0"/>
          </a:p>
        </p:txBody>
      </p:sp>
      <p:sp>
        <p:nvSpPr>
          <p:cNvPr id="5" name="Date Placeholder 4"/>
          <p:cNvSpPr>
            <a:spLocks noGrp="1"/>
          </p:cNvSpPr>
          <p:nvPr>
            <p:ph type="dt" sz="half" idx="10"/>
          </p:nvPr>
        </p:nvSpPr>
        <p:spPr/>
        <p:txBody>
          <a:bodyPr/>
          <a:lstStyle/>
          <a:p>
            <a:r>
              <a:rPr lang="en-US" altLang="en-US" smtClean="0"/>
              <a:t>2/11/2013</a:t>
            </a:r>
            <a:endParaRPr lang="en-US" altLang="en-US"/>
          </a:p>
        </p:txBody>
      </p:sp>
      <p:sp>
        <p:nvSpPr>
          <p:cNvPr id="6" name="Slide Number Placeholder 5"/>
          <p:cNvSpPr>
            <a:spLocks noGrp="1"/>
          </p:cNvSpPr>
          <p:nvPr>
            <p:ph type="sldNum" sz="quarter" idx="12"/>
          </p:nvPr>
        </p:nvSpPr>
        <p:spPr/>
        <p:txBody>
          <a:bodyPr/>
          <a:lstStyle/>
          <a:p>
            <a:fld id="{E4196948-01FC-446E-B709-AE2C0CC9CD43}" type="slidenum">
              <a:rPr lang="en-US" altLang="en-US" smtClean="0"/>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smtClean="0"/>
              <a:t>2/11/2013</a:t>
            </a:r>
            <a:endParaRPr lang="en-US" altLang="en-US"/>
          </a:p>
        </p:txBody>
      </p:sp>
      <p:sp>
        <p:nvSpPr>
          <p:cNvPr id="6" name="Slide Number Placeholder 6"/>
          <p:cNvSpPr>
            <a:spLocks noGrp="1"/>
          </p:cNvSpPr>
          <p:nvPr>
            <p:ph type="sldNum" sz="quarter" idx="12"/>
          </p:nvPr>
        </p:nvSpPr>
        <p:spPr/>
        <p:txBody>
          <a:bodyPr/>
          <a:lstStyle/>
          <a:p>
            <a:fld id="{9DD8475F-0134-4785-8538-CAD0D53C07B4}" type="slidenum">
              <a:rPr lang="en-US" altLang="en-US"/>
              <a:pPr/>
              <a:t>8</a:t>
            </a:fld>
            <a:endParaRPr lang="en-US" altLang="en-US"/>
          </a:p>
        </p:txBody>
      </p:sp>
      <p:sp>
        <p:nvSpPr>
          <p:cNvPr id="15362" name="Rectangle 2"/>
          <p:cNvSpPr>
            <a:spLocks noGrp="1" noChangeArrowheads="1"/>
          </p:cNvSpPr>
          <p:nvPr>
            <p:ph type="title"/>
          </p:nvPr>
        </p:nvSpPr>
        <p:spPr>
          <a:xfrm>
            <a:off x="457200" y="762000"/>
            <a:ext cx="7772400" cy="1143000"/>
          </a:xfrm>
        </p:spPr>
        <p:txBody>
          <a:bodyPr/>
          <a:lstStyle/>
          <a:p>
            <a:r>
              <a:rPr lang="en-US" altLang="en-US" b="1"/>
              <a:t>Graham Scan: Phase 1</a:t>
            </a:r>
            <a:endParaRPr lang="en-US" altLang="en-US"/>
          </a:p>
        </p:txBody>
      </p:sp>
      <p:sp>
        <p:nvSpPr>
          <p:cNvPr id="15363" name="Rectangle 3"/>
          <p:cNvSpPr>
            <a:spLocks noGrp="1" noChangeArrowheads="1"/>
          </p:cNvSpPr>
          <p:nvPr>
            <p:ph type="body" sz="half" idx="1"/>
          </p:nvPr>
        </p:nvSpPr>
        <p:spPr>
          <a:xfrm>
            <a:off x="0" y="1828800"/>
            <a:ext cx="8763000" cy="1524000"/>
          </a:xfrm>
        </p:spPr>
        <p:txBody>
          <a:bodyPr/>
          <a:lstStyle/>
          <a:p>
            <a:r>
              <a:rPr lang="en-US" altLang="en-US" sz="2800"/>
              <a:t>Now, form a closed simple path traversing the points by increasing angle with respect to the anchor point</a:t>
            </a:r>
          </a:p>
        </p:txBody>
      </p:sp>
      <p:pic>
        <p:nvPicPr>
          <p:cNvPr id="15365" name="Picture 5"/>
          <p:cNvPicPr>
            <a:picLocks noGrp="1" noChangeAspect="1" noChangeArrowheads="1"/>
          </p:cNvPicPr>
          <p:nvPr>
            <p:ph sz="half" idx="2"/>
          </p:nvPr>
        </p:nvPicPr>
        <p:blipFill>
          <a:blip r:embed="rId2" cstate="print"/>
          <a:srcRect/>
          <a:stretch>
            <a:fillRect/>
          </a:stretch>
        </p:blipFill>
        <p:spPr>
          <a:xfrm>
            <a:off x="1981200" y="2690813"/>
            <a:ext cx="5029200" cy="4167187"/>
          </a:xfrm>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dissolve">
                                      <p:cBhvr>
                                        <p:cTn id="7" dur="5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365"/>
                                        </p:tgtEl>
                                        <p:attrNameLst>
                                          <p:attrName>style.visibility</p:attrName>
                                        </p:attrNameLst>
                                      </p:cBhvr>
                                      <p:to>
                                        <p:strVal val="visible"/>
                                      </p:to>
                                    </p:set>
                                    <p:animEffect transition="in" filter="dissolve">
                                      <p:cBhvr>
                                        <p:cTn id="12" dur="500"/>
                                        <p:tgtEl>
                                          <p:spTgt spid="15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smtClean="0"/>
              <a:t>2/11/2013</a:t>
            </a:r>
            <a:endParaRPr lang="en-US" altLang="en-US"/>
          </a:p>
        </p:txBody>
      </p:sp>
      <p:sp>
        <p:nvSpPr>
          <p:cNvPr id="6" name="Slide Number Placeholder 6"/>
          <p:cNvSpPr>
            <a:spLocks noGrp="1"/>
          </p:cNvSpPr>
          <p:nvPr>
            <p:ph type="sldNum" sz="quarter" idx="12"/>
          </p:nvPr>
        </p:nvSpPr>
        <p:spPr/>
        <p:txBody>
          <a:bodyPr/>
          <a:lstStyle/>
          <a:p>
            <a:fld id="{C9018434-A0A2-4DBC-81B4-48278D860ECE}" type="slidenum">
              <a:rPr lang="en-US" altLang="en-US"/>
              <a:pPr/>
              <a:t>9</a:t>
            </a:fld>
            <a:endParaRPr lang="en-US" altLang="en-US"/>
          </a:p>
        </p:txBody>
      </p:sp>
      <p:sp>
        <p:nvSpPr>
          <p:cNvPr id="16386" name="Rectangle 2"/>
          <p:cNvSpPr>
            <a:spLocks noGrp="1" noChangeArrowheads="1"/>
          </p:cNvSpPr>
          <p:nvPr>
            <p:ph type="title"/>
          </p:nvPr>
        </p:nvSpPr>
        <p:spPr>
          <a:xfrm>
            <a:off x="304800" y="533400"/>
            <a:ext cx="7772400" cy="1143000"/>
          </a:xfrm>
        </p:spPr>
        <p:txBody>
          <a:bodyPr/>
          <a:lstStyle/>
          <a:p>
            <a:r>
              <a:rPr lang="en-US" altLang="en-US" b="1" dirty="0"/>
              <a:t>Graham Scan: Phase 2</a:t>
            </a:r>
            <a:endParaRPr lang="en-US" altLang="en-US" dirty="0"/>
          </a:p>
        </p:txBody>
      </p:sp>
      <p:sp>
        <p:nvSpPr>
          <p:cNvPr id="16387" name="Rectangle 3"/>
          <p:cNvSpPr>
            <a:spLocks noGrp="1" noChangeArrowheads="1"/>
          </p:cNvSpPr>
          <p:nvPr>
            <p:ph type="body" sz="half" idx="1"/>
          </p:nvPr>
        </p:nvSpPr>
        <p:spPr>
          <a:xfrm>
            <a:off x="0" y="2057400"/>
            <a:ext cx="8458200" cy="4114800"/>
          </a:xfrm>
        </p:spPr>
        <p:txBody>
          <a:bodyPr/>
          <a:lstStyle/>
          <a:p>
            <a:r>
              <a:rPr lang="en-US" altLang="en-US" sz="3600" dirty="0"/>
              <a:t>The anchor point and the next point on the path must be on the hull </a:t>
            </a:r>
            <a:endParaRPr lang="en-US" altLang="en-US" sz="2800" dirty="0"/>
          </a:p>
        </p:txBody>
      </p:sp>
      <p:pic>
        <p:nvPicPr>
          <p:cNvPr id="16389" name="Picture 5"/>
          <p:cNvPicPr>
            <a:picLocks noGrp="1" noChangeAspect="1" noChangeArrowheads="1"/>
          </p:cNvPicPr>
          <p:nvPr>
            <p:ph sz="half" idx="2"/>
          </p:nvPr>
        </p:nvPicPr>
        <p:blipFill>
          <a:blip r:embed="rId2" cstate="print"/>
          <a:srcRect/>
          <a:stretch>
            <a:fillRect/>
          </a:stretch>
        </p:blipFill>
        <p:spPr>
          <a:xfrm>
            <a:off x="2438400" y="3200400"/>
            <a:ext cx="3810000" cy="3160713"/>
          </a:xfrm>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dissolve">
                                      <p:cBhvr>
                                        <p:cTn id="7" dur="5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389"/>
                                        </p:tgtEl>
                                        <p:attrNameLst>
                                          <p:attrName>style.visibility</p:attrName>
                                        </p:attrNameLst>
                                      </p:cBhvr>
                                      <p:to>
                                        <p:strVal val="visible"/>
                                      </p:to>
                                    </p:set>
                                    <p:animEffect transition="in" filter="dissolve">
                                      <p:cBhvr>
                                        <p:cTn id="12" dur="500"/>
                                        <p:tgtEl>
                                          <p:spTgt spid="16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1001</TotalTime>
  <Words>1184</Words>
  <Application>Microsoft Office PowerPoint</Application>
  <PresentationFormat>On-screen Show (4:3)</PresentationFormat>
  <Paragraphs>323</Paragraphs>
  <Slides>27</Slides>
  <Notes>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Slide 1</vt:lpstr>
      <vt:lpstr>What is a Convex Hull?</vt:lpstr>
      <vt:lpstr>Convexity</vt:lpstr>
      <vt:lpstr>Why Convex Hulls?</vt:lpstr>
      <vt:lpstr>Graham Scan</vt:lpstr>
      <vt:lpstr>Graham Scan How Does it Work?</vt:lpstr>
      <vt:lpstr>Slide 7</vt:lpstr>
      <vt:lpstr>Graham Scan: Phase 1</vt:lpstr>
      <vt:lpstr>Graham Scan: Phase 2</vt:lpstr>
      <vt:lpstr>Graham Scan: Phase 2</vt:lpstr>
      <vt:lpstr>Slide 11</vt:lpstr>
      <vt:lpstr>Slide 12</vt:lpstr>
      <vt:lpstr>Slide 13</vt:lpstr>
      <vt:lpstr>Time Complexity of Graham Scan</vt:lpstr>
      <vt:lpstr>String Matching</vt:lpstr>
      <vt:lpstr>The Rabin-Karp Algorithm</vt:lpstr>
      <vt:lpstr>Background</vt:lpstr>
      <vt:lpstr>How it works</vt:lpstr>
      <vt:lpstr>How it works</vt:lpstr>
      <vt:lpstr>Upper limits</vt:lpstr>
      <vt:lpstr>Searching</vt:lpstr>
      <vt:lpstr>Spurious Hits</vt:lpstr>
      <vt:lpstr>Code</vt:lpstr>
      <vt:lpstr>A Rabin-Karp example</vt:lpstr>
      <vt:lpstr>Rabin-Karp example continued</vt:lpstr>
      <vt:lpstr>Rabin-Karp example continued</vt:lpstr>
      <vt:lpstr>Performance</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Rabin-Karp Algorithm</dc:title>
  <dc:creator>Nazma</dc:creator>
  <cp:lastModifiedBy>user</cp:lastModifiedBy>
  <cp:revision>8</cp:revision>
  <dcterms:created xsi:type="dcterms:W3CDTF">2013-02-11T16:48:48Z</dcterms:created>
  <dcterms:modified xsi:type="dcterms:W3CDTF">2014-04-01T04:58:04Z</dcterms:modified>
</cp:coreProperties>
</file>