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312" r:id="rId4"/>
    <p:sldId id="313" r:id="rId5"/>
    <p:sldId id="259" r:id="rId6"/>
    <p:sldId id="260" r:id="rId7"/>
    <p:sldId id="261" r:id="rId8"/>
    <p:sldId id="262" r:id="rId9"/>
    <p:sldId id="263" r:id="rId10"/>
    <p:sldId id="264" r:id="rId11"/>
    <p:sldId id="30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10" r:id="rId29"/>
    <p:sldId id="311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A9F46-B755-4ED2-BBDF-80BC30C71C40}" type="datetimeFigureOut">
              <a:rPr lang="en-US" smtClean="0"/>
              <a:pPr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9F2ED-6CA3-4F4C-825A-F3C544DAAD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9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5E8DC-504D-47DB-BA3C-ACC1AE9C2678}" type="slidenum">
              <a:rPr lang="en-US"/>
              <a:pPr/>
              <a:t>3</a:t>
            </a:fld>
            <a:endParaRPr lang="en-US"/>
          </a:p>
        </p:txBody>
      </p:sp>
      <p:sp>
        <p:nvSpPr>
          <p:cNvPr id="395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C22BC-3D2E-466C-80F3-C0BA0D3D3760}" type="slidenum">
              <a:rPr lang="en-US"/>
              <a:pPr/>
              <a:t>4</a:t>
            </a:fld>
            <a:endParaRPr lang="en-US"/>
          </a:p>
        </p:txBody>
      </p:sp>
      <p:sp>
        <p:nvSpPr>
          <p:cNvPr id="396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Talk about how mathematical induction works.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36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3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8448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4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732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10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429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300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10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26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44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D6ECC-29A9-484D-B84B-36023E84D3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46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4825"/>
            <a:ext cx="7772400" cy="1654175"/>
          </a:xfrm>
          <a:solidFill>
            <a:srgbClr val="CCECFF"/>
          </a:solidFill>
          <a:ln w="12700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smtClean="0"/>
              <a:t>Divide and Conquer</a:t>
            </a:r>
            <a:br>
              <a:rPr lang="en-US" smtClean="0"/>
            </a:br>
            <a:r>
              <a:rPr lang="en-US" smtClean="0"/>
              <a:t>(Merge Sort)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918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80"/>
          <p:cNvSpPr txBox="1">
            <a:spLocks noChangeArrowheads="1"/>
          </p:cNvSpPr>
          <p:nvPr/>
        </p:nvSpPr>
        <p:spPr bwMode="auto">
          <a:xfrm>
            <a:off x="4876800" y="3827463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j 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Merge – Example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48602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99402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8 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350678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4024313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460533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510540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561340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42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6097588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2292350" y="1398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1393825" y="1343025"/>
            <a:ext cx="1100138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  …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6688138" y="1344613"/>
            <a:ext cx="110013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   …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461963" y="1285875"/>
            <a:ext cx="477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/>
              <a:t>A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2516188" y="1952625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k                                                   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1498600" y="32654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0259" name="Text Box 18"/>
          <p:cNvSpPr txBox="1">
            <a:spLocks noChangeArrowheads="1"/>
          </p:cNvSpPr>
          <p:nvPr/>
        </p:nvSpPr>
        <p:spPr bwMode="auto">
          <a:xfrm>
            <a:off x="2006600" y="32654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8 </a:t>
            </a:r>
          </a:p>
        </p:txBody>
      </p:sp>
      <p:sp>
        <p:nvSpPr>
          <p:cNvPr id="10260" name="Text Box 19"/>
          <p:cNvSpPr txBox="1">
            <a:spLocks noChangeArrowheads="1"/>
          </p:cNvSpPr>
          <p:nvPr/>
        </p:nvSpPr>
        <p:spPr bwMode="auto">
          <a:xfrm>
            <a:off x="2519363" y="32654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0261" name="Text Box 20"/>
          <p:cNvSpPr txBox="1">
            <a:spLocks noChangeArrowheads="1"/>
          </p:cNvSpPr>
          <p:nvPr/>
        </p:nvSpPr>
        <p:spPr bwMode="auto">
          <a:xfrm>
            <a:off x="3036888" y="32654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4878388" y="3278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263" name="Text Box 22"/>
          <p:cNvSpPr txBox="1">
            <a:spLocks noChangeArrowheads="1"/>
          </p:cNvSpPr>
          <p:nvPr/>
        </p:nvSpPr>
        <p:spPr bwMode="auto">
          <a:xfrm>
            <a:off x="5378450" y="3278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264" name="Text Box 23"/>
          <p:cNvSpPr txBox="1">
            <a:spLocks noChangeArrowheads="1"/>
          </p:cNvSpPr>
          <p:nvPr/>
        </p:nvSpPr>
        <p:spPr bwMode="auto">
          <a:xfrm>
            <a:off x="5886450" y="3278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42</a:t>
            </a:r>
          </a:p>
        </p:txBody>
      </p:sp>
      <p:sp>
        <p:nvSpPr>
          <p:cNvPr id="10265" name="Text Box 24"/>
          <p:cNvSpPr txBox="1">
            <a:spLocks noChangeArrowheads="1"/>
          </p:cNvSpPr>
          <p:nvPr/>
        </p:nvSpPr>
        <p:spPr bwMode="auto">
          <a:xfrm>
            <a:off x="6370638" y="3278188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31132" name="Text Box 28"/>
          <p:cNvSpPr txBox="1">
            <a:spLocks noChangeArrowheads="1"/>
          </p:cNvSpPr>
          <p:nvPr/>
        </p:nvSpPr>
        <p:spPr bwMode="auto">
          <a:xfrm>
            <a:off x="2593975" y="1952625"/>
            <a:ext cx="42227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k                                            </a:t>
            </a:r>
          </a:p>
        </p:txBody>
      </p:sp>
      <p:sp>
        <p:nvSpPr>
          <p:cNvPr id="431133" name="Text Box 29"/>
          <p:cNvSpPr txBox="1">
            <a:spLocks noChangeArrowheads="1"/>
          </p:cNvSpPr>
          <p:nvPr/>
        </p:nvSpPr>
        <p:spPr bwMode="auto">
          <a:xfrm>
            <a:off x="2416175" y="1952625"/>
            <a:ext cx="4298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k                                     </a:t>
            </a:r>
          </a:p>
        </p:txBody>
      </p:sp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2568575" y="1952625"/>
            <a:ext cx="40703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k                            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2416175" y="1952625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         k                            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2416175" y="1952625"/>
            <a:ext cx="4756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               k                      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2416175" y="1952625"/>
            <a:ext cx="4908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                      k                 </a:t>
            </a:r>
          </a:p>
        </p:txBody>
      </p:sp>
      <p:sp>
        <p:nvSpPr>
          <p:cNvPr id="431138" name="Text Box 34"/>
          <p:cNvSpPr txBox="1">
            <a:spLocks noChangeArrowheads="1"/>
          </p:cNvSpPr>
          <p:nvPr/>
        </p:nvSpPr>
        <p:spPr bwMode="auto">
          <a:xfrm>
            <a:off x="2416175" y="1952625"/>
            <a:ext cx="5137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k             </a:t>
            </a:r>
          </a:p>
        </p:txBody>
      </p:sp>
      <p:sp>
        <p:nvSpPr>
          <p:cNvPr id="10273" name="Text Box 35"/>
          <p:cNvSpPr txBox="1">
            <a:spLocks noChangeArrowheads="1"/>
          </p:cNvSpPr>
          <p:nvPr/>
        </p:nvSpPr>
        <p:spPr bwMode="auto">
          <a:xfrm>
            <a:off x="1497013" y="3827463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i                          </a:t>
            </a:r>
          </a:p>
        </p:txBody>
      </p:sp>
      <p:sp>
        <p:nvSpPr>
          <p:cNvPr id="431140" name="Text Box 36"/>
          <p:cNvSpPr txBox="1">
            <a:spLocks noChangeArrowheads="1"/>
          </p:cNvSpPr>
          <p:nvPr/>
        </p:nvSpPr>
        <p:spPr bwMode="auto">
          <a:xfrm>
            <a:off x="1497013" y="3827463"/>
            <a:ext cx="28590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i                          </a:t>
            </a:r>
          </a:p>
        </p:txBody>
      </p:sp>
      <p:sp>
        <p:nvSpPr>
          <p:cNvPr id="431141" name="Text Box 37"/>
          <p:cNvSpPr txBox="1">
            <a:spLocks noChangeArrowheads="1"/>
          </p:cNvSpPr>
          <p:nvPr/>
        </p:nvSpPr>
        <p:spPr bwMode="auto">
          <a:xfrm>
            <a:off x="1497013" y="3827463"/>
            <a:ext cx="2249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i           </a:t>
            </a:r>
          </a:p>
        </p:txBody>
      </p:sp>
      <p:sp>
        <p:nvSpPr>
          <p:cNvPr id="431142" name="Text Box 38"/>
          <p:cNvSpPr txBox="1">
            <a:spLocks noChangeArrowheads="1"/>
          </p:cNvSpPr>
          <p:nvPr/>
        </p:nvSpPr>
        <p:spPr bwMode="auto">
          <a:xfrm>
            <a:off x="1497013" y="3827463"/>
            <a:ext cx="2173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 i   </a:t>
            </a:r>
          </a:p>
        </p:txBody>
      </p:sp>
      <p:sp>
        <p:nvSpPr>
          <p:cNvPr id="10277" name="Text Box 46"/>
          <p:cNvSpPr txBox="1">
            <a:spLocks noChangeArrowheads="1"/>
          </p:cNvSpPr>
          <p:nvPr/>
        </p:nvSpPr>
        <p:spPr bwMode="auto">
          <a:xfrm>
            <a:off x="3614738" y="32654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/>
              <a:t> </a:t>
            </a:r>
            <a:r>
              <a:rPr lang="en-US" b="1">
                <a:sym typeface="Symbol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10278" name="Text Box 47"/>
          <p:cNvSpPr txBox="1">
            <a:spLocks noChangeArrowheads="1"/>
          </p:cNvSpPr>
          <p:nvPr/>
        </p:nvSpPr>
        <p:spPr bwMode="auto">
          <a:xfrm>
            <a:off x="6977063" y="327818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1"/>
              <a:t> </a:t>
            </a:r>
            <a:r>
              <a:rPr lang="en-US" b="1">
                <a:sym typeface="Symbol" pitchFamily="18" charset="2"/>
              </a:rPr>
              <a:t></a:t>
            </a:r>
            <a:r>
              <a:rPr lang="en-US" b="1"/>
              <a:t> </a:t>
            </a:r>
          </a:p>
        </p:txBody>
      </p:sp>
      <p:sp>
        <p:nvSpPr>
          <p:cNvPr id="431152" name="Text Box 48"/>
          <p:cNvSpPr txBox="1">
            <a:spLocks noChangeArrowheads="1"/>
          </p:cNvSpPr>
          <p:nvPr/>
        </p:nvSpPr>
        <p:spPr bwMode="auto">
          <a:xfrm>
            <a:off x="1649413" y="3827463"/>
            <a:ext cx="25542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      i   </a:t>
            </a:r>
          </a:p>
        </p:txBody>
      </p:sp>
      <p:sp>
        <p:nvSpPr>
          <p:cNvPr id="431147" name="Text Box 43"/>
          <p:cNvSpPr txBox="1">
            <a:spLocks noChangeArrowheads="1"/>
          </p:cNvSpPr>
          <p:nvPr/>
        </p:nvSpPr>
        <p:spPr bwMode="auto">
          <a:xfrm>
            <a:off x="4841875" y="3827463"/>
            <a:ext cx="2554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j                      </a:t>
            </a:r>
          </a:p>
        </p:txBody>
      </p:sp>
      <p:sp>
        <p:nvSpPr>
          <p:cNvPr id="431148" name="Text Box 44"/>
          <p:cNvSpPr txBox="1">
            <a:spLocks noChangeArrowheads="1"/>
          </p:cNvSpPr>
          <p:nvPr/>
        </p:nvSpPr>
        <p:spPr bwMode="auto">
          <a:xfrm>
            <a:off x="4841875" y="3827463"/>
            <a:ext cx="22494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j           </a:t>
            </a:r>
          </a:p>
        </p:txBody>
      </p:sp>
      <p:sp>
        <p:nvSpPr>
          <p:cNvPr id="431149" name="Text Box 45"/>
          <p:cNvSpPr txBox="1">
            <a:spLocks noChangeArrowheads="1"/>
          </p:cNvSpPr>
          <p:nvPr/>
        </p:nvSpPr>
        <p:spPr bwMode="auto">
          <a:xfrm>
            <a:off x="4841875" y="3827463"/>
            <a:ext cx="21732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 j   </a:t>
            </a:r>
          </a:p>
        </p:txBody>
      </p:sp>
      <p:sp>
        <p:nvSpPr>
          <p:cNvPr id="431153" name="Text Box 49"/>
          <p:cNvSpPr txBox="1">
            <a:spLocks noChangeArrowheads="1"/>
          </p:cNvSpPr>
          <p:nvPr/>
        </p:nvSpPr>
        <p:spPr bwMode="auto">
          <a:xfrm>
            <a:off x="4724400" y="3827463"/>
            <a:ext cx="27479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         j </a:t>
            </a:r>
          </a:p>
        </p:txBody>
      </p:sp>
      <p:sp>
        <p:nvSpPr>
          <p:cNvPr id="431157" name="Text Box 53"/>
          <p:cNvSpPr txBox="1">
            <a:spLocks noChangeArrowheads="1"/>
          </p:cNvSpPr>
          <p:nvPr/>
        </p:nvSpPr>
        <p:spPr bwMode="auto">
          <a:xfrm>
            <a:off x="1500188" y="32670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31158" name="Text Box 54"/>
          <p:cNvSpPr txBox="1">
            <a:spLocks noChangeArrowheads="1"/>
          </p:cNvSpPr>
          <p:nvPr/>
        </p:nvSpPr>
        <p:spPr bwMode="auto">
          <a:xfrm>
            <a:off x="2008188" y="32670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8 </a:t>
            </a:r>
          </a:p>
        </p:txBody>
      </p:sp>
      <p:sp>
        <p:nvSpPr>
          <p:cNvPr id="431159" name="Text Box 55"/>
          <p:cNvSpPr txBox="1">
            <a:spLocks noChangeArrowheads="1"/>
          </p:cNvSpPr>
          <p:nvPr/>
        </p:nvSpPr>
        <p:spPr bwMode="auto">
          <a:xfrm>
            <a:off x="2520950" y="32670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31160" name="Text Box 56"/>
          <p:cNvSpPr txBox="1">
            <a:spLocks noChangeArrowheads="1"/>
          </p:cNvSpPr>
          <p:nvPr/>
        </p:nvSpPr>
        <p:spPr bwMode="auto">
          <a:xfrm>
            <a:off x="3038475" y="3267075"/>
            <a:ext cx="582613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31164" name="Text Box 60"/>
          <p:cNvSpPr txBox="1">
            <a:spLocks noChangeArrowheads="1"/>
          </p:cNvSpPr>
          <p:nvPr/>
        </p:nvSpPr>
        <p:spPr bwMode="auto">
          <a:xfrm>
            <a:off x="4865688" y="32813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31165" name="Text Box 61"/>
          <p:cNvSpPr txBox="1">
            <a:spLocks noChangeArrowheads="1"/>
          </p:cNvSpPr>
          <p:nvPr/>
        </p:nvSpPr>
        <p:spPr bwMode="auto">
          <a:xfrm>
            <a:off x="5365750" y="32813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31166" name="Text Box 62"/>
          <p:cNvSpPr txBox="1">
            <a:spLocks noChangeArrowheads="1"/>
          </p:cNvSpPr>
          <p:nvPr/>
        </p:nvSpPr>
        <p:spPr bwMode="auto">
          <a:xfrm>
            <a:off x="5873750" y="32813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42</a:t>
            </a:r>
          </a:p>
        </p:txBody>
      </p:sp>
      <p:sp>
        <p:nvSpPr>
          <p:cNvPr id="431167" name="Text Box 63"/>
          <p:cNvSpPr txBox="1">
            <a:spLocks noChangeArrowheads="1"/>
          </p:cNvSpPr>
          <p:nvPr/>
        </p:nvSpPr>
        <p:spPr bwMode="auto">
          <a:xfrm>
            <a:off x="6357938" y="3281363"/>
            <a:ext cx="582612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31170" name="Text Box 66"/>
          <p:cNvSpPr txBox="1">
            <a:spLocks noChangeArrowheads="1"/>
          </p:cNvSpPr>
          <p:nvPr/>
        </p:nvSpPr>
        <p:spPr bwMode="auto">
          <a:xfrm>
            <a:off x="2489200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31171" name="Text Box 67"/>
          <p:cNvSpPr txBox="1">
            <a:spLocks noChangeArrowheads="1"/>
          </p:cNvSpPr>
          <p:nvPr/>
        </p:nvSpPr>
        <p:spPr bwMode="auto">
          <a:xfrm>
            <a:off x="2997200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31172" name="Text Box 68"/>
          <p:cNvSpPr txBox="1">
            <a:spLocks noChangeArrowheads="1"/>
          </p:cNvSpPr>
          <p:nvPr/>
        </p:nvSpPr>
        <p:spPr bwMode="auto">
          <a:xfrm>
            <a:off x="3509963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8 </a:t>
            </a:r>
          </a:p>
        </p:txBody>
      </p:sp>
      <p:sp>
        <p:nvSpPr>
          <p:cNvPr id="431173" name="Text Box 69"/>
          <p:cNvSpPr txBox="1">
            <a:spLocks noChangeArrowheads="1"/>
          </p:cNvSpPr>
          <p:nvPr/>
        </p:nvSpPr>
        <p:spPr bwMode="auto">
          <a:xfrm>
            <a:off x="4027488" y="1346200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31174" name="Text Box 70"/>
          <p:cNvSpPr txBox="1">
            <a:spLocks noChangeArrowheads="1"/>
          </p:cNvSpPr>
          <p:nvPr/>
        </p:nvSpPr>
        <p:spPr bwMode="auto">
          <a:xfrm>
            <a:off x="4608513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31175" name="Text Box 71"/>
          <p:cNvSpPr txBox="1">
            <a:spLocks noChangeArrowheads="1"/>
          </p:cNvSpPr>
          <p:nvPr/>
        </p:nvSpPr>
        <p:spPr bwMode="auto">
          <a:xfrm>
            <a:off x="5108575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31176" name="Text Box 72"/>
          <p:cNvSpPr txBox="1">
            <a:spLocks noChangeArrowheads="1"/>
          </p:cNvSpPr>
          <p:nvPr/>
        </p:nvSpPr>
        <p:spPr bwMode="auto">
          <a:xfrm>
            <a:off x="5616575" y="1346200"/>
            <a:ext cx="508000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42</a:t>
            </a:r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6100763" y="1346200"/>
            <a:ext cx="582612" cy="4762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31180" name="Text Box 76"/>
          <p:cNvSpPr txBox="1">
            <a:spLocks noChangeArrowheads="1"/>
          </p:cNvSpPr>
          <p:nvPr/>
        </p:nvSpPr>
        <p:spPr bwMode="auto">
          <a:xfrm>
            <a:off x="2344738" y="1952625"/>
            <a:ext cx="5360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FF3300"/>
                </a:solidFill>
              </a:rPr>
              <a:t>                                                         k             </a:t>
            </a:r>
          </a:p>
        </p:txBody>
      </p:sp>
      <p:sp>
        <p:nvSpPr>
          <p:cNvPr id="10301" name="Text Box 78"/>
          <p:cNvSpPr txBox="1">
            <a:spLocks noChangeArrowheads="1"/>
          </p:cNvSpPr>
          <p:nvPr/>
        </p:nvSpPr>
        <p:spPr bwMode="auto">
          <a:xfrm>
            <a:off x="1062038" y="3190875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i="1"/>
              <a:t>L</a:t>
            </a:r>
          </a:p>
        </p:txBody>
      </p:sp>
      <p:sp>
        <p:nvSpPr>
          <p:cNvPr id="10302" name="Text Box 79"/>
          <p:cNvSpPr txBox="1">
            <a:spLocks noChangeArrowheads="1"/>
          </p:cNvSpPr>
          <p:nvPr/>
        </p:nvSpPr>
        <p:spPr bwMode="auto">
          <a:xfrm>
            <a:off x="4454525" y="323850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 i="1"/>
              <a:t>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27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32" grpId="0" animBg="1" autoUpdateAnimBg="0"/>
      <p:bldP spid="431133" grpId="0" animBg="1" autoUpdateAnimBg="0"/>
      <p:bldP spid="431134" grpId="0" animBg="1" autoUpdateAnimBg="0"/>
      <p:bldP spid="431135" grpId="0" animBg="1" autoUpdateAnimBg="0"/>
      <p:bldP spid="431136" grpId="0" animBg="1" autoUpdateAnimBg="0"/>
      <p:bldP spid="431137" grpId="0" animBg="1" autoUpdateAnimBg="0"/>
      <p:bldP spid="431138" grpId="0" animBg="1" autoUpdateAnimBg="0"/>
      <p:bldP spid="431140" grpId="0" animBg="1" autoUpdateAnimBg="0"/>
      <p:bldP spid="431141" grpId="0" animBg="1" autoUpdateAnimBg="0"/>
      <p:bldP spid="431142" grpId="0" animBg="1" autoUpdateAnimBg="0"/>
      <p:bldP spid="431152" grpId="0" animBg="1" autoUpdateAnimBg="0"/>
      <p:bldP spid="431147" grpId="0" animBg="1" autoUpdateAnimBg="0"/>
      <p:bldP spid="431148" grpId="0" animBg="1" autoUpdateAnimBg="0"/>
      <p:bldP spid="431149" grpId="0" animBg="1" autoUpdateAnimBg="0"/>
      <p:bldP spid="431153" grpId="0" animBg="1" autoUpdateAnimBg="0"/>
      <p:bldP spid="431157" grpId="0" animBg="1" autoUpdateAnimBg="0"/>
      <p:bldP spid="431158" grpId="0" animBg="1" autoUpdateAnimBg="0"/>
      <p:bldP spid="431159" grpId="0" animBg="1" autoUpdateAnimBg="0"/>
      <p:bldP spid="431160" grpId="0" animBg="1" autoUpdateAnimBg="0"/>
      <p:bldP spid="431164" grpId="0" animBg="1" autoUpdateAnimBg="0"/>
      <p:bldP spid="431165" grpId="0" animBg="1" autoUpdateAnimBg="0"/>
      <p:bldP spid="431166" grpId="0" animBg="1" autoUpdateAnimBg="0"/>
      <p:bldP spid="431167" grpId="0" animBg="1" autoUpdateAnimBg="0"/>
      <p:bldP spid="431170" grpId="0" animBg="1" autoUpdateAnimBg="0"/>
      <p:bldP spid="431171" grpId="0" animBg="1" autoUpdateAnimBg="0"/>
      <p:bldP spid="431172" grpId="0" animBg="1" autoUpdateAnimBg="0"/>
      <p:bldP spid="431173" grpId="0" animBg="1" autoUpdateAnimBg="0"/>
      <p:bldP spid="431174" grpId="0" animBg="1" autoUpdateAnimBg="0"/>
      <p:bldP spid="431175" grpId="0" animBg="1" autoUpdateAnimBg="0"/>
      <p:bldP spid="431176" grpId="0" animBg="1" autoUpdateAnimBg="0"/>
      <p:bldP spid="431177" grpId="0" animBg="1" autoUpdateAnimBg="0"/>
      <p:bldP spid="43118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 Invariants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638300"/>
            <a:ext cx="8358188" cy="4776788"/>
          </a:xfrm>
        </p:spPr>
        <p:txBody>
          <a:bodyPr/>
          <a:lstStyle/>
          <a:p>
            <a:r>
              <a:rPr lang="en-US" sz="2800" b="1">
                <a:solidFill>
                  <a:srgbClr val="CC3300"/>
                </a:solidFill>
              </a:rPr>
              <a:t>Invariants</a:t>
            </a:r>
            <a:r>
              <a:rPr lang="en-US" sz="2800" b="1" i="1"/>
              <a:t> </a:t>
            </a:r>
            <a:r>
              <a:rPr lang="en-US" sz="2800"/>
              <a:t>– statements about an algorithm that remain valid</a:t>
            </a:r>
          </a:p>
          <a:p>
            <a:r>
              <a:rPr lang="en-US" sz="2800"/>
              <a:t>We must show three things about </a:t>
            </a:r>
            <a:r>
              <a:rPr lang="en-US" sz="2800">
                <a:solidFill>
                  <a:srgbClr val="CC3300"/>
                </a:solidFill>
              </a:rPr>
              <a:t>loop invariants</a:t>
            </a:r>
            <a:r>
              <a:rPr lang="en-US" sz="2800"/>
              <a:t>:</a:t>
            </a:r>
          </a:p>
          <a:p>
            <a:pPr lvl="1"/>
            <a:r>
              <a:rPr lang="en-US" sz="2400" b="1"/>
              <a:t>Initialization </a:t>
            </a:r>
            <a:r>
              <a:rPr lang="en-US" sz="2400"/>
              <a:t>– statement is true before first iteration</a:t>
            </a:r>
          </a:p>
          <a:p>
            <a:pPr lvl="1"/>
            <a:r>
              <a:rPr lang="en-US" sz="2400" b="1"/>
              <a:t>Maintenance </a:t>
            </a:r>
            <a:r>
              <a:rPr lang="en-US" sz="2400"/>
              <a:t>– </a:t>
            </a:r>
            <a:r>
              <a:rPr lang="en-US" sz="2400" i="1"/>
              <a:t>if</a:t>
            </a:r>
            <a:r>
              <a:rPr lang="en-US" sz="2400"/>
              <a:t>  it is true before an iteration, </a:t>
            </a:r>
            <a:r>
              <a:rPr lang="en-US" sz="2400" i="1"/>
              <a:t>then</a:t>
            </a:r>
            <a:r>
              <a:rPr lang="en-US" sz="2400"/>
              <a:t> it remains true before the next iteration</a:t>
            </a:r>
          </a:p>
          <a:p>
            <a:pPr lvl="1"/>
            <a:r>
              <a:rPr lang="en-US" sz="2400" b="1"/>
              <a:t>Termination </a:t>
            </a:r>
            <a:r>
              <a:rPr lang="en-US" sz="2400"/>
              <a:t>– when loop terminates the invariant gives a useful property to show the correctness of the algorithm</a:t>
            </a:r>
            <a:endParaRPr lang="en-US" sz="24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02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9388"/>
            <a:ext cx="9142413" cy="914401"/>
          </a:xfrm>
        </p:spPr>
        <p:txBody>
          <a:bodyPr/>
          <a:lstStyle/>
          <a:p>
            <a:r>
              <a:rPr lang="en-US" smtClean="0"/>
              <a:t>Correctness of Merge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663575"/>
            <a:ext cx="3854450" cy="5732463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3300"/>
                </a:solidFill>
              </a:rPr>
              <a:t>Merge(</a:t>
            </a:r>
            <a:r>
              <a:rPr lang="en-US" sz="2000" b="1" i="1" smtClean="0">
                <a:solidFill>
                  <a:srgbClr val="FF3300"/>
                </a:solidFill>
              </a:rPr>
              <a:t>A</a:t>
            </a:r>
            <a:r>
              <a:rPr lang="en-US" sz="2000" b="1" smtClean="0">
                <a:solidFill>
                  <a:srgbClr val="FF3300"/>
                </a:solidFill>
              </a:rPr>
              <a:t>, </a:t>
            </a:r>
            <a:r>
              <a:rPr lang="en-US" sz="2000" b="1" i="1" smtClean="0">
                <a:solidFill>
                  <a:srgbClr val="FF3300"/>
                </a:solidFill>
              </a:rPr>
              <a:t>p</a:t>
            </a:r>
            <a:r>
              <a:rPr lang="en-US" sz="2000" b="1" smtClean="0">
                <a:solidFill>
                  <a:srgbClr val="FF3300"/>
                </a:solidFill>
              </a:rPr>
              <a:t>, </a:t>
            </a:r>
            <a:r>
              <a:rPr lang="en-US" sz="2000" b="1" i="1" smtClean="0">
                <a:solidFill>
                  <a:srgbClr val="FF3300"/>
                </a:solidFill>
              </a:rPr>
              <a:t>q</a:t>
            </a:r>
            <a:r>
              <a:rPr lang="en-US" sz="2000" b="1" smtClean="0">
                <a:solidFill>
                  <a:srgbClr val="FF3300"/>
                </a:solidFill>
              </a:rPr>
              <a:t>, </a:t>
            </a:r>
            <a:r>
              <a:rPr lang="en-US" sz="2000" b="1" i="1" smtClean="0">
                <a:solidFill>
                  <a:srgbClr val="FF3300"/>
                </a:solidFill>
              </a:rPr>
              <a:t>r</a:t>
            </a:r>
            <a:r>
              <a:rPr lang="en-US" sz="2000" b="1" smtClean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1  </a:t>
            </a:r>
            <a:r>
              <a:rPr lang="en-US" sz="2000" i="1" smtClean="0"/>
              <a:t>n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+ 1</a:t>
            </a:r>
            <a:endParaRPr lang="en-US" sz="200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2  </a:t>
            </a:r>
            <a:r>
              <a:rPr lang="en-US" sz="2000" i="1" smtClean="0"/>
              <a:t>n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 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q</a:t>
            </a:r>
            <a:endParaRPr lang="en-US" sz="2000" b="1" i="1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smtClean="0">
                <a:solidFill>
                  <a:schemeClr val="hlink"/>
                </a:solidFill>
              </a:rPr>
              <a:t>for</a:t>
            </a:r>
            <a:r>
              <a:rPr lang="en-US" sz="2000" smtClean="0"/>
              <a:t> </a:t>
            </a:r>
            <a:r>
              <a:rPr lang="en-US" sz="2000" i="1" smtClean="0"/>
              <a:t>i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smtClean="0"/>
              <a:t> 1 </a:t>
            </a:r>
            <a:r>
              <a:rPr lang="en-US" sz="2000" b="1" smtClean="0">
                <a:solidFill>
                  <a:schemeClr val="hlink"/>
                </a:solidFill>
              </a:rPr>
              <a:t>to</a:t>
            </a:r>
            <a:r>
              <a:rPr lang="en-US" sz="2000" smtClean="0"/>
              <a:t> </a:t>
            </a:r>
            <a:r>
              <a:rPr lang="en-US" sz="2000" i="1" smtClean="0"/>
              <a:t>n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/>
              <a:t>    </a:t>
            </a:r>
            <a:r>
              <a:rPr lang="en-US" sz="2000" b="1" smtClean="0">
                <a:solidFill>
                  <a:schemeClr val="hlink"/>
                </a:solidFill>
              </a:rPr>
              <a:t>do</a:t>
            </a:r>
            <a:r>
              <a:rPr lang="en-US" sz="2000" smtClean="0"/>
              <a:t> </a:t>
            </a:r>
            <a:r>
              <a:rPr lang="en-US" sz="2000" i="1" smtClean="0"/>
              <a:t>L</a:t>
            </a:r>
            <a:r>
              <a:rPr lang="en-US" sz="2000" smtClean="0"/>
              <a:t>[</a:t>
            </a:r>
            <a:r>
              <a:rPr lang="en-US" sz="2000" i="1" smtClean="0"/>
              <a:t>i</a:t>
            </a:r>
            <a:r>
              <a:rPr lang="en-US" sz="2000" smtClean="0"/>
              <a:t>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smtClean="0">
                <a:solidFill>
                  <a:schemeClr val="hlink"/>
                </a:solidFill>
              </a:rPr>
              <a:t>for</a:t>
            </a:r>
            <a:r>
              <a:rPr lang="en-US" sz="2000" smtClean="0"/>
              <a:t> </a:t>
            </a:r>
            <a:r>
              <a:rPr lang="en-US" sz="2000" i="1" smtClean="0"/>
              <a:t>j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smtClean="0"/>
              <a:t> 1 </a:t>
            </a:r>
            <a:r>
              <a:rPr lang="en-US" sz="2000" b="1" smtClean="0">
                <a:solidFill>
                  <a:schemeClr val="hlink"/>
                </a:solidFill>
              </a:rPr>
              <a:t>to</a:t>
            </a:r>
            <a:r>
              <a:rPr lang="en-US" sz="2000" smtClean="0"/>
              <a:t> </a:t>
            </a:r>
            <a:r>
              <a:rPr lang="en-US" sz="2000" i="1" smtClean="0"/>
              <a:t>n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/>
              <a:t>    </a:t>
            </a:r>
            <a:r>
              <a:rPr lang="en-US" sz="2000" b="1" smtClean="0">
                <a:solidFill>
                  <a:schemeClr val="hlink"/>
                </a:solidFill>
              </a:rPr>
              <a:t>do</a:t>
            </a:r>
            <a:r>
              <a:rPr lang="en-US" sz="2000" smtClean="0"/>
              <a:t> </a:t>
            </a:r>
            <a:r>
              <a:rPr lang="en-US" sz="2000" i="1" smtClean="0"/>
              <a:t>R</a:t>
            </a:r>
            <a:r>
              <a:rPr lang="en-US" sz="2000" smtClean="0"/>
              <a:t>[</a:t>
            </a:r>
            <a:r>
              <a:rPr lang="en-US" sz="2000" i="1" smtClean="0"/>
              <a:t>j</a:t>
            </a:r>
            <a:r>
              <a:rPr lang="en-US" sz="2000" smtClean="0"/>
              <a:t>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  <a:endParaRPr lang="en-US" sz="2000" i="1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/>
              <a:t>n</a:t>
            </a:r>
            <a:r>
              <a:rPr lang="en-US" sz="2000" i="1" baseline="-25000" smtClean="0"/>
              <a:t>1</a:t>
            </a:r>
            <a:r>
              <a:rPr lang="en-US" sz="2000" smtClean="0"/>
              <a:t>+1]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/>
              <a:t>n</a:t>
            </a:r>
            <a:r>
              <a:rPr lang="en-US" sz="2000" i="1" baseline="-25000" smtClean="0"/>
              <a:t>2</a:t>
            </a:r>
            <a:r>
              <a:rPr lang="en-US" sz="2000" smtClean="0"/>
              <a:t>+1]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for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k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to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sz="2000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do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if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 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then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else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18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smtClean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1800" smtClean="0">
                <a:solidFill>
                  <a:schemeClr val="tx1"/>
                </a:solidFill>
                <a:sym typeface="Symbol" pitchFamily="18" charset="2"/>
              </a:rPr>
              <a:t>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i="1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b="1" i="1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</a:t>
            </a:r>
          </a:p>
        </p:txBody>
      </p:sp>
      <p:sp>
        <p:nvSpPr>
          <p:cNvPr id="11269" name="Text Box 8"/>
          <p:cNvSpPr txBox="1">
            <a:spLocks noChangeArrowheads="1"/>
          </p:cNvSpPr>
          <p:nvPr/>
        </p:nvSpPr>
        <p:spPr bwMode="auto">
          <a:xfrm>
            <a:off x="4300538" y="739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4314825" y="712788"/>
            <a:ext cx="4706938" cy="2847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u="sng">
                <a:solidFill>
                  <a:schemeClr val="hlink"/>
                </a:solidFill>
              </a:rPr>
              <a:t>Loop Invariant for the </a:t>
            </a:r>
            <a:r>
              <a:rPr lang="en-US" sz="2000" b="1" i="1" u="sng">
                <a:solidFill>
                  <a:schemeClr val="hlink"/>
                </a:solidFill>
              </a:rPr>
              <a:t>for</a:t>
            </a:r>
            <a:r>
              <a:rPr lang="en-US" sz="2000" b="1" u="sng">
                <a:solidFill>
                  <a:schemeClr val="hlink"/>
                </a:solidFill>
              </a:rPr>
              <a:t> loop</a:t>
            </a:r>
          </a:p>
          <a:p>
            <a:r>
              <a:rPr lang="en-US" sz="2000">
                <a:solidFill>
                  <a:srgbClr val="CC3300"/>
                </a:solidFill>
              </a:rPr>
              <a:t>At the start of each iteration of the   </a:t>
            </a:r>
          </a:p>
          <a:p>
            <a:r>
              <a:rPr lang="en-US" sz="2000">
                <a:solidFill>
                  <a:srgbClr val="CC3300"/>
                </a:solidFill>
              </a:rPr>
              <a:t>for loop: </a:t>
            </a:r>
          </a:p>
          <a:p>
            <a:r>
              <a:rPr lang="en-US" sz="2000"/>
              <a:t>                      Subarray </a:t>
            </a:r>
            <a:r>
              <a:rPr lang="en-US" sz="2000" i="1"/>
              <a:t>A</a:t>
            </a:r>
            <a:r>
              <a:rPr lang="en-US" sz="2000"/>
              <a:t>[</a:t>
            </a:r>
            <a:r>
              <a:rPr lang="en-US" sz="2000" i="1"/>
              <a:t>p</a:t>
            </a:r>
            <a:r>
              <a:rPr lang="en-US" sz="2000"/>
              <a:t>..</a:t>
            </a:r>
            <a:r>
              <a:rPr lang="en-US" sz="2000" i="1"/>
              <a:t>k 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>
                <a:sym typeface="Symbol" pitchFamily="18" charset="2"/>
              </a:rPr>
              <a:t> 1] </a:t>
            </a:r>
          </a:p>
          <a:p>
            <a:r>
              <a:rPr lang="en-US" sz="2000">
                <a:sym typeface="Symbol" pitchFamily="18" charset="2"/>
              </a:rPr>
              <a:t>contains the </a:t>
            </a:r>
            <a:r>
              <a:rPr lang="en-US" sz="2000" i="1">
                <a:sym typeface="Symbol" pitchFamily="18" charset="2"/>
              </a:rPr>
              <a:t>k 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p</a:t>
            </a:r>
            <a:r>
              <a:rPr lang="en-US" sz="2000">
                <a:sym typeface="Symbol" pitchFamily="18" charset="2"/>
              </a:rPr>
              <a:t> smallest elements</a:t>
            </a:r>
          </a:p>
          <a:p>
            <a:r>
              <a:rPr lang="en-US" sz="2000">
                <a:sym typeface="Symbol" pitchFamily="18" charset="2"/>
              </a:rPr>
              <a:t>of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R </a:t>
            </a:r>
            <a:r>
              <a:rPr lang="en-US" sz="2000">
                <a:sym typeface="Symbol" pitchFamily="18" charset="2"/>
              </a:rPr>
              <a:t>in sorted order. </a:t>
            </a:r>
          </a:p>
          <a:p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i</a:t>
            </a:r>
            <a:r>
              <a:rPr lang="en-US" sz="2000">
                <a:sym typeface="Symbol" pitchFamily="18" charset="2"/>
              </a:rPr>
              <a:t>] and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] are the smallest elements of </a:t>
            </a:r>
          </a:p>
          <a:p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that have not been copied back into </a:t>
            </a:r>
          </a:p>
          <a:p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.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332288" y="4041775"/>
            <a:ext cx="4022725" cy="1933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u="sng">
                <a:solidFill>
                  <a:schemeClr val="hlink"/>
                </a:solidFill>
              </a:rPr>
              <a:t>Initialization:</a:t>
            </a:r>
          </a:p>
          <a:p>
            <a:r>
              <a:rPr lang="en-US" sz="2000">
                <a:solidFill>
                  <a:srgbClr val="CC3300"/>
                </a:solidFill>
              </a:rPr>
              <a:t>Before the first iteration: </a:t>
            </a:r>
          </a:p>
          <a:p>
            <a:pPr>
              <a:buFontTx/>
              <a:buChar char="•"/>
            </a:pPr>
            <a:r>
              <a:rPr lang="en-US" sz="2000" i="1"/>
              <a:t>A</a:t>
            </a:r>
            <a:r>
              <a:rPr lang="en-US" sz="2000"/>
              <a:t>[</a:t>
            </a:r>
            <a:r>
              <a:rPr lang="en-US" sz="2000" i="1"/>
              <a:t>p</a:t>
            </a:r>
            <a:r>
              <a:rPr lang="en-US" sz="2000"/>
              <a:t>..</a:t>
            </a:r>
            <a:r>
              <a:rPr lang="en-US" sz="2000" i="1"/>
              <a:t>k 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>
                <a:sym typeface="Symbol" pitchFamily="18" charset="2"/>
              </a:rPr>
              <a:t> 1] is empty.</a:t>
            </a:r>
          </a:p>
          <a:p>
            <a:pPr>
              <a:buFontTx/>
              <a:buChar char="•"/>
            </a:pPr>
            <a:r>
              <a:rPr lang="en-US" sz="2000" i="1">
                <a:sym typeface="Symbol" pitchFamily="18" charset="2"/>
              </a:rPr>
              <a:t>i </a:t>
            </a:r>
            <a:r>
              <a:rPr lang="en-US" sz="2000">
                <a:sym typeface="Symbol" pitchFamily="18" charset="2"/>
              </a:rPr>
              <a:t>= </a:t>
            </a:r>
            <a:r>
              <a:rPr lang="en-US" sz="2000" i="1">
                <a:sym typeface="Symbol" pitchFamily="18" charset="2"/>
              </a:rPr>
              <a:t>j </a:t>
            </a:r>
            <a:r>
              <a:rPr lang="en-US" sz="2000">
                <a:sym typeface="Symbol" pitchFamily="18" charset="2"/>
              </a:rPr>
              <a:t>= 1.</a:t>
            </a:r>
          </a:p>
          <a:p>
            <a:pPr>
              <a:buFontTx/>
              <a:buChar char="•"/>
            </a:pP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[1] and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[1] are the smallest </a:t>
            </a:r>
          </a:p>
          <a:p>
            <a:r>
              <a:rPr lang="en-US" sz="2000">
                <a:sym typeface="Symbol" pitchFamily="18" charset="2"/>
              </a:rPr>
              <a:t> elements of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not copied to </a:t>
            </a:r>
            <a:r>
              <a:rPr lang="en-US" sz="2000" i="1">
                <a:sym typeface="Symbol" pitchFamily="18" charset="2"/>
              </a:rPr>
              <a:t>A.</a:t>
            </a:r>
            <a:r>
              <a:rPr lang="en-US" sz="200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19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9388"/>
            <a:ext cx="9142413" cy="914401"/>
          </a:xfrm>
        </p:spPr>
        <p:txBody>
          <a:bodyPr/>
          <a:lstStyle/>
          <a:p>
            <a:r>
              <a:rPr lang="en-US" smtClean="0"/>
              <a:t>Correctness of Merge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663575"/>
            <a:ext cx="3854450" cy="5732463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3300"/>
                </a:solidFill>
              </a:rPr>
              <a:t>Merge(</a:t>
            </a:r>
            <a:r>
              <a:rPr lang="en-US" sz="2000" b="1" i="1" smtClean="0">
                <a:solidFill>
                  <a:srgbClr val="FF3300"/>
                </a:solidFill>
              </a:rPr>
              <a:t>A</a:t>
            </a:r>
            <a:r>
              <a:rPr lang="en-US" sz="2000" b="1" smtClean="0">
                <a:solidFill>
                  <a:srgbClr val="FF3300"/>
                </a:solidFill>
              </a:rPr>
              <a:t>, </a:t>
            </a:r>
            <a:r>
              <a:rPr lang="en-US" sz="2000" b="1" i="1" smtClean="0">
                <a:solidFill>
                  <a:srgbClr val="FF3300"/>
                </a:solidFill>
              </a:rPr>
              <a:t>p</a:t>
            </a:r>
            <a:r>
              <a:rPr lang="en-US" sz="2000" b="1" smtClean="0">
                <a:solidFill>
                  <a:srgbClr val="FF3300"/>
                </a:solidFill>
              </a:rPr>
              <a:t>, </a:t>
            </a:r>
            <a:r>
              <a:rPr lang="en-US" sz="2000" b="1" i="1" smtClean="0">
                <a:solidFill>
                  <a:srgbClr val="FF3300"/>
                </a:solidFill>
              </a:rPr>
              <a:t>q</a:t>
            </a:r>
            <a:r>
              <a:rPr lang="en-US" sz="2000" b="1" smtClean="0">
                <a:solidFill>
                  <a:srgbClr val="FF3300"/>
                </a:solidFill>
              </a:rPr>
              <a:t>, </a:t>
            </a:r>
            <a:r>
              <a:rPr lang="en-US" sz="2000" b="1" i="1" smtClean="0">
                <a:solidFill>
                  <a:srgbClr val="FF3300"/>
                </a:solidFill>
              </a:rPr>
              <a:t>r</a:t>
            </a:r>
            <a:r>
              <a:rPr lang="en-US" sz="2000" b="1" smtClean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1  </a:t>
            </a:r>
            <a:r>
              <a:rPr lang="en-US" sz="2000" i="1" smtClean="0"/>
              <a:t>n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+ 1</a:t>
            </a:r>
            <a:endParaRPr lang="en-US" sz="200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2  </a:t>
            </a:r>
            <a:r>
              <a:rPr lang="en-US" sz="2000" i="1" smtClean="0"/>
              <a:t>n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 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q</a:t>
            </a:r>
            <a:endParaRPr lang="en-US" sz="2000" b="1" i="1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smtClean="0">
                <a:solidFill>
                  <a:schemeClr val="hlink"/>
                </a:solidFill>
              </a:rPr>
              <a:t>for</a:t>
            </a:r>
            <a:r>
              <a:rPr lang="en-US" sz="2000" smtClean="0"/>
              <a:t> </a:t>
            </a:r>
            <a:r>
              <a:rPr lang="en-US" sz="2000" i="1" smtClean="0"/>
              <a:t>i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smtClean="0"/>
              <a:t> 1 </a:t>
            </a:r>
            <a:r>
              <a:rPr lang="en-US" sz="2000" b="1" smtClean="0">
                <a:solidFill>
                  <a:schemeClr val="hlink"/>
                </a:solidFill>
              </a:rPr>
              <a:t>to</a:t>
            </a:r>
            <a:r>
              <a:rPr lang="en-US" sz="2000" smtClean="0"/>
              <a:t> </a:t>
            </a:r>
            <a:r>
              <a:rPr lang="en-US" sz="2000" i="1" smtClean="0"/>
              <a:t>n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/>
              <a:t>    </a:t>
            </a:r>
            <a:r>
              <a:rPr lang="en-US" sz="2000" b="1" smtClean="0">
                <a:solidFill>
                  <a:schemeClr val="hlink"/>
                </a:solidFill>
              </a:rPr>
              <a:t>do</a:t>
            </a:r>
            <a:r>
              <a:rPr lang="en-US" sz="2000" smtClean="0"/>
              <a:t> </a:t>
            </a:r>
            <a:r>
              <a:rPr lang="en-US" sz="2000" i="1" smtClean="0"/>
              <a:t>L</a:t>
            </a:r>
            <a:r>
              <a:rPr lang="en-US" sz="2000" smtClean="0"/>
              <a:t>[</a:t>
            </a:r>
            <a:r>
              <a:rPr lang="en-US" sz="2000" i="1" smtClean="0"/>
              <a:t>i</a:t>
            </a:r>
            <a:r>
              <a:rPr lang="en-US" sz="2000" smtClean="0"/>
              <a:t>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smtClean="0">
                <a:solidFill>
                  <a:schemeClr val="hlink"/>
                </a:solidFill>
              </a:rPr>
              <a:t>for</a:t>
            </a:r>
            <a:r>
              <a:rPr lang="en-US" sz="2000" smtClean="0"/>
              <a:t> </a:t>
            </a:r>
            <a:r>
              <a:rPr lang="en-US" sz="2000" i="1" smtClean="0"/>
              <a:t>j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smtClean="0"/>
              <a:t> 1 </a:t>
            </a:r>
            <a:r>
              <a:rPr lang="en-US" sz="2000" b="1" smtClean="0">
                <a:solidFill>
                  <a:schemeClr val="hlink"/>
                </a:solidFill>
              </a:rPr>
              <a:t>to</a:t>
            </a:r>
            <a:r>
              <a:rPr lang="en-US" sz="2000" smtClean="0"/>
              <a:t> </a:t>
            </a:r>
            <a:r>
              <a:rPr lang="en-US" sz="2000" i="1" smtClean="0"/>
              <a:t>n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/>
              <a:t>    </a:t>
            </a:r>
            <a:r>
              <a:rPr lang="en-US" sz="2000" b="1" smtClean="0">
                <a:solidFill>
                  <a:schemeClr val="hlink"/>
                </a:solidFill>
              </a:rPr>
              <a:t>do</a:t>
            </a:r>
            <a:r>
              <a:rPr lang="en-US" sz="2000" smtClean="0"/>
              <a:t> </a:t>
            </a:r>
            <a:r>
              <a:rPr lang="en-US" sz="2000" i="1" smtClean="0"/>
              <a:t>R</a:t>
            </a:r>
            <a:r>
              <a:rPr lang="en-US" sz="2000" smtClean="0"/>
              <a:t>[</a:t>
            </a:r>
            <a:r>
              <a:rPr lang="en-US" sz="2000" i="1" smtClean="0"/>
              <a:t>j</a:t>
            </a:r>
            <a:r>
              <a:rPr lang="en-US" sz="2000" smtClean="0"/>
              <a:t>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  <a:endParaRPr lang="en-US" sz="2000" i="1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/>
              <a:t>n</a:t>
            </a:r>
            <a:r>
              <a:rPr lang="en-US" sz="2000" i="1" baseline="-25000" smtClean="0"/>
              <a:t>1</a:t>
            </a:r>
            <a:r>
              <a:rPr lang="en-US" sz="2000" smtClean="0"/>
              <a:t>+1]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/>
              <a:t>n</a:t>
            </a:r>
            <a:r>
              <a:rPr lang="en-US" sz="2000" i="1" baseline="-25000" smtClean="0"/>
              <a:t>2</a:t>
            </a:r>
            <a:r>
              <a:rPr lang="en-US" sz="2000" smtClean="0"/>
              <a:t>+1]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for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k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to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sz="2000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do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if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 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then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else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18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smtClean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1800" smtClean="0">
                <a:solidFill>
                  <a:schemeClr val="tx1"/>
                </a:solidFill>
                <a:sym typeface="Symbol" pitchFamily="18" charset="2"/>
              </a:rPr>
              <a:t>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i="1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b="1" i="1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300538" y="7397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241800" y="681038"/>
            <a:ext cx="4659313" cy="351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u="sng">
                <a:solidFill>
                  <a:schemeClr val="hlink"/>
                </a:solidFill>
              </a:rPr>
              <a:t>Maintenance:</a:t>
            </a:r>
          </a:p>
          <a:p>
            <a:r>
              <a:rPr lang="en-US" sz="2000" b="1">
                <a:solidFill>
                  <a:srgbClr val="CC3300"/>
                </a:solidFill>
              </a:rPr>
              <a:t>Case 1</a:t>
            </a:r>
            <a:r>
              <a:rPr lang="en-US" b="1">
                <a:solidFill>
                  <a:srgbClr val="CC3300"/>
                </a:solidFill>
              </a:rPr>
              <a:t>:</a:t>
            </a:r>
            <a:r>
              <a:rPr lang="en-US"/>
              <a:t>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i</a:t>
            </a:r>
            <a:r>
              <a:rPr lang="en-US" sz="2000">
                <a:sym typeface="Symbol" pitchFamily="18" charset="2"/>
              </a:rPr>
              <a:t>] 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]</a:t>
            </a:r>
          </a:p>
          <a:p>
            <a:pPr>
              <a:buFontTx/>
              <a:buChar char="•"/>
            </a:pPr>
            <a:r>
              <a:rPr lang="en-US" sz="2000">
                <a:sym typeface="Symbol" pitchFamily="18" charset="2"/>
              </a:rPr>
              <a:t>By LI,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contains </a:t>
            </a:r>
            <a:r>
              <a:rPr lang="en-US" sz="2000" i="1">
                <a:sym typeface="Symbol" pitchFamily="18" charset="2"/>
              </a:rPr>
              <a:t>p 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smallest elements    of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L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and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R 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in sorted order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.</a:t>
            </a:r>
          </a:p>
          <a:p>
            <a:pPr>
              <a:buFontTx/>
              <a:buChar char="•"/>
            </a:pPr>
            <a:r>
              <a:rPr lang="en-US" sz="2000">
                <a:cs typeface="Times New Roman" pitchFamily="18" charset="0"/>
                <a:sym typeface="Symbol" pitchFamily="18" charset="2"/>
              </a:rPr>
              <a:t>By LI,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i</a:t>
            </a:r>
            <a:r>
              <a:rPr lang="en-US" sz="2000">
                <a:sym typeface="Symbol" pitchFamily="18" charset="2"/>
              </a:rPr>
              <a:t>] and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j</a:t>
            </a:r>
            <a:r>
              <a:rPr lang="en-US" sz="2000">
                <a:sym typeface="Symbol" pitchFamily="18" charset="2"/>
              </a:rPr>
              <a:t>] are the smallest elements of </a:t>
            </a:r>
            <a:r>
              <a:rPr lang="en-US" sz="2000" i="1">
                <a:sym typeface="Symbol" pitchFamily="18" charset="2"/>
              </a:rPr>
              <a:t>L</a:t>
            </a:r>
            <a:r>
              <a:rPr lang="en-US" sz="2000">
                <a:sym typeface="Symbol" pitchFamily="18" charset="2"/>
              </a:rPr>
              <a:t> and </a:t>
            </a:r>
            <a:r>
              <a:rPr lang="en-US" sz="2000" i="1"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 not yet copied into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.</a:t>
            </a:r>
          </a:p>
          <a:p>
            <a:pPr>
              <a:buFontTx/>
              <a:buChar char="•"/>
            </a:pPr>
            <a:r>
              <a:rPr lang="en-US" sz="2000">
                <a:sym typeface="Symbol" pitchFamily="18" charset="2"/>
              </a:rPr>
              <a:t>Line 13 results in </a:t>
            </a:r>
            <a:r>
              <a:rPr lang="en-US" sz="2000" i="1">
                <a:sym typeface="Symbol" pitchFamily="18" charset="2"/>
              </a:rPr>
              <a:t>A</a:t>
            </a:r>
            <a:r>
              <a:rPr lang="en-US" sz="2000">
                <a:sym typeface="Symbol" pitchFamily="18" charset="2"/>
              </a:rPr>
              <a:t> containing </a:t>
            </a:r>
            <a:r>
              <a:rPr lang="en-US" sz="2000" i="1">
                <a:sym typeface="Symbol" pitchFamily="18" charset="2"/>
              </a:rPr>
              <a:t>p 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+ 1 smallest elements (again in sorted order).</a:t>
            </a:r>
          </a:p>
          <a:p>
            <a:r>
              <a:rPr lang="en-US" sz="2000">
                <a:cs typeface="Times New Roman" pitchFamily="18" charset="0"/>
                <a:sym typeface="Symbol" pitchFamily="18" charset="2"/>
              </a:rPr>
              <a:t>Incrementing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i 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and </a:t>
            </a:r>
            <a:r>
              <a:rPr lang="en-US" sz="2000" i="1">
                <a:cs typeface="Times New Roman" pitchFamily="18" charset="0"/>
                <a:sym typeface="Symbol" pitchFamily="18" charset="2"/>
              </a:rPr>
              <a:t>k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reestablishes the LI for the next iteration.</a:t>
            </a:r>
          </a:p>
          <a:p>
            <a:r>
              <a:rPr lang="en-US" sz="2000" b="1">
                <a:solidFill>
                  <a:srgbClr val="CC3300"/>
                </a:solidFill>
                <a:cs typeface="Times New Roman" pitchFamily="18" charset="0"/>
                <a:sym typeface="Symbol" pitchFamily="18" charset="2"/>
              </a:rPr>
              <a:t>Similarly for </a:t>
            </a:r>
            <a:r>
              <a:rPr lang="en-US" sz="2000" b="1" i="1">
                <a:solidFill>
                  <a:srgbClr val="CC3300"/>
                </a:solidFill>
                <a:sym typeface="Symbol" pitchFamily="18" charset="2"/>
              </a:rPr>
              <a:t>L</a:t>
            </a:r>
            <a:r>
              <a:rPr lang="en-US" sz="2000" b="1">
                <a:solidFill>
                  <a:srgbClr val="CC3300"/>
                </a:solidFill>
                <a:sym typeface="Symbol" pitchFamily="18" charset="2"/>
              </a:rPr>
              <a:t>[</a:t>
            </a:r>
            <a:r>
              <a:rPr lang="en-US" sz="2000" b="1" i="1">
                <a:solidFill>
                  <a:srgbClr val="CC3300"/>
                </a:solidFill>
                <a:sym typeface="Symbol" pitchFamily="18" charset="2"/>
              </a:rPr>
              <a:t>i</a:t>
            </a:r>
            <a:r>
              <a:rPr lang="en-US" sz="2000" b="1">
                <a:solidFill>
                  <a:srgbClr val="CC3300"/>
                </a:solidFill>
                <a:sym typeface="Symbol" pitchFamily="18" charset="2"/>
              </a:rPr>
              <a:t>] &gt; </a:t>
            </a:r>
            <a:r>
              <a:rPr lang="en-US" sz="2000" b="1" i="1">
                <a:solidFill>
                  <a:srgbClr val="CC3300"/>
                </a:solidFill>
                <a:sym typeface="Symbol" pitchFamily="18" charset="2"/>
              </a:rPr>
              <a:t>R</a:t>
            </a:r>
            <a:r>
              <a:rPr lang="en-US" sz="2000" b="1">
                <a:solidFill>
                  <a:srgbClr val="CC3300"/>
                </a:solidFill>
                <a:sym typeface="Symbol" pitchFamily="18" charset="2"/>
              </a:rPr>
              <a:t>[</a:t>
            </a:r>
            <a:r>
              <a:rPr lang="en-US" sz="2000" b="1" i="1">
                <a:solidFill>
                  <a:srgbClr val="CC3300"/>
                </a:solidFill>
                <a:sym typeface="Symbol" pitchFamily="18" charset="2"/>
              </a:rPr>
              <a:t>j</a:t>
            </a:r>
            <a:r>
              <a:rPr lang="en-US" sz="2000" b="1">
                <a:solidFill>
                  <a:srgbClr val="CC3300"/>
                </a:solidFill>
                <a:sym typeface="Symbol" pitchFamily="18" charset="2"/>
              </a:rPr>
              <a:t>].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289425" y="4178300"/>
            <a:ext cx="4746625" cy="2238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u="sng">
                <a:solidFill>
                  <a:schemeClr val="hlink"/>
                </a:solidFill>
              </a:rPr>
              <a:t>Termination:</a:t>
            </a:r>
            <a:endParaRPr lang="en-US" sz="2000" b="1">
              <a:solidFill>
                <a:schemeClr val="hlink"/>
              </a:solidFill>
            </a:endParaRPr>
          </a:p>
          <a:p>
            <a:pPr>
              <a:buFontTx/>
              <a:buChar char="•"/>
            </a:pPr>
            <a:r>
              <a:rPr lang="en-US" sz="2000"/>
              <a:t>On termination, </a:t>
            </a:r>
            <a:r>
              <a:rPr lang="en-US" sz="2000" i="1"/>
              <a:t>k </a:t>
            </a:r>
            <a:r>
              <a:rPr lang="en-US" sz="2000"/>
              <a:t>= </a:t>
            </a:r>
            <a:r>
              <a:rPr lang="en-US" sz="2000" i="1"/>
              <a:t>r </a:t>
            </a:r>
            <a:r>
              <a:rPr lang="en-US" sz="2000"/>
              <a:t>+ 1.</a:t>
            </a:r>
          </a:p>
          <a:p>
            <a:pPr>
              <a:buFontTx/>
              <a:buChar char="•"/>
            </a:pPr>
            <a:r>
              <a:rPr lang="en-US" sz="2000"/>
              <a:t>By LI, </a:t>
            </a:r>
            <a:r>
              <a:rPr lang="en-US" sz="2000" i="1"/>
              <a:t>A</a:t>
            </a:r>
            <a:r>
              <a:rPr lang="en-US" sz="2000"/>
              <a:t> contains </a:t>
            </a:r>
            <a:r>
              <a:rPr lang="en-US" sz="2000" i="1"/>
              <a:t>r – p + </a:t>
            </a:r>
            <a:r>
              <a:rPr lang="en-US" sz="2000"/>
              <a:t>1 smallest</a:t>
            </a:r>
          </a:p>
          <a:p>
            <a:r>
              <a:rPr lang="en-US" sz="2000"/>
              <a:t>  elements of </a:t>
            </a:r>
            <a:r>
              <a:rPr lang="en-US" sz="2000" i="1"/>
              <a:t>L</a:t>
            </a:r>
            <a:r>
              <a:rPr lang="en-US" sz="2000"/>
              <a:t> and </a:t>
            </a:r>
            <a:r>
              <a:rPr lang="en-US" sz="2000" i="1"/>
              <a:t>R</a:t>
            </a:r>
            <a:r>
              <a:rPr lang="en-US" sz="2000"/>
              <a:t> in sorted order.</a:t>
            </a:r>
          </a:p>
          <a:p>
            <a:pPr>
              <a:buFontTx/>
              <a:buChar char="•"/>
            </a:pPr>
            <a:r>
              <a:rPr lang="en-US" sz="2000" i="1"/>
              <a:t>L</a:t>
            </a:r>
            <a:r>
              <a:rPr lang="en-US" sz="2000"/>
              <a:t> and </a:t>
            </a:r>
            <a:r>
              <a:rPr lang="en-US" sz="2000" i="1"/>
              <a:t>R </a:t>
            </a:r>
            <a:r>
              <a:rPr lang="en-US" sz="2000"/>
              <a:t>together contain </a:t>
            </a:r>
            <a:r>
              <a:rPr lang="en-US" sz="2000" i="1"/>
              <a:t>r</a:t>
            </a:r>
            <a:r>
              <a:rPr lang="en-US" sz="2000"/>
              <a:t> – </a:t>
            </a:r>
            <a:r>
              <a:rPr lang="en-US" sz="2000" i="1"/>
              <a:t>p </a:t>
            </a:r>
            <a:r>
              <a:rPr lang="en-US" sz="2000"/>
              <a:t>+ 3 elements.</a:t>
            </a:r>
          </a:p>
          <a:p>
            <a:r>
              <a:rPr lang="en-US" sz="2000"/>
              <a:t> All but the two sentinels have been copied </a:t>
            </a:r>
          </a:p>
          <a:p>
            <a:r>
              <a:rPr lang="en-US" sz="2000"/>
              <a:t> back into </a:t>
            </a:r>
            <a:r>
              <a:rPr lang="en-US" sz="2000" i="1"/>
              <a:t>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05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Analysis of Merge Sort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081088"/>
            <a:ext cx="83439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rgbClr val="CC3300"/>
                </a:solidFill>
              </a:rPr>
              <a:t>Running time </a:t>
            </a:r>
            <a:r>
              <a:rPr lang="en-US" sz="2800" b="1" i="1" smtClean="0">
                <a:solidFill>
                  <a:schemeClr val="hlink"/>
                </a:solidFill>
              </a:rPr>
              <a:t>T</a:t>
            </a:r>
            <a:r>
              <a:rPr lang="en-US" sz="2800" b="1" smtClean="0">
                <a:solidFill>
                  <a:schemeClr val="hlink"/>
                </a:solidFill>
              </a:rPr>
              <a:t>(</a:t>
            </a:r>
            <a:r>
              <a:rPr lang="en-US" sz="2800" b="1" i="1" smtClean="0">
                <a:solidFill>
                  <a:schemeClr val="hlink"/>
                </a:solidFill>
              </a:rPr>
              <a:t>n</a:t>
            </a:r>
            <a:r>
              <a:rPr lang="en-US" sz="2800" b="1" smtClean="0">
                <a:solidFill>
                  <a:schemeClr val="hlink"/>
                </a:solidFill>
              </a:rPr>
              <a:t>)</a:t>
            </a:r>
            <a:r>
              <a:rPr lang="en-US" sz="2800" smtClean="0">
                <a:solidFill>
                  <a:srgbClr val="CC3300"/>
                </a:solidFill>
              </a:rPr>
              <a:t> of Merge Sort: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Divide: computing the middle takes 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smtClean="0">
                <a:solidFill>
                  <a:srgbClr val="CC3300"/>
                </a:solidFill>
              </a:rPr>
              <a:t>(1)</a:t>
            </a:r>
            <a:r>
              <a:rPr lang="en-US" sz="2800" i="1" smtClean="0">
                <a:solidFill>
                  <a:srgbClr val="3DDE2C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Conquer: solving 2 subproblems takes </a:t>
            </a:r>
            <a:r>
              <a:rPr lang="en-US" sz="2800" smtClean="0">
                <a:solidFill>
                  <a:srgbClr val="CC3300"/>
                </a:solidFill>
              </a:rPr>
              <a:t>2</a:t>
            </a: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/2)</a:t>
            </a:r>
            <a:r>
              <a:rPr lang="en-US" sz="2800" i="1" smtClean="0">
                <a:solidFill>
                  <a:srgbClr val="3DDE2C"/>
                </a:solidFill>
              </a:rPr>
              <a:t> </a:t>
            </a:r>
            <a:endParaRPr lang="en-US" sz="2800" smtClean="0"/>
          </a:p>
          <a:p>
            <a:pPr>
              <a:lnSpc>
                <a:spcPct val="90000"/>
              </a:lnSpc>
            </a:pPr>
            <a:r>
              <a:rPr lang="en-US" sz="2800" smtClean="0"/>
              <a:t>Combine: merging </a:t>
            </a:r>
            <a:r>
              <a:rPr lang="en-US" sz="2800" i="1" smtClean="0"/>
              <a:t>n</a:t>
            </a:r>
            <a:r>
              <a:rPr lang="en-US" sz="2800" smtClean="0"/>
              <a:t> elements takes 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3DDE2C"/>
                </a:solidFill>
              </a:rPr>
              <a:t> </a:t>
            </a:r>
            <a:endParaRPr lang="en-US" smtClean="0"/>
          </a:p>
          <a:p>
            <a:pPr>
              <a:lnSpc>
                <a:spcPct val="90000"/>
              </a:lnSpc>
            </a:pPr>
            <a:r>
              <a:rPr lang="en-US" sz="2800" smtClean="0"/>
              <a:t>Total</a:t>
            </a:r>
            <a:r>
              <a:rPr lang="en-US" smtClean="0"/>
              <a:t>:</a:t>
            </a: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= 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smtClean="0">
                <a:solidFill>
                  <a:srgbClr val="CC3300"/>
                </a:solidFill>
              </a:rPr>
              <a:t>(1)</a:t>
            </a:r>
            <a:r>
              <a:rPr lang="en-US" sz="2800" i="1" smtClean="0">
                <a:solidFill>
                  <a:srgbClr val="CC3300"/>
                </a:solidFill>
              </a:rPr>
              <a:t> 			</a:t>
            </a:r>
            <a:r>
              <a:rPr lang="en-US" sz="2800" smtClean="0">
                <a:solidFill>
                  <a:srgbClr val="CC3300"/>
                </a:solidFill>
              </a:rPr>
              <a:t>if</a:t>
            </a:r>
            <a:r>
              <a:rPr lang="en-US" sz="2800" i="1" smtClean="0">
                <a:solidFill>
                  <a:srgbClr val="CC3300"/>
                </a:solidFill>
              </a:rPr>
              <a:t> n = </a:t>
            </a:r>
            <a:r>
              <a:rPr lang="en-US" sz="2800" smtClean="0">
                <a:solidFill>
                  <a:srgbClr val="CC3300"/>
                </a:solidFill>
              </a:rPr>
              <a:t>1</a:t>
            </a:r>
            <a:endParaRPr lang="en-US" sz="2800" i="1" smtClean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= </a:t>
            </a:r>
            <a:r>
              <a:rPr lang="en-US" sz="2800" smtClean="0">
                <a:solidFill>
                  <a:srgbClr val="CC3300"/>
                </a:solidFill>
              </a:rPr>
              <a:t>2</a:t>
            </a: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/2)</a:t>
            </a:r>
            <a:r>
              <a:rPr lang="en-US" sz="2800" i="1" smtClean="0">
                <a:solidFill>
                  <a:srgbClr val="CC3300"/>
                </a:solidFill>
              </a:rPr>
              <a:t> + 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	</a:t>
            </a:r>
            <a:r>
              <a:rPr lang="en-US" sz="2800" smtClean="0">
                <a:solidFill>
                  <a:srgbClr val="CC3300"/>
                </a:solidFill>
              </a:rPr>
              <a:t>if</a:t>
            </a:r>
            <a:r>
              <a:rPr lang="en-US" sz="2800" i="1" smtClean="0">
                <a:solidFill>
                  <a:srgbClr val="CC3300"/>
                </a:solidFill>
              </a:rPr>
              <a:t> n &gt; </a:t>
            </a:r>
            <a:r>
              <a:rPr lang="en-US" sz="2800" smtClean="0">
                <a:solidFill>
                  <a:srgbClr val="CC3300"/>
                </a:solidFill>
              </a:rPr>
              <a:t>1</a:t>
            </a:r>
            <a:endParaRPr lang="en-US" sz="2800" i="1" smtClean="0">
              <a:solidFill>
                <a:srgbClr val="CC3300"/>
              </a:solidFill>
            </a:endParaRPr>
          </a:p>
          <a:p>
            <a:pPr lvl="2" algn="ctr">
              <a:lnSpc>
                <a:spcPct val="90000"/>
              </a:lnSpc>
              <a:buFontTx/>
              <a:buNone/>
            </a:pPr>
            <a:endParaRPr lang="en-US" sz="1000" i="1" smtClean="0">
              <a:solidFill>
                <a:srgbClr val="CC33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 </a:t>
            </a:r>
            <a:r>
              <a:rPr lang="en-US" i="1" smtClean="0">
                <a:solidFill>
                  <a:schemeClr val="hlink"/>
                </a:solidFill>
              </a:rPr>
              <a:t>T</a:t>
            </a:r>
            <a:r>
              <a:rPr lang="en-US" smtClean="0">
                <a:solidFill>
                  <a:schemeClr val="hlink"/>
                </a:solidFill>
              </a:rPr>
              <a:t>(</a:t>
            </a:r>
            <a:r>
              <a:rPr lang="en-US" i="1" smtClean="0">
                <a:solidFill>
                  <a:schemeClr val="hlink"/>
                </a:solidFill>
              </a:rPr>
              <a:t>n</a:t>
            </a:r>
            <a:r>
              <a:rPr lang="en-US" smtClean="0">
                <a:solidFill>
                  <a:schemeClr val="hlink"/>
                </a:solidFill>
              </a:rPr>
              <a:t>)</a:t>
            </a:r>
            <a:r>
              <a:rPr lang="en-US" i="1" smtClean="0">
                <a:solidFill>
                  <a:schemeClr val="hlink"/>
                </a:solidFill>
              </a:rPr>
              <a:t> = </a:t>
            </a:r>
            <a:r>
              <a:rPr lang="en-US" smtClean="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mtClean="0">
                <a:solidFill>
                  <a:schemeClr val="hlink"/>
                </a:solidFill>
              </a:rPr>
              <a:t>(</a:t>
            </a:r>
            <a:r>
              <a:rPr lang="en-US" i="1" smtClean="0">
                <a:solidFill>
                  <a:schemeClr val="hlink"/>
                </a:solidFill>
              </a:rPr>
              <a:t>n </a:t>
            </a:r>
            <a:r>
              <a:rPr lang="en-US" smtClean="0">
                <a:solidFill>
                  <a:schemeClr val="hlink"/>
                </a:solidFill>
              </a:rPr>
              <a:t>lg</a:t>
            </a:r>
            <a:r>
              <a:rPr lang="en-US" i="1" smtClean="0">
                <a:solidFill>
                  <a:schemeClr val="hlink"/>
                </a:solidFill>
              </a:rPr>
              <a:t> n</a:t>
            </a:r>
            <a:r>
              <a:rPr lang="en-US" smtClean="0">
                <a:solidFill>
                  <a:schemeClr val="hlink"/>
                </a:solidFill>
              </a:rPr>
              <a:t>) </a:t>
            </a:r>
            <a:r>
              <a:rPr lang="en-US" i="1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chemeClr val="hlink"/>
                </a:solidFill>
              </a:rPr>
              <a:t>(CLRS, Chapter 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8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74825"/>
            <a:ext cx="7772400" cy="1458913"/>
          </a:xfrm>
          <a:solidFill>
            <a:srgbClr val="CCECFF"/>
          </a:solidFill>
          <a:ln w="12700"/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r>
              <a:rPr lang="en-US" dirty="0" smtClean="0"/>
              <a:t>Recurrences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48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Recurrence Relations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20775"/>
            <a:ext cx="8037512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solidFill>
                  <a:schemeClr val="tx1"/>
                </a:solidFill>
              </a:rPr>
              <a:t>Equation or an inequality that characterizes a function by its values on smaller inputs.</a:t>
            </a:r>
          </a:p>
          <a:p>
            <a:pPr>
              <a:lnSpc>
                <a:spcPct val="90000"/>
              </a:lnSpc>
            </a:pPr>
            <a:r>
              <a:rPr lang="en-US" sz="2800" b="1" smtClean="0">
                <a:solidFill>
                  <a:srgbClr val="CC3300"/>
                </a:solidFill>
              </a:rPr>
              <a:t>Solution Methods</a:t>
            </a:r>
            <a:r>
              <a:rPr lang="en-US" sz="2800" smtClean="0"/>
              <a:t> (Chapter 4)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Substitution Method.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Recursion-tree Method.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Master Method.</a:t>
            </a: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800" smtClean="0"/>
              <a:t>Recurrence relations </a:t>
            </a:r>
            <a:r>
              <a:rPr lang="en-US" sz="2800" b="1" smtClean="0">
                <a:solidFill>
                  <a:srgbClr val="CC3300"/>
                </a:solidFill>
              </a:rPr>
              <a:t>arise when we analyze the running time of iterative or recursive algorithms</a:t>
            </a:r>
            <a:r>
              <a:rPr lang="en-US" sz="280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b="1" u="sng" smtClean="0">
                <a:solidFill>
                  <a:schemeClr val="hlink"/>
                </a:solidFill>
              </a:rPr>
              <a:t>Ex:</a:t>
            </a:r>
            <a:r>
              <a:rPr lang="en-US" sz="2400" smtClean="0"/>
              <a:t> Divide and Conquer.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</a:t>
            </a:r>
            <a:r>
              <a:rPr lang="en-US" i="1" smtClean="0">
                <a:solidFill>
                  <a:srgbClr val="CC3300"/>
                </a:solidFill>
              </a:rPr>
              <a:t> = </a:t>
            </a:r>
            <a:r>
              <a:rPr lang="en-US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mtClean="0">
                <a:solidFill>
                  <a:srgbClr val="CC3300"/>
                </a:solidFill>
              </a:rPr>
              <a:t>(1)</a:t>
            </a:r>
            <a:r>
              <a:rPr lang="en-US" i="1" smtClean="0">
                <a:solidFill>
                  <a:srgbClr val="CC3300"/>
                </a:solidFill>
              </a:rPr>
              <a:t>				</a:t>
            </a:r>
            <a:r>
              <a:rPr lang="en-US" smtClean="0">
                <a:solidFill>
                  <a:srgbClr val="CC3300"/>
                </a:solidFill>
              </a:rPr>
              <a:t>if</a:t>
            </a:r>
            <a:r>
              <a:rPr lang="en-US" i="1" smtClean="0">
                <a:solidFill>
                  <a:srgbClr val="CC3300"/>
                </a:solidFill>
              </a:rPr>
              <a:t> n </a:t>
            </a:r>
            <a:r>
              <a:rPr lang="en-US" smtClean="0">
                <a:solidFill>
                  <a:srgbClr val="CC3300"/>
                </a:solidFill>
                <a:sym typeface="Symbol" pitchFamily="18" charset="2"/>
              </a:rPr>
              <a:t> </a:t>
            </a:r>
            <a:r>
              <a:rPr lang="en-US" i="1" smtClean="0">
                <a:solidFill>
                  <a:srgbClr val="CC3300"/>
                </a:solidFill>
                <a:sym typeface="Symbol" pitchFamily="18" charset="2"/>
              </a:rPr>
              <a:t> c</a:t>
            </a:r>
            <a:endParaRPr lang="en-US" i="1" smtClean="0">
              <a:solidFill>
                <a:srgbClr val="CC33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</a:t>
            </a:r>
            <a:r>
              <a:rPr lang="en-US" i="1" smtClean="0">
                <a:solidFill>
                  <a:srgbClr val="CC3300"/>
                </a:solidFill>
              </a:rPr>
              <a:t> = a 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/</a:t>
            </a:r>
            <a:r>
              <a:rPr lang="en-US" i="1" smtClean="0">
                <a:solidFill>
                  <a:srgbClr val="CC3300"/>
                </a:solidFill>
              </a:rPr>
              <a:t>b</a:t>
            </a:r>
            <a:r>
              <a:rPr lang="en-US" smtClean="0">
                <a:solidFill>
                  <a:srgbClr val="CC3300"/>
                </a:solidFill>
              </a:rPr>
              <a:t>)</a:t>
            </a:r>
            <a:r>
              <a:rPr lang="en-US" i="1" smtClean="0">
                <a:solidFill>
                  <a:srgbClr val="CC3300"/>
                </a:solidFill>
              </a:rPr>
              <a:t> + D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</a:t>
            </a:r>
            <a:r>
              <a:rPr lang="en-US" i="1" smtClean="0">
                <a:solidFill>
                  <a:srgbClr val="CC3300"/>
                </a:solidFill>
              </a:rPr>
              <a:t> + C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</a:t>
            </a:r>
            <a:r>
              <a:rPr lang="en-US" i="1" smtClean="0">
                <a:solidFill>
                  <a:srgbClr val="CC3300"/>
                </a:solidFill>
              </a:rPr>
              <a:t> 	</a:t>
            </a:r>
            <a:r>
              <a:rPr lang="en-US" smtClean="0">
                <a:solidFill>
                  <a:srgbClr val="CC3300"/>
                </a:solidFill>
              </a:rPr>
              <a:t>otherwise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341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Substitution Method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046163"/>
            <a:ext cx="7772400" cy="5178425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800" b="1" u="sng" smtClean="0">
                <a:solidFill>
                  <a:srgbClr val="CC3300"/>
                </a:solidFill>
              </a:rPr>
              <a:t>Guess</a:t>
            </a:r>
            <a:r>
              <a:rPr lang="en-US" sz="2800" smtClean="0"/>
              <a:t> the form of the solution, then </a:t>
            </a:r>
            <a:br>
              <a:rPr lang="en-US" sz="2800" smtClean="0"/>
            </a:br>
            <a:r>
              <a:rPr lang="en-US" sz="2800" b="1" u="sng" smtClean="0">
                <a:solidFill>
                  <a:srgbClr val="CC3300"/>
                </a:solidFill>
              </a:rPr>
              <a:t>use mathematical induction</a:t>
            </a:r>
            <a:r>
              <a:rPr lang="en-US" sz="2800" smtClean="0"/>
              <a:t> to show it correct.</a:t>
            </a:r>
          </a:p>
          <a:p>
            <a:pPr lvl="1">
              <a:spcBef>
                <a:spcPct val="40000"/>
              </a:spcBef>
            </a:pPr>
            <a:r>
              <a:rPr lang="en-US" sz="2400" smtClean="0">
                <a:solidFill>
                  <a:schemeClr val="hlink"/>
                </a:solidFill>
              </a:rPr>
              <a:t>Substitute guessed answer</a:t>
            </a:r>
            <a:r>
              <a:rPr lang="en-US" sz="2400" smtClean="0"/>
              <a:t> for the function when the inductive hypothesis is applied to smaller values – hence, the name.</a:t>
            </a:r>
          </a:p>
          <a:p>
            <a:pPr>
              <a:spcBef>
                <a:spcPct val="40000"/>
              </a:spcBef>
            </a:pPr>
            <a:r>
              <a:rPr lang="en-US" sz="2800" smtClean="0"/>
              <a:t>Works well when the solution is easy to guess.</a:t>
            </a:r>
          </a:p>
          <a:p>
            <a:pPr>
              <a:spcBef>
                <a:spcPct val="40000"/>
              </a:spcBef>
            </a:pPr>
            <a:r>
              <a:rPr lang="en-US" sz="2800" smtClean="0"/>
              <a:t>No general way to guess the correct solution.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84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 – Exact Function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008063"/>
            <a:ext cx="8458200" cy="1039812"/>
          </a:xfrm>
        </p:spPr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smtClean="0">
                <a:solidFill>
                  <a:srgbClr val="CC3300"/>
                </a:solidFill>
              </a:rPr>
              <a:t>Recurrence:  </a:t>
            </a:r>
            <a:r>
              <a:rPr lang="en-US" i="1" smtClean="0"/>
              <a:t>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1                         if   </a:t>
            </a:r>
            <a:r>
              <a:rPr lang="en-US" i="1" smtClean="0"/>
              <a:t>n</a:t>
            </a:r>
            <a:r>
              <a:rPr lang="en-US" smtClean="0"/>
              <a:t> = 1</a:t>
            </a:r>
          </a:p>
          <a:p>
            <a:pPr lvl="1">
              <a:buFont typeface="Wingdings" pitchFamily="2" charset="2"/>
              <a:buNone/>
            </a:pPr>
            <a:r>
              <a:rPr lang="en-US" i="1" smtClean="0"/>
              <a:t>                      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2</a:t>
            </a:r>
            <a:r>
              <a:rPr lang="en-US" i="1" smtClean="0"/>
              <a:t>T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/2) + </a:t>
            </a:r>
            <a:r>
              <a:rPr lang="en-US" i="1" smtClean="0"/>
              <a:t>n   </a:t>
            </a:r>
            <a:r>
              <a:rPr lang="en-US" smtClean="0"/>
              <a:t>      if   </a:t>
            </a:r>
            <a:r>
              <a:rPr lang="en-US" i="1" smtClean="0"/>
              <a:t>n</a:t>
            </a:r>
            <a:r>
              <a:rPr lang="en-US" smtClean="0"/>
              <a:t> &gt; 1</a:t>
            </a:r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657225" y="2008188"/>
            <a:ext cx="7564438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spcBef>
                <a:spcPct val="20000"/>
              </a:spcBef>
              <a:buFont typeface="Wingdings" pitchFamily="2" charset="2"/>
              <a:buChar char="s"/>
            </a:pPr>
            <a:r>
              <a:rPr lang="en-US" sz="2800" u="sng">
                <a:solidFill>
                  <a:srgbClr val="CC3300"/>
                </a:solidFill>
              </a:rPr>
              <a:t>Guess:</a:t>
            </a:r>
            <a:r>
              <a:rPr lang="en-US" sz="2800"/>
              <a:t>  </a:t>
            </a:r>
            <a:r>
              <a:rPr lang="en-US" sz="2800" i="1"/>
              <a:t>T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= </a:t>
            </a:r>
            <a:r>
              <a:rPr lang="en-US" sz="2800" i="1"/>
              <a:t>n </a:t>
            </a:r>
            <a:r>
              <a:rPr lang="en-US" sz="2800"/>
              <a:t>lg </a:t>
            </a:r>
            <a:r>
              <a:rPr lang="en-US" sz="2800" i="1"/>
              <a:t>n</a:t>
            </a:r>
            <a:r>
              <a:rPr lang="en-US" sz="2800"/>
              <a:t> + </a:t>
            </a:r>
            <a:r>
              <a:rPr lang="en-US" sz="2800" i="1"/>
              <a:t>n</a:t>
            </a:r>
            <a:r>
              <a:rPr lang="en-US" sz="2800"/>
              <a:t>.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s"/>
            </a:pPr>
            <a:r>
              <a:rPr lang="en-US" sz="2800" u="sng">
                <a:solidFill>
                  <a:srgbClr val="CC3300"/>
                </a:solidFill>
              </a:rPr>
              <a:t>Induction:</a:t>
            </a:r>
            <a:r>
              <a:rPr lang="en-US" sz="2800">
                <a:solidFill>
                  <a:srgbClr val="CC3300"/>
                </a:solidFill>
              </a:rPr>
              <a:t> 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b="1">
                <a:solidFill>
                  <a:schemeClr val="hlink"/>
                </a:solidFill>
              </a:rPr>
              <a:t>Basis: </a:t>
            </a:r>
            <a:r>
              <a:rPr lang="en-US" i="1"/>
              <a:t>n = </a:t>
            </a:r>
            <a:r>
              <a:rPr lang="en-US"/>
              <a:t>1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/>
              <a:t>n </a:t>
            </a:r>
            <a:r>
              <a:rPr lang="en-US"/>
              <a:t>lg</a:t>
            </a:r>
            <a:r>
              <a:rPr lang="en-US" i="1"/>
              <a:t>n</a:t>
            </a:r>
            <a:r>
              <a:rPr lang="en-US"/>
              <a:t> + </a:t>
            </a:r>
            <a:r>
              <a:rPr lang="en-US" i="1"/>
              <a:t>n</a:t>
            </a:r>
            <a:r>
              <a:rPr lang="en-US"/>
              <a:t> = 1 =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b="1">
                <a:solidFill>
                  <a:schemeClr val="hlink"/>
                </a:solidFill>
              </a:rPr>
              <a:t>Hypothesis: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k</a:t>
            </a:r>
            <a:r>
              <a:rPr lang="en-US"/>
              <a:t>) = </a:t>
            </a:r>
            <a:r>
              <a:rPr lang="en-US" i="1"/>
              <a:t>k </a:t>
            </a:r>
            <a:r>
              <a:rPr lang="en-US"/>
              <a:t>lg </a:t>
            </a:r>
            <a:r>
              <a:rPr lang="en-US" i="1"/>
              <a:t>k</a:t>
            </a:r>
            <a:r>
              <a:rPr lang="en-US"/>
              <a:t> + </a:t>
            </a:r>
            <a:r>
              <a:rPr lang="en-US" i="1"/>
              <a:t>k</a:t>
            </a:r>
            <a:r>
              <a:rPr lang="en-US"/>
              <a:t> for all </a:t>
            </a:r>
            <a:r>
              <a:rPr lang="en-US" i="1"/>
              <a:t>k</a:t>
            </a:r>
            <a:r>
              <a:rPr lang="en-US"/>
              <a:t> &lt; </a:t>
            </a:r>
            <a:r>
              <a:rPr lang="en-US" i="1"/>
              <a:t>n</a:t>
            </a:r>
            <a:r>
              <a:rPr lang="en-US"/>
              <a:t>.</a:t>
            </a:r>
            <a:endParaRPr lang="en-US" b="1">
              <a:solidFill>
                <a:schemeClr val="hlink"/>
              </a:solidFill>
            </a:endParaRP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b="1">
                <a:solidFill>
                  <a:schemeClr val="hlink"/>
                </a:solidFill>
              </a:rPr>
              <a:t>Inductive Step: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 = 2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/2) + </a:t>
            </a:r>
            <a:r>
              <a:rPr lang="en-US" i="1"/>
              <a:t>n</a:t>
            </a:r>
          </a:p>
          <a:p>
            <a:pPr lvl="2">
              <a:spcBef>
                <a:spcPct val="20000"/>
              </a:spcBef>
            </a:pPr>
            <a:r>
              <a:rPr lang="en-US" b="1">
                <a:solidFill>
                  <a:schemeClr val="hlink"/>
                </a:solidFill>
              </a:rPr>
              <a:t>                                       </a:t>
            </a:r>
            <a:r>
              <a:rPr lang="en-US" b="1"/>
              <a:t>= </a:t>
            </a:r>
            <a:r>
              <a:rPr lang="en-US"/>
              <a:t>2 ((</a:t>
            </a:r>
            <a:r>
              <a:rPr lang="en-US" i="1"/>
              <a:t>n</a:t>
            </a:r>
            <a:r>
              <a:rPr lang="en-US"/>
              <a:t>/2)lg(</a:t>
            </a:r>
            <a:r>
              <a:rPr lang="en-US" i="1"/>
              <a:t>n</a:t>
            </a:r>
            <a:r>
              <a:rPr lang="en-US"/>
              <a:t>/2) + (</a:t>
            </a:r>
            <a:r>
              <a:rPr lang="en-US" i="1"/>
              <a:t>n</a:t>
            </a:r>
            <a:r>
              <a:rPr lang="en-US"/>
              <a:t>/2)) + </a:t>
            </a:r>
            <a:r>
              <a:rPr lang="en-US" i="1"/>
              <a:t>n</a:t>
            </a:r>
          </a:p>
          <a:p>
            <a:pPr lvl="2">
              <a:spcBef>
                <a:spcPct val="20000"/>
              </a:spcBef>
            </a:pPr>
            <a:r>
              <a:rPr lang="en-US" i="1"/>
              <a:t>                                       = n</a:t>
            </a:r>
            <a:r>
              <a:rPr lang="en-US"/>
              <a:t> (lg(</a:t>
            </a:r>
            <a:r>
              <a:rPr lang="en-US" i="1"/>
              <a:t>n</a:t>
            </a:r>
            <a:r>
              <a:rPr lang="en-US"/>
              <a:t>/2)) + 2</a:t>
            </a:r>
            <a:r>
              <a:rPr lang="en-US" i="1"/>
              <a:t>n</a:t>
            </a:r>
            <a:endParaRPr lang="en-US"/>
          </a:p>
          <a:p>
            <a:pPr lvl="2">
              <a:spcBef>
                <a:spcPct val="20000"/>
              </a:spcBef>
            </a:pPr>
            <a:r>
              <a:rPr lang="en-US"/>
              <a:t>                                       = </a:t>
            </a:r>
            <a:r>
              <a:rPr lang="en-US" i="1"/>
              <a:t>n </a:t>
            </a:r>
            <a:r>
              <a:rPr lang="en-US"/>
              <a:t>lg </a:t>
            </a:r>
            <a:r>
              <a:rPr lang="en-US" i="1"/>
              <a:t>n</a:t>
            </a:r>
            <a:r>
              <a:rPr lang="en-US"/>
              <a:t> – </a:t>
            </a:r>
            <a:r>
              <a:rPr lang="en-US" i="1"/>
              <a:t>n </a:t>
            </a:r>
            <a:r>
              <a:rPr lang="en-US"/>
              <a:t>+ 2</a:t>
            </a:r>
            <a:r>
              <a:rPr lang="en-US" i="1"/>
              <a:t>n</a:t>
            </a:r>
            <a:endParaRPr lang="en-US"/>
          </a:p>
          <a:p>
            <a:pPr lvl="2">
              <a:spcBef>
                <a:spcPct val="20000"/>
              </a:spcBef>
            </a:pPr>
            <a:r>
              <a:rPr lang="en-US"/>
              <a:t>                                       = </a:t>
            </a:r>
            <a:r>
              <a:rPr lang="en-US" i="1"/>
              <a:t>n</a:t>
            </a:r>
            <a:r>
              <a:rPr lang="en-US"/>
              <a:t> lg </a:t>
            </a:r>
            <a:r>
              <a:rPr lang="en-US" i="1"/>
              <a:t>n</a:t>
            </a:r>
            <a:r>
              <a:rPr lang="en-US"/>
              <a:t> + </a:t>
            </a:r>
            <a:r>
              <a:rPr lang="en-US" i="1"/>
              <a:t>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29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Recursion-tree Method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8388"/>
            <a:ext cx="8458200" cy="5207000"/>
          </a:xfrm>
        </p:spPr>
        <p:txBody>
          <a:bodyPr/>
          <a:lstStyle/>
          <a:p>
            <a:r>
              <a:rPr lang="en-US" smtClean="0"/>
              <a:t>Making a </a:t>
            </a:r>
            <a:r>
              <a:rPr lang="en-US" smtClean="0">
                <a:solidFill>
                  <a:srgbClr val="CC3300"/>
                </a:solidFill>
              </a:rPr>
              <a:t>good guess</a:t>
            </a:r>
            <a:r>
              <a:rPr lang="en-US" smtClean="0"/>
              <a:t> is sometimes </a:t>
            </a:r>
            <a:r>
              <a:rPr lang="en-US" smtClean="0">
                <a:solidFill>
                  <a:srgbClr val="CC3300"/>
                </a:solidFill>
              </a:rPr>
              <a:t>difficult</a:t>
            </a:r>
            <a:r>
              <a:rPr lang="en-US" smtClean="0"/>
              <a:t> with the substitution method.</a:t>
            </a:r>
          </a:p>
          <a:p>
            <a:r>
              <a:rPr lang="en-US" smtClean="0"/>
              <a:t>Use </a:t>
            </a:r>
            <a:r>
              <a:rPr lang="en-US" b="1" smtClean="0">
                <a:solidFill>
                  <a:srgbClr val="CC3300"/>
                </a:solidFill>
              </a:rPr>
              <a:t>recursion trees</a:t>
            </a:r>
            <a:r>
              <a:rPr lang="en-US" smtClean="0"/>
              <a:t> to devise good guesses.</a:t>
            </a:r>
          </a:p>
          <a:p>
            <a:r>
              <a:rPr lang="en-US" smtClean="0"/>
              <a:t>Recursion Trees</a:t>
            </a:r>
          </a:p>
          <a:p>
            <a:pPr lvl="1"/>
            <a:r>
              <a:rPr lang="en-US" smtClean="0"/>
              <a:t>Show successive expansions of recurrences using trees.</a:t>
            </a:r>
          </a:p>
          <a:p>
            <a:pPr lvl="1"/>
            <a:r>
              <a:rPr lang="en-US" smtClean="0"/>
              <a:t>Keep track of the time spent on the subproblems of a divide and conquer algorithm.</a:t>
            </a:r>
          </a:p>
          <a:p>
            <a:pPr lvl="1"/>
            <a:r>
              <a:rPr lang="en-US" smtClean="0"/>
              <a:t>Help organize the algebraic bookkeeping necessary to solve a recurrence.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0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 and Conquer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50" y="1092200"/>
            <a:ext cx="7772400" cy="4560888"/>
          </a:xfrm>
        </p:spPr>
        <p:txBody>
          <a:bodyPr/>
          <a:lstStyle/>
          <a:p>
            <a:r>
              <a:rPr lang="en-US" sz="2800" smtClean="0"/>
              <a:t>Recursive in structure  </a:t>
            </a:r>
          </a:p>
          <a:p>
            <a:pPr lvl="1"/>
            <a:r>
              <a:rPr lang="en-US" b="1" i="1" smtClean="0">
                <a:solidFill>
                  <a:srgbClr val="CC3300"/>
                </a:solidFill>
              </a:rPr>
              <a:t>Divide</a:t>
            </a:r>
            <a:r>
              <a:rPr lang="en-US" smtClean="0"/>
              <a:t> the problem into sub-problems that are similar to the original but smaller in size</a:t>
            </a:r>
          </a:p>
          <a:p>
            <a:pPr lvl="1"/>
            <a:r>
              <a:rPr lang="en-US" b="1" i="1" smtClean="0">
                <a:solidFill>
                  <a:srgbClr val="CC3300"/>
                </a:solidFill>
              </a:rPr>
              <a:t>Conquer</a:t>
            </a:r>
            <a:r>
              <a:rPr lang="en-US" smtClean="0"/>
              <a:t> the sub-problems by solving them </a:t>
            </a:r>
            <a:r>
              <a:rPr lang="en-US" smtClean="0">
                <a:solidFill>
                  <a:schemeClr val="hlink"/>
                </a:solidFill>
              </a:rPr>
              <a:t>recursively</a:t>
            </a:r>
            <a:r>
              <a:rPr lang="en-US" smtClean="0"/>
              <a:t>.  If they are small enough, just solve them in a straightforward manner.</a:t>
            </a:r>
          </a:p>
          <a:p>
            <a:pPr lvl="1"/>
            <a:r>
              <a:rPr lang="en-US" b="1" i="1" smtClean="0">
                <a:solidFill>
                  <a:srgbClr val="CC3300"/>
                </a:solidFill>
              </a:rPr>
              <a:t>Combine</a:t>
            </a:r>
            <a:r>
              <a:rPr lang="en-US" smtClean="0"/>
              <a:t> the solutions to create a solution to the original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00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 Tree – Example 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Running time of Merge Sort:</a:t>
            </a:r>
          </a:p>
          <a:p>
            <a:pPr lvl="2" algn="ctr">
              <a:buFontTx/>
              <a:buNone/>
            </a:pP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= 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smtClean="0">
                <a:solidFill>
                  <a:srgbClr val="CC3300"/>
                </a:solidFill>
              </a:rPr>
              <a:t>(1)</a:t>
            </a:r>
            <a:r>
              <a:rPr lang="en-US" sz="2800" i="1" smtClean="0">
                <a:solidFill>
                  <a:srgbClr val="CC3300"/>
                </a:solidFill>
              </a:rPr>
              <a:t> 			</a:t>
            </a:r>
            <a:r>
              <a:rPr lang="en-US" sz="2800" smtClean="0">
                <a:solidFill>
                  <a:srgbClr val="CC3300"/>
                </a:solidFill>
              </a:rPr>
              <a:t>if</a:t>
            </a:r>
            <a:r>
              <a:rPr lang="en-US" sz="2800" i="1" smtClean="0">
                <a:solidFill>
                  <a:srgbClr val="CC3300"/>
                </a:solidFill>
              </a:rPr>
              <a:t> n = </a:t>
            </a:r>
            <a:r>
              <a:rPr lang="en-US" sz="2800" smtClean="0">
                <a:solidFill>
                  <a:srgbClr val="CC3300"/>
                </a:solidFill>
              </a:rPr>
              <a:t>1</a:t>
            </a:r>
            <a:endParaRPr lang="en-US" sz="2800" i="1" smtClean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= </a:t>
            </a:r>
            <a:r>
              <a:rPr lang="en-US" sz="2800" smtClean="0">
                <a:solidFill>
                  <a:srgbClr val="CC3300"/>
                </a:solidFill>
              </a:rPr>
              <a:t>2</a:t>
            </a: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/2)</a:t>
            </a:r>
            <a:r>
              <a:rPr lang="en-US" sz="2800" i="1" smtClean="0">
                <a:solidFill>
                  <a:srgbClr val="CC3300"/>
                </a:solidFill>
              </a:rPr>
              <a:t> + </a:t>
            </a:r>
            <a:r>
              <a:rPr lang="en-US" sz="280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	</a:t>
            </a:r>
            <a:r>
              <a:rPr lang="en-US" sz="2800" smtClean="0">
                <a:solidFill>
                  <a:srgbClr val="CC3300"/>
                </a:solidFill>
              </a:rPr>
              <a:t>if</a:t>
            </a:r>
            <a:r>
              <a:rPr lang="en-US" sz="2800" i="1" smtClean="0">
                <a:solidFill>
                  <a:srgbClr val="CC3300"/>
                </a:solidFill>
              </a:rPr>
              <a:t> n &gt; </a:t>
            </a:r>
            <a:r>
              <a:rPr lang="en-US" sz="2800" smtClean="0">
                <a:solidFill>
                  <a:srgbClr val="CC3300"/>
                </a:solidFill>
              </a:rPr>
              <a:t>1</a:t>
            </a:r>
            <a:endParaRPr lang="en-US" sz="2800" i="1" smtClean="0">
              <a:solidFill>
                <a:srgbClr val="CC3300"/>
              </a:solidFill>
            </a:endParaRPr>
          </a:p>
          <a:p>
            <a:r>
              <a:rPr lang="en-US" smtClean="0"/>
              <a:t>Rewrite the recurrence as</a:t>
            </a:r>
          </a:p>
          <a:p>
            <a:pPr lvl="2" algn="ctr">
              <a:buFontTx/>
              <a:buNone/>
            </a:pP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= </a:t>
            </a:r>
            <a:r>
              <a:rPr lang="en-US" sz="2800" b="1" i="1" smtClean="0">
                <a:solidFill>
                  <a:schemeClr val="hlink"/>
                </a:solidFill>
                <a:sym typeface="Symbol" pitchFamily="18" charset="2"/>
              </a:rPr>
              <a:t>c</a:t>
            </a:r>
            <a:r>
              <a:rPr lang="en-US" sz="2800" i="1" smtClean="0">
                <a:solidFill>
                  <a:srgbClr val="CC3300"/>
                </a:solidFill>
              </a:rPr>
              <a:t> 			</a:t>
            </a:r>
            <a:r>
              <a:rPr lang="en-US" sz="2800" smtClean="0">
                <a:solidFill>
                  <a:srgbClr val="CC3300"/>
                </a:solidFill>
              </a:rPr>
              <a:t>if</a:t>
            </a:r>
            <a:r>
              <a:rPr lang="en-US" sz="2800" i="1" smtClean="0">
                <a:solidFill>
                  <a:srgbClr val="CC3300"/>
                </a:solidFill>
              </a:rPr>
              <a:t> n = </a:t>
            </a:r>
            <a:r>
              <a:rPr lang="en-US" sz="2800" smtClean="0">
                <a:solidFill>
                  <a:srgbClr val="CC3300"/>
                </a:solidFill>
              </a:rPr>
              <a:t>1</a:t>
            </a:r>
            <a:endParaRPr lang="en-US" sz="2800" i="1" smtClean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)</a:t>
            </a:r>
            <a:r>
              <a:rPr lang="en-US" sz="2800" i="1" smtClean="0">
                <a:solidFill>
                  <a:srgbClr val="CC3300"/>
                </a:solidFill>
              </a:rPr>
              <a:t> = </a:t>
            </a:r>
            <a:r>
              <a:rPr lang="en-US" sz="2800" smtClean="0">
                <a:solidFill>
                  <a:srgbClr val="CC3300"/>
                </a:solidFill>
              </a:rPr>
              <a:t>2</a:t>
            </a:r>
            <a:r>
              <a:rPr lang="en-US" sz="2800" i="1" smtClean="0">
                <a:solidFill>
                  <a:srgbClr val="CC3300"/>
                </a:solidFill>
              </a:rPr>
              <a:t>T</a:t>
            </a:r>
            <a:r>
              <a:rPr lang="en-US" sz="2800" smtClean="0">
                <a:solidFill>
                  <a:srgbClr val="CC3300"/>
                </a:solidFill>
              </a:rPr>
              <a:t>(</a:t>
            </a:r>
            <a:r>
              <a:rPr lang="en-US" sz="2800" i="1" smtClean="0">
                <a:solidFill>
                  <a:srgbClr val="CC3300"/>
                </a:solidFill>
              </a:rPr>
              <a:t>n</a:t>
            </a:r>
            <a:r>
              <a:rPr lang="en-US" sz="2800" smtClean="0">
                <a:solidFill>
                  <a:srgbClr val="CC3300"/>
                </a:solidFill>
              </a:rPr>
              <a:t>/2)</a:t>
            </a:r>
            <a:r>
              <a:rPr lang="en-US" sz="2800" i="1" smtClean="0">
                <a:solidFill>
                  <a:srgbClr val="CC3300"/>
                </a:solidFill>
              </a:rPr>
              <a:t> + </a:t>
            </a:r>
            <a:r>
              <a:rPr lang="en-US" sz="2800" b="1" i="1" smtClean="0">
                <a:solidFill>
                  <a:schemeClr val="hlink"/>
                </a:solidFill>
                <a:sym typeface="Symbol" pitchFamily="18" charset="2"/>
              </a:rPr>
              <a:t>cn</a:t>
            </a:r>
            <a:r>
              <a:rPr lang="en-US" sz="2800" i="1" smtClean="0">
                <a:solidFill>
                  <a:srgbClr val="CC3300"/>
                </a:solidFill>
                <a:sym typeface="Symbol" pitchFamily="18" charset="2"/>
              </a:rPr>
              <a:t>  </a:t>
            </a:r>
            <a:r>
              <a:rPr lang="en-US" sz="2800" i="1" smtClean="0">
                <a:solidFill>
                  <a:srgbClr val="CC3300"/>
                </a:solidFill>
              </a:rPr>
              <a:t> 	</a:t>
            </a:r>
            <a:r>
              <a:rPr lang="en-US" sz="2800" smtClean="0">
                <a:solidFill>
                  <a:srgbClr val="CC3300"/>
                </a:solidFill>
              </a:rPr>
              <a:t>if</a:t>
            </a:r>
            <a:r>
              <a:rPr lang="en-US" sz="2800" i="1" smtClean="0">
                <a:solidFill>
                  <a:srgbClr val="CC3300"/>
                </a:solidFill>
              </a:rPr>
              <a:t> n &gt; </a:t>
            </a:r>
            <a:r>
              <a:rPr lang="en-US" sz="2800" smtClean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r>
              <a:rPr lang="en-US" sz="2800" b="1" i="1" smtClean="0">
                <a:solidFill>
                  <a:schemeClr val="hlink"/>
                </a:solidFill>
              </a:rPr>
              <a:t>c </a:t>
            </a:r>
            <a:r>
              <a:rPr lang="en-US" sz="2800" b="1" smtClean="0">
                <a:solidFill>
                  <a:schemeClr val="hlink"/>
                </a:solidFill>
              </a:rPr>
              <a:t>&gt; 0</a:t>
            </a:r>
            <a:r>
              <a:rPr lang="en-US" sz="2800" smtClean="0">
                <a:solidFill>
                  <a:schemeClr val="hlink"/>
                </a:solidFill>
              </a:rPr>
              <a:t>:</a:t>
            </a:r>
            <a:r>
              <a:rPr lang="en-US" sz="2800" smtClean="0">
                <a:solidFill>
                  <a:srgbClr val="CC3300"/>
                </a:solidFill>
              </a:rPr>
              <a:t>  </a:t>
            </a:r>
            <a:r>
              <a:rPr lang="en-US" sz="2800" smtClean="0"/>
              <a:t>Running time for the base case and</a:t>
            </a:r>
          </a:p>
          <a:p>
            <a:pPr lvl="2">
              <a:buFontTx/>
              <a:buNone/>
            </a:pPr>
            <a:r>
              <a:rPr lang="en-US" sz="2800" smtClean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sz="2800" smtClean="0"/>
              <a:t>     combine steps.</a:t>
            </a:r>
            <a:endParaRPr lang="en-US" sz="2800" i="1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7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 Tree for Merge Sort</a:t>
            </a:r>
          </a:p>
        </p:txBody>
      </p:sp>
      <p:sp>
        <p:nvSpPr>
          <p:cNvPr id="450563" name="Text Box 3"/>
          <p:cNvSpPr txBox="1">
            <a:spLocks noChangeArrowheads="1"/>
          </p:cNvSpPr>
          <p:nvPr/>
        </p:nvSpPr>
        <p:spPr bwMode="auto">
          <a:xfrm>
            <a:off x="311150" y="1174750"/>
            <a:ext cx="3319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For the original problem, we have a cost of </a:t>
            </a:r>
            <a:r>
              <a:rPr lang="en-US" i="1">
                <a:solidFill>
                  <a:srgbClr val="CC3300"/>
                </a:solidFill>
              </a:rPr>
              <a:t>cn</a:t>
            </a:r>
            <a:r>
              <a:rPr lang="en-US"/>
              <a:t>, plus two subproblems each of size (</a:t>
            </a:r>
            <a:r>
              <a:rPr lang="en-US" i="1"/>
              <a:t>n</a:t>
            </a:r>
            <a:r>
              <a:rPr lang="en-US"/>
              <a:t>/2) and running time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/2).</a:t>
            </a:r>
          </a:p>
        </p:txBody>
      </p:sp>
      <p:grpSp>
        <p:nvGrpSpPr>
          <p:cNvPr id="450564" name="Group 4"/>
          <p:cNvGrpSpPr>
            <a:grpSpLocks/>
          </p:cNvGrpSpPr>
          <p:nvPr/>
        </p:nvGrpSpPr>
        <p:grpSpPr bwMode="auto">
          <a:xfrm>
            <a:off x="358775" y="3224213"/>
            <a:ext cx="3109913" cy="2106612"/>
            <a:chOff x="226" y="2223"/>
            <a:chExt cx="1959" cy="1327"/>
          </a:xfrm>
        </p:grpSpPr>
        <p:sp>
          <p:nvSpPr>
            <p:cNvPr id="20510" name="Text Box 5"/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20511" name="Line 6"/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7"/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Text Box 8"/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T</a:t>
              </a:r>
              <a:r>
                <a:rPr lang="en-US" b="1">
                  <a:solidFill>
                    <a:schemeClr val="hlink"/>
                  </a:solidFill>
                </a:rPr>
                <a:t>(</a:t>
              </a:r>
              <a:r>
                <a:rPr lang="en-US" b="1" i="1">
                  <a:solidFill>
                    <a:schemeClr val="hlink"/>
                  </a:solidFill>
                </a:rPr>
                <a:t>n</a:t>
              </a:r>
              <a:r>
                <a:rPr lang="en-US" b="1">
                  <a:solidFill>
                    <a:schemeClr val="hlink"/>
                  </a:solidFill>
                </a:rPr>
                <a:t>/2)</a:t>
              </a:r>
            </a:p>
          </p:txBody>
        </p:sp>
        <p:sp>
          <p:nvSpPr>
            <p:cNvPr id="20514" name="Text Box 9"/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T</a:t>
              </a:r>
              <a:r>
                <a:rPr lang="en-US" b="1">
                  <a:solidFill>
                    <a:schemeClr val="hlink"/>
                  </a:solidFill>
                </a:rPr>
                <a:t>(</a:t>
              </a:r>
              <a:r>
                <a:rPr lang="en-US" b="1" i="1">
                  <a:solidFill>
                    <a:schemeClr val="hlink"/>
                  </a:solidFill>
                </a:rPr>
                <a:t>n</a:t>
              </a:r>
              <a:r>
                <a:rPr lang="en-US" b="1">
                  <a:solidFill>
                    <a:schemeClr val="hlink"/>
                  </a:solidFill>
                </a:rPr>
                <a:t>/2)</a:t>
              </a:r>
            </a:p>
          </p:txBody>
        </p:sp>
      </p:grpSp>
      <p:sp>
        <p:nvSpPr>
          <p:cNvPr id="450570" name="Text Box 10"/>
          <p:cNvSpPr txBox="1">
            <a:spLocks noChangeArrowheads="1"/>
          </p:cNvSpPr>
          <p:nvPr/>
        </p:nvSpPr>
        <p:spPr bwMode="auto">
          <a:xfrm>
            <a:off x="4510088" y="1233488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Each of the size </a:t>
            </a:r>
            <a:r>
              <a:rPr lang="en-US" i="1"/>
              <a:t>n</a:t>
            </a:r>
            <a:r>
              <a:rPr lang="en-US"/>
              <a:t>/2 problems has a cost of </a:t>
            </a:r>
            <a:r>
              <a:rPr lang="en-US" i="1"/>
              <a:t>cn</a:t>
            </a:r>
            <a:r>
              <a:rPr lang="en-US"/>
              <a:t>/2 plus two subproblems, each costing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/4).</a:t>
            </a:r>
          </a:p>
        </p:txBody>
      </p:sp>
      <p:grpSp>
        <p:nvGrpSpPr>
          <p:cNvPr id="450571" name="Group 11"/>
          <p:cNvGrpSpPr>
            <a:grpSpLocks/>
          </p:cNvGrpSpPr>
          <p:nvPr/>
        </p:nvGrpSpPr>
        <p:grpSpPr bwMode="auto">
          <a:xfrm>
            <a:off x="4722813" y="2535238"/>
            <a:ext cx="3352800" cy="3148012"/>
            <a:chOff x="2975" y="1733"/>
            <a:chExt cx="2112" cy="1983"/>
          </a:xfrm>
        </p:grpSpPr>
        <p:sp>
          <p:nvSpPr>
            <p:cNvPr id="20497" name="Text Box 12"/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20498" name="Line 13"/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14"/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5"/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20501" name="Text Box 16"/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20502" name="Line 17"/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18"/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Line 19"/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21"/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T</a:t>
              </a:r>
              <a:r>
                <a:rPr lang="en-US" sz="2000" b="1">
                  <a:solidFill>
                    <a:schemeClr val="hlink"/>
                  </a:solidFill>
                </a:rPr>
                <a:t>(</a:t>
              </a:r>
              <a:r>
                <a:rPr lang="en-US" sz="2000" b="1" i="1">
                  <a:solidFill>
                    <a:schemeClr val="hlink"/>
                  </a:solidFill>
                </a:rPr>
                <a:t>n</a:t>
              </a:r>
              <a:r>
                <a:rPr lang="en-US" sz="2000" b="1">
                  <a:solidFill>
                    <a:schemeClr val="hlink"/>
                  </a:solidFill>
                </a:rPr>
                <a:t>/4)</a:t>
              </a:r>
            </a:p>
          </p:txBody>
        </p:sp>
        <p:sp>
          <p:nvSpPr>
            <p:cNvPr id="20507" name="Text Box 22"/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T</a:t>
              </a:r>
              <a:r>
                <a:rPr lang="en-US" sz="2000" b="1">
                  <a:solidFill>
                    <a:schemeClr val="hlink"/>
                  </a:solidFill>
                </a:rPr>
                <a:t>(</a:t>
              </a:r>
              <a:r>
                <a:rPr lang="en-US" sz="2000" b="1" i="1">
                  <a:solidFill>
                    <a:schemeClr val="hlink"/>
                  </a:solidFill>
                </a:rPr>
                <a:t>n</a:t>
              </a:r>
              <a:r>
                <a:rPr lang="en-US" sz="2000" b="1">
                  <a:solidFill>
                    <a:schemeClr val="hlink"/>
                  </a:solidFill>
                </a:rPr>
                <a:t>/4)</a:t>
              </a:r>
            </a:p>
          </p:txBody>
        </p:sp>
        <p:sp>
          <p:nvSpPr>
            <p:cNvPr id="20508" name="Text Box 23"/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T</a:t>
              </a:r>
              <a:r>
                <a:rPr lang="en-US" sz="2000" b="1">
                  <a:solidFill>
                    <a:schemeClr val="hlink"/>
                  </a:solidFill>
                </a:rPr>
                <a:t>(</a:t>
              </a:r>
              <a:r>
                <a:rPr lang="en-US" sz="2000" b="1" i="1">
                  <a:solidFill>
                    <a:schemeClr val="hlink"/>
                  </a:solidFill>
                </a:rPr>
                <a:t>n</a:t>
              </a:r>
              <a:r>
                <a:rPr lang="en-US" sz="2000" b="1">
                  <a:solidFill>
                    <a:schemeClr val="hlink"/>
                  </a:solidFill>
                </a:rPr>
                <a:t>/4)</a:t>
              </a:r>
            </a:p>
          </p:txBody>
        </p:sp>
        <p:sp>
          <p:nvSpPr>
            <p:cNvPr id="20509" name="Text Box 24"/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T</a:t>
              </a:r>
              <a:r>
                <a:rPr lang="en-US" sz="2000" b="1">
                  <a:solidFill>
                    <a:schemeClr val="hlink"/>
                  </a:solidFill>
                </a:rPr>
                <a:t>(</a:t>
              </a:r>
              <a:r>
                <a:rPr lang="en-US" sz="2000" b="1" i="1">
                  <a:solidFill>
                    <a:schemeClr val="hlink"/>
                  </a:solidFill>
                </a:rPr>
                <a:t>n</a:t>
              </a:r>
              <a:r>
                <a:rPr lang="en-US" sz="2000" b="1">
                  <a:solidFill>
                    <a:schemeClr val="hlink"/>
                  </a:solidFill>
                </a:rPr>
                <a:t>/4)</a:t>
              </a:r>
            </a:p>
          </p:txBody>
        </p:sp>
      </p:grpSp>
      <p:grpSp>
        <p:nvGrpSpPr>
          <p:cNvPr id="450585" name="Group 25"/>
          <p:cNvGrpSpPr>
            <a:grpSpLocks/>
          </p:cNvGrpSpPr>
          <p:nvPr/>
        </p:nvGrpSpPr>
        <p:grpSpPr bwMode="auto">
          <a:xfrm>
            <a:off x="1993900" y="2763838"/>
            <a:ext cx="4078288" cy="1484312"/>
            <a:chOff x="1256" y="1741"/>
            <a:chExt cx="2569" cy="935"/>
          </a:xfrm>
        </p:grpSpPr>
        <p:sp>
          <p:nvSpPr>
            <p:cNvPr id="20493" name="Text Box 26"/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0494" name="AutoShape 27"/>
            <p:cNvCxnSpPr>
              <a:cxnSpLocks noChangeShapeType="1"/>
              <a:stCxn id="20493" idx="2"/>
              <a:endCxn id="20512" idx="0"/>
            </p:cNvCxnSpPr>
            <p:nvPr/>
          </p:nvCxnSpPr>
          <p:spPr bwMode="auto">
            <a:xfrm rot="16200000" flipV="1">
              <a:off x="1784" y="1764"/>
              <a:ext cx="265" cy="1321"/>
            </a:xfrm>
            <a:prstGeom prst="curvedConnector5">
              <a:avLst>
                <a:gd name="adj1" fmla="val -54338"/>
                <a:gd name="adj2" fmla="val 50491"/>
                <a:gd name="adj3" fmla="val 1509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5" name="AutoShape 28"/>
            <p:cNvCxnSpPr>
              <a:cxnSpLocks noChangeShapeType="1"/>
              <a:stCxn id="20493" idx="3"/>
              <a:endCxn id="20497" idx="1"/>
            </p:cNvCxnSpPr>
            <p:nvPr/>
          </p:nvCxnSpPr>
          <p:spPr bwMode="auto">
            <a:xfrm flipV="1">
              <a:off x="3147" y="1741"/>
              <a:ext cx="678" cy="629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6" name="AutoShape 29"/>
            <p:cNvCxnSpPr>
              <a:cxnSpLocks noChangeShapeType="1"/>
              <a:stCxn id="20493" idx="2"/>
              <a:endCxn id="20500" idx="1"/>
            </p:cNvCxnSpPr>
            <p:nvPr/>
          </p:nvCxnSpPr>
          <p:spPr bwMode="auto">
            <a:xfrm rot="16200000" flipH="1">
              <a:off x="2934" y="2200"/>
              <a:ext cx="119" cy="834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0590" name="Group 30"/>
          <p:cNvGrpSpPr>
            <a:grpSpLocks/>
          </p:cNvGrpSpPr>
          <p:nvPr/>
        </p:nvGrpSpPr>
        <p:grpSpPr bwMode="auto">
          <a:xfrm>
            <a:off x="2765425" y="5330825"/>
            <a:ext cx="2381250" cy="836613"/>
            <a:chOff x="1742" y="3358"/>
            <a:chExt cx="1500" cy="527"/>
          </a:xfrm>
        </p:grpSpPr>
        <p:sp>
          <p:nvSpPr>
            <p:cNvPr id="20490" name="Text Box 31"/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sz="1600" b="1"/>
                <a:t> </a:t>
              </a:r>
            </a:p>
          </p:txBody>
        </p:sp>
        <p:cxnSp>
          <p:nvCxnSpPr>
            <p:cNvPr id="20491" name="AutoShape 32"/>
            <p:cNvCxnSpPr>
              <a:cxnSpLocks noChangeShapeType="1"/>
              <a:stCxn id="20490" idx="0"/>
              <a:endCxn id="20514" idx="2"/>
            </p:cNvCxnSpPr>
            <p:nvPr/>
          </p:nvCxnSpPr>
          <p:spPr bwMode="auto">
            <a:xfrm rot="5400000" flipH="1">
              <a:off x="2018" y="3217"/>
              <a:ext cx="153" cy="436"/>
            </a:xfrm>
            <a:prstGeom prst="curvedConnector3">
              <a:avLst>
                <a:gd name="adj1" fmla="val 49671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2" name="AutoShape 33"/>
            <p:cNvCxnSpPr>
              <a:cxnSpLocks noChangeShapeType="1"/>
              <a:stCxn id="20490" idx="3"/>
              <a:endCxn id="20506" idx="2"/>
            </p:cNvCxnSpPr>
            <p:nvPr/>
          </p:nvCxnSpPr>
          <p:spPr bwMode="auto">
            <a:xfrm flipV="1">
              <a:off x="2883" y="3569"/>
              <a:ext cx="359" cy="129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57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autoUpdateAnimBg="0"/>
      <p:bldP spid="45057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Recursion Tree for Merge Sort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38125" y="828675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Continue expanding until the problem size reduces to 1.</a:t>
            </a:r>
          </a:p>
        </p:txBody>
      </p:sp>
      <p:grpSp>
        <p:nvGrpSpPr>
          <p:cNvPr id="21509" name="Group 4"/>
          <p:cNvGrpSpPr>
            <a:grpSpLocks/>
          </p:cNvGrpSpPr>
          <p:nvPr/>
        </p:nvGrpSpPr>
        <p:grpSpPr bwMode="auto">
          <a:xfrm>
            <a:off x="1001713" y="1268413"/>
            <a:ext cx="3432175" cy="4830762"/>
            <a:chOff x="659" y="978"/>
            <a:chExt cx="2162" cy="3043"/>
          </a:xfrm>
        </p:grpSpPr>
        <p:sp>
          <p:nvSpPr>
            <p:cNvPr id="21523" name="Text Box 5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21524" name="Line 6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7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Text Box 8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21527" name="Text Box 9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21528" name="Line 10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11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12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13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Text Box 14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21533" name="Text Box 15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21534" name="Text Box 16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21535" name="Text Box 17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21536" name="Line 18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19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Line 20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Line 21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Line 22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23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Line 24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Line 25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26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27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Line 28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29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30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31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32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Text Box 33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1552" name="Text Box 34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1553" name="Text Box 35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1554" name="Text Box 36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1555" name="Text Box 37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1556" name="Text Box 38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1510" name="Text Box 39"/>
          <p:cNvSpPr txBox="1">
            <a:spLocks noChangeArrowheads="1"/>
          </p:cNvSpPr>
          <p:nvPr/>
        </p:nvSpPr>
        <p:spPr bwMode="auto">
          <a:xfrm>
            <a:off x="4075113" y="1579563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21511" name="Line 40"/>
          <p:cNvSpPr>
            <a:spLocks noChangeShapeType="1"/>
          </p:cNvSpPr>
          <p:nvPr/>
        </p:nvSpPr>
        <p:spPr bwMode="auto">
          <a:xfrm>
            <a:off x="3222625" y="1576388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41"/>
          <p:cNvSpPr>
            <a:spLocks noChangeShapeType="1"/>
          </p:cNvSpPr>
          <p:nvPr/>
        </p:nvSpPr>
        <p:spPr bwMode="auto">
          <a:xfrm>
            <a:off x="3989388" y="2959100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42"/>
          <p:cNvSpPr>
            <a:spLocks noChangeShapeType="1"/>
          </p:cNvSpPr>
          <p:nvPr/>
        </p:nvSpPr>
        <p:spPr bwMode="auto">
          <a:xfrm>
            <a:off x="4395788" y="4192588"/>
            <a:ext cx="2908300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43"/>
          <p:cNvSpPr>
            <a:spLocks noChangeShapeType="1"/>
          </p:cNvSpPr>
          <p:nvPr/>
        </p:nvSpPr>
        <p:spPr bwMode="auto">
          <a:xfrm flipV="1">
            <a:off x="4699000" y="5856288"/>
            <a:ext cx="2638425" cy="15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Text Box 44"/>
          <p:cNvSpPr txBox="1">
            <a:spLocks noChangeArrowheads="1"/>
          </p:cNvSpPr>
          <p:nvPr/>
        </p:nvSpPr>
        <p:spPr bwMode="auto">
          <a:xfrm>
            <a:off x="192088" y="3482975"/>
            <a:ext cx="66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>
                <a:solidFill>
                  <a:srgbClr val="CC3300"/>
                </a:solidFill>
              </a:rPr>
              <a:t>lg </a:t>
            </a:r>
            <a:r>
              <a:rPr lang="en-US" b="1" i="1">
                <a:solidFill>
                  <a:srgbClr val="CC3300"/>
                </a:solidFill>
              </a:rPr>
              <a:t>n</a:t>
            </a:r>
            <a:endParaRPr lang="en-US" b="1">
              <a:solidFill>
                <a:srgbClr val="CC3300"/>
              </a:solidFill>
            </a:endParaRPr>
          </a:p>
        </p:txBody>
      </p:sp>
      <p:sp>
        <p:nvSpPr>
          <p:cNvPr id="21516" name="Line 45"/>
          <p:cNvSpPr>
            <a:spLocks noChangeShapeType="1"/>
          </p:cNvSpPr>
          <p:nvPr/>
        </p:nvSpPr>
        <p:spPr bwMode="auto">
          <a:xfrm flipV="1">
            <a:off x="508000" y="1438275"/>
            <a:ext cx="0" cy="18589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46"/>
          <p:cNvSpPr>
            <a:spLocks noChangeShapeType="1"/>
          </p:cNvSpPr>
          <p:nvPr/>
        </p:nvSpPr>
        <p:spPr bwMode="auto">
          <a:xfrm flipH="1">
            <a:off x="523875" y="4137025"/>
            <a:ext cx="0" cy="1844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Text Box 47"/>
          <p:cNvSpPr txBox="1">
            <a:spLocks noChangeArrowheads="1"/>
          </p:cNvSpPr>
          <p:nvPr/>
        </p:nvSpPr>
        <p:spPr bwMode="auto">
          <a:xfrm>
            <a:off x="7567613" y="13096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21519" name="Text Box 48"/>
          <p:cNvSpPr txBox="1">
            <a:spLocks noChangeArrowheads="1"/>
          </p:cNvSpPr>
          <p:nvPr/>
        </p:nvSpPr>
        <p:spPr bwMode="auto">
          <a:xfrm>
            <a:off x="7567613" y="273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21520" name="Text Box 49"/>
          <p:cNvSpPr txBox="1">
            <a:spLocks noChangeArrowheads="1"/>
          </p:cNvSpPr>
          <p:nvPr/>
        </p:nvSpPr>
        <p:spPr bwMode="auto">
          <a:xfrm>
            <a:off x="7567613" y="39957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21521" name="Text Box 50"/>
          <p:cNvSpPr txBox="1">
            <a:spLocks noChangeArrowheads="1"/>
          </p:cNvSpPr>
          <p:nvPr/>
        </p:nvSpPr>
        <p:spPr bwMode="auto">
          <a:xfrm>
            <a:off x="7567613" y="56165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21522" name="Text Box 51"/>
          <p:cNvSpPr txBox="1">
            <a:spLocks noChangeArrowheads="1"/>
          </p:cNvSpPr>
          <p:nvPr/>
        </p:nvSpPr>
        <p:spPr bwMode="auto">
          <a:xfrm>
            <a:off x="5634038" y="6046788"/>
            <a:ext cx="295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FF3300"/>
                </a:solidFill>
              </a:rPr>
              <a:t>Total           : </a:t>
            </a:r>
            <a:r>
              <a:rPr lang="en-US" i="1">
                <a:solidFill>
                  <a:srgbClr val="FF3300"/>
                </a:solidFill>
              </a:rPr>
              <a:t>cn</a:t>
            </a:r>
            <a:r>
              <a:rPr lang="en-US">
                <a:solidFill>
                  <a:srgbClr val="FF3300"/>
                </a:solidFill>
              </a:rPr>
              <a:t>lg</a:t>
            </a:r>
            <a:r>
              <a:rPr lang="en-US" i="1">
                <a:solidFill>
                  <a:srgbClr val="FF3300"/>
                </a:solidFill>
              </a:rPr>
              <a:t>n</a:t>
            </a:r>
            <a:r>
              <a:rPr lang="en-US">
                <a:solidFill>
                  <a:srgbClr val="FF3300"/>
                </a:solidFill>
              </a:rPr>
              <a:t>+</a:t>
            </a:r>
            <a:r>
              <a:rPr lang="en-US" i="1">
                <a:solidFill>
                  <a:srgbClr val="FF3300"/>
                </a:solidFill>
              </a:rPr>
              <a:t>cn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4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Recursion Tree for Merge Sort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68288" y="1069975"/>
            <a:ext cx="698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Continue expanding until the problem size reduces to 1.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266700" y="1403350"/>
            <a:ext cx="3432175" cy="4830763"/>
            <a:chOff x="659" y="978"/>
            <a:chExt cx="2162" cy="3043"/>
          </a:xfrm>
        </p:grpSpPr>
        <p:sp>
          <p:nvSpPr>
            <p:cNvPr id="22536" name="Text Box 5"/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22537" name="Line 6"/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8" name="Line 7"/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9" name="Text Box 8"/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22540" name="Text Box 9"/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1"/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2"/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3"/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14"/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22546" name="Text Box 15"/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22547" name="Text Box 16"/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22548" name="Text Box 17"/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22549" name="Line 18"/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19"/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0"/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Line 21"/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Line 22"/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Line 23"/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Line 24"/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25"/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Line 26"/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Line 27"/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28"/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29"/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30"/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31"/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Line 32"/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Text Box 33"/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2565" name="Text Box 34"/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2566" name="Text Box 35"/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2567" name="Text Box 36"/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2568" name="Text Box 37"/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22569" name="Text Box 38"/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2534" name="Text Box 39"/>
          <p:cNvSpPr txBox="1">
            <a:spLocks noChangeArrowheads="1"/>
          </p:cNvSpPr>
          <p:nvPr/>
        </p:nvSpPr>
        <p:spPr bwMode="auto">
          <a:xfrm>
            <a:off x="4075113" y="1579563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22535" name="Text Box 40"/>
          <p:cNvSpPr txBox="1">
            <a:spLocks noChangeArrowheads="1"/>
          </p:cNvSpPr>
          <p:nvPr/>
        </p:nvSpPr>
        <p:spPr bwMode="auto">
          <a:xfrm>
            <a:off x="4149725" y="1595438"/>
            <a:ext cx="46259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/>
              <a:t>Each level has total cost </a:t>
            </a:r>
            <a:r>
              <a:rPr lang="en-US" b="1" i="1">
                <a:solidFill>
                  <a:srgbClr val="CC3300"/>
                </a:solidFill>
              </a:rPr>
              <a:t>cn</a:t>
            </a:r>
            <a:r>
              <a:rPr lang="en-US"/>
              <a:t>.</a:t>
            </a:r>
          </a:p>
          <a:p>
            <a:pPr>
              <a:buFontTx/>
              <a:buChar char="•"/>
            </a:pPr>
            <a:r>
              <a:rPr lang="en-US"/>
              <a:t>Each time we go down one level, the number of subproblems doubles, but the cost per subproblem halves  </a:t>
            </a:r>
            <a:r>
              <a:rPr lang="en-US">
                <a:sym typeface="Symbol" pitchFamily="18" charset="2"/>
              </a:rPr>
              <a:t> </a:t>
            </a:r>
            <a:r>
              <a:rPr lang="en-US" i="1">
                <a:solidFill>
                  <a:srgbClr val="CC3300"/>
                </a:solidFill>
                <a:sym typeface="Symbol" pitchFamily="18" charset="2"/>
              </a:rPr>
              <a:t>cost per level remains the same</a:t>
            </a:r>
            <a:r>
              <a:rPr lang="en-US">
                <a:sym typeface="Symbol" pitchFamily="18" charset="2"/>
              </a:rPr>
              <a:t>.</a:t>
            </a:r>
          </a:p>
          <a:p>
            <a:pPr>
              <a:buFontTx/>
              <a:buChar char="•"/>
            </a:pPr>
            <a:r>
              <a:rPr lang="en-US">
                <a:sym typeface="Symbol" pitchFamily="18" charset="2"/>
              </a:rPr>
              <a:t>There are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+ 1 levels, height is lg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. (Assuming 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is a power of 2.)</a:t>
            </a:r>
          </a:p>
          <a:p>
            <a:pPr lvl="1">
              <a:buFontTx/>
              <a:buChar char="•"/>
            </a:pPr>
            <a:r>
              <a:rPr lang="en-US"/>
              <a:t>Can be proved by induction.</a:t>
            </a:r>
          </a:p>
          <a:p>
            <a:pPr>
              <a:buFontTx/>
              <a:buChar char="•"/>
            </a:pPr>
            <a:r>
              <a:rPr lang="en-US"/>
              <a:t>Total cost = sum of costs at each level = (lg </a:t>
            </a:r>
            <a:r>
              <a:rPr lang="en-US" i="1"/>
              <a:t>n</a:t>
            </a:r>
            <a:r>
              <a:rPr lang="en-US"/>
              <a:t> + 1)</a:t>
            </a:r>
            <a:r>
              <a:rPr lang="en-US" i="1"/>
              <a:t>cn</a:t>
            </a:r>
            <a:r>
              <a:rPr lang="en-US"/>
              <a:t> = </a:t>
            </a:r>
            <a:r>
              <a:rPr lang="en-US" i="1"/>
              <a:t>cn</a:t>
            </a:r>
            <a:r>
              <a:rPr lang="en-US"/>
              <a:t>lg</a:t>
            </a:r>
            <a:r>
              <a:rPr lang="en-US" i="1"/>
              <a:t>n</a:t>
            </a:r>
            <a:r>
              <a:rPr lang="en-US"/>
              <a:t> + </a:t>
            </a:r>
            <a:r>
              <a:rPr lang="en-US" i="1"/>
              <a:t>cn</a:t>
            </a:r>
            <a:r>
              <a:rPr lang="en-US"/>
              <a:t>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 </a:t>
            </a:r>
            <a:r>
              <a:rPr lang="en-US"/>
              <a:t>lg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249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Examples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the recursion-tree method to determine a guess for the recurrences</a:t>
            </a:r>
          </a:p>
          <a:p>
            <a:pPr lvl="1"/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 = 3</a:t>
            </a: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smtClean="0">
                <a:solidFill>
                  <a:srgbClr val="CC3300"/>
                </a:solidFill>
                <a:sym typeface="Symbol" pitchFamily="18" charset="2"/>
              </a:rPr>
              <a:t>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/4</a:t>
            </a:r>
            <a:r>
              <a:rPr lang="en-US" smtClean="0">
                <a:solidFill>
                  <a:srgbClr val="CC3300"/>
                </a:solidFill>
                <a:sym typeface="Symbol" pitchFamily="18" charset="2"/>
              </a:rPr>
              <a:t></a:t>
            </a:r>
            <a:r>
              <a:rPr lang="en-US" smtClean="0">
                <a:solidFill>
                  <a:srgbClr val="CC3300"/>
                </a:solidFill>
              </a:rPr>
              <a:t>) + </a:t>
            </a:r>
            <a:r>
              <a:rPr lang="en-US" smtClean="0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i="1" smtClean="0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baseline="30000" smtClean="0">
                <a:solidFill>
                  <a:srgbClr val="CC3300"/>
                </a:solidFill>
                <a:sym typeface="Symbol" pitchFamily="18" charset="2"/>
              </a:rPr>
              <a:t>2</a:t>
            </a:r>
            <a:r>
              <a:rPr lang="en-US" smtClean="0">
                <a:solidFill>
                  <a:srgbClr val="CC3300"/>
                </a:solidFill>
                <a:sym typeface="Symbol" pitchFamily="18" charset="2"/>
              </a:rPr>
              <a:t>).</a:t>
            </a:r>
          </a:p>
          <a:p>
            <a:pPr lvl="1"/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 = </a:t>
            </a: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/3) + </a:t>
            </a:r>
            <a:r>
              <a:rPr lang="en-US" i="1" smtClean="0">
                <a:solidFill>
                  <a:srgbClr val="CC3300"/>
                </a:solidFill>
              </a:rPr>
              <a:t>T</a:t>
            </a:r>
            <a:r>
              <a:rPr lang="en-US" smtClean="0">
                <a:solidFill>
                  <a:srgbClr val="CC3300"/>
                </a:solidFill>
              </a:rPr>
              <a:t>(2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/3) + </a:t>
            </a:r>
            <a:r>
              <a:rPr lang="en-US" i="1" smtClean="0">
                <a:solidFill>
                  <a:srgbClr val="CC3300"/>
                </a:solidFill>
              </a:rPr>
              <a:t>O</a:t>
            </a:r>
            <a:r>
              <a:rPr lang="en-US" smtClean="0">
                <a:solidFill>
                  <a:srgbClr val="CC3300"/>
                </a:solidFill>
              </a:rPr>
              <a:t>(</a:t>
            </a:r>
            <a:r>
              <a:rPr lang="en-US" i="1" smtClean="0">
                <a:solidFill>
                  <a:srgbClr val="CC3300"/>
                </a:solidFill>
              </a:rPr>
              <a:t>n</a:t>
            </a:r>
            <a:r>
              <a:rPr lang="en-US" smtClean="0">
                <a:solidFill>
                  <a:srgbClr val="CC3300"/>
                </a:solidFill>
              </a:rPr>
              <a:t>).</a:t>
            </a:r>
            <a:endParaRPr lang="en-US" i="1" smtClean="0">
              <a:solidFill>
                <a:srgbClr val="CC33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28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Recursion Trees – Caution Note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Recursion trees </a:t>
            </a:r>
            <a:r>
              <a:rPr lang="en-US" dirty="0" smtClean="0">
                <a:solidFill>
                  <a:srgbClr val="CC3300"/>
                </a:solidFill>
              </a:rPr>
              <a:t>only generate guesses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Verify guesses using substitution method.</a:t>
            </a:r>
          </a:p>
          <a:p>
            <a:r>
              <a:rPr lang="en-US" dirty="0" smtClean="0"/>
              <a:t>A small amount of “sloppiness” can be tolerated.</a:t>
            </a:r>
            <a:endParaRPr lang="en-US" u="sng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CC3300"/>
                </a:solidFill>
              </a:rPr>
              <a:t>If careful</a:t>
            </a:r>
            <a:r>
              <a:rPr lang="en-US" dirty="0" smtClean="0">
                <a:solidFill>
                  <a:schemeClr val="tx1"/>
                </a:solidFill>
              </a:rPr>
              <a:t> when drawing out a recursion tree and summing the costs, </a:t>
            </a:r>
            <a:r>
              <a:rPr lang="en-US" dirty="0" smtClean="0">
                <a:solidFill>
                  <a:srgbClr val="CC3300"/>
                </a:solidFill>
              </a:rPr>
              <a:t>can be used as direct proof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hlin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58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Master Method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6313"/>
            <a:ext cx="8458200" cy="5119687"/>
          </a:xfrm>
        </p:spPr>
        <p:txBody>
          <a:bodyPr/>
          <a:lstStyle/>
          <a:p>
            <a:r>
              <a:rPr lang="en-US" dirty="0" smtClean="0"/>
              <a:t>Based on the </a:t>
            </a:r>
            <a:r>
              <a:rPr lang="en-US" dirty="0" smtClean="0">
                <a:solidFill>
                  <a:srgbClr val="CC3300"/>
                </a:solidFill>
              </a:rPr>
              <a:t>Master theorem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“Cookbook”</a:t>
            </a:r>
            <a:r>
              <a:rPr lang="en-US" dirty="0" smtClean="0"/>
              <a:t> approach for solving recurrences of the form</a:t>
            </a:r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    </a:t>
            </a:r>
            <a:r>
              <a:rPr lang="en-US" i="1" dirty="0" smtClean="0">
                <a:solidFill>
                  <a:schemeClr val="hlink"/>
                </a:solidFill>
              </a:rPr>
              <a:t>T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i="1" dirty="0" smtClean="0">
                <a:solidFill>
                  <a:schemeClr val="hlink"/>
                </a:solidFill>
              </a:rPr>
              <a:t>n</a:t>
            </a:r>
            <a:r>
              <a:rPr lang="en-US" dirty="0" smtClean="0">
                <a:solidFill>
                  <a:schemeClr val="hlink"/>
                </a:solidFill>
              </a:rPr>
              <a:t>) = </a:t>
            </a:r>
            <a:r>
              <a:rPr lang="en-US" i="1" dirty="0" err="1" smtClean="0">
                <a:solidFill>
                  <a:schemeClr val="hlink"/>
                </a:solidFill>
              </a:rPr>
              <a:t>aT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i="1" dirty="0" smtClean="0">
                <a:solidFill>
                  <a:schemeClr val="hlink"/>
                </a:solidFill>
              </a:rPr>
              <a:t>n</a:t>
            </a:r>
            <a:r>
              <a:rPr lang="en-US" dirty="0" smtClean="0">
                <a:solidFill>
                  <a:schemeClr val="hlink"/>
                </a:solidFill>
              </a:rPr>
              <a:t>/</a:t>
            </a:r>
            <a:r>
              <a:rPr lang="en-US" i="1" dirty="0" smtClean="0">
                <a:solidFill>
                  <a:schemeClr val="hlink"/>
                </a:solidFill>
              </a:rPr>
              <a:t>b</a:t>
            </a:r>
            <a:r>
              <a:rPr lang="en-US" dirty="0" smtClean="0">
                <a:solidFill>
                  <a:schemeClr val="hlink"/>
                </a:solidFill>
              </a:rPr>
              <a:t>) + </a:t>
            </a:r>
            <a:r>
              <a:rPr lang="en-US" i="1" dirty="0" smtClean="0">
                <a:solidFill>
                  <a:schemeClr val="hlink"/>
                </a:solidFill>
              </a:rPr>
              <a:t>f</a:t>
            </a:r>
            <a:r>
              <a:rPr lang="en-US" dirty="0" smtClean="0">
                <a:solidFill>
                  <a:schemeClr val="hlink"/>
                </a:solidFill>
              </a:rPr>
              <a:t>(</a:t>
            </a:r>
            <a:r>
              <a:rPr lang="en-US" i="1" dirty="0" smtClean="0">
                <a:solidFill>
                  <a:schemeClr val="hlink"/>
                </a:solidFill>
              </a:rPr>
              <a:t>n</a:t>
            </a:r>
            <a:r>
              <a:rPr lang="en-US" dirty="0" smtClean="0">
                <a:solidFill>
                  <a:schemeClr val="hlink"/>
                </a:solidFill>
              </a:rPr>
              <a:t>)</a:t>
            </a:r>
          </a:p>
          <a:p>
            <a:pPr lvl="2"/>
            <a:r>
              <a:rPr lang="en-US" i="1" dirty="0" smtClean="0"/>
              <a:t>a </a:t>
            </a:r>
            <a:r>
              <a:rPr lang="en-US" dirty="0" smtClean="0">
                <a:sym typeface="Symbol" pitchFamily="18" charset="2"/>
              </a:rPr>
              <a:t> 1, </a:t>
            </a:r>
            <a:r>
              <a:rPr lang="en-US" i="1" dirty="0" smtClean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 &gt; 1 are constants.</a:t>
            </a:r>
          </a:p>
          <a:p>
            <a:pPr lvl="2"/>
            <a:r>
              <a:rPr lang="en-US" i="1" dirty="0" smtClean="0">
                <a:sym typeface="Symbol" pitchFamily="18" charset="2"/>
              </a:rPr>
              <a:t>f</a:t>
            </a:r>
            <a:r>
              <a:rPr lang="en-US" dirty="0" smtClean="0">
                <a:sym typeface="Symbol" pitchFamily="18" charset="2"/>
              </a:rPr>
              <a:t>(</a:t>
            </a:r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) is asymptotically positive.</a:t>
            </a:r>
          </a:p>
          <a:p>
            <a:pPr lvl="2"/>
            <a:r>
              <a:rPr lang="en-US" i="1" dirty="0" smtClean="0">
                <a:sym typeface="Symbol" pitchFamily="18" charset="2"/>
              </a:rPr>
              <a:t>n</a:t>
            </a:r>
            <a:r>
              <a:rPr lang="en-US" dirty="0" smtClean="0">
                <a:sym typeface="Symbol" pitchFamily="18" charset="2"/>
              </a:rPr>
              <a:t>/</a:t>
            </a:r>
            <a:r>
              <a:rPr lang="en-US" i="1" dirty="0" smtClean="0">
                <a:sym typeface="Symbol" pitchFamily="18" charset="2"/>
              </a:rPr>
              <a:t>b</a:t>
            </a:r>
            <a:r>
              <a:rPr lang="en-US" dirty="0" smtClean="0">
                <a:sym typeface="Symbol" pitchFamily="18" charset="2"/>
              </a:rPr>
              <a:t> may not be an integer, but we ignore floors and ceilings. </a:t>
            </a:r>
            <a:endParaRPr lang="en-US" u="sng" dirty="0" smtClean="0">
              <a:solidFill>
                <a:schemeClr val="hlink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chemeClr val="tx1"/>
                </a:solidFill>
                <a:sym typeface="Symbol" pitchFamily="18" charset="2"/>
              </a:rPr>
              <a:t>Requires memorization of three cases.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347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The Master Theorem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12775" y="1084263"/>
            <a:ext cx="821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76200" y="1044575"/>
            <a:ext cx="8950325" cy="40036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dirty="0">
                <a:solidFill>
                  <a:schemeClr val="hlink"/>
                </a:solidFill>
              </a:rPr>
              <a:t>Theorem 4.1</a:t>
            </a:r>
            <a:endParaRPr lang="en-US" dirty="0"/>
          </a:p>
          <a:p>
            <a:r>
              <a:rPr lang="en-US" dirty="0"/>
              <a:t>Let </a:t>
            </a:r>
            <a:r>
              <a:rPr lang="en-US" sz="2800" i="1" dirty="0">
                <a:solidFill>
                  <a:srgbClr val="CC3300"/>
                </a:solidFill>
              </a:rPr>
              <a:t>a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 1</a:t>
            </a:r>
            <a:r>
              <a:rPr lang="en-US" sz="2800" dirty="0">
                <a:solidFill>
                  <a:srgbClr val="010000"/>
                </a:solidFill>
                <a:sym typeface="Symbol" pitchFamily="18" charset="2"/>
              </a:rPr>
              <a:t> and </a:t>
            </a:r>
            <a:r>
              <a:rPr lang="en-US" sz="2800" i="1" dirty="0">
                <a:solidFill>
                  <a:srgbClr val="CC3300"/>
                </a:solidFill>
                <a:sym typeface="Symbol" pitchFamily="18" charset="2"/>
              </a:rPr>
              <a:t>b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 &gt; 1</a:t>
            </a:r>
            <a:r>
              <a:rPr lang="en-US" i="1" dirty="0"/>
              <a:t> </a:t>
            </a:r>
            <a:r>
              <a:rPr lang="en-US" dirty="0"/>
              <a:t>be constants, let </a:t>
            </a:r>
            <a:r>
              <a:rPr lang="en-US" i="1" dirty="0">
                <a:solidFill>
                  <a:srgbClr val="CC3300"/>
                </a:solidFill>
              </a:rPr>
              <a:t>f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) be a function</a:t>
            </a:r>
            <a:r>
              <a:rPr lang="en-US" dirty="0"/>
              <a:t>, and </a:t>
            </a:r>
            <a:br>
              <a:rPr lang="en-US" dirty="0"/>
            </a:br>
            <a:r>
              <a:rPr lang="en-US" dirty="0"/>
              <a:t>Let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be defined on nonnegative integers by the recurrence </a:t>
            </a:r>
            <a:br>
              <a:rPr lang="en-US" dirty="0"/>
            </a:br>
            <a:r>
              <a:rPr lang="en-US" i="1" dirty="0">
                <a:solidFill>
                  <a:srgbClr val="CC3300"/>
                </a:solidFill>
              </a:rPr>
              <a:t>T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) = </a:t>
            </a:r>
            <a:r>
              <a:rPr lang="en-US" i="1" dirty="0" err="1">
                <a:solidFill>
                  <a:srgbClr val="CC3300"/>
                </a:solidFill>
              </a:rPr>
              <a:t>aT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/</a:t>
            </a:r>
            <a:r>
              <a:rPr lang="en-US" i="1" dirty="0">
                <a:solidFill>
                  <a:srgbClr val="CC3300"/>
                </a:solidFill>
              </a:rPr>
              <a:t>b</a:t>
            </a:r>
            <a:r>
              <a:rPr lang="en-US" dirty="0">
                <a:solidFill>
                  <a:srgbClr val="CC3300"/>
                </a:solidFill>
              </a:rPr>
              <a:t>) + </a:t>
            </a:r>
            <a:r>
              <a:rPr lang="en-US" i="1" dirty="0">
                <a:solidFill>
                  <a:srgbClr val="CC3300"/>
                </a:solidFill>
              </a:rPr>
              <a:t>f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n</a:t>
            </a:r>
            <a:r>
              <a:rPr lang="en-US" dirty="0">
                <a:solidFill>
                  <a:srgbClr val="CC3300"/>
                </a:solidFill>
              </a:rPr>
              <a:t>)</a:t>
            </a:r>
            <a:r>
              <a:rPr lang="en-US" dirty="0"/>
              <a:t>, where we can replace 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/>
              <a:t> by </a:t>
            </a:r>
            <a:r>
              <a:rPr lang="en-US" dirty="0">
                <a:sym typeface="Symbol" pitchFamily="18" charset="2"/>
              </a:rPr>
              <a:t>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>
                <a:sym typeface="Symbol" pitchFamily="18" charset="2"/>
              </a:rPr>
              <a:t> or </a:t>
            </a:r>
            <a:r>
              <a:rPr lang="en-US" i="1" dirty="0"/>
              <a:t>n</a:t>
            </a:r>
            <a:r>
              <a:rPr lang="en-US" dirty="0"/>
              <a:t>/</a:t>
            </a:r>
            <a:r>
              <a:rPr lang="en-US" i="1" dirty="0"/>
              <a:t>b</a:t>
            </a:r>
            <a:r>
              <a:rPr lang="en-US" dirty="0">
                <a:sym typeface="Symbol" pitchFamily="18" charset="2"/>
              </a:rPr>
              <a:t></a:t>
            </a:r>
            <a:r>
              <a:rPr lang="en-US" dirty="0"/>
              <a:t>. </a:t>
            </a:r>
            <a:br>
              <a:rPr lang="en-US" dirty="0"/>
            </a:b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can be bounded asymptotically in three cases:</a:t>
            </a:r>
          </a:p>
          <a:p>
            <a:pPr>
              <a:buFontTx/>
              <a:buAutoNum type="arabicPeriod"/>
            </a:pPr>
            <a:r>
              <a:rPr lang="en-US" dirty="0"/>
              <a:t>If  </a:t>
            </a:r>
            <a:r>
              <a:rPr lang="en-US" b="1" i="1" dirty="0">
                <a:solidFill>
                  <a:srgbClr val="339933"/>
                </a:solidFill>
              </a:rPr>
              <a:t>f</a:t>
            </a:r>
            <a:r>
              <a:rPr lang="en-US" b="1" dirty="0">
                <a:solidFill>
                  <a:srgbClr val="339933"/>
                </a:solidFill>
              </a:rPr>
              <a:t>(</a:t>
            </a:r>
            <a:r>
              <a:rPr lang="en-US" b="1" i="1" dirty="0">
                <a:solidFill>
                  <a:srgbClr val="339933"/>
                </a:solidFill>
              </a:rPr>
              <a:t>n</a:t>
            </a:r>
            <a:r>
              <a:rPr lang="en-US" b="1" dirty="0">
                <a:solidFill>
                  <a:srgbClr val="339933"/>
                </a:solidFill>
              </a:rPr>
              <a:t>) = </a:t>
            </a:r>
            <a:r>
              <a:rPr lang="en-US" b="1" i="1" dirty="0">
                <a:solidFill>
                  <a:srgbClr val="339933"/>
                </a:solidFill>
              </a:rPr>
              <a:t>O</a:t>
            </a:r>
            <a:r>
              <a:rPr lang="en-US" b="1" dirty="0">
                <a:solidFill>
                  <a:srgbClr val="339933"/>
                </a:solidFill>
              </a:rPr>
              <a:t>(</a:t>
            </a:r>
            <a:r>
              <a:rPr lang="en-US" b="1" i="1" dirty="0" err="1">
                <a:solidFill>
                  <a:srgbClr val="339933"/>
                </a:solidFill>
              </a:rPr>
              <a:t>n</a:t>
            </a:r>
            <a:r>
              <a:rPr lang="en-US" b="1" baseline="30000" dirty="0" err="1">
                <a:solidFill>
                  <a:srgbClr val="339933"/>
                </a:solidFill>
              </a:rPr>
              <a:t>log</a:t>
            </a:r>
            <a:r>
              <a:rPr lang="en-US" sz="1600" b="1" i="1" baseline="20000" dirty="0" err="1">
                <a:solidFill>
                  <a:srgbClr val="339933"/>
                </a:solidFill>
              </a:rPr>
              <a:t>b</a:t>
            </a:r>
            <a:r>
              <a:rPr lang="en-US" b="1" i="1" baseline="30000" dirty="0" err="1">
                <a:solidFill>
                  <a:srgbClr val="339933"/>
                </a:solidFill>
              </a:rPr>
              <a:t>a</a:t>
            </a:r>
            <a:r>
              <a:rPr lang="en-US" b="1" baseline="30000" dirty="0">
                <a:solidFill>
                  <a:srgbClr val="339933"/>
                </a:solidFill>
              </a:rPr>
              <a:t>–</a:t>
            </a:r>
            <a:r>
              <a:rPr lang="en-US" b="1" baseline="30000" dirty="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 for some constant </a:t>
            </a:r>
            <a:r>
              <a:rPr lang="en-US" dirty="0">
                <a:sym typeface="Symbol" pitchFamily="18" charset="2"/>
              </a:rPr>
              <a:t> &gt; 0, then </a:t>
            </a:r>
            <a:r>
              <a:rPr lang="en-US" b="1" i="1" dirty="0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) = </a:t>
            </a:r>
            <a:r>
              <a:rPr lang="en-US" sz="2800" b="1" dirty="0">
                <a:solidFill>
                  <a:srgbClr val="339933"/>
                </a:solidFill>
                <a:sym typeface="Symbol" pitchFamily="18" charset="2"/>
              </a:rPr>
              <a:t>(</a:t>
            </a:r>
            <a:r>
              <a:rPr lang="en-US" b="1" i="1" dirty="0" err="1">
                <a:solidFill>
                  <a:srgbClr val="339933"/>
                </a:solidFill>
              </a:rPr>
              <a:t>n</a:t>
            </a:r>
            <a:r>
              <a:rPr lang="en-US" b="1" baseline="30000" dirty="0" err="1">
                <a:solidFill>
                  <a:srgbClr val="339933"/>
                </a:solidFill>
              </a:rPr>
              <a:t>log</a:t>
            </a:r>
            <a:r>
              <a:rPr lang="en-US" sz="1600" b="1" i="1" baseline="20000" dirty="0" err="1">
                <a:solidFill>
                  <a:srgbClr val="339933"/>
                </a:solidFill>
              </a:rPr>
              <a:t>b</a:t>
            </a:r>
            <a:r>
              <a:rPr lang="en-US" b="1" i="1" baseline="30000" dirty="0" err="1">
                <a:solidFill>
                  <a:srgbClr val="339933"/>
                </a:solidFill>
              </a:rPr>
              <a:t>a</a:t>
            </a:r>
            <a:r>
              <a:rPr lang="en-US" b="1" dirty="0">
                <a:solidFill>
                  <a:srgbClr val="339933"/>
                </a:solidFill>
              </a:rPr>
              <a:t>)</a:t>
            </a:r>
            <a:r>
              <a:rPr lang="en-US" dirty="0"/>
              <a:t>.</a:t>
            </a:r>
          </a:p>
          <a:p>
            <a:pPr>
              <a:buFontTx/>
              <a:buAutoNum type="arabicPeriod"/>
            </a:pPr>
            <a:r>
              <a:rPr lang="en-US" dirty="0"/>
              <a:t>If  </a:t>
            </a:r>
            <a:r>
              <a:rPr lang="en-US" b="1" i="1" dirty="0">
                <a:solidFill>
                  <a:srgbClr val="339933"/>
                </a:solidFill>
              </a:rPr>
              <a:t>f</a:t>
            </a:r>
            <a:r>
              <a:rPr lang="en-US" b="1" dirty="0">
                <a:solidFill>
                  <a:srgbClr val="339933"/>
                </a:solidFill>
              </a:rPr>
              <a:t>(</a:t>
            </a:r>
            <a:r>
              <a:rPr lang="en-US" b="1" i="1" dirty="0">
                <a:solidFill>
                  <a:srgbClr val="339933"/>
                </a:solidFill>
              </a:rPr>
              <a:t>n</a:t>
            </a:r>
            <a:r>
              <a:rPr lang="en-US" b="1" dirty="0">
                <a:solidFill>
                  <a:srgbClr val="339933"/>
                </a:solidFill>
              </a:rPr>
              <a:t>) = </a:t>
            </a:r>
            <a:r>
              <a:rPr lang="en-US" sz="2800" b="1" dirty="0">
                <a:solidFill>
                  <a:srgbClr val="339933"/>
                </a:solidFill>
                <a:sym typeface="Symbol" pitchFamily="18" charset="2"/>
              </a:rPr>
              <a:t></a:t>
            </a:r>
            <a:r>
              <a:rPr lang="en-US" b="1" dirty="0">
                <a:solidFill>
                  <a:srgbClr val="339933"/>
                </a:solidFill>
              </a:rPr>
              <a:t>(</a:t>
            </a:r>
            <a:r>
              <a:rPr lang="en-US" b="1" i="1" dirty="0" err="1">
                <a:solidFill>
                  <a:srgbClr val="339933"/>
                </a:solidFill>
              </a:rPr>
              <a:t>n</a:t>
            </a:r>
            <a:r>
              <a:rPr lang="en-US" b="1" baseline="30000" dirty="0" err="1">
                <a:solidFill>
                  <a:srgbClr val="339933"/>
                </a:solidFill>
              </a:rPr>
              <a:t>log</a:t>
            </a:r>
            <a:r>
              <a:rPr lang="en-US" sz="1600" b="1" i="1" baseline="20000" dirty="0" err="1">
                <a:solidFill>
                  <a:srgbClr val="339933"/>
                </a:solidFill>
              </a:rPr>
              <a:t>b</a:t>
            </a:r>
            <a:r>
              <a:rPr lang="en-US" b="1" i="1" baseline="30000" dirty="0" err="1">
                <a:solidFill>
                  <a:srgbClr val="339933"/>
                </a:solidFill>
              </a:rPr>
              <a:t>a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then </a:t>
            </a:r>
            <a:r>
              <a:rPr lang="en-US" b="1" i="1" dirty="0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) = </a:t>
            </a:r>
            <a:r>
              <a:rPr lang="en-US" sz="2800" b="1" dirty="0">
                <a:solidFill>
                  <a:srgbClr val="339933"/>
                </a:solidFill>
                <a:sym typeface="Symbol" pitchFamily="18" charset="2"/>
              </a:rPr>
              <a:t>(</a:t>
            </a:r>
            <a:r>
              <a:rPr lang="en-US" b="1" i="1" dirty="0" err="1">
                <a:solidFill>
                  <a:srgbClr val="339933"/>
                </a:solidFill>
              </a:rPr>
              <a:t>n</a:t>
            </a:r>
            <a:r>
              <a:rPr lang="en-US" b="1" baseline="30000" dirty="0" err="1">
                <a:solidFill>
                  <a:srgbClr val="339933"/>
                </a:solidFill>
              </a:rPr>
              <a:t>log</a:t>
            </a:r>
            <a:r>
              <a:rPr lang="en-US" sz="1600" b="1" i="1" baseline="20000" dirty="0" err="1">
                <a:solidFill>
                  <a:srgbClr val="339933"/>
                </a:solidFill>
              </a:rPr>
              <a:t>b</a:t>
            </a:r>
            <a:r>
              <a:rPr lang="en-US" b="1" i="1" baseline="30000" dirty="0" err="1">
                <a:solidFill>
                  <a:srgbClr val="339933"/>
                </a:solidFill>
              </a:rPr>
              <a:t>a</a:t>
            </a:r>
            <a:r>
              <a:rPr lang="en-US" b="1" dirty="0" err="1">
                <a:solidFill>
                  <a:srgbClr val="339933"/>
                </a:solidFill>
              </a:rPr>
              <a:t>lg</a:t>
            </a:r>
            <a:r>
              <a:rPr lang="en-US" b="1" dirty="0">
                <a:solidFill>
                  <a:srgbClr val="339933"/>
                </a:solidFill>
              </a:rPr>
              <a:t> </a:t>
            </a:r>
            <a:r>
              <a:rPr lang="en-US" b="1" i="1" dirty="0">
                <a:solidFill>
                  <a:srgbClr val="339933"/>
                </a:solidFill>
              </a:rPr>
              <a:t>n</a:t>
            </a:r>
            <a:r>
              <a:rPr lang="en-US" b="1" dirty="0">
                <a:solidFill>
                  <a:srgbClr val="339933"/>
                </a:solidFill>
              </a:rPr>
              <a:t>)</a:t>
            </a:r>
            <a:r>
              <a:rPr lang="en-US" dirty="0"/>
              <a:t>.</a:t>
            </a:r>
          </a:p>
          <a:p>
            <a:pPr>
              <a:buFontTx/>
              <a:buAutoNum type="arabicPeriod"/>
            </a:pPr>
            <a:r>
              <a:rPr lang="en-US" dirty="0"/>
              <a:t>If  </a:t>
            </a:r>
            <a:r>
              <a:rPr lang="en-US" b="1" i="1" dirty="0">
                <a:solidFill>
                  <a:srgbClr val="339933"/>
                </a:solidFill>
              </a:rPr>
              <a:t>f</a:t>
            </a:r>
            <a:r>
              <a:rPr lang="en-US" b="1" dirty="0">
                <a:solidFill>
                  <a:srgbClr val="339933"/>
                </a:solidFill>
              </a:rPr>
              <a:t>(</a:t>
            </a:r>
            <a:r>
              <a:rPr lang="en-US" b="1" i="1" dirty="0">
                <a:solidFill>
                  <a:srgbClr val="339933"/>
                </a:solidFill>
              </a:rPr>
              <a:t>n</a:t>
            </a:r>
            <a:r>
              <a:rPr lang="en-US" b="1" dirty="0">
                <a:solidFill>
                  <a:srgbClr val="339933"/>
                </a:solidFill>
              </a:rPr>
              <a:t>) = 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</a:t>
            </a:r>
            <a:r>
              <a:rPr lang="en-US" b="1" dirty="0">
                <a:solidFill>
                  <a:srgbClr val="339933"/>
                </a:solidFill>
              </a:rPr>
              <a:t>(</a:t>
            </a:r>
            <a:r>
              <a:rPr lang="en-US" b="1" i="1" dirty="0" err="1">
                <a:solidFill>
                  <a:srgbClr val="339933"/>
                </a:solidFill>
              </a:rPr>
              <a:t>n</a:t>
            </a:r>
            <a:r>
              <a:rPr lang="en-US" b="1" baseline="30000" dirty="0" err="1">
                <a:solidFill>
                  <a:srgbClr val="339933"/>
                </a:solidFill>
              </a:rPr>
              <a:t>log</a:t>
            </a:r>
            <a:r>
              <a:rPr lang="en-US" sz="1600" b="1" i="1" baseline="20000" dirty="0" err="1">
                <a:solidFill>
                  <a:srgbClr val="339933"/>
                </a:solidFill>
              </a:rPr>
              <a:t>b</a:t>
            </a:r>
            <a:r>
              <a:rPr lang="en-US" b="1" i="1" baseline="30000" dirty="0" err="1">
                <a:solidFill>
                  <a:srgbClr val="339933"/>
                </a:solidFill>
              </a:rPr>
              <a:t>a</a:t>
            </a:r>
            <a:r>
              <a:rPr lang="en-US" b="1" baseline="30000" dirty="0">
                <a:solidFill>
                  <a:srgbClr val="339933"/>
                </a:solidFill>
              </a:rPr>
              <a:t>+</a:t>
            </a:r>
            <a:r>
              <a:rPr lang="en-US" b="1" baseline="30000" dirty="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 for some constant </a:t>
            </a:r>
            <a:r>
              <a:rPr lang="en-US" dirty="0">
                <a:sym typeface="Symbol" pitchFamily="18" charset="2"/>
              </a:rPr>
              <a:t> &gt; 0,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and if, for some constant </a:t>
            </a:r>
            <a:r>
              <a:rPr lang="en-US" i="1" dirty="0">
                <a:sym typeface="Symbol" pitchFamily="18" charset="2"/>
              </a:rPr>
              <a:t>c </a:t>
            </a:r>
            <a:r>
              <a:rPr lang="en-US" dirty="0">
                <a:sym typeface="Symbol" pitchFamily="18" charset="2"/>
              </a:rPr>
              <a:t>&lt; 1 and all sufficiently large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,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we have </a:t>
            </a:r>
            <a:r>
              <a:rPr lang="en-US" i="1" dirty="0" err="1">
                <a:solidFill>
                  <a:srgbClr val="339933"/>
                </a:solidFill>
                <a:sym typeface="Symbol" pitchFamily="18" charset="2"/>
              </a:rPr>
              <a:t>a</a:t>
            </a:r>
            <a:r>
              <a:rPr lang="en-US" dirty="0" err="1">
                <a:solidFill>
                  <a:srgbClr val="339933"/>
                </a:solidFill>
                <a:sym typeface="Symbol" pitchFamily="18" charset="2"/>
              </a:rPr>
              <a:t>·</a:t>
            </a:r>
            <a:r>
              <a:rPr lang="en-US" i="1" dirty="0" err="1">
                <a:solidFill>
                  <a:srgbClr val="339933"/>
                </a:solidFill>
                <a:sym typeface="Symbol" pitchFamily="18" charset="2"/>
              </a:rPr>
              <a:t>f</a:t>
            </a:r>
            <a:r>
              <a:rPr lang="en-US" dirty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i="1" dirty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339933"/>
                </a:solidFill>
                <a:sym typeface="Symbol" pitchFamily="18" charset="2"/>
              </a:rPr>
              <a:t>/</a:t>
            </a:r>
            <a:r>
              <a:rPr lang="en-US" i="1" dirty="0">
                <a:solidFill>
                  <a:srgbClr val="339933"/>
                </a:solidFill>
                <a:sym typeface="Symbol" pitchFamily="18" charset="2"/>
              </a:rPr>
              <a:t>b</a:t>
            </a:r>
            <a:r>
              <a:rPr lang="en-US" dirty="0">
                <a:solidFill>
                  <a:srgbClr val="339933"/>
                </a:solidFill>
                <a:sym typeface="Symbol" pitchFamily="18" charset="2"/>
              </a:rPr>
              <a:t>)  </a:t>
            </a:r>
            <a:r>
              <a:rPr lang="en-US" i="1" dirty="0">
                <a:solidFill>
                  <a:srgbClr val="339933"/>
                </a:solidFill>
                <a:sym typeface="Symbol" pitchFamily="18" charset="2"/>
              </a:rPr>
              <a:t>c f</a:t>
            </a:r>
            <a:r>
              <a:rPr lang="en-US" dirty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i="1" dirty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then </a:t>
            </a:r>
            <a:r>
              <a:rPr lang="en-US" b="1" i="1" dirty="0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) = </a:t>
            </a:r>
            <a:r>
              <a:rPr lang="en-US" sz="2800" b="1" dirty="0">
                <a:solidFill>
                  <a:srgbClr val="339933"/>
                </a:solidFill>
                <a:sym typeface="Symbol" pitchFamily="18" charset="2"/>
              </a:rPr>
              <a:t>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339933"/>
                </a:solidFill>
                <a:sym typeface="Symbol" pitchFamily="18" charset="2"/>
              </a:rPr>
              <a:t>f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b="1" i="1" dirty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b="1" dirty="0">
                <a:solidFill>
                  <a:srgbClr val="339933"/>
                </a:solidFill>
                <a:sym typeface="Symbol" pitchFamily="18" charset="2"/>
              </a:rPr>
              <a:t>))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855663" y="5675313"/>
            <a:ext cx="719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We’ll return to recurrences as we need them…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08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Master Theorem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We are comparing the function </a:t>
            </a:r>
            <a:r>
              <a:rPr lang="en-US" sz="2400" b="1" i="1" dirty="0" smtClean="0">
                <a:solidFill>
                  <a:srgbClr val="339933"/>
                </a:solidFill>
              </a:rPr>
              <a:t>f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smtClean="0">
                <a:solidFill>
                  <a:srgbClr val="339933"/>
                </a:solidFill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</a:rPr>
              <a:t>) </a:t>
            </a:r>
            <a:r>
              <a:rPr lang="en-US" sz="2400" dirty="0" smtClean="0"/>
              <a:t>with the function </a:t>
            </a:r>
            <a:r>
              <a:rPr lang="en-US" sz="2400" b="1" i="1" dirty="0" err="1" smtClean="0">
                <a:solidFill>
                  <a:srgbClr val="339933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4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 smtClean="0">
                <a:solidFill>
                  <a:srgbClr val="339933"/>
                </a:solidFill>
              </a:rPr>
              <a:t>a</a:t>
            </a:r>
            <a:endParaRPr lang="en-US" sz="2400" b="1" i="1" baseline="30000" dirty="0" smtClean="0">
              <a:solidFill>
                <a:srgbClr val="339933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Case 1:</a:t>
            </a:r>
            <a:r>
              <a:rPr lang="en-US" sz="2400" dirty="0" smtClean="0"/>
              <a:t> If  </a:t>
            </a:r>
            <a:r>
              <a:rPr lang="en-US" sz="2400" b="1" i="1" dirty="0" smtClean="0">
                <a:solidFill>
                  <a:srgbClr val="339933"/>
                </a:solidFill>
              </a:rPr>
              <a:t>f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smtClean="0">
                <a:solidFill>
                  <a:srgbClr val="339933"/>
                </a:solidFill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</a:rPr>
              <a:t>) = </a:t>
            </a:r>
            <a:r>
              <a:rPr lang="en-US" sz="2400" b="1" i="1" dirty="0" smtClean="0">
                <a:solidFill>
                  <a:srgbClr val="339933"/>
                </a:solidFill>
              </a:rPr>
              <a:t>O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err="1" smtClean="0">
                <a:solidFill>
                  <a:srgbClr val="339933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4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400" b="1" baseline="30000" dirty="0" smtClean="0">
                <a:solidFill>
                  <a:srgbClr val="339933"/>
                </a:solidFill>
              </a:rPr>
              <a:t>–</a:t>
            </a:r>
            <a:r>
              <a:rPr lang="en-US" sz="2400" b="1" baseline="30000" dirty="0" smtClean="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 for some constant </a:t>
            </a:r>
            <a:r>
              <a:rPr lang="en-US" sz="2400" dirty="0" smtClean="0">
                <a:sym typeface="Symbol" pitchFamily="18" charset="2"/>
              </a:rPr>
              <a:t> &gt; 0, then </a:t>
            </a:r>
            <a:r>
              <a:rPr lang="en-US" sz="2400" b="1" i="1" dirty="0" smtClean="0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) = (</a:t>
            </a:r>
            <a:r>
              <a:rPr lang="en-US" sz="2400" b="1" i="1" dirty="0" err="1" smtClean="0">
                <a:solidFill>
                  <a:srgbClr val="339933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4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400" b="1" dirty="0" smtClean="0">
                <a:solidFill>
                  <a:srgbClr val="339933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pPr lvl="1" indent="-342900"/>
            <a:r>
              <a:rPr lang="en-US" sz="2200" dirty="0" smtClean="0"/>
              <a:t>the function </a:t>
            </a:r>
            <a:r>
              <a:rPr lang="en-US" sz="2200" b="1" i="1" dirty="0" err="1" smtClean="0">
                <a:solidFill>
                  <a:srgbClr val="339933"/>
                </a:solidFill>
              </a:rPr>
              <a:t>n</a:t>
            </a:r>
            <a:r>
              <a:rPr lang="en-US" sz="22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2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2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200" b="1" i="1" baseline="30000" dirty="0" smtClean="0">
                <a:solidFill>
                  <a:srgbClr val="339933"/>
                </a:solidFill>
              </a:rPr>
              <a:t> </a:t>
            </a:r>
            <a:r>
              <a:rPr lang="en-US" sz="2200" dirty="0" smtClean="0"/>
              <a:t>is the larger.</a:t>
            </a:r>
          </a:p>
          <a:p>
            <a:pPr marL="0" indent="0">
              <a:buNone/>
            </a:pPr>
            <a:r>
              <a:rPr lang="en-US" sz="2400" u="sng" dirty="0" smtClean="0"/>
              <a:t>Case 3:</a:t>
            </a:r>
            <a:r>
              <a:rPr lang="en-US" sz="2400" dirty="0" smtClean="0"/>
              <a:t> If  </a:t>
            </a:r>
            <a:r>
              <a:rPr lang="en-US" sz="2400" b="1" i="1" dirty="0" smtClean="0">
                <a:solidFill>
                  <a:srgbClr val="339933"/>
                </a:solidFill>
              </a:rPr>
              <a:t>f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smtClean="0">
                <a:solidFill>
                  <a:srgbClr val="339933"/>
                </a:solidFill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</a:rPr>
              <a:t>) = 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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err="1" smtClean="0">
                <a:solidFill>
                  <a:srgbClr val="339933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0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400" b="1" baseline="30000" dirty="0" smtClean="0">
                <a:solidFill>
                  <a:srgbClr val="339933"/>
                </a:solidFill>
              </a:rPr>
              <a:t>+</a:t>
            </a:r>
            <a:r>
              <a:rPr lang="en-US" sz="2400" b="1" baseline="30000" dirty="0" smtClean="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 for some constant </a:t>
            </a:r>
            <a:r>
              <a:rPr lang="en-US" sz="2400" dirty="0" smtClean="0">
                <a:sym typeface="Symbol" pitchFamily="18" charset="2"/>
              </a:rPr>
              <a:t> &gt; 0, 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and if, for some constant c &lt; 1 and all sufficiently large n, 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  we have </a:t>
            </a:r>
            <a:r>
              <a:rPr lang="en-US" sz="2400" dirty="0" err="1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a·f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(n/b)  c f(n),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then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T(n) = (f(n)).</a:t>
            </a:r>
          </a:p>
          <a:p>
            <a:pPr marL="857250" lvl="1" indent="-457200"/>
            <a:r>
              <a:rPr lang="en-US" sz="2200" dirty="0" smtClean="0"/>
              <a:t>the function </a:t>
            </a:r>
            <a:r>
              <a:rPr lang="en-US" sz="2200" b="1" i="1" dirty="0" smtClean="0">
                <a:solidFill>
                  <a:srgbClr val="339933"/>
                </a:solidFill>
              </a:rPr>
              <a:t>f</a:t>
            </a:r>
            <a:r>
              <a:rPr lang="en-US" sz="2200" b="1" dirty="0" smtClean="0">
                <a:solidFill>
                  <a:srgbClr val="339933"/>
                </a:solidFill>
              </a:rPr>
              <a:t>(</a:t>
            </a:r>
            <a:r>
              <a:rPr lang="en-US" sz="2200" b="1" i="1" dirty="0" smtClean="0">
                <a:solidFill>
                  <a:srgbClr val="339933"/>
                </a:solidFill>
              </a:rPr>
              <a:t>n</a:t>
            </a:r>
            <a:r>
              <a:rPr lang="en-US" sz="2200" b="1" dirty="0" smtClean="0">
                <a:solidFill>
                  <a:srgbClr val="339933"/>
                </a:solidFill>
              </a:rPr>
              <a:t>)</a:t>
            </a:r>
            <a:r>
              <a:rPr lang="en-US" sz="2200" b="1" i="1" baseline="30000" dirty="0" smtClean="0">
                <a:solidFill>
                  <a:srgbClr val="339933"/>
                </a:solidFill>
              </a:rPr>
              <a:t> </a:t>
            </a:r>
            <a:r>
              <a:rPr lang="en-US" sz="2200" dirty="0" smtClean="0"/>
              <a:t>is the larger.</a:t>
            </a:r>
          </a:p>
          <a:p>
            <a:pPr marL="0" indent="0">
              <a:buNone/>
            </a:pPr>
            <a:r>
              <a:rPr lang="en-US" sz="2400" u="sng" dirty="0" smtClean="0"/>
              <a:t>Case 2:</a:t>
            </a:r>
            <a:r>
              <a:rPr lang="en-US" sz="2400" dirty="0" smtClean="0"/>
              <a:t> If  </a:t>
            </a:r>
            <a:r>
              <a:rPr lang="en-US" sz="2400" b="1" i="1" dirty="0" smtClean="0">
                <a:solidFill>
                  <a:srgbClr val="339933"/>
                </a:solidFill>
              </a:rPr>
              <a:t>f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smtClean="0">
                <a:solidFill>
                  <a:srgbClr val="339933"/>
                </a:solidFill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</a:rPr>
              <a:t>) = 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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err="1" smtClean="0">
                <a:solidFill>
                  <a:srgbClr val="339933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4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, then </a:t>
            </a:r>
            <a:r>
              <a:rPr lang="en-US" sz="2400" b="1" i="1" dirty="0" smtClean="0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) = (</a:t>
            </a:r>
            <a:r>
              <a:rPr lang="en-US" sz="2400" b="1" i="1" dirty="0" err="1" smtClean="0">
                <a:solidFill>
                  <a:srgbClr val="339933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4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400" b="1" dirty="0" err="1" smtClean="0">
                <a:solidFill>
                  <a:srgbClr val="339933"/>
                </a:solidFill>
              </a:rPr>
              <a:t>lg</a:t>
            </a:r>
            <a:r>
              <a:rPr lang="en-US" sz="2400" b="1" dirty="0" smtClean="0">
                <a:solidFill>
                  <a:srgbClr val="339933"/>
                </a:solidFill>
              </a:rPr>
              <a:t> </a:t>
            </a:r>
            <a:r>
              <a:rPr lang="en-US" sz="2400" b="1" i="1" dirty="0" smtClean="0">
                <a:solidFill>
                  <a:srgbClr val="339933"/>
                </a:solidFill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</a:rPr>
              <a:t>)</a:t>
            </a:r>
            <a:endParaRPr lang="en-US" sz="2400" dirty="0"/>
          </a:p>
          <a:p>
            <a:pPr marL="857250" lvl="1" indent="-457200"/>
            <a:r>
              <a:rPr lang="en-US" sz="2200" dirty="0"/>
              <a:t>the </a:t>
            </a:r>
            <a:r>
              <a:rPr lang="en-US" sz="2200" dirty="0" smtClean="0"/>
              <a:t>functions are </a:t>
            </a:r>
            <a:r>
              <a:rPr lang="en-US" sz="2200" dirty="0"/>
              <a:t>the </a:t>
            </a:r>
            <a:r>
              <a:rPr lang="en-US" sz="2200" dirty="0" smtClean="0"/>
              <a:t>same size, multiply by a logarithmic factor.</a:t>
            </a:r>
            <a:endParaRPr lang="en-US" sz="2200" dirty="0"/>
          </a:p>
          <a:p>
            <a:pPr marL="914400" lvl="1" indent="-514350"/>
            <a:endParaRPr lang="en-US" sz="1200" b="1" dirty="0">
              <a:solidFill>
                <a:srgbClr val="00B050"/>
              </a:solidFill>
              <a:latin typeface="Times New Roman" pitchFamily="18" charset="0"/>
              <a:sym typeface="Symbol" pitchFamily="18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091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Master Theorem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Some technicalities:</a:t>
            </a:r>
          </a:p>
          <a:p>
            <a:pPr marL="0" indent="0">
              <a:buNone/>
            </a:pPr>
            <a:r>
              <a:rPr lang="en-US" sz="2400" u="sng" dirty="0" smtClean="0"/>
              <a:t>Case 1: </a:t>
            </a:r>
            <a:r>
              <a:rPr lang="en-US" sz="2400" dirty="0" smtClean="0"/>
              <a:t>If  </a:t>
            </a:r>
            <a:r>
              <a:rPr lang="en-US" sz="2400" b="1" i="1" dirty="0" smtClean="0">
                <a:solidFill>
                  <a:srgbClr val="339933"/>
                </a:solidFill>
              </a:rPr>
              <a:t>f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smtClean="0">
                <a:solidFill>
                  <a:srgbClr val="339933"/>
                </a:solidFill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</a:rPr>
              <a:t>) = </a:t>
            </a:r>
            <a:r>
              <a:rPr lang="en-US" sz="2400" b="1" i="1" dirty="0" smtClean="0">
                <a:solidFill>
                  <a:srgbClr val="339933"/>
                </a:solidFill>
              </a:rPr>
              <a:t>O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err="1" smtClean="0">
                <a:solidFill>
                  <a:srgbClr val="339933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4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400" b="1" baseline="30000" dirty="0" smtClean="0">
                <a:solidFill>
                  <a:srgbClr val="339933"/>
                </a:solidFill>
              </a:rPr>
              <a:t>–</a:t>
            </a:r>
            <a:r>
              <a:rPr lang="en-US" sz="2400" b="1" baseline="30000" dirty="0" smtClean="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 for some constant </a:t>
            </a:r>
            <a:r>
              <a:rPr lang="en-US" sz="2400" dirty="0" smtClean="0">
                <a:sym typeface="Symbol" pitchFamily="18" charset="2"/>
              </a:rPr>
              <a:t> &gt; 0, then </a:t>
            </a:r>
            <a:r>
              <a:rPr lang="en-US" sz="2400" b="1" i="1" dirty="0" smtClean="0">
                <a:solidFill>
                  <a:srgbClr val="339933"/>
                </a:solidFill>
                <a:sym typeface="Symbol" pitchFamily="18" charset="2"/>
              </a:rPr>
              <a:t>T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rgbClr val="339933"/>
                </a:solidFill>
                <a:sym typeface="Symbol" pitchFamily="18" charset="2"/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) = (</a:t>
            </a:r>
            <a:r>
              <a:rPr lang="en-US" sz="2400" b="1" i="1" dirty="0" err="1" smtClean="0">
                <a:solidFill>
                  <a:srgbClr val="339933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4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400" b="1" dirty="0" smtClean="0">
                <a:solidFill>
                  <a:srgbClr val="339933"/>
                </a:solidFill>
              </a:rPr>
              <a:t>)</a:t>
            </a:r>
            <a:r>
              <a:rPr lang="en-US" sz="2400" dirty="0" smtClean="0"/>
              <a:t>.</a:t>
            </a:r>
          </a:p>
          <a:p>
            <a:pPr lvl="1" indent="-342900"/>
            <a:r>
              <a:rPr lang="en-US" sz="2200" b="1" i="1" dirty="0" smtClean="0">
                <a:solidFill>
                  <a:srgbClr val="339933"/>
                </a:solidFill>
              </a:rPr>
              <a:t>f</a:t>
            </a:r>
            <a:r>
              <a:rPr lang="en-US" sz="2200" b="1" dirty="0" smtClean="0">
                <a:solidFill>
                  <a:srgbClr val="339933"/>
                </a:solidFill>
              </a:rPr>
              <a:t>(</a:t>
            </a:r>
            <a:r>
              <a:rPr lang="en-US" sz="2200" b="1" i="1" dirty="0" smtClean="0">
                <a:solidFill>
                  <a:srgbClr val="339933"/>
                </a:solidFill>
              </a:rPr>
              <a:t>n</a:t>
            </a:r>
            <a:r>
              <a:rPr lang="en-US" sz="2200" b="1" dirty="0" smtClean="0">
                <a:solidFill>
                  <a:srgbClr val="339933"/>
                </a:solidFill>
              </a:rPr>
              <a:t>)</a:t>
            </a:r>
            <a:r>
              <a:rPr lang="en-US" sz="2200" dirty="0" smtClean="0"/>
              <a:t> must be </a:t>
            </a:r>
            <a:r>
              <a:rPr lang="en-US" sz="2200" dirty="0" err="1" smtClean="0"/>
              <a:t>polynomially</a:t>
            </a:r>
            <a:r>
              <a:rPr lang="en-US" sz="2200" dirty="0" smtClean="0"/>
              <a:t> smaller than </a:t>
            </a:r>
            <a:r>
              <a:rPr lang="en-US" sz="2200" b="1" i="1" dirty="0" err="1" smtClean="0">
                <a:solidFill>
                  <a:srgbClr val="339933"/>
                </a:solidFill>
              </a:rPr>
              <a:t>n</a:t>
            </a:r>
            <a:r>
              <a:rPr lang="en-US" sz="22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2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2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200" dirty="0" smtClean="0"/>
              <a:t>. That is, </a:t>
            </a:r>
            <a:r>
              <a:rPr lang="en-US" sz="2200" b="1" i="1" dirty="0" smtClean="0">
                <a:solidFill>
                  <a:srgbClr val="339933"/>
                </a:solidFill>
              </a:rPr>
              <a:t>f</a:t>
            </a:r>
            <a:r>
              <a:rPr lang="en-US" sz="2200" b="1" dirty="0" smtClean="0">
                <a:solidFill>
                  <a:srgbClr val="339933"/>
                </a:solidFill>
              </a:rPr>
              <a:t>(</a:t>
            </a:r>
            <a:r>
              <a:rPr lang="en-US" sz="2200" b="1" i="1" dirty="0" smtClean="0">
                <a:solidFill>
                  <a:srgbClr val="339933"/>
                </a:solidFill>
              </a:rPr>
              <a:t>n</a:t>
            </a:r>
            <a:r>
              <a:rPr lang="en-US" sz="2200" b="1" dirty="0" smtClean="0">
                <a:solidFill>
                  <a:srgbClr val="339933"/>
                </a:solidFill>
              </a:rPr>
              <a:t>) </a:t>
            </a:r>
            <a:r>
              <a:rPr lang="en-US" sz="2200" dirty="0" smtClean="0"/>
              <a:t>must be asymptotically smaller than </a:t>
            </a:r>
            <a:r>
              <a:rPr lang="en-US" sz="2200" b="1" i="1" dirty="0" err="1" smtClean="0">
                <a:solidFill>
                  <a:srgbClr val="339933"/>
                </a:solidFill>
              </a:rPr>
              <a:t>n</a:t>
            </a:r>
            <a:r>
              <a:rPr lang="en-US" sz="22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2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2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200" b="1" i="1" baseline="30000" dirty="0" smtClean="0">
                <a:solidFill>
                  <a:srgbClr val="339933"/>
                </a:solidFill>
              </a:rPr>
              <a:t> </a:t>
            </a:r>
            <a:r>
              <a:rPr lang="en-US" sz="2200" dirty="0" smtClean="0"/>
              <a:t>by a factor of </a:t>
            </a:r>
            <a:r>
              <a:rPr lang="en-US" sz="2200" b="1" i="1" dirty="0" smtClean="0">
                <a:solidFill>
                  <a:srgbClr val="339933"/>
                </a:solidFill>
              </a:rPr>
              <a:t>n</a:t>
            </a:r>
            <a:r>
              <a:rPr lang="en-US" sz="2000" b="1" baseline="30000" dirty="0" smtClean="0">
                <a:solidFill>
                  <a:srgbClr val="339933"/>
                </a:solidFill>
                <a:sym typeface="Symbol" pitchFamily="18" charset="2"/>
              </a:rPr>
              <a:t> </a:t>
            </a:r>
            <a:r>
              <a:rPr lang="en-US" sz="2200" dirty="0" smtClean="0"/>
              <a:t> </a:t>
            </a:r>
          </a:p>
          <a:p>
            <a:pPr marL="0" indent="0">
              <a:buNone/>
            </a:pPr>
            <a:r>
              <a:rPr lang="en-US" sz="2400" u="sng" dirty="0" smtClean="0"/>
              <a:t>Case 3: </a:t>
            </a:r>
            <a:r>
              <a:rPr lang="en-US" sz="2400" dirty="0" smtClean="0"/>
              <a:t>If  </a:t>
            </a:r>
            <a:r>
              <a:rPr lang="en-US" sz="2400" b="1" i="1" dirty="0" smtClean="0">
                <a:solidFill>
                  <a:srgbClr val="339933"/>
                </a:solidFill>
              </a:rPr>
              <a:t>f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smtClean="0">
                <a:solidFill>
                  <a:srgbClr val="339933"/>
                </a:solidFill>
              </a:rPr>
              <a:t>n</a:t>
            </a:r>
            <a:r>
              <a:rPr lang="en-US" sz="2400" b="1" dirty="0" smtClean="0">
                <a:solidFill>
                  <a:srgbClr val="339933"/>
                </a:solidFill>
              </a:rPr>
              <a:t>) = 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</a:t>
            </a:r>
            <a:r>
              <a:rPr lang="en-US" sz="2400" b="1" dirty="0" smtClean="0">
                <a:solidFill>
                  <a:srgbClr val="339933"/>
                </a:solidFill>
              </a:rPr>
              <a:t>(</a:t>
            </a:r>
            <a:r>
              <a:rPr lang="en-US" sz="2400" b="1" i="1" dirty="0" err="1" smtClean="0">
                <a:solidFill>
                  <a:srgbClr val="339933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0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4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400" b="1" baseline="30000" dirty="0" smtClean="0">
                <a:solidFill>
                  <a:srgbClr val="339933"/>
                </a:solidFill>
              </a:rPr>
              <a:t>+</a:t>
            </a:r>
            <a:r>
              <a:rPr lang="en-US" sz="2400" b="1" baseline="30000" dirty="0" smtClean="0">
                <a:solidFill>
                  <a:srgbClr val="339933"/>
                </a:solidFill>
                <a:sym typeface="Symbol" pitchFamily="18" charset="2"/>
              </a:rPr>
              <a:t></a:t>
            </a:r>
            <a:r>
              <a:rPr lang="en-US" sz="2400" b="1" dirty="0" smtClean="0">
                <a:solidFill>
                  <a:srgbClr val="339933"/>
                </a:solidFill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/>
              <a:t> for some constant </a:t>
            </a:r>
            <a:r>
              <a:rPr lang="en-US" sz="2400" dirty="0" smtClean="0">
                <a:sym typeface="Symbol" pitchFamily="18" charset="2"/>
              </a:rPr>
              <a:t> &gt; 0, 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and if, for some constant c &lt; 1 and all sufficiently large n,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           we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have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a·f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(n/b)  c f(n),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then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T(n) = (f(n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)).</a:t>
            </a:r>
          </a:p>
          <a:p>
            <a:pPr lvl="1" indent="-342900"/>
            <a:r>
              <a:rPr lang="en-US" sz="2200" b="1" i="1" dirty="0" smtClean="0">
                <a:solidFill>
                  <a:srgbClr val="339933"/>
                </a:solidFill>
              </a:rPr>
              <a:t>f</a:t>
            </a:r>
            <a:r>
              <a:rPr lang="en-US" sz="2200" b="1" dirty="0" smtClean="0">
                <a:solidFill>
                  <a:srgbClr val="339933"/>
                </a:solidFill>
              </a:rPr>
              <a:t>(</a:t>
            </a:r>
            <a:r>
              <a:rPr lang="en-US" sz="2200" b="1" i="1" dirty="0" smtClean="0">
                <a:solidFill>
                  <a:srgbClr val="339933"/>
                </a:solidFill>
              </a:rPr>
              <a:t>n</a:t>
            </a:r>
            <a:r>
              <a:rPr lang="en-US" sz="2200" b="1" dirty="0" smtClean="0">
                <a:solidFill>
                  <a:srgbClr val="339933"/>
                </a:solidFill>
              </a:rPr>
              <a:t>)</a:t>
            </a:r>
            <a:r>
              <a:rPr lang="en-US" sz="2200" dirty="0" smtClean="0"/>
              <a:t> must be </a:t>
            </a:r>
            <a:r>
              <a:rPr lang="en-US" sz="2200" dirty="0" err="1" smtClean="0"/>
              <a:t>polynomially</a:t>
            </a:r>
            <a:r>
              <a:rPr lang="en-US" sz="2200" dirty="0" smtClean="0"/>
              <a:t> larger than </a:t>
            </a:r>
            <a:r>
              <a:rPr lang="en-US" sz="2200" b="1" i="1" dirty="0" err="1" smtClean="0">
                <a:solidFill>
                  <a:srgbClr val="339933"/>
                </a:solidFill>
              </a:rPr>
              <a:t>n</a:t>
            </a:r>
            <a:r>
              <a:rPr lang="en-US" sz="2200" b="1" baseline="30000" dirty="0" err="1" smtClean="0">
                <a:solidFill>
                  <a:srgbClr val="339933"/>
                </a:solidFill>
              </a:rPr>
              <a:t>log</a:t>
            </a:r>
            <a:r>
              <a:rPr lang="en-US" sz="2200" b="1" i="1" baseline="20000" dirty="0" err="1" smtClean="0">
                <a:solidFill>
                  <a:srgbClr val="339933"/>
                </a:solidFill>
              </a:rPr>
              <a:t>b</a:t>
            </a:r>
            <a:r>
              <a:rPr lang="en-US" sz="2200" b="1" i="1" baseline="30000" dirty="0" err="1" smtClean="0">
                <a:solidFill>
                  <a:srgbClr val="339933"/>
                </a:solidFill>
              </a:rPr>
              <a:t>a</a:t>
            </a:r>
            <a:r>
              <a:rPr lang="en-US" sz="2200" dirty="0" smtClean="0"/>
              <a:t>. </a:t>
            </a:r>
          </a:p>
          <a:p>
            <a:endParaRPr lang="en-US" sz="1600" dirty="0">
              <a:solidFill>
                <a:srgbClr val="00B050"/>
              </a:solidFill>
              <a:latin typeface="Times New Roman" pitchFamily="18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sym typeface="Symbol" pitchFamily="18" charset="2"/>
              </a:rPr>
              <a:t>Three cases do not cover all the possibilities for 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f(n)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. There is a gap between cases 1 and 2 when 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f(n)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is not </a:t>
            </a:r>
            <a:r>
              <a:rPr lang="en-US" sz="2200" dirty="0" err="1">
                <a:latin typeface="Times New Roman" pitchFamily="18" charset="0"/>
                <a:sym typeface="Symbol" pitchFamily="18" charset="2"/>
              </a:rPr>
              <a:t>polynomially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smaller. The same applies for cases 2 and 3. If 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f(n)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 falls into one of these gaps, or if the regularity condition (</a:t>
            </a:r>
            <a:r>
              <a:rPr lang="en-US" sz="2200" b="1" dirty="0" err="1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a·f</a:t>
            </a:r>
            <a:r>
              <a:rPr lang="en-US" sz="2200" b="1" dirty="0">
                <a:solidFill>
                  <a:srgbClr val="00B050"/>
                </a:solidFill>
                <a:latin typeface="Times New Roman" pitchFamily="18" charset="0"/>
                <a:sym typeface="Symbol" pitchFamily="18" charset="2"/>
              </a:rPr>
              <a:t>(n/b)  c f(n)</a:t>
            </a:r>
            <a:r>
              <a:rPr lang="en-US" sz="2200" dirty="0">
                <a:latin typeface="Times New Roman" pitchFamily="18" charset="0"/>
                <a:sym typeface="Symbol" pitchFamily="18" charset="2"/>
              </a:rPr>
              <a:t>) in case 3 fails to hold, the master method can not be used to solve the recurrence.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621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/>
              <a:t>Divide-and-Conquer Technique (cont.)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281608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281609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281610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281613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5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6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Method – Examples 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>
                <a:solidFill>
                  <a:srgbClr val="CC3300"/>
                </a:solidFill>
              </a:rPr>
              <a:t>T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) = 16</a:t>
            </a:r>
            <a:r>
              <a:rPr lang="en-US" i="1">
                <a:solidFill>
                  <a:srgbClr val="CC3300"/>
                </a:solidFill>
              </a:rPr>
              <a:t>T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n</a:t>
            </a:r>
            <a:r>
              <a:rPr lang="en-US">
                <a:solidFill>
                  <a:srgbClr val="CC3300"/>
                </a:solidFill>
              </a:rPr>
              <a:t>/4)+</a:t>
            </a:r>
            <a:r>
              <a:rPr lang="en-US" i="1">
                <a:solidFill>
                  <a:srgbClr val="CC3300"/>
                </a:solidFill>
              </a:rPr>
              <a:t>n</a:t>
            </a:r>
            <a:endParaRPr lang="en-US">
              <a:solidFill>
                <a:srgbClr val="CC3300"/>
              </a:solidFill>
            </a:endParaRPr>
          </a:p>
          <a:p>
            <a:pPr lvl="1"/>
            <a:r>
              <a:rPr lang="en-US" i="1"/>
              <a:t>a </a:t>
            </a:r>
            <a:r>
              <a:rPr lang="en-US"/>
              <a:t>= 16, </a:t>
            </a:r>
            <a:r>
              <a:rPr lang="en-US" i="1"/>
              <a:t>b</a:t>
            </a:r>
            <a:r>
              <a:rPr lang="en-US"/>
              <a:t> = 4, 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</a:t>
            </a:r>
            <a:r>
              <a:rPr lang="en-US" i="1"/>
              <a:t> = n</a:t>
            </a:r>
            <a:r>
              <a:rPr lang="en-US" baseline="30000"/>
              <a:t>log</a:t>
            </a:r>
            <a:r>
              <a:rPr lang="en-US" sz="2000" baseline="20000"/>
              <a:t>4</a:t>
            </a:r>
            <a:r>
              <a:rPr lang="en-US" sz="2400" baseline="30000"/>
              <a:t>16</a:t>
            </a:r>
            <a:r>
              <a:rPr lang="en-US" i="1"/>
              <a:t> = n</a:t>
            </a:r>
            <a:r>
              <a:rPr lang="en-US" baseline="30000"/>
              <a:t>2</a:t>
            </a:r>
            <a:r>
              <a:rPr lang="en-US"/>
              <a:t>.</a:t>
            </a:r>
          </a:p>
          <a:p>
            <a:pPr lvl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n</a:t>
            </a:r>
            <a:r>
              <a:rPr lang="en-US"/>
              <a:t>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a-</a:t>
            </a:r>
            <a:r>
              <a:rPr lang="en-US" baseline="30000">
                <a:sym typeface="Symbol" pitchFamily="18" charset="2"/>
              </a:rPr>
              <a:t></a:t>
            </a:r>
            <a:r>
              <a:rPr lang="en-US">
                <a:sym typeface="Symbol" pitchFamily="18" charset="2"/>
              </a:rPr>
              <a:t>) = </a:t>
            </a:r>
            <a:r>
              <a:rPr lang="en-US" i="1">
                <a:sym typeface="Symbol" pitchFamily="18" charset="2"/>
              </a:rPr>
              <a:t>O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/>
              <a:t>2</a:t>
            </a:r>
            <a:r>
              <a:rPr lang="en-US" i="1" baseline="30000"/>
              <a:t>-</a:t>
            </a:r>
            <a:r>
              <a:rPr lang="en-US" baseline="30000">
                <a:sym typeface="Symbol" pitchFamily="18" charset="2"/>
              </a:rPr>
              <a:t> </a:t>
            </a:r>
            <a:r>
              <a:rPr lang="en-US">
                <a:sym typeface="Symbol" pitchFamily="18" charset="2"/>
              </a:rPr>
              <a:t>), where  = 1 </a:t>
            </a:r>
            <a:r>
              <a:rPr lang="en-US" sz="2400" b="1">
                <a:solidFill>
                  <a:schemeClr val="hlink"/>
                </a:solidFill>
                <a:sym typeface="Symbol" pitchFamily="18" charset="2"/>
              </a:rPr>
              <a:t> Case 1.</a:t>
            </a:r>
            <a:endParaRPr lang="en-US" sz="3200" b="1">
              <a:solidFill>
                <a:schemeClr val="hlink"/>
              </a:solidFill>
              <a:sym typeface="Symbol" pitchFamily="18" charset="2"/>
            </a:endParaRPr>
          </a:p>
          <a:p>
            <a:pPr lvl="1"/>
            <a:r>
              <a:rPr lang="en-US">
                <a:sym typeface="Symbol" pitchFamily="18" charset="2"/>
              </a:rPr>
              <a:t>Hence,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= (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 </a:t>
            </a:r>
            <a:r>
              <a:rPr lang="en-US">
                <a:sym typeface="Symbol" pitchFamily="18" charset="2"/>
              </a:rPr>
              <a:t>) = (</a:t>
            </a:r>
            <a:r>
              <a:rPr lang="en-US" i="1">
                <a:sym typeface="Symbol" pitchFamily="18" charset="2"/>
              </a:rPr>
              <a:t>n</a:t>
            </a:r>
            <a:r>
              <a:rPr lang="en-US" baseline="30000"/>
              <a:t>2</a:t>
            </a:r>
            <a:r>
              <a:rPr lang="en-US">
                <a:sym typeface="Symbol" pitchFamily="18" charset="2"/>
              </a:rPr>
              <a:t>).</a:t>
            </a:r>
          </a:p>
          <a:p>
            <a:pPr lvl="1"/>
            <a:endParaRPr lang="en-US">
              <a:sym typeface="Symbol" pitchFamily="18" charset="2"/>
            </a:endParaRPr>
          </a:p>
          <a:p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= T</a:t>
            </a:r>
            <a:r>
              <a:rPr lang="en-US" sz="2800">
                <a:solidFill>
                  <a:srgbClr val="CC3300"/>
                </a:solidFill>
              </a:rPr>
              <a:t>(3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/7)</a:t>
            </a:r>
            <a:r>
              <a:rPr lang="en-US" sz="2800" i="1">
                <a:solidFill>
                  <a:srgbClr val="CC3300"/>
                </a:solidFill>
              </a:rPr>
              <a:t> + </a:t>
            </a:r>
            <a:r>
              <a:rPr lang="en-US" sz="2800">
                <a:solidFill>
                  <a:srgbClr val="CC3300"/>
                </a:solidFill>
              </a:rPr>
              <a:t>1</a:t>
            </a:r>
          </a:p>
          <a:p>
            <a:pPr lvl="1"/>
            <a:r>
              <a:rPr lang="en-US"/>
              <a:t> </a:t>
            </a:r>
            <a:r>
              <a:rPr lang="en-US" i="1"/>
              <a:t>a = </a:t>
            </a:r>
            <a:r>
              <a:rPr lang="en-US"/>
              <a:t>1</a:t>
            </a:r>
            <a:r>
              <a:rPr lang="en-US" i="1"/>
              <a:t>, b=</a:t>
            </a:r>
            <a:r>
              <a:rPr lang="en-US"/>
              <a:t>7/3</a:t>
            </a:r>
            <a:r>
              <a:rPr lang="en-US" i="1"/>
              <a:t>, </a:t>
            </a:r>
            <a:r>
              <a:rPr lang="en-US"/>
              <a:t>and</a:t>
            </a:r>
            <a:r>
              <a:rPr lang="en-US" i="1"/>
              <a:t> 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</a:t>
            </a:r>
            <a:r>
              <a:rPr lang="en-US" i="1"/>
              <a:t> = n</a:t>
            </a:r>
            <a:r>
              <a:rPr lang="en-US" baseline="30000"/>
              <a:t>log</a:t>
            </a:r>
            <a:r>
              <a:rPr lang="en-US" i="1" baseline="30000"/>
              <a:t> </a:t>
            </a:r>
            <a:r>
              <a:rPr lang="en-US" sz="2000" baseline="20000"/>
              <a:t>7/3</a:t>
            </a:r>
            <a:r>
              <a:rPr lang="en-US" i="1" baseline="20000"/>
              <a:t> </a:t>
            </a:r>
            <a:r>
              <a:rPr lang="en-US" baseline="30000"/>
              <a:t>1</a:t>
            </a:r>
            <a:r>
              <a:rPr lang="en-US" i="1"/>
              <a:t> = n</a:t>
            </a:r>
            <a:r>
              <a:rPr lang="en-US" baseline="30000"/>
              <a:t>0</a:t>
            </a:r>
            <a:r>
              <a:rPr lang="en-US" i="1"/>
              <a:t> = </a:t>
            </a:r>
            <a:r>
              <a:rPr lang="en-US"/>
              <a:t>1</a:t>
            </a:r>
            <a:endParaRPr lang="en-US">
              <a:sym typeface="Symbol" pitchFamily="18" charset="2"/>
            </a:endParaRPr>
          </a:p>
          <a:p>
            <a:pPr lvl="1"/>
            <a:r>
              <a:rPr lang="en-US" i="1"/>
              <a:t> 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1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 b="1">
                <a:solidFill>
                  <a:schemeClr val="hlink"/>
                </a:solidFill>
                <a:sym typeface="Symbol" pitchFamily="18" charset="2"/>
              </a:rPr>
              <a:t></a:t>
            </a:r>
            <a:r>
              <a:rPr lang="en-US" b="1">
                <a:solidFill>
                  <a:schemeClr val="hlink"/>
                </a:solidFill>
              </a:rPr>
              <a:t> Case 2</a:t>
            </a:r>
            <a:r>
              <a:rPr lang="en-US"/>
              <a:t>.</a:t>
            </a:r>
          </a:p>
          <a:p>
            <a:pPr lvl="1"/>
            <a:r>
              <a:rPr lang="en-US"/>
              <a:t>Therefore,</a:t>
            </a:r>
            <a:r>
              <a:rPr lang="en-US" i="1"/>
              <a:t> 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400" i="1" baseline="20000"/>
              <a:t>b</a:t>
            </a:r>
            <a:r>
              <a:rPr lang="en-US" sz="3200" i="1" baseline="30000"/>
              <a:t>a </a:t>
            </a:r>
            <a:r>
              <a:rPr lang="en-US"/>
              <a:t>lg</a:t>
            </a:r>
            <a:r>
              <a:rPr lang="en-US" i="1"/>
              <a:t> 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(lg</a:t>
            </a:r>
            <a:r>
              <a:rPr lang="en-US" i="1"/>
              <a:t> n</a:t>
            </a:r>
            <a:r>
              <a:rPr lang="en-US"/>
              <a:t>)</a:t>
            </a:r>
          </a:p>
          <a:p>
            <a:pPr lvl="1"/>
            <a:endParaRPr lang="en-US" i="1">
              <a:sym typeface="Symbol" pitchFamily="18" charset="2"/>
            </a:endParaRPr>
          </a:p>
          <a:p>
            <a:pPr lvl="1">
              <a:buFont typeface="Wingdings" pitchFamily="2" charset="2"/>
              <a:buNone/>
            </a:pPr>
            <a:endParaRPr lang="en-US" i="1" baseline="30000"/>
          </a:p>
          <a:p>
            <a:pPr lvl="1"/>
            <a:endParaRPr lang="en-US" i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5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Method – Examples 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43938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= </a:t>
            </a:r>
            <a:r>
              <a:rPr lang="en-US" sz="2800">
                <a:solidFill>
                  <a:srgbClr val="CC3300"/>
                </a:solidFill>
              </a:rPr>
              <a:t>3</a:t>
            </a: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/4)</a:t>
            </a:r>
            <a:r>
              <a:rPr lang="en-US" sz="2800" i="1">
                <a:solidFill>
                  <a:srgbClr val="CC3300"/>
                </a:solidFill>
              </a:rPr>
              <a:t> + n </a:t>
            </a:r>
            <a:r>
              <a:rPr lang="en-US" sz="2800">
                <a:solidFill>
                  <a:srgbClr val="CC3300"/>
                </a:solidFill>
              </a:rPr>
              <a:t>lg</a:t>
            </a:r>
            <a:r>
              <a:rPr lang="en-US" sz="2800" i="1">
                <a:solidFill>
                  <a:srgbClr val="CC3300"/>
                </a:solidFill>
              </a:rPr>
              <a:t> n</a:t>
            </a:r>
          </a:p>
          <a:p>
            <a:pPr lvl="1">
              <a:lnSpc>
                <a:spcPct val="90000"/>
              </a:lnSpc>
            </a:pPr>
            <a:r>
              <a:rPr lang="en-US"/>
              <a:t> </a:t>
            </a:r>
            <a:r>
              <a:rPr lang="en-US" i="1"/>
              <a:t>a = </a:t>
            </a:r>
            <a:r>
              <a:rPr lang="en-US"/>
              <a:t>3</a:t>
            </a:r>
            <a:r>
              <a:rPr lang="en-US" i="1"/>
              <a:t>, b=</a:t>
            </a:r>
            <a:r>
              <a:rPr lang="en-US"/>
              <a:t>4</a:t>
            </a:r>
            <a:r>
              <a:rPr lang="en-US" i="1"/>
              <a:t>, </a:t>
            </a:r>
            <a:r>
              <a:rPr lang="en-US" sz="2600"/>
              <a:t>thus</a:t>
            </a:r>
            <a:r>
              <a:rPr lang="en-US" i="1"/>
              <a:t> 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</a:t>
            </a:r>
            <a:r>
              <a:rPr lang="en-US" i="1"/>
              <a:t> = n</a:t>
            </a:r>
            <a:r>
              <a:rPr lang="en-US" baseline="30000"/>
              <a:t>log</a:t>
            </a:r>
            <a:r>
              <a:rPr lang="en-US" sz="2000" baseline="20000"/>
              <a:t>4</a:t>
            </a:r>
            <a:r>
              <a:rPr lang="en-US" baseline="30000"/>
              <a:t>3</a:t>
            </a:r>
            <a:r>
              <a:rPr lang="en-US" i="1"/>
              <a:t> = 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0</a:t>
            </a:r>
            <a:r>
              <a:rPr lang="en-US" i="1" baseline="30000"/>
              <a:t>.</a:t>
            </a:r>
            <a:r>
              <a:rPr lang="en-US" baseline="30000"/>
              <a:t>793</a:t>
            </a:r>
            <a:r>
              <a:rPr lang="en-US"/>
              <a:t>)</a:t>
            </a:r>
            <a:endParaRPr lang="en-US" i="1"/>
          </a:p>
          <a:p>
            <a:pPr lvl="1">
              <a:lnSpc>
                <a:spcPct val="90000"/>
              </a:lnSpc>
            </a:pPr>
            <a:r>
              <a:rPr lang="en-US" i="1"/>
              <a:t> 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n </a:t>
            </a:r>
            <a:r>
              <a:rPr lang="en-US"/>
              <a:t>lg</a:t>
            </a:r>
            <a:r>
              <a:rPr lang="en-US" i="1"/>
              <a:t> n = </a:t>
            </a:r>
            <a:r>
              <a:rPr lang="en-US">
                <a:sym typeface="Symbol" pitchFamily="18" charset="2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baseline="20000"/>
              <a:t>4</a:t>
            </a:r>
            <a:r>
              <a:rPr lang="en-US" baseline="30000"/>
              <a:t>3</a:t>
            </a:r>
            <a:r>
              <a:rPr lang="en-US" i="1" baseline="30000"/>
              <a:t> + </a:t>
            </a:r>
            <a:r>
              <a:rPr lang="en-US" i="1" baseline="30000">
                <a:sym typeface="Symbol" pitchFamily="18" charset="2"/>
              </a:rPr>
              <a:t></a:t>
            </a:r>
            <a:r>
              <a:rPr lang="en-US" i="1"/>
              <a:t> 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/>
              <a:t>where </a:t>
            </a:r>
            <a:r>
              <a:rPr lang="en-US" i="1">
                <a:sym typeface="Symbol" pitchFamily="18" charset="2"/>
              </a:rPr>
              <a:t></a:t>
            </a:r>
            <a:r>
              <a:rPr lang="en-US" i="1"/>
              <a:t> </a:t>
            </a:r>
            <a:r>
              <a:rPr lang="en-US">
                <a:sym typeface="Symbol" pitchFamily="18" charset="2"/>
              </a:rPr>
              <a:t>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0</a:t>
            </a:r>
            <a:r>
              <a:rPr lang="en-US" i="1">
                <a:sym typeface="Symbol" pitchFamily="18" charset="2"/>
              </a:rPr>
              <a:t>.</a:t>
            </a:r>
            <a:r>
              <a:rPr lang="en-US">
                <a:sym typeface="Symbol" pitchFamily="18" charset="2"/>
              </a:rPr>
              <a:t>2</a:t>
            </a:r>
            <a:r>
              <a:rPr lang="en-US"/>
              <a:t> </a:t>
            </a:r>
            <a:r>
              <a:rPr lang="en-US" b="1">
                <a:solidFill>
                  <a:srgbClr val="CC3300"/>
                </a:solidFill>
                <a:sym typeface="Symbol" pitchFamily="18" charset="2"/>
              </a:rPr>
              <a:t></a:t>
            </a:r>
            <a:r>
              <a:rPr lang="en-US" b="1">
                <a:solidFill>
                  <a:srgbClr val="CC3300"/>
                </a:solidFill>
              </a:rPr>
              <a:t> Case 3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Therefore,</a:t>
            </a:r>
            <a:r>
              <a:rPr lang="en-US" i="1"/>
              <a:t> 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</a:t>
            </a:r>
            <a:r>
              <a:rPr lang="en-US" i="1"/>
              <a:t> = </a:t>
            </a:r>
            <a:r>
              <a:rPr lang="en-US">
                <a:sym typeface="Symbol" pitchFamily="18" charset="2"/>
              </a:rPr>
              <a:t></a:t>
            </a:r>
            <a:r>
              <a:rPr lang="en-US"/>
              <a:t>(</a:t>
            </a:r>
            <a:r>
              <a:rPr lang="en-US" i="1"/>
              <a:t>n </a:t>
            </a:r>
            <a:r>
              <a:rPr lang="en-US"/>
              <a:t>lg</a:t>
            </a:r>
            <a:r>
              <a:rPr lang="en-US" i="1"/>
              <a:t> n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</a:pPr>
            <a:endParaRPr lang="en-US" sz="2800" i="1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 i="1">
                <a:solidFill>
                  <a:srgbClr val="CC3300"/>
                </a:solidFill>
              </a:rPr>
              <a:t> = </a:t>
            </a:r>
            <a:r>
              <a:rPr lang="en-US" sz="2800">
                <a:solidFill>
                  <a:srgbClr val="CC3300"/>
                </a:solidFill>
              </a:rPr>
              <a:t>2</a:t>
            </a:r>
            <a:r>
              <a:rPr lang="en-US" sz="2800" i="1">
                <a:solidFill>
                  <a:srgbClr val="CC3300"/>
                </a:solidFill>
              </a:rPr>
              <a:t>T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/2)</a:t>
            </a:r>
            <a:r>
              <a:rPr lang="en-US" sz="2800" i="1">
                <a:solidFill>
                  <a:srgbClr val="CC3300"/>
                </a:solidFill>
              </a:rPr>
              <a:t> + n </a:t>
            </a:r>
            <a:r>
              <a:rPr lang="en-US" sz="2800">
                <a:solidFill>
                  <a:srgbClr val="CC3300"/>
                </a:solidFill>
              </a:rPr>
              <a:t>lg</a:t>
            </a:r>
            <a:r>
              <a:rPr lang="en-US" sz="2800" i="1">
                <a:solidFill>
                  <a:srgbClr val="CC3300"/>
                </a:solidFill>
              </a:rPr>
              <a:t> n</a:t>
            </a:r>
          </a:p>
          <a:p>
            <a:pPr lvl="1">
              <a:lnSpc>
                <a:spcPct val="90000"/>
              </a:lnSpc>
            </a:pPr>
            <a:r>
              <a:rPr lang="en-US"/>
              <a:t> </a:t>
            </a:r>
            <a:r>
              <a:rPr lang="en-US" i="1"/>
              <a:t>a = </a:t>
            </a:r>
            <a:r>
              <a:rPr lang="en-US"/>
              <a:t>2</a:t>
            </a:r>
            <a:r>
              <a:rPr lang="en-US" i="1"/>
              <a:t>, b=</a:t>
            </a:r>
            <a:r>
              <a:rPr lang="en-US"/>
              <a:t>2</a:t>
            </a:r>
            <a:r>
              <a:rPr lang="en-US" i="1"/>
              <a:t>, 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</a:t>
            </a:r>
            <a:r>
              <a:rPr lang="en-US" i="1"/>
              <a:t> = n </a:t>
            </a:r>
            <a:r>
              <a:rPr lang="en-US"/>
              <a:t>lg</a:t>
            </a:r>
            <a:r>
              <a:rPr lang="en-US" i="1"/>
              <a:t> n, </a:t>
            </a:r>
            <a:r>
              <a:rPr lang="en-US"/>
              <a:t>and 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</a:t>
            </a:r>
            <a:r>
              <a:rPr lang="en-US" i="1"/>
              <a:t> = n</a:t>
            </a:r>
            <a:r>
              <a:rPr lang="en-US" baseline="30000"/>
              <a:t>log</a:t>
            </a:r>
            <a:r>
              <a:rPr lang="en-US" sz="2000" baseline="20000"/>
              <a:t>2</a:t>
            </a:r>
            <a:r>
              <a:rPr lang="en-US" baseline="30000"/>
              <a:t>2</a:t>
            </a:r>
            <a:r>
              <a:rPr lang="en-US" i="1"/>
              <a:t> = n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sz="2400"/>
              <a:t>  </a:t>
            </a:r>
            <a:r>
              <a:rPr lang="en-US" sz="2600" b="1" i="1">
                <a:solidFill>
                  <a:schemeClr val="hlink"/>
                </a:solidFill>
              </a:rPr>
              <a:t>f</a:t>
            </a:r>
            <a:r>
              <a:rPr lang="en-US" sz="2600" b="1">
                <a:solidFill>
                  <a:schemeClr val="hlink"/>
                </a:solidFill>
              </a:rPr>
              <a:t>(</a:t>
            </a:r>
            <a:r>
              <a:rPr lang="en-US" sz="2600" b="1" i="1">
                <a:solidFill>
                  <a:schemeClr val="hlink"/>
                </a:solidFill>
              </a:rPr>
              <a:t>n</a:t>
            </a:r>
            <a:r>
              <a:rPr lang="en-US" sz="2600" b="1">
                <a:solidFill>
                  <a:schemeClr val="hlink"/>
                </a:solidFill>
              </a:rPr>
              <a:t>)</a:t>
            </a:r>
            <a:r>
              <a:rPr lang="en-US" sz="2600" i="1"/>
              <a:t> </a:t>
            </a:r>
            <a:r>
              <a:rPr lang="en-US" sz="2600"/>
              <a:t>is asymptotically larger than</a:t>
            </a:r>
            <a:r>
              <a:rPr lang="en-US" sz="2400"/>
              <a:t> </a:t>
            </a:r>
            <a:r>
              <a:rPr lang="en-US" i="1"/>
              <a:t>n</a:t>
            </a:r>
            <a:r>
              <a:rPr lang="en-US" baseline="30000"/>
              <a:t>log</a:t>
            </a:r>
            <a:r>
              <a:rPr lang="en-US" sz="2000" i="1" baseline="20000"/>
              <a:t>b</a:t>
            </a:r>
            <a:r>
              <a:rPr lang="en-US" i="1" baseline="30000"/>
              <a:t>a</a:t>
            </a:r>
            <a:r>
              <a:rPr lang="en-US" sz="2400"/>
              <a:t>, </a:t>
            </a:r>
            <a:r>
              <a:rPr lang="en-US" sz="2500"/>
              <a:t>but </a:t>
            </a:r>
            <a:r>
              <a:rPr lang="en-US" sz="2500">
                <a:solidFill>
                  <a:schemeClr val="hlink"/>
                </a:solidFill>
              </a:rPr>
              <a:t>not polynomially larger</a:t>
            </a:r>
            <a:r>
              <a:rPr lang="en-US" sz="2500"/>
              <a:t>. The ratio lg</a:t>
            </a:r>
            <a:r>
              <a:rPr lang="en-US" sz="2500" i="1"/>
              <a:t> n</a:t>
            </a:r>
            <a:r>
              <a:rPr lang="en-US" sz="2500"/>
              <a:t> is asymptotically less than </a:t>
            </a:r>
            <a:r>
              <a:rPr lang="en-US" sz="2500" i="1"/>
              <a:t>n</a:t>
            </a:r>
            <a:r>
              <a:rPr lang="en-US" sz="2500" i="1" baseline="30000">
                <a:sym typeface="Symbol" pitchFamily="18" charset="2"/>
              </a:rPr>
              <a:t></a:t>
            </a:r>
            <a:r>
              <a:rPr lang="en-US" sz="2500"/>
              <a:t> for any positive </a:t>
            </a:r>
            <a:r>
              <a:rPr lang="en-US" sz="2400" i="1">
                <a:sym typeface="Symbol" pitchFamily="18" charset="2"/>
              </a:rPr>
              <a:t></a:t>
            </a:r>
            <a:r>
              <a:rPr lang="en-US" sz="2500"/>
              <a:t>.   Thus, the Master Theorem </a:t>
            </a:r>
            <a:r>
              <a:rPr lang="en-US" sz="2500" b="1" i="1">
                <a:solidFill>
                  <a:schemeClr val="hlink"/>
                </a:solidFill>
              </a:rPr>
              <a:t>doesn’t</a:t>
            </a:r>
            <a:r>
              <a:rPr lang="en-US" sz="2500"/>
              <a:t> apply here.</a:t>
            </a:r>
          </a:p>
          <a:p>
            <a:pPr lvl="1">
              <a:lnSpc>
                <a:spcPct val="90000"/>
              </a:lnSpc>
            </a:pPr>
            <a:endParaRPr lang="en-US" sz="2400" i="1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02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Theorem – What it means?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08063"/>
            <a:ext cx="8458200" cy="5087937"/>
          </a:xfrm>
        </p:spPr>
        <p:txBody>
          <a:bodyPr/>
          <a:lstStyle/>
          <a:p>
            <a:pPr marL="609600" indent="-609600"/>
            <a:r>
              <a:rPr lang="en-US" b="1">
                <a:solidFill>
                  <a:srgbClr val="CC3300"/>
                </a:solidFill>
              </a:rPr>
              <a:t>Case 1:</a:t>
            </a:r>
            <a:r>
              <a:rPr lang="en-US"/>
              <a:t> </a:t>
            </a:r>
            <a:r>
              <a:rPr lang="en-US" sz="2800">
                <a:solidFill>
                  <a:schemeClr val="tx1"/>
                </a:solidFill>
              </a:rPr>
              <a:t>If  </a:t>
            </a:r>
            <a:r>
              <a:rPr lang="en-US" sz="2800" i="1">
                <a:solidFill>
                  <a:srgbClr val="CC3300"/>
                </a:solidFill>
              </a:rPr>
              <a:t>f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 = </a:t>
            </a:r>
            <a:r>
              <a:rPr lang="en-US" sz="2800" i="1">
                <a:solidFill>
                  <a:srgbClr val="CC3300"/>
                </a:solidFill>
              </a:rPr>
              <a:t>O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 baseline="30000">
                <a:solidFill>
                  <a:srgbClr val="CC3300"/>
                </a:solidFill>
              </a:rPr>
              <a:t>log</a:t>
            </a:r>
            <a:r>
              <a:rPr lang="en-US" sz="1800" i="1" baseline="20000">
                <a:solidFill>
                  <a:srgbClr val="CC3300"/>
                </a:solidFill>
              </a:rPr>
              <a:t>b</a:t>
            </a:r>
            <a:r>
              <a:rPr lang="en-US" sz="2800" i="1" baseline="30000">
                <a:solidFill>
                  <a:srgbClr val="CC3300"/>
                </a:solidFill>
              </a:rPr>
              <a:t>a</a:t>
            </a:r>
            <a:r>
              <a:rPr lang="en-US" sz="2800" baseline="30000">
                <a:solidFill>
                  <a:srgbClr val="CC3300"/>
                </a:solidFill>
              </a:rPr>
              <a:t>–</a:t>
            </a:r>
            <a:r>
              <a:rPr lang="en-US" sz="2800" baseline="30000">
                <a:solidFill>
                  <a:srgbClr val="CC3300"/>
                </a:solidFill>
                <a:sym typeface="Symbol" pitchFamily="18" charset="2"/>
              </a:rPr>
              <a:t>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800">
                <a:solidFill>
                  <a:schemeClr val="tx1"/>
                </a:solidFill>
              </a:rPr>
              <a:t> for some constant 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 &gt; 0, then </a:t>
            </a:r>
            <a:r>
              <a:rPr lang="en-US" sz="2800" i="1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 baseline="30000">
                <a:solidFill>
                  <a:srgbClr val="CC3300"/>
                </a:solidFill>
              </a:rPr>
              <a:t>log</a:t>
            </a:r>
            <a:r>
              <a:rPr lang="en-US" sz="1800" i="1" baseline="20000">
                <a:solidFill>
                  <a:srgbClr val="CC3300"/>
                </a:solidFill>
              </a:rPr>
              <a:t>b</a:t>
            </a:r>
            <a:r>
              <a:rPr lang="en-US" sz="2800" i="1" baseline="30000">
                <a:solidFill>
                  <a:srgbClr val="CC3300"/>
                </a:solidFill>
              </a:rPr>
              <a:t>a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pPr marL="990600" lvl="1" indent="-533400"/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 baseline="30000">
                <a:solidFill>
                  <a:schemeClr val="hlink"/>
                </a:solidFill>
              </a:rPr>
              <a:t>log</a:t>
            </a:r>
            <a:r>
              <a:rPr lang="en-US" sz="1600" i="1" baseline="20000">
                <a:solidFill>
                  <a:schemeClr val="hlink"/>
                </a:solidFill>
              </a:rPr>
              <a:t>b</a:t>
            </a:r>
            <a:r>
              <a:rPr lang="en-US" sz="2400" i="1" baseline="30000">
                <a:solidFill>
                  <a:schemeClr val="hlink"/>
                </a:solidFill>
              </a:rPr>
              <a:t>a </a:t>
            </a:r>
            <a:r>
              <a:rPr lang="en-US" sz="2400" i="1">
                <a:solidFill>
                  <a:schemeClr val="hlink"/>
                </a:solidFill>
              </a:rPr>
              <a:t>= a</a:t>
            </a:r>
            <a:r>
              <a:rPr lang="en-US" sz="2400" baseline="30000">
                <a:solidFill>
                  <a:schemeClr val="hlink"/>
                </a:solidFill>
              </a:rPr>
              <a:t>log</a:t>
            </a:r>
            <a:r>
              <a:rPr lang="en-US" sz="1600" i="1" baseline="20000">
                <a:solidFill>
                  <a:schemeClr val="hlink"/>
                </a:solidFill>
              </a:rPr>
              <a:t>b</a:t>
            </a:r>
            <a:r>
              <a:rPr lang="en-US" sz="2400" i="1" baseline="30000">
                <a:solidFill>
                  <a:schemeClr val="hlink"/>
                </a:solidFill>
              </a:rPr>
              <a:t>n</a:t>
            </a:r>
            <a:r>
              <a:rPr lang="en-US" sz="2400" i="1" baseline="30000"/>
              <a:t> </a:t>
            </a:r>
            <a:r>
              <a:rPr lang="en-US" sz="2400"/>
              <a:t>: Number of leaves in the recursion tree.</a:t>
            </a:r>
          </a:p>
          <a:p>
            <a:pPr marL="990600" lvl="1" indent="-533400"/>
            <a:r>
              <a:rPr lang="en-US" sz="2400" i="1">
                <a:solidFill>
                  <a:schemeClr val="hlink"/>
                </a:solidFill>
              </a:rPr>
              <a:t>f</a:t>
            </a:r>
            <a:r>
              <a:rPr lang="en-US" sz="2400">
                <a:solidFill>
                  <a:schemeClr val="hlink"/>
                </a:solidFill>
              </a:rPr>
              <a:t>(</a:t>
            </a:r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>
                <a:solidFill>
                  <a:schemeClr val="hlink"/>
                </a:solidFill>
              </a:rPr>
              <a:t>) = </a:t>
            </a:r>
            <a:r>
              <a:rPr lang="en-US" sz="2400" i="1">
                <a:solidFill>
                  <a:schemeClr val="hlink"/>
                </a:solidFill>
              </a:rPr>
              <a:t>O</a:t>
            </a:r>
            <a:r>
              <a:rPr lang="en-US" sz="2400">
                <a:solidFill>
                  <a:schemeClr val="hlink"/>
                </a:solidFill>
              </a:rPr>
              <a:t>(</a:t>
            </a:r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 baseline="30000">
                <a:solidFill>
                  <a:schemeClr val="hlink"/>
                </a:solidFill>
              </a:rPr>
              <a:t>log</a:t>
            </a:r>
            <a:r>
              <a:rPr lang="en-US" sz="1600" i="1" baseline="20000">
                <a:solidFill>
                  <a:schemeClr val="hlink"/>
                </a:solidFill>
              </a:rPr>
              <a:t>b</a:t>
            </a:r>
            <a:r>
              <a:rPr lang="en-US" sz="2400" i="1" baseline="30000">
                <a:solidFill>
                  <a:schemeClr val="hlink"/>
                </a:solidFill>
              </a:rPr>
              <a:t>a</a:t>
            </a:r>
            <a:r>
              <a:rPr lang="en-US" sz="2400" baseline="30000">
                <a:solidFill>
                  <a:schemeClr val="hlink"/>
                </a:solidFill>
              </a:rPr>
              <a:t>–</a:t>
            </a:r>
            <a:r>
              <a:rPr lang="en-US" sz="2400" baseline="30000">
                <a:solidFill>
                  <a:schemeClr val="hlink"/>
                </a:solidFill>
                <a:sym typeface="Symbol" pitchFamily="18" charset="2"/>
              </a:rPr>
              <a:t>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z="2400">
                <a:sym typeface="Symbol" pitchFamily="18" charset="2"/>
              </a:rPr>
              <a:t>  Sum of the cost of the nodes at each internal level asymptotically 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smaller</a:t>
            </a:r>
            <a:r>
              <a:rPr lang="en-US" sz="2400">
                <a:sym typeface="Symbol" pitchFamily="18" charset="2"/>
              </a:rPr>
              <a:t> than the cost of leaves by a </a:t>
            </a:r>
            <a:r>
              <a:rPr lang="en-US" sz="2400" i="1">
                <a:solidFill>
                  <a:srgbClr val="CC3300"/>
                </a:solidFill>
                <a:sym typeface="Symbol" pitchFamily="18" charset="2"/>
              </a:rPr>
              <a:t>polynomial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 factor</a:t>
            </a:r>
            <a:r>
              <a:rPr lang="en-US" sz="2400">
                <a:sym typeface="Symbol" pitchFamily="18" charset="2"/>
              </a:rPr>
              <a:t>.</a:t>
            </a:r>
          </a:p>
          <a:p>
            <a:pPr marL="990600" lvl="1" indent="-533400"/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Cost</a:t>
            </a:r>
            <a:r>
              <a:rPr lang="en-US" sz="2400">
                <a:sym typeface="Symbol" pitchFamily="18" charset="2"/>
              </a:rPr>
              <a:t> of the problem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dominated by leaves</a:t>
            </a:r>
            <a:r>
              <a:rPr lang="en-US" sz="2400">
                <a:sym typeface="Symbol" pitchFamily="18" charset="2"/>
              </a:rPr>
              <a:t>, hence cost is </a:t>
            </a:r>
            <a:r>
              <a:rPr lang="en-US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400" i="1">
                <a:solidFill>
                  <a:srgbClr val="CC3300"/>
                </a:solidFill>
              </a:rPr>
              <a:t>n</a:t>
            </a:r>
            <a:r>
              <a:rPr lang="en-US" sz="2400" baseline="30000">
                <a:solidFill>
                  <a:srgbClr val="CC3300"/>
                </a:solidFill>
              </a:rPr>
              <a:t>log</a:t>
            </a:r>
            <a:r>
              <a:rPr lang="en-US" sz="1600" i="1" baseline="20000">
                <a:solidFill>
                  <a:srgbClr val="CC3300"/>
                </a:solidFill>
              </a:rPr>
              <a:t>b</a:t>
            </a:r>
            <a:r>
              <a:rPr lang="en-US" sz="2400" i="1" baseline="30000">
                <a:solidFill>
                  <a:srgbClr val="CC3300"/>
                </a:solidFill>
              </a:rPr>
              <a:t>a</a:t>
            </a:r>
            <a:r>
              <a:rPr lang="en-US" sz="2400">
                <a:solidFill>
                  <a:srgbClr val="CC3300"/>
                </a:solidFill>
              </a:rPr>
              <a:t>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44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 Theorem – What it means?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08063"/>
            <a:ext cx="8458200" cy="5087937"/>
          </a:xfrm>
        </p:spPr>
        <p:txBody>
          <a:bodyPr/>
          <a:lstStyle/>
          <a:p>
            <a:pPr marL="609600" indent="-609600"/>
            <a:r>
              <a:rPr lang="en-US" b="1">
                <a:solidFill>
                  <a:srgbClr val="CC3300"/>
                </a:solidFill>
              </a:rPr>
              <a:t>Case 2:</a:t>
            </a:r>
            <a:r>
              <a:rPr lang="en-US"/>
              <a:t> </a:t>
            </a:r>
            <a:r>
              <a:rPr lang="en-US" sz="2800">
                <a:solidFill>
                  <a:schemeClr val="tx1"/>
                </a:solidFill>
              </a:rPr>
              <a:t>If  </a:t>
            </a:r>
            <a:r>
              <a:rPr lang="en-US" sz="2800" i="1">
                <a:solidFill>
                  <a:srgbClr val="CC3300"/>
                </a:solidFill>
              </a:rPr>
              <a:t>f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 = </a:t>
            </a:r>
            <a:r>
              <a:rPr lang="en-US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800">
                <a:solidFill>
                  <a:srgbClr val="CC3300"/>
                </a:solidFill>
              </a:rPr>
              <a:t>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 baseline="30000">
                <a:solidFill>
                  <a:srgbClr val="CC3300"/>
                </a:solidFill>
              </a:rPr>
              <a:t>log</a:t>
            </a:r>
            <a:r>
              <a:rPr lang="en-US" sz="1800" i="1" baseline="20000">
                <a:solidFill>
                  <a:srgbClr val="CC3300"/>
                </a:solidFill>
              </a:rPr>
              <a:t>b</a:t>
            </a:r>
            <a:r>
              <a:rPr lang="en-US" sz="2800" i="1" baseline="30000">
                <a:solidFill>
                  <a:srgbClr val="CC3300"/>
                </a:solidFill>
              </a:rPr>
              <a:t>a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, then </a:t>
            </a:r>
            <a:r>
              <a:rPr lang="en-US" sz="2800" i="1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800">
                <a:solidFill>
                  <a:srgbClr val="CC3300"/>
                </a:solidFill>
                <a:sym typeface="Symbol" pitchFamily="18" charset="2"/>
              </a:rPr>
              <a:t>) = </a:t>
            </a:r>
            <a:r>
              <a:rPr lang="en-US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 baseline="30000">
                <a:solidFill>
                  <a:srgbClr val="CC3300"/>
                </a:solidFill>
              </a:rPr>
              <a:t>log</a:t>
            </a:r>
            <a:r>
              <a:rPr lang="en-US" sz="1800" i="1" baseline="20000">
                <a:solidFill>
                  <a:srgbClr val="CC3300"/>
                </a:solidFill>
              </a:rPr>
              <a:t>b</a:t>
            </a:r>
            <a:r>
              <a:rPr lang="en-US" sz="2800" i="1" baseline="30000">
                <a:solidFill>
                  <a:srgbClr val="CC3300"/>
                </a:solidFill>
              </a:rPr>
              <a:t>a</a:t>
            </a:r>
            <a:r>
              <a:rPr lang="en-US" sz="2800">
                <a:solidFill>
                  <a:srgbClr val="CC3300"/>
                </a:solidFill>
              </a:rPr>
              <a:t>lg </a:t>
            </a:r>
            <a:r>
              <a:rPr lang="en-US" sz="2800" i="1">
                <a:solidFill>
                  <a:srgbClr val="CC3300"/>
                </a:solidFill>
              </a:rPr>
              <a:t>n</a:t>
            </a:r>
            <a:r>
              <a:rPr lang="en-US" sz="2800">
                <a:solidFill>
                  <a:srgbClr val="CC3300"/>
                </a:solidFill>
              </a:rPr>
              <a:t>)</a:t>
            </a:r>
            <a:r>
              <a:rPr lang="en-US" sz="2800">
                <a:solidFill>
                  <a:schemeClr val="tx1"/>
                </a:solidFill>
              </a:rPr>
              <a:t>.</a:t>
            </a:r>
          </a:p>
          <a:p>
            <a:pPr marL="990600" lvl="1" indent="-533400"/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 baseline="30000">
                <a:solidFill>
                  <a:schemeClr val="hlink"/>
                </a:solidFill>
              </a:rPr>
              <a:t>log</a:t>
            </a:r>
            <a:r>
              <a:rPr lang="en-US" sz="1600" i="1" baseline="20000">
                <a:solidFill>
                  <a:schemeClr val="hlink"/>
                </a:solidFill>
              </a:rPr>
              <a:t>b</a:t>
            </a:r>
            <a:r>
              <a:rPr lang="en-US" sz="2400" i="1" baseline="30000">
                <a:solidFill>
                  <a:schemeClr val="hlink"/>
                </a:solidFill>
              </a:rPr>
              <a:t>a </a:t>
            </a:r>
            <a:r>
              <a:rPr lang="en-US" sz="2400" i="1">
                <a:solidFill>
                  <a:schemeClr val="hlink"/>
                </a:solidFill>
              </a:rPr>
              <a:t>= a</a:t>
            </a:r>
            <a:r>
              <a:rPr lang="en-US" sz="2400" baseline="30000">
                <a:solidFill>
                  <a:schemeClr val="hlink"/>
                </a:solidFill>
              </a:rPr>
              <a:t>log</a:t>
            </a:r>
            <a:r>
              <a:rPr lang="en-US" sz="1600" i="1" baseline="20000">
                <a:solidFill>
                  <a:schemeClr val="hlink"/>
                </a:solidFill>
              </a:rPr>
              <a:t>b</a:t>
            </a:r>
            <a:r>
              <a:rPr lang="en-US" sz="2400" i="1" baseline="30000">
                <a:solidFill>
                  <a:schemeClr val="hlink"/>
                </a:solidFill>
              </a:rPr>
              <a:t>n </a:t>
            </a:r>
            <a:r>
              <a:rPr lang="en-US" sz="2400"/>
              <a:t>: Number of leaves in the recursion tree.</a:t>
            </a:r>
          </a:p>
          <a:p>
            <a:pPr marL="990600" lvl="1" indent="-533400"/>
            <a:r>
              <a:rPr lang="en-US" sz="2400" i="1">
                <a:solidFill>
                  <a:schemeClr val="hlink"/>
                </a:solidFill>
              </a:rPr>
              <a:t>f</a:t>
            </a:r>
            <a:r>
              <a:rPr lang="en-US" sz="2400">
                <a:solidFill>
                  <a:schemeClr val="hlink"/>
                </a:solidFill>
              </a:rPr>
              <a:t>(</a:t>
            </a:r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>
                <a:solidFill>
                  <a:schemeClr val="hlink"/>
                </a:solidFill>
              </a:rPr>
              <a:t>) =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</a:t>
            </a:r>
            <a:r>
              <a:rPr lang="en-US" sz="2400">
                <a:solidFill>
                  <a:schemeClr val="hlink"/>
                </a:solidFill>
              </a:rPr>
              <a:t>(</a:t>
            </a:r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 baseline="30000">
                <a:solidFill>
                  <a:schemeClr val="hlink"/>
                </a:solidFill>
              </a:rPr>
              <a:t>log</a:t>
            </a:r>
            <a:r>
              <a:rPr lang="en-US" sz="1600" i="1" baseline="20000">
                <a:solidFill>
                  <a:schemeClr val="hlink"/>
                </a:solidFill>
              </a:rPr>
              <a:t>b</a:t>
            </a:r>
            <a:r>
              <a:rPr lang="en-US" sz="2400" i="1" baseline="30000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z="2400">
                <a:sym typeface="Symbol" pitchFamily="18" charset="2"/>
              </a:rPr>
              <a:t>  Sum of the cost of the nodes at each level asymptotically the same as the cost of leaves.</a:t>
            </a:r>
          </a:p>
          <a:p>
            <a:pPr marL="990600" lvl="1" indent="-533400"/>
            <a:r>
              <a:rPr lang="en-US" sz="2400">
                <a:sym typeface="Symbol" pitchFamily="18" charset="2"/>
              </a:rPr>
              <a:t>There are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(lg </a:t>
            </a:r>
            <a:r>
              <a:rPr lang="en-US" sz="2400" i="1">
                <a:solidFill>
                  <a:schemeClr val="hlink"/>
                </a:solidFill>
                <a:sym typeface="Symbol" pitchFamily="18" charset="2"/>
              </a:rPr>
              <a:t>n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) </a:t>
            </a:r>
            <a:r>
              <a:rPr lang="en-US" sz="2400">
                <a:sym typeface="Symbol" pitchFamily="18" charset="2"/>
              </a:rPr>
              <a:t>levels.</a:t>
            </a:r>
          </a:p>
          <a:p>
            <a:pPr marL="990600" lvl="1" indent="-533400"/>
            <a:r>
              <a:rPr lang="en-US" sz="2400">
                <a:sym typeface="Symbol" pitchFamily="18" charset="2"/>
              </a:rPr>
              <a:t>Hence, total cost is </a:t>
            </a:r>
            <a:r>
              <a:rPr lang="en-US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400" i="1">
                <a:solidFill>
                  <a:srgbClr val="CC3300"/>
                </a:solidFill>
              </a:rPr>
              <a:t>n</a:t>
            </a:r>
            <a:r>
              <a:rPr lang="en-US" sz="2400" baseline="30000">
                <a:solidFill>
                  <a:srgbClr val="CC3300"/>
                </a:solidFill>
              </a:rPr>
              <a:t>log</a:t>
            </a:r>
            <a:r>
              <a:rPr lang="en-US" sz="1600" i="1" baseline="20000">
                <a:solidFill>
                  <a:srgbClr val="CC3300"/>
                </a:solidFill>
              </a:rPr>
              <a:t>b</a:t>
            </a:r>
            <a:r>
              <a:rPr lang="en-US" sz="2400" i="1" baseline="30000">
                <a:solidFill>
                  <a:srgbClr val="CC3300"/>
                </a:solidFill>
              </a:rPr>
              <a:t>a </a:t>
            </a:r>
            <a:r>
              <a:rPr lang="en-US" sz="2400">
                <a:solidFill>
                  <a:srgbClr val="CC3300"/>
                </a:solidFill>
              </a:rPr>
              <a:t>lg </a:t>
            </a:r>
            <a:r>
              <a:rPr lang="en-US" sz="2400" i="1">
                <a:solidFill>
                  <a:srgbClr val="CC3300"/>
                </a:solidFill>
              </a:rPr>
              <a:t>n</a:t>
            </a:r>
            <a:r>
              <a:rPr lang="en-US" sz="2400">
                <a:solidFill>
                  <a:srgbClr val="CC3300"/>
                </a:solidFill>
              </a:rPr>
              <a:t>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9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Master Theorem – What it means?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08063"/>
            <a:ext cx="8458200" cy="5087937"/>
          </a:xfrm>
        </p:spPr>
        <p:txBody>
          <a:bodyPr/>
          <a:lstStyle/>
          <a:p>
            <a:pPr marL="609600" indent="-609600"/>
            <a:r>
              <a:rPr lang="en-US" sz="2800" b="1">
                <a:solidFill>
                  <a:srgbClr val="CC3300"/>
                </a:solidFill>
              </a:rPr>
              <a:t>Case 3:</a:t>
            </a:r>
            <a:r>
              <a:rPr lang="en-US" sz="2800"/>
              <a:t> </a:t>
            </a:r>
            <a:r>
              <a:rPr lang="en-US" sz="2400">
                <a:solidFill>
                  <a:schemeClr val="tx1"/>
                </a:solidFill>
              </a:rPr>
              <a:t>If  </a:t>
            </a:r>
            <a:r>
              <a:rPr lang="en-US" sz="2400" i="1">
                <a:solidFill>
                  <a:srgbClr val="CC3300"/>
                </a:solidFill>
              </a:rPr>
              <a:t>f</a:t>
            </a:r>
            <a:r>
              <a:rPr lang="en-US" sz="2400">
                <a:solidFill>
                  <a:srgbClr val="CC3300"/>
                </a:solidFill>
              </a:rPr>
              <a:t>(</a:t>
            </a:r>
            <a:r>
              <a:rPr lang="en-US" sz="2400" i="1">
                <a:solidFill>
                  <a:srgbClr val="CC3300"/>
                </a:solidFill>
              </a:rPr>
              <a:t>n</a:t>
            </a:r>
            <a:r>
              <a:rPr lang="en-US" sz="2400">
                <a:solidFill>
                  <a:srgbClr val="CC3300"/>
                </a:solidFill>
              </a:rPr>
              <a:t>) = 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</a:t>
            </a:r>
            <a:r>
              <a:rPr lang="en-US" sz="2400">
                <a:solidFill>
                  <a:srgbClr val="CC3300"/>
                </a:solidFill>
              </a:rPr>
              <a:t>(</a:t>
            </a:r>
            <a:r>
              <a:rPr lang="en-US" sz="2400" i="1">
                <a:solidFill>
                  <a:srgbClr val="CC3300"/>
                </a:solidFill>
              </a:rPr>
              <a:t>n</a:t>
            </a:r>
            <a:r>
              <a:rPr lang="en-US" sz="2400" baseline="30000">
                <a:solidFill>
                  <a:srgbClr val="CC3300"/>
                </a:solidFill>
              </a:rPr>
              <a:t>log</a:t>
            </a:r>
            <a:r>
              <a:rPr lang="en-US" sz="1600" i="1" baseline="20000">
                <a:solidFill>
                  <a:srgbClr val="CC3300"/>
                </a:solidFill>
              </a:rPr>
              <a:t>b</a:t>
            </a:r>
            <a:r>
              <a:rPr lang="en-US" sz="2400" i="1" baseline="30000">
                <a:solidFill>
                  <a:srgbClr val="CC3300"/>
                </a:solidFill>
              </a:rPr>
              <a:t>a</a:t>
            </a:r>
            <a:r>
              <a:rPr lang="en-US" sz="2400" baseline="30000">
                <a:solidFill>
                  <a:srgbClr val="CC3300"/>
                </a:solidFill>
              </a:rPr>
              <a:t>+</a:t>
            </a:r>
            <a:r>
              <a:rPr lang="en-US" sz="2400" baseline="30000">
                <a:solidFill>
                  <a:srgbClr val="CC3300"/>
                </a:solidFill>
                <a:sym typeface="Symbol" pitchFamily="18" charset="2"/>
              </a:rPr>
              <a:t>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)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 for some constant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 &gt; 0, 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	and if, for some constant </a:t>
            </a:r>
            <a:r>
              <a:rPr lang="en-US" sz="2400" i="1">
                <a:solidFill>
                  <a:schemeClr val="tx1"/>
                </a:solidFill>
                <a:sym typeface="Symbol" pitchFamily="18" charset="2"/>
              </a:rPr>
              <a:t>c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&lt; 1 and all sufficiently large </a:t>
            </a:r>
            <a:r>
              <a:rPr lang="en-US" sz="2400" i="1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, </a:t>
            </a:r>
            <a:br>
              <a:rPr lang="en-US" sz="2400">
                <a:solidFill>
                  <a:schemeClr val="tx1"/>
                </a:solidFill>
                <a:sym typeface="Symbol" pitchFamily="18" charset="2"/>
              </a:rPr>
            </a:b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	we have </a:t>
            </a:r>
            <a:r>
              <a:rPr lang="en-US" sz="2400" i="1">
                <a:solidFill>
                  <a:srgbClr val="CC3300"/>
                </a:solidFill>
                <a:sym typeface="Symbol" pitchFamily="18" charset="2"/>
              </a:rPr>
              <a:t>a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·</a:t>
            </a:r>
            <a:r>
              <a:rPr lang="en-US" sz="2400" i="1">
                <a:solidFill>
                  <a:srgbClr val="CC3300"/>
                </a:solidFill>
                <a:sym typeface="Symbol" pitchFamily="18" charset="2"/>
              </a:rPr>
              <a:t>f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sz="24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/</a:t>
            </a:r>
            <a:r>
              <a:rPr lang="en-US" sz="2400" i="1">
                <a:solidFill>
                  <a:srgbClr val="CC3300"/>
                </a:solidFill>
                <a:sym typeface="Symbol" pitchFamily="18" charset="2"/>
              </a:rPr>
              <a:t>b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)  </a:t>
            </a:r>
            <a:r>
              <a:rPr lang="en-US" sz="2400" i="1">
                <a:solidFill>
                  <a:srgbClr val="CC3300"/>
                </a:solidFill>
                <a:sym typeface="Symbol" pitchFamily="18" charset="2"/>
              </a:rPr>
              <a:t>c f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sz="2400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),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then </a:t>
            </a:r>
            <a:r>
              <a:rPr lang="en-US" sz="2400" b="1" i="1">
                <a:solidFill>
                  <a:srgbClr val="CC3300"/>
                </a:solidFill>
                <a:sym typeface="Symbol" pitchFamily="18" charset="2"/>
              </a:rPr>
              <a:t>T</a:t>
            </a:r>
            <a:r>
              <a:rPr lang="en-US" sz="2400" b="1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sz="2400" b="1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400" b="1">
                <a:solidFill>
                  <a:srgbClr val="CC3300"/>
                </a:solidFill>
                <a:sym typeface="Symbol" pitchFamily="18" charset="2"/>
              </a:rPr>
              <a:t>) = (</a:t>
            </a:r>
            <a:r>
              <a:rPr lang="en-US" sz="2400" b="1" i="1">
                <a:solidFill>
                  <a:srgbClr val="CC3300"/>
                </a:solidFill>
                <a:sym typeface="Symbol" pitchFamily="18" charset="2"/>
              </a:rPr>
              <a:t>f</a:t>
            </a:r>
            <a:r>
              <a:rPr lang="en-US" sz="2400" b="1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en-US" sz="2400" b="1" i="1">
                <a:solidFill>
                  <a:srgbClr val="CC3300"/>
                </a:solidFill>
                <a:sym typeface="Symbol" pitchFamily="18" charset="2"/>
              </a:rPr>
              <a:t>n</a:t>
            </a:r>
            <a:r>
              <a:rPr lang="en-US" sz="2400" b="1">
                <a:solidFill>
                  <a:srgbClr val="CC3300"/>
                </a:solidFill>
                <a:sym typeface="Symbol" pitchFamily="18" charset="2"/>
              </a:rPr>
              <a:t>))</a:t>
            </a:r>
            <a:r>
              <a:rPr lang="en-US" sz="2400">
                <a:solidFill>
                  <a:srgbClr val="CC3300"/>
                </a:solidFill>
                <a:sym typeface="Symbol" pitchFamily="18" charset="2"/>
              </a:rPr>
              <a:t>.</a:t>
            </a:r>
          </a:p>
          <a:p>
            <a:pPr marL="609600" indent="-609600"/>
            <a:endParaRPr lang="en-US" sz="2400">
              <a:solidFill>
                <a:schemeClr val="tx1"/>
              </a:solidFill>
            </a:endParaRPr>
          </a:p>
          <a:p>
            <a:pPr marL="609600" indent="-609600"/>
            <a:endParaRPr lang="en-US" sz="2400">
              <a:solidFill>
                <a:schemeClr val="tx1"/>
              </a:solidFill>
            </a:endParaRPr>
          </a:p>
          <a:p>
            <a:pPr marL="990600" lvl="1" indent="-533400"/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 baseline="30000">
                <a:solidFill>
                  <a:schemeClr val="hlink"/>
                </a:solidFill>
              </a:rPr>
              <a:t>log</a:t>
            </a:r>
            <a:r>
              <a:rPr lang="en-US" sz="1600" i="1" baseline="20000">
                <a:solidFill>
                  <a:schemeClr val="hlink"/>
                </a:solidFill>
              </a:rPr>
              <a:t>b</a:t>
            </a:r>
            <a:r>
              <a:rPr lang="en-US" sz="2400" i="1" baseline="30000">
                <a:solidFill>
                  <a:schemeClr val="hlink"/>
                </a:solidFill>
              </a:rPr>
              <a:t>a </a:t>
            </a:r>
            <a:r>
              <a:rPr lang="en-US" sz="2400" i="1">
                <a:solidFill>
                  <a:schemeClr val="hlink"/>
                </a:solidFill>
              </a:rPr>
              <a:t>= a</a:t>
            </a:r>
            <a:r>
              <a:rPr lang="en-US" sz="2400" baseline="30000">
                <a:solidFill>
                  <a:schemeClr val="hlink"/>
                </a:solidFill>
              </a:rPr>
              <a:t>log</a:t>
            </a:r>
            <a:r>
              <a:rPr lang="en-US" sz="1600" i="1" baseline="20000">
                <a:solidFill>
                  <a:schemeClr val="hlink"/>
                </a:solidFill>
              </a:rPr>
              <a:t>b</a:t>
            </a:r>
            <a:r>
              <a:rPr lang="en-US" sz="2400" i="1" baseline="30000">
                <a:solidFill>
                  <a:schemeClr val="hlink"/>
                </a:solidFill>
              </a:rPr>
              <a:t>n</a:t>
            </a:r>
            <a:r>
              <a:rPr lang="en-US" sz="2400" i="1" baseline="30000"/>
              <a:t> </a:t>
            </a:r>
            <a:r>
              <a:rPr lang="en-US" sz="2400"/>
              <a:t>: Number of leaves in the recursion tree.</a:t>
            </a:r>
          </a:p>
          <a:p>
            <a:pPr marL="990600" lvl="1" indent="-533400"/>
            <a:r>
              <a:rPr lang="en-US" sz="2400" i="1">
                <a:solidFill>
                  <a:schemeClr val="hlink"/>
                </a:solidFill>
              </a:rPr>
              <a:t>f</a:t>
            </a:r>
            <a:r>
              <a:rPr lang="en-US" sz="2400">
                <a:solidFill>
                  <a:schemeClr val="hlink"/>
                </a:solidFill>
              </a:rPr>
              <a:t>(</a:t>
            </a:r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>
                <a:solidFill>
                  <a:schemeClr val="hlink"/>
                </a:solidFill>
              </a:rPr>
              <a:t>) = 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</a:t>
            </a:r>
            <a:r>
              <a:rPr lang="en-US" sz="2400">
                <a:solidFill>
                  <a:schemeClr val="hlink"/>
                </a:solidFill>
              </a:rPr>
              <a:t>(</a:t>
            </a:r>
            <a:r>
              <a:rPr lang="en-US" sz="2400" i="1">
                <a:solidFill>
                  <a:schemeClr val="hlink"/>
                </a:solidFill>
              </a:rPr>
              <a:t>n</a:t>
            </a:r>
            <a:r>
              <a:rPr lang="en-US" sz="2400" baseline="30000">
                <a:solidFill>
                  <a:schemeClr val="hlink"/>
                </a:solidFill>
              </a:rPr>
              <a:t>log</a:t>
            </a:r>
            <a:r>
              <a:rPr lang="en-US" sz="1600" i="1" baseline="20000">
                <a:solidFill>
                  <a:schemeClr val="hlink"/>
                </a:solidFill>
              </a:rPr>
              <a:t>b</a:t>
            </a:r>
            <a:r>
              <a:rPr lang="en-US" sz="2400" i="1" baseline="30000">
                <a:solidFill>
                  <a:schemeClr val="hlink"/>
                </a:solidFill>
              </a:rPr>
              <a:t>a+</a:t>
            </a:r>
            <a:r>
              <a:rPr lang="en-US" sz="2400" i="1" baseline="30000">
                <a:solidFill>
                  <a:schemeClr val="hlink"/>
                </a:solidFill>
                <a:sym typeface="Symbol" pitchFamily="18" charset="2"/>
              </a:rPr>
              <a:t></a:t>
            </a:r>
            <a:r>
              <a:rPr lang="en-US" sz="2400">
                <a:solidFill>
                  <a:schemeClr val="hlink"/>
                </a:solidFill>
                <a:sym typeface="Symbol" pitchFamily="18" charset="2"/>
              </a:rPr>
              <a:t>)</a:t>
            </a:r>
            <a:r>
              <a:rPr lang="en-US" sz="2400">
                <a:sym typeface="Symbol" pitchFamily="18" charset="2"/>
              </a:rPr>
              <a:t>  Cost is dominated by the root. Cost of the root is asymptotically larger than the sum of the cost of the leaves by a polynomial factor.</a:t>
            </a:r>
          </a:p>
          <a:p>
            <a:pPr marL="990600" lvl="1" indent="-533400"/>
            <a:r>
              <a:rPr lang="en-US" sz="2400">
                <a:sym typeface="Symbol" pitchFamily="18" charset="2"/>
              </a:rPr>
              <a:t>Hence, cost is </a:t>
            </a:r>
            <a:r>
              <a:rPr lang="en-US">
                <a:solidFill>
                  <a:srgbClr val="CC3300"/>
                </a:solidFill>
                <a:sym typeface="Symbol" pitchFamily="18" charset="2"/>
              </a:rPr>
              <a:t>(</a:t>
            </a:r>
            <a:r>
              <a:rPr lang="en-US" sz="2400" i="1">
                <a:solidFill>
                  <a:srgbClr val="CC3300"/>
                </a:solidFill>
              </a:rPr>
              <a:t>f</a:t>
            </a:r>
            <a:r>
              <a:rPr lang="en-US" sz="2400">
                <a:solidFill>
                  <a:srgbClr val="CC3300"/>
                </a:solidFill>
              </a:rPr>
              <a:t>(</a:t>
            </a:r>
            <a:r>
              <a:rPr lang="en-US" sz="2400" i="1">
                <a:solidFill>
                  <a:srgbClr val="CC3300"/>
                </a:solidFill>
              </a:rPr>
              <a:t>n</a:t>
            </a:r>
            <a:r>
              <a:rPr lang="en-US" sz="2400">
                <a:solidFill>
                  <a:srgbClr val="CC3300"/>
                </a:solidFill>
              </a:rPr>
              <a:t>))</a:t>
            </a:r>
            <a:r>
              <a:rPr lang="en-US" sz="2400" i="1">
                <a:solidFill>
                  <a:srgbClr val="CC3300"/>
                </a:solidFill>
              </a:rPr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178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 Examples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4905375"/>
          </a:xfrm>
        </p:spPr>
        <p:txBody>
          <a:bodyPr>
            <a:normAutofit fontScale="85000" lnSpcReduction="20000"/>
          </a:bodyPr>
          <a:lstStyle/>
          <a:p>
            <a:pPr marL="457200" indent="-457200"/>
            <a:r>
              <a:rPr lang="en-US" dirty="0"/>
              <a:t>Sorting: </a:t>
            </a:r>
            <a:r>
              <a:rPr lang="en-US" dirty="0" err="1"/>
              <a:t>mergesort</a:t>
            </a:r>
            <a:r>
              <a:rPr lang="en-US" dirty="0"/>
              <a:t> and </a:t>
            </a:r>
            <a:r>
              <a:rPr lang="en-US" dirty="0" err="1"/>
              <a:t>quicksort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Binary tree traversals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Binary search (?)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Multiplication of large integers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Matrix multiplication: </a:t>
            </a:r>
            <a:r>
              <a:rPr lang="en-US" dirty="0" err="1"/>
              <a:t>Strassen’s</a:t>
            </a:r>
            <a:r>
              <a:rPr lang="en-US" dirty="0"/>
              <a:t> algorithm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/>
              <a:t>Closest-pair and convex-hull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Example:  Merge Sort</a:t>
            </a:r>
          </a:p>
        </p:txBody>
      </p:sp>
      <p:sp>
        <p:nvSpPr>
          <p:cNvPr id="51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0250" y="1209675"/>
            <a:ext cx="7772400" cy="4981575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800" b="1" i="1" u="sng" smtClean="0">
                <a:solidFill>
                  <a:srgbClr val="CC3300"/>
                </a:solidFill>
              </a:rPr>
              <a:t>Sorting Problem</a:t>
            </a:r>
            <a:r>
              <a:rPr lang="en-US" sz="2800" b="1" u="sng" smtClean="0">
                <a:solidFill>
                  <a:srgbClr val="CC3300"/>
                </a:solidFill>
              </a:rPr>
              <a:t>:</a:t>
            </a:r>
            <a:r>
              <a:rPr lang="en-US" sz="2800" smtClean="0">
                <a:solidFill>
                  <a:srgbClr val="CC99FF"/>
                </a:solidFill>
              </a:rPr>
              <a:t> </a:t>
            </a:r>
            <a:r>
              <a:rPr lang="en-US" sz="2800" smtClean="0">
                <a:solidFill>
                  <a:schemeClr val="tx1"/>
                </a:solidFill>
              </a:rPr>
              <a:t>Sort a sequence of </a:t>
            </a:r>
            <a:r>
              <a:rPr lang="en-US" sz="2800" i="1" smtClean="0">
                <a:solidFill>
                  <a:schemeClr val="tx1"/>
                </a:solidFill>
              </a:rPr>
              <a:t>n</a:t>
            </a:r>
            <a:r>
              <a:rPr lang="en-US" sz="2800" smtClean="0">
                <a:solidFill>
                  <a:schemeClr val="tx1"/>
                </a:solidFill>
              </a:rPr>
              <a:t> elements into non-decreasing order.</a:t>
            </a:r>
          </a:p>
          <a:p>
            <a:pPr>
              <a:buFont typeface="Wingdings" pitchFamily="2" charset="2"/>
              <a:buNone/>
            </a:pPr>
            <a:endParaRPr lang="en-US" sz="2800" i="1" smtClean="0">
              <a:solidFill>
                <a:schemeClr val="tx1"/>
              </a:solidFill>
            </a:endParaRPr>
          </a:p>
          <a:p>
            <a:r>
              <a:rPr lang="en-US" sz="2800" b="1" i="1" smtClean="0">
                <a:solidFill>
                  <a:srgbClr val="CC3300"/>
                </a:solidFill>
              </a:rPr>
              <a:t>Divide</a:t>
            </a:r>
            <a:r>
              <a:rPr lang="en-US" sz="2800" b="1" smtClean="0">
                <a:solidFill>
                  <a:srgbClr val="CC3300"/>
                </a:solidFill>
              </a:rPr>
              <a:t>:</a:t>
            </a:r>
            <a:r>
              <a:rPr lang="en-US" sz="2800" smtClean="0"/>
              <a:t>  Divide the </a:t>
            </a:r>
            <a:r>
              <a:rPr lang="en-US" sz="2800" i="1" smtClean="0"/>
              <a:t>n</a:t>
            </a:r>
            <a:r>
              <a:rPr lang="en-US" sz="2800" smtClean="0"/>
              <a:t>-element sequence to be sorted into two subsequences of </a:t>
            </a:r>
            <a:r>
              <a:rPr lang="en-US" sz="2800" i="1" smtClean="0"/>
              <a:t>n/2</a:t>
            </a:r>
            <a:r>
              <a:rPr lang="en-US" sz="2800" smtClean="0"/>
              <a:t> elements each</a:t>
            </a:r>
          </a:p>
          <a:p>
            <a:pPr>
              <a:buFont typeface="Wingdings" pitchFamily="2" charset="2"/>
              <a:buNone/>
            </a:pPr>
            <a:endParaRPr lang="en-US" sz="1000" smtClean="0"/>
          </a:p>
          <a:p>
            <a:r>
              <a:rPr lang="en-US" sz="2800" b="1" i="1" smtClean="0">
                <a:solidFill>
                  <a:srgbClr val="CC3300"/>
                </a:solidFill>
              </a:rPr>
              <a:t>Conquer:</a:t>
            </a:r>
            <a:r>
              <a:rPr lang="en-US" sz="2800" smtClean="0"/>
              <a:t>  Sort the two subsequences recursively using merge sort.</a:t>
            </a:r>
          </a:p>
          <a:p>
            <a:pPr>
              <a:buFont typeface="Wingdings" pitchFamily="2" charset="2"/>
              <a:buNone/>
            </a:pPr>
            <a:endParaRPr lang="en-US" sz="1000" smtClean="0"/>
          </a:p>
          <a:p>
            <a:r>
              <a:rPr lang="en-US" sz="2800" b="1" i="1" smtClean="0">
                <a:solidFill>
                  <a:srgbClr val="CC3300"/>
                </a:solidFill>
              </a:rPr>
              <a:t>Combine</a:t>
            </a:r>
            <a:r>
              <a:rPr lang="en-US" sz="2800" b="1" smtClean="0">
                <a:solidFill>
                  <a:srgbClr val="CC3300"/>
                </a:solidFill>
              </a:rPr>
              <a:t>:</a:t>
            </a:r>
            <a:r>
              <a:rPr lang="en-US" sz="2800" smtClean="0">
                <a:solidFill>
                  <a:srgbClr val="CC99FF"/>
                </a:solidFill>
              </a:rPr>
              <a:t> </a:t>
            </a:r>
            <a:r>
              <a:rPr lang="en-US" sz="2800" smtClean="0"/>
              <a:t> Merge the two sorted subsequences to produce the sorted answer.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7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Merge Sort – Example </a:t>
            </a:r>
          </a:p>
        </p:txBody>
      </p:sp>
      <p:sp>
        <p:nvSpPr>
          <p:cNvPr id="6148" name="Text Box 23"/>
          <p:cNvSpPr txBox="1">
            <a:spLocks noChangeArrowheads="1"/>
          </p:cNvSpPr>
          <p:nvPr/>
        </p:nvSpPr>
        <p:spPr bwMode="auto">
          <a:xfrm>
            <a:off x="2320925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149" name="Text Box 24"/>
          <p:cNvSpPr txBox="1">
            <a:spLocks noChangeArrowheads="1"/>
          </p:cNvSpPr>
          <p:nvPr/>
        </p:nvSpPr>
        <p:spPr bwMode="auto">
          <a:xfrm>
            <a:off x="288766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6150" name="Text Box 25"/>
          <p:cNvSpPr txBox="1">
            <a:spLocks noChangeArrowheads="1"/>
          </p:cNvSpPr>
          <p:nvPr/>
        </p:nvSpPr>
        <p:spPr bwMode="auto">
          <a:xfrm>
            <a:off x="3455988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6151" name="Text Box 26"/>
          <p:cNvSpPr txBox="1">
            <a:spLocks noChangeArrowheads="1"/>
          </p:cNvSpPr>
          <p:nvPr/>
        </p:nvSpPr>
        <p:spPr bwMode="auto">
          <a:xfrm>
            <a:off x="4022725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152" name="Text Box 27"/>
          <p:cNvSpPr txBox="1">
            <a:spLocks noChangeArrowheads="1"/>
          </p:cNvSpPr>
          <p:nvPr/>
        </p:nvSpPr>
        <p:spPr bwMode="auto">
          <a:xfrm>
            <a:off x="4591050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153" name="Text Box 28"/>
          <p:cNvSpPr txBox="1">
            <a:spLocks noChangeArrowheads="1"/>
          </p:cNvSpPr>
          <p:nvPr/>
        </p:nvSpPr>
        <p:spPr bwMode="auto">
          <a:xfrm>
            <a:off x="5157788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154" name="Text Box 29"/>
          <p:cNvSpPr txBox="1">
            <a:spLocks noChangeArrowheads="1"/>
          </p:cNvSpPr>
          <p:nvPr/>
        </p:nvSpPr>
        <p:spPr bwMode="auto">
          <a:xfrm>
            <a:off x="572611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155" name="Text Box 30"/>
          <p:cNvSpPr txBox="1">
            <a:spLocks noChangeArrowheads="1"/>
          </p:cNvSpPr>
          <p:nvPr/>
        </p:nvSpPr>
        <p:spPr bwMode="auto">
          <a:xfrm>
            <a:off x="6292850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156" name="Text Box 31"/>
          <p:cNvSpPr txBox="1">
            <a:spLocks noChangeArrowheads="1"/>
          </p:cNvSpPr>
          <p:nvPr/>
        </p:nvSpPr>
        <p:spPr bwMode="auto">
          <a:xfrm>
            <a:off x="6861175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157" name="Text Box 32"/>
          <p:cNvSpPr txBox="1">
            <a:spLocks noChangeArrowheads="1"/>
          </p:cNvSpPr>
          <p:nvPr/>
        </p:nvSpPr>
        <p:spPr bwMode="auto">
          <a:xfrm>
            <a:off x="742791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158" name="Text Box 33"/>
          <p:cNvSpPr txBox="1">
            <a:spLocks noChangeArrowheads="1"/>
          </p:cNvSpPr>
          <p:nvPr/>
        </p:nvSpPr>
        <p:spPr bwMode="auto">
          <a:xfrm>
            <a:off x="7996238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159" name="Text Box 34"/>
          <p:cNvSpPr txBox="1">
            <a:spLocks noChangeArrowheads="1"/>
          </p:cNvSpPr>
          <p:nvPr/>
        </p:nvSpPr>
        <p:spPr bwMode="auto">
          <a:xfrm>
            <a:off x="856456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6160" name="Text Box 35"/>
          <p:cNvSpPr txBox="1">
            <a:spLocks noChangeArrowheads="1"/>
          </p:cNvSpPr>
          <p:nvPr/>
        </p:nvSpPr>
        <p:spPr bwMode="auto">
          <a:xfrm>
            <a:off x="4714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6161" name="Text Box 36"/>
          <p:cNvSpPr txBox="1">
            <a:spLocks noChangeArrowheads="1"/>
          </p:cNvSpPr>
          <p:nvPr/>
        </p:nvSpPr>
        <p:spPr bwMode="auto">
          <a:xfrm>
            <a:off x="9985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162" name="Text Box 37"/>
          <p:cNvSpPr txBox="1">
            <a:spLocks noChangeArrowheads="1"/>
          </p:cNvSpPr>
          <p:nvPr/>
        </p:nvSpPr>
        <p:spPr bwMode="auto">
          <a:xfrm>
            <a:off x="15255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6163" name="Text Box 38"/>
          <p:cNvSpPr txBox="1">
            <a:spLocks noChangeArrowheads="1"/>
          </p:cNvSpPr>
          <p:nvPr/>
        </p:nvSpPr>
        <p:spPr bwMode="auto">
          <a:xfrm>
            <a:off x="20526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6164" name="Text Box 39"/>
          <p:cNvSpPr txBox="1">
            <a:spLocks noChangeArrowheads="1"/>
          </p:cNvSpPr>
          <p:nvPr/>
        </p:nvSpPr>
        <p:spPr bwMode="auto">
          <a:xfrm>
            <a:off x="25796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165" name="Text Box 40"/>
          <p:cNvSpPr txBox="1">
            <a:spLocks noChangeArrowheads="1"/>
          </p:cNvSpPr>
          <p:nvPr/>
        </p:nvSpPr>
        <p:spPr bwMode="auto">
          <a:xfrm>
            <a:off x="31067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6166" name="Text Box 41"/>
          <p:cNvSpPr txBox="1">
            <a:spLocks noChangeArrowheads="1"/>
          </p:cNvSpPr>
          <p:nvPr/>
        </p:nvSpPr>
        <p:spPr bwMode="auto">
          <a:xfrm>
            <a:off x="36337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6167" name="Text Box 42"/>
          <p:cNvSpPr txBox="1">
            <a:spLocks noChangeArrowheads="1"/>
          </p:cNvSpPr>
          <p:nvPr/>
        </p:nvSpPr>
        <p:spPr bwMode="auto">
          <a:xfrm>
            <a:off x="41608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168" name="Text Box 43"/>
          <p:cNvSpPr txBox="1">
            <a:spLocks noChangeArrowheads="1"/>
          </p:cNvSpPr>
          <p:nvPr/>
        </p:nvSpPr>
        <p:spPr bwMode="auto">
          <a:xfrm>
            <a:off x="46878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169" name="Text Box 44"/>
          <p:cNvSpPr txBox="1">
            <a:spLocks noChangeArrowheads="1"/>
          </p:cNvSpPr>
          <p:nvPr/>
        </p:nvSpPr>
        <p:spPr bwMode="auto">
          <a:xfrm>
            <a:off x="52149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170" name="Text Box 45"/>
          <p:cNvSpPr txBox="1">
            <a:spLocks noChangeArrowheads="1"/>
          </p:cNvSpPr>
          <p:nvPr/>
        </p:nvSpPr>
        <p:spPr bwMode="auto">
          <a:xfrm>
            <a:off x="57419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171" name="Text Box 46"/>
          <p:cNvSpPr txBox="1">
            <a:spLocks noChangeArrowheads="1"/>
          </p:cNvSpPr>
          <p:nvPr/>
        </p:nvSpPr>
        <p:spPr bwMode="auto">
          <a:xfrm>
            <a:off x="62690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172" name="Text Box 47"/>
          <p:cNvSpPr txBox="1">
            <a:spLocks noChangeArrowheads="1"/>
          </p:cNvSpPr>
          <p:nvPr/>
        </p:nvSpPr>
        <p:spPr bwMode="auto">
          <a:xfrm>
            <a:off x="67960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173" name="Text Box 48"/>
          <p:cNvSpPr txBox="1">
            <a:spLocks noChangeArrowheads="1"/>
          </p:cNvSpPr>
          <p:nvPr/>
        </p:nvSpPr>
        <p:spPr bwMode="auto">
          <a:xfrm>
            <a:off x="732313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174" name="Text Box 49"/>
          <p:cNvSpPr txBox="1">
            <a:spLocks noChangeArrowheads="1"/>
          </p:cNvSpPr>
          <p:nvPr/>
        </p:nvSpPr>
        <p:spPr bwMode="auto">
          <a:xfrm>
            <a:off x="7850188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175" name="Text Box 50"/>
          <p:cNvSpPr txBox="1">
            <a:spLocks noChangeArrowheads="1"/>
          </p:cNvSpPr>
          <p:nvPr/>
        </p:nvSpPr>
        <p:spPr bwMode="auto">
          <a:xfrm>
            <a:off x="8378825" y="11763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6176" name="Text Box 51"/>
          <p:cNvSpPr txBox="1">
            <a:spLocks noChangeArrowheads="1"/>
          </p:cNvSpPr>
          <p:nvPr/>
        </p:nvSpPr>
        <p:spPr bwMode="auto">
          <a:xfrm>
            <a:off x="3016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6177" name="Text Box 52"/>
          <p:cNvSpPr txBox="1">
            <a:spLocks noChangeArrowheads="1"/>
          </p:cNvSpPr>
          <p:nvPr/>
        </p:nvSpPr>
        <p:spPr bwMode="auto">
          <a:xfrm>
            <a:off x="8286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178" name="Text Box 53"/>
          <p:cNvSpPr txBox="1">
            <a:spLocks noChangeArrowheads="1"/>
          </p:cNvSpPr>
          <p:nvPr/>
        </p:nvSpPr>
        <p:spPr bwMode="auto">
          <a:xfrm>
            <a:off x="13557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6179" name="Text Box 54"/>
          <p:cNvSpPr txBox="1">
            <a:spLocks noChangeArrowheads="1"/>
          </p:cNvSpPr>
          <p:nvPr/>
        </p:nvSpPr>
        <p:spPr bwMode="auto">
          <a:xfrm>
            <a:off x="18827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6180" name="Text Box 55"/>
          <p:cNvSpPr txBox="1">
            <a:spLocks noChangeArrowheads="1"/>
          </p:cNvSpPr>
          <p:nvPr/>
        </p:nvSpPr>
        <p:spPr bwMode="auto">
          <a:xfrm>
            <a:off x="24098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181" name="Text Box 56"/>
          <p:cNvSpPr txBox="1">
            <a:spLocks noChangeArrowheads="1"/>
          </p:cNvSpPr>
          <p:nvPr/>
        </p:nvSpPr>
        <p:spPr bwMode="auto">
          <a:xfrm>
            <a:off x="29368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6182" name="Text Box 57"/>
          <p:cNvSpPr txBox="1">
            <a:spLocks noChangeArrowheads="1"/>
          </p:cNvSpPr>
          <p:nvPr/>
        </p:nvSpPr>
        <p:spPr bwMode="auto">
          <a:xfrm>
            <a:off x="346392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6183" name="Text Box 58"/>
          <p:cNvSpPr txBox="1">
            <a:spLocks noChangeArrowheads="1"/>
          </p:cNvSpPr>
          <p:nvPr/>
        </p:nvSpPr>
        <p:spPr bwMode="auto">
          <a:xfrm>
            <a:off x="3990975" y="25479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184" name="Text Box 59"/>
          <p:cNvSpPr txBox="1">
            <a:spLocks noChangeArrowheads="1"/>
          </p:cNvSpPr>
          <p:nvPr/>
        </p:nvSpPr>
        <p:spPr bwMode="auto">
          <a:xfrm>
            <a:off x="46021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185" name="Text Box 60"/>
          <p:cNvSpPr txBox="1">
            <a:spLocks noChangeArrowheads="1"/>
          </p:cNvSpPr>
          <p:nvPr/>
        </p:nvSpPr>
        <p:spPr bwMode="auto">
          <a:xfrm>
            <a:off x="512921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186" name="Text Box 61"/>
          <p:cNvSpPr txBox="1">
            <a:spLocks noChangeArrowheads="1"/>
          </p:cNvSpPr>
          <p:nvPr/>
        </p:nvSpPr>
        <p:spPr bwMode="auto">
          <a:xfrm>
            <a:off x="56562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187" name="Text Box 62"/>
          <p:cNvSpPr txBox="1">
            <a:spLocks noChangeArrowheads="1"/>
          </p:cNvSpPr>
          <p:nvPr/>
        </p:nvSpPr>
        <p:spPr bwMode="auto">
          <a:xfrm>
            <a:off x="618331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188" name="Text Box 63"/>
          <p:cNvSpPr txBox="1">
            <a:spLocks noChangeArrowheads="1"/>
          </p:cNvSpPr>
          <p:nvPr/>
        </p:nvSpPr>
        <p:spPr bwMode="auto">
          <a:xfrm>
            <a:off x="67103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189" name="Text Box 64"/>
          <p:cNvSpPr txBox="1">
            <a:spLocks noChangeArrowheads="1"/>
          </p:cNvSpPr>
          <p:nvPr/>
        </p:nvSpPr>
        <p:spPr bwMode="auto">
          <a:xfrm>
            <a:off x="723741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190" name="Text Box 65"/>
          <p:cNvSpPr txBox="1">
            <a:spLocks noChangeArrowheads="1"/>
          </p:cNvSpPr>
          <p:nvPr/>
        </p:nvSpPr>
        <p:spPr bwMode="auto">
          <a:xfrm>
            <a:off x="7764463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191" name="Text Box 66"/>
          <p:cNvSpPr txBox="1">
            <a:spLocks noChangeArrowheads="1"/>
          </p:cNvSpPr>
          <p:nvPr/>
        </p:nvSpPr>
        <p:spPr bwMode="auto">
          <a:xfrm>
            <a:off x="8293100" y="25352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6192" name="Line 67"/>
          <p:cNvSpPr>
            <a:spLocks noChangeShapeType="1"/>
          </p:cNvSpPr>
          <p:nvPr/>
        </p:nvSpPr>
        <p:spPr bwMode="auto">
          <a:xfrm flipH="1">
            <a:off x="2582863" y="165576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3" name="Line 68"/>
          <p:cNvSpPr>
            <a:spLocks noChangeShapeType="1"/>
          </p:cNvSpPr>
          <p:nvPr/>
        </p:nvSpPr>
        <p:spPr bwMode="auto">
          <a:xfrm>
            <a:off x="4657725" y="165576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4" name="Line 87"/>
          <p:cNvSpPr>
            <a:spLocks noChangeShapeType="1"/>
          </p:cNvSpPr>
          <p:nvPr/>
        </p:nvSpPr>
        <p:spPr bwMode="auto">
          <a:xfrm>
            <a:off x="4535488" y="25193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" name="Line 89"/>
          <p:cNvSpPr>
            <a:spLocks noChangeShapeType="1"/>
          </p:cNvSpPr>
          <p:nvPr/>
        </p:nvSpPr>
        <p:spPr bwMode="auto">
          <a:xfrm>
            <a:off x="4540250" y="36115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Line 99"/>
          <p:cNvSpPr>
            <a:spLocks noChangeShapeType="1"/>
          </p:cNvSpPr>
          <p:nvPr/>
        </p:nvSpPr>
        <p:spPr bwMode="auto">
          <a:xfrm>
            <a:off x="2282825" y="47640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Text Box 69"/>
          <p:cNvSpPr txBox="1">
            <a:spLocks noChangeArrowheads="1"/>
          </p:cNvSpPr>
          <p:nvPr/>
        </p:nvSpPr>
        <p:spPr bwMode="auto">
          <a:xfrm>
            <a:off x="16668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6198" name="Text Box 70"/>
          <p:cNvSpPr txBox="1">
            <a:spLocks noChangeArrowheads="1"/>
          </p:cNvSpPr>
          <p:nvPr/>
        </p:nvSpPr>
        <p:spPr bwMode="auto">
          <a:xfrm>
            <a:off x="69373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199" name="Text Box 71"/>
          <p:cNvSpPr txBox="1">
            <a:spLocks noChangeArrowheads="1"/>
          </p:cNvSpPr>
          <p:nvPr/>
        </p:nvSpPr>
        <p:spPr bwMode="auto">
          <a:xfrm>
            <a:off x="122078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6200" name="Text Box 72"/>
          <p:cNvSpPr txBox="1">
            <a:spLocks noChangeArrowheads="1"/>
          </p:cNvSpPr>
          <p:nvPr/>
        </p:nvSpPr>
        <p:spPr bwMode="auto">
          <a:xfrm>
            <a:off x="1747838" y="36496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6201" name="Text Box 73"/>
          <p:cNvSpPr txBox="1">
            <a:spLocks noChangeArrowheads="1"/>
          </p:cNvSpPr>
          <p:nvPr/>
        </p:nvSpPr>
        <p:spPr bwMode="auto">
          <a:xfrm>
            <a:off x="236378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202" name="Text Box 74"/>
          <p:cNvSpPr txBox="1">
            <a:spLocks noChangeArrowheads="1"/>
          </p:cNvSpPr>
          <p:nvPr/>
        </p:nvSpPr>
        <p:spPr bwMode="auto">
          <a:xfrm>
            <a:off x="289083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6203" name="Text Box 75"/>
          <p:cNvSpPr txBox="1">
            <a:spLocks noChangeArrowheads="1"/>
          </p:cNvSpPr>
          <p:nvPr/>
        </p:nvSpPr>
        <p:spPr bwMode="auto">
          <a:xfrm>
            <a:off x="341788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6204" name="Text Box 76"/>
          <p:cNvSpPr txBox="1">
            <a:spLocks noChangeArrowheads="1"/>
          </p:cNvSpPr>
          <p:nvPr/>
        </p:nvSpPr>
        <p:spPr bwMode="auto">
          <a:xfrm>
            <a:off x="3944938" y="36385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205" name="Line 88"/>
          <p:cNvSpPr>
            <a:spLocks noChangeShapeType="1"/>
          </p:cNvSpPr>
          <p:nvPr/>
        </p:nvSpPr>
        <p:spPr bwMode="auto">
          <a:xfrm>
            <a:off x="2316163" y="36591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Line 114"/>
          <p:cNvSpPr>
            <a:spLocks noChangeShapeType="1"/>
          </p:cNvSpPr>
          <p:nvPr/>
        </p:nvSpPr>
        <p:spPr bwMode="auto">
          <a:xfrm flipH="1">
            <a:off x="1198563" y="302736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7" name="Line 115"/>
          <p:cNvSpPr>
            <a:spLocks noChangeShapeType="1"/>
          </p:cNvSpPr>
          <p:nvPr/>
        </p:nvSpPr>
        <p:spPr bwMode="auto">
          <a:xfrm>
            <a:off x="2360613" y="305276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8" name="Text Box 77"/>
          <p:cNvSpPr txBox="1">
            <a:spLocks noChangeArrowheads="1"/>
          </p:cNvSpPr>
          <p:nvPr/>
        </p:nvSpPr>
        <p:spPr bwMode="auto">
          <a:xfrm>
            <a:off x="463232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209" name="Text Box 78"/>
          <p:cNvSpPr txBox="1">
            <a:spLocks noChangeArrowheads="1"/>
          </p:cNvSpPr>
          <p:nvPr/>
        </p:nvSpPr>
        <p:spPr bwMode="auto">
          <a:xfrm>
            <a:off x="515937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210" name="Text Box 79"/>
          <p:cNvSpPr txBox="1">
            <a:spLocks noChangeArrowheads="1"/>
          </p:cNvSpPr>
          <p:nvPr/>
        </p:nvSpPr>
        <p:spPr bwMode="auto">
          <a:xfrm>
            <a:off x="568642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211" name="Text Box 80"/>
          <p:cNvSpPr txBox="1">
            <a:spLocks noChangeArrowheads="1"/>
          </p:cNvSpPr>
          <p:nvPr/>
        </p:nvSpPr>
        <p:spPr bwMode="auto">
          <a:xfrm>
            <a:off x="6213475" y="36258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212" name="Text Box 81"/>
          <p:cNvSpPr txBox="1">
            <a:spLocks noChangeArrowheads="1"/>
          </p:cNvSpPr>
          <p:nvPr/>
        </p:nvSpPr>
        <p:spPr bwMode="auto">
          <a:xfrm>
            <a:off x="6853238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213" name="Text Box 82"/>
          <p:cNvSpPr txBox="1">
            <a:spLocks noChangeArrowheads="1"/>
          </p:cNvSpPr>
          <p:nvPr/>
        </p:nvSpPr>
        <p:spPr bwMode="auto">
          <a:xfrm>
            <a:off x="7380288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214" name="Text Box 83"/>
          <p:cNvSpPr txBox="1">
            <a:spLocks noChangeArrowheads="1"/>
          </p:cNvSpPr>
          <p:nvPr/>
        </p:nvSpPr>
        <p:spPr bwMode="auto">
          <a:xfrm>
            <a:off x="7907338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215" name="Text Box 84"/>
          <p:cNvSpPr txBox="1">
            <a:spLocks noChangeArrowheads="1"/>
          </p:cNvSpPr>
          <p:nvPr/>
        </p:nvSpPr>
        <p:spPr bwMode="auto">
          <a:xfrm>
            <a:off x="8435975" y="360203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6216" name="Line 90"/>
          <p:cNvSpPr>
            <a:spLocks noChangeShapeType="1"/>
          </p:cNvSpPr>
          <p:nvPr/>
        </p:nvSpPr>
        <p:spPr bwMode="auto">
          <a:xfrm>
            <a:off x="6789738" y="35988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7" name="Line 116"/>
          <p:cNvSpPr>
            <a:spLocks noChangeShapeType="1"/>
          </p:cNvSpPr>
          <p:nvPr/>
        </p:nvSpPr>
        <p:spPr bwMode="auto">
          <a:xfrm flipH="1">
            <a:off x="5684838" y="300196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8" name="Line 117"/>
          <p:cNvSpPr>
            <a:spLocks noChangeShapeType="1"/>
          </p:cNvSpPr>
          <p:nvPr/>
        </p:nvSpPr>
        <p:spPr bwMode="auto">
          <a:xfrm>
            <a:off x="6721475" y="300196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19" name="Group 161"/>
          <p:cNvGrpSpPr>
            <a:grpSpLocks/>
          </p:cNvGrpSpPr>
          <p:nvPr/>
        </p:nvGrpSpPr>
        <p:grpSpPr bwMode="auto">
          <a:xfrm>
            <a:off x="96838" y="4140200"/>
            <a:ext cx="2152650" cy="1098550"/>
            <a:chOff x="61" y="2608"/>
            <a:chExt cx="1356" cy="692"/>
          </a:xfrm>
        </p:grpSpPr>
        <p:sp>
          <p:nvSpPr>
            <p:cNvPr id="6279" name="Text Box 91"/>
            <p:cNvSpPr txBox="1">
              <a:spLocks noChangeArrowheads="1"/>
            </p:cNvSpPr>
            <p:nvPr/>
          </p:nvSpPr>
          <p:spPr bwMode="auto">
            <a:xfrm>
              <a:off x="61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6280" name="Text Box 92"/>
            <p:cNvSpPr txBox="1">
              <a:spLocks noChangeArrowheads="1"/>
            </p:cNvSpPr>
            <p:nvPr/>
          </p:nvSpPr>
          <p:spPr bwMode="auto">
            <a:xfrm>
              <a:off x="393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6281" name="Text Box 93"/>
            <p:cNvSpPr txBox="1">
              <a:spLocks noChangeArrowheads="1"/>
            </p:cNvSpPr>
            <p:nvPr/>
          </p:nvSpPr>
          <p:spPr bwMode="auto">
            <a:xfrm>
              <a:off x="765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6282" name="Text Box 94"/>
            <p:cNvSpPr txBox="1">
              <a:spLocks noChangeArrowheads="1"/>
            </p:cNvSpPr>
            <p:nvPr/>
          </p:nvSpPr>
          <p:spPr bwMode="auto">
            <a:xfrm>
              <a:off x="1097" y="2979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6283" name="Line 109"/>
            <p:cNvSpPr>
              <a:spLocks noChangeShapeType="1"/>
            </p:cNvSpPr>
            <p:nvPr/>
          </p:nvSpPr>
          <p:spPr bwMode="auto">
            <a:xfrm>
              <a:off x="725" y="297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4" name="Line 118"/>
            <p:cNvSpPr>
              <a:spLocks noChangeShapeType="1"/>
            </p:cNvSpPr>
            <p:nvPr/>
          </p:nvSpPr>
          <p:spPr bwMode="auto">
            <a:xfrm flipH="1">
              <a:off x="374" y="2608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5" name="Line 119"/>
            <p:cNvSpPr>
              <a:spLocks noChangeShapeType="1"/>
            </p:cNvSpPr>
            <p:nvPr/>
          </p:nvSpPr>
          <p:spPr bwMode="auto">
            <a:xfrm>
              <a:off x="739" y="2608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20" name="Line 120"/>
          <p:cNvSpPr>
            <a:spLocks noChangeShapeType="1"/>
          </p:cNvSpPr>
          <p:nvPr/>
        </p:nvSpPr>
        <p:spPr bwMode="auto">
          <a:xfrm flipH="1">
            <a:off x="2854325" y="411480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1" name="Text Box 95"/>
          <p:cNvSpPr txBox="1">
            <a:spLocks noChangeArrowheads="1"/>
          </p:cNvSpPr>
          <p:nvPr/>
        </p:nvSpPr>
        <p:spPr bwMode="auto">
          <a:xfrm>
            <a:off x="2330450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222" name="Text Box 96"/>
          <p:cNvSpPr txBox="1">
            <a:spLocks noChangeArrowheads="1"/>
          </p:cNvSpPr>
          <p:nvPr/>
        </p:nvSpPr>
        <p:spPr bwMode="auto">
          <a:xfrm>
            <a:off x="2857500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6223" name="Text Box 97"/>
          <p:cNvSpPr txBox="1">
            <a:spLocks noChangeArrowheads="1"/>
          </p:cNvSpPr>
          <p:nvPr/>
        </p:nvSpPr>
        <p:spPr bwMode="auto">
          <a:xfrm>
            <a:off x="3433763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6224" name="Text Box 98"/>
          <p:cNvSpPr txBox="1">
            <a:spLocks noChangeArrowheads="1"/>
          </p:cNvSpPr>
          <p:nvPr/>
        </p:nvSpPr>
        <p:spPr bwMode="auto">
          <a:xfrm>
            <a:off x="3960813" y="4730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225" name="Line 100"/>
          <p:cNvSpPr>
            <a:spLocks noChangeShapeType="1"/>
          </p:cNvSpPr>
          <p:nvPr/>
        </p:nvSpPr>
        <p:spPr bwMode="auto">
          <a:xfrm>
            <a:off x="3382963" y="47164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6" name="Line 121"/>
          <p:cNvSpPr>
            <a:spLocks noChangeShapeType="1"/>
          </p:cNvSpPr>
          <p:nvPr/>
        </p:nvSpPr>
        <p:spPr bwMode="auto">
          <a:xfrm>
            <a:off x="3422650" y="414020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27" name="Text Box 101"/>
          <p:cNvSpPr txBox="1">
            <a:spLocks noChangeArrowheads="1"/>
          </p:cNvSpPr>
          <p:nvPr/>
        </p:nvSpPr>
        <p:spPr bwMode="auto">
          <a:xfrm>
            <a:off x="458470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228" name="Text Box 102"/>
          <p:cNvSpPr txBox="1">
            <a:spLocks noChangeArrowheads="1"/>
          </p:cNvSpPr>
          <p:nvPr/>
        </p:nvSpPr>
        <p:spPr bwMode="auto">
          <a:xfrm>
            <a:off x="511175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229" name="Text Box 103"/>
          <p:cNvSpPr txBox="1">
            <a:spLocks noChangeArrowheads="1"/>
          </p:cNvSpPr>
          <p:nvPr/>
        </p:nvSpPr>
        <p:spPr bwMode="auto">
          <a:xfrm>
            <a:off x="570230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230" name="Text Box 104"/>
          <p:cNvSpPr txBox="1">
            <a:spLocks noChangeArrowheads="1"/>
          </p:cNvSpPr>
          <p:nvPr/>
        </p:nvSpPr>
        <p:spPr bwMode="auto">
          <a:xfrm>
            <a:off x="6229350" y="472916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231" name="Line 110"/>
          <p:cNvSpPr>
            <a:spLocks noChangeShapeType="1"/>
          </p:cNvSpPr>
          <p:nvPr/>
        </p:nvSpPr>
        <p:spPr bwMode="auto">
          <a:xfrm>
            <a:off x="4527550" y="473392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2" name="Line 111"/>
          <p:cNvSpPr>
            <a:spLocks noChangeShapeType="1"/>
          </p:cNvSpPr>
          <p:nvPr/>
        </p:nvSpPr>
        <p:spPr bwMode="auto">
          <a:xfrm>
            <a:off x="5643563" y="47259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3" name="Line 112"/>
          <p:cNvSpPr>
            <a:spLocks noChangeShapeType="1"/>
          </p:cNvSpPr>
          <p:nvPr/>
        </p:nvSpPr>
        <p:spPr bwMode="auto">
          <a:xfrm>
            <a:off x="6772275" y="47053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4" name="Line 122"/>
          <p:cNvSpPr>
            <a:spLocks noChangeShapeType="1"/>
          </p:cNvSpPr>
          <p:nvPr/>
        </p:nvSpPr>
        <p:spPr bwMode="auto">
          <a:xfrm flipH="1">
            <a:off x="5091113" y="411480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5" name="Line 123"/>
          <p:cNvSpPr>
            <a:spLocks noChangeShapeType="1"/>
          </p:cNvSpPr>
          <p:nvPr/>
        </p:nvSpPr>
        <p:spPr bwMode="auto">
          <a:xfrm>
            <a:off x="5684838" y="410210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36" name="Text Box 105"/>
          <p:cNvSpPr txBox="1">
            <a:spLocks noChangeArrowheads="1"/>
          </p:cNvSpPr>
          <p:nvPr/>
        </p:nvSpPr>
        <p:spPr bwMode="auto">
          <a:xfrm>
            <a:off x="6819900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237" name="Text Box 106"/>
          <p:cNvSpPr txBox="1">
            <a:spLocks noChangeArrowheads="1"/>
          </p:cNvSpPr>
          <p:nvPr/>
        </p:nvSpPr>
        <p:spPr bwMode="auto">
          <a:xfrm>
            <a:off x="7346950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238" name="Text Box 107"/>
          <p:cNvSpPr txBox="1">
            <a:spLocks noChangeArrowheads="1"/>
          </p:cNvSpPr>
          <p:nvPr/>
        </p:nvSpPr>
        <p:spPr bwMode="auto">
          <a:xfrm>
            <a:off x="7935913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239" name="Text Box 108"/>
          <p:cNvSpPr txBox="1">
            <a:spLocks noChangeArrowheads="1"/>
          </p:cNvSpPr>
          <p:nvPr/>
        </p:nvSpPr>
        <p:spPr bwMode="auto">
          <a:xfrm>
            <a:off x="8464550" y="47180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6240" name="Line 113"/>
          <p:cNvSpPr>
            <a:spLocks noChangeShapeType="1"/>
          </p:cNvSpPr>
          <p:nvPr/>
        </p:nvSpPr>
        <p:spPr bwMode="auto">
          <a:xfrm>
            <a:off x="7900988" y="47228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1" name="Line 124"/>
          <p:cNvSpPr>
            <a:spLocks noChangeShapeType="1"/>
          </p:cNvSpPr>
          <p:nvPr/>
        </p:nvSpPr>
        <p:spPr bwMode="auto">
          <a:xfrm flipH="1">
            <a:off x="7340600" y="404018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2" name="Line 125"/>
          <p:cNvSpPr>
            <a:spLocks noChangeShapeType="1"/>
          </p:cNvSpPr>
          <p:nvPr/>
        </p:nvSpPr>
        <p:spPr bwMode="auto">
          <a:xfrm>
            <a:off x="7896225" y="402907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3" name="Line 130"/>
          <p:cNvSpPr>
            <a:spLocks noChangeShapeType="1"/>
          </p:cNvSpPr>
          <p:nvPr/>
        </p:nvSpPr>
        <p:spPr bwMode="auto">
          <a:xfrm flipH="1">
            <a:off x="2557463" y="517683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4" name="Line 131"/>
          <p:cNvSpPr>
            <a:spLocks noChangeShapeType="1"/>
          </p:cNvSpPr>
          <p:nvPr/>
        </p:nvSpPr>
        <p:spPr bwMode="auto">
          <a:xfrm>
            <a:off x="2841625" y="521493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5" name="Line 132"/>
          <p:cNvSpPr>
            <a:spLocks noChangeShapeType="1"/>
          </p:cNvSpPr>
          <p:nvPr/>
        </p:nvSpPr>
        <p:spPr bwMode="auto">
          <a:xfrm flipH="1">
            <a:off x="3683000" y="521493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" name="Line 133"/>
          <p:cNvSpPr>
            <a:spLocks noChangeShapeType="1"/>
          </p:cNvSpPr>
          <p:nvPr/>
        </p:nvSpPr>
        <p:spPr bwMode="auto">
          <a:xfrm>
            <a:off x="3990975" y="521493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" name="Line 134"/>
          <p:cNvSpPr>
            <a:spLocks noChangeShapeType="1"/>
          </p:cNvSpPr>
          <p:nvPr/>
        </p:nvSpPr>
        <p:spPr bwMode="auto">
          <a:xfrm flipH="1">
            <a:off x="4819650" y="517683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" name="Line 135"/>
          <p:cNvSpPr>
            <a:spLocks noChangeShapeType="1"/>
          </p:cNvSpPr>
          <p:nvPr/>
        </p:nvSpPr>
        <p:spPr bwMode="auto">
          <a:xfrm>
            <a:off x="5103813" y="518953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" name="Line 136"/>
          <p:cNvSpPr>
            <a:spLocks noChangeShapeType="1"/>
          </p:cNvSpPr>
          <p:nvPr/>
        </p:nvSpPr>
        <p:spPr bwMode="auto">
          <a:xfrm flipH="1">
            <a:off x="5943600" y="521493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" name="Line 137"/>
          <p:cNvSpPr>
            <a:spLocks noChangeShapeType="1"/>
          </p:cNvSpPr>
          <p:nvPr/>
        </p:nvSpPr>
        <p:spPr bwMode="auto">
          <a:xfrm>
            <a:off x="6240463" y="522763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" name="Line 138"/>
          <p:cNvSpPr>
            <a:spLocks noChangeShapeType="1"/>
          </p:cNvSpPr>
          <p:nvPr/>
        </p:nvSpPr>
        <p:spPr bwMode="auto">
          <a:xfrm flipH="1">
            <a:off x="7092950" y="516572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" name="Line 139"/>
          <p:cNvSpPr>
            <a:spLocks noChangeShapeType="1"/>
          </p:cNvSpPr>
          <p:nvPr/>
        </p:nvSpPr>
        <p:spPr bwMode="auto">
          <a:xfrm>
            <a:off x="7351713" y="518953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" name="Line 140"/>
          <p:cNvSpPr>
            <a:spLocks noChangeShapeType="1"/>
          </p:cNvSpPr>
          <p:nvPr/>
        </p:nvSpPr>
        <p:spPr bwMode="auto">
          <a:xfrm flipH="1">
            <a:off x="8193088" y="517683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" name="Line 141"/>
          <p:cNvSpPr>
            <a:spLocks noChangeShapeType="1"/>
          </p:cNvSpPr>
          <p:nvPr/>
        </p:nvSpPr>
        <p:spPr bwMode="auto">
          <a:xfrm>
            <a:off x="8477250" y="515302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5" name="Group 165"/>
          <p:cNvGrpSpPr>
            <a:grpSpLocks/>
          </p:cNvGrpSpPr>
          <p:nvPr/>
        </p:nvGrpSpPr>
        <p:grpSpPr bwMode="auto">
          <a:xfrm>
            <a:off x="50800" y="5165725"/>
            <a:ext cx="1109663" cy="1052513"/>
            <a:chOff x="32" y="3254"/>
            <a:chExt cx="699" cy="663"/>
          </a:xfrm>
        </p:grpSpPr>
        <p:sp>
          <p:nvSpPr>
            <p:cNvPr id="6273" name="Text Box 5"/>
            <p:cNvSpPr txBox="1">
              <a:spLocks noChangeArrowheads="1"/>
            </p:cNvSpPr>
            <p:nvPr/>
          </p:nvSpPr>
          <p:spPr bwMode="auto">
            <a:xfrm>
              <a:off x="32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6274" name="Text Box 6"/>
            <p:cNvSpPr txBox="1">
              <a:spLocks noChangeArrowheads="1"/>
            </p:cNvSpPr>
            <p:nvPr/>
          </p:nvSpPr>
          <p:spPr bwMode="auto">
            <a:xfrm>
              <a:off x="389" y="3586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6275" name="Line 126"/>
            <p:cNvSpPr>
              <a:spLocks noChangeShapeType="1"/>
            </p:cNvSpPr>
            <p:nvPr/>
          </p:nvSpPr>
          <p:spPr bwMode="auto">
            <a:xfrm flipH="1">
              <a:off x="163" y="3254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6" name="Line 127"/>
            <p:cNvSpPr>
              <a:spLocks noChangeShapeType="1"/>
            </p:cNvSpPr>
            <p:nvPr/>
          </p:nvSpPr>
          <p:spPr bwMode="auto">
            <a:xfrm>
              <a:off x="389" y="3261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" name="Line 142"/>
            <p:cNvSpPr>
              <a:spLocks noChangeShapeType="1"/>
            </p:cNvSpPr>
            <p:nvPr/>
          </p:nvSpPr>
          <p:spPr bwMode="auto">
            <a:xfrm>
              <a:off x="362" y="358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8" name="Line 143"/>
            <p:cNvSpPr>
              <a:spLocks noChangeShapeType="1"/>
            </p:cNvSpPr>
            <p:nvPr/>
          </p:nvSpPr>
          <p:spPr bwMode="auto">
            <a:xfrm>
              <a:off x="731" y="358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56" name="Text Box 21"/>
          <p:cNvSpPr txBox="1">
            <a:spLocks noChangeArrowheads="1"/>
          </p:cNvSpPr>
          <p:nvPr/>
        </p:nvSpPr>
        <p:spPr bwMode="auto">
          <a:xfrm>
            <a:off x="1185863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6257" name="Text Box 22"/>
          <p:cNvSpPr txBox="1">
            <a:spLocks noChangeArrowheads="1"/>
          </p:cNvSpPr>
          <p:nvPr/>
        </p:nvSpPr>
        <p:spPr bwMode="auto">
          <a:xfrm>
            <a:off x="1752600" y="5692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6258" name="Line 128"/>
          <p:cNvSpPr>
            <a:spLocks noChangeShapeType="1"/>
          </p:cNvSpPr>
          <p:nvPr/>
        </p:nvSpPr>
        <p:spPr bwMode="auto">
          <a:xfrm flipH="1">
            <a:off x="1358900" y="518953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9" name="Line 129"/>
          <p:cNvSpPr>
            <a:spLocks noChangeShapeType="1"/>
          </p:cNvSpPr>
          <p:nvPr/>
        </p:nvSpPr>
        <p:spPr bwMode="auto">
          <a:xfrm>
            <a:off x="1730375" y="517683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0" name="Line 144"/>
          <p:cNvSpPr>
            <a:spLocks noChangeShapeType="1"/>
          </p:cNvSpPr>
          <p:nvPr/>
        </p:nvSpPr>
        <p:spPr bwMode="auto">
          <a:xfrm>
            <a:off x="1716088" y="568960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1" name="Line 145"/>
          <p:cNvSpPr>
            <a:spLocks noChangeShapeType="1"/>
          </p:cNvSpPr>
          <p:nvPr/>
        </p:nvSpPr>
        <p:spPr bwMode="auto">
          <a:xfrm>
            <a:off x="2287588" y="568166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2" name="Line 146"/>
          <p:cNvSpPr>
            <a:spLocks noChangeShapeType="1"/>
          </p:cNvSpPr>
          <p:nvPr/>
        </p:nvSpPr>
        <p:spPr bwMode="auto">
          <a:xfrm>
            <a:off x="2855913" y="568007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3" name="Line 147"/>
          <p:cNvSpPr>
            <a:spLocks noChangeShapeType="1"/>
          </p:cNvSpPr>
          <p:nvPr/>
        </p:nvSpPr>
        <p:spPr bwMode="auto">
          <a:xfrm>
            <a:off x="3440113" y="57102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4" name="Line 148"/>
          <p:cNvSpPr>
            <a:spLocks noChangeShapeType="1"/>
          </p:cNvSpPr>
          <p:nvPr/>
        </p:nvSpPr>
        <p:spPr bwMode="auto">
          <a:xfrm>
            <a:off x="3997325" y="57086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5" name="Line 149"/>
          <p:cNvSpPr>
            <a:spLocks noChangeShapeType="1"/>
          </p:cNvSpPr>
          <p:nvPr/>
        </p:nvSpPr>
        <p:spPr bwMode="auto">
          <a:xfrm>
            <a:off x="4557713" y="57134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6" name="Line 150"/>
          <p:cNvSpPr>
            <a:spLocks noChangeShapeType="1"/>
          </p:cNvSpPr>
          <p:nvPr/>
        </p:nvSpPr>
        <p:spPr bwMode="auto">
          <a:xfrm>
            <a:off x="5129213" y="571658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7" name="Line 151"/>
          <p:cNvSpPr>
            <a:spLocks noChangeShapeType="1"/>
          </p:cNvSpPr>
          <p:nvPr/>
        </p:nvSpPr>
        <p:spPr bwMode="auto">
          <a:xfrm>
            <a:off x="5689600" y="568325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8" name="Line 152"/>
          <p:cNvSpPr>
            <a:spLocks noChangeShapeType="1"/>
          </p:cNvSpPr>
          <p:nvPr/>
        </p:nvSpPr>
        <p:spPr bwMode="auto">
          <a:xfrm>
            <a:off x="6249988" y="56880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69" name="Line 153"/>
          <p:cNvSpPr>
            <a:spLocks noChangeShapeType="1"/>
          </p:cNvSpPr>
          <p:nvPr/>
        </p:nvSpPr>
        <p:spPr bwMode="auto">
          <a:xfrm>
            <a:off x="6823075" y="569277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0" name="Line 154"/>
          <p:cNvSpPr>
            <a:spLocks noChangeShapeType="1"/>
          </p:cNvSpPr>
          <p:nvPr/>
        </p:nvSpPr>
        <p:spPr bwMode="auto">
          <a:xfrm>
            <a:off x="7407275" y="57102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1" name="Line 155"/>
          <p:cNvSpPr>
            <a:spLocks noChangeShapeType="1"/>
          </p:cNvSpPr>
          <p:nvPr/>
        </p:nvSpPr>
        <p:spPr bwMode="auto">
          <a:xfrm>
            <a:off x="7951788" y="569753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72" name="Line 156"/>
          <p:cNvSpPr>
            <a:spLocks noChangeShapeType="1"/>
          </p:cNvSpPr>
          <p:nvPr/>
        </p:nvSpPr>
        <p:spPr bwMode="auto">
          <a:xfrm>
            <a:off x="8524875" y="572611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6079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Merge Sort – Example </a:t>
            </a:r>
          </a:p>
        </p:txBody>
      </p:sp>
      <p:grpSp>
        <p:nvGrpSpPr>
          <p:cNvPr id="7172" name="Group 242"/>
          <p:cNvGrpSpPr>
            <a:grpSpLocks/>
          </p:cNvGrpSpPr>
          <p:nvPr/>
        </p:nvGrpSpPr>
        <p:grpSpPr bwMode="auto">
          <a:xfrm>
            <a:off x="288925" y="1322388"/>
            <a:ext cx="4197350" cy="476250"/>
            <a:chOff x="182" y="833"/>
            <a:chExt cx="2644" cy="300"/>
          </a:xfrm>
        </p:grpSpPr>
        <p:sp>
          <p:nvSpPr>
            <p:cNvPr id="7392" name="Text Box 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7393" name="Text Box 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394" name="Text Box 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395" name="Text Box 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7396" name="Text Box 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7397" name="Text Box 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7398" name="Text Box 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7399" name="Text Box 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426227" name="Group 243"/>
          <p:cNvGrpSpPr>
            <a:grpSpLocks/>
          </p:cNvGrpSpPr>
          <p:nvPr/>
        </p:nvGrpSpPr>
        <p:grpSpPr bwMode="auto">
          <a:xfrm>
            <a:off x="153988" y="1801813"/>
            <a:ext cx="2205037" cy="1098550"/>
            <a:chOff x="97" y="1135"/>
            <a:chExt cx="1389" cy="692"/>
          </a:xfrm>
        </p:grpSpPr>
        <p:sp>
          <p:nvSpPr>
            <p:cNvPr id="7387" name="Text Box 52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7388" name="Text Box 53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389" name="Text Box 54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390" name="Text Box 55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7391" name="Line 61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8" name="Group 244"/>
          <p:cNvGrpSpPr>
            <a:grpSpLocks/>
          </p:cNvGrpSpPr>
          <p:nvPr/>
        </p:nvGrpSpPr>
        <p:grpSpPr bwMode="auto">
          <a:xfrm>
            <a:off x="2303463" y="1827213"/>
            <a:ext cx="2136775" cy="1127125"/>
            <a:chOff x="1451" y="1151"/>
            <a:chExt cx="1346" cy="710"/>
          </a:xfrm>
        </p:grpSpPr>
        <p:sp>
          <p:nvSpPr>
            <p:cNvPr id="7381" name="Text Box 5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7382" name="Text Box 5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7383" name="Text Box 5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7384" name="Text Box 5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7385" name="Line 6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6" name="Line 62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29" name="Group 245"/>
          <p:cNvGrpSpPr>
            <a:grpSpLocks/>
          </p:cNvGrpSpPr>
          <p:nvPr/>
        </p:nvGrpSpPr>
        <p:grpSpPr bwMode="auto">
          <a:xfrm>
            <a:off x="84138" y="2914650"/>
            <a:ext cx="1089025" cy="1098550"/>
            <a:chOff x="53" y="1836"/>
            <a:chExt cx="686" cy="692"/>
          </a:xfrm>
        </p:grpSpPr>
        <p:sp>
          <p:nvSpPr>
            <p:cNvPr id="7377" name="Text Box 75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7378" name="Text Box 76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379" name="Line 79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80" name="Line 80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0" name="Group 246"/>
          <p:cNvGrpSpPr>
            <a:grpSpLocks/>
          </p:cNvGrpSpPr>
          <p:nvPr/>
        </p:nvGrpSpPr>
        <p:grpSpPr bwMode="auto">
          <a:xfrm>
            <a:off x="1160463" y="2914650"/>
            <a:ext cx="1076325" cy="1065213"/>
            <a:chOff x="731" y="1836"/>
            <a:chExt cx="678" cy="671"/>
          </a:xfrm>
        </p:grpSpPr>
        <p:sp>
          <p:nvSpPr>
            <p:cNvPr id="7374" name="Text Box 77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375" name="Text Box 78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7376" name="Line 81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0" name="Group 286"/>
          <p:cNvGrpSpPr>
            <a:grpSpLocks/>
          </p:cNvGrpSpPr>
          <p:nvPr/>
        </p:nvGrpSpPr>
        <p:grpSpPr bwMode="auto">
          <a:xfrm>
            <a:off x="2317750" y="2889250"/>
            <a:ext cx="1079500" cy="1122363"/>
            <a:chOff x="1460" y="1820"/>
            <a:chExt cx="680" cy="707"/>
          </a:xfrm>
        </p:grpSpPr>
        <p:sp>
          <p:nvSpPr>
            <p:cNvPr id="7370" name="Line 82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1" name="Text Box 83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7372" name="Text Box 84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7373" name="Line 87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1" name="Group 287"/>
          <p:cNvGrpSpPr>
            <a:grpSpLocks/>
          </p:cNvGrpSpPr>
          <p:nvPr/>
        </p:nvGrpSpPr>
        <p:grpSpPr bwMode="auto">
          <a:xfrm>
            <a:off x="3409950" y="2914650"/>
            <a:ext cx="1046163" cy="1066800"/>
            <a:chOff x="2148" y="1836"/>
            <a:chExt cx="659" cy="672"/>
          </a:xfrm>
        </p:grpSpPr>
        <p:sp>
          <p:nvSpPr>
            <p:cNvPr id="7367" name="Text Box 85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7368" name="Text Box 86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7369" name="Line 88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4" name="Group 250"/>
          <p:cNvGrpSpPr>
            <a:grpSpLocks/>
          </p:cNvGrpSpPr>
          <p:nvPr/>
        </p:nvGrpSpPr>
        <p:grpSpPr bwMode="auto">
          <a:xfrm>
            <a:off x="604838" y="3951288"/>
            <a:ext cx="508000" cy="992187"/>
            <a:chOff x="381" y="2489"/>
            <a:chExt cx="320" cy="625"/>
          </a:xfrm>
        </p:grpSpPr>
        <p:sp>
          <p:nvSpPr>
            <p:cNvPr id="7365" name="Text Box 119"/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366" name="Line 121"/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3" name="Group 249"/>
          <p:cNvGrpSpPr>
            <a:grpSpLocks/>
          </p:cNvGrpSpPr>
          <p:nvPr/>
        </p:nvGrpSpPr>
        <p:grpSpPr bwMode="auto">
          <a:xfrm>
            <a:off x="38100" y="3940175"/>
            <a:ext cx="566738" cy="1052513"/>
            <a:chOff x="24" y="2482"/>
            <a:chExt cx="357" cy="663"/>
          </a:xfrm>
        </p:grpSpPr>
        <p:sp>
          <p:nvSpPr>
            <p:cNvPr id="7362" name="Text Box 118"/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7363" name="Line 120"/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64" name="Line 122"/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49" name="Group 265"/>
          <p:cNvGrpSpPr>
            <a:grpSpLocks/>
          </p:cNvGrpSpPr>
          <p:nvPr/>
        </p:nvGrpSpPr>
        <p:grpSpPr bwMode="auto">
          <a:xfrm>
            <a:off x="1717675" y="3951288"/>
            <a:ext cx="530225" cy="992187"/>
            <a:chOff x="1082" y="2489"/>
            <a:chExt cx="334" cy="625"/>
          </a:xfrm>
        </p:grpSpPr>
        <p:sp>
          <p:nvSpPr>
            <p:cNvPr id="7360" name="Text Box 125"/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7361" name="Line 127"/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3" name="Group 269"/>
          <p:cNvGrpSpPr>
            <a:grpSpLocks/>
          </p:cNvGrpSpPr>
          <p:nvPr/>
        </p:nvGrpSpPr>
        <p:grpSpPr bwMode="auto">
          <a:xfrm>
            <a:off x="1173163" y="3963988"/>
            <a:ext cx="531812" cy="1020762"/>
            <a:chOff x="739" y="2497"/>
            <a:chExt cx="335" cy="643"/>
          </a:xfrm>
        </p:grpSpPr>
        <p:sp>
          <p:nvSpPr>
            <p:cNvPr id="7357" name="Text Box 124"/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358" name="Line 126"/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9" name="Line 128"/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3" name="Group 289"/>
          <p:cNvGrpSpPr>
            <a:grpSpLocks/>
          </p:cNvGrpSpPr>
          <p:nvPr/>
        </p:nvGrpSpPr>
        <p:grpSpPr bwMode="auto">
          <a:xfrm>
            <a:off x="2828925" y="3989388"/>
            <a:ext cx="554038" cy="954087"/>
            <a:chOff x="1782" y="2513"/>
            <a:chExt cx="349" cy="601"/>
          </a:xfrm>
        </p:grpSpPr>
        <p:sp>
          <p:nvSpPr>
            <p:cNvPr id="7355" name="Text Box 4"/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7356" name="Line 106"/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2" name="Group 288"/>
          <p:cNvGrpSpPr>
            <a:grpSpLocks/>
          </p:cNvGrpSpPr>
          <p:nvPr/>
        </p:nvGrpSpPr>
        <p:grpSpPr bwMode="auto">
          <a:xfrm>
            <a:off x="2308225" y="3951288"/>
            <a:ext cx="534988" cy="1023937"/>
            <a:chOff x="1454" y="2489"/>
            <a:chExt cx="337" cy="645"/>
          </a:xfrm>
        </p:grpSpPr>
        <p:sp>
          <p:nvSpPr>
            <p:cNvPr id="7352" name="Text Box 3"/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7353" name="Line 105"/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54" name="Line 130"/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9" name="Group 305"/>
          <p:cNvGrpSpPr>
            <a:grpSpLocks/>
          </p:cNvGrpSpPr>
          <p:nvPr/>
        </p:nvGrpSpPr>
        <p:grpSpPr bwMode="auto">
          <a:xfrm>
            <a:off x="3978275" y="3989388"/>
            <a:ext cx="539750" cy="954087"/>
            <a:chOff x="2506" y="2513"/>
            <a:chExt cx="340" cy="601"/>
          </a:xfrm>
        </p:grpSpPr>
        <p:sp>
          <p:nvSpPr>
            <p:cNvPr id="7350" name="Text Box 6"/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7351" name="Line 108"/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23" name="Group 339"/>
          <p:cNvGrpSpPr>
            <a:grpSpLocks/>
          </p:cNvGrpSpPr>
          <p:nvPr/>
        </p:nvGrpSpPr>
        <p:grpSpPr bwMode="auto">
          <a:xfrm>
            <a:off x="3443288" y="3989388"/>
            <a:ext cx="541337" cy="1014412"/>
            <a:chOff x="2169" y="2513"/>
            <a:chExt cx="341" cy="639"/>
          </a:xfrm>
        </p:grpSpPr>
        <p:grpSp>
          <p:nvGrpSpPr>
            <p:cNvPr id="7346" name="Group 304"/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7348" name="Text Box 5"/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7349" name="Line 107"/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47" name="Line 132"/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167" name="Group 183"/>
          <p:cNvGrpSpPr>
            <a:grpSpLocks/>
          </p:cNvGrpSpPr>
          <p:nvPr/>
        </p:nvGrpSpPr>
        <p:grpSpPr bwMode="auto">
          <a:xfrm>
            <a:off x="0" y="4954588"/>
            <a:ext cx="508000" cy="763587"/>
            <a:chOff x="0" y="3121"/>
            <a:chExt cx="320" cy="481"/>
          </a:xfrm>
        </p:grpSpPr>
        <p:sp>
          <p:nvSpPr>
            <p:cNvPr id="7344" name="Text Box 151"/>
            <p:cNvSpPr txBox="1">
              <a:spLocks noChangeArrowheads="1"/>
            </p:cNvSpPr>
            <p:nvPr/>
          </p:nvSpPr>
          <p:spPr bwMode="auto">
            <a:xfrm>
              <a:off x="0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7345" name="Line 159"/>
            <p:cNvSpPr>
              <a:spLocks noChangeShapeType="1"/>
            </p:cNvSpPr>
            <p:nvPr/>
          </p:nvSpPr>
          <p:spPr bwMode="auto">
            <a:xfrm>
              <a:off x="156" y="312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5" name="Group 251"/>
          <p:cNvGrpSpPr>
            <a:grpSpLocks/>
          </p:cNvGrpSpPr>
          <p:nvPr/>
        </p:nvGrpSpPr>
        <p:grpSpPr bwMode="auto">
          <a:xfrm>
            <a:off x="569913" y="4959350"/>
            <a:ext cx="508000" cy="758825"/>
            <a:chOff x="359" y="3124"/>
            <a:chExt cx="320" cy="478"/>
          </a:xfrm>
        </p:grpSpPr>
        <p:sp>
          <p:nvSpPr>
            <p:cNvPr id="7342" name="Text Box 152"/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343" name="Line 160"/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0" name="Group 266"/>
          <p:cNvGrpSpPr>
            <a:grpSpLocks/>
          </p:cNvGrpSpPr>
          <p:nvPr/>
        </p:nvGrpSpPr>
        <p:grpSpPr bwMode="auto">
          <a:xfrm>
            <a:off x="1141413" y="4962525"/>
            <a:ext cx="508000" cy="755650"/>
            <a:chOff x="719" y="3126"/>
            <a:chExt cx="320" cy="476"/>
          </a:xfrm>
        </p:grpSpPr>
        <p:sp>
          <p:nvSpPr>
            <p:cNvPr id="7340" name="Text Box 153"/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341" name="Line 161"/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1" name="Group 267"/>
          <p:cNvGrpSpPr>
            <a:grpSpLocks/>
          </p:cNvGrpSpPr>
          <p:nvPr/>
        </p:nvGrpSpPr>
        <p:grpSpPr bwMode="auto">
          <a:xfrm>
            <a:off x="1712913" y="4941888"/>
            <a:ext cx="508000" cy="776287"/>
            <a:chOff x="1079" y="3113"/>
            <a:chExt cx="320" cy="489"/>
          </a:xfrm>
        </p:grpSpPr>
        <p:sp>
          <p:nvSpPr>
            <p:cNvPr id="7338" name="Text Box 154"/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7339" name="Line 162"/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4" name="Group 290"/>
          <p:cNvGrpSpPr>
            <a:grpSpLocks/>
          </p:cNvGrpSpPr>
          <p:nvPr/>
        </p:nvGrpSpPr>
        <p:grpSpPr bwMode="auto">
          <a:xfrm>
            <a:off x="2284413" y="4970463"/>
            <a:ext cx="508000" cy="747712"/>
            <a:chOff x="1439" y="3131"/>
            <a:chExt cx="320" cy="471"/>
          </a:xfrm>
        </p:grpSpPr>
        <p:sp>
          <p:nvSpPr>
            <p:cNvPr id="7336" name="Text Box 155"/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7337" name="Line 163"/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5" name="Group 291"/>
          <p:cNvGrpSpPr>
            <a:grpSpLocks/>
          </p:cNvGrpSpPr>
          <p:nvPr/>
        </p:nvGrpSpPr>
        <p:grpSpPr bwMode="auto">
          <a:xfrm>
            <a:off x="2855913" y="4949825"/>
            <a:ext cx="508000" cy="768350"/>
            <a:chOff x="1799" y="3118"/>
            <a:chExt cx="320" cy="484"/>
          </a:xfrm>
        </p:grpSpPr>
        <p:sp>
          <p:nvSpPr>
            <p:cNvPr id="7334" name="Text Box 156"/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7335" name="Line 164"/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76" name="Group 292"/>
          <p:cNvGrpSpPr>
            <a:grpSpLocks/>
          </p:cNvGrpSpPr>
          <p:nvPr/>
        </p:nvGrpSpPr>
        <p:grpSpPr bwMode="auto">
          <a:xfrm>
            <a:off x="3427413" y="4941888"/>
            <a:ext cx="508000" cy="776287"/>
            <a:chOff x="2159" y="3113"/>
            <a:chExt cx="320" cy="489"/>
          </a:xfrm>
        </p:grpSpPr>
        <p:sp>
          <p:nvSpPr>
            <p:cNvPr id="7332" name="Text Box 157"/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7333" name="Line 165"/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2" name="Group 268"/>
          <p:cNvGrpSpPr>
            <a:grpSpLocks/>
          </p:cNvGrpSpPr>
          <p:nvPr/>
        </p:nvGrpSpPr>
        <p:grpSpPr bwMode="auto">
          <a:xfrm>
            <a:off x="3998913" y="4957763"/>
            <a:ext cx="508000" cy="760412"/>
            <a:chOff x="2519" y="3123"/>
            <a:chExt cx="320" cy="479"/>
          </a:xfrm>
        </p:grpSpPr>
        <p:sp>
          <p:nvSpPr>
            <p:cNvPr id="7330" name="Text Box 158"/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7331" name="Line 166"/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159" name="Text Box 175"/>
          <p:cNvSpPr txBox="1">
            <a:spLocks noChangeArrowheads="1"/>
          </p:cNvSpPr>
          <p:nvPr/>
        </p:nvSpPr>
        <p:spPr bwMode="auto">
          <a:xfrm>
            <a:off x="4637088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426160" name="Text Box 176"/>
          <p:cNvSpPr txBox="1">
            <a:spLocks noChangeArrowheads="1"/>
          </p:cNvSpPr>
          <p:nvPr/>
        </p:nvSpPr>
        <p:spPr bwMode="auto">
          <a:xfrm>
            <a:off x="5207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26161" name="Text Box 177"/>
          <p:cNvSpPr txBox="1">
            <a:spLocks noChangeArrowheads="1"/>
          </p:cNvSpPr>
          <p:nvPr/>
        </p:nvSpPr>
        <p:spPr bwMode="auto">
          <a:xfrm>
            <a:off x="5778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26162" name="Text Box 178"/>
          <p:cNvSpPr txBox="1">
            <a:spLocks noChangeArrowheads="1"/>
          </p:cNvSpPr>
          <p:nvPr/>
        </p:nvSpPr>
        <p:spPr bwMode="auto">
          <a:xfrm>
            <a:off x="6350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26163" name="Text Box 179"/>
          <p:cNvSpPr txBox="1">
            <a:spLocks noChangeArrowheads="1"/>
          </p:cNvSpPr>
          <p:nvPr/>
        </p:nvSpPr>
        <p:spPr bwMode="auto">
          <a:xfrm>
            <a:off x="6921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26164" name="Text Box 180"/>
          <p:cNvSpPr txBox="1">
            <a:spLocks noChangeArrowheads="1"/>
          </p:cNvSpPr>
          <p:nvPr/>
        </p:nvSpPr>
        <p:spPr bwMode="auto">
          <a:xfrm>
            <a:off x="7493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26165" name="Text Box 181"/>
          <p:cNvSpPr txBox="1">
            <a:spLocks noChangeArrowheads="1"/>
          </p:cNvSpPr>
          <p:nvPr/>
        </p:nvSpPr>
        <p:spPr bwMode="auto">
          <a:xfrm>
            <a:off x="80645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26166" name="Text Box 182"/>
          <p:cNvSpPr txBox="1">
            <a:spLocks noChangeArrowheads="1"/>
          </p:cNvSpPr>
          <p:nvPr/>
        </p:nvSpPr>
        <p:spPr bwMode="auto">
          <a:xfrm>
            <a:off x="8636000" y="44577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26175" name="Text Box 191"/>
          <p:cNvSpPr txBox="1">
            <a:spLocks noChangeArrowheads="1"/>
          </p:cNvSpPr>
          <p:nvPr/>
        </p:nvSpPr>
        <p:spPr bwMode="auto">
          <a:xfrm>
            <a:off x="4716463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426176" name="Text Box 192"/>
          <p:cNvSpPr txBox="1">
            <a:spLocks noChangeArrowheads="1"/>
          </p:cNvSpPr>
          <p:nvPr/>
        </p:nvSpPr>
        <p:spPr bwMode="auto">
          <a:xfrm>
            <a:off x="5226050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26180" name="Text Box 196"/>
          <p:cNvSpPr txBox="1">
            <a:spLocks noChangeArrowheads="1"/>
          </p:cNvSpPr>
          <p:nvPr/>
        </p:nvSpPr>
        <p:spPr bwMode="auto">
          <a:xfrm>
            <a:off x="6327775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26181" name="Text Box 197"/>
          <p:cNvSpPr txBox="1">
            <a:spLocks noChangeArrowheads="1"/>
          </p:cNvSpPr>
          <p:nvPr/>
        </p:nvSpPr>
        <p:spPr bwMode="auto">
          <a:xfrm>
            <a:off x="5824538" y="35210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26184" name="Text Box 200"/>
          <p:cNvSpPr txBox="1">
            <a:spLocks noChangeArrowheads="1"/>
          </p:cNvSpPr>
          <p:nvPr/>
        </p:nvSpPr>
        <p:spPr bwMode="auto">
          <a:xfrm>
            <a:off x="6953250" y="3521075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26185" name="Text Box 201"/>
          <p:cNvSpPr txBox="1">
            <a:spLocks noChangeArrowheads="1"/>
          </p:cNvSpPr>
          <p:nvPr/>
        </p:nvSpPr>
        <p:spPr bwMode="auto">
          <a:xfrm>
            <a:off x="7469188" y="352107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26188" name="Text Box 204"/>
          <p:cNvSpPr txBox="1">
            <a:spLocks noChangeArrowheads="1"/>
          </p:cNvSpPr>
          <p:nvPr/>
        </p:nvSpPr>
        <p:spPr bwMode="auto">
          <a:xfrm>
            <a:off x="8131175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26189" name="Text Box 205"/>
          <p:cNvSpPr txBox="1">
            <a:spLocks noChangeArrowheads="1"/>
          </p:cNvSpPr>
          <p:nvPr/>
        </p:nvSpPr>
        <p:spPr bwMode="auto">
          <a:xfrm>
            <a:off x="8636000" y="353377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26195" name="Text Box 211"/>
          <p:cNvSpPr txBox="1">
            <a:spLocks noChangeArrowheads="1"/>
          </p:cNvSpPr>
          <p:nvPr/>
        </p:nvSpPr>
        <p:spPr bwMode="auto">
          <a:xfrm>
            <a:off x="4691063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26196" name="Text Box 212"/>
          <p:cNvSpPr txBox="1">
            <a:spLocks noChangeArrowheads="1"/>
          </p:cNvSpPr>
          <p:nvPr/>
        </p:nvSpPr>
        <p:spPr bwMode="auto">
          <a:xfrm>
            <a:off x="5200650" y="245110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426197" name="Text Box 213"/>
          <p:cNvSpPr txBox="1">
            <a:spLocks noChangeArrowheads="1"/>
          </p:cNvSpPr>
          <p:nvPr/>
        </p:nvSpPr>
        <p:spPr bwMode="auto">
          <a:xfrm>
            <a:off x="56991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26198" name="Text Box 214"/>
          <p:cNvSpPr txBox="1">
            <a:spLocks noChangeArrowheads="1"/>
          </p:cNvSpPr>
          <p:nvPr/>
        </p:nvSpPr>
        <p:spPr bwMode="auto">
          <a:xfrm>
            <a:off x="6194425" y="24495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grpSp>
        <p:nvGrpSpPr>
          <p:cNvPr id="426263" name="Group 279"/>
          <p:cNvGrpSpPr>
            <a:grpSpLocks/>
          </p:cNvGrpSpPr>
          <p:nvPr/>
        </p:nvGrpSpPr>
        <p:grpSpPr bwMode="auto">
          <a:xfrm>
            <a:off x="5165725" y="2905125"/>
            <a:ext cx="1098550" cy="506413"/>
            <a:chOff x="3254" y="1830"/>
            <a:chExt cx="692" cy="319"/>
          </a:xfrm>
        </p:grpSpPr>
        <p:sp>
          <p:nvSpPr>
            <p:cNvPr id="7328" name="Line 215"/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9" name="Line 216"/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1" name="Text Box 217"/>
          <p:cNvSpPr txBox="1">
            <a:spLocks noChangeArrowheads="1"/>
          </p:cNvSpPr>
          <p:nvPr/>
        </p:nvSpPr>
        <p:spPr bwMode="auto">
          <a:xfrm>
            <a:off x="6972300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26202" name="Text Box 218"/>
          <p:cNvSpPr txBox="1">
            <a:spLocks noChangeArrowheads="1"/>
          </p:cNvSpPr>
          <p:nvPr/>
        </p:nvSpPr>
        <p:spPr bwMode="auto">
          <a:xfrm>
            <a:off x="7475538" y="246221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26203" name="Text Box 219"/>
          <p:cNvSpPr txBox="1">
            <a:spLocks noChangeArrowheads="1"/>
          </p:cNvSpPr>
          <p:nvPr/>
        </p:nvSpPr>
        <p:spPr bwMode="auto">
          <a:xfrm>
            <a:off x="7980363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26204" name="Text Box 220"/>
          <p:cNvSpPr txBox="1">
            <a:spLocks noChangeArrowheads="1"/>
          </p:cNvSpPr>
          <p:nvPr/>
        </p:nvSpPr>
        <p:spPr bwMode="auto">
          <a:xfrm>
            <a:off x="8523288" y="2462213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426298" name="Group 314"/>
          <p:cNvGrpSpPr>
            <a:grpSpLocks/>
          </p:cNvGrpSpPr>
          <p:nvPr/>
        </p:nvGrpSpPr>
        <p:grpSpPr bwMode="auto">
          <a:xfrm>
            <a:off x="7469188" y="2908300"/>
            <a:ext cx="1060450" cy="495300"/>
            <a:chOff x="4705" y="1832"/>
            <a:chExt cx="668" cy="312"/>
          </a:xfrm>
        </p:grpSpPr>
        <p:sp>
          <p:nvSpPr>
            <p:cNvPr id="7326" name="Line 221"/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7" name="Line 222"/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07" name="Text Box 223"/>
          <p:cNvSpPr txBox="1">
            <a:spLocks noChangeArrowheads="1"/>
          </p:cNvSpPr>
          <p:nvPr/>
        </p:nvSpPr>
        <p:spPr bwMode="auto">
          <a:xfrm>
            <a:off x="4778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26208" name="Text Box 224"/>
          <p:cNvSpPr txBox="1">
            <a:spLocks noChangeArrowheads="1"/>
          </p:cNvSpPr>
          <p:nvPr/>
        </p:nvSpPr>
        <p:spPr bwMode="auto">
          <a:xfrm>
            <a:off x="5286375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26209" name="Text Box 225"/>
          <p:cNvSpPr txBox="1">
            <a:spLocks noChangeArrowheads="1"/>
          </p:cNvSpPr>
          <p:nvPr/>
        </p:nvSpPr>
        <p:spPr bwMode="auto">
          <a:xfrm>
            <a:off x="579913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26210" name="Text Box 226"/>
          <p:cNvSpPr txBox="1">
            <a:spLocks noChangeArrowheads="1"/>
          </p:cNvSpPr>
          <p:nvPr/>
        </p:nvSpPr>
        <p:spPr bwMode="auto">
          <a:xfrm>
            <a:off x="6316663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26211" name="Text Box 227"/>
          <p:cNvSpPr txBox="1">
            <a:spLocks noChangeArrowheads="1"/>
          </p:cNvSpPr>
          <p:nvPr/>
        </p:nvSpPr>
        <p:spPr bwMode="auto">
          <a:xfrm>
            <a:off x="6897688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426212" name="Text Box 228"/>
          <p:cNvSpPr txBox="1">
            <a:spLocks noChangeArrowheads="1"/>
          </p:cNvSpPr>
          <p:nvPr/>
        </p:nvSpPr>
        <p:spPr bwMode="auto">
          <a:xfrm>
            <a:off x="7397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26213" name="Text Box 229"/>
          <p:cNvSpPr txBox="1">
            <a:spLocks noChangeArrowheads="1"/>
          </p:cNvSpPr>
          <p:nvPr/>
        </p:nvSpPr>
        <p:spPr bwMode="auto">
          <a:xfrm>
            <a:off x="7905750" y="134302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26214" name="Text Box 230"/>
          <p:cNvSpPr txBox="1">
            <a:spLocks noChangeArrowheads="1"/>
          </p:cNvSpPr>
          <p:nvPr/>
        </p:nvSpPr>
        <p:spPr bwMode="auto">
          <a:xfrm>
            <a:off x="8389938" y="1343025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426306" name="Group 322"/>
          <p:cNvGrpSpPr>
            <a:grpSpLocks/>
          </p:cNvGrpSpPr>
          <p:nvPr/>
        </p:nvGrpSpPr>
        <p:grpSpPr bwMode="auto">
          <a:xfrm>
            <a:off x="5695950" y="1817688"/>
            <a:ext cx="2286000" cy="641350"/>
            <a:chOff x="3588" y="1145"/>
            <a:chExt cx="1440" cy="404"/>
          </a:xfrm>
        </p:grpSpPr>
        <p:sp>
          <p:nvSpPr>
            <p:cNvPr id="7324" name="Line 231"/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5" name="Line 233"/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36" name="Group 252"/>
          <p:cNvGrpSpPr>
            <a:grpSpLocks/>
          </p:cNvGrpSpPr>
          <p:nvPr/>
        </p:nvGrpSpPr>
        <p:grpSpPr bwMode="auto">
          <a:xfrm>
            <a:off x="4856163" y="4003675"/>
            <a:ext cx="617537" cy="457200"/>
            <a:chOff x="3059" y="2522"/>
            <a:chExt cx="389" cy="288"/>
          </a:xfrm>
        </p:grpSpPr>
        <p:sp>
          <p:nvSpPr>
            <p:cNvPr id="7322" name="Line 234"/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3" name="Line 235"/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58" name="Group 274"/>
          <p:cNvGrpSpPr>
            <a:grpSpLocks/>
          </p:cNvGrpSpPr>
          <p:nvPr/>
        </p:nvGrpSpPr>
        <p:grpSpPr bwMode="auto">
          <a:xfrm>
            <a:off x="5972175" y="3957638"/>
            <a:ext cx="628650" cy="469900"/>
            <a:chOff x="3762" y="2493"/>
            <a:chExt cx="396" cy="296"/>
          </a:xfrm>
        </p:grpSpPr>
        <p:sp>
          <p:nvSpPr>
            <p:cNvPr id="7320" name="Line 236"/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21" name="Line 237"/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1" name="Group 297"/>
          <p:cNvGrpSpPr>
            <a:grpSpLocks/>
          </p:cNvGrpSpPr>
          <p:nvPr/>
        </p:nvGrpSpPr>
        <p:grpSpPr bwMode="auto">
          <a:xfrm>
            <a:off x="7075488" y="3973513"/>
            <a:ext cx="666750" cy="484187"/>
            <a:chOff x="4457" y="2503"/>
            <a:chExt cx="420" cy="305"/>
          </a:xfrm>
        </p:grpSpPr>
        <p:sp>
          <p:nvSpPr>
            <p:cNvPr id="7318" name="Line 238"/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9" name="Line 239"/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82" name="Group 298"/>
          <p:cNvGrpSpPr>
            <a:grpSpLocks/>
          </p:cNvGrpSpPr>
          <p:nvPr/>
        </p:nvGrpSpPr>
        <p:grpSpPr bwMode="auto">
          <a:xfrm>
            <a:off x="8266113" y="3976688"/>
            <a:ext cx="628650" cy="498475"/>
            <a:chOff x="5207" y="2505"/>
            <a:chExt cx="396" cy="314"/>
          </a:xfrm>
        </p:grpSpPr>
        <p:sp>
          <p:nvSpPr>
            <p:cNvPr id="7316" name="Line 240"/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7" name="Line 241"/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37" name="Text Box 253"/>
          <p:cNvSpPr txBox="1">
            <a:spLocks noChangeArrowheads="1"/>
          </p:cNvSpPr>
          <p:nvPr/>
        </p:nvSpPr>
        <p:spPr bwMode="auto">
          <a:xfrm>
            <a:off x="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426238" name="Text Box 254"/>
          <p:cNvSpPr txBox="1">
            <a:spLocks noChangeArrowheads="1"/>
          </p:cNvSpPr>
          <p:nvPr/>
        </p:nvSpPr>
        <p:spPr bwMode="auto">
          <a:xfrm>
            <a:off x="5778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26239" name="Text Box 255"/>
          <p:cNvSpPr txBox="1">
            <a:spLocks noChangeArrowheads="1"/>
          </p:cNvSpPr>
          <p:nvPr/>
        </p:nvSpPr>
        <p:spPr bwMode="auto">
          <a:xfrm>
            <a:off x="25400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426240" name="Text Box 256"/>
          <p:cNvSpPr txBox="1">
            <a:spLocks noChangeArrowheads="1"/>
          </p:cNvSpPr>
          <p:nvPr/>
        </p:nvSpPr>
        <p:spPr bwMode="auto">
          <a:xfrm>
            <a:off x="608013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grpSp>
        <p:nvGrpSpPr>
          <p:cNvPr id="426243" name="Group 259"/>
          <p:cNvGrpSpPr>
            <a:grpSpLocks/>
          </p:cNvGrpSpPr>
          <p:nvPr/>
        </p:nvGrpSpPr>
        <p:grpSpPr bwMode="auto">
          <a:xfrm>
            <a:off x="100013" y="2906713"/>
            <a:ext cx="1089025" cy="1098550"/>
            <a:chOff x="53" y="1836"/>
            <a:chExt cx="686" cy="692"/>
          </a:xfrm>
        </p:grpSpPr>
        <p:sp>
          <p:nvSpPr>
            <p:cNvPr id="7312" name="Text Box 260"/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7313" name="Text Box 261"/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314" name="Line 262"/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15" name="Line 263"/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54" name="Text Box 270"/>
          <p:cNvSpPr txBox="1">
            <a:spLocks noChangeArrowheads="1"/>
          </p:cNvSpPr>
          <p:nvPr/>
        </p:nvSpPr>
        <p:spPr bwMode="auto">
          <a:xfrm>
            <a:off x="1136650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26255" name="Text Box 271"/>
          <p:cNvSpPr txBox="1">
            <a:spLocks noChangeArrowheads="1"/>
          </p:cNvSpPr>
          <p:nvPr/>
        </p:nvSpPr>
        <p:spPr bwMode="auto">
          <a:xfrm>
            <a:off x="1174750" y="4473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26256" name="Text Box 272"/>
          <p:cNvSpPr txBox="1">
            <a:spLocks noChangeArrowheads="1"/>
          </p:cNvSpPr>
          <p:nvPr/>
        </p:nvSpPr>
        <p:spPr bwMode="auto">
          <a:xfrm>
            <a:off x="1719263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26257" name="Text Box 273"/>
          <p:cNvSpPr txBox="1">
            <a:spLocks noChangeArrowheads="1"/>
          </p:cNvSpPr>
          <p:nvPr/>
        </p:nvSpPr>
        <p:spPr bwMode="auto">
          <a:xfrm>
            <a:off x="1744663" y="44751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grpSp>
        <p:nvGrpSpPr>
          <p:cNvPr id="426259" name="Group 275"/>
          <p:cNvGrpSpPr>
            <a:grpSpLocks/>
          </p:cNvGrpSpPr>
          <p:nvPr/>
        </p:nvGrpSpPr>
        <p:grpSpPr bwMode="auto">
          <a:xfrm>
            <a:off x="1152525" y="2919413"/>
            <a:ext cx="1076325" cy="1065212"/>
            <a:chOff x="731" y="1836"/>
            <a:chExt cx="678" cy="671"/>
          </a:xfrm>
        </p:grpSpPr>
        <p:sp>
          <p:nvSpPr>
            <p:cNvPr id="7309" name="Text Box 276"/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310" name="Text Box 277"/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7311" name="Line 278"/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64" name="Group 280"/>
          <p:cNvGrpSpPr>
            <a:grpSpLocks/>
          </p:cNvGrpSpPr>
          <p:nvPr/>
        </p:nvGrpSpPr>
        <p:grpSpPr bwMode="auto">
          <a:xfrm>
            <a:off x="157163" y="1795463"/>
            <a:ext cx="2205037" cy="1098550"/>
            <a:chOff x="97" y="1135"/>
            <a:chExt cx="1389" cy="692"/>
          </a:xfrm>
        </p:grpSpPr>
        <p:sp>
          <p:nvSpPr>
            <p:cNvPr id="7304" name="Text Box 281"/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7305" name="Text Box 282"/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306" name="Text Box 283"/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307" name="Text Box 284"/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7308" name="Line 285"/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77" name="Text Box 293"/>
          <p:cNvSpPr txBox="1">
            <a:spLocks noChangeArrowheads="1"/>
          </p:cNvSpPr>
          <p:nvPr/>
        </p:nvSpPr>
        <p:spPr bwMode="auto">
          <a:xfrm>
            <a:off x="2281238" y="52276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26278" name="Text Box 294"/>
          <p:cNvSpPr txBox="1">
            <a:spLocks noChangeArrowheads="1"/>
          </p:cNvSpPr>
          <p:nvPr/>
        </p:nvSpPr>
        <p:spPr bwMode="auto">
          <a:xfrm>
            <a:off x="2309813" y="4478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26279" name="Text Box 295"/>
          <p:cNvSpPr txBox="1">
            <a:spLocks noChangeArrowheads="1"/>
          </p:cNvSpPr>
          <p:nvPr/>
        </p:nvSpPr>
        <p:spPr bwMode="auto">
          <a:xfrm>
            <a:off x="28511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26280" name="Text Box 296"/>
          <p:cNvSpPr txBox="1">
            <a:spLocks noChangeArrowheads="1"/>
          </p:cNvSpPr>
          <p:nvPr/>
        </p:nvSpPr>
        <p:spPr bwMode="auto">
          <a:xfrm>
            <a:off x="2876550" y="4462463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grpSp>
        <p:nvGrpSpPr>
          <p:cNvPr id="426283" name="Group 299"/>
          <p:cNvGrpSpPr>
            <a:grpSpLocks/>
          </p:cNvGrpSpPr>
          <p:nvPr/>
        </p:nvGrpSpPr>
        <p:grpSpPr bwMode="auto">
          <a:xfrm>
            <a:off x="2335213" y="2881313"/>
            <a:ext cx="1079500" cy="1122362"/>
            <a:chOff x="1460" y="1820"/>
            <a:chExt cx="680" cy="707"/>
          </a:xfrm>
        </p:grpSpPr>
        <p:sp>
          <p:nvSpPr>
            <p:cNvPr id="7300" name="Line 300"/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" name="Text Box 301"/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7302" name="Text Box 302"/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7303" name="Line 303"/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6290" name="Text Box 306"/>
          <p:cNvSpPr txBox="1">
            <a:spLocks noChangeArrowheads="1"/>
          </p:cNvSpPr>
          <p:nvPr/>
        </p:nvSpPr>
        <p:spPr bwMode="auto">
          <a:xfrm>
            <a:off x="3422650" y="5240338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26291" name="Text Box 307"/>
          <p:cNvSpPr txBox="1">
            <a:spLocks noChangeArrowheads="1"/>
          </p:cNvSpPr>
          <p:nvPr/>
        </p:nvSpPr>
        <p:spPr bwMode="auto">
          <a:xfrm>
            <a:off x="3451225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26292" name="Text Box 308"/>
          <p:cNvSpPr txBox="1">
            <a:spLocks noChangeArrowheads="1"/>
          </p:cNvSpPr>
          <p:nvPr/>
        </p:nvSpPr>
        <p:spPr bwMode="auto">
          <a:xfrm>
            <a:off x="4003675" y="5229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26293" name="Text Box 309"/>
          <p:cNvSpPr txBox="1">
            <a:spLocks noChangeArrowheads="1"/>
          </p:cNvSpPr>
          <p:nvPr/>
        </p:nvSpPr>
        <p:spPr bwMode="auto">
          <a:xfrm>
            <a:off x="4008438" y="446722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grpSp>
        <p:nvGrpSpPr>
          <p:cNvPr id="426294" name="Group 310"/>
          <p:cNvGrpSpPr>
            <a:grpSpLocks/>
          </p:cNvGrpSpPr>
          <p:nvPr/>
        </p:nvGrpSpPr>
        <p:grpSpPr bwMode="auto">
          <a:xfrm>
            <a:off x="3416300" y="2908300"/>
            <a:ext cx="1046163" cy="1066800"/>
            <a:chOff x="2148" y="1836"/>
            <a:chExt cx="659" cy="672"/>
          </a:xfrm>
        </p:grpSpPr>
        <p:sp>
          <p:nvSpPr>
            <p:cNvPr id="7297" name="Text Box 311"/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7298" name="Text Box 312"/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7299" name="Line 313"/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299" name="Group 315"/>
          <p:cNvGrpSpPr>
            <a:grpSpLocks/>
          </p:cNvGrpSpPr>
          <p:nvPr/>
        </p:nvGrpSpPr>
        <p:grpSpPr bwMode="auto">
          <a:xfrm>
            <a:off x="2308225" y="1831975"/>
            <a:ext cx="2136775" cy="1127125"/>
            <a:chOff x="1451" y="1151"/>
            <a:chExt cx="1346" cy="710"/>
          </a:xfrm>
        </p:grpSpPr>
        <p:sp>
          <p:nvSpPr>
            <p:cNvPr id="7291" name="Text Box 316"/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7292" name="Text Box 317"/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7293" name="Text Box 318"/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7294" name="Text Box 319"/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7295" name="Line 320"/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96" name="Line 321"/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6314" name="Group 330"/>
          <p:cNvGrpSpPr>
            <a:grpSpLocks/>
          </p:cNvGrpSpPr>
          <p:nvPr/>
        </p:nvGrpSpPr>
        <p:grpSpPr bwMode="auto">
          <a:xfrm>
            <a:off x="293688" y="1327150"/>
            <a:ext cx="4197350" cy="476250"/>
            <a:chOff x="182" y="833"/>
            <a:chExt cx="2644" cy="300"/>
          </a:xfrm>
        </p:grpSpPr>
        <p:sp>
          <p:nvSpPr>
            <p:cNvPr id="7283" name="Text Box 331"/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7284" name="Text Box 332"/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285" name="Text Box 333"/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286" name="Text Box 334"/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7287" name="Text Box 335"/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7288" name="Text Box 336"/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7289" name="Text Box 337"/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7290" name="Text Box 338"/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426325" name="Text Box 341"/>
          <p:cNvSpPr txBox="1">
            <a:spLocks noChangeArrowheads="1"/>
          </p:cNvSpPr>
          <p:nvPr/>
        </p:nvSpPr>
        <p:spPr bwMode="auto">
          <a:xfrm>
            <a:off x="4629150" y="4460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426326" name="Text Box 342"/>
          <p:cNvSpPr txBox="1">
            <a:spLocks noChangeArrowheads="1"/>
          </p:cNvSpPr>
          <p:nvPr/>
        </p:nvSpPr>
        <p:spPr bwMode="auto">
          <a:xfrm>
            <a:off x="5199063" y="444976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26327" name="Text Box 343"/>
          <p:cNvSpPr txBox="1">
            <a:spLocks noChangeArrowheads="1"/>
          </p:cNvSpPr>
          <p:nvPr/>
        </p:nvSpPr>
        <p:spPr bwMode="auto">
          <a:xfrm>
            <a:off x="6335713" y="44656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26328" name="Text Box 344"/>
          <p:cNvSpPr txBox="1">
            <a:spLocks noChangeArrowheads="1"/>
          </p:cNvSpPr>
          <p:nvPr/>
        </p:nvSpPr>
        <p:spPr bwMode="auto">
          <a:xfrm>
            <a:off x="5788025" y="44513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26329" name="Text Box 345"/>
          <p:cNvSpPr txBox="1">
            <a:spLocks noChangeArrowheads="1"/>
          </p:cNvSpPr>
          <p:nvPr/>
        </p:nvSpPr>
        <p:spPr bwMode="auto">
          <a:xfrm>
            <a:off x="5819775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26330" name="Text Box 346"/>
          <p:cNvSpPr txBox="1">
            <a:spLocks noChangeArrowheads="1"/>
          </p:cNvSpPr>
          <p:nvPr/>
        </p:nvSpPr>
        <p:spPr bwMode="auto">
          <a:xfrm>
            <a:off x="522287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26331" name="Text Box 347"/>
          <p:cNvSpPr txBox="1">
            <a:spLocks noChangeArrowheads="1"/>
          </p:cNvSpPr>
          <p:nvPr/>
        </p:nvSpPr>
        <p:spPr bwMode="auto">
          <a:xfrm>
            <a:off x="6321425" y="35163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26332" name="Text Box 348"/>
          <p:cNvSpPr txBox="1">
            <a:spLocks noChangeArrowheads="1"/>
          </p:cNvSpPr>
          <p:nvPr/>
        </p:nvSpPr>
        <p:spPr bwMode="auto">
          <a:xfrm>
            <a:off x="4722813" y="35179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426333" name="Text Box 349"/>
          <p:cNvSpPr txBox="1">
            <a:spLocks noChangeArrowheads="1"/>
          </p:cNvSpPr>
          <p:nvPr/>
        </p:nvSpPr>
        <p:spPr bwMode="auto">
          <a:xfrm>
            <a:off x="7488238" y="4438650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26334" name="Text Box 350"/>
          <p:cNvSpPr txBox="1">
            <a:spLocks noChangeArrowheads="1"/>
          </p:cNvSpPr>
          <p:nvPr/>
        </p:nvSpPr>
        <p:spPr bwMode="auto">
          <a:xfrm>
            <a:off x="6902450" y="4462463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26335" name="Text Box 351"/>
          <p:cNvSpPr txBox="1">
            <a:spLocks noChangeArrowheads="1"/>
          </p:cNvSpPr>
          <p:nvPr/>
        </p:nvSpPr>
        <p:spPr bwMode="auto">
          <a:xfrm>
            <a:off x="8636000" y="44529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26336" name="Text Box 352"/>
          <p:cNvSpPr txBox="1">
            <a:spLocks noChangeArrowheads="1"/>
          </p:cNvSpPr>
          <p:nvPr/>
        </p:nvSpPr>
        <p:spPr bwMode="auto">
          <a:xfrm>
            <a:off x="8069263" y="44640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26337" name="Text Box 353"/>
          <p:cNvSpPr txBox="1">
            <a:spLocks noChangeArrowheads="1"/>
          </p:cNvSpPr>
          <p:nvPr/>
        </p:nvSpPr>
        <p:spPr bwMode="auto">
          <a:xfrm>
            <a:off x="8126413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26338" name="Text Box 354"/>
          <p:cNvSpPr txBox="1">
            <a:spLocks noChangeArrowheads="1"/>
          </p:cNvSpPr>
          <p:nvPr/>
        </p:nvSpPr>
        <p:spPr bwMode="auto">
          <a:xfrm>
            <a:off x="8636000" y="3529013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26339" name="Text Box 355"/>
          <p:cNvSpPr txBox="1">
            <a:spLocks noChangeArrowheads="1"/>
          </p:cNvSpPr>
          <p:nvPr/>
        </p:nvSpPr>
        <p:spPr bwMode="auto">
          <a:xfrm>
            <a:off x="6958013" y="3516313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26340" name="Text Box 356"/>
          <p:cNvSpPr txBox="1">
            <a:spLocks noChangeArrowheads="1"/>
          </p:cNvSpPr>
          <p:nvPr/>
        </p:nvSpPr>
        <p:spPr bwMode="auto">
          <a:xfrm>
            <a:off x="7473950" y="3517900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26341" name="Text Box 357"/>
          <p:cNvSpPr txBox="1">
            <a:spLocks noChangeArrowheads="1"/>
          </p:cNvSpPr>
          <p:nvPr/>
        </p:nvSpPr>
        <p:spPr bwMode="auto">
          <a:xfrm>
            <a:off x="6969125" y="24606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426342" name="Text Box 358"/>
          <p:cNvSpPr txBox="1">
            <a:spLocks noChangeArrowheads="1"/>
          </p:cNvSpPr>
          <p:nvPr/>
        </p:nvSpPr>
        <p:spPr bwMode="auto">
          <a:xfrm>
            <a:off x="4697413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426343" name="Text Box 359"/>
          <p:cNvSpPr txBox="1">
            <a:spLocks noChangeArrowheads="1"/>
          </p:cNvSpPr>
          <p:nvPr/>
        </p:nvSpPr>
        <p:spPr bwMode="auto">
          <a:xfrm>
            <a:off x="7470775" y="2459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426344" name="Text Box 360"/>
          <p:cNvSpPr txBox="1">
            <a:spLocks noChangeArrowheads="1"/>
          </p:cNvSpPr>
          <p:nvPr/>
        </p:nvSpPr>
        <p:spPr bwMode="auto">
          <a:xfrm>
            <a:off x="7977188" y="2459038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26345" name="Text Box 361"/>
          <p:cNvSpPr txBox="1">
            <a:spLocks noChangeArrowheads="1"/>
          </p:cNvSpPr>
          <p:nvPr/>
        </p:nvSpPr>
        <p:spPr bwMode="auto">
          <a:xfrm>
            <a:off x="5195888" y="24590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426346" name="Text Box 362"/>
          <p:cNvSpPr txBox="1">
            <a:spLocks noChangeArrowheads="1"/>
          </p:cNvSpPr>
          <p:nvPr/>
        </p:nvSpPr>
        <p:spPr bwMode="auto">
          <a:xfrm>
            <a:off x="5695950" y="244792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26347" name="Text Box 363"/>
          <p:cNvSpPr txBox="1">
            <a:spLocks noChangeArrowheads="1"/>
          </p:cNvSpPr>
          <p:nvPr/>
        </p:nvSpPr>
        <p:spPr bwMode="auto">
          <a:xfrm>
            <a:off x="6203950" y="2446338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426348" name="Text Box 364"/>
          <p:cNvSpPr txBox="1">
            <a:spLocks noChangeArrowheads="1"/>
          </p:cNvSpPr>
          <p:nvPr/>
        </p:nvSpPr>
        <p:spPr bwMode="auto">
          <a:xfrm>
            <a:off x="8561388" y="246062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7281" name="Text Box 365"/>
          <p:cNvSpPr txBox="1">
            <a:spLocks noChangeArrowheads="1"/>
          </p:cNvSpPr>
          <p:nvPr/>
        </p:nvSpPr>
        <p:spPr bwMode="auto">
          <a:xfrm>
            <a:off x="1392238" y="857250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7282" name="Text Box 366"/>
          <p:cNvSpPr txBox="1">
            <a:spLocks noChangeArrowheads="1"/>
          </p:cNvSpPr>
          <p:nvPr/>
        </p:nvSpPr>
        <p:spPr bwMode="auto">
          <a:xfrm>
            <a:off x="5770563" y="884238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856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2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42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42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4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159" grpId="0" animBg="1" autoUpdateAnimBg="0"/>
      <p:bldP spid="426160" grpId="0" animBg="1" autoUpdateAnimBg="0"/>
      <p:bldP spid="426161" grpId="0" animBg="1" autoUpdateAnimBg="0"/>
      <p:bldP spid="426162" grpId="0" animBg="1" autoUpdateAnimBg="0"/>
      <p:bldP spid="426163" grpId="0" animBg="1" autoUpdateAnimBg="0"/>
      <p:bldP spid="426164" grpId="0" animBg="1" autoUpdateAnimBg="0"/>
      <p:bldP spid="426165" grpId="0" animBg="1" autoUpdateAnimBg="0"/>
      <p:bldP spid="426166" grpId="0" animBg="1" autoUpdateAnimBg="0"/>
      <p:bldP spid="426175" grpId="0" animBg="1" autoUpdateAnimBg="0"/>
      <p:bldP spid="426176" grpId="0" animBg="1" autoUpdateAnimBg="0"/>
      <p:bldP spid="426180" grpId="0" animBg="1" autoUpdateAnimBg="0"/>
      <p:bldP spid="426181" grpId="0" animBg="1" autoUpdateAnimBg="0"/>
      <p:bldP spid="426184" grpId="0" animBg="1" autoUpdateAnimBg="0"/>
      <p:bldP spid="426185" grpId="0" animBg="1" autoUpdateAnimBg="0"/>
      <p:bldP spid="426188" grpId="0" animBg="1" autoUpdateAnimBg="0"/>
      <p:bldP spid="426189" grpId="0" animBg="1" autoUpdateAnimBg="0"/>
      <p:bldP spid="426195" grpId="0" animBg="1" autoUpdateAnimBg="0"/>
      <p:bldP spid="426196" grpId="0" animBg="1" autoUpdateAnimBg="0"/>
      <p:bldP spid="426197" grpId="0" animBg="1" autoUpdateAnimBg="0"/>
      <p:bldP spid="426198" grpId="0" animBg="1" autoUpdateAnimBg="0"/>
      <p:bldP spid="426201" grpId="0" animBg="1" autoUpdateAnimBg="0"/>
      <p:bldP spid="426202" grpId="0" animBg="1" autoUpdateAnimBg="0"/>
      <p:bldP spid="426203" grpId="0" animBg="1" autoUpdateAnimBg="0"/>
      <p:bldP spid="426204" grpId="0" animBg="1" autoUpdateAnimBg="0"/>
      <p:bldP spid="426207" grpId="0" animBg="1" autoUpdateAnimBg="0"/>
      <p:bldP spid="426208" grpId="0" animBg="1" autoUpdateAnimBg="0"/>
      <p:bldP spid="426209" grpId="0" animBg="1" autoUpdateAnimBg="0"/>
      <p:bldP spid="426210" grpId="0" animBg="1" autoUpdateAnimBg="0"/>
      <p:bldP spid="426211" grpId="0" animBg="1" autoUpdateAnimBg="0"/>
      <p:bldP spid="426212" grpId="0" animBg="1" autoUpdateAnimBg="0"/>
      <p:bldP spid="426213" grpId="0" animBg="1" autoUpdateAnimBg="0"/>
      <p:bldP spid="426214" grpId="0" animBg="1" autoUpdateAnimBg="0"/>
      <p:bldP spid="426237" grpId="0" animBg="1" autoUpdateAnimBg="0"/>
      <p:bldP spid="426238" grpId="0" animBg="1" autoUpdateAnimBg="0"/>
      <p:bldP spid="426239" grpId="0" animBg="1" autoUpdateAnimBg="0"/>
      <p:bldP spid="426240" grpId="0" animBg="1" autoUpdateAnimBg="0"/>
      <p:bldP spid="426254" grpId="0" animBg="1" autoUpdateAnimBg="0"/>
      <p:bldP spid="426255" grpId="0" animBg="1" autoUpdateAnimBg="0"/>
      <p:bldP spid="426256" grpId="0" animBg="1" autoUpdateAnimBg="0"/>
      <p:bldP spid="426257" grpId="0" animBg="1" autoUpdateAnimBg="0"/>
      <p:bldP spid="426277" grpId="0" animBg="1" autoUpdateAnimBg="0"/>
      <p:bldP spid="426278" grpId="0" animBg="1" autoUpdateAnimBg="0"/>
      <p:bldP spid="426279" grpId="0" animBg="1" autoUpdateAnimBg="0"/>
      <p:bldP spid="426280" grpId="0" animBg="1" autoUpdateAnimBg="0"/>
      <p:bldP spid="426290" grpId="0" animBg="1" autoUpdateAnimBg="0"/>
      <p:bldP spid="426291" grpId="0" animBg="1" autoUpdateAnimBg="0"/>
      <p:bldP spid="426292" grpId="0" animBg="1" autoUpdateAnimBg="0"/>
      <p:bldP spid="426293" grpId="0" animBg="1" autoUpdateAnimBg="0"/>
      <p:bldP spid="426325" grpId="0" animBg="1" autoUpdateAnimBg="0"/>
      <p:bldP spid="426326" grpId="0" animBg="1" autoUpdateAnimBg="0"/>
      <p:bldP spid="426327" grpId="0" animBg="1" autoUpdateAnimBg="0"/>
      <p:bldP spid="426328" grpId="0" animBg="1" autoUpdateAnimBg="0"/>
      <p:bldP spid="426329" grpId="0" animBg="1" autoUpdateAnimBg="0"/>
      <p:bldP spid="426330" grpId="0" animBg="1" autoUpdateAnimBg="0"/>
      <p:bldP spid="426331" grpId="0" animBg="1" autoUpdateAnimBg="0"/>
      <p:bldP spid="426332" grpId="0" animBg="1" autoUpdateAnimBg="0"/>
      <p:bldP spid="426333" grpId="0" animBg="1" autoUpdateAnimBg="0"/>
      <p:bldP spid="426334" grpId="0" animBg="1" autoUpdateAnimBg="0"/>
      <p:bldP spid="426335" grpId="0" animBg="1" autoUpdateAnimBg="0"/>
      <p:bldP spid="426336" grpId="0" animBg="1" autoUpdateAnimBg="0"/>
      <p:bldP spid="426337" grpId="0" animBg="1" autoUpdateAnimBg="0"/>
      <p:bldP spid="426338" grpId="0" animBg="1" autoUpdateAnimBg="0"/>
      <p:bldP spid="426339" grpId="0" animBg="1" autoUpdateAnimBg="0"/>
      <p:bldP spid="426340" grpId="0" animBg="1" autoUpdateAnimBg="0"/>
      <p:bldP spid="426341" grpId="0" animBg="1" autoUpdateAnimBg="0"/>
      <p:bldP spid="426342" grpId="0" animBg="1" autoUpdateAnimBg="0"/>
      <p:bldP spid="426343" grpId="0" animBg="1" autoUpdateAnimBg="0"/>
      <p:bldP spid="426344" grpId="0" animBg="1" autoUpdateAnimBg="0"/>
      <p:bldP spid="426345" grpId="0" animBg="1" autoUpdateAnimBg="0"/>
      <p:bldP spid="426346" grpId="0" animBg="1" autoUpdateAnimBg="0"/>
      <p:bldP spid="426347" grpId="0" animBg="1" autoUpdateAnimBg="0"/>
      <p:bldP spid="42634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Merge-Sort (A, p, r)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08063"/>
            <a:ext cx="8343900" cy="10382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b="1" smtClean="0">
                <a:solidFill>
                  <a:srgbClr val="CC3300"/>
                </a:solidFill>
              </a:rPr>
              <a:t>INPUT: </a:t>
            </a:r>
            <a:r>
              <a:rPr lang="en-US" sz="2800" b="1" smtClean="0">
                <a:solidFill>
                  <a:schemeClr val="hlink"/>
                </a:solidFill>
              </a:rPr>
              <a:t>a sequence of </a:t>
            </a:r>
            <a:r>
              <a:rPr lang="en-US" sz="2800" i="1" smtClean="0">
                <a:solidFill>
                  <a:schemeClr val="hlink"/>
                </a:solidFill>
              </a:rPr>
              <a:t>n</a:t>
            </a:r>
            <a:r>
              <a:rPr lang="en-US" sz="2800" b="1" smtClean="0">
                <a:solidFill>
                  <a:schemeClr val="hlink"/>
                </a:solidFill>
              </a:rPr>
              <a:t> numbers stored in array A</a:t>
            </a:r>
          </a:p>
          <a:p>
            <a:pPr>
              <a:buFont typeface="Wingdings" pitchFamily="2" charset="2"/>
              <a:buNone/>
            </a:pPr>
            <a:r>
              <a:rPr lang="en-US" sz="2800" b="1" smtClean="0">
                <a:solidFill>
                  <a:srgbClr val="CC3300"/>
                </a:solidFill>
              </a:rPr>
              <a:t>OUTPUT: </a:t>
            </a:r>
            <a:r>
              <a:rPr lang="en-US" sz="2800" b="1" smtClean="0">
                <a:solidFill>
                  <a:schemeClr val="hlink"/>
                </a:solidFill>
              </a:rPr>
              <a:t>an ordered sequence of </a:t>
            </a:r>
            <a:r>
              <a:rPr lang="en-US" sz="2800" i="1" smtClean="0">
                <a:solidFill>
                  <a:schemeClr val="hlink"/>
                </a:solidFill>
              </a:rPr>
              <a:t>n</a:t>
            </a:r>
            <a:r>
              <a:rPr lang="en-US" sz="2800" b="1" smtClean="0">
                <a:solidFill>
                  <a:schemeClr val="hlink"/>
                </a:solidFill>
              </a:rPr>
              <a:t> numbers</a:t>
            </a:r>
            <a:endParaRPr lang="en-US" sz="2800" smtClean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000" smtClean="0">
              <a:solidFill>
                <a:schemeClr val="hlink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50863" y="2217738"/>
            <a:ext cx="785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76263" y="2441575"/>
            <a:ext cx="7335837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1" i="1"/>
              <a:t>MergeSort </a:t>
            </a:r>
            <a:r>
              <a:rPr lang="en-US" b="1"/>
              <a:t>(</a:t>
            </a:r>
            <a:r>
              <a:rPr lang="en-US" b="1" i="1"/>
              <a:t>A</a:t>
            </a:r>
            <a:r>
              <a:rPr lang="en-US" b="1"/>
              <a:t>, </a:t>
            </a:r>
            <a:r>
              <a:rPr lang="en-US" b="1" i="1"/>
              <a:t>p</a:t>
            </a:r>
            <a:r>
              <a:rPr lang="en-US" b="1"/>
              <a:t>, </a:t>
            </a:r>
            <a:r>
              <a:rPr lang="en-US" b="1" i="1"/>
              <a:t>r</a:t>
            </a:r>
            <a:r>
              <a:rPr lang="en-US" b="1"/>
              <a:t>)   // </a:t>
            </a:r>
            <a:r>
              <a:rPr lang="en-US" sz="2000"/>
              <a:t>sort </a:t>
            </a:r>
            <a:r>
              <a:rPr lang="en-US" sz="2000" i="1"/>
              <a:t>A</a:t>
            </a:r>
            <a:r>
              <a:rPr lang="en-US" sz="2000"/>
              <a:t>[</a:t>
            </a:r>
            <a:r>
              <a:rPr lang="en-US" sz="2000" i="1"/>
              <a:t>p..r</a:t>
            </a:r>
            <a:r>
              <a:rPr lang="en-US" sz="2000"/>
              <a:t>] by divide &amp; conquer</a:t>
            </a:r>
          </a:p>
          <a:p>
            <a:pPr>
              <a:buFontTx/>
              <a:buAutoNum type="arabicPlain"/>
            </a:pPr>
            <a:r>
              <a:rPr lang="en-US" b="1"/>
              <a:t>if</a:t>
            </a:r>
            <a:r>
              <a:rPr lang="en-US" b="1" i="1"/>
              <a:t> </a:t>
            </a:r>
            <a:r>
              <a:rPr lang="en-US" i="1"/>
              <a:t>p</a:t>
            </a:r>
            <a:r>
              <a:rPr lang="en-US"/>
              <a:t> &lt; </a:t>
            </a:r>
            <a:r>
              <a:rPr lang="en-US" i="1"/>
              <a:t>r</a:t>
            </a:r>
          </a:p>
          <a:p>
            <a:pPr>
              <a:buFontTx/>
              <a:buAutoNum type="arabicPlain"/>
            </a:pPr>
            <a:r>
              <a:rPr lang="en-US" b="1"/>
              <a:t>    then</a:t>
            </a:r>
            <a:r>
              <a:rPr lang="en-US"/>
              <a:t>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 (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+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)/2</a:t>
            </a:r>
          </a:p>
          <a:p>
            <a:pPr>
              <a:buFontTx/>
              <a:buAutoNum type="arabicPlain"/>
            </a:pPr>
            <a:r>
              <a:rPr lang="en-US">
                <a:sym typeface="Symbol" pitchFamily="18" charset="2"/>
              </a:rPr>
              <a:t>         </a:t>
            </a:r>
            <a:r>
              <a:rPr lang="en-US" i="1">
                <a:sym typeface="Symbol" pitchFamily="18" charset="2"/>
              </a:rPr>
              <a:t>MergeSort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lang="en-US">
                <a:sym typeface="Symbol" pitchFamily="18" charset="2"/>
              </a:rPr>
              <a:t>         </a:t>
            </a:r>
            <a:r>
              <a:rPr lang="en-US" i="1">
                <a:sym typeface="Symbol" pitchFamily="18" charset="2"/>
              </a:rPr>
              <a:t>MergeSort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+1,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buFontTx/>
              <a:buAutoNum type="arabicPlain"/>
            </a:pPr>
            <a:r>
              <a:rPr lang="en-US">
                <a:sym typeface="Symbol" pitchFamily="18" charset="2"/>
              </a:rPr>
              <a:t>         </a:t>
            </a:r>
            <a:r>
              <a:rPr lang="en-US" i="1">
                <a:sym typeface="Symbol" pitchFamily="18" charset="2"/>
              </a:rPr>
              <a:t>Merge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) // </a:t>
            </a:r>
            <a:r>
              <a:rPr lang="en-US" sz="2000">
                <a:sym typeface="Symbol" pitchFamily="18" charset="2"/>
              </a:rPr>
              <a:t>merges </a:t>
            </a:r>
            <a:r>
              <a:rPr lang="en-US" sz="2000" i="1"/>
              <a:t>A</a:t>
            </a:r>
            <a:r>
              <a:rPr lang="en-US" sz="2000"/>
              <a:t>[</a:t>
            </a:r>
            <a:r>
              <a:rPr lang="en-US" sz="2000" i="1"/>
              <a:t>p..q</a:t>
            </a:r>
            <a:r>
              <a:rPr lang="en-US" sz="2000"/>
              <a:t>] with </a:t>
            </a:r>
            <a:r>
              <a:rPr lang="en-US" sz="2000" i="1"/>
              <a:t>A</a:t>
            </a:r>
            <a:r>
              <a:rPr lang="en-US" sz="2000"/>
              <a:t>[</a:t>
            </a:r>
            <a:r>
              <a:rPr lang="en-US" sz="2000" i="1"/>
              <a:t>q+1..r</a:t>
            </a:r>
            <a:r>
              <a:rPr lang="en-US" sz="2000"/>
              <a:t>] 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14363" y="5160963"/>
            <a:ext cx="3954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Initial Call:</a:t>
            </a:r>
            <a:r>
              <a:rPr lang="en-US"/>
              <a:t> MergeSort(</a:t>
            </a:r>
            <a:r>
              <a:rPr lang="en-US" i="1"/>
              <a:t>A</a:t>
            </a:r>
            <a:r>
              <a:rPr lang="en-US"/>
              <a:t>, 1, </a:t>
            </a:r>
            <a:r>
              <a:rPr lang="en-US" i="1"/>
              <a:t>n</a:t>
            </a:r>
            <a:r>
              <a:rPr lang="en-US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91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9388"/>
            <a:ext cx="9142413" cy="914401"/>
          </a:xfrm>
        </p:spPr>
        <p:txBody>
          <a:bodyPr/>
          <a:lstStyle/>
          <a:p>
            <a:r>
              <a:rPr lang="en-US" smtClean="0"/>
              <a:t>Procedure Merge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663575"/>
            <a:ext cx="3854450" cy="5732463"/>
          </a:xfr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rgbClr val="FF3300"/>
                </a:solidFill>
              </a:rPr>
              <a:t>Merge(</a:t>
            </a:r>
            <a:r>
              <a:rPr lang="en-US" sz="2000" b="1" i="1" smtClean="0">
                <a:solidFill>
                  <a:srgbClr val="FF3300"/>
                </a:solidFill>
              </a:rPr>
              <a:t>A</a:t>
            </a:r>
            <a:r>
              <a:rPr lang="en-US" sz="2000" b="1" smtClean="0">
                <a:solidFill>
                  <a:srgbClr val="FF3300"/>
                </a:solidFill>
              </a:rPr>
              <a:t>, </a:t>
            </a:r>
            <a:r>
              <a:rPr lang="en-US" sz="2000" b="1" i="1" smtClean="0">
                <a:solidFill>
                  <a:srgbClr val="FF3300"/>
                </a:solidFill>
              </a:rPr>
              <a:t>p</a:t>
            </a:r>
            <a:r>
              <a:rPr lang="en-US" sz="2000" b="1" smtClean="0">
                <a:solidFill>
                  <a:srgbClr val="FF3300"/>
                </a:solidFill>
              </a:rPr>
              <a:t>, </a:t>
            </a:r>
            <a:r>
              <a:rPr lang="en-US" sz="2000" b="1" i="1" smtClean="0">
                <a:solidFill>
                  <a:srgbClr val="FF3300"/>
                </a:solidFill>
              </a:rPr>
              <a:t>q</a:t>
            </a:r>
            <a:r>
              <a:rPr lang="en-US" sz="2000" b="1" smtClean="0">
                <a:solidFill>
                  <a:srgbClr val="FF3300"/>
                </a:solidFill>
              </a:rPr>
              <a:t>, </a:t>
            </a:r>
            <a:r>
              <a:rPr lang="en-US" sz="2000" b="1" i="1" smtClean="0">
                <a:solidFill>
                  <a:srgbClr val="FF3300"/>
                </a:solidFill>
              </a:rPr>
              <a:t>r</a:t>
            </a:r>
            <a:r>
              <a:rPr lang="en-US" sz="2000" b="1" smtClean="0">
                <a:solidFill>
                  <a:srgbClr val="FF3300"/>
                </a:solidFill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1  </a:t>
            </a:r>
            <a:r>
              <a:rPr lang="en-US" sz="2000" i="1" smtClean="0"/>
              <a:t>n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+ 1</a:t>
            </a:r>
            <a:endParaRPr lang="en-US" sz="2000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2  </a:t>
            </a:r>
            <a:r>
              <a:rPr lang="en-US" sz="2000" i="1" smtClean="0"/>
              <a:t>n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 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q</a:t>
            </a:r>
            <a:endParaRPr lang="en-US" sz="2000" b="1" i="1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smtClean="0">
                <a:solidFill>
                  <a:schemeClr val="hlink"/>
                </a:solidFill>
              </a:rPr>
              <a:t>for</a:t>
            </a:r>
            <a:r>
              <a:rPr lang="en-US" sz="2000" smtClean="0"/>
              <a:t> </a:t>
            </a:r>
            <a:r>
              <a:rPr lang="en-US" sz="2000" i="1" smtClean="0"/>
              <a:t>i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smtClean="0"/>
              <a:t> 1 </a:t>
            </a:r>
            <a:r>
              <a:rPr lang="en-US" sz="2000" b="1" smtClean="0">
                <a:solidFill>
                  <a:schemeClr val="hlink"/>
                </a:solidFill>
              </a:rPr>
              <a:t>to</a:t>
            </a:r>
            <a:r>
              <a:rPr lang="en-US" sz="2000" smtClean="0"/>
              <a:t> </a:t>
            </a:r>
            <a:r>
              <a:rPr lang="en-US" sz="2000" i="1" smtClean="0"/>
              <a:t>n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/>
              <a:t>    </a:t>
            </a:r>
            <a:r>
              <a:rPr lang="en-US" sz="2000" b="1" smtClean="0">
                <a:solidFill>
                  <a:schemeClr val="hlink"/>
                </a:solidFill>
              </a:rPr>
              <a:t>do</a:t>
            </a:r>
            <a:r>
              <a:rPr lang="en-US" sz="2000" smtClean="0"/>
              <a:t> </a:t>
            </a:r>
            <a:r>
              <a:rPr lang="en-US" sz="2000" i="1" smtClean="0"/>
              <a:t>L</a:t>
            </a:r>
            <a:r>
              <a:rPr lang="en-US" sz="2000" smtClean="0"/>
              <a:t>[</a:t>
            </a:r>
            <a:r>
              <a:rPr lang="en-US" sz="2000" i="1" smtClean="0"/>
              <a:t>i</a:t>
            </a:r>
            <a:r>
              <a:rPr lang="en-US" sz="2000" smtClean="0"/>
              <a:t>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–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1]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smtClean="0">
                <a:solidFill>
                  <a:schemeClr val="hlink"/>
                </a:solidFill>
              </a:rPr>
              <a:t>for</a:t>
            </a:r>
            <a:r>
              <a:rPr lang="en-US" sz="2000" smtClean="0"/>
              <a:t> </a:t>
            </a:r>
            <a:r>
              <a:rPr lang="en-US" sz="2000" i="1" smtClean="0"/>
              <a:t>j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smtClean="0"/>
              <a:t> 1 </a:t>
            </a:r>
            <a:r>
              <a:rPr lang="en-US" sz="2000" b="1" smtClean="0">
                <a:solidFill>
                  <a:schemeClr val="hlink"/>
                </a:solidFill>
              </a:rPr>
              <a:t>to</a:t>
            </a:r>
            <a:r>
              <a:rPr lang="en-US" sz="2000" smtClean="0"/>
              <a:t> </a:t>
            </a:r>
            <a:r>
              <a:rPr lang="en-US" sz="2000" i="1" smtClean="0"/>
              <a:t>n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/>
              <a:t>    </a:t>
            </a:r>
            <a:r>
              <a:rPr lang="en-US" sz="2000" b="1" smtClean="0">
                <a:solidFill>
                  <a:schemeClr val="hlink"/>
                </a:solidFill>
              </a:rPr>
              <a:t>do</a:t>
            </a:r>
            <a:r>
              <a:rPr lang="en-US" sz="2000" smtClean="0"/>
              <a:t> </a:t>
            </a:r>
            <a:r>
              <a:rPr lang="en-US" sz="2000" i="1" smtClean="0"/>
              <a:t>R</a:t>
            </a:r>
            <a:r>
              <a:rPr lang="en-US" sz="2000" smtClean="0"/>
              <a:t>[</a:t>
            </a:r>
            <a:r>
              <a:rPr lang="en-US" sz="2000" i="1" smtClean="0"/>
              <a:t>j</a:t>
            </a:r>
            <a:r>
              <a:rPr lang="en-US" sz="2000" smtClean="0"/>
              <a:t>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q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+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  <a:endParaRPr lang="en-US" sz="2000" i="1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/>
              <a:t>n</a:t>
            </a:r>
            <a:r>
              <a:rPr lang="en-US" sz="2000" i="1" baseline="-25000" smtClean="0"/>
              <a:t>1</a:t>
            </a:r>
            <a:r>
              <a:rPr lang="en-US" sz="2000" smtClean="0"/>
              <a:t>+1]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/>
              <a:t>n</a:t>
            </a:r>
            <a:r>
              <a:rPr lang="en-US" sz="2000" i="1" baseline="-25000" smtClean="0"/>
              <a:t>2</a:t>
            </a:r>
            <a:r>
              <a:rPr lang="en-US" sz="2000" smtClean="0"/>
              <a:t>+1]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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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for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k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to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endParaRPr lang="en-US" sz="2000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do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if</a:t>
            </a:r>
            <a:r>
              <a:rPr lang="en-US" sz="2000" b="1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 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then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L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i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</a:t>
            </a:r>
            <a:r>
              <a:rPr lang="en-US" sz="2000" b="1" smtClean="0">
                <a:solidFill>
                  <a:schemeClr val="hlink"/>
                </a:solidFill>
                <a:sym typeface="Symbol" pitchFamily="18" charset="2"/>
              </a:rPr>
              <a:t>else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A</a:t>
            </a:r>
            <a:r>
              <a:rPr lang="en-US" sz="18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smtClean="0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1800" smtClean="0">
                <a:solidFill>
                  <a:schemeClr val="tx1"/>
                </a:solidFill>
                <a:sym typeface="Symbol" pitchFamily="18" charset="2"/>
              </a:rPr>
              <a:t>]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               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 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2000" i="1" smtClean="0">
                <a:solidFill>
                  <a:schemeClr val="tx1"/>
                </a:solidFill>
                <a:sym typeface="Symbol" pitchFamily="18" charset="2"/>
              </a:rPr>
              <a:t>j</a:t>
            </a:r>
            <a:r>
              <a:rPr lang="en-US" sz="2000" smtClean="0">
                <a:solidFill>
                  <a:schemeClr val="tx1"/>
                </a:solidFill>
                <a:sym typeface="Symbol" pitchFamily="18" charset="2"/>
              </a:rPr>
              <a:t> + 1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i="1" smtClean="0">
              <a:solidFill>
                <a:schemeClr val="tx1"/>
              </a:solidFill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lain" startAt="3"/>
            </a:pPr>
            <a:endParaRPr lang="en-US" sz="2000" b="1" i="1" smtClean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</a:t>
            </a:r>
          </a:p>
        </p:txBody>
      </p:sp>
      <p:grpSp>
        <p:nvGrpSpPr>
          <p:cNvPr id="430091" name="Group 11"/>
          <p:cNvGrpSpPr>
            <a:grpSpLocks/>
          </p:cNvGrpSpPr>
          <p:nvPr/>
        </p:nvGrpSpPr>
        <p:grpSpPr bwMode="auto">
          <a:xfrm>
            <a:off x="2384425" y="2667002"/>
            <a:ext cx="6538913" cy="2419351"/>
            <a:chOff x="1502" y="1680"/>
            <a:chExt cx="4119" cy="1524"/>
          </a:xfrm>
        </p:grpSpPr>
        <p:sp>
          <p:nvSpPr>
            <p:cNvPr id="9223" name="Text Box 4"/>
            <p:cNvSpPr txBox="1">
              <a:spLocks noChangeArrowheads="1"/>
            </p:cNvSpPr>
            <p:nvPr/>
          </p:nvSpPr>
          <p:spPr bwMode="auto">
            <a:xfrm>
              <a:off x="3275" y="2448"/>
              <a:ext cx="2346" cy="7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>
                  <a:solidFill>
                    <a:srgbClr val="CC3300"/>
                  </a:solidFill>
                </a:rPr>
                <a:t>Sentinels</a:t>
              </a:r>
              <a:r>
                <a:rPr lang="en-US"/>
                <a:t>, to avoid having to</a:t>
              </a:r>
            </a:p>
            <a:p>
              <a:r>
                <a:rPr lang="en-US"/>
                <a:t>check if either subarray is</a:t>
              </a:r>
            </a:p>
            <a:p>
              <a:r>
                <a:rPr lang="en-US"/>
                <a:t>fully copied at </a:t>
              </a:r>
              <a:r>
                <a:rPr lang="en-US">
                  <a:solidFill>
                    <a:srgbClr val="CC3300"/>
                  </a:solidFill>
                </a:rPr>
                <a:t>each step</a:t>
              </a:r>
              <a:r>
                <a:rPr lang="en-US"/>
                <a:t>.</a:t>
              </a:r>
              <a:endParaRPr lang="en-US" b="1"/>
            </a:p>
          </p:txBody>
        </p:sp>
        <p:sp>
          <p:nvSpPr>
            <p:cNvPr id="9224" name="Freeform 6"/>
            <p:cNvSpPr>
              <a:spLocks/>
            </p:cNvSpPr>
            <p:nvPr/>
          </p:nvSpPr>
          <p:spPr bwMode="auto">
            <a:xfrm>
              <a:off x="1502" y="1680"/>
              <a:ext cx="1762" cy="840"/>
            </a:xfrm>
            <a:custGeom>
              <a:avLst/>
              <a:gdLst>
                <a:gd name="T0" fmla="*/ 1762 w 1762"/>
                <a:gd name="T1" fmla="*/ 840 h 840"/>
                <a:gd name="T2" fmla="*/ 0 w 1762"/>
                <a:gd name="T3" fmla="*/ 0 h 8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62" h="840">
                  <a:moveTo>
                    <a:pt x="1762" y="84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Freeform 7"/>
            <p:cNvSpPr>
              <a:spLocks/>
            </p:cNvSpPr>
            <p:nvPr/>
          </p:nvSpPr>
          <p:spPr bwMode="auto">
            <a:xfrm>
              <a:off x="1521" y="1872"/>
              <a:ext cx="1752" cy="669"/>
            </a:xfrm>
            <a:custGeom>
              <a:avLst/>
              <a:gdLst>
                <a:gd name="T0" fmla="*/ 1752 w 1752"/>
                <a:gd name="T1" fmla="*/ 669 h 669"/>
                <a:gd name="T2" fmla="*/ 0 w 1752"/>
                <a:gd name="T3" fmla="*/ 0 h 6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52" h="669">
                  <a:moveTo>
                    <a:pt x="1752" y="669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065713" y="1131888"/>
            <a:ext cx="3395662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Input: </a:t>
            </a:r>
            <a:r>
              <a:rPr lang="en-US">
                <a:sym typeface="Symbol" pitchFamily="18" charset="2"/>
              </a:rPr>
              <a:t>Array containing sorted subarrays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p..q</a:t>
            </a:r>
            <a:r>
              <a:rPr lang="en-US"/>
              <a:t>] and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q+1..r</a:t>
            </a:r>
            <a:r>
              <a:rPr lang="en-US"/>
              <a:t>].</a:t>
            </a:r>
          </a:p>
          <a:p>
            <a:pPr>
              <a:spcBef>
                <a:spcPct val="50000"/>
              </a:spcBef>
            </a:pPr>
            <a:r>
              <a:rPr lang="en-US"/>
              <a:t>Output: Merged sorted subarray in 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p..r</a:t>
            </a:r>
            <a:r>
              <a:rPr lang="en-US"/>
              <a:t>].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19 Nov,2013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ECC-29A9-484D-B84B-36023E84D3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5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2814</Words>
  <Application>Microsoft Office PowerPoint</Application>
  <PresentationFormat>On-screen Show (4:3)</PresentationFormat>
  <Paragraphs>698</Paragraphs>
  <Slides>34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Divide and Conquer (Merge Sort)</vt:lpstr>
      <vt:lpstr>Divide and Conquer</vt:lpstr>
      <vt:lpstr>Divide-and-Conquer Technique (cont.)</vt:lpstr>
      <vt:lpstr>Divide-and-Conquer Examples</vt:lpstr>
      <vt:lpstr>An Example:  Merge Sort</vt:lpstr>
      <vt:lpstr>Merge Sort – Example </vt:lpstr>
      <vt:lpstr>Merge Sort – Example </vt:lpstr>
      <vt:lpstr>Merge-Sort (A, p, r)</vt:lpstr>
      <vt:lpstr>Procedure Merge</vt:lpstr>
      <vt:lpstr>Merge – Example </vt:lpstr>
      <vt:lpstr>Loop Invariants</vt:lpstr>
      <vt:lpstr>Correctness of Merge</vt:lpstr>
      <vt:lpstr>Correctness of Merge</vt:lpstr>
      <vt:lpstr>Analysis of Merge Sort</vt:lpstr>
      <vt:lpstr>Recurrences </vt:lpstr>
      <vt:lpstr>Recurrence Relations</vt:lpstr>
      <vt:lpstr>Substitution Method</vt:lpstr>
      <vt:lpstr>Example – Exact Function</vt:lpstr>
      <vt:lpstr>Recursion-tree Method</vt:lpstr>
      <vt:lpstr>Recursion Tree – Example </vt:lpstr>
      <vt:lpstr>Recursion Tree for Merge Sort</vt:lpstr>
      <vt:lpstr>Recursion Tree for Merge Sort</vt:lpstr>
      <vt:lpstr>Recursion Tree for Merge Sort</vt:lpstr>
      <vt:lpstr>Other Examples</vt:lpstr>
      <vt:lpstr>Recursion Trees – Caution Note</vt:lpstr>
      <vt:lpstr>The Master Method</vt:lpstr>
      <vt:lpstr>The Master Theorem</vt:lpstr>
      <vt:lpstr>The Master Theorem</vt:lpstr>
      <vt:lpstr>The Master Theorem</vt:lpstr>
      <vt:lpstr>Master Method – Examples </vt:lpstr>
      <vt:lpstr>Master Method – Examples </vt:lpstr>
      <vt:lpstr>Master Theorem – What it means?</vt:lpstr>
      <vt:lpstr>Master Theorem – What it means?</vt:lpstr>
      <vt:lpstr>Master Theorem – What it means?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(Merge Sort)</dc:title>
  <dc:creator>Nazma</dc:creator>
  <cp:lastModifiedBy>user</cp:lastModifiedBy>
  <cp:revision>18</cp:revision>
  <dcterms:created xsi:type="dcterms:W3CDTF">2012-11-10T14:36:26Z</dcterms:created>
  <dcterms:modified xsi:type="dcterms:W3CDTF">2013-11-19T04:39:19Z</dcterms:modified>
</cp:coreProperties>
</file>