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C870D-6411-4DEB-824C-24D5737185A8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D37A-EE84-4458-982E-484CE609D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FF472-D120-4594-813B-4EF98F1C6DAA}" type="slidenum">
              <a:rPr lang="en-US"/>
              <a:pPr/>
              <a:t>11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79950-511F-493D-A7E1-1AF0E7E08A8B}" type="slidenum">
              <a:rPr lang="en-US"/>
              <a:pPr/>
              <a:t>25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53A6E-D1B5-4F53-841A-4BE09066ED4D}" type="slidenum">
              <a:rPr lang="en-US"/>
              <a:pPr/>
              <a:t>29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896F5-B364-47AA-B060-F523409BFCFE}" type="slidenum">
              <a:rPr lang="en-US"/>
              <a:pPr/>
              <a:t>30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D3387-5C66-4130-805B-1B6DB629AA8E}" type="slidenum">
              <a:rPr lang="en-US"/>
              <a:pPr/>
              <a:t>12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63717-4A22-40A3-B1C7-5349FBA1E416}" type="slidenum">
              <a:rPr lang="en-US"/>
              <a:pPr/>
              <a:t>18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5397E-6765-44AD-AAEC-FD42D0D90872}" type="slidenum">
              <a:rPr lang="en-US"/>
              <a:pPr/>
              <a:t>19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7C4B5-6754-47D1-9596-74E22B684328}" type="slidenum">
              <a:rPr lang="en-US"/>
              <a:pPr/>
              <a:t>20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698C3-087A-47AB-8A2F-D4725AFF9E2A}" type="slidenum">
              <a:rPr lang="en-US"/>
              <a:pPr/>
              <a:t>21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B08BC-15FD-405F-B4EB-8400DB3DA8E7}" type="slidenum">
              <a:rPr lang="en-US"/>
              <a:pPr/>
              <a:t>22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72510-93F0-4A25-9D40-F5051831F216}" type="slidenum">
              <a:rPr lang="en-US"/>
              <a:pPr/>
              <a:t>23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3FA47-67D8-4BFF-982A-49644BCFED3A}" type="slidenum">
              <a:rPr lang="en-US"/>
              <a:pPr/>
              <a:t>24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FD24-27F8-48A7-B06D-328055E23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3926-498D-4F24-8282-5977C87107E2}" type="slidenum">
              <a:rPr lang="en-US"/>
              <a:pPr/>
              <a:t>1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 algn="ctr">
              <a:buFont typeface="Monotype Sorts" pitchFamily="2" charset="2"/>
              <a:buNone/>
            </a:pPr>
            <a:endParaRPr lang="en-US" sz="3600" dirty="0">
              <a:latin typeface="Times New Roman" pitchFamily="18" charset="0"/>
            </a:endParaRPr>
          </a:p>
          <a:p>
            <a:pPr algn="ctr">
              <a:buFont typeface="Monotype Sorts" pitchFamily="2" charset="2"/>
              <a:buNone/>
            </a:pPr>
            <a:r>
              <a:rPr lang="en-US" sz="3600" dirty="0">
                <a:solidFill>
                  <a:schemeClr val="accent1"/>
                </a:solidFill>
                <a:latin typeface="Times New Roman" pitchFamily="18" charset="0"/>
              </a:rPr>
              <a:t>Dynamic programming</a:t>
            </a:r>
          </a:p>
          <a:p>
            <a:pPr algn="ctr">
              <a:buFont typeface="Monotype Sorts" pitchFamily="2" charset="2"/>
              <a:buNone/>
            </a:pPr>
            <a:r>
              <a:rPr lang="en-US" sz="3600" dirty="0">
                <a:solidFill>
                  <a:schemeClr val="accent1"/>
                </a:solidFill>
                <a:latin typeface="Times New Roman" pitchFamily="18" charset="0"/>
              </a:rPr>
              <a:t>Longest Common Subsequence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9903-2CCE-49FB-BB0C-E88196AE3DA8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>
                <a:latin typeface="Times New Roman" pitchFamily="18" charset="0"/>
              </a:rPr>
              <a:t>X = ABCB</a:t>
            </a:r>
          </a:p>
          <a:p>
            <a:r>
              <a:rPr lang="en-US">
                <a:latin typeface="Times New Roman" pitchFamily="18" charset="0"/>
              </a:rPr>
              <a:t>Y = BDCAB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LCS(X, Y) = BCB</a:t>
            </a:r>
          </a:p>
          <a:p>
            <a:r>
              <a:rPr lang="en-US" sz="3200"/>
              <a:t>X = A </a:t>
            </a:r>
            <a:r>
              <a:rPr lang="en-US" sz="3200" b="1"/>
              <a:t>B</a:t>
            </a:r>
            <a:r>
              <a:rPr lang="en-US" sz="3200"/>
              <a:t>     </a:t>
            </a:r>
            <a:r>
              <a:rPr lang="en-US" sz="3200" b="1"/>
              <a:t>C</a:t>
            </a:r>
            <a:r>
              <a:rPr lang="en-US" sz="3200"/>
              <a:t>     </a:t>
            </a:r>
            <a:r>
              <a:rPr lang="en-US" sz="3200" b="1"/>
              <a:t>B</a:t>
            </a:r>
            <a:endParaRPr lang="en-US" sz="3200"/>
          </a:p>
          <a:p>
            <a:r>
              <a:rPr lang="en-US" sz="3200"/>
              <a:t>Y =     </a:t>
            </a:r>
            <a:r>
              <a:rPr lang="en-US" sz="3200" b="1"/>
              <a:t>B</a:t>
            </a:r>
            <a:r>
              <a:rPr lang="en-US" sz="3200"/>
              <a:t> D </a:t>
            </a:r>
            <a:r>
              <a:rPr lang="en-US" sz="3200" b="1"/>
              <a:t>C</a:t>
            </a:r>
            <a:r>
              <a:rPr lang="en-US" sz="3200"/>
              <a:t> A </a:t>
            </a:r>
            <a:r>
              <a:rPr lang="en-US" sz="3200" b="1"/>
              <a:t>B</a:t>
            </a:r>
            <a:endParaRPr lang="en-US" b="1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03325" y="3676650"/>
            <a:ext cx="7635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What is the Longest Common Subsequence </a:t>
            </a:r>
          </a:p>
          <a:p>
            <a:r>
              <a:rPr lang="en-US" sz="3200">
                <a:solidFill>
                  <a:schemeClr val="accent1"/>
                </a:solidFill>
              </a:rPr>
              <a:t>of X and Y?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77B-6C32-4AD1-857F-424542B5D252}" type="slidenum">
              <a:rPr lang="en-US"/>
              <a:pPr/>
              <a:t>11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(0)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0             1            2              3              4              5 </a:t>
            </a:r>
            <a:endParaRPr lang="en-US" dirty="0"/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7AB3-726A-4C22-9BF7-23A3AAAC3E0B}" type="slidenum">
              <a:rPr lang="en-US"/>
              <a:pPr/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0             1            2              3              4              5 </a:t>
            </a:r>
            <a:endParaRPr lang="en-US" dirty="0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8" name="Text Box 84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1A0-2B11-4B86-A681-C8FC5D3333B0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73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0 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   </a:t>
            </a:r>
            <a:r>
              <a:rPr lang="en-US" dirty="0"/>
              <a:t>2         </a:t>
            </a:r>
            <a:r>
              <a:rPr lang="en-US" dirty="0" smtClean="0"/>
              <a:t>      3             4              5 </a:t>
            </a:r>
            <a:endParaRPr lang="en-US" dirty="0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0</a:t>
            </a:r>
            <a:endParaRPr lang="en-US" dirty="0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</a:t>
            </a:r>
            <a:r>
              <a:rPr lang="en-US" sz="2400" dirty="0"/>
              <a:t>if ( X</a:t>
            </a:r>
            <a:r>
              <a:rPr lang="en-US" sz="2400" baseline="-25000" dirty="0"/>
              <a:t>i</a:t>
            </a:r>
            <a:r>
              <a:rPr lang="en-US" sz="2400" dirty="0"/>
              <a:t> == </a:t>
            </a:r>
            <a:r>
              <a:rPr lang="en-US" sz="2400" dirty="0" err="1"/>
              <a:t>Y</a:t>
            </a:r>
            <a:r>
              <a:rPr lang="en-US" sz="2400" baseline="-25000" dirty="0" err="1"/>
              <a:t>j</a:t>
            </a:r>
            <a:r>
              <a:rPr lang="en-US" sz="2400" dirty="0"/>
              <a:t> )		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			c[</a:t>
            </a:r>
            <a:r>
              <a:rPr lang="en-US" sz="2400" dirty="0" err="1"/>
              <a:t>i,j</a:t>
            </a:r>
            <a:r>
              <a:rPr lang="en-US" sz="2400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		</a:t>
            </a:r>
            <a:r>
              <a:rPr lang="en-US" sz="2400" dirty="0">
                <a:solidFill>
                  <a:srgbClr val="008000"/>
                </a:solidFill>
              </a:rPr>
              <a:t>else c[</a:t>
            </a:r>
            <a:r>
              <a:rPr lang="en-US" sz="2400" dirty="0" err="1">
                <a:solidFill>
                  <a:srgbClr val="008000"/>
                </a:solidFill>
              </a:rPr>
              <a:t>i,j</a:t>
            </a:r>
            <a:r>
              <a:rPr lang="en-US" sz="2400" dirty="0">
                <a:solidFill>
                  <a:srgbClr val="008000"/>
                </a:solidFill>
              </a:rPr>
              <a:t>] = max( c[i-1,j], c[i,j-1]</a:t>
            </a:r>
            <a:r>
              <a:rPr lang="en-US" sz="2400" dirty="0">
                <a:solidFill>
                  <a:srgbClr val="33CC33"/>
                </a:solidFill>
              </a:rPr>
              <a:t>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00B3-5ECB-4420-AC45-106603F6EA57}" type="slidenum">
              <a:rPr lang="en-US"/>
              <a:pPr/>
              <a:t>14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(3)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</a:t>
            </a:r>
            <a:r>
              <a:rPr lang="en-US" dirty="0" smtClean="0"/>
              <a:t>    </a:t>
            </a:r>
            <a:r>
              <a:rPr lang="en-US" dirty="0"/>
              <a:t>0        </a:t>
            </a:r>
            <a:r>
              <a:rPr lang="en-US" dirty="0" smtClean="0"/>
              <a:t>     1            2              3              4              5 </a:t>
            </a:r>
            <a:endParaRPr lang="en-US" dirty="0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87D2-0FF4-4125-B99F-422D61111BD2}" type="slidenum">
              <a:rPr lang="en-US"/>
              <a:pPr/>
              <a:t>15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(4)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</a:t>
            </a:r>
            <a:r>
              <a:rPr lang="en-US" dirty="0" smtClean="0"/>
              <a:t>    </a:t>
            </a:r>
            <a:r>
              <a:rPr lang="en-US" dirty="0"/>
              <a:t>0        </a:t>
            </a:r>
            <a:r>
              <a:rPr lang="en-US" dirty="0" smtClean="0"/>
              <a:t>     1             2             3           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            5 </a:t>
            </a:r>
            <a:endParaRPr lang="en-US" dirty="0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4FF-E080-4B07-B911-9093920BA92A}" type="slidenum">
              <a:rPr lang="en-US"/>
              <a:pPr/>
              <a:t>16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(5)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0             1             2             3              4              5 </a:t>
            </a:r>
            <a:endParaRPr lang="en-US" dirty="0"/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A33B-BC54-4C9F-94DE-8F2E3EFBE8C2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(6)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1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    2             3              4             5 </a:t>
            </a:r>
            <a:endParaRPr lang="en-US" dirty="0"/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52B6-7475-4A42-A0F0-D9F5AF692A52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(7)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1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0              1            </a:t>
            </a:r>
            <a:r>
              <a:rPr lang="en-US" dirty="0" smtClean="0">
                <a:solidFill>
                  <a:srgbClr val="FF0000"/>
                </a:solidFill>
              </a:rPr>
              <a:t>2              3              4</a:t>
            </a:r>
            <a:r>
              <a:rPr lang="en-US" dirty="0" smtClean="0"/>
              <a:t>             5 </a:t>
            </a:r>
            <a:endParaRPr lang="en-US" dirty="0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A6E6-1712-493F-9117-3E9BF71018E8}" type="slidenum">
              <a:rPr lang="en-US"/>
              <a:pPr/>
              <a:t>19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(8)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20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</a:t>
            </a:r>
            <a:r>
              <a:rPr lang="en-US" dirty="0" smtClean="0"/>
              <a:t>   </a:t>
            </a:r>
            <a:r>
              <a:rPr lang="en-US" dirty="0"/>
              <a:t>0        </a:t>
            </a:r>
            <a:r>
              <a:rPr lang="en-US" dirty="0" smtClean="0"/>
              <a:t>      1             2              3             4          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95D-4CBB-4711-89A0-F7FF25BBB82F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Dynamic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589838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It is used, when the solution can be recursively described in terms of solutions to subproblems (</a:t>
            </a:r>
            <a:r>
              <a:rPr lang="en-US" i="1">
                <a:latin typeface="Times New Roman" pitchFamily="18" charset="0"/>
              </a:rPr>
              <a:t>optimal substructure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Algorithm finds solutions to subproblems and stores them in memory for later use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More efficient than “</a:t>
            </a:r>
            <a:r>
              <a:rPr lang="en-US" i="1">
                <a:latin typeface="Times New Roman" pitchFamily="18" charset="0"/>
              </a:rPr>
              <a:t>brute-force methods</a:t>
            </a:r>
            <a:r>
              <a:rPr lang="en-US">
                <a:latin typeface="Times New Roman" pitchFamily="18" charset="0"/>
              </a:rPr>
              <a:t>”, which solve the same subproblems over and over again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231-1D49-4EC8-AC8C-0DFE80288380}" type="slidenum">
              <a:rPr lang="en-US"/>
              <a:pPr/>
              <a:t>20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(10)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</a:t>
            </a:r>
            <a:r>
              <a:rPr lang="en-US" b="1" dirty="0" smtClean="0">
                <a:solidFill>
                  <a:srgbClr val="FF0000"/>
                </a:solidFill>
              </a:rPr>
              <a:t>1             2</a:t>
            </a:r>
            <a:r>
              <a:rPr lang="en-US" dirty="0" smtClean="0"/>
              <a:t>             3              4              5 </a:t>
            </a:r>
            <a:endParaRPr lang="en-US" dirty="0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9" name="Oval 5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0" name="Oval 56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ECCE-A894-41DD-9115-2C66D37FAE20}" type="slidenum">
              <a:rPr lang="en-US"/>
              <a:pPr/>
              <a:t>21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(11)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0             1            2          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             4              5 </a:t>
            </a:r>
            <a:endParaRPr lang="en-US" dirty="0"/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77" name="Oval 6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78" name="Oval 66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4B4-365D-4354-8CDF-96960F8C5A4E}" type="slidenum">
              <a:rPr lang="en-US"/>
              <a:pPr/>
              <a:t>22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(12)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 0             1             2             3               4             5 </a:t>
            </a:r>
            <a:endParaRPr lang="en-US" dirty="0"/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4" name="Oval 64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81E2-2FCF-4506-9B40-B2A66F3100FB}" type="slidenum">
              <a:rPr lang="en-US"/>
              <a:pPr/>
              <a:t>23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(13)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</a:t>
            </a:r>
            <a:r>
              <a:rPr lang="en-US" dirty="0" smtClean="0"/>
              <a:t>    0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   2              3              4              5 </a:t>
            </a:r>
            <a:endParaRPr lang="en-US" dirty="0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6210-BA57-4BFD-A7D5-F3B11D815926}" type="slidenum">
              <a:rPr lang="en-US"/>
              <a:pPr/>
              <a:t>24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(14)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0              1             </a:t>
            </a:r>
            <a:r>
              <a:rPr lang="en-US" b="1" dirty="0" smtClean="0">
                <a:solidFill>
                  <a:srgbClr val="FF0000"/>
                </a:solidFill>
              </a:rPr>
              <a:t>2             3</a:t>
            </a:r>
            <a:r>
              <a:rPr lang="en-US" dirty="0" smtClean="0"/>
              <a:t>          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             5 </a:t>
            </a:r>
            <a:endParaRPr lang="en-US" dirty="0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D7F3-2864-494A-8135-0D7CB4848355}" type="slidenum">
              <a:rPr lang="en-US"/>
              <a:pPr/>
              <a:t>25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(15)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20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</a:t>
            </a:r>
            <a:r>
              <a:rPr lang="en-US" dirty="0" smtClean="0"/>
              <a:t>  0              </a:t>
            </a:r>
            <a:r>
              <a:rPr lang="en-US" dirty="0"/>
              <a:t>1          </a:t>
            </a:r>
            <a:r>
              <a:rPr lang="en-US" dirty="0" smtClean="0"/>
              <a:t>   2             3              4          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E1A9-2C62-4A96-8929-82EB597CF62A}" type="slidenum">
              <a:rPr lang="en-US"/>
              <a:pPr/>
              <a:t>26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 Running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>
            <a:normAutofit lnSpcReduction="10000"/>
          </a:bodyPr>
          <a:lstStyle/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LCS algorithm calculates the values of each entry of the array c[m,n]</a:t>
            </a:r>
          </a:p>
          <a:p>
            <a:r>
              <a:rPr lang="en-US">
                <a:latin typeface="Times New Roman" pitchFamily="18" charset="0"/>
              </a:rPr>
              <a:t>So what is the running time?</a:t>
            </a:r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since each c[i,j] is calculated in constant time, and there are m*n elements in the array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85A5-6C4D-4B2F-AFBC-84024E7E5198}" type="slidenum">
              <a:rPr lang="en-US"/>
              <a:pPr/>
              <a:t>27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How to find actual LCS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001000" cy="44958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So far, we have just found the </a:t>
            </a:r>
            <a:r>
              <a:rPr lang="en-US" i="1">
                <a:latin typeface="Times New Roman" pitchFamily="18" charset="0"/>
              </a:rPr>
              <a:t>length</a:t>
            </a:r>
            <a:r>
              <a:rPr lang="en-US">
                <a:latin typeface="Times New Roman" pitchFamily="18" charset="0"/>
              </a:rPr>
              <a:t> of LCS, but not LCS itself.</a:t>
            </a:r>
          </a:p>
          <a:p>
            <a:r>
              <a:rPr lang="en-US">
                <a:latin typeface="Times New Roman" pitchFamily="18" charset="0"/>
              </a:rPr>
              <a:t>We want to modify this algorithm to make it output Longest Common Subsequence of X and Y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Each </a:t>
            </a:r>
            <a:r>
              <a:rPr lang="en-US" i="1">
                <a:latin typeface="Times New Roman" pitchFamily="18" charset="0"/>
              </a:rPr>
              <a:t>c[i,j]</a:t>
            </a:r>
            <a:r>
              <a:rPr lang="en-US">
                <a:latin typeface="Times New Roman" pitchFamily="18" charset="0"/>
              </a:rPr>
              <a:t> depends on </a:t>
            </a:r>
            <a:r>
              <a:rPr lang="en-US" i="1">
                <a:latin typeface="Times New Roman" pitchFamily="18" charset="0"/>
              </a:rPr>
              <a:t>c[i-1,j] </a:t>
            </a:r>
            <a:r>
              <a:rPr lang="en-US">
                <a:latin typeface="Times New Roman" pitchFamily="18" charset="0"/>
              </a:rPr>
              <a:t>and</a:t>
            </a:r>
            <a:r>
              <a:rPr lang="en-US" i="1">
                <a:latin typeface="Times New Roman" pitchFamily="18" charset="0"/>
              </a:rPr>
              <a:t> c[i,j-1]</a:t>
            </a:r>
            <a:r>
              <a:rPr lang="en-US">
                <a:latin typeface="Times New Roman" pitchFamily="18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or </a:t>
            </a:r>
            <a:r>
              <a:rPr lang="en-US" i="1">
                <a:latin typeface="Times New Roman" pitchFamily="18" charset="0"/>
              </a:rPr>
              <a:t>c[i-1, j-1]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For each c[i,j] we can say how it was acquired: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3716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0574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194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371600" y="5410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371600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71600" y="662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5240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5240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098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200400" y="5410200"/>
            <a:ext cx="4879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For example, here </a:t>
            </a:r>
          </a:p>
          <a:p>
            <a:r>
              <a:rPr lang="en-US" sz="3200">
                <a:solidFill>
                  <a:schemeClr val="accent1"/>
                </a:solidFill>
              </a:rPr>
              <a:t>c[i,j] = c[i-1,j-1] +1 = 2+1=3</a:t>
            </a:r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905000" y="586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B6C9-F715-4EEB-B523-8FEBBC0F8E55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algn="ctr"/>
            <a:r>
              <a:rPr lang="en-US"/>
              <a:t>How to find actual LCS - continued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Remember that</a:t>
            </a:r>
            <a:endParaRPr lang="en-US" i="1">
              <a:latin typeface="Times New Roman" pitchFamily="18" charset="0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219200" y="1600200"/>
          <a:ext cx="7772400" cy="1165225"/>
        </p:xfrm>
        <a:graphic>
          <a:graphicData uri="http://schemas.openxmlformats.org/presentationml/2006/ole">
            <p:oleObj spid="_x0000_s5122" name="Equation" r:id="rId3" imgW="3047760" imgH="457200" progId="Equation.3">
              <p:embed/>
            </p:oleObj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So we can start from </a:t>
            </a:r>
            <a:r>
              <a:rPr kumimoji="1" lang="en-US" sz="3200" i="1"/>
              <a:t>c[m,n]</a:t>
            </a:r>
            <a:r>
              <a:rPr kumimoji="1" lang="en-US" sz="3200"/>
              <a:t> and go backwards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Whenever </a:t>
            </a:r>
            <a:r>
              <a:rPr kumimoji="1" lang="en-US" sz="3200" i="1"/>
              <a:t>c[i,j] = c[i-1, j-1]+1</a:t>
            </a:r>
            <a:r>
              <a:rPr kumimoji="1" lang="en-US" sz="3200"/>
              <a:t>, remember </a:t>
            </a:r>
            <a:r>
              <a:rPr kumimoji="1" lang="en-US" sz="3200" i="1"/>
              <a:t>x[i]   </a:t>
            </a:r>
            <a:r>
              <a:rPr kumimoji="1" lang="en-US" sz="3200"/>
              <a:t>(because </a:t>
            </a:r>
            <a:r>
              <a:rPr kumimoji="1" lang="en-US" sz="3200" i="1"/>
              <a:t>x[i]</a:t>
            </a:r>
            <a:r>
              <a:rPr kumimoji="1" lang="en-US" sz="3200"/>
              <a:t> is a part  of LCS)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When i=0 or j=0 (i.e. we reached the beginning), output remembered letters in reverse order</a:t>
            </a:r>
            <a:endParaRPr kumimoji="1" lang="en-US" sz="40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EA04-0C16-466E-82C2-EC67E8C19F74}" type="slidenum">
              <a:rPr lang="en-US"/>
              <a:pPr/>
              <a:t>29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</a:t>
            </a: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402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FDD-FA3A-40B7-BCCA-CD610CCC420A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8" y="228600"/>
            <a:ext cx="825976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Longest Common Subsequence (LCS)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X =  A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D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>
                <a:latin typeface="Times New Roman" pitchFamily="18" charset="0"/>
              </a:rPr>
              <a:t> B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Y = 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D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A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Brute force algorithm would compare each subsequence of X with the symbols in Y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CB86-16F6-45DF-928D-E471AEF01D16}" type="slidenum">
              <a:rPr lang="en-US"/>
              <a:pPr/>
              <a:t>30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 (2)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6" name="Text Box 52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9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88146" name="Text Box 82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6967065" y="5638800"/>
            <a:ext cx="13292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3200" b="1" dirty="0"/>
              <a:t>B  C  B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AA8-BD9A-45A7-A69A-8B3EAA4E1693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if |X| = m, |Y| = n, then there are 2</a:t>
            </a:r>
            <a:r>
              <a:rPr lang="en-US" baseline="30000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 subsequences of x; we must compare each with Y (n comparisons)</a:t>
            </a:r>
          </a:p>
          <a:p>
            <a:r>
              <a:rPr lang="en-US">
                <a:latin typeface="Times New Roman" pitchFamily="18" charset="0"/>
              </a:rPr>
              <a:t>So the running time of the brute-force algorithm is O(n 2</a:t>
            </a:r>
            <a:r>
              <a:rPr lang="en-US" baseline="30000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)</a:t>
            </a:r>
          </a:p>
          <a:p>
            <a:r>
              <a:rPr lang="en-US">
                <a:latin typeface="Times New Roman" pitchFamily="18" charset="0"/>
              </a:rPr>
              <a:t>Notice that the LCS problem has </a:t>
            </a:r>
            <a:r>
              <a:rPr lang="en-US" i="1">
                <a:latin typeface="Times New Roman" pitchFamily="18" charset="0"/>
              </a:rPr>
              <a:t>optimal substructure</a:t>
            </a:r>
            <a:r>
              <a:rPr lang="en-US">
                <a:latin typeface="Times New Roman" pitchFamily="18" charset="0"/>
              </a:rPr>
              <a:t>: solutions of subproblems are parts of the final solution.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latin typeface="Times New Roman" pitchFamily="18" charset="0"/>
              </a:rPr>
              <a:t>Subproblems: “find LCS of pairs of </a:t>
            </a:r>
            <a:r>
              <a:rPr lang="en-US" i="1">
                <a:latin typeface="Times New Roman" pitchFamily="18" charset="0"/>
              </a:rPr>
              <a:t>prefixes</a:t>
            </a:r>
            <a:r>
              <a:rPr lang="en-US">
                <a:latin typeface="Times New Roman" pitchFamily="18" charset="0"/>
              </a:rPr>
              <a:t> of X and Y”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0DD0-C660-4EFD-8175-ED1FAD189DBF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r>
              <a:rPr lang="en-US">
                <a:latin typeface="Times New Roman" pitchFamily="18" charset="0"/>
              </a:rPr>
              <a:t>Define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, Y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to be the prefixes of X and Y of length 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respectively</a:t>
            </a:r>
          </a:p>
          <a:p>
            <a:r>
              <a:rPr lang="en-US">
                <a:latin typeface="Times New Roman" pitchFamily="18" charset="0"/>
              </a:rPr>
              <a:t>Define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c[i,j]</a:t>
            </a:r>
            <a:r>
              <a:rPr lang="en-US">
                <a:latin typeface="Times New Roman" pitchFamily="18" charset="0"/>
              </a:rPr>
              <a:t> to be the length of LCS of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j</a:t>
            </a:r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Then the length of LCS of X and Y will be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c[m,n]</a:t>
            </a:r>
            <a:endParaRPr 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219200" y="5257800"/>
          <a:ext cx="7102475" cy="1065213"/>
        </p:xfrm>
        <a:graphic>
          <a:graphicData uri="http://schemas.openxmlformats.org/presentationml/2006/ole">
            <p:oleObj spid="_x0000_s1026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1A33-BD89-4CCE-A81F-771946686594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We start with </a:t>
            </a:r>
            <a:r>
              <a:rPr lang="en-US" i="1">
                <a:latin typeface="Times New Roman" pitchFamily="18" charset="0"/>
              </a:rPr>
              <a:t>i = j = 0</a:t>
            </a:r>
            <a:r>
              <a:rPr lang="en-US">
                <a:latin typeface="Times New Roman" pitchFamily="18" charset="0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Since X</a:t>
            </a:r>
            <a:r>
              <a:rPr lang="en-US" i="1" baseline="-25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are empty strings, their LCS is always empty (i.e. </a:t>
            </a:r>
            <a:r>
              <a:rPr lang="en-US" i="1">
                <a:latin typeface="Times New Roman" pitchFamily="18" charset="0"/>
              </a:rPr>
              <a:t>c[0,0] = 0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LCS of empty string and any other string is empty, so for every i and j: </a:t>
            </a:r>
            <a:r>
              <a:rPr lang="en-US" i="1">
                <a:latin typeface="Times New Roman" pitchFamily="18" charset="0"/>
              </a:rPr>
              <a:t>c[0, j] = c[i,0] = 0</a:t>
            </a:r>
            <a:endParaRPr lang="en-US" sz="400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p:oleObj spid="_x0000_s2050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AE07-9448-4A43-9C25-4FCD5D2AA009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When we calculate </a:t>
            </a:r>
            <a:r>
              <a:rPr lang="en-US" i="1">
                <a:latin typeface="Times New Roman" pitchFamily="18" charset="0"/>
              </a:rPr>
              <a:t>c[i,j],</a:t>
            </a:r>
            <a:r>
              <a:rPr lang="en-US">
                <a:latin typeface="Times New Roman" pitchFamily="18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b="1">
                <a:latin typeface="Times New Roman" pitchFamily="18" charset="0"/>
              </a:rPr>
              <a:t>First case: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x[i]=y[j]</a:t>
            </a:r>
            <a:r>
              <a:rPr lang="en-US">
                <a:latin typeface="Times New Roman" pitchFamily="18" charset="0"/>
              </a:rPr>
              <a:t>: one more symbol in strings X and Y matches, so the length of LCS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j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equals to the length of LCS of smaller strings X</a:t>
            </a:r>
            <a:r>
              <a:rPr lang="en-US" i="1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66800" y="1219200"/>
          <a:ext cx="7772400" cy="1165225"/>
        </p:xfrm>
        <a:graphic>
          <a:graphicData uri="http://schemas.openxmlformats.org/presentationml/2006/ole">
            <p:oleObj spid="_x0000_s3074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4781-1DD7-4D34-BCC0-D98BCCD67528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b="1">
                <a:latin typeface="Times New Roman" pitchFamily="18" charset="0"/>
              </a:rPr>
              <a:t>Second case: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, 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) is the same as before (i.e. maximum of LCS(X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, Y</a:t>
            </a:r>
            <a:r>
              <a:rPr lang="en-US" baseline="-25000">
                <a:latin typeface="Times New Roman" pitchFamily="18" charset="0"/>
              </a:rPr>
              <a:t>j-1</a:t>
            </a:r>
            <a:r>
              <a:rPr lang="en-US">
                <a:latin typeface="Times New Roman" pitchFamily="18" charset="0"/>
              </a:rPr>
              <a:t>) and LCS(X</a:t>
            </a:r>
            <a:r>
              <a:rPr lang="en-US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,Y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)</a:t>
            </a:r>
            <a:endParaRPr lang="en-US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p:oleObj spid="_x0000_s4098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3DA2-027D-4D14-8CB0-92103C3873C1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1. m = length(X)  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2. n  = length(Y) 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3. for i = 1 to m 	c[i,0] = 0 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special case: Y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4. for j = 1 to n  	c[0,j] = 0 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special case: X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5. for i = 1 to m 		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for all X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6. 	for j = 1 to n  		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for all Y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j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7. 		if ( 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== 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8. 			c[i,j] = c[i-1,j-1]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9. 		else c[i,j] = max( c[i-1,j], c[i,j-1]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10. 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1700</Words>
  <Application>Microsoft Office PowerPoint</Application>
  <PresentationFormat>On-screen Show (4:3)</PresentationFormat>
  <Paragraphs>889</Paragraphs>
  <Slides>30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Slide 1</vt:lpstr>
      <vt:lpstr>Dynamic programming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Finding LCS</vt:lpstr>
      <vt:lpstr>Finding LCS (2)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16</cp:revision>
  <dcterms:created xsi:type="dcterms:W3CDTF">2012-11-28T00:40:35Z</dcterms:created>
  <dcterms:modified xsi:type="dcterms:W3CDTF">2014-02-17T04:59:13Z</dcterms:modified>
</cp:coreProperties>
</file>