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9" r:id="rId2"/>
    <p:sldId id="446" r:id="rId3"/>
    <p:sldId id="447" r:id="rId4"/>
    <p:sldId id="448" r:id="rId5"/>
    <p:sldId id="449" r:id="rId6"/>
    <p:sldId id="262" r:id="rId7"/>
    <p:sldId id="269" r:id="rId8"/>
    <p:sldId id="436" r:id="rId9"/>
    <p:sldId id="437" r:id="rId10"/>
    <p:sldId id="438" r:id="rId11"/>
    <p:sldId id="439" r:id="rId12"/>
    <p:sldId id="441" r:id="rId13"/>
    <p:sldId id="443" r:id="rId14"/>
    <p:sldId id="444" r:id="rId15"/>
    <p:sldId id="445" r:id="rId16"/>
    <p:sldId id="263" r:id="rId17"/>
    <p:sldId id="268" r:id="rId18"/>
    <p:sldId id="430" r:id="rId19"/>
    <p:sldId id="432" r:id="rId20"/>
    <p:sldId id="433" r:id="rId21"/>
    <p:sldId id="434" r:id="rId22"/>
    <p:sldId id="435" r:id="rId23"/>
  </p:sldIdLst>
  <p:sldSz cx="9144000" cy="6858000" type="screen4x3"/>
  <p:notesSz cx="7007225" cy="9293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56" y="-36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notesViewPr>
    <p:cSldViewPr>
      <p:cViewPr varScale="1">
        <p:scale>
          <a:sx n="38" d="100"/>
          <a:sy n="38" d="100"/>
        </p:scale>
        <p:origin x="-1278" y="-84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 smtClean="0"/>
            </a:lvl1pPr>
          </a:lstStyle>
          <a:p>
            <a:pPr>
              <a:defRPr/>
            </a:pPr>
            <a:r>
              <a:rPr lang="en-US"/>
              <a:t>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 smtClean="0"/>
            </a:lvl1pPr>
          </a:lstStyle>
          <a:p>
            <a:pPr>
              <a:defRPr/>
            </a:pPr>
            <a:r>
              <a:rPr lang="en-US"/>
              <a:t>CS333 / class 22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 smtClean="0"/>
            </a:lvl1pPr>
          </a:lstStyle>
          <a:p>
            <a:pPr>
              <a:defRPr/>
            </a:pPr>
            <a:fld id="{589EFC36-E374-4FA1-8212-67A5CE098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5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 smtClean="0"/>
            </a:lvl1pPr>
          </a:lstStyle>
          <a:p>
            <a:pPr>
              <a:defRPr/>
            </a:pPr>
            <a:r>
              <a:rPr lang="en-US"/>
              <a:t>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9150" cy="3471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 smtClean="0"/>
            </a:lvl1pPr>
          </a:lstStyle>
          <a:p>
            <a:pPr>
              <a:defRPr/>
            </a:pPr>
            <a:r>
              <a:rPr lang="en-US"/>
              <a:t>CS333 / class 22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4" tIns="0" rIns="19404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 smtClean="0"/>
            </a:lvl1pPr>
          </a:lstStyle>
          <a:p>
            <a:pPr>
              <a:defRPr/>
            </a:pPr>
            <a:fld id="{1FD2C389-CBEA-41BC-8496-F1EE43EF8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52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3DF7DD-FEF1-43CD-A007-48752E8CF59F}" type="slidenum">
              <a:rPr lang="en-US" sz="1000"/>
              <a:pPr/>
              <a:t>1</a:t>
            </a:fld>
            <a:endParaRPr lang="en-US" sz="1000"/>
          </a:p>
        </p:txBody>
      </p:sp>
      <p:sp>
        <p:nvSpPr>
          <p:cNvPr id="266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18AB55-71B7-40B8-AC80-27ECA0E50B9A}" type="slidenum">
              <a:rPr lang="en-US" sz="1000"/>
              <a:pPr/>
              <a:t>21</a:t>
            </a:fld>
            <a:endParaRPr lang="en-US" sz="1000"/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EC089-1012-4023-BA5F-C763B2763BE1}" type="slidenum">
              <a:rPr lang="en-US" sz="1000"/>
              <a:pPr/>
              <a:t>22</a:t>
            </a:fld>
            <a:endParaRPr lang="en-US" sz="100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C084BF-D6CB-4CED-9644-ADA851AE535D}" type="slidenum">
              <a:rPr lang="en-US" sz="1000"/>
              <a:pPr/>
              <a:t>6</a:t>
            </a:fld>
            <a:endParaRPr lang="en-US" sz="1000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ACA53C-D04A-43C2-AA41-242763F5CC29}" type="slidenum">
              <a:rPr lang="en-US" sz="1000"/>
              <a:pPr/>
              <a:t>7</a:t>
            </a:fld>
            <a:endParaRPr lang="en-US" sz="1000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BFD14C-7F04-470C-A530-65A0FE533C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E64F28-5AB2-4769-89FC-36B2A13652E7}" type="slidenum">
              <a:rPr lang="en-US" sz="1000"/>
              <a:pPr/>
              <a:t>16</a:t>
            </a:fld>
            <a:endParaRPr lang="en-US" sz="1000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F6A107-29E0-4280-8EB3-9BA4EBFEE5A5}" type="slidenum">
              <a:rPr lang="en-US" sz="1000"/>
              <a:pPr/>
              <a:t>17</a:t>
            </a:fld>
            <a:endParaRPr lang="en-US" sz="100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ECD037-C0B0-4BE3-ACDD-1228025F7A85}" type="slidenum">
              <a:rPr lang="en-US" sz="1000"/>
              <a:pPr/>
              <a:t>18</a:t>
            </a:fld>
            <a:endParaRPr lang="en-US" sz="100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896CD2-2CDE-4A0D-9C9D-889A023CD271}" type="slidenum">
              <a:rPr lang="en-US" sz="1000"/>
              <a:pPr/>
              <a:t>19</a:t>
            </a:fld>
            <a:endParaRPr lang="en-US" sz="1000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Algorithms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CS333 / class 22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9665CA-BB43-4BF2-93B1-0AC86E2E9EE3}" type="slidenum">
              <a:rPr lang="en-US" sz="1000"/>
              <a:pPr/>
              <a:t>20</a:t>
            </a:fld>
            <a:endParaRPr lang="en-US" sz="100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67723482-EEF5-468C-BC3E-5D944BB75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B61CC743-FF85-4FBA-A1E8-F80392016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52AB7B30-352A-4EE2-BFF7-8910F4164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E3A8D502-4273-4D4A-AE53-D6D388F66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01572832-9BEC-45D2-B765-CFEB58F77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350FB060-3B7E-45CB-AE43-3A328FFA0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70DE8C95-8A3D-462A-A30E-F01BFA300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50C2E3D1-3BB6-452E-A43C-4C766E6D2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4AF48E04-1B6A-4888-8F17-F879AC99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B98745BD-9386-43F2-B557-D6E258387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Floyd’s Algorithm </a:t>
            </a:r>
            <a:fld id="{CB83E3BC-3466-4526-88A3-CED60B059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/>
              <a:t>Floyd’s Algorithm </a:t>
            </a:r>
            <a:fld id="{F92F14F4-7F8F-49B9-AC9A-BB7A9B3B0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20F2DFE7-FBAA-49F8-A8BD-E4266A8A0A51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6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pairs shortest path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Intermediate Vertices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Without loss of generality, we will assume that V={1,2,…,n}, i.e., that the vertices of the graph are numbered from 1 to n. 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Given a path p=(v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) in the graph, we will call the vertices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with index k in {2,…,m-1} the </a:t>
            </a:r>
            <a:r>
              <a:rPr lang="en-US" dirty="0" smtClean="0">
                <a:solidFill>
                  <a:srgbClr val="FF0000"/>
                </a:solidFill>
              </a:rPr>
              <a:t>intermediate vertices </a:t>
            </a:r>
            <a:r>
              <a:rPr lang="en-US" dirty="0" smtClean="0"/>
              <a:t>of p.  </a:t>
            </a:r>
          </a:p>
          <a:p>
            <a:pPr>
              <a:buFontTx/>
              <a:buNone/>
              <a:defRPr/>
            </a:pPr>
            <a:r>
              <a:rPr lang="en-US" dirty="0" smtClean="0"/>
              <a:t>  </a:t>
            </a:r>
          </a:p>
          <a:p>
            <a:pPr>
              <a:buFontTx/>
              <a:buNone/>
              <a:defRPr/>
            </a:pP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AD7CDA-D0A1-441B-9F3F-D6FE9961DE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The key to the Floyd-Warshall algorithm is the following definition: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Let </a:t>
            </a: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/>
              <a:t> denote the length of the shortest path from i to j such that all intermediate vertices are contained in the set {1,…,k}.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69E11-E498-4950-A17F-354086E310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Remark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Consider a shortest path p from i to j such that the intermediate vertices are from the set {1,…,k}. </a:t>
            </a:r>
          </a:p>
          <a:p>
            <a:pPr marL="0" indent="0"/>
            <a:r>
              <a:rPr lang="en-US" dirty="0" smtClean="0"/>
              <a:t> If the vertex k is not an intermediate vertex on p, then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(k)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</a:p>
          <a:p>
            <a:pPr marL="0" indent="0">
              <a:buFontTx/>
              <a:buNone/>
            </a:pP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the vertex k is an intermediate vertex on p, then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(k)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ik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kj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endParaRPr lang="en-US" dirty="0" smtClean="0">
              <a:solidFill>
                <a:srgbClr val="1802BE"/>
              </a:solidFill>
            </a:endParaRP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rgbClr val="1802BE"/>
                </a:solidFill>
              </a:rPr>
              <a:t>Interestingly, in either case, the </a:t>
            </a:r>
            <a:r>
              <a:rPr lang="en-US" sz="2400" dirty="0" err="1" smtClean="0">
                <a:solidFill>
                  <a:srgbClr val="1802BE"/>
                </a:solidFill>
              </a:rPr>
              <a:t>subpaths</a:t>
            </a:r>
            <a:r>
              <a:rPr lang="en-US" sz="2400" dirty="0" smtClean="0">
                <a:solidFill>
                  <a:srgbClr val="1802BE"/>
                </a:solidFill>
              </a:rPr>
              <a:t> contain merely nodes from {1,…,k-1}. </a:t>
            </a:r>
          </a:p>
          <a:p>
            <a:pPr marL="0" indent="0">
              <a:buFontTx/>
              <a:buNone/>
            </a:pPr>
            <a:endParaRPr lang="en-US" baseline="30000" dirty="0">
              <a:solidFill>
                <a:srgbClr val="1802BE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Therefore, we can conclude that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(k)</a:t>
            </a:r>
            <a:r>
              <a:rPr lang="en-US" dirty="0" smtClean="0">
                <a:solidFill>
                  <a:srgbClr val="FF0000"/>
                </a:solidFill>
              </a:rPr>
              <a:t> = min{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ik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kj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sz="2400" baseline="30000" dirty="0" smtClean="0">
              <a:solidFill>
                <a:srgbClr val="1802B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B3A648-78DA-4B29-BE7A-02CE40A518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Formulation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If we do not use intermediate nodes, i.e., when k=0, then </a:t>
            </a:r>
          </a:p>
          <a:p>
            <a:pPr marL="0" indent="0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(0)</a:t>
            </a:r>
            <a:r>
              <a:rPr lang="en-US" smtClean="0">
                <a:solidFill>
                  <a:srgbClr val="FF0000"/>
                </a:solidFill>
              </a:rPr>
              <a:t> = w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If k&gt;0, then </a:t>
            </a:r>
          </a:p>
          <a:p>
            <a:pPr marL="0" indent="0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(k)</a:t>
            </a:r>
            <a:r>
              <a:rPr lang="en-US" smtClean="0">
                <a:solidFill>
                  <a:srgbClr val="FF0000"/>
                </a:solidFill>
              </a:rPr>
              <a:t> = min{d</a:t>
            </a:r>
            <a:r>
              <a:rPr lang="en-US" baseline="-25000" smtClean="0">
                <a:solidFill>
                  <a:srgbClr val="FF0000"/>
                </a:solidFill>
              </a:rPr>
              <a:t>ij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, d</a:t>
            </a:r>
            <a:r>
              <a:rPr lang="en-US" baseline="-25000" smtClean="0">
                <a:solidFill>
                  <a:srgbClr val="FF0000"/>
                </a:solidFill>
              </a:rPr>
              <a:t>ik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 + d</a:t>
            </a:r>
            <a:r>
              <a:rPr lang="en-US" baseline="-25000" smtClean="0">
                <a:solidFill>
                  <a:srgbClr val="FF0000"/>
                </a:solidFill>
              </a:rPr>
              <a:t>kj</a:t>
            </a:r>
            <a:r>
              <a:rPr lang="en-US" baseline="30000" smtClean="0">
                <a:solidFill>
                  <a:srgbClr val="FF0000"/>
                </a:solidFill>
              </a:rPr>
              <a:t>(k-1)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425C5D-84E4-407B-B8F8-FFEA5A0803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The Floyd-Warshall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Floyd-Warshall(W)</a:t>
            </a:r>
          </a:p>
          <a:p>
            <a:pPr>
              <a:buFontTx/>
              <a:buNone/>
            </a:pPr>
            <a:r>
              <a:rPr lang="en-US" sz="2400" smtClean="0"/>
              <a:t>n = # of rows of W;</a:t>
            </a:r>
          </a:p>
          <a:p>
            <a:pPr>
              <a:buFontTx/>
              <a:buNone/>
            </a:pPr>
            <a:r>
              <a:rPr lang="en-US" sz="2400" smtClean="0"/>
              <a:t>D</a:t>
            </a:r>
            <a:r>
              <a:rPr lang="en-US" sz="2400" baseline="30000" smtClean="0"/>
              <a:t>(0)</a:t>
            </a:r>
            <a:r>
              <a:rPr lang="en-US" sz="2400" smtClean="0"/>
              <a:t> = W; </a:t>
            </a:r>
          </a:p>
          <a:p>
            <a:pPr>
              <a:buFontTx/>
              <a:buNone/>
            </a:pPr>
            <a:r>
              <a:rPr lang="en-US" sz="2400" smtClean="0"/>
              <a:t>for k = 1 to n do </a:t>
            </a:r>
          </a:p>
          <a:p>
            <a:pPr>
              <a:buFontTx/>
              <a:buNone/>
            </a:pPr>
            <a:r>
              <a:rPr lang="en-US" sz="2400" smtClean="0"/>
              <a:t>	for i = 1 to n do </a:t>
            </a:r>
          </a:p>
          <a:p>
            <a:pPr>
              <a:buFontTx/>
              <a:buNone/>
            </a:pPr>
            <a:r>
              <a:rPr lang="en-US" sz="2400" smtClean="0"/>
              <a:t>		for j = 1 to n do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		d</a:t>
            </a:r>
            <a:r>
              <a:rPr lang="en-US" sz="2400" baseline="-25000" smtClean="0">
                <a:solidFill>
                  <a:srgbClr val="FF0000"/>
                </a:solidFill>
              </a:rPr>
              <a:t>ij</a:t>
            </a:r>
            <a:r>
              <a:rPr lang="en-US" sz="2400" baseline="30000" smtClean="0">
                <a:solidFill>
                  <a:srgbClr val="FF0000"/>
                </a:solidFill>
              </a:rPr>
              <a:t>(k)</a:t>
            </a:r>
            <a:r>
              <a:rPr lang="en-US" sz="2400" smtClean="0">
                <a:solidFill>
                  <a:srgbClr val="FF0000"/>
                </a:solidFill>
              </a:rPr>
              <a:t> = min{d</a:t>
            </a:r>
            <a:r>
              <a:rPr lang="en-US" sz="2400" baseline="-25000" smtClean="0">
                <a:solidFill>
                  <a:srgbClr val="FF0000"/>
                </a:solidFill>
              </a:rPr>
              <a:t>ij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 , d</a:t>
            </a:r>
            <a:r>
              <a:rPr lang="en-US" sz="2400" baseline="-25000" smtClean="0">
                <a:solidFill>
                  <a:srgbClr val="FF0000"/>
                </a:solidFill>
              </a:rPr>
              <a:t>ik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 + d</a:t>
            </a:r>
            <a:r>
              <a:rPr lang="en-US" sz="2400" baseline="-25000" smtClean="0">
                <a:solidFill>
                  <a:srgbClr val="FF0000"/>
                </a:solidFill>
              </a:rPr>
              <a:t>kj</a:t>
            </a:r>
            <a:r>
              <a:rPr lang="en-US" sz="2400" baseline="30000" smtClean="0">
                <a:solidFill>
                  <a:srgbClr val="FF0000"/>
                </a:solidFill>
              </a:rPr>
              <a:t>(k-1)</a:t>
            </a:r>
            <a:r>
              <a:rPr lang="en-US" sz="2400" smtClean="0">
                <a:solidFill>
                  <a:srgbClr val="FF0000"/>
                </a:solidFill>
              </a:rPr>
              <a:t>};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	</a:t>
            </a:r>
            <a:r>
              <a:rPr lang="en-US" sz="2400" smtClean="0"/>
              <a:t>od; </a:t>
            </a:r>
          </a:p>
          <a:p>
            <a:pPr>
              <a:buFontTx/>
              <a:buNone/>
            </a:pPr>
            <a:r>
              <a:rPr lang="en-US" sz="2400" smtClean="0"/>
              <a:t>	od; </a:t>
            </a:r>
          </a:p>
          <a:p>
            <a:pPr>
              <a:buFontTx/>
              <a:buNone/>
            </a:pPr>
            <a:r>
              <a:rPr lang="en-US" sz="2400" smtClean="0"/>
              <a:t>od;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return D</a:t>
            </a:r>
            <a:r>
              <a:rPr lang="en-US" sz="2400" baseline="30000" smtClean="0"/>
              <a:t>(n)</a:t>
            </a:r>
            <a:r>
              <a:rPr lang="en-US" sz="2400" smtClean="0"/>
              <a:t>;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023DFC-C657-4D2C-80AA-E8B2693712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and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The running time is obviously O(n</a:t>
            </a:r>
            <a:r>
              <a:rPr lang="en-US" baseline="30000" dirty="0" smtClean="0"/>
              <a:t>3</a:t>
            </a:r>
            <a:r>
              <a:rPr lang="en-US" dirty="0" smtClean="0"/>
              <a:t>).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However, in this version, the space requirements are high. One can reduce the space from O(n</a:t>
            </a:r>
            <a:r>
              <a:rPr lang="en-US" baseline="30000" dirty="0" smtClean="0"/>
              <a:t>3</a:t>
            </a:r>
            <a:r>
              <a:rPr lang="en-US" dirty="0" smtClean="0"/>
              <a:t>) to O(n</a:t>
            </a:r>
            <a:r>
              <a:rPr lang="en-US" baseline="30000" dirty="0" smtClean="0"/>
              <a:t>2</a:t>
            </a:r>
            <a:r>
              <a:rPr lang="en-US" dirty="0" smtClean="0"/>
              <a:t>)  by using a single array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DC8FF-03B4-444F-A1F7-6A0B8B8C63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65207085-4DAA-40F9-92CB-8E0A33229BAA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/>
          <a:lstStyle/>
          <a:p>
            <a:r>
              <a:rPr lang="en-US" b="1" smtClean="0"/>
              <a:t>The Recursive Definition:</a:t>
            </a:r>
            <a:endParaRPr lang="en-US" b="1" baseline="300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7212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Case 1: A shortest path from </a:t>
            </a:r>
            <a:r>
              <a:rPr lang="en-US" b="1" i="1" smtClean="0"/>
              <a:t>v</a:t>
            </a:r>
            <a:r>
              <a:rPr lang="en-US" b="1" i="1" baseline="-25000" smtClean="0"/>
              <a:t>i</a:t>
            </a:r>
            <a:r>
              <a:rPr lang="en-US" b="1" smtClean="0"/>
              <a:t> to </a:t>
            </a:r>
            <a:r>
              <a:rPr lang="en-US" b="1" i="1" smtClean="0"/>
              <a:t>v</a:t>
            </a:r>
            <a:r>
              <a:rPr lang="en-US" b="1" i="1" baseline="-25000" smtClean="0"/>
              <a:t>j</a:t>
            </a:r>
            <a:r>
              <a:rPr lang="en-US" b="1" smtClean="0"/>
              <a:t> restricted to using only vertices from {</a:t>
            </a:r>
            <a:r>
              <a:rPr lang="en-US" b="1" i="1" smtClean="0"/>
              <a:t>v</a:t>
            </a:r>
            <a:r>
              <a:rPr lang="en-US" b="1" baseline="-25000" smtClean="0"/>
              <a:t>1</a:t>
            </a:r>
            <a:r>
              <a:rPr lang="en-US" b="1" smtClean="0"/>
              <a:t>,</a:t>
            </a:r>
            <a:r>
              <a:rPr lang="en-US" b="1" i="1" smtClean="0"/>
              <a:t>v</a:t>
            </a:r>
            <a:r>
              <a:rPr lang="en-US" b="1" baseline="-25000" smtClean="0"/>
              <a:t>2</a:t>
            </a:r>
            <a:r>
              <a:rPr lang="en-US" b="1" smtClean="0"/>
              <a:t>,…,</a:t>
            </a:r>
            <a:r>
              <a:rPr lang="en-US" b="1" i="1" smtClean="0"/>
              <a:t>v</a:t>
            </a:r>
            <a:r>
              <a:rPr lang="en-US" b="1" i="1" baseline="-25000" smtClean="0"/>
              <a:t>k</a:t>
            </a:r>
            <a:r>
              <a:rPr lang="en-US" b="1" smtClean="0"/>
              <a:t>} as intermediate vertices does not use </a:t>
            </a:r>
            <a:r>
              <a:rPr lang="en-US" b="1" i="1" smtClean="0"/>
              <a:t>v</a:t>
            </a:r>
            <a:r>
              <a:rPr lang="en-US" b="1" i="1" baseline="-25000" smtClean="0"/>
              <a:t>k</a:t>
            </a:r>
            <a:r>
              <a:rPr lang="en-US" b="1" smtClean="0"/>
              <a:t>.        Then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].</a:t>
            </a:r>
            <a:br>
              <a:rPr lang="en-US" b="1" smtClean="0"/>
            </a:br>
            <a:endParaRPr lang="en-US" b="1" smtClean="0"/>
          </a:p>
          <a:p>
            <a:pPr>
              <a:buFontTx/>
              <a:buNone/>
            </a:pPr>
            <a:r>
              <a:rPr lang="en-US" b="1" smtClean="0"/>
              <a:t>Case 2: A shortest path from </a:t>
            </a:r>
            <a:r>
              <a:rPr lang="en-US" b="1" i="1" smtClean="0"/>
              <a:t>v</a:t>
            </a:r>
            <a:r>
              <a:rPr lang="en-US" b="1" i="1" baseline="-25000" smtClean="0"/>
              <a:t>i</a:t>
            </a:r>
            <a:r>
              <a:rPr lang="en-US" b="1" smtClean="0"/>
              <a:t> to </a:t>
            </a:r>
            <a:r>
              <a:rPr lang="en-US" b="1" i="1" smtClean="0"/>
              <a:t>v</a:t>
            </a:r>
            <a:r>
              <a:rPr lang="en-US" b="1" i="1" baseline="-25000" smtClean="0"/>
              <a:t>j</a:t>
            </a:r>
            <a:r>
              <a:rPr lang="en-US" b="1" i="1" smtClean="0"/>
              <a:t> </a:t>
            </a:r>
            <a:r>
              <a:rPr lang="en-US" b="1" smtClean="0"/>
              <a:t>restricted to using only vertices from {</a:t>
            </a:r>
            <a:r>
              <a:rPr lang="en-US" b="1" i="1" smtClean="0"/>
              <a:t>v</a:t>
            </a:r>
            <a:r>
              <a:rPr lang="en-US" b="1" baseline="-25000" smtClean="0"/>
              <a:t>1</a:t>
            </a:r>
            <a:r>
              <a:rPr lang="en-US" b="1" smtClean="0"/>
              <a:t>,</a:t>
            </a:r>
            <a:r>
              <a:rPr lang="en-US" b="1" i="1" smtClean="0"/>
              <a:t>v</a:t>
            </a:r>
            <a:r>
              <a:rPr lang="en-US" b="1" baseline="-25000" smtClean="0"/>
              <a:t>2</a:t>
            </a:r>
            <a:r>
              <a:rPr lang="en-US" b="1" smtClean="0"/>
              <a:t>,…,</a:t>
            </a:r>
            <a:r>
              <a:rPr lang="en-US" b="1" i="1" smtClean="0"/>
              <a:t>v</a:t>
            </a:r>
            <a:r>
              <a:rPr lang="en-US" b="1" i="1" baseline="-25000" smtClean="0"/>
              <a:t>k</a:t>
            </a:r>
            <a:r>
              <a:rPr lang="en-US" b="1" smtClean="0"/>
              <a:t>} as intermediate vertices does use v</a:t>
            </a:r>
            <a:r>
              <a:rPr lang="en-US" b="1" baseline="-25000" smtClean="0"/>
              <a:t>k</a:t>
            </a:r>
            <a:r>
              <a:rPr lang="en-US" b="1" smtClean="0"/>
              <a:t>.   Then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</a:t>
            </a:r>
            <a:r>
              <a:rPr lang="en-US" b="1" i="1" smtClean="0"/>
              <a:t> 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</a:t>
            </a:r>
            <a:r>
              <a:rPr lang="en-US" b="1" smtClean="0"/>
              <a:t>,</a:t>
            </a:r>
            <a:r>
              <a:rPr lang="en-US" b="1" i="1" smtClean="0"/>
              <a:t>j</a:t>
            </a:r>
            <a:r>
              <a:rPr lang="en-US" b="1" smtClean="0"/>
              <a:t>].</a:t>
            </a:r>
          </a:p>
          <a:p>
            <a:endParaRPr lang="en-US" b="1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990600" y="5230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886200" y="4087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708775" y="5029200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90600" y="5230813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i</a:t>
            </a:r>
            <a:endParaRPr lang="en-US" sz="2000" i="1">
              <a:latin typeface="Arial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708775" y="50800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j</a:t>
            </a:r>
            <a:endParaRPr lang="en-US" sz="1800" i="1">
              <a:latin typeface="Arial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886200" y="4087813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k</a:t>
            </a:r>
            <a:endParaRPr lang="en-US" sz="2000" i="1">
              <a:latin typeface="Arial" charset="0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497013" y="5297488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487613" y="5834063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charset="0"/>
              </a:rPr>
              <a:t>Shortest Path using intermediate vertices {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 baseline="-25000">
                <a:latin typeface="Arial" charset="0"/>
              </a:rPr>
              <a:t>, . . . 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-25000">
                <a:latin typeface="Arial" charset="0"/>
              </a:rPr>
              <a:t> -1 </a:t>
            </a:r>
            <a:r>
              <a:rPr lang="en-US" sz="1800">
                <a:latin typeface="Arial" charset="0"/>
              </a:rPr>
              <a:t>}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3306763" y="5565775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1352550" y="4222750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Freeform 16"/>
          <p:cNvSpPr>
            <a:spLocks/>
          </p:cNvSpPr>
          <p:nvPr/>
        </p:nvSpPr>
        <p:spPr bwMode="auto">
          <a:xfrm>
            <a:off x="4392613" y="4275138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V="1">
            <a:off x="4343400" y="4164013"/>
            <a:ext cx="2892425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247650" y="3810000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charset="0"/>
              </a:rPr>
              <a:t>Shortest path using intermediate vertices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{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>
                <a:latin typeface="Arial" charset="0"/>
              </a:rPr>
              <a:t>, . . .  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30000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}</a:t>
            </a:r>
            <a:endParaRPr lang="en-US" sz="1800" baseline="-2500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DDDA80CA-1FF4-4084-9890-02B6F3198EB0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r>
              <a:rPr lang="en-US" b="1" smtClean="0"/>
              <a:t>The recursive definition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2209800"/>
          </a:xfrm>
          <a:noFill/>
        </p:spPr>
        <p:txBody>
          <a:bodyPr/>
          <a:lstStyle/>
          <a:p>
            <a:r>
              <a:rPr lang="en-US" b="1" smtClean="0"/>
              <a:t>Since </a:t>
            </a:r>
            <a:br>
              <a:rPr lang="en-US" b="1" smtClean="0"/>
            </a:br>
            <a:r>
              <a:rPr lang="en-US" b="1" smtClean="0"/>
              <a:t>	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 or</a:t>
            </a:r>
            <a:br>
              <a:rPr lang="en-US" b="1" smtClean="0"/>
            </a:br>
            <a:r>
              <a:rPr lang="en-US" b="1" smtClean="0"/>
              <a:t>	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</a:t>
            </a:r>
            <a:r>
              <a:rPr lang="en-US" b="1" i="1" smtClean="0"/>
              <a:t> 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</a:t>
            </a:r>
            <a:r>
              <a:rPr lang="en-US" b="1" smtClean="0"/>
              <a:t>,</a:t>
            </a:r>
            <a:r>
              <a:rPr lang="en-US" b="1" i="1" smtClean="0"/>
              <a:t>j</a:t>
            </a:r>
            <a:r>
              <a:rPr lang="en-US" b="1" smtClean="0"/>
              <a:t>].</a:t>
            </a:r>
            <a:br>
              <a:rPr lang="en-US" b="1" smtClean="0"/>
            </a:br>
            <a:r>
              <a:rPr lang="en-US" b="1" smtClean="0"/>
              <a:t>We conclude: </a:t>
            </a:r>
            <a:br>
              <a:rPr lang="en-US" b="1" smtClean="0"/>
            </a:br>
            <a:r>
              <a:rPr lang="en-US" b="1" smtClean="0"/>
              <a:t>	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]= min{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i,j</a:t>
            </a:r>
            <a:r>
              <a:rPr lang="en-US" b="1" smtClean="0"/>
              <a:t>],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i,k</a:t>
            </a:r>
            <a:r>
              <a:rPr lang="en-US" b="1" smtClean="0"/>
              <a:t>]+ </a:t>
            </a:r>
            <a:r>
              <a:rPr lang="en-US" b="1" i="1" smtClean="0"/>
              <a:t>D</a:t>
            </a:r>
            <a:r>
              <a:rPr lang="en-US" b="1" baseline="30000" smtClean="0"/>
              <a:t>(</a:t>
            </a:r>
            <a:r>
              <a:rPr lang="en-US" b="1" i="1" baseline="30000" smtClean="0"/>
              <a:t>k</a:t>
            </a:r>
            <a:r>
              <a:rPr lang="en-US" b="1" baseline="30000" smtClean="0"/>
              <a:t>-1)</a:t>
            </a:r>
            <a:r>
              <a:rPr lang="en-US" b="1" smtClean="0"/>
              <a:t>[</a:t>
            </a:r>
            <a:r>
              <a:rPr lang="en-US" b="1" i="1" smtClean="0"/>
              <a:t>k,j</a:t>
            </a:r>
            <a:r>
              <a:rPr lang="en-US" b="1" smtClean="0"/>
              <a:t>] }.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143000" y="5049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038600" y="3906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861175" y="4848225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143000" y="5049838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i</a:t>
            </a:r>
            <a:endParaRPr lang="en-US" sz="2000" i="1">
              <a:latin typeface="Arial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861175" y="4899025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j</a:t>
            </a:r>
            <a:endParaRPr lang="en-US" sz="1800" i="1">
              <a:latin typeface="Arial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038600" y="3906838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>
                <a:latin typeface="Arial" charset="0"/>
              </a:rPr>
              <a:t>V</a:t>
            </a:r>
            <a:r>
              <a:rPr lang="en-US" sz="2000" i="1" baseline="-25000">
                <a:latin typeface="Arial" charset="0"/>
              </a:rPr>
              <a:t>k</a:t>
            </a:r>
            <a:endParaRPr lang="en-US" sz="2000" i="1">
              <a:latin typeface="Arial" charset="0"/>
            </a:endParaRP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1649413" y="5116513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640013" y="5653088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charset="0"/>
              </a:rPr>
              <a:t>Shortest Path using intermediate vertices {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 baseline="-25000">
                <a:latin typeface="Arial" charset="0"/>
              </a:rPr>
              <a:t>, . . . 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-25000">
                <a:latin typeface="Arial" charset="0"/>
              </a:rPr>
              <a:t> -1 </a:t>
            </a:r>
            <a:r>
              <a:rPr lang="en-US" sz="1800">
                <a:latin typeface="Arial" charset="0"/>
              </a:rPr>
              <a:t>}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459163" y="5384800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1504950" y="4041775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4545013" y="4094163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 flipV="1">
            <a:off x="1524000" y="40386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H="1" flipV="1">
            <a:off x="1600200" y="4038600"/>
            <a:ext cx="480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136525" y="3617913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latin typeface="Arial" charset="0"/>
              </a:rPr>
              <a:t>Shortest path using intermediate vertices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{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 i="1">
                <a:latin typeface="Arial" charset="0"/>
              </a:rPr>
              <a:t>, . . .  V</a:t>
            </a:r>
            <a:r>
              <a:rPr lang="en-US" sz="1800" i="1" baseline="-25000">
                <a:latin typeface="Arial" charset="0"/>
              </a:rPr>
              <a:t>k</a:t>
            </a:r>
            <a:r>
              <a:rPr lang="en-US" sz="1800" baseline="30000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}</a:t>
            </a:r>
            <a:endParaRPr lang="en-US" sz="1800" baseline="-25000">
              <a:latin typeface="Arial" charset="0"/>
            </a:endParaRPr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16002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1598AF75-DBD4-4E56-8103-E5EB135462D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 Algorithm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Floyd//Computes shortest distance between all pairs of     //nodes, and saves P to enable finding shortest paths</a:t>
            </a:r>
            <a:br>
              <a:rPr lang="en-US" smtClean="0"/>
            </a:br>
            <a:r>
              <a:rPr lang="en-US" b="1" smtClean="0"/>
              <a:t>1</a:t>
            </a:r>
            <a:r>
              <a:rPr lang="en-US" smtClean="0"/>
              <a:t>. </a:t>
            </a:r>
            <a:r>
              <a:rPr lang="en-US" b="1" i="1" smtClean="0"/>
              <a:t>D</a:t>
            </a:r>
            <a:r>
              <a:rPr lang="en-US" b="1" baseline="30000" smtClean="0"/>
              <a:t>0</a:t>
            </a:r>
            <a:r>
              <a:rPr lang="en-US" b="1" i="1" smtClean="0"/>
              <a:t> 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>
                <a:sym typeface="Symbol" pitchFamily="18" charset="2"/>
              </a:rPr>
              <a:t>W   </a:t>
            </a:r>
            <a:r>
              <a:rPr lang="en-US" smtClean="0">
                <a:sym typeface="Symbol" pitchFamily="18" charset="2"/>
              </a:rPr>
              <a:t>// initialize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 array to </a:t>
            </a:r>
            <a:r>
              <a:rPr lang="en-US" i="1" smtClean="0">
                <a:sym typeface="Symbol" pitchFamily="18" charset="2"/>
              </a:rPr>
              <a:t>W </a:t>
            </a:r>
            <a:r>
              <a:rPr lang="en-US" smtClean="0">
                <a:sym typeface="Symbol" pitchFamily="18" charset="2"/>
              </a:rPr>
              <a:t>[ ]</a:t>
            </a:r>
            <a:r>
              <a:rPr lang="en-US" b="1" i="1" smtClean="0">
                <a:sym typeface="Symbol" pitchFamily="18" charset="2"/>
              </a:rPr>
              <a:t/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2. </a:t>
            </a:r>
            <a:r>
              <a:rPr lang="en-US" b="1" i="1" smtClean="0">
                <a:sym typeface="Symbol" pitchFamily="18" charset="2"/>
              </a:rPr>
              <a:t>P </a:t>
            </a:r>
            <a:r>
              <a:rPr lang="en-US" b="1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0     // initialize P array to [0]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. </a:t>
            </a:r>
            <a:r>
              <a:rPr lang="en-US" b="1" smtClean="0">
                <a:sym typeface="Symbol" pitchFamily="18" charset="2"/>
              </a:rPr>
              <a:t>for </a:t>
            </a:r>
            <a:r>
              <a:rPr lang="en-US" b="1" i="1" smtClean="0">
                <a:sym typeface="Symbol" pitchFamily="18" charset="2"/>
              </a:rPr>
              <a:t>k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4.       do for </a:t>
            </a:r>
            <a:r>
              <a:rPr lang="en-US" b="1" i="1" smtClean="0">
                <a:sym typeface="Symbol" pitchFamily="18" charset="2"/>
              </a:rPr>
              <a:t>i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5.            do for </a:t>
            </a:r>
            <a:r>
              <a:rPr lang="en-US" b="1" i="1" smtClean="0">
                <a:sym typeface="Symbol" pitchFamily="18" charset="2"/>
              </a:rPr>
              <a:t>j </a:t>
            </a:r>
            <a:r>
              <a:rPr lang="en-US" b="1" smtClean="0">
                <a:sym typeface="Symbol" pitchFamily="18" charset="2"/>
              </a:rPr>
              <a:t> 1 to </a:t>
            </a:r>
            <a:r>
              <a:rPr lang="en-US" b="1" i="1" smtClean="0">
                <a:sym typeface="Symbol" pitchFamily="18" charset="2"/>
              </a:rPr>
              <a:t>n</a:t>
            </a:r>
            <a:br>
              <a:rPr lang="en-US" b="1" i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6.</a:t>
            </a:r>
            <a:r>
              <a:rPr lang="en-US" b="1" i="1" smtClean="0">
                <a:sym typeface="Symbol" pitchFamily="18" charset="2"/>
              </a:rPr>
              <a:t>                  </a:t>
            </a:r>
            <a:r>
              <a:rPr lang="en-US" b="1" smtClean="0">
                <a:sym typeface="Symbol" pitchFamily="18" charset="2"/>
              </a:rPr>
              <a:t>if (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&gt;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)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7.		          then 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 ] +</a:t>
            </a:r>
            <a:r>
              <a:rPr lang="en-US" b="1" i="1" smtClean="0">
                <a:sym typeface="Symbol" pitchFamily="18" charset="2"/>
              </a:rPr>
              <a:t> 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br>
              <a:rPr lang="en-US" b="1" smtClean="0">
                <a:sym typeface="Symbol" pitchFamily="18" charset="2"/>
              </a:rPr>
            </a:br>
            <a:r>
              <a:rPr lang="en-US" b="1" smtClean="0">
                <a:sym typeface="Symbol" pitchFamily="18" charset="2"/>
              </a:rPr>
              <a:t>8.		                    </a:t>
            </a:r>
            <a:r>
              <a:rPr lang="en-US" b="1" i="1" smtClean="0"/>
              <a:t>P</a:t>
            </a:r>
            <a:r>
              <a:rPr lang="en-US" b="1" smtClean="0"/>
              <a:t>[ </a:t>
            </a:r>
            <a:r>
              <a:rPr lang="en-US" b="1" i="1" smtClean="0"/>
              <a:t>i, j</a:t>
            </a:r>
            <a:r>
              <a:rPr lang="en-US" b="1" smtClean="0"/>
              <a:t> ] </a:t>
            </a:r>
            <a:r>
              <a:rPr lang="en-US" b="1" smtClean="0">
                <a:sym typeface="Symbol" pitchFamily="18" charset="2"/>
              </a:rPr>
              <a:t> </a:t>
            </a:r>
            <a:r>
              <a:rPr lang="en-US" b="1" i="1" smtClean="0"/>
              <a:t>k</a:t>
            </a:r>
            <a:r>
              <a:rPr lang="en-US" b="1" smtClean="0"/>
              <a:t>;</a:t>
            </a:r>
            <a:br>
              <a:rPr lang="en-US" b="1" smtClean="0"/>
            </a:br>
            <a:r>
              <a:rPr lang="en-US" b="1" smtClean="0"/>
              <a:t>9.		           else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 </a:t>
            </a:r>
            <a:r>
              <a:rPr lang="en-US" b="1" i="1" smtClean="0">
                <a:sym typeface="Symbol" pitchFamily="18" charset="2"/>
              </a:rPr>
              <a:t>D</a:t>
            </a:r>
            <a:r>
              <a:rPr lang="en-US" b="1" i="1" baseline="30000" smtClean="0">
                <a:sym typeface="Symbol" pitchFamily="18" charset="2"/>
              </a:rPr>
              <a:t>k</a:t>
            </a:r>
            <a:r>
              <a:rPr lang="en-US" b="1" baseline="30000" smtClean="0">
                <a:sym typeface="Symbol" pitchFamily="18" charset="2"/>
              </a:rPr>
              <a:t>-1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[ </a:t>
            </a:r>
            <a:r>
              <a:rPr lang="en-US" b="1" i="1" smtClean="0">
                <a:sym typeface="Symbol" pitchFamily="18" charset="2"/>
              </a:rPr>
              <a:t>i</a:t>
            </a:r>
            <a:r>
              <a:rPr lang="en-US" b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j</a:t>
            </a:r>
            <a:r>
              <a:rPr lang="en-US" b="1" smtClean="0">
                <a:sym typeface="Symbol" pitchFamily="18" charset="2"/>
              </a:rPr>
              <a:t> ] </a:t>
            </a:r>
            <a:endParaRPr lang="en-US" b="1" smtClean="0"/>
          </a:p>
          <a:p>
            <a:pPr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9BAC5E16-5FDA-426A-A60E-1D98D795CD4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11268" name="Text Box 38"/>
          <p:cNvSpPr txBox="1">
            <a:spLocks noChangeArrowheads="1"/>
          </p:cNvSpPr>
          <p:nvPr/>
        </p:nvSpPr>
        <p:spPr bwMode="auto">
          <a:xfrm>
            <a:off x="3657600" y="1905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 = 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grpSp>
        <p:nvGrpSpPr>
          <p:cNvPr id="11269" name="Group 46"/>
          <p:cNvGrpSpPr>
            <a:grpSpLocks/>
          </p:cNvGrpSpPr>
          <p:nvPr/>
        </p:nvGrpSpPr>
        <p:grpSpPr bwMode="auto">
          <a:xfrm>
            <a:off x="5029200" y="1295400"/>
            <a:ext cx="2667000" cy="1752600"/>
            <a:chOff x="3168" y="816"/>
            <a:chExt cx="1680" cy="1104"/>
          </a:xfrm>
        </p:grpSpPr>
        <p:grpSp>
          <p:nvGrpSpPr>
            <p:cNvPr id="11299" name="Group 37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1307" name="Rectangle 29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08" name="Rectangle 30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130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1310" name="Rectangle 3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311" name="Rectangle 33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2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1313" name="Rectangle 35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1314" name="Rectangle 36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30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130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1270" name="Group 47"/>
          <p:cNvGrpSpPr>
            <a:grpSpLocks/>
          </p:cNvGrpSpPr>
          <p:nvPr/>
        </p:nvGrpSpPr>
        <p:grpSpPr bwMode="auto">
          <a:xfrm>
            <a:off x="5029200" y="3352800"/>
            <a:ext cx="2667000" cy="1752600"/>
            <a:chOff x="3168" y="816"/>
            <a:chExt cx="1680" cy="1104"/>
          </a:xfrm>
        </p:grpSpPr>
        <p:grpSp>
          <p:nvGrpSpPr>
            <p:cNvPr id="11283" name="Group 4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1" name="Rectangle 5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2" name="Rectangle 5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3" name="Rectangle 5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4" name="Rectangle 5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5" name="Rectangle 5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  <a:endParaRPr lang="en-US"/>
              </a:p>
            </p:txBody>
          </p:sp>
          <p:sp>
            <p:nvSpPr>
              <p:cNvPr id="11296" name="Rectangle 5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1297" name="Rectangle 5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1298" name="Rectangle 5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1284" name="Text Box 5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1285" name="Text Box 5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1286" name="Text Box 6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1287" name="Text Box 6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1288" name="Text Box 6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1289" name="Text Box 6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1271" name="Text Box 64"/>
          <p:cNvSpPr txBox="1">
            <a:spLocks noChangeArrowheads="1"/>
          </p:cNvSpPr>
          <p:nvPr/>
        </p:nvSpPr>
        <p:spPr bwMode="auto">
          <a:xfrm>
            <a:off x="4191000" y="4191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 =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1143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990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2667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1275" name="AutoShape 9"/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1728788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/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1576388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976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1690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/>
          <p:cNvSpPr txBox="1">
            <a:spLocks noChangeArrowheads="1"/>
          </p:cNvSpPr>
          <p:nvPr/>
        </p:nvSpPr>
        <p:spPr bwMode="auto">
          <a:xfrm>
            <a:off x="2117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1280" name="Text Box 66"/>
          <p:cNvSpPr txBox="1">
            <a:spLocks noChangeArrowheads="1"/>
          </p:cNvSpPr>
          <p:nvPr/>
        </p:nvSpPr>
        <p:spPr bwMode="auto">
          <a:xfrm>
            <a:off x="2209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-3</a:t>
            </a:r>
          </a:p>
        </p:txBody>
      </p:sp>
      <p:sp>
        <p:nvSpPr>
          <p:cNvPr id="11281" name="Text Box 67"/>
          <p:cNvSpPr txBox="1">
            <a:spLocks noChangeArrowheads="1"/>
          </p:cNvSpPr>
          <p:nvPr/>
        </p:nvSpPr>
        <p:spPr bwMode="auto">
          <a:xfrm>
            <a:off x="1736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1282" name="Text Box 68"/>
          <p:cNvSpPr txBox="1">
            <a:spLocks noChangeArrowheads="1"/>
          </p:cNvSpPr>
          <p:nvPr/>
        </p:nvSpPr>
        <p:spPr bwMode="auto">
          <a:xfrm>
            <a:off x="746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Storing a Weighted, 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499350" cy="2438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Adjacency Matrix:</a:t>
            </a:r>
          </a:p>
          <a:p>
            <a:pPr lvl="1">
              <a:defRPr/>
            </a:pPr>
            <a:r>
              <a:rPr lang="en-US" dirty="0" smtClean="0"/>
              <a:t>Let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be an edge-weighted graph in adjacency-matrix form</a:t>
            </a:r>
          </a:p>
          <a:p>
            <a:pPr marL="558801" lvl="1" indent="-284163">
              <a:lnSpc>
                <a:spcPct val="9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the weight of edge (</a:t>
            </a:r>
            <a:r>
              <a:rPr lang="en-US" dirty="0" err="1" smtClean="0"/>
              <a:t>i</a:t>
            </a:r>
            <a:r>
              <a:rPr lang="en-US" dirty="0" smtClean="0"/>
              <a:t>, j), or </a:t>
            </a:r>
            <a:r>
              <a:rPr lang="en-US" b="1" dirty="0" smtClean="0">
                <a:latin typeface="Symbol" pitchFamily="18" charset="2"/>
              </a:rPr>
              <a:t>¥</a:t>
            </a:r>
            <a:r>
              <a:rPr lang="en-US" dirty="0" smtClean="0"/>
              <a:t> if there is no such edge.</a:t>
            </a:r>
          </a:p>
          <a:p>
            <a:pPr marL="284163" indent="-284163">
              <a:lnSpc>
                <a:spcPct val="90000"/>
              </a:lnSpc>
              <a:spcBef>
                <a:spcPct val="25000"/>
              </a:spcBef>
              <a:buFontTx/>
              <a:buChar char="•"/>
              <a:defRPr/>
            </a:pPr>
            <a:r>
              <a:rPr lang="en-US" dirty="0" smtClean="0"/>
              <a:t>Update matrix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, with the shortest path </a:t>
            </a:r>
            <a:r>
              <a:rPr lang="en-US" b="1" i="1" dirty="0" smtClean="0">
                <a:solidFill>
                  <a:srgbClr val="7030A0"/>
                </a:solidFill>
              </a:rPr>
              <a:t>through immediate vertices.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Group 164"/>
          <p:cNvGraphicFramePr>
            <a:graphicFrameLocks noGrp="1"/>
          </p:cNvGraphicFramePr>
          <p:nvPr/>
        </p:nvGraphicFramePr>
        <p:xfrm>
          <a:off x="1828800" y="3505200"/>
          <a:ext cx="2362200" cy="3149601"/>
        </p:xfrm>
        <a:graphic>
          <a:graphicData uri="http://schemas.openxmlformats.org/drawingml/2006/table">
            <a:tbl>
              <a:tblPr/>
              <a:tblGrid>
                <a:gridCol w="477838"/>
                <a:gridCol w="479425"/>
                <a:gridCol w="477837"/>
                <a:gridCol w="477838"/>
                <a:gridCol w="449262"/>
              </a:tblGrid>
              <a:tr h="846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4" name="Oval 4"/>
          <p:cNvSpPr>
            <a:spLocks noChangeArrowheads="1"/>
          </p:cNvSpPr>
          <p:nvPr/>
        </p:nvSpPr>
        <p:spPr bwMode="auto">
          <a:xfrm>
            <a:off x="5562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05" name="Oval 5"/>
          <p:cNvSpPr>
            <a:spLocks noChangeArrowheads="1"/>
          </p:cNvSpPr>
          <p:nvPr/>
        </p:nvSpPr>
        <p:spPr bwMode="auto">
          <a:xfrm>
            <a:off x="5583238" y="39830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06" name="Oval 6"/>
          <p:cNvSpPr>
            <a:spLocks noChangeArrowheads="1"/>
          </p:cNvSpPr>
          <p:nvPr/>
        </p:nvSpPr>
        <p:spPr bwMode="auto">
          <a:xfrm>
            <a:off x="63246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307" name="Oval 7"/>
          <p:cNvSpPr>
            <a:spLocks noChangeArrowheads="1"/>
          </p:cNvSpPr>
          <p:nvPr/>
        </p:nvSpPr>
        <p:spPr bwMode="auto">
          <a:xfrm>
            <a:off x="4821238" y="45926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11308" name="AutoShape 8"/>
          <p:cNvCxnSpPr>
            <a:cxnSpLocks noChangeShapeType="1"/>
            <a:stCxn id="11305" idx="3"/>
            <a:endCxn id="11307" idx="7"/>
          </p:cNvCxnSpPr>
          <p:nvPr/>
        </p:nvCxnSpPr>
        <p:spPr bwMode="auto">
          <a:xfrm flipH="1">
            <a:off x="5146675" y="4308475"/>
            <a:ext cx="492125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9"/>
          <p:cNvCxnSpPr>
            <a:cxnSpLocks noChangeShapeType="1"/>
            <a:stCxn id="11306" idx="1"/>
            <a:endCxn id="11305" idx="5"/>
          </p:cNvCxnSpPr>
          <p:nvPr/>
        </p:nvCxnSpPr>
        <p:spPr bwMode="auto">
          <a:xfrm flipH="1" flipV="1">
            <a:off x="5908675" y="4308475"/>
            <a:ext cx="471488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10"/>
          <p:cNvCxnSpPr>
            <a:cxnSpLocks noChangeShapeType="1"/>
            <a:stCxn id="11304" idx="0"/>
            <a:endCxn id="11305" idx="4"/>
          </p:cNvCxnSpPr>
          <p:nvPr/>
        </p:nvCxnSpPr>
        <p:spPr bwMode="auto">
          <a:xfrm flipV="1">
            <a:off x="5753100" y="4364038"/>
            <a:ext cx="20638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11"/>
          <p:cNvCxnSpPr>
            <a:cxnSpLocks noChangeShapeType="1"/>
            <a:stCxn id="11306" idx="3"/>
            <a:endCxn id="11304" idx="7"/>
          </p:cNvCxnSpPr>
          <p:nvPr/>
        </p:nvCxnSpPr>
        <p:spPr bwMode="auto">
          <a:xfrm flipH="1">
            <a:off x="5888038" y="4897438"/>
            <a:ext cx="4921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12"/>
          <p:cNvCxnSpPr>
            <a:cxnSpLocks noChangeShapeType="1"/>
            <a:stCxn id="11304" idx="1"/>
            <a:endCxn id="11307" idx="5"/>
          </p:cNvCxnSpPr>
          <p:nvPr/>
        </p:nvCxnSpPr>
        <p:spPr bwMode="auto">
          <a:xfrm flipH="1" flipV="1">
            <a:off x="5146675" y="4918075"/>
            <a:ext cx="471488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3" name="TextBox 13"/>
          <p:cNvSpPr txBox="1">
            <a:spLocks noChangeArrowheads="1"/>
          </p:cNvSpPr>
          <p:nvPr/>
        </p:nvSpPr>
        <p:spPr bwMode="auto">
          <a:xfrm>
            <a:off x="5105400" y="4191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11314" name="TextBox 14"/>
          <p:cNvSpPr txBox="1">
            <a:spLocks noChangeArrowheads="1"/>
          </p:cNvSpPr>
          <p:nvPr/>
        </p:nvSpPr>
        <p:spPr bwMode="auto">
          <a:xfrm>
            <a:off x="5181600" y="4953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11315" name="TextBox 15"/>
          <p:cNvSpPr txBox="1">
            <a:spLocks noChangeArrowheads="1"/>
          </p:cNvSpPr>
          <p:nvPr/>
        </p:nvSpPr>
        <p:spPr bwMode="auto">
          <a:xfrm>
            <a:off x="5715000" y="4495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1316" name="TextBox 16"/>
          <p:cNvSpPr txBox="1">
            <a:spLocks noChangeArrowheads="1"/>
          </p:cNvSpPr>
          <p:nvPr/>
        </p:nvSpPr>
        <p:spPr bwMode="auto">
          <a:xfrm>
            <a:off x="6096000" y="4191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1317" name="TextBox 17"/>
          <p:cNvSpPr txBox="1">
            <a:spLocks noChangeArrowheads="1"/>
          </p:cNvSpPr>
          <p:nvPr/>
        </p:nvSpPr>
        <p:spPr bwMode="auto">
          <a:xfrm>
            <a:off x="6096000" y="49641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1318" name="TextBox 18"/>
          <p:cNvSpPr txBox="1">
            <a:spLocks noChangeArrowheads="1"/>
          </p:cNvSpPr>
          <p:nvPr/>
        </p:nvSpPr>
        <p:spPr bwMode="auto">
          <a:xfrm>
            <a:off x="990600" y="4724400"/>
            <a:ext cx="75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/>
              <a:t>D = </a:t>
            </a:r>
          </a:p>
        </p:txBody>
      </p:sp>
    </p:spTree>
    <p:extLst>
      <p:ext uri="{BB962C8B-B14F-4D97-AF65-F5344CB8AC3E}">
        <p14:creationId xmlns:p14="http://schemas.microsoft.com/office/powerpoint/2010/main" val="178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6CAE8F11-4688-4F9F-AE66-AC2DD8F049CE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2291" name="Text Box 10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12292" name="Group 11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2345" name="Group 12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53" name="Rectangle 14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4" name="Rectangle 15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55" name="Rectangle 16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56" name="Rectangle 17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57" name="Rectangle 18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7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58" name="Rectangle 1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59" name="Rectangle 20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-3</a:t>
                </a:r>
              </a:p>
            </p:txBody>
          </p:sp>
          <p:sp>
            <p:nvSpPr>
              <p:cNvPr id="12360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46" name="Text Box 22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47" name="Text Box 23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48" name="Text Box 24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2349" name="Text Box 25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50" name="Text Box 26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51" name="Text Box 27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2293" name="Group 28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2329" name="Group 29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7" name="Rectangle 3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8" name="Rectangle 32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39" name="Rectangle 3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0" name="Rectangle 3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41" name="Rectangle 35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42" name="Rectangle 36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2343" name="Rectangle 37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2344" name="Rectangle 38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3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3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32" name="Text Box 41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2333" name="Text Box 42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34" name="Text Box 43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35" name="Text Box 44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2294" name="Text Box 45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 =</a:t>
            </a:r>
          </a:p>
        </p:txBody>
      </p:sp>
      <p:grpSp>
        <p:nvGrpSpPr>
          <p:cNvPr id="12295" name="Group 74"/>
          <p:cNvGrpSpPr>
            <a:grpSpLocks/>
          </p:cNvGrpSpPr>
          <p:nvPr/>
        </p:nvGrpSpPr>
        <p:grpSpPr bwMode="auto"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12317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2323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24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2325" name="AutoShape 6"/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6" name="AutoShape 7"/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7" name="AutoShape 8"/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8" name="AutoShape 9"/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2319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-3</a:t>
              </a:r>
            </a:p>
          </p:txBody>
        </p:sp>
        <p:sp>
          <p:nvSpPr>
            <p:cNvPr id="12320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12321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</p:grpSp>
      <p:sp>
        <p:nvSpPr>
          <p:cNvPr id="12296" name="Rectangle 52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00200"/>
          </a:xfrm>
        </p:spPr>
        <p:txBody>
          <a:bodyPr/>
          <a:lstStyle/>
          <a:p>
            <a:pPr algn="l"/>
            <a:r>
              <a:rPr lang="en-US" smtClean="0"/>
              <a:t>k = 1</a:t>
            </a:r>
            <a:br>
              <a:rPr lang="en-US" smtClean="0"/>
            </a:br>
            <a:r>
              <a:rPr lang="en-US" smtClean="0"/>
              <a:t>Vertex 1 can be intermediate node </a:t>
            </a:r>
          </a:p>
        </p:txBody>
      </p:sp>
      <p:sp>
        <p:nvSpPr>
          <p:cNvPr id="12297" name="Rectangle 5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[2,3] = min( 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[2,3], 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[2,1]+D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[1,3] )</a:t>
            </a:r>
          </a:p>
          <a:p>
            <a:pPr>
              <a:buFontTx/>
              <a:buNone/>
            </a:pPr>
            <a:r>
              <a:rPr lang="en-US" sz="2000" dirty="0" smtClean="0"/>
              <a:t>		= min (</a:t>
            </a:r>
            <a:r>
              <a:rPr lang="en-US" sz="2000" dirty="0" smtClean="0">
                <a:sym typeface="Symbol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7</a:t>
            </a: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[3,2] = min( 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[3,2], 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[3,1]+D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[1,2] )</a:t>
            </a:r>
          </a:p>
          <a:p>
            <a:pPr>
              <a:buFontTx/>
              <a:buNone/>
            </a:pPr>
            <a:r>
              <a:rPr lang="en-US" sz="2000" dirty="0" smtClean="0"/>
              <a:t>		= min (-3,</a:t>
            </a:r>
            <a:r>
              <a:rPr lang="en-US" sz="2000" dirty="0" smtClean="0">
                <a:sym typeface="Symbol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-3</a:t>
            </a: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</p:txBody>
      </p:sp>
      <p:grpSp>
        <p:nvGrpSpPr>
          <p:cNvPr id="12298" name="Group 55"/>
          <p:cNvGrpSpPr>
            <a:grpSpLocks/>
          </p:cNvGrpSpPr>
          <p:nvPr/>
        </p:nvGrpSpPr>
        <p:grpSpPr bwMode="auto"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12301" name="Group 56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2309" name="Rectangle 58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0" name="Rectangle 59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2311" name="Rectangle 6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2312" name="Rectangle 61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313" name="Rectangle 6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4" name="Rectangle 63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2315" name="Rectangle 64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2316" name="Rectangle 65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2302" name="Text Box 66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03" name="Text Box 67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04" name="Text Box 68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2305" name="Text Box 69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06" name="Text Box 70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07" name="Text Box 71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2299" name="Text Box 72"/>
          <p:cNvSpPr txBox="1">
            <a:spLocks noChangeArrowheads="1"/>
          </p:cNvSpPr>
          <p:nvPr/>
        </p:nvSpPr>
        <p:spPr bwMode="auto">
          <a:xfrm>
            <a:off x="2514600" y="533400"/>
            <a:ext cx="72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</a:t>
            </a:r>
            <a:r>
              <a:rPr lang="en-US" baseline="30000"/>
              <a:t>0 </a:t>
            </a:r>
            <a:r>
              <a:rPr lang="en-US"/>
              <a:t>=</a:t>
            </a:r>
          </a:p>
        </p:txBody>
      </p:sp>
      <p:sp>
        <p:nvSpPr>
          <p:cNvPr id="12300" name="Line 75"/>
          <p:cNvSpPr>
            <a:spLocks noChangeShapeType="1"/>
          </p:cNvSpPr>
          <p:nvPr/>
        </p:nvSpPr>
        <p:spPr bwMode="auto">
          <a:xfrm flipH="1">
            <a:off x="4038600" y="18288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BEBBCEE8-D9A7-401D-97F8-B4535A36C847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3368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76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77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3378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79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80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81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3382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83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69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70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71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3372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73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74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3352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0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1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3362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3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4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3365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3366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67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53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54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55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3356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57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58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 =</a:t>
            </a:r>
          </a:p>
        </p:txBody>
      </p:sp>
      <p:sp>
        <p:nvSpPr>
          <p:cNvPr id="13319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[1,3] = min(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[1,3],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[1,2]+D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[2,3] )</a:t>
            </a:r>
          </a:p>
          <a:p>
            <a:pPr>
              <a:buFontTx/>
              <a:buNone/>
            </a:pPr>
            <a:r>
              <a:rPr lang="en-US" sz="2000" dirty="0" smtClean="0"/>
              <a:t>		= min (</a:t>
            </a:r>
            <a:r>
              <a:rPr lang="en-US" sz="2000" dirty="0" smtClean="0">
                <a:sym typeface="Symbol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5</a:t>
            </a: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[3,1] = min(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[3,1], 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[3,2]+D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[2,1] )</a:t>
            </a:r>
          </a:p>
          <a:p>
            <a:pPr>
              <a:buFontTx/>
              <a:buNone/>
            </a:pPr>
            <a:r>
              <a:rPr lang="en-US" sz="2000" dirty="0" smtClean="0"/>
              <a:t>		= min (</a:t>
            </a:r>
            <a:r>
              <a:rPr lang="en-US" sz="2000" dirty="0" smtClean="0">
                <a:sym typeface="Symbol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sz="2000" dirty="0" smtClean="0">
                <a:sym typeface="Symbol" pitchFamily="18" charset="2"/>
              </a:rPr>
              <a:t>		= -1</a:t>
            </a:r>
          </a:p>
        </p:txBody>
      </p:sp>
      <p:grpSp>
        <p:nvGrpSpPr>
          <p:cNvPr id="13320" name="Group 53"/>
          <p:cNvGrpSpPr>
            <a:grpSpLocks/>
          </p:cNvGrpSpPr>
          <p:nvPr/>
        </p:nvGrpSpPr>
        <p:grpSpPr bwMode="auto"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13340" name="Group 54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3348" name="AutoShape 58"/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59"/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60"/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61"/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1" name="Text Box 62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3342" name="Text Box 63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-3</a:t>
              </a:r>
            </a:p>
          </p:txBody>
        </p:sp>
        <p:sp>
          <p:nvSpPr>
            <p:cNvPr id="13343" name="Text Box 64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13344" name="Text Box 65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</p:grpSp>
      <p:sp>
        <p:nvSpPr>
          <p:cNvPr id="13321" name="Text Box 66"/>
          <p:cNvSpPr txBox="1">
            <a:spLocks noChangeArrowheads="1"/>
          </p:cNvSpPr>
          <p:nvPr/>
        </p:nvSpPr>
        <p:spPr bwMode="auto">
          <a:xfrm>
            <a:off x="2209800" y="457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D</a:t>
            </a:r>
            <a:r>
              <a:rPr lang="en-US" baseline="30000"/>
              <a:t>1 </a:t>
            </a:r>
            <a:r>
              <a:rPr lang="en-US"/>
              <a:t>=</a:t>
            </a:r>
          </a:p>
        </p:txBody>
      </p:sp>
      <p:grpSp>
        <p:nvGrpSpPr>
          <p:cNvPr id="13322" name="Group 67"/>
          <p:cNvGrpSpPr>
            <a:grpSpLocks/>
          </p:cNvGrpSpPr>
          <p:nvPr/>
        </p:nvGrpSpPr>
        <p:grpSpPr bwMode="auto"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13324" name="Group 6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3332" name="Rectangle 7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3" name="Rectangle 7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3334" name="Rectangle 7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3335" name="Rectangle 7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3336" name="Rectangle 7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3337" name="Rectangle 7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Arial" charset="0"/>
                    <a:cs typeface="Arial" charset="0"/>
                  </a:rPr>
                  <a:t> </a:t>
                </a:r>
                <a:r>
                  <a:rPr lang="en-US" sz="2000">
                    <a:latin typeface="Arial" charset="0"/>
                    <a:cs typeface="Arial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38" name="Rectangle 7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3339" name="Rectangle 7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3325" name="Text Box 7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26" name="Text Box 7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27" name="Text Box 8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3328" name="Text Box 8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3329" name="Text Box 8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3330" name="Text Box 8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3323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/>
          <a:lstStyle/>
          <a:p>
            <a:pPr algn="l"/>
            <a:r>
              <a:rPr lang="en-US" smtClean="0"/>
              <a:t>k = 2</a:t>
            </a:r>
            <a:br>
              <a:rPr lang="en-US" smtClean="0"/>
            </a:br>
            <a:r>
              <a:rPr lang="en-US" smtClean="0"/>
              <a:t>Vertices 1, 2 can be intermediate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4D97F5E8-BC3F-4E51-AE1E-40C8C88160E7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D</a:t>
            </a:r>
            <a:r>
              <a:rPr lang="en-US" baseline="30000"/>
              <a:t>3 </a:t>
            </a:r>
            <a:r>
              <a:rPr lang="en-US"/>
              <a:t>=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4392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400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1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402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4403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404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405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406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407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93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94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95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4396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97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98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4341" name="Group 20"/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4376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4384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5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6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4387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88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</a:t>
                </a:r>
                <a:endParaRPr lang="en-US"/>
              </a:p>
            </p:txBody>
          </p:sp>
          <p:sp>
            <p:nvSpPr>
              <p:cNvPr id="14389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4390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91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77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78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79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4380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81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82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 =</a:t>
            </a:r>
          </a:p>
        </p:txBody>
      </p:sp>
      <p:sp>
        <p:nvSpPr>
          <p:cNvPr id="14343" name="Rectangle 52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590800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[1,2] = min(D</a:t>
            </a:r>
            <a:r>
              <a:rPr lang="en-US" sz="2000" baseline="30000" smtClean="0"/>
              <a:t>2</a:t>
            </a:r>
            <a:r>
              <a:rPr lang="en-US" sz="2000" smtClean="0"/>
              <a:t>[1,2], D</a:t>
            </a:r>
            <a:r>
              <a:rPr lang="en-US" sz="2000" baseline="30000" smtClean="0"/>
              <a:t>2</a:t>
            </a:r>
            <a:r>
              <a:rPr lang="en-US" sz="2000" smtClean="0"/>
              <a:t>[1,3]+D</a:t>
            </a:r>
            <a:r>
              <a:rPr lang="en-US" sz="2000" baseline="30000" smtClean="0"/>
              <a:t>2</a:t>
            </a:r>
            <a:r>
              <a:rPr lang="en-US" sz="2000" smtClean="0"/>
              <a:t>[3,2]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smtClean="0"/>
              <a:t>D</a:t>
            </a:r>
            <a:r>
              <a:rPr lang="en-US" sz="2000" baseline="30000" smtClean="0"/>
              <a:t>3</a:t>
            </a:r>
            <a:r>
              <a:rPr lang="en-US" sz="2000" smtClean="0"/>
              <a:t>[2,1] = min(D</a:t>
            </a:r>
            <a:r>
              <a:rPr lang="en-US" sz="2000" baseline="30000" smtClean="0"/>
              <a:t>2</a:t>
            </a:r>
            <a:r>
              <a:rPr lang="en-US" sz="2000" smtClean="0"/>
              <a:t>[2,1], D</a:t>
            </a:r>
            <a:r>
              <a:rPr lang="en-US" sz="2000" baseline="30000" smtClean="0"/>
              <a:t>2</a:t>
            </a:r>
            <a:r>
              <a:rPr lang="en-US" sz="2000" smtClean="0"/>
              <a:t>[2,3]+D</a:t>
            </a:r>
            <a:r>
              <a:rPr lang="en-US" sz="2000" baseline="30000" smtClean="0"/>
              <a:t>2</a:t>
            </a:r>
            <a:r>
              <a:rPr lang="en-US" sz="2000" smtClean="0"/>
              <a:t>[3,1] )</a:t>
            </a:r>
          </a:p>
          <a:p>
            <a:pPr>
              <a:buFontTx/>
              <a:buNone/>
            </a:pPr>
            <a:r>
              <a:rPr lang="en-US" sz="2000" smtClean="0"/>
              <a:t>		= min (</a:t>
            </a:r>
            <a:r>
              <a:rPr lang="en-US" sz="2000" smtClean="0">
                <a:sym typeface="Symbol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		= 2</a:t>
            </a:r>
          </a:p>
        </p:txBody>
      </p:sp>
      <p:sp>
        <p:nvSpPr>
          <p:cNvPr id="14344" name="Text Box 53"/>
          <p:cNvSpPr txBox="1">
            <a:spLocks noChangeArrowheads="1"/>
          </p:cNvSpPr>
          <p:nvPr/>
        </p:nvSpPr>
        <p:spPr bwMode="auto">
          <a:xfrm>
            <a:off x="2166938" y="228600"/>
            <a:ext cx="80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D</a:t>
            </a:r>
            <a:r>
              <a:rPr lang="en-US" baseline="30000"/>
              <a:t>2 </a:t>
            </a:r>
            <a:r>
              <a:rPr lang="en-US"/>
              <a:t>=</a:t>
            </a:r>
          </a:p>
        </p:txBody>
      </p:sp>
      <p:grpSp>
        <p:nvGrpSpPr>
          <p:cNvPr id="14345" name="Group 54"/>
          <p:cNvGrpSpPr>
            <a:grpSpLocks/>
          </p:cNvGrpSpPr>
          <p:nvPr/>
        </p:nvGrpSpPr>
        <p:grpSpPr bwMode="auto"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14360" name="Group 5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4368" name="Rectangle 5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69" name="Rectangle 5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4370" name="Rectangle 5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71" name="Rectangle 6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4372" name="Rectangle 6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14373" name="Rectangle 6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-1</a:t>
                </a:r>
              </a:p>
            </p:txBody>
          </p:sp>
          <p:sp>
            <p:nvSpPr>
              <p:cNvPr id="14374" name="Rectangle 6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-3</a:t>
                </a:r>
              </a:p>
            </p:txBody>
          </p:sp>
          <p:sp>
            <p:nvSpPr>
              <p:cNvPr id="14375" name="Rectangle 6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sp>
          <p:nvSpPr>
            <p:cNvPr id="14361" name="Text Box 6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62" name="Text Box 6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63" name="Text Box 6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4364" name="Text Box 6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4365" name="Text Box 6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4366" name="Text Box 7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4346" name="Group 71"/>
          <p:cNvGrpSpPr>
            <a:grpSpLocks/>
          </p:cNvGrpSpPr>
          <p:nvPr/>
        </p:nvGrpSpPr>
        <p:grpSpPr bwMode="auto"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14348" name="Group 72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4354" name="Oval 7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4355" name="Oval 7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cxnSp>
            <p:nvCxnSpPr>
              <p:cNvPr id="14356" name="AutoShape 76"/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77"/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78"/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79"/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80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14350" name="Text Box 81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-3</a:t>
              </a:r>
            </a:p>
          </p:txBody>
        </p:sp>
        <p:sp>
          <p:nvSpPr>
            <p:cNvPr id="14351" name="Text Box 82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14352" name="Text Box 83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</p:grpSp>
      <p:sp>
        <p:nvSpPr>
          <p:cNvPr id="14347" name="Rectangle 85"/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/>
          <a:lstStyle/>
          <a:p>
            <a:pPr algn="l"/>
            <a:r>
              <a:rPr lang="en-US" smtClean="0"/>
              <a:t>k = 3</a:t>
            </a:r>
            <a:br>
              <a:rPr lang="en-US" smtClean="0"/>
            </a:br>
            <a:r>
              <a:rPr lang="en-US" smtClean="0"/>
              <a:t>Vertices 1, 2, 3 can be intermediate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 weighted graph, we want to know the shortest path from one vertex in the graph to another.  </a:t>
            </a:r>
          </a:p>
          <a:p>
            <a:pPr lvl="1"/>
            <a:r>
              <a:rPr lang="en-US" smtClean="0"/>
              <a:t>The Floyd-Warshall algorithm determines the shortest path between all pairs of vertices in a graph.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What is the difference between Floyd-Warshall and Dijkstra’s??</a:t>
            </a:r>
          </a:p>
        </p:txBody>
      </p:sp>
    </p:spTree>
    <p:extLst>
      <p:ext uri="{BB962C8B-B14F-4D97-AF65-F5344CB8AC3E}">
        <p14:creationId xmlns:p14="http://schemas.microsoft.com/office/powerpoint/2010/main" val="3573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8001000" cy="5334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If  V is the number of vertices, </a:t>
            </a:r>
            <a:r>
              <a:rPr lang="en-US" dirty="0" err="1" smtClean="0"/>
              <a:t>Dijkstra’s</a:t>
            </a:r>
            <a:r>
              <a:rPr lang="en-US" dirty="0" smtClean="0"/>
              <a:t> runs in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 smtClean="0"/>
              <a:t> </a:t>
            </a:r>
          </a:p>
          <a:p>
            <a:pPr marL="274638" lvl="1" indent="0" eaLnBrk="1" hangingPunct="1">
              <a:defRPr/>
            </a:pPr>
            <a:r>
              <a:rPr lang="en-US" dirty="0" smtClean="0"/>
              <a:t>  We could just call </a:t>
            </a:r>
            <a:r>
              <a:rPr lang="en-US" dirty="0" err="1" smtClean="0"/>
              <a:t>Dijkstra</a:t>
            </a:r>
            <a:r>
              <a:rPr lang="en-US" dirty="0" smtClean="0"/>
              <a:t> |V| times, passing a different source vertex each time.</a:t>
            </a:r>
          </a:p>
          <a:p>
            <a:pPr marL="274638" lvl="1" indent="0" eaLnBrk="1" hangingPunct="1">
              <a:defRPr/>
            </a:pP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V </a:t>
            </a:r>
            <a:r>
              <a:rPr lang="en-US" dirty="0" smtClean="0">
                <a:sym typeface="Symbol" pitchFamily="18" charset="2"/>
              </a:rPr>
              <a:t> 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274638" lvl="1" indent="0" eaLnBrk="1" hangingPunct="1">
              <a:defRPr/>
            </a:pPr>
            <a:r>
              <a:rPr lang="en-US" dirty="0" smtClean="0">
                <a:sym typeface="Symbol" pitchFamily="18" charset="2"/>
              </a:rPr>
              <a:t> (Which is the same runtime as the Floyd-</a:t>
            </a:r>
            <a:r>
              <a:rPr lang="en-US" dirty="0" err="1" smtClean="0">
                <a:sym typeface="Symbol" pitchFamily="18" charset="2"/>
              </a:rPr>
              <a:t>Warshall</a:t>
            </a:r>
            <a:r>
              <a:rPr lang="en-US" dirty="0" smtClean="0">
                <a:sym typeface="Symbol" pitchFamily="18" charset="2"/>
              </a:rPr>
              <a:t> 	Algorithm)</a:t>
            </a:r>
          </a:p>
          <a:p>
            <a:pPr marL="274638" lvl="1" indent="0" eaLnBrk="1" hangingPunct="1">
              <a:defRPr/>
            </a:pPr>
            <a:endParaRPr lang="en-US" dirty="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dirty="0" smtClean="0">
                <a:sym typeface="Symbol" pitchFamily="18" charset="2"/>
              </a:rPr>
              <a:t>  </a:t>
            </a:r>
            <a:r>
              <a:rPr lang="en-US" i="1" u="sng" dirty="0" smtClean="0">
                <a:sym typeface="Symbol" pitchFamily="18" charset="2"/>
              </a:rPr>
              <a:t>BUT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Dijkstra’s</a:t>
            </a:r>
            <a:r>
              <a:rPr lang="en-US" dirty="0" smtClean="0">
                <a:sym typeface="Symbol" pitchFamily="18" charset="2"/>
              </a:rPr>
              <a:t> doesn’t work with negative-weight edges.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7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153400" cy="3810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go over the premise of how Floyd-</a:t>
            </a:r>
            <a:r>
              <a:rPr lang="en-US" dirty="0" err="1" smtClean="0"/>
              <a:t>Warshall</a:t>
            </a:r>
            <a:r>
              <a:rPr lang="en-US" dirty="0" smtClean="0"/>
              <a:t> algorithm works…</a:t>
            </a:r>
          </a:p>
          <a:p>
            <a:pPr lvl="1">
              <a:defRPr/>
            </a:pPr>
            <a:r>
              <a:rPr lang="en-US" dirty="0" smtClean="0"/>
              <a:t>Let the vertices in a graph be numbered from 1 … n.</a:t>
            </a:r>
          </a:p>
          <a:p>
            <a:pPr lvl="1">
              <a:defRPr/>
            </a:pPr>
            <a:r>
              <a:rPr lang="en-US" dirty="0" smtClean="0"/>
              <a:t>Consider the subset {1,2,…, k} of these n vertices.</a:t>
            </a:r>
          </a:p>
          <a:p>
            <a:pPr lvl="1">
              <a:buFont typeface="Verdana" pitchFamily="34" charset="0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Imagine finding the shortest path from vertex </a:t>
            </a:r>
            <a:r>
              <a:rPr lang="en-US" dirty="0" err="1" smtClean="0"/>
              <a:t>i</a:t>
            </a:r>
            <a:r>
              <a:rPr lang="en-US" dirty="0" smtClean="0"/>
              <a:t> to vertex j that uses vertices in the set {1,2,…,k} only. 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There are two situations: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 smtClean="0"/>
              <a:t>k is an intermediate vertex on the shortest path.</a:t>
            </a:r>
          </a:p>
          <a:p>
            <a:pPr marL="1114425" lvl="2" indent="-457200">
              <a:buFont typeface="+mj-lt"/>
              <a:buAutoNum type="arabicParenR"/>
              <a:defRPr/>
            </a:pPr>
            <a:r>
              <a:rPr lang="en-US" dirty="0" smtClean="0"/>
              <a:t>k is not an intermediate vertex on the shortest path.</a:t>
            </a:r>
            <a:endParaRPr lang="en-US" dirty="0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7848600" y="59563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800"/>
              <a:t>j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572000" y="48133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800"/>
              <a:t>k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1671638" y="6254750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295400" y="58801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800"/>
              <a:t>i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967038" y="6254750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2590800" y="58801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4262438" y="6254750"/>
            <a:ext cx="98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3886200" y="58801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634038" y="6254750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5181600" y="58801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6929438" y="6254750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6553200" y="5880100"/>
            <a:ext cx="673100" cy="673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3576638" y="5189538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253038" y="5113338"/>
            <a:ext cx="912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2209800" y="5575300"/>
            <a:ext cx="5245100" cy="12827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EE9692C1-99A1-4DB3-9B94-E6BE80C4095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</p:spPr>
        <p:txBody>
          <a:bodyPr/>
          <a:lstStyle/>
          <a:p>
            <a:r>
              <a:rPr lang="en-US" b="1" smtClean="0"/>
              <a:t>The subproblems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noFill/>
        </p:spPr>
        <p:txBody>
          <a:bodyPr/>
          <a:lstStyle/>
          <a:p>
            <a:r>
              <a:rPr lang="en-US" dirty="0" smtClean="0"/>
              <a:t>How can we define the shortest distance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i,j</a:t>
            </a:r>
            <a:r>
              <a:rPr lang="en-US" dirty="0" smtClean="0"/>
              <a:t> in terms of “smaller” problems?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way is to restrict the paths to only include vertices from a restricted subset.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Initially, the subset is empty.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Then, it is incrementally increased until it includes all the vertices.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Floyd’s Algorithm </a:t>
            </a:r>
            <a:fld id="{770A4A21-636C-40E4-B290-B23BC1921A3D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smtClean="0"/>
              <a:t>The subproblems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95800"/>
          </a:xfrm>
          <a:noFill/>
        </p:spPr>
        <p:txBody>
          <a:bodyPr/>
          <a:lstStyle/>
          <a:p>
            <a:r>
              <a:rPr lang="en-US" dirty="0" smtClean="0"/>
              <a:t>Let</a:t>
            </a:r>
            <a:r>
              <a:rPr lang="en-US" i="1" dirty="0" smtClean="0"/>
              <a:t> D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)</a:t>
            </a:r>
            <a:r>
              <a:rPr lang="en-US" dirty="0" smtClean="0"/>
              <a:t>[</a:t>
            </a:r>
            <a:r>
              <a:rPr lang="en-US" i="1" dirty="0" err="1" smtClean="0"/>
              <a:t>i,j</a:t>
            </a:r>
            <a:r>
              <a:rPr lang="en-US" dirty="0" smtClean="0"/>
              <a:t>]=weight of a shortest path from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 using only vertices from {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k</a:t>
            </a:r>
            <a:r>
              <a:rPr lang="en-US" dirty="0" smtClean="0"/>
              <a:t>} as intermediate vertices in the path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baseline="30000" dirty="0" smtClean="0"/>
              <a:t>(0)</a:t>
            </a:r>
            <a:r>
              <a:rPr lang="en-US" dirty="0" smtClean="0"/>
              <a:t>=</a:t>
            </a:r>
            <a:r>
              <a:rPr lang="en-US" i="1" dirty="0" smtClean="0"/>
              <a:t>W</a:t>
            </a:r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)</a:t>
            </a:r>
            <a:r>
              <a:rPr lang="en-US" dirty="0" smtClean="0"/>
              <a:t>=</a:t>
            </a:r>
            <a:r>
              <a:rPr lang="en-US" i="1" dirty="0" smtClean="0"/>
              <a:t>D</a:t>
            </a:r>
            <a:r>
              <a:rPr lang="en-US" dirty="0" smtClean="0"/>
              <a:t> which is the goal matrix</a:t>
            </a:r>
          </a:p>
          <a:p>
            <a:endParaRPr lang="en-US" dirty="0" smtClean="0"/>
          </a:p>
          <a:p>
            <a:r>
              <a:rPr lang="en-US" dirty="0" smtClean="0"/>
              <a:t>How do we compute </a:t>
            </a:r>
            <a:r>
              <a:rPr lang="en-US" i="1" dirty="0" smtClean="0"/>
              <a:t>D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) </a:t>
            </a:r>
            <a:r>
              <a:rPr lang="en-US" dirty="0" smtClean="0"/>
              <a:t>from </a:t>
            </a:r>
            <a:r>
              <a:rPr lang="en-US" i="1" dirty="0" smtClean="0"/>
              <a:t>D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-1)</a:t>
            </a:r>
            <a:r>
              <a:rPr lang="en-US" dirty="0" smtClean="0"/>
              <a:t> ?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the Input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We assume that the input is represented by a weight matrix W= (w</a:t>
            </a:r>
            <a:r>
              <a:rPr lang="en-US" baseline="-25000" smtClean="0"/>
              <a:t>ij</a:t>
            </a:r>
            <a:r>
              <a:rPr lang="en-US" smtClean="0"/>
              <a:t>)</a:t>
            </a:r>
            <a:r>
              <a:rPr lang="en-US" baseline="-25000" smtClean="0"/>
              <a:t>i,j in E </a:t>
            </a:r>
            <a:r>
              <a:rPr lang="en-US" smtClean="0"/>
              <a:t>that is defined by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0 		if i=j</a:t>
            </a:r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w(i,j) 	if i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j and (i,j) in E</a:t>
            </a:r>
          </a:p>
          <a:p>
            <a:pPr marL="0" indent="0">
              <a:buFontTx/>
              <a:buNone/>
            </a:pPr>
            <a:r>
              <a:rPr lang="en-US" smtClean="0"/>
              <a:t>w</a:t>
            </a:r>
            <a:r>
              <a:rPr lang="en-US" baseline="-25000" smtClean="0"/>
              <a:t>ij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 		if </a:t>
            </a:r>
            <a:r>
              <a:rPr lang="en-US" smtClean="0"/>
              <a:t>i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j and (i,j) not in E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/>
              <a:t>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46C9B5-1A9E-42F0-A6AD-13BE8A1CA6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5943600" y="3429000"/>
            <a:ext cx="381000" cy="415925"/>
          </a:xfrm>
          <a:prstGeom prst="leftBrace">
            <a:avLst>
              <a:gd name="adj1" fmla="val 8339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of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If the graph has n vertices, we return a distance matrix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),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the length of the path from </a:t>
            </a:r>
            <a:r>
              <a:rPr lang="en-US" dirty="0" err="1" smtClean="0"/>
              <a:t>i</a:t>
            </a:r>
            <a:r>
              <a:rPr lang="en-US" dirty="0" smtClean="0"/>
              <a:t> to j.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2F5804-9B17-41E6-894F-8EA4DB7893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86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9999</TotalTime>
  <Words>1180</Words>
  <Application>Microsoft Office PowerPoint</Application>
  <PresentationFormat>On-screen Show (4:3)</PresentationFormat>
  <Paragraphs>427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Symbol</vt:lpstr>
      <vt:lpstr>Arial Black</vt:lpstr>
      <vt:lpstr>Blank Presentation</vt:lpstr>
      <vt:lpstr>Floyd-Warshall Algorithm </vt:lpstr>
      <vt:lpstr>Storing a Weighted, Directed Graph</vt:lpstr>
      <vt:lpstr>Floyd-Warshall Algorithm</vt:lpstr>
      <vt:lpstr>Floyd-Warshall Algorithm</vt:lpstr>
      <vt:lpstr>Floyd Warshall Algorithm</vt:lpstr>
      <vt:lpstr>The subproblems</vt:lpstr>
      <vt:lpstr>The subproblems</vt:lpstr>
      <vt:lpstr>Representation of the Input</vt:lpstr>
      <vt:lpstr>Format of the Output</vt:lpstr>
      <vt:lpstr>Intermediate Vertices</vt:lpstr>
      <vt:lpstr>Key Definition</vt:lpstr>
      <vt:lpstr>Remark </vt:lpstr>
      <vt:lpstr>Recursive Formulation</vt:lpstr>
      <vt:lpstr>The Floyd-Warshall Algorithm</vt:lpstr>
      <vt:lpstr>Time and Space Requirements</vt:lpstr>
      <vt:lpstr>The Recursive Definition:</vt:lpstr>
      <vt:lpstr>The recursive definition</vt:lpstr>
      <vt:lpstr> Algorithm</vt:lpstr>
      <vt:lpstr>Example </vt:lpstr>
      <vt:lpstr>k = 1 Vertex 1 can be intermediate node </vt:lpstr>
      <vt:lpstr>k = 2 Vertices 1, 2 can be intermediate</vt:lpstr>
      <vt:lpstr>k = 3 Vertices 1, 2, 3 can be intermediate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pairs shortest path</dc:title>
  <dc:creator>Michal Cutler</dc:creator>
  <cp:lastModifiedBy>EMBOSS</cp:lastModifiedBy>
  <cp:revision>31</cp:revision>
  <cp:lastPrinted>2000-04-12T15:18:48Z</cp:lastPrinted>
  <dcterms:created xsi:type="dcterms:W3CDTF">1995-06-17T23:31:02Z</dcterms:created>
  <dcterms:modified xsi:type="dcterms:W3CDTF">2014-03-15T04:02:57Z</dcterms:modified>
</cp:coreProperties>
</file>