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B6DE-B450-45F3-8907-7DD02C8CFD5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237E-FD42-44A9-AAFB-786706211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1895-7BD3-433A-9C99-80FC92275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Graph Algorithms</a:t>
            </a:r>
            <a:endParaRPr lang="en-US" sz="4400" dirty="0"/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 i="0">
              <a:latin typeface="Times New Roman" pitchFamily="18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BFS: The Code Again</a:t>
            </a:r>
          </a:p>
        </p:txBody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{s};		</a:t>
            </a:r>
            <a:endParaRPr lang="en-US" sz="1800" b="1" i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    u = </a:t>
            </a:r>
            <a:r>
              <a:rPr lang="en-US" sz="1800" b="1" dirty="0" err="1">
                <a:latin typeface="Courier New" pitchFamily="49" charset="0"/>
              </a:rPr>
              <a:t>RemoveTop</a:t>
            </a:r>
            <a:r>
              <a:rPr lang="en-US" sz="1800" b="1" dirty="0">
                <a:latin typeface="Courier New" pitchFamily="49" charset="0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    for each v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u-&gt;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Enqueue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183748" name="Text Box 4"/>
          <p:cNvSpPr txBox="1">
            <a:spLocks noChangeArrowheads="1"/>
          </p:cNvSpPr>
          <p:nvPr/>
        </p:nvSpPr>
        <p:spPr bwMode="auto">
          <a:xfrm>
            <a:off x="4508500" y="5334000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2400" y="1752600"/>
            <a:ext cx="3995738" cy="457200"/>
            <a:chOff x="2496" y="1104"/>
            <a:chExt cx="2517" cy="288"/>
          </a:xfrm>
        </p:grpSpPr>
        <p:sp>
          <p:nvSpPr>
            <p:cNvPr id="1183750" name="Text Box 6"/>
            <p:cNvSpPr txBox="1">
              <a:spLocks noChangeArrowheads="1"/>
            </p:cNvSpPr>
            <p:nvPr/>
          </p:nvSpPr>
          <p:spPr bwMode="auto">
            <a:xfrm>
              <a:off x="2888" y="1104"/>
              <a:ext cx="212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Touch every vertex: O(V)</a:t>
              </a:r>
            </a:p>
          </p:txBody>
        </p:sp>
        <p:sp>
          <p:nvSpPr>
            <p:cNvPr id="1183751" name="Line 7"/>
            <p:cNvSpPr>
              <a:spLocks noChangeShapeType="1"/>
            </p:cNvSpPr>
            <p:nvPr/>
          </p:nvSpPr>
          <p:spPr bwMode="auto">
            <a:xfrm flipH="1">
              <a:off x="2496" y="1248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8600" y="2813052"/>
            <a:ext cx="4975225" cy="830263"/>
            <a:chOff x="2544" y="1772"/>
            <a:chExt cx="3134" cy="523"/>
          </a:xfrm>
        </p:grpSpPr>
        <p:sp>
          <p:nvSpPr>
            <p:cNvPr id="1183753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654" cy="52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Times New Roman" pitchFamily="18" charset="0"/>
                </a:rPr>
                <a:t>u = every vertex, but only once</a:t>
              </a:r>
              <a:br>
                <a:rPr lang="en-US" sz="2400" b="1" dirty="0">
                  <a:solidFill>
                    <a:schemeClr val="tx2"/>
                  </a:solidFill>
                  <a:latin typeface="Times New Roman" pitchFamily="18" charset="0"/>
                </a:rPr>
              </a:br>
              <a:r>
                <a:rPr lang="en-US" sz="2400" b="1" dirty="0">
                  <a:solidFill>
                    <a:schemeClr val="tx2"/>
                  </a:solidFill>
                  <a:latin typeface="Times New Roman" pitchFamily="18" charset="0"/>
                </a:rPr>
                <a:t>                                </a:t>
              </a:r>
            </a:p>
          </p:txBody>
        </p:sp>
        <p:sp>
          <p:nvSpPr>
            <p:cNvPr id="1183754" name="Line 10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" y="3429000"/>
            <a:ext cx="2667000" cy="1857375"/>
            <a:chOff x="96" y="2160"/>
            <a:chExt cx="1680" cy="1170"/>
          </a:xfrm>
        </p:grpSpPr>
        <p:sp>
          <p:nvSpPr>
            <p:cNvPr id="1183756" name="Text Box 12"/>
            <p:cNvSpPr txBox="1">
              <a:spLocks noChangeArrowheads="1"/>
            </p:cNvSpPr>
            <p:nvPr/>
          </p:nvSpPr>
          <p:spPr bwMode="auto">
            <a:xfrm>
              <a:off x="96" y="2352"/>
              <a:ext cx="1632" cy="97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Times New Roman" pitchFamily="18" charset="0"/>
                </a:rPr>
                <a:t>So v = every vertex that appears in some other vert’s adjacency list</a:t>
              </a:r>
            </a:p>
          </p:txBody>
        </p:sp>
        <p:sp>
          <p:nvSpPr>
            <p:cNvPr id="1183757" name="Line 13"/>
            <p:cNvSpPr>
              <a:spLocks noChangeShapeType="1"/>
            </p:cNvSpPr>
            <p:nvPr/>
          </p:nvSpPr>
          <p:spPr bwMode="auto">
            <a:xfrm flipV="1">
              <a:off x="912" y="2160"/>
              <a:ext cx="864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3758" name="Text Box 14"/>
          <p:cNvSpPr txBox="1">
            <a:spLocks noChangeArrowheads="1"/>
          </p:cNvSpPr>
          <p:nvPr/>
        </p:nvSpPr>
        <p:spPr bwMode="auto">
          <a:xfrm>
            <a:off x="4508500" y="5715000"/>
            <a:ext cx="3870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>
                <a:latin typeface="Times New Roman" pitchFamily="18" charset="0"/>
              </a:rPr>
              <a:t>Total running time: O(V+E)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8" grpId="0" autoUpdateAnimBg="0"/>
      <p:bldP spid="11837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Properties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BFS calculates the </a:t>
            </a:r>
            <a:r>
              <a:rPr lang="en-US" i="1" dirty="0">
                <a:solidFill>
                  <a:schemeClr val="tx2"/>
                </a:solidFill>
              </a:rPr>
              <a:t>shortest-path distance</a:t>
            </a:r>
            <a:r>
              <a:rPr lang="en-US" dirty="0"/>
              <a:t> to the source node</a:t>
            </a:r>
          </a:p>
          <a:p>
            <a:pPr lvl="1"/>
            <a:r>
              <a:rPr lang="en-US" dirty="0"/>
              <a:t>Shortest-path distance </a:t>
            </a:r>
            <a:r>
              <a:rPr lang="en-US" dirty="0">
                <a:sym typeface="Symbol" pitchFamily="18" charset="2"/>
              </a:rPr>
              <a:t>(</a:t>
            </a:r>
            <a:r>
              <a:rPr lang="en-US" dirty="0" err="1">
                <a:sym typeface="Symbol" pitchFamily="18" charset="2"/>
              </a:rPr>
              <a:t>s,v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/>
              <a:t>= minimum number of edges from s to v, or </a:t>
            </a:r>
            <a:r>
              <a:rPr lang="en-US" dirty="0">
                <a:sym typeface="Symbol" pitchFamily="18" charset="2"/>
              </a:rPr>
              <a:t> if v not reachable from s</a:t>
            </a:r>
            <a:endParaRPr lang="en-US" dirty="0"/>
          </a:p>
          <a:p>
            <a:pPr lvl="1"/>
            <a:r>
              <a:rPr lang="en-US" dirty="0"/>
              <a:t>Proof given in the book </a:t>
            </a:r>
            <a:r>
              <a:rPr lang="en-US" dirty="0" smtClean="0"/>
              <a:t>(homework)</a:t>
            </a:r>
            <a:endParaRPr lang="en-US" dirty="0"/>
          </a:p>
          <a:p>
            <a:r>
              <a:rPr lang="en-US" dirty="0">
                <a:sym typeface="Symbol" pitchFamily="18" charset="2"/>
              </a:rPr>
              <a:t>BFS builds </a:t>
            </a:r>
            <a:r>
              <a:rPr lang="en-US" i="1" dirty="0">
                <a:solidFill>
                  <a:schemeClr val="tx2"/>
                </a:solidFill>
                <a:sym typeface="Symbol" pitchFamily="18" charset="2"/>
              </a:rPr>
              <a:t>breadth-first tree</a:t>
            </a:r>
            <a:r>
              <a:rPr lang="en-US" dirty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dirty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chemeClr val="tx2"/>
                </a:solidFill>
              </a:rPr>
              <a:t>Depth-first search</a:t>
            </a:r>
            <a:r>
              <a:rPr lang="en-US"/>
              <a:t> is another strategy for exploring a graph</a:t>
            </a:r>
          </a:p>
          <a:p>
            <a:pPr lvl="1"/>
            <a:r>
              <a:rPr lang="en-US"/>
              <a:t>Explore “deeper” in the graph whenever possible</a:t>
            </a:r>
          </a:p>
          <a:p>
            <a:pPr lvl="1"/>
            <a:r>
              <a:rPr lang="en-US"/>
              <a:t>Edges are explored out of the most recently discovered vertex </a:t>
            </a:r>
            <a:r>
              <a:rPr lang="en-US" i="1"/>
              <a:t>v</a:t>
            </a:r>
            <a:r>
              <a:rPr lang="en-US"/>
              <a:t> that still has unexplored edges</a:t>
            </a:r>
          </a:p>
          <a:p>
            <a:pPr lvl="1"/>
            <a:r>
              <a:rPr lang="en-US"/>
              <a:t>When all of </a:t>
            </a:r>
            <a:r>
              <a:rPr lang="en-US" i="1"/>
              <a:t>v</a:t>
            </a:r>
            <a:r>
              <a:rPr lang="en-US"/>
              <a:t>’s edges have been explored, backtrack to the vertex from which </a:t>
            </a:r>
            <a:r>
              <a:rPr lang="en-US" i="1"/>
              <a:t>v</a:t>
            </a:r>
            <a:r>
              <a:rPr lang="en-US"/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Graphs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G = (V, E)</a:t>
            </a:r>
          </a:p>
          <a:p>
            <a:pPr lvl="1"/>
            <a:r>
              <a:rPr lang="en-US" dirty="0"/>
              <a:t>V = set of vertices, E = set of </a:t>
            </a:r>
            <a:r>
              <a:rPr lang="en-US" dirty="0" smtClean="0"/>
              <a:t>edges</a:t>
            </a:r>
            <a:endParaRPr lang="en-US" i="1" dirty="0"/>
          </a:p>
          <a:p>
            <a:pPr lvl="1"/>
            <a:r>
              <a:rPr lang="en-US" i="1" dirty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= edge 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 self-loops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Directed</a:t>
            </a:r>
            <a:r>
              <a:rPr lang="en-US" dirty="0"/>
              <a:t>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goes from vertex u to vertex v, notated </a:t>
            </a:r>
            <a:r>
              <a:rPr lang="en-US" dirty="0" err="1"/>
              <a:t>u</a:t>
            </a:r>
            <a:r>
              <a:rPr lang="en-US" dirty="0" err="1">
                <a:sym typeface="Symbol" pitchFamily="18" charset="2"/>
              </a:rPr>
              <a:t>v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weighted graph</a:t>
            </a:r>
            <a:r>
              <a:rPr lang="en-US" dirty="0"/>
              <a:t> associates weights with either the edges or the vertices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Vertices initially colored white</a:t>
            </a:r>
          </a:p>
          <a:p>
            <a:r>
              <a:rPr lang="en-US"/>
              <a:t>Then colored gray when discovered</a:t>
            </a:r>
          </a:p>
          <a:p>
            <a:r>
              <a:rPr lang="en-US"/>
              <a:t>Then black when finished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Search: The Code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DFS(G)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</a:rPr>
              <a:t>   for each vertex 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u-&gt;color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>
                <a:latin typeface="Courier New" pitchFamily="49" charset="0"/>
              </a:rPr>
              <a:t>u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G-&gt;V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 (u-&gt;color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u-&gt;color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u-&gt;d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>
                <a:latin typeface="Courier New" pitchFamily="49" charset="0"/>
              </a:rPr>
              <a:t>   for each v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 u-&gt;Adj[]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   u-&gt;f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209349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9350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307316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running time of DFS = O(V+E)</a:t>
            </a:r>
            <a:endParaRPr lang="en-US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Sort Analysis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>
            <a:normAutofit/>
          </a:bodyPr>
          <a:lstStyle/>
          <a:p>
            <a:r>
              <a:rPr lang="en-US" dirty="0"/>
              <a:t>This running time argument is an informal example of </a:t>
            </a:r>
            <a:r>
              <a:rPr lang="en-US" i="1" dirty="0">
                <a:solidFill>
                  <a:schemeClr val="tx2"/>
                </a:solidFill>
              </a:rPr>
              <a:t>amortized analysis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“Charge” the exploration of edge to the edge:</a:t>
            </a:r>
          </a:p>
          <a:p>
            <a:pPr lvl="2"/>
            <a:r>
              <a:rPr lang="en-US" dirty="0"/>
              <a:t>Each loop in </a:t>
            </a:r>
            <a:r>
              <a:rPr lang="en-US" dirty="0" err="1"/>
              <a:t>DFS_Visit</a:t>
            </a:r>
            <a:r>
              <a:rPr lang="en-US" dirty="0"/>
              <a:t> can be attributed to an edge in the graph </a:t>
            </a:r>
          </a:p>
          <a:p>
            <a:pPr lvl="2"/>
            <a:r>
              <a:rPr lang="en-US" dirty="0"/>
              <a:t>Runs once/edge if directed graph, twice if undirected</a:t>
            </a:r>
          </a:p>
          <a:p>
            <a:pPr lvl="2"/>
            <a:r>
              <a:rPr lang="en-US" dirty="0"/>
              <a:t>Thus loop will run in O(E) time, algorithm O(V+E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1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11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211403" name="AutoShape 11"/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4" name="AutoShape 12"/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5" name="AutoShape 13"/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6" name="AutoShape 14"/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7" name="AutoShape 15"/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8" name="AutoShape 16"/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09" name="AutoShape 17"/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0" name="AutoShape 18"/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1" name="AutoShape 19"/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2" name="AutoShape 20"/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3" name="AutoShape 21"/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4" name="AutoShape 22"/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5" name="AutoShape 23"/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1416" name="AutoShape 24"/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14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14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3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3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3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3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3451" name="AutoShape 11"/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2" name="AutoShape 12"/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3" name="AutoShape 13"/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4" name="AutoShape 14"/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5" name="AutoShape 15"/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6" name="AutoShape 16"/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7" name="AutoShape 17"/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8" name="AutoShape 18"/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59" name="AutoShape 19"/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60" name="AutoShape 20"/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61" name="AutoShape 21"/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62" name="AutoShape 22"/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63" name="AutoShape 23"/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3464" name="AutoShape 24"/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34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34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3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44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44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2144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44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4475" name="AutoShape 11"/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76" name="AutoShape 12"/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77" name="AutoShape 13"/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78" name="AutoShape 14"/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79" name="AutoShape 15"/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0" name="AutoShape 16"/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1" name="AutoShape 17"/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2" name="AutoShape 18"/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3" name="AutoShape 19"/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4" name="AutoShape 20"/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5" name="AutoShape 21"/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6" name="AutoShape 22"/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7" name="AutoShape 23"/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4488" name="AutoShape 24"/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448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9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449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54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54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54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54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5499" name="AutoShape 11"/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0" name="AutoShape 12"/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1" name="AutoShape 13"/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2" name="AutoShape 14"/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3" name="AutoShape 15"/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4" name="AutoShape 16"/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5" name="AutoShape 17"/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6" name="AutoShape 18"/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7" name="AutoShape 19"/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8" name="AutoShape 20"/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09" name="AutoShape 21"/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10" name="AutoShape 22"/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11" name="AutoShape 23"/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12" name="AutoShape 24"/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551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1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551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65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65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2165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65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65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6523" name="AutoShape 11"/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4" name="AutoShape 12"/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5" name="AutoShape 13"/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6" name="AutoShape 14"/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7" name="AutoShape 15"/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8" name="AutoShape 16"/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29" name="AutoShape 17"/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0" name="AutoShape 18"/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1" name="AutoShape 19"/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2" name="AutoShape 20"/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3" name="AutoShape 21"/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4" name="AutoShape 22"/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5" name="AutoShape 23"/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6536" name="AutoShape 24"/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653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653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653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Graph </a:t>
            </a:r>
            <a:r>
              <a:rPr lang="en-US" dirty="0">
                <a:sym typeface="Symbol" pitchFamily="18" charset="2"/>
              </a:rPr>
              <a:t>Searching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Given: a graph G = (V, E), directed or undirected</a:t>
            </a:r>
          </a:p>
          <a:p>
            <a:r>
              <a:rPr lang="en-US"/>
              <a:t>Goal: methodically explore every vertex and every edge</a:t>
            </a:r>
          </a:p>
          <a:p>
            <a:r>
              <a:rPr lang="en-US"/>
              <a:t>Ultimately: build a tree on the graph</a:t>
            </a:r>
          </a:p>
          <a:p>
            <a:pPr lvl="1"/>
            <a:r>
              <a:rPr lang="en-US"/>
              <a:t>Pick a vertex as the root</a:t>
            </a:r>
          </a:p>
          <a:p>
            <a:pPr lvl="1"/>
            <a:r>
              <a:rPr lang="en-US"/>
              <a:t>Choose certain edges to produce a tree</a:t>
            </a:r>
          </a:p>
          <a:p>
            <a:pPr lvl="1"/>
            <a:r>
              <a:rPr lang="en-US"/>
              <a:t>Note: might also build a </a:t>
            </a:r>
            <a:r>
              <a:rPr lang="en-US" i="1">
                <a:solidFill>
                  <a:schemeClr val="tx2"/>
                </a:solidFill>
              </a:rPr>
              <a:t>forest</a:t>
            </a:r>
            <a:r>
              <a:rPr lang="en-US"/>
              <a:t> if graph is not connected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1858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58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858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06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06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06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06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06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06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1220619" name="AutoShape 11"/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0" name="AutoShape 12"/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1" name="AutoShape 13"/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2" name="AutoShape 14"/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3" name="AutoShape 15"/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4" name="AutoShape 16"/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5" name="AutoShape 17"/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6" name="AutoShape 18"/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7" name="AutoShape 19"/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8" name="AutoShape 20"/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29" name="AutoShape 21"/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30" name="AutoShape 22"/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31" name="AutoShape 23"/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0632" name="AutoShape 24"/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06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063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06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16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16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26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26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26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26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26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2667" name="AutoShape 11"/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68" name="AutoShape 12"/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69" name="AutoShape 13"/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0" name="AutoShape 14"/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1" name="AutoShape 15"/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2" name="AutoShape 16"/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3" name="AutoShape 17"/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4" name="AutoShape 18"/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5" name="AutoShape 19"/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6" name="AutoShape 20"/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7" name="AutoShape 21"/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8" name="AutoShape 22"/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79" name="AutoShape 23"/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2680" name="AutoShape 24"/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26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26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26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36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36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36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36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36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2" name="AutoShape 12"/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3" name="AutoShape 13"/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4" name="AutoShape 14"/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5" name="AutoShape 15"/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6" name="AutoShape 16"/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7" name="AutoShape 17"/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8" name="AutoShape 18"/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699" name="AutoShape 19"/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700" name="AutoShape 20"/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701" name="AutoShape 21"/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702" name="AutoShape 22"/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703" name="AutoShape 23"/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3704" name="AutoShape 24"/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37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37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37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47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47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47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47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47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47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47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4715" name="AutoShape 11"/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16" name="AutoShape 12"/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17" name="AutoShape 13"/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18" name="AutoShape 14"/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19" name="AutoShape 15"/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0" name="AutoShape 16"/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1" name="AutoShape 17"/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2" name="AutoShape 18"/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3" name="AutoShape 19"/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4" name="AutoShape 20"/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5" name="AutoShape 21"/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6" name="AutoShape 22"/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7" name="AutoShape 23"/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4728" name="AutoShape 24"/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47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47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47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57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57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57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12257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57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57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57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5739" name="AutoShape 11"/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0" name="AutoShape 12"/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1" name="AutoShape 13"/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2" name="AutoShape 14"/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3" name="AutoShape 15"/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4" name="AutoShape 16"/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5" name="AutoShape 17"/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6" name="AutoShape 18"/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7" name="AutoShape 19"/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8" name="AutoShape 20"/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49" name="AutoShape 21"/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50" name="AutoShape 22"/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51" name="AutoShape 23"/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5752" name="AutoShape 24"/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57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57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57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67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67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67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67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67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67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67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6763" name="AutoShape 11"/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4" name="AutoShape 12"/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5" name="AutoShape 13"/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6" name="AutoShape 14"/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7" name="AutoShape 15"/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8" name="AutoShape 16"/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69" name="AutoShape 17"/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0" name="AutoShape 18"/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1" name="AutoShape 19"/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2" name="AutoShape 20"/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3" name="AutoShape 21"/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4" name="AutoShape 22"/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5" name="AutoShape 23"/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6776" name="AutoShape 24"/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67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67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67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77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77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77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77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7787" name="AutoShape 11"/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88" name="AutoShape 12"/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89" name="AutoShape 13"/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0" name="AutoShape 14"/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1" name="AutoShape 15"/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2" name="AutoShape 16"/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3" name="AutoShape 17"/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4" name="AutoShape 18"/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5" name="AutoShape 19"/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6" name="AutoShape 20"/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7" name="AutoShape 21"/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8" name="AutoShape 22"/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799" name="AutoShape 23"/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7800" name="AutoShape 24"/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78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78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78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introduces an important distinction among edges in the original graph: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Tree edge</a:t>
            </a:r>
            <a:r>
              <a:rPr lang="en-US" dirty="0"/>
              <a:t>: encounter new (white) vertex </a:t>
            </a:r>
          </a:p>
          <a:p>
            <a:pPr lvl="2"/>
            <a:r>
              <a:rPr lang="en-US" dirty="0"/>
              <a:t>The tree edges form a spanning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“Explore” a graph, turning it into a tree</a:t>
            </a:r>
          </a:p>
          <a:p>
            <a:pPr lvl="1"/>
            <a:r>
              <a:rPr lang="en-US"/>
              <a:t>One vertex at a time</a:t>
            </a:r>
          </a:p>
          <a:p>
            <a:pPr lvl="1"/>
            <a:r>
              <a:rPr lang="en-US"/>
              <a:t>Expand frontier of explored vertices across the </a:t>
            </a:r>
            <a:r>
              <a:rPr lang="en-US" i="1">
                <a:solidFill>
                  <a:schemeClr val="tx2"/>
                </a:solidFill>
              </a:rPr>
              <a:t>breadth</a:t>
            </a:r>
            <a:r>
              <a:rPr lang="en-US"/>
              <a:t> of the frontier</a:t>
            </a:r>
          </a:p>
          <a:p>
            <a:r>
              <a:rPr lang="en-US"/>
              <a:t>Builds a tree over the graph</a:t>
            </a:r>
          </a:p>
          <a:p>
            <a:pPr lvl="1"/>
            <a:r>
              <a:rPr lang="en-US"/>
              <a:t>Pick a </a:t>
            </a:r>
            <a:r>
              <a:rPr lang="en-US" i="1">
                <a:solidFill>
                  <a:schemeClr val="tx2"/>
                </a:solidFill>
              </a:rPr>
              <a:t>source vertex</a:t>
            </a:r>
            <a:r>
              <a:rPr lang="en-US"/>
              <a:t> to be the root</a:t>
            </a:r>
          </a:p>
          <a:p>
            <a:pPr lvl="1"/>
            <a:r>
              <a:rPr lang="en-US"/>
              <a:t>Find (“discover”) its children, then their children,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982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982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982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2983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983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983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983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983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9835" name="AutoShape 11"/>
          <p:cNvCxnSpPr>
            <a:cxnSpLocks noChangeShapeType="1"/>
            <a:stCxn id="1229827" idx="3"/>
            <a:endCxn id="122983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36" name="AutoShape 12"/>
          <p:cNvCxnSpPr>
            <a:cxnSpLocks noChangeShapeType="1"/>
            <a:stCxn id="1229833" idx="5"/>
            <a:endCxn id="122983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37" name="AutoShape 13"/>
          <p:cNvCxnSpPr>
            <a:cxnSpLocks noChangeShapeType="1"/>
            <a:stCxn id="1229833" idx="6"/>
            <a:endCxn id="122983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38" name="AutoShape 14"/>
          <p:cNvCxnSpPr>
            <a:cxnSpLocks noChangeShapeType="1"/>
            <a:stCxn id="1229831" idx="2"/>
            <a:endCxn id="122983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39" name="AutoShape 15"/>
          <p:cNvCxnSpPr>
            <a:cxnSpLocks noChangeShapeType="1"/>
            <a:stCxn id="1229832" idx="0"/>
            <a:endCxn id="122982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0" name="AutoShape 16"/>
          <p:cNvCxnSpPr>
            <a:cxnSpLocks noChangeShapeType="1"/>
            <a:stCxn id="1229827" idx="5"/>
            <a:endCxn id="122983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1" name="AutoShape 17"/>
          <p:cNvCxnSpPr>
            <a:cxnSpLocks noChangeShapeType="1"/>
            <a:stCxn id="1229828" idx="4"/>
            <a:endCxn id="122983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2" name="AutoShape 18"/>
          <p:cNvCxnSpPr>
            <a:cxnSpLocks noChangeShapeType="1"/>
            <a:stCxn id="1229827" idx="6"/>
            <a:endCxn id="122982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3" name="AutoShape 19"/>
          <p:cNvCxnSpPr>
            <a:cxnSpLocks noChangeShapeType="1"/>
            <a:stCxn id="1229829" idx="2"/>
            <a:endCxn id="122982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4" name="AutoShape 20"/>
          <p:cNvCxnSpPr>
            <a:cxnSpLocks noChangeShapeType="1"/>
            <a:stCxn id="1229828" idx="5"/>
            <a:endCxn id="122983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5" name="AutoShape 21"/>
          <p:cNvCxnSpPr>
            <a:cxnSpLocks noChangeShapeType="1"/>
            <a:stCxn id="1229829" idx="3"/>
            <a:endCxn id="122983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6" name="AutoShape 22"/>
          <p:cNvCxnSpPr>
            <a:cxnSpLocks noChangeShapeType="1"/>
            <a:stCxn id="1229829" idx="4"/>
            <a:endCxn id="122983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7" name="AutoShape 23"/>
          <p:cNvCxnSpPr>
            <a:cxnSpLocks noChangeShapeType="1"/>
            <a:stCxn id="1229830" idx="2"/>
            <a:endCxn id="122983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29848" name="AutoShape 24"/>
          <p:cNvCxnSpPr>
            <a:cxnSpLocks noChangeShapeType="1"/>
            <a:stCxn id="1229834" idx="3"/>
            <a:endCxn id="122983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2984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5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985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9852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2"/>
            <a:r>
              <a:rPr lang="en-US"/>
              <a:t>Encounter a grey vertex (grey to grey)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2"/>
            <a:r>
              <a:rPr lang="en-US"/>
              <a:t>Not a tree edge, though</a:t>
            </a:r>
          </a:p>
          <a:p>
            <a:pPr lvl="2"/>
            <a:r>
              <a:rPr lang="en-US"/>
              <a:t>From grey node to black node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339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339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339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339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339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339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339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339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33931" name="AutoShape 11"/>
          <p:cNvCxnSpPr>
            <a:cxnSpLocks noChangeShapeType="1"/>
            <a:stCxn id="1233923" idx="3"/>
            <a:endCxn id="12339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2" name="AutoShape 12"/>
          <p:cNvCxnSpPr>
            <a:cxnSpLocks noChangeShapeType="1"/>
            <a:stCxn id="1233929" idx="5"/>
            <a:endCxn id="12339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3" name="AutoShape 13"/>
          <p:cNvCxnSpPr>
            <a:cxnSpLocks noChangeShapeType="1"/>
            <a:stCxn id="1233929" idx="6"/>
            <a:endCxn id="12339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4" name="AutoShape 14"/>
          <p:cNvCxnSpPr>
            <a:cxnSpLocks noChangeShapeType="1"/>
            <a:stCxn id="1233927" idx="2"/>
            <a:endCxn id="12339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5" name="AutoShape 15"/>
          <p:cNvCxnSpPr>
            <a:cxnSpLocks noChangeShapeType="1"/>
            <a:stCxn id="1233928" idx="0"/>
            <a:endCxn id="12339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6" name="AutoShape 16"/>
          <p:cNvCxnSpPr>
            <a:cxnSpLocks noChangeShapeType="1"/>
            <a:stCxn id="1233924" idx="4"/>
            <a:endCxn id="12339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7" name="AutoShape 17"/>
          <p:cNvCxnSpPr>
            <a:cxnSpLocks noChangeShapeType="1"/>
            <a:stCxn id="1233923" idx="6"/>
            <a:endCxn id="12339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8" name="AutoShape 18"/>
          <p:cNvCxnSpPr>
            <a:cxnSpLocks noChangeShapeType="1"/>
            <a:stCxn id="1233925" idx="2"/>
            <a:endCxn id="12339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39" name="AutoShape 19"/>
          <p:cNvCxnSpPr>
            <a:cxnSpLocks noChangeShapeType="1"/>
            <a:stCxn id="1233924" idx="5"/>
            <a:endCxn id="12339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40" name="AutoShape 20"/>
          <p:cNvCxnSpPr>
            <a:cxnSpLocks noChangeShapeType="1"/>
            <a:stCxn id="1233925" idx="3"/>
            <a:endCxn id="12339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41" name="AutoShape 21"/>
          <p:cNvCxnSpPr>
            <a:cxnSpLocks noChangeShapeType="1"/>
            <a:stCxn id="1233925" idx="4"/>
            <a:endCxn id="12339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42" name="AutoShape 22"/>
          <p:cNvCxnSpPr>
            <a:cxnSpLocks noChangeShapeType="1"/>
            <a:stCxn id="1233926" idx="2"/>
            <a:endCxn id="12339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3943" name="AutoShape 23"/>
          <p:cNvCxnSpPr>
            <a:cxnSpLocks noChangeShapeType="1"/>
            <a:stCxn id="1233930" idx="3"/>
            <a:endCxn id="12339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33944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945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33946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33947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233948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233949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1233950" name="AutoShape 30"/>
          <p:cNvCxnSpPr>
            <a:cxnSpLocks noChangeShapeType="1"/>
            <a:stCxn id="1233923" idx="5"/>
            <a:endCxn id="12339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Cross edge</a:t>
            </a:r>
            <a:r>
              <a:rPr lang="en-US"/>
              <a:t>: between a tree or subtrees</a:t>
            </a:r>
          </a:p>
          <a:p>
            <a:pPr lvl="2"/>
            <a:r>
              <a:rPr lang="en-US"/>
              <a:t>From a grey node to a black node</a:t>
            </a:r>
          </a:p>
          <a:p>
            <a:pPr lvl="2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359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359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359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359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359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359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359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359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35979" name="AutoShape 11"/>
          <p:cNvCxnSpPr>
            <a:cxnSpLocks noChangeShapeType="1"/>
            <a:stCxn id="1235971" idx="3"/>
            <a:endCxn id="12359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0" name="AutoShape 12"/>
          <p:cNvCxnSpPr>
            <a:cxnSpLocks noChangeShapeType="1"/>
            <a:stCxn id="1235977" idx="5"/>
            <a:endCxn id="12359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1" name="AutoShape 13"/>
          <p:cNvCxnSpPr>
            <a:cxnSpLocks noChangeShapeType="1"/>
            <a:stCxn id="1235977" idx="6"/>
            <a:endCxn id="12359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2" name="AutoShape 14"/>
          <p:cNvCxnSpPr>
            <a:cxnSpLocks noChangeShapeType="1"/>
            <a:stCxn id="1235975" idx="2"/>
            <a:endCxn id="12359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3" name="AutoShape 15"/>
          <p:cNvCxnSpPr>
            <a:cxnSpLocks noChangeShapeType="1"/>
            <a:stCxn id="1235976" idx="0"/>
            <a:endCxn id="12359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4" name="AutoShape 16"/>
          <p:cNvCxnSpPr>
            <a:cxnSpLocks noChangeShapeType="1"/>
            <a:stCxn id="1235972" idx="4"/>
            <a:endCxn id="12359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5" name="AutoShape 17"/>
          <p:cNvCxnSpPr>
            <a:cxnSpLocks noChangeShapeType="1"/>
            <a:stCxn id="1235971" idx="6"/>
            <a:endCxn id="12359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6" name="AutoShape 18"/>
          <p:cNvCxnSpPr>
            <a:cxnSpLocks noChangeShapeType="1"/>
            <a:stCxn id="1235973" idx="2"/>
            <a:endCxn id="12359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7" name="AutoShape 19"/>
          <p:cNvCxnSpPr>
            <a:cxnSpLocks noChangeShapeType="1"/>
            <a:stCxn id="1235972" idx="5"/>
            <a:endCxn id="12359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8" name="AutoShape 20"/>
          <p:cNvCxnSpPr>
            <a:cxnSpLocks noChangeShapeType="1"/>
            <a:stCxn id="1235973" idx="3"/>
            <a:endCxn id="12359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89" name="AutoShape 21"/>
          <p:cNvCxnSpPr>
            <a:cxnSpLocks noChangeShapeType="1"/>
            <a:stCxn id="1235973" idx="4"/>
            <a:endCxn id="12359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90" name="AutoShape 22"/>
          <p:cNvCxnSpPr>
            <a:cxnSpLocks noChangeShapeType="1"/>
            <a:stCxn id="1235974" idx="2"/>
            <a:endCxn id="12359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35991" name="AutoShape 23"/>
          <p:cNvCxnSpPr>
            <a:cxnSpLocks noChangeShapeType="1"/>
            <a:stCxn id="1235978" idx="3"/>
            <a:endCxn id="12359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sp>
        <p:nvSpPr>
          <p:cNvPr id="1235992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993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35994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35995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235996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235997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1235998" name="AutoShape 30"/>
          <p:cNvCxnSpPr>
            <a:cxnSpLocks noChangeShapeType="1"/>
            <a:stCxn id="1235971" idx="5"/>
            <a:endCxn id="12359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1235999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Cross edges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DFS: Kinds of edges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introduces an important distinction among edges in the original graph: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Tree edge</a:t>
            </a:r>
            <a:r>
              <a:rPr lang="en-US"/>
              <a:t>: encounter new (white) vertex 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Back edge</a:t>
            </a:r>
            <a:r>
              <a:rPr lang="en-US"/>
              <a:t>: from descendent to ancestor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Forward edge</a:t>
            </a:r>
            <a:r>
              <a:rPr lang="en-US"/>
              <a:t>: from ancestor to descendent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Cross edge</a:t>
            </a:r>
            <a:r>
              <a:rPr lang="en-US"/>
              <a:t>: between a tree or subtrees</a:t>
            </a:r>
          </a:p>
          <a:p>
            <a:r>
              <a:rPr lang="en-US"/>
              <a:t>Note: tree &amp; back edges are important; most algorithms don’t distinguish forward &amp; cross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Will </a:t>
            </a:r>
            <a:r>
              <a:rPr lang="en-US" dirty="0"/>
              <a:t>associate vertex “colors” to guide the algorithm</a:t>
            </a:r>
          </a:p>
          <a:p>
            <a:pPr lvl="1"/>
            <a:r>
              <a:rPr lang="en-US" dirty="0"/>
              <a:t>White vertices have not been discovered</a:t>
            </a:r>
          </a:p>
          <a:p>
            <a:pPr lvl="2"/>
            <a:r>
              <a:rPr lang="en-US" dirty="0"/>
              <a:t>All vertices start out white</a:t>
            </a:r>
          </a:p>
          <a:p>
            <a:pPr lvl="1"/>
            <a:r>
              <a:rPr lang="en-US" dirty="0"/>
              <a:t>Grey vertices are discovered but not fully explored</a:t>
            </a:r>
          </a:p>
          <a:p>
            <a:pPr lvl="2"/>
            <a:r>
              <a:rPr lang="en-US" dirty="0"/>
              <a:t>They may be adjacent to white vertices</a:t>
            </a:r>
          </a:p>
          <a:p>
            <a:pPr lvl="1"/>
            <a:r>
              <a:rPr lang="en-US" dirty="0"/>
              <a:t>Black vertices are discovered and fully explored</a:t>
            </a:r>
          </a:p>
          <a:p>
            <a:pPr lvl="2"/>
            <a:r>
              <a:rPr lang="en-US" dirty="0"/>
              <a:t>They are adjacent only to black and gray vertices</a:t>
            </a:r>
          </a:p>
          <a:p>
            <a:r>
              <a:rPr lang="en-US" dirty="0"/>
              <a:t>Explore vertices by scanning adjacency list of grey vertices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BFS(G, s)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initialize vertices;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{s};		</a:t>
            </a:r>
            <a:r>
              <a:rPr lang="en-US" sz="1800" b="1" i="1" dirty="0">
                <a:latin typeface="Courier New" pitchFamily="49" charset="0"/>
              </a:rPr>
              <a:t>// Q is a </a:t>
            </a:r>
            <a:r>
              <a:rPr lang="en-US" sz="1800" b="1" i="1" dirty="0" smtClean="0">
                <a:latin typeface="Courier New" pitchFamily="49" charset="0"/>
              </a:rPr>
              <a:t>queue; </a:t>
            </a:r>
            <a:r>
              <a:rPr lang="en-US" sz="1800" b="1" i="1" dirty="0">
                <a:latin typeface="Courier New" pitchFamily="49" charset="0"/>
              </a:rPr>
              <a:t>initialize to s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while (Q not empty) {    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    u = </a:t>
            </a:r>
            <a:r>
              <a:rPr lang="en-US" sz="1800" b="1" dirty="0" err="1">
                <a:latin typeface="Courier New" pitchFamily="49" charset="0"/>
              </a:rPr>
              <a:t>RemoveTop</a:t>
            </a:r>
            <a:r>
              <a:rPr lang="en-US" sz="1800" b="1" dirty="0">
                <a:latin typeface="Courier New" pitchFamily="49" charset="0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    for each v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u-&gt;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(v-&gt;color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v-&gt;color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v-&gt;d = u-&gt;d + 1;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v-&gt;p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Enqueue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(Q, v);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u-&gt;color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2/18/2014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1895-7BD3-433A-9C99-80FC922750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1686</Words>
  <Application>Microsoft Office PowerPoint</Application>
  <PresentationFormat>On-screen Show (4:3)</PresentationFormat>
  <Paragraphs>649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Graph Algorithms</vt:lpstr>
      <vt:lpstr>Review: Graphs</vt:lpstr>
      <vt:lpstr>Graph Searching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Breadth-First Search: Properties</vt:lpstr>
      <vt:lpstr>Depth-First Search</vt:lpstr>
      <vt:lpstr>Depth-First Search</vt:lpstr>
      <vt:lpstr>Depth-First Search: The Code</vt:lpstr>
      <vt:lpstr>Depth-First Sort Analysis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DFS: Kinds of edges</vt:lpstr>
      <vt:lpstr>DFS Example</vt:lpstr>
      <vt:lpstr>DFS: Kinds of edges</vt:lpstr>
      <vt:lpstr>DFS: Kinds of edges</vt:lpstr>
      <vt:lpstr>DFS Example</vt:lpstr>
      <vt:lpstr>DFS: Kinds of edges</vt:lpstr>
      <vt:lpstr>DFS Example</vt:lpstr>
      <vt:lpstr>DFS: Kinds of edges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cp:lastModifiedBy>user</cp:lastModifiedBy>
  <cp:revision>5</cp:revision>
  <dcterms:created xsi:type="dcterms:W3CDTF">2013-01-07T02:01:01Z</dcterms:created>
  <dcterms:modified xsi:type="dcterms:W3CDTF">2014-02-18T04:53:57Z</dcterms:modified>
</cp:coreProperties>
</file>